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79"/>
  </p:notesMasterIdLst>
  <p:handoutMasterIdLst>
    <p:handoutMasterId r:id="rId80"/>
  </p:handoutMasterIdLst>
  <p:sldIdLst>
    <p:sldId id="498" r:id="rId3"/>
    <p:sldId id="500" r:id="rId4"/>
    <p:sldId id="712" r:id="rId5"/>
    <p:sldId id="710" r:id="rId6"/>
    <p:sldId id="840" r:id="rId7"/>
    <p:sldId id="690" r:id="rId8"/>
    <p:sldId id="701" r:id="rId9"/>
    <p:sldId id="719" r:id="rId10"/>
    <p:sldId id="721" r:id="rId11"/>
    <p:sldId id="718" r:id="rId12"/>
    <p:sldId id="722" r:id="rId13"/>
    <p:sldId id="723" r:id="rId14"/>
    <p:sldId id="713" r:id="rId15"/>
    <p:sldId id="714" r:id="rId16"/>
    <p:sldId id="716" r:id="rId17"/>
    <p:sldId id="717" r:id="rId18"/>
    <p:sldId id="725" r:id="rId19"/>
    <p:sldId id="726" r:id="rId20"/>
    <p:sldId id="795" r:id="rId21"/>
    <p:sldId id="796" r:id="rId22"/>
    <p:sldId id="727" r:id="rId23"/>
    <p:sldId id="728" r:id="rId24"/>
    <p:sldId id="729" r:id="rId25"/>
    <p:sldId id="730" r:id="rId26"/>
    <p:sldId id="739" r:id="rId27"/>
    <p:sldId id="740" r:id="rId28"/>
    <p:sldId id="731" r:id="rId29"/>
    <p:sldId id="732" r:id="rId30"/>
    <p:sldId id="797" r:id="rId31"/>
    <p:sldId id="733" r:id="rId32"/>
    <p:sldId id="734" r:id="rId33"/>
    <p:sldId id="742" r:id="rId34"/>
    <p:sldId id="735" r:id="rId35"/>
    <p:sldId id="736" r:id="rId36"/>
    <p:sldId id="800" r:id="rId37"/>
    <p:sldId id="801" r:id="rId38"/>
    <p:sldId id="802" r:id="rId39"/>
    <p:sldId id="803" r:id="rId40"/>
    <p:sldId id="804" r:id="rId41"/>
    <p:sldId id="805" r:id="rId42"/>
    <p:sldId id="806" r:id="rId43"/>
    <p:sldId id="807" r:id="rId44"/>
    <p:sldId id="808" r:id="rId45"/>
    <p:sldId id="809" r:id="rId46"/>
    <p:sldId id="810" r:id="rId47"/>
    <p:sldId id="811" r:id="rId48"/>
    <p:sldId id="812" r:id="rId49"/>
    <p:sldId id="813" r:id="rId50"/>
    <p:sldId id="814" r:id="rId51"/>
    <p:sldId id="815" r:id="rId52"/>
    <p:sldId id="816" r:id="rId53"/>
    <p:sldId id="817" r:id="rId54"/>
    <p:sldId id="818" r:id="rId55"/>
    <p:sldId id="819" r:id="rId56"/>
    <p:sldId id="820" r:id="rId57"/>
    <p:sldId id="821" r:id="rId58"/>
    <p:sldId id="822" r:id="rId59"/>
    <p:sldId id="841" r:id="rId60"/>
    <p:sldId id="842" r:id="rId61"/>
    <p:sldId id="823" r:id="rId62"/>
    <p:sldId id="824" r:id="rId63"/>
    <p:sldId id="825" r:id="rId64"/>
    <p:sldId id="826" r:id="rId65"/>
    <p:sldId id="827" r:id="rId66"/>
    <p:sldId id="828" r:id="rId67"/>
    <p:sldId id="829" r:id="rId68"/>
    <p:sldId id="830" r:id="rId69"/>
    <p:sldId id="831" r:id="rId70"/>
    <p:sldId id="832" r:id="rId71"/>
    <p:sldId id="833" r:id="rId72"/>
    <p:sldId id="834" r:id="rId73"/>
    <p:sldId id="835" r:id="rId74"/>
    <p:sldId id="836" r:id="rId75"/>
    <p:sldId id="837" r:id="rId76"/>
    <p:sldId id="838" r:id="rId77"/>
    <p:sldId id="839" r:id="rId78"/>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398"/>
    <a:srgbClr val="A50021"/>
    <a:srgbClr val="993300"/>
    <a:srgbClr val="6D6D6D"/>
    <a:srgbClr val="818181"/>
    <a:srgbClr val="469CDC"/>
    <a:srgbClr val="008000"/>
    <a:srgbClr val="FF5B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9" autoAdjust="0"/>
    <p:restoredTop sz="86212" autoAdjust="0"/>
  </p:normalViewPr>
  <p:slideViewPr>
    <p:cSldViewPr snapToGrid="0">
      <p:cViewPr varScale="1">
        <p:scale>
          <a:sx n="72" d="100"/>
          <a:sy n="72" d="100"/>
        </p:scale>
        <p:origin x="-122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55620"/>
    </p:cViewPr>
  </p:sorterViewPr>
  <p:notesViewPr>
    <p:cSldViewPr snapToGrid="0">
      <p:cViewPr varScale="1">
        <p:scale>
          <a:sx n="49" d="100"/>
          <a:sy n="49" d="100"/>
        </p:scale>
        <p:origin x="-2358" y="-90"/>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0429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644525"/>
            <a:ext cx="5135563" cy="3851275"/>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33400" y="4860925"/>
            <a:ext cx="6118225" cy="4606925"/>
          </a:xfrm>
          <a:prstGeom prst="rect">
            <a:avLst/>
          </a:prstGeom>
          <a:noFill/>
          <a:ln w="12700">
            <a:noFill/>
            <a:miter lim="800000"/>
            <a:headEnd/>
            <a:tailEnd/>
          </a:ln>
          <a:effectLst/>
        </p:spPr>
        <p:txBody>
          <a:bodyPr vert="horz" wrap="square" lIns="100269" tIns="49255" rIns="100269" bIns="49255" numCol="1" anchor="t" anchorCtr="0" compatLnSpc="1">
            <a:prstTxWarp prst="textNoShape">
              <a:avLst/>
            </a:prstTxWarp>
          </a:bodyPr>
          <a:lstStyle/>
          <a:p>
            <a:pPr lvl="0"/>
            <a:r>
              <a:rPr lang="en-US" altLang="zh-CN" smtClean="0"/>
              <a:t>We want this to be in font 11 and justify.</a:t>
            </a:r>
          </a:p>
        </p:txBody>
      </p:sp>
    </p:spTree>
    <p:extLst>
      <p:ext uri="{BB962C8B-B14F-4D97-AF65-F5344CB8AC3E}">
        <p14:creationId xmlns:p14="http://schemas.microsoft.com/office/powerpoint/2010/main" val="241839028"/>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Rot="1" noChangeAspect="1" noChangeArrowheads="1" noTextEdit="1"/>
          </p:cNvSpPr>
          <p:nvPr>
            <p:ph type="sldImg"/>
          </p:nvPr>
        </p:nvSpPr>
        <p:spPr>
          <a:xfrm>
            <a:off x="952500" y="731838"/>
            <a:ext cx="5207000" cy="3905250"/>
          </a:xfrm>
        </p:spPr>
      </p:sp>
      <p:sp>
        <p:nvSpPr>
          <p:cNvPr id="905219" name="Rectangle 3"/>
          <p:cNvSpPr>
            <a:spLocks noGrp="1" noChangeArrowheads="1"/>
          </p:cNvSpPr>
          <p:nvPr>
            <p:ph type="body" idx="1"/>
          </p:nvPr>
        </p:nvSpPr>
        <p:spPr>
          <a:xfrm>
            <a:off x="963613" y="4881563"/>
            <a:ext cx="5184775" cy="4554537"/>
          </a:xfrm>
        </p:spPr>
        <p:txBody>
          <a:bodyPr lIns="91440" tIns="45720" rIns="91440" bIns="45720"/>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Rot="1" noChangeAspect="1" noChangeArrowheads="1" noTextEdit="1"/>
          </p:cNvSpPr>
          <p:nvPr>
            <p:ph type="sldImg"/>
          </p:nvPr>
        </p:nvSpPr>
        <p:spPr>
          <a:xfrm>
            <a:off x="952500" y="731838"/>
            <a:ext cx="5207000" cy="3905250"/>
          </a:xfrm>
        </p:spPr>
      </p:sp>
      <p:sp>
        <p:nvSpPr>
          <p:cNvPr id="907267" name="Rectangle 3"/>
          <p:cNvSpPr>
            <a:spLocks noGrp="1" noChangeArrowheads="1"/>
          </p:cNvSpPr>
          <p:nvPr>
            <p:ph type="body" idx="1"/>
          </p:nvPr>
        </p:nvSpPr>
        <p:spPr>
          <a:xfrm>
            <a:off x="963613" y="4881563"/>
            <a:ext cx="5184775" cy="4554537"/>
          </a:xfrm>
        </p:spPr>
        <p:txBody>
          <a:bodyPr lIns="91440" tIns="45720" rIns="91440" bIns="45720"/>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Rot="1" noChangeAspect="1" noChangeArrowheads="1" noTextEdit="1"/>
          </p:cNvSpPr>
          <p:nvPr>
            <p:ph type="sldImg"/>
          </p:nvPr>
        </p:nvSpPr>
        <p:spPr/>
      </p:sp>
      <p:sp>
        <p:nvSpPr>
          <p:cNvPr id="958467" name="Rectangle 3"/>
          <p:cNvSpPr>
            <a:spLocks noGrp="1" noChangeArrowheads="1"/>
          </p:cNvSpPr>
          <p:nvPr>
            <p:ph type="body" idx="1"/>
          </p:nvPr>
        </p:nvSpPr>
        <p:spPr/>
        <p:txBody>
          <a:bodyPr/>
          <a:lstStyle/>
          <a:p>
            <a:pPr algn="l"/>
            <a:r>
              <a:rPr lang="en-US" altLang="zh-CN"/>
              <a:t>./hello &gt; out.txt</a:t>
            </a:r>
            <a:r>
              <a:rPr lang="zh-CN" altLang="en-US"/>
              <a:t>：</a:t>
            </a:r>
            <a:r>
              <a:rPr lang="en-US" altLang="zh-CN"/>
              <a:t>stdout</a:t>
            </a:r>
            <a:r>
              <a:rPr lang="zh-CN" altLang="en-US"/>
              <a:t>輸出到</a:t>
            </a:r>
            <a:r>
              <a:rPr lang="en-US" altLang="zh-CN"/>
              <a:t>out.txt, stderr</a:t>
            </a:r>
            <a:r>
              <a:rPr lang="zh-CN" altLang="en-US"/>
              <a:t>輸出到屏幕</a:t>
            </a:r>
            <a:br>
              <a:rPr lang="zh-CN" altLang="en-US"/>
            </a:br>
            <a:r>
              <a:rPr lang="en-US" altLang="zh-CN"/>
              <a:t>./hello 2 &gt; err.txt</a:t>
            </a:r>
            <a:r>
              <a:rPr lang="zh-CN" altLang="en-US"/>
              <a:t>：</a:t>
            </a:r>
            <a:r>
              <a:rPr lang="en-US" altLang="zh-CN"/>
              <a:t>stdout</a:t>
            </a:r>
            <a:r>
              <a:rPr lang="zh-CN" altLang="en-US"/>
              <a:t>輸出到屏幕</a:t>
            </a:r>
            <a:r>
              <a:rPr lang="en-US" altLang="zh-CN"/>
              <a:t>, stderr</a:t>
            </a:r>
            <a:r>
              <a:rPr lang="zh-CN" altLang="en-US"/>
              <a:t>輸出到</a:t>
            </a:r>
            <a:r>
              <a:rPr lang="en-US" altLang="zh-CN"/>
              <a:t>err.txt</a:t>
            </a:r>
            <a:br>
              <a:rPr lang="en-US" altLang="zh-CN"/>
            </a:br>
            <a:r>
              <a:rPr lang="en-US" altLang="zh-CN"/>
              <a:t>./hello &gt; out.txt 2&gt; err.txt</a:t>
            </a:r>
            <a:r>
              <a:rPr lang="zh-CN" altLang="en-US"/>
              <a:t>：</a:t>
            </a:r>
            <a:r>
              <a:rPr lang="en-US" altLang="zh-CN"/>
              <a:t>stdout</a:t>
            </a:r>
            <a:r>
              <a:rPr lang="zh-CN" altLang="en-US"/>
              <a:t>輸出到</a:t>
            </a:r>
            <a:r>
              <a:rPr lang="en-US" altLang="zh-CN"/>
              <a:t>out.txt,stderr</a:t>
            </a:r>
            <a:r>
              <a:rPr lang="zh-CN" altLang="en-US"/>
              <a:t>輸出到</a:t>
            </a:r>
            <a:r>
              <a:rPr lang="en-US" altLang="zh-CN"/>
              <a:t>err.txt</a:t>
            </a:r>
            <a:br>
              <a:rPr lang="en-US" altLang="zh-CN"/>
            </a:br>
            <a:r>
              <a:rPr lang="en-US" altLang="zh-CN"/>
              <a:t>./hello &gt; combine.txt 2&gt;&amp;1</a:t>
            </a:r>
            <a:r>
              <a:rPr lang="zh-CN" altLang="en-US"/>
              <a:t>：</a:t>
            </a:r>
            <a:r>
              <a:rPr lang="en-US" altLang="zh-CN"/>
              <a:t>stdout</a:t>
            </a:r>
            <a:r>
              <a:rPr lang="zh-CN" altLang="en-US"/>
              <a:t>和</a:t>
            </a:r>
            <a:r>
              <a:rPr lang="en-US" altLang="zh-CN"/>
              <a:t>stderr</a:t>
            </a:r>
            <a:r>
              <a:rPr lang="zh-CN" altLang="en-US"/>
              <a:t>都輸出到</a:t>
            </a:r>
            <a:r>
              <a:rPr lang="en-US" altLang="zh-CN"/>
              <a:t>combine.txt</a:t>
            </a:r>
            <a:br>
              <a:rPr lang="en-US" altLang="zh-CN"/>
            </a:br>
            <a:r>
              <a:rPr lang="en-US" altLang="zh-CN"/>
              <a:t>./hello &gt; combine.txt 2&gt; combine.txt</a:t>
            </a:r>
            <a:r>
              <a:rPr lang="zh-CN" altLang="en-US"/>
              <a:t>：</a:t>
            </a:r>
            <a:r>
              <a:rPr lang="en-US" altLang="zh-CN"/>
              <a:t>stdout</a:t>
            </a:r>
            <a:r>
              <a:rPr lang="zh-CN" altLang="en-US"/>
              <a:t>和</a:t>
            </a:r>
            <a:r>
              <a:rPr lang="en-US" altLang="zh-CN"/>
              <a:t>stderr</a:t>
            </a:r>
            <a:r>
              <a:rPr lang="zh-CN" altLang="en-US"/>
              <a:t>都輸出到</a:t>
            </a:r>
            <a:r>
              <a:rPr lang="en-US" altLang="zh-CN"/>
              <a:t>combine.txt</a:t>
            </a:r>
            <a:br>
              <a:rPr lang="en-US" altLang="zh-CN"/>
            </a:b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32997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5015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Rot="1" noChangeAspect="1" noChangeArrowheads="1" noTextEdit="1"/>
          </p:cNvSpPr>
          <p:nvPr>
            <p:ph type="sldImg"/>
          </p:nvPr>
        </p:nvSpPr>
        <p:spPr>
          <a:xfrm>
            <a:off x="952500" y="731838"/>
            <a:ext cx="5207000" cy="3905250"/>
          </a:xfrm>
        </p:spPr>
      </p:sp>
      <p:sp>
        <p:nvSpPr>
          <p:cNvPr id="855043" name="Rectangle 3"/>
          <p:cNvSpPr>
            <a:spLocks noGrp="1" noChangeArrowheads="1"/>
          </p:cNvSpPr>
          <p:nvPr>
            <p:ph type="body" idx="1"/>
          </p:nvPr>
        </p:nvSpPr>
        <p:spPr>
          <a:xfrm>
            <a:off x="963613" y="4881563"/>
            <a:ext cx="5184775" cy="4554537"/>
          </a:xfrm>
        </p:spPr>
        <p:txBody>
          <a:bodyPr lIns="93836" tIns="46918" rIns="93836" bIns="46918"/>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Rot="1" noChangeAspect="1" noChangeArrowheads="1" noTextEdit="1"/>
          </p:cNvSpPr>
          <p:nvPr>
            <p:ph type="sldImg"/>
          </p:nvPr>
        </p:nvSpPr>
        <p:spPr>
          <a:xfrm>
            <a:off x="952500" y="731838"/>
            <a:ext cx="5207000" cy="3905250"/>
          </a:xfrm>
        </p:spPr>
      </p:sp>
      <p:sp>
        <p:nvSpPr>
          <p:cNvPr id="857091" name="Rectangle 3"/>
          <p:cNvSpPr>
            <a:spLocks noGrp="1" noChangeArrowheads="1"/>
          </p:cNvSpPr>
          <p:nvPr>
            <p:ph type="body" idx="1"/>
          </p:nvPr>
        </p:nvSpPr>
        <p:spPr>
          <a:xfrm>
            <a:off x="963613" y="4881563"/>
            <a:ext cx="5184775" cy="4554537"/>
          </a:xfrm>
        </p:spPr>
        <p:txBody>
          <a:bodyPr lIns="93836" tIns="46918" rIns="93836" bIns="46918"/>
          <a:lstStyle/>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Rot="1" noChangeAspect="1" noChangeArrowheads="1" noTextEdit="1"/>
          </p:cNvSpPr>
          <p:nvPr>
            <p:ph type="sldImg"/>
          </p:nvPr>
        </p:nvSpPr>
        <p:spPr>
          <a:xfrm>
            <a:off x="952500" y="731838"/>
            <a:ext cx="5207000" cy="3905250"/>
          </a:xfrm>
        </p:spPr>
      </p:sp>
      <p:sp>
        <p:nvSpPr>
          <p:cNvPr id="859139" name="Rectangle 3"/>
          <p:cNvSpPr>
            <a:spLocks noGrp="1" noChangeArrowheads="1"/>
          </p:cNvSpPr>
          <p:nvPr>
            <p:ph type="body" idx="1"/>
          </p:nvPr>
        </p:nvSpPr>
        <p:spPr>
          <a:xfrm>
            <a:off x="963613" y="4881563"/>
            <a:ext cx="5184775" cy="4554537"/>
          </a:xfrm>
        </p:spPr>
        <p:txBody>
          <a:bodyPr lIns="93836" tIns="46918" rIns="93836" bIns="46918"/>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2125" y="128588"/>
            <a:ext cx="2201863" cy="3349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36538" y="128588"/>
            <a:ext cx="6453187" cy="3349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36538" y="128588"/>
            <a:ext cx="8807450" cy="3349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27457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095576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10826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479607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27843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87511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33153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18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15282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489495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2956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2125" y="128588"/>
            <a:ext cx="2201863" cy="3349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36538" y="128588"/>
            <a:ext cx="6453187" cy="3349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247625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36538" y="128588"/>
            <a:ext cx="8807450" cy="3349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84534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538" y="128588"/>
            <a:ext cx="8807450" cy="528637"/>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9" name="Rectangle 5"/>
          <p:cNvSpPr>
            <a:spLocks noGrp="1" noChangeArrowheads="1"/>
          </p:cNvSpPr>
          <p:nvPr>
            <p:ph type="body" idx="1"/>
          </p:nvPr>
        </p:nvSpPr>
        <p:spPr bwMode="auto">
          <a:xfrm>
            <a:off x="495300" y="1295400"/>
            <a:ext cx="8191500" cy="218281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Line 6"/>
          <p:cNvSpPr>
            <a:spLocks noChangeShapeType="1"/>
          </p:cNvSpPr>
          <p:nvPr userDrawn="1"/>
        </p:nvSpPr>
        <p:spPr bwMode="auto">
          <a:xfrm>
            <a:off x="246063" y="682625"/>
            <a:ext cx="8651875" cy="0"/>
          </a:xfrm>
          <a:prstGeom prst="line">
            <a:avLst/>
          </a:prstGeom>
          <a:noFill/>
          <a:ln w="19050">
            <a:solidFill>
              <a:schemeClr val="tx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lnSpc>
          <a:spcPct val="87000"/>
        </a:lnSpc>
        <a:spcBef>
          <a:spcPct val="0"/>
        </a:spcBef>
        <a:spcAft>
          <a:spcPct val="0"/>
        </a:spcAft>
        <a:defRPr sz="3600" b="1">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2pPr>
      <a:lvl3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3pPr>
      <a:lvl4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4pPr>
      <a:lvl5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9pPr>
    </p:titleStyle>
    <p:body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538" y="128588"/>
            <a:ext cx="88074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9" name="Rectangle 5"/>
          <p:cNvSpPr>
            <a:spLocks noGrp="1" noChangeArrowheads="1"/>
          </p:cNvSpPr>
          <p:nvPr>
            <p:ph type="body" idx="1"/>
          </p:nvPr>
        </p:nvSpPr>
        <p:spPr bwMode="auto">
          <a:xfrm>
            <a:off x="495300" y="1295400"/>
            <a:ext cx="8191500" cy="218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Line 6"/>
          <p:cNvSpPr>
            <a:spLocks noChangeShapeType="1"/>
          </p:cNvSpPr>
          <p:nvPr userDrawn="1"/>
        </p:nvSpPr>
        <p:spPr bwMode="auto">
          <a:xfrm>
            <a:off x="246063" y="682625"/>
            <a:ext cx="86518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Tree>
    <p:extLst>
      <p:ext uri="{BB962C8B-B14F-4D97-AF65-F5344CB8AC3E}">
        <p14:creationId xmlns:p14="http://schemas.microsoft.com/office/powerpoint/2010/main" val="232333657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ctr" rtl="0" eaLnBrk="0" fontAlgn="base" hangingPunct="0">
        <a:lnSpc>
          <a:spcPct val="87000"/>
        </a:lnSpc>
        <a:spcBef>
          <a:spcPct val="0"/>
        </a:spcBef>
        <a:spcAft>
          <a:spcPct val="0"/>
        </a:spcAft>
        <a:defRPr sz="3600" b="1">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2pPr>
      <a:lvl3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3pPr>
      <a:lvl4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4pPr>
      <a:lvl5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9pPr>
    </p:titleStyle>
    <p:body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ctrTitle" idx="4294967295"/>
          </p:nvPr>
        </p:nvSpPr>
        <p:spPr>
          <a:xfrm>
            <a:off x="476250" y="509588"/>
            <a:ext cx="8145463" cy="5356225"/>
          </a:xfrm>
        </p:spPr>
        <p:txBody>
          <a:bodyPr lIns="91440" tIns="45720" rIns="91440" bIns="45720" anchor="ctr"/>
          <a:lstStyle/>
          <a:p>
            <a:pPr eaLnBrk="1" hangingPunct="1">
              <a:lnSpc>
                <a:spcPct val="120000"/>
              </a:lnSpc>
            </a:pPr>
            <a:r>
              <a:rPr lang="en-US" altLang="zh-CN"/>
              <a:t/>
            </a:r>
            <a:br>
              <a:rPr lang="en-US" altLang="zh-CN"/>
            </a:br>
            <a:r>
              <a:rPr lang="zh-CN" altLang="en-US">
                <a:solidFill>
                  <a:srgbClr val="FF0000"/>
                </a:solidFill>
              </a:rPr>
              <a:t/>
            </a:r>
            <a:br>
              <a:rPr lang="zh-CN" altLang="en-US">
                <a:solidFill>
                  <a:srgbClr val="FF0000"/>
                </a:solidFill>
              </a:rPr>
            </a:br>
            <a:r>
              <a:rPr lang="en-US" altLang="zh-CN" sz="4400">
                <a:solidFill>
                  <a:srgbClr val="FF0000"/>
                </a:solidFill>
              </a:rPr>
              <a:t>I/O</a:t>
            </a:r>
            <a:r>
              <a:rPr lang="zh-CN" altLang="en-US" sz="4400">
                <a:solidFill>
                  <a:srgbClr val="FF0000"/>
                </a:solidFill>
              </a:rPr>
              <a:t>操作的实现</a:t>
            </a:r>
            <a:r>
              <a:rPr lang="zh-CN" altLang="en-US" sz="4800">
                <a:solidFill>
                  <a:srgbClr val="FF0000"/>
                </a:solidFill>
              </a:rPr>
              <a:t/>
            </a:r>
            <a:br>
              <a:rPr lang="zh-CN" altLang="en-US" sz="4800">
                <a:solidFill>
                  <a:srgbClr val="FF0000"/>
                </a:solidFill>
              </a:rPr>
            </a:br>
            <a:r>
              <a:rPr lang="zh-CN" altLang="en-US"/>
              <a:t/>
            </a:r>
            <a:br>
              <a:rPr lang="zh-CN" altLang="en-US"/>
            </a:br>
            <a:r>
              <a:rPr lang="zh-CN" altLang="en-US" sz="3200">
                <a:solidFill>
                  <a:srgbClr val="0000CC"/>
                </a:solidFill>
                <a:latin typeface="微软雅黑" pitchFamily="34" charset="-122"/>
                <a:ea typeface="微软雅黑" pitchFamily="34" charset="-122"/>
              </a:rPr>
              <a:t>用户空间</a:t>
            </a:r>
            <a:r>
              <a:rPr lang="en-US" altLang="zh-CN" sz="3200">
                <a:solidFill>
                  <a:srgbClr val="0000CC"/>
                </a:solidFill>
                <a:latin typeface="微软雅黑" pitchFamily="34" charset="-122"/>
                <a:ea typeface="微软雅黑" pitchFamily="34" charset="-122"/>
              </a:rPr>
              <a:t>I/O</a:t>
            </a:r>
            <a:r>
              <a:rPr lang="zh-CN" altLang="en-US" sz="3200">
                <a:solidFill>
                  <a:srgbClr val="0000CC"/>
                </a:solidFill>
                <a:latin typeface="微软雅黑" pitchFamily="34" charset="-122"/>
                <a:ea typeface="微软雅黑" pitchFamily="34" charset="-122"/>
              </a:rPr>
              <a:t>软件</a:t>
            </a:r>
            <a:br>
              <a:rPr lang="zh-CN" altLang="en-US" sz="3200">
                <a:solidFill>
                  <a:srgbClr val="0000CC"/>
                </a:solidFill>
                <a:latin typeface="微软雅黑" pitchFamily="34" charset="-122"/>
                <a:ea typeface="微软雅黑" pitchFamily="34" charset="-122"/>
              </a:rPr>
            </a:br>
            <a:r>
              <a:rPr lang="en-US" altLang="zh-CN" sz="3200">
                <a:solidFill>
                  <a:srgbClr val="0000CC"/>
                </a:solidFill>
                <a:latin typeface="微软雅黑" pitchFamily="34" charset="-122"/>
                <a:ea typeface="微软雅黑" pitchFamily="34" charset="-122"/>
              </a:rPr>
              <a:t>I/O</a:t>
            </a:r>
            <a:r>
              <a:rPr lang="zh-CN" altLang="en-US" sz="3200">
                <a:solidFill>
                  <a:srgbClr val="0000CC"/>
                </a:solidFill>
                <a:latin typeface="微软雅黑" pitchFamily="34" charset="-122"/>
                <a:ea typeface="微软雅黑" pitchFamily="34" charset="-122"/>
              </a:rPr>
              <a:t>硬件与软件的接口</a:t>
            </a:r>
            <a:br>
              <a:rPr lang="zh-CN" altLang="en-US" sz="3200">
                <a:solidFill>
                  <a:srgbClr val="0000CC"/>
                </a:solidFill>
                <a:latin typeface="微软雅黑" pitchFamily="34" charset="-122"/>
                <a:ea typeface="微软雅黑" pitchFamily="34" charset="-122"/>
              </a:rPr>
            </a:br>
            <a:r>
              <a:rPr lang="zh-CN" altLang="en-US" sz="3200">
                <a:solidFill>
                  <a:srgbClr val="0000CC"/>
                </a:solidFill>
                <a:latin typeface="微软雅黑" pitchFamily="34" charset="-122"/>
                <a:ea typeface="微软雅黑" pitchFamily="34" charset="-122"/>
              </a:rPr>
              <a:t>内核空间</a:t>
            </a:r>
            <a:r>
              <a:rPr lang="en-US" altLang="zh-CN" sz="3200">
                <a:solidFill>
                  <a:srgbClr val="0000CC"/>
                </a:solidFill>
                <a:latin typeface="微软雅黑" pitchFamily="34" charset="-122"/>
                <a:ea typeface="微软雅黑" pitchFamily="34" charset="-122"/>
              </a:rPr>
              <a:t>I/O</a:t>
            </a:r>
            <a:r>
              <a:rPr lang="zh-CN" altLang="en-US" sz="3200">
                <a:solidFill>
                  <a:srgbClr val="0000CC"/>
                </a:solidFill>
                <a:latin typeface="微软雅黑" pitchFamily="34" charset="-122"/>
                <a:ea typeface="微软雅黑" pitchFamily="34" charset="-122"/>
              </a:rPr>
              <a:t>软件</a:t>
            </a:r>
            <a:r>
              <a:rPr lang="zh-CN" altLang="en-US" sz="4000">
                <a:latin typeface="微软雅黑" pitchFamily="34" charset="-122"/>
                <a:ea typeface="微软雅黑" pitchFamily="34" charset="-122"/>
              </a:rPr>
              <a:t/>
            </a:r>
            <a:br>
              <a:rPr lang="zh-CN" altLang="en-US" sz="4000">
                <a:latin typeface="微软雅黑" pitchFamily="34" charset="-122"/>
                <a:ea typeface="微软雅黑" pitchFamily="34" charset="-122"/>
              </a:rPr>
            </a:br>
            <a:endParaRPr lang="en-US" altLang="zh-CN" sz="40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Grp="1" noChangeArrowheads="1"/>
          </p:cNvSpPr>
          <p:nvPr>
            <p:ph type="title"/>
          </p:nvPr>
        </p:nvSpPr>
        <p:spPr/>
        <p:txBody>
          <a:bodyPr/>
          <a:lstStyle/>
          <a:p>
            <a:r>
              <a:rPr lang="zh-CN" altLang="en-US"/>
              <a:t>系统</a:t>
            </a:r>
            <a:r>
              <a:rPr lang="en-US" altLang="zh-CN"/>
              <a:t>I/O</a:t>
            </a:r>
            <a:r>
              <a:rPr lang="zh-CN" altLang="en-US"/>
              <a:t>软件</a:t>
            </a:r>
          </a:p>
        </p:txBody>
      </p:sp>
      <p:sp>
        <p:nvSpPr>
          <p:cNvPr id="879619" name="Rectangle 3"/>
          <p:cNvSpPr>
            <a:spLocks noGrp="1" noChangeArrowheads="1"/>
          </p:cNvSpPr>
          <p:nvPr>
            <p:ph type="body" idx="1"/>
          </p:nvPr>
        </p:nvSpPr>
        <p:spPr>
          <a:xfrm>
            <a:off x="406400" y="889000"/>
            <a:ext cx="8191500" cy="4017963"/>
          </a:xfrm>
        </p:spPr>
        <p:txBody>
          <a:bodyPr/>
          <a:lstStyle/>
          <a:p>
            <a:pPr>
              <a:lnSpc>
                <a:spcPct val="120000"/>
              </a:lnSpc>
              <a:buFontTx/>
              <a:buNone/>
            </a:pPr>
            <a:r>
              <a:rPr lang="en-US" altLang="zh-CN" sz="2200">
                <a:latin typeface="微软雅黑" pitchFamily="34" charset="-122"/>
                <a:ea typeface="微软雅黑" pitchFamily="34" charset="-122"/>
              </a:rPr>
              <a:t>OS</a:t>
            </a:r>
            <a:r>
              <a:rPr lang="zh-CN" altLang="en-US" sz="2200">
                <a:latin typeface="微软雅黑" pitchFamily="34" charset="-122"/>
                <a:ea typeface="微软雅黑" pitchFamily="34" charset="-122"/>
              </a:rPr>
              <a:t>在</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子系统中的重要性由</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系统以下三个特性决定：</a:t>
            </a:r>
          </a:p>
          <a:p>
            <a:pPr>
              <a:lnSpc>
                <a:spcPct val="120000"/>
              </a:lnSpc>
              <a:buFontTx/>
              <a:buNone/>
            </a:pPr>
            <a:r>
              <a:rPr lang="zh-CN" altLang="en-US" sz="2200">
                <a:solidFill>
                  <a:schemeClr val="accent1"/>
                </a:solidFill>
                <a:latin typeface="微软雅黑" pitchFamily="34" charset="-122"/>
                <a:ea typeface="微软雅黑" pitchFamily="34" charset="-122"/>
              </a:rPr>
              <a:t>（</a:t>
            </a:r>
            <a:r>
              <a:rPr lang="en-US" altLang="zh-CN" sz="2200">
                <a:solidFill>
                  <a:schemeClr val="accent1"/>
                </a:solidFill>
                <a:latin typeface="微软雅黑" pitchFamily="34" charset="-122"/>
                <a:ea typeface="微软雅黑" pitchFamily="34" charset="-122"/>
              </a:rPr>
              <a:t>1</a:t>
            </a:r>
            <a:r>
              <a:rPr lang="zh-CN" altLang="en-US" sz="2200">
                <a:solidFill>
                  <a:schemeClr val="accent1"/>
                </a:solidFill>
                <a:latin typeface="微软雅黑" pitchFamily="34" charset="-122"/>
                <a:ea typeface="微软雅黑" pitchFamily="34" charset="-122"/>
              </a:rPr>
              <a:t>）共享性。</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系统被多个程序共享，须由</a:t>
            </a:r>
            <a:r>
              <a:rPr lang="en-US" altLang="zh-CN" sz="2200">
                <a:latin typeface="微软雅黑" pitchFamily="34" charset="-122"/>
                <a:ea typeface="微软雅黑" pitchFamily="34" charset="-122"/>
              </a:rPr>
              <a:t>OS</a:t>
            </a:r>
            <a:r>
              <a:rPr lang="zh-CN" altLang="en-US" sz="2200">
                <a:latin typeface="微软雅黑" pitchFamily="34" charset="-122"/>
                <a:ea typeface="微软雅黑" pitchFamily="34" charset="-122"/>
              </a:rPr>
              <a:t>对</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资源统一调度管理，以保证用户程序只能访问自己有权访问的那部分</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设备，并使系统的吞吐率达到最佳。</a:t>
            </a:r>
          </a:p>
          <a:p>
            <a:pPr>
              <a:lnSpc>
                <a:spcPct val="120000"/>
              </a:lnSpc>
              <a:buFontTx/>
              <a:buNone/>
            </a:pPr>
            <a:r>
              <a:rPr lang="zh-CN" altLang="en-US" sz="2200">
                <a:solidFill>
                  <a:schemeClr val="accent1"/>
                </a:solidFill>
                <a:latin typeface="微软雅黑" pitchFamily="34" charset="-122"/>
                <a:ea typeface="微软雅黑" pitchFamily="34" charset="-122"/>
              </a:rPr>
              <a:t>（</a:t>
            </a:r>
            <a:r>
              <a:rPr lang="en-US" altLang="zh-CN" sz="2200">
                <a:solidFill>
                  <a:schemeClr val="accent1"/>
                </a:solidFill>
                <a:latin typeface="微软雅黑" pitchFamily="34" charset="-122"/>
                <a:ea typeface="微软雅黑" pitchFamily="34" charset="-122"/>
              </a:rPr>
              <a:t>2</a:t>
            </a:r>
            <a:r>
              <a:rPr lang="zh-CN" altLang="en-US" sz="2200">
                <a:solidFill>
                  <a:schemeClr val="accent1"/>
                </a:solidFill>
                <a:latin typeface="微软雅黑" pitchFamily="34" charset="-122"/>
                <a:ea typeface="微软雅黑" pitchFamily="34" charset="-122"/>
              </a:rPr>
              <a:t>）复杂性。</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设备控制细节复杂，需</a:t>
            </a:r>
            <a:r>
              <a:rPr lang="en-US" altLang="zh-CN" sz="2200">
                <a:latin typeface="微软雅黑" pitchFamily="34" charset="-122"/>
                <a:ea typeface="微软雅黑" pitchFamily="34" charset="-122"/>
              </a:rPr>
              <a:t>OS</a:t>
            </a:r>
            <a:r>
              <a:rPr lang="zh-CN" altLang="en-US" sz="2200">
                <a:latin typeface="微软雅黑" pitchFamily="34" charset="-122"/>
                <a:ea typeface="微软雅黑" pitchFamily="34" charset="-122"/>
              </a:rPr>
              <a:t>提供专门的驱动程序进行控制，这样可对用户程序屏蔽设备控制的细节。</a:t>
            </a:r>
          </a:p>
          <a:p>
            <a:pPr>
              <a:lnSpc>
                <a:spcPct val="120000"/>
              </a:lnSpc>
              <a:buFontTx/>
              <a:buNone/>
            </a:pPr>
            <a:r>
              <a:rPr lang="zh-CN" altLang="en-US" sz="2200">
                <a:solidFill>
                  <a:schemeClr val="accent1"/>
                </a:solidFill>
                <a:latin typeface="微软雅黑" pitchFamily="34" charset="-122"/>
                <a:ea typeface="微软雅黑" pitchFamily="34" charset="-122"/>
              </a:rPr>
              <a:t>（</a:t>
            </a:r>
            <a:r>
              <a:rPr lang="en-US" altLang="zh-CN" sz="2200">
                <a:solidFill>
                  <a:schemeClr val="accent1"/>
                </a:solidFill>
                <a:latin typeface="微软雅黑" pitchFamily="34" charset="-122"/>
                <a:ea typeface="微软雅黑" pitchFamily="34" charset="-122"/>
              </a:rPr>
              <a:t>3</a:t>
            </a:r>
            <a:r>
              <a:rPr lang="zh-CN" altLang="en-US" sz="2200">
                <a:solidFill>
                  <a:schemeClr val="accent1"/>
                </a:solidFill>
                <a:latin typeface="微软雅黑" pitchFamily="34" charset="-122"/>
                <a:ea typeface="微软雅黑" pitchFamily="34" charset="-122"/>
              </a:rPr>
              <a:t>）异步性。</a:t>
            </a:r>
            <a:r>
              <a:rPr lang="zh-CN" altLang="en-US" sz="2200">
                <a:latin typeface="微软雅黑" pitchFamily="34" charset="-122"/>
                <a:ea typeface="微软雅黑" pitchFamily="34" charset="-122"/>
              </a:rPr>
              <a:t>不同设备之间速度相差较大，因而，</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设备与主机之间的信息交换使用</a:t>
            </a:r>
            <a:r>
              <a:rPr lang="zh-CN" altLang="en-US" sz="2200">
                <a:solidFill>
                  <a:schemeClr val="accent1"/>
                </a:solidFill>
                <a:latin typeface="微软雅黑" pitchFamily="34" charset="-122"/>
                <a:ea typeface="微软雅黑" pitchFamily="34" charset="-122"/>
              </a:rPr>
              <a:t>异步的</a:t>
            </a:r>
            <a:r>
              <a:rPr lang="zh-CN" altLang="en-US" sz="2200">
                <a:latin typeface="微软雅黑" pitchFamily="34" charset="-122"/>
                <a:ea typeface="微软雅黑" pitchFamily="34" charset="-122"/>
              </a:rPr>
              <a:t>中断</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方式，中断导致从用户态向内核态转移，因此必须由</a:t>
            </a:r>
            <a:r>
              <a:rPr lang="en-US" altLang="zh-CN" sz="2200">
                <a:latin typeface="微软雅黑" pitchFamily="34" charset="-122"/>
                <a:ea typeface="微软雅黑" pitchFamily="34" charset="-122"/>
              </a:rPr>
              <a:t>OS</a:t>
            </a:r>
            <a:r>
              <a:rPr lang="zh-CN" altLang="en-US" sz="2200">
                <a:latin typeface="微软雅黑" pitchFamily="34" charset="-122"/>
                <a:ea typeface="微软雅黑" pitchFamily="34" charset="-122"/>
              </a:rPr>
              <a:t>提供中断服务程序来处理。</a:t>
            </a:r>
          </a:p>
        </p:txBody>
      </p:sp>
      <p:sp>
        <p:nvSpPr>
          <p:cNvPr id="879620" name="Text Box 4"/>
          <p:cNvSpPr txBox="1">
            <a:spLocks noChangeArrowheads="1"/>
          </p:cNvSpPr>
          <p:nvPr/>
        </p:nvSpPr>
        <p:spPr bwMode="auto">
          <a:xfrm>
            <a:off x="522288" y="5224463"/>
            <a:ext cx="4440237" cy="762000"/>
          </a:xfrm>
          <a:prstGeom prst="rect">
            <a:avLst/>
          </a:prstGeom>
          <a:noFill/>
          <a:ln w="50800">
            <a:noFill/>
            <a:miter lim="800000"/>
            <a:headEnd/>
            <a:tailEnd/>
          </a:ln>
          <a:effectLst/>
        </p:spPr>
        <p:txBody>
          <a:bodyPr>
            <a:spAutoFit/>
          </a:bodyPr>
          <a:lstStyle/>
          <a:p>
            <a:pPr>
              <a:spcBef>
                <a:spcPct val="50000"/>
              </a:spcBef>
            </a:pPr>
            <a:r>
              <a:rPr lang="zh-CN" altLang="en-US" sz="2200" b="1">
                <a:solidFill>
                  <a:schemeClr val="accent2"/>
                </a:solidFill>
                <a:latin typeface="微软雅黑" pitchFamily="34" charset="-122"/>
                <a:ea typeface="微软雅黑" pitchFamily="34" charset="-122"/>
              </a:rPr>
              <a:t>那么，如何从用户程序对应的用户进程进入到操作系统内核执行呢？</a:t>
            </a:r>
          </a:p>
        </p:txBody>
      </p:sp>
      <p:sp>
        <p:nvSpPr>
          <p:cNvPr id="879621" name="Text Box 5"/>
          <p:cNvSpPr txBox="1">
            <a:spLocks noChangeArrowheads="1"/>
          </p:cNvSpPr>
          <p:nvPr/>
        </p:nvSpPr>
        <p:spPr bwMode="auto">
          <a:xfrm>
            <a:off x="6053138" y="5472113"/>
            <a:ext cx="2249487" cy="457200"/>
          </a:xfrm>
          <a:prstGeom prst="rect">
            <a:avLst/>
          </a:prstGeom>
          <a:noFill/>
          <a:ln w="50800">
            <a:noFill/>
            <a:miter lim="800000"/>
            <a:headEnd/>
            <a:tailEnd/>
          </a:ln>
          <a:effectLst/>
        </p:spPr>
        <p:txBody>
          <a:bodyPr>
            <a:spAutoFit/>
          </a:bodyPr>
          <a:lstStyle/>
          <a:p>
            <a:pPr>
              <a:spcBef>
                <a:spcPct val="50000"/>
              </a:spcBef>
            </a:pPr>
            <a:r>
              <a:rPr lang="zh-CN" altLang="en-US" sz="2400" b="1">
                <a:solidFill>
                  <a:schemeClr val="accent1"/>
                </a:solidFill>
                <a:latin typeface="微软雅黑" pitchFamily="34" charset="-122"/>
                <a:ea typeface="微软雅黑" pitchFamily="34" charset="-122"/>
              </a:rPr>
              <a:t>系统调用！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9619">
                                            <p:txEl>
                                              <p:pRg st="0" end="0"/>
                                            </p:txEl>
                                          </p:spTgt>
                                        </p:tgtEl>
                                        <p:attrNameLst>
                                          <p:attrName>style.visibility</p:attrName>
                                        </p:attrNameLst>
                                      </p:cBhvr>
                                      <p:to>
                                        <p:strVal val="visible"/>
                                      </p:to>
                                    </p:set>
                                    <p:animEffect transition="in" filter="blinds(horizontal)">
                                      <p:cBhvr>
                                        <p:cTn id="7" dur="500"/>
                                        <p:tgtEl>
                                          <p:spTgt spid="879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9619">
                                            <p:txEl>
                                              <p:pRg st="1" end="1"/>
                                            </p:txEl>
                                          </p:spTgt>
                                        </p:tgtEl>
                                        <p:attrNameLst>
                                          <p:attrName>style.visibility</p:attrName>
                                        </p:attrNameLst>
                                      </p:cBhvr>
                                      <p:to>
                                        <p:strVal val="visible"/>
                                      </p:to>
                                    </p:set>
                                    <p:animEffect transition="in" filter="blinds(horizontal)">
                                      <p:cBhvr>
                                        <p:cTn id="12" dur="500"/>
                                        <p:tgtEl>
                                          <p:spTgt spid="879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9619">
                                            <p:txEl>
                                              <p:pRg st="2" end="2"/>
                                            </p:txEl>
                                          </p:spTgt>
                                        </p:tgtEl>
                                        <p:attrNameLst>
                                          <p:attrName>style.visibility</p:attrName>
                                        </p:attrNameLst>
                                      </p:cBhvr>
                                      <p:to>
                                        <p:strVal val="visible"/>
                                      </p:to>
                                    </p:set>
                                    <p:animEffect transition="in" filter="blinds(horizontal)">
                                      <p:cBhvr>
                                        <p:cTn id="17" dur="500"/>
                                        <p:tgtEl>
                                          <p:spTgt spid="8796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79619">
                                            <p:txEl>
                                              <p:pRg st="3" end="3"/>
                                            </p:txEl>
                                          </p:spTgt>
                                        </p:tgtEl>
                                        <p:attrNameLst>
                                          <p:attrName>style.visibility</p:attrName>
                                        </p:attrNameLst>
                                      </p:cBhvr>
                                      <p:to>
                                        <p:strVal val="visible"/>
                                      </p:to>
                                    </p:set>
                                    <p:animEffect transition="in" filter="blinds(horizontal)">
                                      <p:cBhvr>
                                        <p:cTn id="22" dur="500"/>
                                        <p:tgtEl>
                                          <p:spTgt spid="8796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79620"/>
                                        </p:tgtEl>
                                        <p:attrNameLst>
                                          <p:attrName>style.visibility</p:attrName>
                                        </p:attrNameLst>
                                      </p:cBhvr>
                                      <p:to>
                                        <p:strVal val="visible"/>
                                      </p:to>
                                    </p:set>
                                    <p:animEffect transition="in" filter="blinds(horizontal)">
                                      <p:cBhvr>
                                        <p:cTn id="27" dur="500"/>
                                        <p:tgtEl>
                                          <p:spTgt spid="8796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79621"/>
                                        </p:tgtEl>
                                        <p:attrNameLst>
                                          <p:attrName>style.visibility</p:attrName>
                                        </p:attrNameLst>
                                      </p:cBhvr>
                                      <p:to>
                                        <p:strVal val="visible"/>
                                      </p:to>
                                    </p:set>
                                    <p:animEffect transition="in" filter="blinds(horizontal)">
                                      <p:cBhvr>
                                        <p:cTn id="32" dur="500"/>
                                        <p:tgtEl>
                                          <p:spTgt spid="879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20" grpId="0"/>
      <p:bldP spid="8796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p:txBody>
          <a:bodyPr/>
          <a:lstStyle/>
          <a:p>
            <a:r>
              <a:rPr lang="zh-CN" altLang="en-US"/>
              <a:t>系统调用和</a:t>
            </a:r>
            <a:r>
              <a:rPr lang="en-US" altLang="zh-CN"/>
              <a:t>API</a:t>
            </a:r>
          </a:p>
        </p:txBody>
      </p:sp>
      <p:sp>
        <p:nvSpPr>
          <p:cNvPr id="884739" name="Rectangle 3"/>
          <p:cNvSpPr>
            <a:spLocks noGrp="1" noChangeArrowheads="1"/>
          </p:cNvSpPr>
          <p:nvPr>
            <p:ph type="body" idx="1"/>
          </p:nvPr>
        </p:nvSpPr>
        <p:spPr>
          <a:xfrm>
            <a:off x="133350" y="860425"/>
            <a:ext cx="8924925" cy="5505450"/>
          </a:xfrm>
        </p:spPr>
        <p:txBody>
          <a:bodyPr/>
          <a:lstStyle/>
          <a:p>
            <a:pPr>
              <a:lnSpc>
                <a:spcPct val="120000"/>
              </a:lnSpc>
            </a:pPr>
            <a:r>
              <a:rPr lang="en-US" altLang="zh-CN" sz="2200" dirty="0">
                <a:latin typeface="微软雅黑" pitchFamily="34" charset="-122"/>
                <a:ea typeface="微软雅黑" pitchFamily="34" charset="-122"/>
              </a:rPr>
              <a:t>OS</a:t>
            </a:r>
            <a:r>
              <a:rPr lang="zh-CN" altLang="en-US" sz="2200" dirty="0">
                <a:latin typeface="微软雅黑" pitchFamily="34" charset="-122"/>
                <a:ea typeface="微软雅黑" pitchFamily="34" charset="-122"/>
              </a:rPr>
              <a:t>提供一组</a:t>
            </a:r>
            <a:r>
              <a:rPr lang="zh-CN" altLang="en-US" sz="2200" dirty="0">
                <a:solidFill>
                  <a:schemeClr val="accent1"/>
                </a:solidFill>
                <a:latin typeface="微软雅黑" pitchFamily="34" charset="-122"/>
                <a:ea typeface="微软雅黑" pitchFamily="34" charset="-122"/>
              </a:rPr>
              <a:t>系统调用</a:t>
            </a:r>
            <a:r>
              <a:rPr lang="zh-CN" altLang="en-US" sz="2200" dirty="0">
                <a:latin typeface="微软雅黑" pitchFamily="34" charset="-122"/>
                <a:ea typeface="微软雅黑" pitchFamily="34" charset="-122"/>
              </a:rPr>
              <a:t>为用户进程的</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请求进行具体的</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操作。</a:t>
            </a:r>
          </a:p>
          <a:p>
            <a:pPr>
              <a:lnSpc>
                <a:spcPct val="120000"/>
              </a:lnSpc>
            </a:pPr>
            <a:r>
              <a:rPr lang="zh-CN" altLang="en-US" sz="2200" dirty="0">
                <a:solidFill>
                  <a:schemeClr val="accent1"/>
                </a:solidFill>
                <a:latin typeface="微软雅黑" pitchFamily="34" charset="-122"/>
                <a:ea typeface="微软雅黑" pitchFamily="34" charset="-122"/>
              </a:rPr>
              <a:t>应用编程接口（</a:t>
            </a:r>
            <a:r>
              <a:rPr lang="en-US" altLang="zh-CN" sz="2200" dirty="0">
                <a:solidFill>
                  <a:schemeClr val="accent1"/>
                </a:solidFill>
                <a:latin typeface="微软雅黑" pitchFamily="34" charset="-122"/>
                <a:ea typeface="微软雅黑" pitchFamily="34" charset="-122"/>
              </a:rPr>
              <a:t>API</a:t>
            </a:r>
            <a:r>
              <a:rPr lang="zh-CN" altLang="en-US" sz="2200" dirty="0">
                <a:solidFill>
                  <a:schemeClr val="accent1"/>
                </a:solidFill>
                <a:latin typeface="微软雅黑" pitchFamily="34" charset="-122"/>
                <a:ea typeface="微软雅黑" pitchFamily="34" charset="-122"/>
              </a:rPr>
              <a:t>）</a:t>
            </a:r>
            <a:r>
              <a:rPr lang="zh-CN" altLang="en-US" sz="2200" dirty="0">
                <a:latin typeface="微软雅黑" pitchFamily="34" charset="-122"/>
                <a:ea typeface="微软雅黑" pitchFamily="34" charset="-122"/>
              </a:rPr>
              <a:t>与</a:t>
            </a:r>
            <a:r>
              <a:rPr lang="zh-CN" altLang="en-US" sz="2400" dirty="0">
                <a:solidFill>
                  <a:schemeClr val="accent1"/>
                </a:solidFill>
                <a:latin typeface="微软雅黑" pitchFamily="34" charset="-122"/>
                <a:ea typeface="微软雅黑" pitchFamily="34" charset="-122"/>
              </a:rPr>
              <a:t>系统调用</a:t>
            </a:r>
            <a:r>
              <a:rPr lang="zh-CN" altLang="en-US" sz="2200" dirty="0">
                <a:latin typeface="微软雅黑" pitchFamily="34" charset="-122"/>
                <a:ea typeface="微软雅黑" pitchFamily="34" charset="-122"/>
              </a:rPr>
              <a:t>两者在概念上不完全相同，它们都是系统提供给用户程序使用的编程接口，但前者指的是功能更广泛、抽象程度更高的函数，后者仅指通过软中断（自陷）指令向内核态发出特定服务请求的函数。</a:t>
            </a:r>
          </a:p>
          <a:p>
            <a:pPr>
              <a:lnSpc>
                <a:spcPct val="120000"/>
              </a:lnSpc>
            </a:pPr>
            <a:r>
              <a:rPr lang="zh-CN" altLang="en-US" sz="2200" dirty="0">
                <a:solidFill>
                  <a:schemeClr val="accent1"/>
                </a:solidFill>
                <a:latin typeface="微软雅黑" pitchFamily="34" charset="-122"/>
                <a:ea typeface="微软雅黑" pitchFamily="34" charset="-122"/>
              </a:rPr>
              <a:t>系统调用封装函数</a:t>
            </a:r>
            <a:r>
              <a:rPr lang="zh-CN" altLang="en-US" sz="2200" dirty="0">
                <a:latin typeface="微软雅黑" pitchFamily="34" charset="-122"/>
                <a:ea typeface="微软雅黑" pitchFamily="34" charset="-122"/>
              </a:rPr>
              <a:t>是 </a:t>
            </a:r>
            <a:r>
              <a:rPr lang="en-US" altLang="zh-CN" sz="2200" dirty="0">
                <a:latin typeface="微软雅黑" pitchFamily="34" charset="-122"/>
                <a:ea typeface="微软雅黑" pitchFamily="34" charset="-122"/>
              </a:rPr>
              <a:t>API </a:t>
            </a:r>
            <a:r>
              <a:rPr lang="zh-CN" altLang="en-US" sz="2200" dirty="0">
                <a:latin typeface="微软雅黑" pitchFamily="34" charset="-122"/>
                <a:ea typeface="微软雅黑" pitchFamily="34" charset="-122"/>
              </a:rPr>
              <a:t>函数中的一种。 </a:t>
            </a:r>
          </a:p>
          <a:p>
            <a:pPr>
              <a:lnSpc>
                <a:spcPct val="120000"/>
              </a:lnSpc>
            </a:pPr>
            <a:r>
              <a:rPr lang="en-US" altLang="zh-CN" sz="2200" dirty="0">
                <a:solidFill>
                  <a:schemeClr val="accent1"/>
                </a:solidFill>
                <a:latin typeface="微软雅黑" pitchFamily="34" charset="-122"/>
                <a:ea typeface="微软雅黑" pitchFamily="34" charset="-122"/>
              </a:rPr>
              <a:t>API </a:t>
            </a:r>
            <a:r>
              <a:rPr lang="zh-CN" altLang="en-US" sz="2200" dirty="0">
                <a:solidFill>
                  <a:schemeClr val="accent1"/>
                </a:solidFill>
                <a:latin typeface="微软雅黑" pitchFamily="34" charset="-122"/>
                <a:ea typeface="微软雅黑" pitchFamily="34" charset="-122"/>
              </a:rPr>
              <a:t>函数</a:t>
            </a:r>
            <a:r>
              <a:rPr lang="zh-CN" altLang="en-US" sz="2200" dirty="0">
                <a:latin typeface="微软雅黑" pitchFamily="34" charset="-122"/>
                <a:ea typeface="微软雅黑" pitchFamily="34" charset="-122"/>
              </a:rPr>
              <a:t>最终通过调用系统调用实现 </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。一个</a:t>
            </a:r>
            <a:r>
              <a:rPr lang="en-US" altLang="zh-CN" sz="2200" dirty="0">
                <a:latin typeface="微软雅黑" pitchFamily="34" charset="-122"/>
                <a:ea typeface="微软雅黑" pitchFamily="34" charset="-122"/>
              </a:rPr>
              <a:t>API </a:t>
            </a:r>
            <a:r>
              <a:rPr lang="zh-CN" altLang="en-US" sz="2200" dirty="0">
                <a:latin typeface="微软雅黑" pitchFamily="34" charset="-122"/>
                <a:ea typeface="微软雅黑" pitchFamily="34" charset="-122"/>
              </a:rPr>
              <a:t>可能调用多个系统调用，不同 </a:t>
            </a:r>
            <a:r>
              <a:rPr lang="en-US" altLang="zh-CN" sz="2200" dirty="0">
                <a:latin typeface="微软雅黑" pitchFamily="34" charset="-122"/>
                <a:ea typeface="微软雅黑" pitchFamily="34" charset="-122"/>
              </a:rPr>
              <a:t>API </a:t>
            </a:r>
            <a:r>
              <a:rPr lang="zh-CN" altLang="en-US" sz="2200" dirty="0">
                <a:latin typeface="微软雅黑" pitchFamily="34" charset="-122"/>
                <a:ea typeface="微软雅黑" pitchFamily="34" charset="-122"/>
              </a:rPr>
              <a:t>可能会调用同一个系统调用。但是，并不是所有 </a:t>
            </a:r>
            <a:r>
              <a:rPr lang="en-US" altLang="zh-CN" sz="2200" dirty="0">
                <a:latin typeface="微软雅黑" pitchFamily="34" charset="-122"/>
                <a:ea typeface="微软雅黑" pitchFamily="34" charset="-122"/>
              </a:rPr>
              <a:t>API </a:t>
            </a:r>
            <a:r>
              <a:rPr lang="zh-CN" altLang="en-US" sz="2200" dirty="0">
                <a:latin typeface="微软雅黑" pitchFamily="34" charset="-122"/>
                <a:ea typeface="微软雅黑" pitchFamily="34" charset="-122"/>
              </a:rPr>
              <a:t>都需要调用系统调用。</a:t>
            </a:r>
          </a:p>
          <a:p>
            <a:pPr>
              <a:lnSpc>
                <a:spcPct val="120000"/>
              </a:lnSpc>
            </a:pPr>
            <a:r>
              <a:rPr lang="zh-CN" altLang="en-US" sz="2200" dirty="0">
                <a:solidFill>
                  <a:schemeClr val="accent2"/>
                </a:solidFill>
                <a:latin typeface="微软雅黑" pitchFamily="34" charset="-122"/>
                <a:ea typeface="微软雅黑" pitchFamily="34" charset="-122"/>
              </a:rPr>
              <a:t>从编程者来看，</a:t>
            </a:r>
            <a:r>
              <a:rPr lang="en-US" altLang="zh-CN" sz="2200" dirty="0">
                <a:solidFill>
                  <a:schemeClr val="accent2"/>
                </a:solidFill>
                <a:latin typeface="微软雅黑" pitchFamily="34" charset="-122"/>
                <a:ea typeface="微软雅黑" pitchFamily="34" charset="-122"/>
              </a:rPr>
              <a:t>API </a:t>
            </a:r>
            <a:r>
              <a:rPr lang="zh-CN" altLang="en-US" sz="2200" dirty="0">
                <a:solidFill>
                  <a:schemeClr val="accent2"/>
                </a:solidFill>
                <a:latin typeface="微软雅黑" pitchFamily="34" charset="-122"/>
                <a:ea typeface="微软雅黑" pitchFamily="34" charset="-122"/>
              </a:rPr>
              <a:t>和 系统调用之间没有什么差别。</a:t>
            </a:r>
          </a:p>
          <a:p>
            <a:pPr>
              <a:lnSpc>
                <a:spcPct val="120000"/>
              </a:lnSpc>
            </a:pPr>
            <a:r>
              <a:rPr lang="zh-CN" altLang="en-US" sz="2200" dirty="0">
                <a:solidFill>
                  <a:schemeClr val="accent2"/>
                </a:solidFill>
                <a:latin typeface="微软雅黑" pitchFamily="34" charset="-122"/>
                <a:ea typeface="微软雅黑" pitchFamily="34" charset="-122"/>
              </a:rPr>
              <a:t>从内核设计者来看，</a:t>
            </a:r>
            <a:r>
              <a:rPr lang="en-US" altLang="zh-CN" sz="2200" dirty="0">
                <a:solidFill>
                  <a:schemeClr val="accent2"/>
                </a:solidFill>
                <a:latin typeface="微软雅黑" pitchFamily="34" charset="-122"/>
                <a:ea typeface="微软雅黑" pitchFamily="34" charset="-122"/>
              </a:rPr>
              <a:t>API </a:t>
            </a:r>
            <a:r>
              <a:rPr lang="zh-CN" altLang="en-US" sz="2200" dirty="0">
                <a:solidFill>
                  <a:schemeClr val="accent2"/>
                </a:solidFill>
                <a:latin typeface="微软雅黑" pitchFamily="34" charset="-122"/>
                <a:ea typeface="微软雅黑" pitchFamily="34" charset="-122"/>
              </a:rPr>
              <a:t>和 系统调用差别很大。</a:t>
            </a:r>
            <a:r>
              <a:rPr lang="en-US" altLang="zh-CN" sz="2200" dirty="0">
                <a:solidFill>
                  <a:schemeClr val="accent2"/>
                </a:solidFill>
                <a:latin typeface="微软雅黑" pitchFamily="34" charset="-122"/>
                <a:ea typeface="微软雅黑" pitchFamily="34" charset="-122"/>
              </a:rPr>
              <a:t>API </a:t>
            </a:r>
            <a:r>
              <a:rPr lang="zh-CN" altLang="en-US" sz="2200" dirty="0">
                <a:solidFill>
                  <a:schemeClr val="accent2"/>
                </a:solidFill>
                <a:latin typeface="微软雅黑" pitchFamily="34" charset="-122"/>
                <a:ea typeface="微软雅黑" pitchFamily="34" charset="-122"/>
              </a:rPr>
              <a:t>在用户态执行，系统调用封装函数也在用户态执行，但具体</a:t>
            </a:r>
            <a:r>
              <a:rPr lang="zh-CN" altLang="en-US" sz="2200" dirty="0">
                <a:solidFill>
                  <a:schemeClr val="accent1"/>
                </a:solidFill>
                <a:latin typeface="微软雅黑" pitchFamily="34" charset="-122"/>
                <a:ea typeface="微软雅黑" pitchFamily="34" charset="-122"/>
              </a:rPr>
              <a:t>服务例程</a:t>
            </a:r>
            <a:r>
              <a:rPr lang="zh-CN" altLang="en-US" sz="2200" dirty="0">
                <a:solidFill>
                  <a:schemeClr val="accent2"/>
                </a:solidFill>
                <a:latin typeface="微软雅黑" pitchFamily="34" charset="-122"/>
                <a:ea typeface="微软雅黑" pitchFamily="34" charset="-122"/>
              </a:rPr>
              <a:t>在内核态执行。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4739">
                                            <p:txEl>
                                              <p:pRg st="0" end="0"/>
                                            </p:txEl>
                                          </p:spTgt>
                                        </p:tgtEl>
                                        <p:attrNameLst>
                                          <p:attrName>style.visibility</p:attrName>
                                        </p:attrNameLst>
                                      </p:cBhvr>
                                      <p:to>
                                        <p:strVal val="visible"/>
                                      </p:to>
                                    </p:set>
                                    <p:animEffect transition="in" filter="blinds(horizontal)">
                                      <p:cBhvr>
                                        <p:cTn id="7" dur="500"/>
                                        <p:tgtEl>
                                          <p:spTgt spid="884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84739">
                                            <p:txEl>
                                              <p:pRg st="1" end="1"/>
                                            </p:txEl>
                                          </p:spTgt>
                                        </p:tgtEl>
                                        <p:attrNameLst>
                                          <p:attrName>style.visibility</p:attrName>
                                        </p:attrNameLst>
                                      </p:cBhvr>
                                      <p:to>
                                        <p:strVal val="visible"/>
                                      </p:to>
                                    </p:set>
                                    <p:animEffect transition="in" filter="blinds(horizontal)">
                                      <p:cBhvr>
                                        <p:cTn id="12" dur="500"/>
                                        <p:tgtEl>
                                          <p:spTgt spid="8847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84739">
                                            <p:txEl>
                                              <p:pRg st="2" end="2"/>
                                            </p:txEl>
                                          </p:spTgt>
                                        </p:tgtEl>
                                        <p:attrNameLst>
                                          <p:attrName>style.visibility</p:attrName>
                                        </p:attrNameLst>
                                      </p:cBhvr>
                                      <p:to>
                                        <p:strVal val="visible"/>
                                      </p:to>
                                    </p:set>
                                    <p:animEffect transition="in" filter="blinds(horizontal)">
                                      <p:cBhvr>
                                        <p:cTn id="17" dur="500"/>
                                        <p:tgtEl>
                                          <p:spTgt spid="8847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84739">
                                            <p:txEl>
                                              <p:pRg st="3" end="3"/>
                                            </p:txEl>
                                          </p:spTgt>
                                        </p:tgtEl>
                                        <p:attrNameLst>
                                          <p:attrName>style.visibility</p:attrName>
                                        </p:attrNameLst>
                                      </p:cBhvr>
                                      <p:to>
                                        <p:strVal val="visible"/>
                                      </p:to>
                                    </p:set>
                                    <p:animEffect transition="in" filter="blinds(horizontal)">
                                      <p:cBhvr>
                                        <p:cTn id="22" dur="500"/>
                                        <p:tgtEl>
                                          <p:spTgt spid="8847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84739">
                                            <p:txEl>
                                              <p:pRg st="4" end="4"/>
                                            </p:txEl>
                                          </p:spTgt>
                                        </p:tgtEl>
                                        <p:attrNameLst>
                                          <p:attrName>style.visibility</p:attrName>
                                        </p:attrNameLst>
                                      </p:cBhvr>
                                      <p:to>
                                        <p:strVal val="visible"/>
                                      </p:to>
                                    </p:set>
                                    <p:animEffect transition="in" filter="blinds(horizontal)">
                                      <p:cBhvr>
                                        <p:cTn id="27" dur="500"/>
                                        <p:tgtEl>
                                          <p:spTgt spid="8847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84739">
                                            <p:txEl>
                                              <p:pRg st="5" end="5"/>
                                            </p:txEl>
                                          </p:spTgt>
                                        </p:tgtEl>
                                        <p:attrNameLst>
                                          <p:attrName>style.visibility</p:attrName>
                                        </p:attrNameLst>
                                      </p:cBhvr>
                                      <p:to>
                                        <p:strVal val="visible"/>
                                      </p:to>
                                    </p:set>
                                    <p:animEffect transition="in" filter="blinds(horizontal)">
                                      <p:cBhvr>
                                        <p:cTn id="32" dur="500"/>
                                        <p:tgtEl>
                                          <p:spTgt spid="884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Grp="1" noChangeArrowheads="1"/>
          </p:cNvSpPr>
          <p:nvPr>
            <p:ph type="title"/>
          </p:nvPr>
        </p:nvSpPr>
        <p:spPr/>
        <p:txBody>
          <a:bodyPr/>
          <a:lstStyle/>
          <a:p>
            <a:r>
              <a:rPr lang="zh-CN" altLang="en-US"/>
              <a:t>系统调用及其参数传递</a:t>
            </a:r>
          </a:p>
        </p:txBody>
      </p:sp>
      <p:sp>
        <p:nvSpPr>
          <p:cNvPr id="885763" name="Rectangle 3"/>
          <p:cNvSpPr>
            <a:spLocks noGrp="1" noChangeArrowheads="1"/>
          </p:cNvSpPr>
          <p:nvPr>
            <p:ph type="body" idx="1"/>
          </p:nvPr>
        </p:nvSpPr>
        <p:spPr>
          <a:xfrm>
            <a:off x="523875" y="776288"/>
            <a:ext cx="8191500" cy="5795962"/>
          </a:xfrm>
        </p:spPr>
        <p:txBody>
          <a:bodyPr/>
          <a:lstStyle/>
          <a:p>
            <a:pPr>
              <a:lnSpc>
                <a:spcPct val="110000"/>
              </a:lnSpc>
              <a:spcBef>
                <a:spcPct val="25000"/>
              </a:spcBef>
            </a:pPr>
            <a:r>
              <a:rPr lang="zh-CN" altLang="en-US" sz="2200" dirty="0">
                <a:latin typeface="微软雅黑" pitchFamily="34" charset="-122"/>
                <a:ea typeface="微软雅黑" pitchFamily="34" charset="-122"/>
              </a:rPr>
              <a:t>在用户态，当进程调用一个系统调用时，</a:t>
            </a:r>
            <a:r>
              <a:rPr lang="en-US" altLang="zh-CN" sz="2200" dirty="0">
                <a:latin typeface="微软雅黑" pitchFamily="34" charset="-122"/>
                <a:ea typeface="微软雅黑" pitchFamily="34" charset="-122"/>
              </a:rPr>
              <a:t>CPU</a:t>
            </a:r>
            <a:r>
              <a:rPr lang="zh-CN" altLang="en-US" sz="2200" dirty="0">
                <a:latin typeface="微软雅黑" pitchFamily="34" charset="-122"/>
                <a:ea typeface="微软雅黑" pitchFamily="34" charset="-122"/>
              </a:rPr>
              <a:t>切换到内核态，并开始执行一个被称为</a:t>
            </a:r>
            <a:r>
              <a:rPr lang="zh-CN" altLang="en-US" sz="2200" dirty="0">
                <a:solidFill>
                  <a:schemeClr val="accent1"/>
                </a:solidFill>
                <a:latin typeface="微软雅黑" pitchFamily="34" charset="-122"/>
                <a:ea typeface="微软雅黑" pitchFamily="34" charset="-122"/>
              </a:rPr>
              <a:t>系统调用处理程序</a:t>
            </a:r>
            <a:r>
              <a:rPr lang="zh-CN" altLang="en-US" sz="2200" dirty="0">
                <a:latin typeface="微软雅黑" pitchFamily="34" charset="-122"/>
                <a:ea typeface="微软雅黑" pitchFamily="34" charset="-122"/>
              </a:rPr>
              <a:t>的内核函数</a:t>
            </a:r>
          </a:p>
          <a:p>
            <a:pPr>
              <a:lnSpc>
                <a:spcPct val="110000"/>
              </a:lnSpc>
              <a:spcBef>
                <a:spcPct val="25000"/>
              </a:spcBef>
            </a:pPr>
            <a:r>
              <a:rPr lang="zh-CN" altLang="en-US" sz="2200" dirty="0">
                <a:latin typeface="微软雅黑" pitchFamily="34" charset="-122"/>
                <a:ea typeface="微软雅黑" pitchFamily="34" charset="-122"/>
              </a:rPr>
              <a:t>例如，</a:t>
            </a:r>
            <a:r>
              <a:rPr lang="en-US" altLang="zh-CN" sz="2200" dirty="0">
                <a:latin typeface="微软雅黑" pitchFamily="34" charset="-122"/>
                <a:ea typeface="微软雅黑" pitchFamily="34" charset="-122"/>
              </a:rPr>
              <a:t>IA-32</a:t>
            </a:r>
            <a:r>
              <a:rPr lang="zh-CN" altLang="en-US" sz="2200" dirty="0">
                <a:latin typeface="微软雅黑" pitchFamily="34" charset="-122"/>
                <a:ea typeface="微软雅黑" pitchFamily="34" charset="-122"/>
              </a:rPr>
              <a:t>中，可以通过两种方式调用</a:t>
            </a:r>
            <a:r>
              <a:rPr lang="en-US" altLang="zh-CN" sz="2200" dirty="0">
                <a:latin typeface="微软雅黑" pitchFamily="34" charset="-122"/>
                <a:ea typeface="微软雅黑" pitchFamily="34" charset="-122"/>
              </a:rPr>
              <a:t>Linux</a:t>
            </a:r>
            <a:r>
              <a:rPr lang="zh-CN" altLang="en-US" sz="2200" dirty="0">
                <a:latin typeface="微软雅黑" pitchFamily="34" charset="-122"/>
                <a:ea typeface="微软雅黑" pitchFamily="34" charset="-122"/>
              </a:rPr>
              <a:t>的系统调用</a:t>
            </a:r>
          </a:p>
          <a:p>
            <a:pPr lvl="1">
              <a:lnSpc>
                <a:spcPct val="110000"/>
              </a:lnSpc>
              <a:spcBef>
                <a:spcPct val="25000"/>
              </a:spcBef>
            </a:pPr>
            <a:r>
              <a:rPr lang="zh-CN" altLang="en-US" sz="2200" dirty="0">
                <a:latin typeface="微软雅黑" pitchFamily="34" charset="-122"/>
                <a:ea typeface="微软雅黑" pitchFamily="34" charset="-122"/>
              </a:rPr>
              <a:t>执行软中断指令</a:t>
            </a:r>
            <a:r>
              <a:rPr lang="en-US" altLang="zh-CN" sz="2200" dirty="0" err="1">
                <a:latin typeface="微软雅黑" pitchFamily="34" charset="-122"/>
                <a:ea typeface="微软雅黑" pitchFamily="34" charset="-122"/>
              </a:rPr>
              <a:t>int</a:t>
            </a:r>
            <a:r>
              <a:rPr lang="en-US" altLang="zh-CN" sz="2200" dirty="0">
                <a:latin typeface="微软雅黑" pitchFamily="34" charset="-122"/>
                <a:ea typeface="微软雅黑" pitchFamily="34" charset="-122"/>
              </a:rPr>
              <a:t> 80</a:t>
            </a:r>
          </a:p>
          <a:p>
            <a:pPr lvl="1">
              <a:lnSpc>
                <a:spcPct val="110000"/>
              </a:lnSpc>
              <a:spcBef>
                <a:spcPct val="25000"/>
              </a:spcBef>
            </a:pPr>
            <a:r>
              <a:rPr lang="zh-CN" altLang="en-US" sz="2200" dirty="0">
                <a:latin typeface="微软雅黑" pitchFamily="34" charset="-122"/>
                <a:ea typeface="微软雅黑" pitchFamily="34" charset="-122"/>
              </a:rPr>
              <a:t>执行指令</a:t>
            </a:r>
            <a:r>
              <a:rPr lang="en-US" altLang="zh-CN" sz="2200" dirty="0" err="1">
                <a:latin typeface="微软雅黑" pitchFamily="34" charset="-122"/>
                <a:ea typeface="微软雅黑" pitchFamily="34" charset="-122"/>
              </a:rPr>
              <a:t>sysenter</a:t>
            </a:r>
            <a:r>
              <a:rPr lang="zh-CN" altLang="en-US" sz="2200" dirty="0">
                <a:latin typeface="微软雅黑" pitchFamily="34" charset="-122"/>
                <a:ea typeface="微软雅黑" pitchFamily="34" charset="-122"/>
              </a:rPr>
              <a:t>（老的</a:t>
            </a:r>
            <a:r>
              <a:rPr lang="en-US" altLang="zh-CN" sz="2200" dirty="0">
                <a:latin typeface="微软雅黑" pitchFamily="34" charset="-122"/>
                <a:ea typeface="微软雅黑" pitchFamily="34" charset="-122"/>
              </a:rPr>
              <a:t>x86</a:t>
            </a:r>
            <a:r>
              <a:rPr lang="zh-CN" altLang="en-US" sz="2200" dirty="0">
                <a:latin typeface="微软雅黑" pitchFamily="34" charset="-122"/>
                <a:ea typeface="微软雅黑" pitchFamily="34" charset="-122"/>
              </a:rPr>
              <a:t>不支持该指令）</a:t>
            </a:r>
          </a:p>
          <a:p>
            <a:pPr>
              <a:lnSpc>
                <a:spcPct val="110000"/>
              </a:lnSpc>
              <a:spcBef>
                <a:spcPct val="25000"/>
              </a:spcBef>
            </a:pPr>
            <a:r>
              <a:rPr lang="zh-CN" altLang="en-US" sz="2200" dirty="0">
                <a:latin typeface="微软雅黑" pitchFamily="34" charset="-122"/>
                <a:ea typeface="微软雅黑" pitchFamily="34" charset="-122"/>
              </a:rPr>
              <a:t>内核实现了许多系统调用，因此，用一个</a:t>
            </a:r>
            <a:r>
              <a:rPr lang="zh-CN" altLang="en-US" sz="2200" dirty="0">
                <a:solidFill>
                  <a:schemeClr val="accent1"/>
                </a:solidFill>
                <a:latin typeface="微软雅黑" pitchFamily="34" charset="-122"/>
                <a:ea typeface="微软雅黑" pitchFamily="34" charset="-122"/>
              </a:rPr>
              <a:t>系统调用号（存放在</a:t>
            </a:r>
            <a:r>
              <a:rPr lang="en-US" altLang="zh-CN" sz="2200" dirty="0">
                <a:solidFill>
                  <a:schemeClr val="accent1"/>
                </a:solidFill>
                <a:latin typeface="微软雅黑" pitchFamily="34" charset="-122"/>
                <a:ea typeface="微软雅黑" pitchFamily="34" charset="-122"/>
              </a:rPr>
              <a:t>EAX</a:t>
            </a:r>
            <a:r>
              <a:rPr lang="zh-CN" altLang="en-US" sz="2200" dirty="0">
                <a:solidFill>
                  <a:schemeClr val="accent1"/>
                </a:solidFill>
                <a:latin typeface="微软雅黑" pitchFamily="34" charset="-122"/>
                <a:ea typeface="微软雅黑" pitchFamily="34" charset="-122"/>
              </a:rPr>
              <a:t>中）</a:t>
            </a:r>
            <a:r>
              <a:rPr lang="zh-CN" altLang="en-US" sz="2200" dirty="0">
                <a:latin typeface="微软雅黑" pitchFamily="34" charset="-122"/>
                <a:ea typeface="微软雅黑" pitchFamily="34" charset="-122"/>
              </a:rPr>
              <a:t>来标识不同的系统调用</a:t>
            </a:r>
          </a:p>
          <a:p>
            <a:pPr>
              <a:lnSpc>
                <a:spcPct val="110000"/>
              </a:lnSpc>
              <a:spcBef>
                <a:spcPct val="25000"/>
              </a:spcBef>
            </a:pPr>
            <a:r>
              <a:rPr lang="zh-CN" altLang="en-US" sz="2200" dirty="0">
                <a:latin typeface="微软雅黑" pitchFamily="34" charset="-122"/>
                <a:ea typeface="微软雅黑" pitchFamily="34" charset="-122"/>
              </a:rPr>
              <a:t>除了调用号以外，系统调用还需要其他参数，不同系统调用所需参数的个数和含义不同，</a:t>
            </a:r>
            <a:r>
              <a:rPr lang="zh-CN" altLang="en-US" sz="2200" dirty="0">
                <a:solidFill>
                  <a:schemeClr val="accent1"/>
                </a:solidFill>
                <a:latin typeface="微软雅黑" pitchFamily="34" charset="-122"/>
                <a:ea typeface="微软雅黑" pitchFamily="34" charset="-122"/>
              </a:rPr>
              <a:t>输入参数通过通用寄存器传递</a:t>
            </a:r>
            <a:r>
              <a:rPr lang="zh-CN" altLang="en-US" sz="2200" dirty="0">
                <a:latin typeface="微软雅黑" pitchFamily="34" charset="-122"/>
                <a:ea typeface="微软雅黑" pitchFamily="34" charset="-122"/>
              </a:rPr>
              <a:t>，若参数个数超出寄存器个数，则将需传递参数块所在内存区首址放在寄存器中传递</a:t>
            </a:r>
            <a:r>
              <a:rPr lang="zh-CN" altLang="en-US" sz="2200" dirty="0">
                <a:solidFill>
                  <a:schemeClr val="accent1"/>
                </a:solidFill>
                <a:latin typeface="微软雅黑" pitchFamily="34" charset="-122"/>
                <a:ea typeface="微软雅黑" pitchFamily="34" charset="-122"/>
              </a:rPr>
              <a:t>（除调用号以外，最多</a:t>
            </a:r>
            <a:r>
              <a:rPr lang="en-US" altLang="zh-CN" sz="2200" dirty="0">
                <a:solidFill>
                  <a:schemeClr val="accent1"/>
                </a:solidFill>
                <a:latin typeface="微软雅黑" pitchFamily="34" charset="-122"/>
                <a:ea typeface="微软雅黑" pitchFamily="34" charset="-122"/>
              </a:rPr>
              <a:t>6</a:t>
            </a:r>
            <a:r>
              <a:rPr lang="zh-CN" altLang="en-US" sz="2200" dirty="0">
                <a:solidFill>
                  <a:schemeClr val="accent1"/>
                </a:solidFill>
                <a:latin typeface="微软雅黑" pitchFamily="34" charset="-122"/>
                <a:ea typeface="微软雅黑" pitchFamily="34" charset="-122"/>
              </a:rPr>
              <a:t>个参数）</a:t>
            </a:r>
          </a:p>
          <a:p>
            <a:pPr lvl="1">
              <a:lnSpc>
                <a:spcPct val="110000"/>
              </a:lnSpc>
              <a:spcBef>
                <a:spcPct val="25000"/>
              </a:spcBef>
            </a:pPr>
            <a:r>
              <a:rPr lang="zh-CN" altLang="en-US" sz="2200" dirty="0">
                <a:latin typeface="微软雅黑" pitchFamily="34" charset="-122"/>
                <a:ea typeface="微软雅黑" pitchFamily="34" charset="-122"/>
              </a:rPr>
              <a:t>传递参数的寄存器顺序：</a:t>
            </a:r>
            <a:r>
              <a:rPr lang="en-US" altLang="zh-CN" sz="2200" dirty="0">
                <a:latin typeface="微软雅黑" pitchFamily="34" charset="-122"/>
                <a:ea typeface="微软雅黑" pitchFamily="34" charset="-122"/>
              </a:rPr>
              <a:t>EAX</a:t>
            </a:r>
            <a:r>
              <a:rPr lang="zh-CN" altLang="en-US" sz="2200" dirty="0">
                <a:latin typeface="微软雅黑" pitchFamily="34" charset="-122"/>
                <a:ea typeface="微软雅黑" pitchFamily="34" charset="-122"/>
              </a:rPr>
              <a:t>（系统调用号）、</a:t>
            </a:r>
            <a:r>
              <a:rPr lang="en-US" altLang="zh-CN" sz="2200" dirty="0">
                <a:latin typeface="微软雅黑" pitchFamily="34" charset="-122"/>
                <a:ea typeface="微软雅黑" pitchFamily="34" charset="-122"/>
              </a:rPr>
              <a:t>EBX</a:t>
            </a: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ECX</a:t>
            </a: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EDX</a:t>
            </a: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ESI</a:t>
            </a: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EDI</a:t>
            </a:r>
            <a:r>
              <a:rPr lang="zh-CN" altLang="en-US" sz="2200" dirty="0">
                <a:latin typeface="微软雅黑" pitchFamily="34" charset="-122"/>
                <a:ea typeface="微软雅黑" pitchFamily="34" charset="-122"/>
              </a:rPr>
              <a:t>和</a:t>
            </a:r>
            <a:r>
              <a:rPr lang="en-US" altLang="zh-CN" sz="2200" dirty="0">
                <a:latin typeface="微软雅黑" pitchFamily="34" charset="-122"/>
                <a:ea typeface="微软雅黑" pitchFamily="34" charset="-122"/>
              </a:rPr>
              <a:t>EBP</a:t>
            </a:r>
          </a:p>
          <a:p>
            <a:pPr>
              <a:lnSpc>
                <a:spcPct val="110000"/>
              </a:lnSpc>
              <a:spcBef>
                <a:spcPct val="25000"/>
              </a:spcBef>
            </a:pPr>
            <a:r>
              <a:rPr lang="zh-CN" altLang="en-US" sz="2200" dirty="0">
                <a:latin typeface="微软雅黑" pitchFamily="34" charset="-122"/>
                <a:ea typeface="微软雅黑" pitchFamily="34" charset="-122"/>
              </a:rPr>
              <a:t>返回参数为整数值。正数或</a:t>
            </a:r>
            <a:r>
              <a:rPr lang="en-US" altLang="zh-CN" sz="2200" dirty="0">
                <a:latin typeface="微软雅黑" pitchFamily="34" charset="-122"/>
                <a:ea typeface="微软雅黑" pitchFamily="34" charset="-122"/>
              </a:rPr>
              <a:t>0</a:t>
            </a:r>
            <a:r>
              <a:rPr lang="zh-CN" altLang="en-US" sz="2200" dirty="0">
                <a:latin typeface="微软雅黑" pitchFamily="34" charset="-122"/>
                <a:ea typeface="微软雅黑" pitchFamily="34" charset="-122"/>
              </a:rPr>
              <a:t>表示成功，负数表示出错码</a:t>
            </a:r>
            <a:endParaRPr lang="en-US" altLang="zh-CN" sz="22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5763">
                                            <p:txEl>
                                              <p:pRg st="0" end="0"/>
                                            </p:txEl>
                                          </p:spTgt>
                                        </p:tgtEl>
                                        <p:attrNameLst>
                                          <p:attrName>style.visibility</p:attrName>
                                        </p:attrNameLst>
                                      </p:cBhvr>
                                      <p:to>
                                        <p:strVal val="visible"/>
                                      </p:to>
                                    </p:set>
                                    <p:animEffect transition="in" filter="blinds(horizontal)">
                                      <p:cBhvr>
                                        <p:cTn id="7" dur="500"/>
                                        <p:tgtEl>
                                          <p:spTgt spid="885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85763">
                                            <p:txEl>
                                              <p:pRg st="1" end="1"/>
                                            </p:txEl>
                                          </p:spTgt>
                                        </p:tgtEl>
                                        <p:attrNameLst>
                                          <p:attrName>style.visibility</p:attrName>
                                        </p:attrNameLst>
                                      </p:cBhvr>
                                      <p:to>
                                        <p:strVal val="visible"/>
                                      </p:to>
                                    </p:set>
                                    <p:animEffect transition="in" filter="blinds(horizontal)">
                                      <p:cBhvr>
                                        <p:cTn id="12" dur="500"/>
                                        <p:tgtEl>
                                          <p:spTgt spid="88576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85763">
                                            <p:txEl>
                                              <p:pRg st="2" end="2"/>
                                            </p:txEl>
                                          </p:spTgt>
                                        </p:tgtEl>
                                        <p:attrNameLst>
                                          <p:attrName>style.visibility</p:attrName>
                                        </p:attrNameLst>
                                      </p:cBhvr>
                                      <p:to>
                                        <p:strVal val="visible"/>
                                      </p:to>
                                    </p:set>
                                    <p:animEffect transition="in" filter="blinds(horizontal)">
                                      <p:cBhvr>
                                        <p:cTn id="15" dur="500"/>
                                        <p:tgtEl>
                                          <p:spTgt spid="88576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85763">
                                            <p:txEl>
                                              <p:pRg st="3" end="3"/>
                                            </p:txEl>
                                          </p:spTgt>
                                        </p:tgtEl>
                                        <p:attrNameLst>
                                          <p:attrName>style.visibility</p:attrName>
                                        </p:attrNameLst>
                                      </p:cBhvr>
                                      <p:to>
                                        <p:strVal val="visible"/>
                                      </p:to>
                                    </p:set>
                                    <p:animEffect transition="in" filter="blinds(horizontal)">
                                      <p:cBhvr>
                                        <p:cTn id="18" dur="500"/>
                                        <p:tgtEl>
                                          <p:spTgt spid="88576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85763">
                                            <p:txEl>
                                              <p:pRg st="4" end="4"/>
                                            </p:txEl>
                                          </p:spTgt>
                                        </p:tgtEl>
                                        <p:attrNameLst>
                                          <p:attrName>style.visibility</p:attrName>
                                        </p:attrNameLst>
                                      </p:cBhvr>
                                      <p:to>
                                        <p:strVal val="visible"/>
                                      </p:to>
                                    </p:set>
                                    <p:animEffect transition="in" filter="blinds(horizontal)">
                                      <p:cBhvr>
                                        <p:cTn id="23" dur="500"/>
                                        <p:tgtEl>
                                          <p:spTgt spid="88576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85763">
                                            <p:txEl>
                                              <p:pRg st="5" end="5"/>
                                            </p:txEl>
                                          </p:spTgt>
                                        </p:tgtEl>
                                        <p:attrNameLst>
                                          <p:attrName>style.visibility</p:attrName>
                                        </p:attrNameLst>
                                      </p:cBhvr>
                                      <p:to>
                                        <p:strVal val="visible"/>
                                      </p:to>
                                    </p:set>
                                    <p:animEffect transition="in" filter="blinds(horizontal)">
                                      <p:cBhvr>
                                        <p:cTn id="28" dur="500"/>
                                        <p:tgtEl>
                                          <p:spTgt spid="88576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885763">
                                            <p:txEl>
                                              <p:pRg st="6" end="6"/>
                                            </p:txEl>
                                          </p:spTgt>
                                        </p:tgtEl>
                                        <p:attrNameLst>
                                          <p:attrName>style.visibility</p:attrName>
                                        </p:attrNameLst>
                                      </p:cBhvr>
                                      <p:to>
                                        <p:strVal val="visible"/>
                                      </p:to>
                                    </p:set>
                                    <p:animEffect transition="in" filter="blinds(horizontal)">
                                      <p:cBhvr>
                                        <p:cTn id="31" dur="500"/>
                                        <p:tgtEl>
                                          <p:spTgt spid="88576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885763">
                                            <p:txEl>
                                              <p:pRg st="7" end="7"/>
                                            </p:txEl>
                                          </p:spTgt>
                                        </p:tgtEl>
                                        <p:attrNameLst>
                                          <p:attrName>style.visibility</p:attrName>
                                        </p:attrNameLst>
                                      </p:cBhvr>
                                      <p:to>
                                        <p:strVal val="visible"/>
                                      </p:to>
                                    </p:set>
                                    <p:animEffect transition="in" filter="blinds(horizontal)">
                                      <p:cBhvr>
                                        <p:cTn id="36" dur="500"/>
                                        <p:tgtEl>
                                          <p:spTgt spid="8857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p:txBody>
          <a:bodyPr/>
          <a:lstStyle/>
          <a:p>
            <a:r>
              <a:rPr lang="zh-CN" altLang="en-US"/>
              <a:t>用户程序、</a:t>
            </a:r>
            <a:r>
              <a:rPr lang="en-US" altLang="zh-CN"/>
              <a:t>C</a:t>
            </a:r>
            <a:r>
              <a:rPr lang="zh-CN" altLang="en-US"/>
              <a:t>函数和内核</a:t>
            </a:r>
          </a:p>
        </p:txBody>
      </p:sp>
      <p:sp>
        <p:nvSpPr>
          <p:cNvPr id="874499" name="Rectangle 3"/>
          <p:cNvSpPr>
            <a:spLocks noGrp="1" noChangeArrowheads="1"/>
          </p:cNvSpPr>
          <p:nvPr>
            <p:ph type="body" idx="1"/>
          </p:nvPr>
        </p:nvSpPr>
        <p:spPr>
          <a:xfrm>
            <a:off x="188913" y="833438"/>
            <a:ext cx="8656637" cy="2495550"/>
          </a:xfrm>
        </p:spPr>
        <p:txBody>
          <a:bodyPr/>
          <a:lstStyle/>
          <a:p>
            <a:pPr>
              <a:lnSpc>
                <a:spcPct val="110000"/>
              </a:lnSpc>
            </a:pPr>
            <a:r>
              <a:rPr lang="zh-CN" altLang="en-US" sz="2200">
                <a:latin typeface="微软雅黑" pitchFamily="34" charset="-122"/>
                <a:ea typeface="微软雅黑" pitchFamily="34" charset="-122"/>
              </a:rPr>
              <a:t>用户程序总是通过某种</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函数或</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操作符请求</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操作。</a:t>
            </a:r>
          </a:p>
          <a:p>
            <a:pPr>
              <a:lnSpc>
                <a:spcPct val="110000"/>
              </a:lnSpc>
              <a:buFontTx/>
              <a:buNone/>
            </a:pPr>
            <a:r>
              <a:rPr lang="zh-CN" altLang="en-US" sz="2200">
                <a:latin typeface="微软雅黑" pitchFamily="34" charset="-122"/>
                <a:ea typeface="微软雅黑" pitchFamily="34" charset="-122"/>
              </a:rPr>
              <a:t>   </a:t>
            </a:r>
            <a:r>
              <a:rPr lang="zh-CN" altLang="en-US" sz="2200">
                <a:solidFill>
                  <a:srgbClr val="006600"/>
                </a:solidFill>
                <a:latin typeface="微软雅黑" pitchFamily="34" charset="-122"/>
                <a:ea typeface="微软雅黑" pitchFamily="34" charset="-122"/>
              </a:rPr>
              <a:t>例如，读一个磁盘文件记录时，可调用</a:t>
            </a:r>
            <a:r>
              <a:rPr lang="en-US" altLang="zh-CN" sz="2200">
                <a:solidFill>
                  <a:srgbClr val="006600"/>
                </a:solidFill>
                <a:latin typeface="微软雅黑" pitchFamily="34" charset="-122"/>
                <a:ea typeface="微软雅黑" pitchFamily="34" charset="-122"/>
              </a:rPr>
              <a:t>C</a:t>
            </a:r>
            <a:r>
              <a:rPr lang="zh-CN" altLang="en-US" sz="2200">
                <a:solidFill>
                  <a:srgbClr val="006600"/>
                </a:solidFill>
                <a:latin typeface="微软雅黑" pitchFamily="34" charset="-122"/>
                <a:ea typeface="微软雅黑" pitchFamily="34" charset="-122"/>
              </a:rPr>
              <a:t>标准</a:t>
            </a: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库函数</a:t>
            </a:r>
            <a:r>
              <a:rPr lang="en-US" altLang="zh-CN" sz="2200">
                <a:solidFill>
                  <a:schemeClr val="accent1"/>
                </a:solidFill>
                <a:latin typeface="微软雅黑" pitchFamily="34" charset="-122"/>
                <a:ea typeface="微软雅黑" pitchFamily="34" charset="-122"/>
              </a:rPr>
              <a:t>fread()</a:t>
            </a:r>
            <a:r>
              <a:rPr lang="zh-CN" altLang="en-US" sz="2200">
                <a:solidFill>
                  <a:srgbClr val="006600"/>
                </a:solidFill>
                <a:latin typeface="微软雅黑" pitchFamily="34" charset="-122"/>
                <a:ea typeface="微软雅黑" pitchFamily="34" charset="-122"/>
              </a:rPr>
              <a:t>，也可直接调用系统调用封装函数</a:t>
            </a:r>
            <a:r>
              <a:rPr lang="en-US" altLang="zh-CN" sz="2200">
                <a:solidFill>
                  <a:schemeClr val="accent1"/>
                </a:solidFill>
                <a:latin typeface="微软雅黑" pitchFamily="34" charset="-122"/>
                <a:ea typeface="微软雅黑" pitchFamily="34" charset="-122"/>
              </a:rPr>
              <a:t>read()</a:t>
            </a:r>
            <a:r>
              <a:rPr lang="zh-CN" altLang="en-US" sz="2200">
                <a:solidFill>
                  <a:srgbClr val="006600"/>
                </a:solidFill>
                <a:latin typeface="微软雅黑" pitchFamily="34" charset="-122"/>
                <a:ea typeface="微软雅黑" pitchFamily="34" charset="-122"/>
              </a:rPr>
              <a:t>来提出</a:t>
            </a: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请求。不管是</a:t>
            </a:r>
            <a:r>
              <a:rPr lang="en-US" altLang="zh-CN" sz="2200">
                <a:solidFill>
                  <a:srgbClr val="006600"/>
                </a:solidFill>
                <a:latin typeface="微软雅黑" pitchFamily="34" charset="-122"/>
                <a:ea typeface="微软雅黑" pitchFamily="34" charset="-122"/>
              </a:rPr>
              <a:t>C</a:t>
            </a:r>
            <a:r>
              <a:rPr lang="zh-CN" altLang="en-US" sz="2200">
                <a:solidFill>
                  <a:srgbClr val="006600"/>
                </a:solidFill>
                <a:latin typeface="微软雅黑" pitchFamily="34" charset="-122"/>
                <a:ea typeface="微软雅黑" pitchFamily="34" charset="-122"/>
              </a:rPr>
              <a:t>库函数、</a:t>
            </a:r>
            <a:r>
              <a:rPr lang="en-US" altLang="zh-CN" sz="2200">
                <a:solidFill>
                  <a:srgbClr val="006600"/>
                </a:solidFill>
                <a:latin typeface="微软雅黑" pitchFamily="34" charset="-122"/>
                <a:ea typeface="微软雅黑" pitchFamily="34" charset="-122"/>
              </a:rPr>
              <a:t>API</a:t>
            </a:r>
            <a:r>
              <a:rPr lang="zh-CN" altLang="en-US" sz="2200">
                <a:solidFill>
                  <a:srgbClr val="006600"/>
                </a:solidFill>
                <a:latin typeface="微软雅黑" pitchFamily="34" charset="-122"/>
                <a:ea typeface="微软雅黑" pitchFamily="34" charset="-122"/>
              </a:rPr>
              <a:t>函数还是系统调用封装函数，最终都通过操作系统内核提供的系统调用来实现</a:t>
            </a: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a:t>
            </a:r>
          </a:p>
          <a:p>
            <a:pPr>
              <a:lnSpc>
                <a:spcPct val="110000"/>
              </a:lnSpc>
              <a:buFontTx/>
              <a:buNone/>
            </a:pPr>
            <a:r>
              <a:rPr lang="en-US" altLang="zh-CN" sz="2200">
                <a:solidFill>
                  <a:srgbClr val="A50021"/>
                </a:solidFill>
                <a:latin typeface="微软雅黑" pitchFamily="34" charset="-122"/>
                <a:ea typeface="微软雅黑" pitchFamily="34" charset="-122"/>
              </a:rPr>
              <a:t>   printf()</a:t>
            </a:r>
            <a:r>
              <a:rPr lang="zh-CN" altLang="en-US" sz="2200">
                <a:solidFill>
                  <a:srgbClr val="A50021"/>
                </a:solidFill>
                <a:latin typeface="微软雅黑" pitchFamily="34" charset="-122"/>
                <a:ea typeface="微软雅黑" pitchFamily="34" charset="-122"/>
              </a:rPr>
              <a:t>函数的调用过程如下：</a:t>
            </a:r>
            <a:r>
              <a:rPr lang="zh-CN" altLang="en-US" sz="2000">
                <a:solidFill>
                  <a:srgbClr val="006600"/>
                </a:solidFill>
                <a:latin typeface="微软雅黑" pitchFamily="34" charset="-122"/>
                <a:ea typeface="微软雅黑" pitchFamily="34" charset="-122"/>
              </a:rPr>
              <a:t> </a:t>
            </a:r>
          </a:p>
        </p:txBody>
      </p:sp>
      <p:pic>
        <p:nvPicPr>
          <p:cNvPr id="874500" name="Picture 4"/>
          <p:cNvPicPr>
            <a:picLocks noChangeAspect="1" noChangeArrowheads="1"/>
          </p:cNvPicPr>
          <p:nvPr/>
        </p:nvPicPr>
        <p:blipFill>
          <a:blip r:embed="rId2"/>
          <a:srcRect/>
          <a:stretch>
            <a:fillRect/>
          </a:stretch>
        </p:blipFill>
        <p:spPr bwMode="auto">
          <a:xfrm>
            <a:off x="241300" y="3484563"/>
            <a:ext cx="8631238" cy="2995612"/>
          </a:xfrm>
          <a:prstGeom prst="rect">
            <a:avLst/>
          </a:prstGeom>
          <a:noFill/>
        </p:spPr>
      </p:pic>
      <p:sp>
        <p:nvSpPr>
          <p:cNvPr id="874501" name="Rectangle 5"/>
          <p:cNvSpPr>
            <a:spLocks noChangeArrowheads="1"/>
          </p:cNvSpPr>
          <p:nvPr/>
        </p:nvSpPr>
        <p:spPr bwMode="auto">
          <a:xfrm>
            <a:off x="347663" y="4470400"/>
            <a:ext cx="1349375" cy="987425"/>
          </a:xfrm>
          <a:prstGeom prst="rect">
            <a:avLst/>
          </a:prstGeom>
          <a:solidFill>
            <a:schemeClr val="accent1">
              <a:alpha val="13000"/>
            </a:schemeClr>
          </a:solidFill>
          <a:ln w="50800">
            <a:noFill/>
            <a:miter lim="800000"/>
            <a:headEnd/>
            <a:tailEnd/>
          </a:ln>
          <a:effectLst/>
        </p:spPr>
        <p:txBody>
          <a:bodyPr wrap="none" anchor="ctr"/>
          <a:lstStyle/>
          <a:p>
            <a:endParaRPr lang="zh-CN" altLang="en-US"/>
          </a:p>
        </p:txBody>
      </p:sp>
      <p:sp>
        <p:nvSpPr>
          <p:cNvPr id="874502" name="Rectangle 6"/>
          <p:cNvSpPr>
            <a:spLocks noChangeArrowheads="1"/>
          </p:cNvSpPr>
          <p:nvPr/>
        </p:nvSpPr>
        <p:spPr bwMode="auto">
          <a:xfrm>
            <a:off x="1901825" y="4456113"/>
            <a:ext cx="4354513" cy="987425"/>
          </a:xfrm>
          <a:prstGeom prst="rect">
            <a:avLst/>
          </a:prstGeom>
          <a:solidFill>
            <a:schemeClr val="accent2">
              <a:alpha val="28999"/>
            </a:schemeClr>
          </a:solidFill>
          <a:ln w="50800">
            <a:noFill/>
            <a:miter lim="800000"/>
            <a:headEnd/>
            <a:tailEnd/>
          </a:ln>
          <a:effectLst/>
        </p:spPr>
        <p:txBody>
          <a:bodyPr wrap="none" anchor="ctr"/>
          <a:lstStyle/>
          <a:p>
            <a:endParaRPr lang="zh-CN" altLang="en-US"/>
          </a:p>
        </p:txBody>
      </p:sp>
      <p:sp>
        <p:nvSpPr>
          <p:cNvPr id="874503" name="Rectangle 7"/>
          <p:cNvSpPr>
            <a:spLocks noChangeArrowheads="1"/>
          </p:cNvSpPr>
          <p:nvPr/>
        </p:nvSpPr>
        <p:spPr bwMode="auto">
          <a:xfrm>
            <a:off x="7083425" y="4498975"/>
            <a:ext cx="1639888" cy="958850"/>
          </a:xfrm>
          <a:prstGeom prst="rect">
            <a:avLst/>
          </a:prstGeom>
          <a:solidFill>
            <a:srgbClr val="800080">
              <a:alpha val="23000"/>
            </a:srgbClr>
          </a:solidFill>
          <a:ln w="50800">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4499">
                                            <p:txEl>
                                              <p:pRg st="0" end="0"/>
                                            </p:txEl>
                                          </p:spTgt>
                                        </p:tgtEl>
                                        <p:attrNameLst>
                                          <p:attrName>style.visibility</p:attrName>
                                        </p:attrNameLst>
                                      </p:cBhvr>
                                      <p:to>
                                        <p:strVal val="visible"/>
                                      </p:to>
                                    </p:set>
                                    <p:animEffect transition="in" filter="blinds(horizontal)">
                                      <p:cBhvr>
                                        <p:cTn id="7" dur="500"/>
                                        <p:tgtEl>
                                          <p:spTgt spid="874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4499">
                                            <p:txEl>
                                              <p:pRg st="1" end="1"/>
                                            </p:txEl>
                                          </p:spTgt>
                                        </p:tgtEl>
                                        <p:attrNameLst>
                                          <p:attrName>style.visibility</p:attrName>
                                        </p:attrNameLst>
                                      </p:cBhvr>
                                      <p:to>
                                        <p:strVal val="visible"/>
                                      </p:to>
                                    </p:set>
                                    <p:animEffect transition="in" filter="blinds(horizontal)">
                                      <p:cBhvr>
                                        <p:cTn id="12" dur="500"/>
                                        <p:tgtEl>
                                          <p:spTgt spid="874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4499">
                                            <p:txEl>
                                              <p:pRg st="2" end="2"/>
                                            </p:txEl>
                                          </p:spTgt>
                                        </p:tgtEl>
                                        <p:attrNameLst>
                                          <p:attrName>style.visibility</p:attrName>
                                        </p:attrNameLst>
                                      </p:cBhvr>
                                      <p:to>
                                        <p:strVal val="visible"/>
                                      </p:to>
                                    </p:set>
                                    <p:animEffect transition="in" filter="blinds(horizontal)">
                                      <p:cBhvr>
                                        <p:cTn id="17" dur="500"/>
                                        <p:tgtEl>
                                          <p:spTgt spid="8744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74500"/>
                                        </p:tgtEl>
                                        <p:attrNameLst>
                                          <p:attrName>style.visibility</p:attrName>
                                        </p:attrNameLst>
                                      </p:cBhvr>
                                      <p:to>
                                        <p:strVal val="visible"/>
                                      </p:to>
                                    </p:set>
                                    <p:animEffect transition="in" filter="blinds(horizontal)">
                                      <p:cBhvr>
                                        <p:cTn id="22" dur="500"/>
                                        <p:tgtEl>
                                          <p:spTgt spid="87450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74501"/>
                                        </p:tgtEl>
                                        <p:attrNameLst>
                                          <p:attrName>style.visibility</p:attrName>
                                        </p:attrNameLst>
                                      </p:cBhvr>
                                      <p:to>
                                        <p:strVal val="visible"/>
                                      </p:to>
                                    </p:set>
                                    <p:animEffect transition="in" filter="blinds(horizontal)">
                                      <p:cBhvr>
                                        <p:cTn id="27" dur="500"/>
                                        <p:tgtEl>
                                          <p:spTgt spid="87450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74502"/>
                                        </p:tgtEl>
                                        <p:attrNameLst>
                                          <p:attrName>style.visibility</p:attrName>
                                        </p:attrNameLst>
                                      </p:cBhvr>
                                      <p:to>
                                        <p:strVal val="visible"/>
                                      </p:to>
                                    </p:set>
                                    <p:animEffect transition="in" filter="blinds(horizontal)">
                                      <p:cBhvr>
                                        <p:cTn id="32" dur="500"/>
                                        <p:tgtEl>
                                          <p:spTgt spid="87450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74503"/>
                                        </p:tgtEl>
                                        <p:attrNameLst>
                                          <p:attrName>style.visibility</p:attrName>
                                        </p:attrNameLst>
                                      </p:cBhvr>
                                      <p:to>
                                        <p:strVal val="visible"/>
                                      </p:to>
                                    </p:set>
                                    <p:animEffect transition="in" filter="blinds(horizontal)">
                                      <p:cBhvr>
                                        <p:cTn id="37" dur="500"/>
                                        <p:tgtEl>
                                          <p:spTgt spid="874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501" grpId="0" animBg="1"/>
      <p:bldP spid="874502" grpId="0" animBg="1"/>
      <p:bldP spid="8745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noChangeArrowheads="1"/>
          </p:cNvSpPr>
          <p:nvPr>
            <p:ph type="title"/>
          </p:nvPr>
        </p:nvSpPr>
        <p:spPr/>
        <p:txBody>
          <a:bodyPr/>
          <a:lstStyle/>
          <a:p>
            <a:r>
              <a:rPr lang="en-US" altLang="zh-CN"/>
              <a:t>Linux</a:t>
            </a:r>
            <a:r>
              <a:rPr lang="zh-CN" altLang="en-US"/>
              <a:t>系统中</a:t>
            </a:r>
            <a:r>
              <a:rPr lang="en-US" altLang="zh-CN"/>
              <a:t>printf()</a:t>
            </a:r>
            <a:r>
              <a:rPr lang="zh-CN" altLang="en-US"/>
              <a:t>函数的执行过程</a:t>
            </a:r>
          </a:p>
        </p:txBody>
      </p:sp>
      <p:sp>
        <p:nvSpPr>
          <p:cNvPr id="875523" name="Rectangle 3"/>
          <p:cNvSpPr>
            <a:spLocks noGrp="1" noChangeArrowheads="1"/>
          </p:cNvSpPr>
          <p:nvPr>
            <p:ph type="body" idx="1"/>
          </p:nvPr>
        </p:nvSpPr>
        <p:spPr>
          <a:xfrm>
            <a:off x="376238" y="4368800"/>
            <a:ext cx="8191500" cy="2017713"/>
          </a:xfrm>
        </p:spPr>
        <p:txBody>
          <a:bodyPr/>
          <a:lstStyle/>
          <a:p>
            <a:pPr>
              <a:lnSpc>
                <a:spcPct val="115000"/>
              </a:lnSpc>
            </a:pPr>
            <a:r>
              <a:rPr lang="zh-CN" altLang="en-US" sz="2000">
                <a:solidFill>
                  <a:schemeClr val="accent2"/>
                </a:solidFill>
                <a:latin typeface="微软雅黑" pitchFamily="34" charset="-122"/>
                <a:ea typeface="微软雅黑" pitchFamily="34" charset="-122"/>
              </a:rPr>
              <a:t>某函数调用了</a:t>
            </a:r>
            <a:r>
              <a:rPr lang="en-US" altLang="zh-CN" sz="2000">
                <a:solidFill>
                  <a:schemeClr val="accent2"/>
                </a:solidFill>
                <a:latin typeface="微软雅黑" pitchFamily="34" charset="-122"/>
                <a:ea typeface="微软雅黑" pitchFamily="34" charset="-122"/>
              </a:rPr>
              <a:t>printf()</a:t>
            </a:r>
            <a:r>
              <a:rPr lang="zh-CN" altLang="en-US" sz="2000">
                <a:solidFill>
                  <a:schemeClr val="accent2"/>
                </a:solidFill>
                <a:latin typeface="微软雅黑" pitchFamily="34" charset="-122"/>
                <a:ea typeface="微软雅黑" pitchFamily="34" charset="-122"/>
              </a:rPr>
              <a:t>，执行到调用</a:t>
            </a:r>
            <a:r>
              <a:rPr lang="en-US" altLang="zh-CN" sz="2000">
                <a:solidFill>
                  <a:schemeClr val="accent2"/>
                </a:solidFill>
                <a:latin typeface="微软雅黑" pitchFamily="34" charset="-122"/>
                <a:ea typeface="微软雅黑" pitchFamily="34" charset="-122"/>
              </a:rPr>
              <a:t>printf()</a:t>
            </a:r>
            <a:r>
              <a:rPr lang="zh-CN" altLang="en-US" sz="2000">
                <a:solidFill>
                  <a:schemeClr val="accent2"/>
                </a:solidFill>
                <a:latin typeface="微软雅黑" pitchFamily="34" charset="-122"/>
                <a:ea typeface="微软雅黑" pitchFamily="34" charset="-122"/>
              </a:rPr>
              <a:t>语句时，便会转到</a:t>
            </a:r>
            <a:r>
              <a:rPr lang="en-US" altLang="zh-CN" sz="2000">
                <a:solidFill>
                  <a:schemeClr val="accent2"/>
                </a:solidFill>
                <a:latin typeface="微软雅黑" pitchFamily="34" charset="-122"/>
                <a:ea typeface="微软雅黑" pitchFamily="34" charset="-122"/>
              </a:rPr>
              <a:t>C</a:t>
            </a:r>
            <a:r>
              <a:rPr lang="zh-CN" altLang="en-US" sz="2000">
                <a:solidFill>
                  <a:schemeClr val="accent2"/>
                </a:solidFill>
                <a:latin typeface="微软雅黑" pitchFamily="34" charset="-122"/>
                <a:ea typeface="微软雅黑" pitchFamily="34" charset="-122"/>
              </a:rPr>
              <a:t>语言</a:t>
            </a:r>
            <a:r>
              <a:rPr lang="en-US" altLang="zh-CN" sz="2000">
                <a:solidFill>
                  <a:schemeClr val="accent2"/>
                </a:solidFill>
                <a:latin typeface="微软雅黑" pitchFamily="34" charset="-122"/>
                <a:ea typeface="微软雅黑" pitchFamily="34" charset="-122"/>
              </a:rPr>
              <a:t>I/O</a:t>
            </a:r>
            <a:r>
              <a:rPr lang="zh-CN" altLang="en-US" sz="2000">
                <a:solidFill>
                  <a:schemeClr val="accent2"/>
                </a:solidFill>
                <a:latin typeface="微软雅黑" pitchFamily="34" charset="-122"/>
                <a:ea typeface="微软雅黑" pitchFamily="34" charset="-122"/>
              </a:rPr>
              <a:t>标准库函数</a:t>
            </a:r>
            <a:r>
              <a:rPr lang="en-US" altLang="zh-CN" sz="2000">
                <a:solidFill>
                  <a:schemeClr val="accent2"/>
                </a:solidFill>
                <a:latin typeface="微软雅黑" pitchFamily="34" charset="-122"/>
                <a:ea typeface="微软雅黑" pitchFamily="34" charset="-122"/>
              </a:rPr>
              <a:t>printf()</a:t>
            </a:r>
            <a:r>
              <a:rPr lang="zh-CN" altLang="en-US" sz="2000">
                <a:solidFill>
                  <a:schemeClr val="accent2"/>
                </a:solidFill>
                <a:latin typeface="微软雅黑" pitchFamily="34" charset="-122"/>
                <a:ea typeface="微软雅黑" pitchFamily="34" charset="-122"/>
              </a:rPr>
              <a:t>去执行；</a:t>
            </a:r>
          </a:p>
          <a:p>
            <a:pPr>
              <a:lnSpc>
                <a:spcPct val="115000"/>
              </a:lnSpc>
            </a:pPr>
            <a:r>
              <a:rPr lang="en-US" altLang="zh-CN" sz="2000">
                <a:solidFill>
                  <a:schemeClr val="accent2"/>
                </a:solidFill>
                <a:latin typeface="微软雅黑" pitchFamily="34" charset="-122"/>
                <a:ea typeface="微软雅黑" pitchFamily="34" charset="-122"/>
              </a:rPr>
              <a:t>printf()</a:t>
            </a:r>
            <a:r>
              <a:rPr lang="zh-CN" altLang="en-US" sz="2000">
                <a:solidFill>
                  <a:schemeClr val="accent2"/>
                </a:solidFill>
                <a:latin typeface="微软雅黑" pitchFamily="34" charset="-122"/>
                <a:ea typeface="微软雅黑" pitchFamily="34" charset="-122"/>
              </a:rPr>
              <a:t>通过一系列函数调用，最终会调用函数</a:t>
            </a:r>
            <a:r>
              <a:rPr lang="en-US" altLang="zh-CN" sz="2000">
                <a:solidFill>
                  <a:schemeClr val="accent2"/>
                </a:solidFill>
                <a:latin typeface="微软雅黑" pitchFamily="34" charset="-122"/>
                <a:ea typeface="微软雅黑" pitchFamily="34" charset="-122"/>
              </a:rPr>
              <a:t>write()</a:t>
            </a:r>
            <a:r>
              <a:rPr lang="zh-CN" altLang="en-US" sz="2000">
                <a:solidFill>
                  <a:schemeClr val="accent2"/>
                </a:solidFill>
                <a:latin typeface="微软雅黑" pitchFamily="34" charset="-122"/>
                <a:ea typeface="微软雅黑" pitchFamily="34" charset="-122"/>
              </a:rPr>
              <a:t>；</a:t>
            </a:r>
          </a:p>
          <a:p>
            <a:pPr>
              <a:lnSpc>
                <a:spcPct val="115000"/>
              </a:lnSpc>
            </a:pPr>
            <a:r>
              <a:rPr lang="zh-CN" altLang="en-US" sz="2000">
                <a:solidFill>
                  <a:schemeClr val="accent2"/>
                </a:solidFill>
                <a:latin typeface="微软雅黑" pitchFamily="34" charset="-122"/>
                <a:ea typeface="微软雅黑" pitchFamily="34" charset="-122"/>
              </a:rPr>
              <a:t>调用</a:t>
            </a:r>
            <a:r>
              <a:rPr lang="en-US" altLang="zh-CN" sz="2000">
                <a:solidFill>
                  <a:schemeClr val="accent2"/>
                </a:solidFill>
                <a:latin typeface="微软雅黑" pitchFamily="34" charset="-122"/>
                <a:ea typeface="微软雅黑" pitchFamily="34" charset="-122"/>
              </a:rPr>
              <a:t>write()</a:t>
            </a:r>
            <a:r>
              <a:rPr lang="zh-CN" altLang="en-US" sz="2000">
                <a:solidFill>
                  <a:schemeClr val="accent2"/>
                </a:solidFill>
                <a:latin typeface="微软雅黑" pitchFamily="34" charset="-122"/>
                <a:ea typeface="微软雅黑" pitchFamily="34" charset="-122"/>
              </a:rPr>
              <a:t>时，便会通过一系列步骤在内核空间中找到</a:t>
            </a:r>
            <a:r>
              <a:rPr lang="en-US" altLang="zh-CN" sz="2000">
                <a:solidFill>
                  <a:schemeClr val="accent2"/>
                </a:solidFill>
                <a:latin typeface="微软雅黑" pitchFamily="34" charset="-122"/>
                <a:ea typeface="微软雅黑" pitchFamily="34" charset="-122"/>
              </a:rPr>
              <a:t>write</a:t>
            </a:r>
            <a:r>
              <a:rPr lang="zh-CN" altLang="en-US" sz="2000">
                <a:solidFill>
                  <a:schemeClr val="accent2"/>
                </a:solidFill>
                <a:latin typeface="微软雅黑" pitchFamily="34" charset="-122"/>
                <a:ea typeface="微软雅黑" pitchFamily="34" charset="-122"/>
              </a:rPr>
              <a:t>对应的系统调用服务例程</a:t>
            </a:r>
            <a:r>
              <a:rPr lang="en-US" altLang="zh-CN" sz="2000">
                <a:solidFill>
                  <a:schemeClr val="accent2"/>
                </a:solidFill>
                <a:latin typeface="微软雅黑" pitchFamily="34" charset="-122"/>
                <a:ea typeface="微软雅黑" pitchFamily="34" charset="-122"/>
              </a:rPr>
              <a:t>sys_write</a:t>
            </a:r>
            <a:r>
              <a:rPr lang="zh-CN" altLang="en-US" sz="2000">
                <a:solidFill>
                  <a:schemeClr val="accent2"/>
                </a:solidFill>
                <a:latin typeface="微软雅黑" pitchFamily="34" charset="-122"/>
                <a:ea typeface="微软雅黑" pitchFamily="34" charset="-122"/>
              </a:rPr>
              <a:t>来执行。 </a:t>
            </a:r>
          </a:p>
        </p:txBody>
      </p:sp>
      <p:sp>
        <p:nvSpPr>
          <p:cNvPr id="875525" name="AutoShape 5"/>
          <p:cNvSpPr>
            <a:spLocks noChangeAspect="1" noChangeArrowheads="1"/>
          </p:cNvSpPr>
          <p:nvPr/>
        </p:nvSpPr>
        <p:spPr bwMode="auto">
          <a:xfrm>
            <a:off x="160338" y="769938"/>
            <a:ext cx="8628062" cy="3521075"/>
          </a:xfrm>
          <a:prstGeom prst="rect">
            <a:avLst/>
          </a:prstGeom>
          <a:noFill/>
          <a:ln w="9525">
            <a:noFill/>
            <a:miter lim="800000"/>
            <a:headEnd/>
            <a:tailEnd/>
          </a:ln>
        </p:spPr>
        <p:txBody>
          <a:bodyPr/>
          <a:lstStyle/>
          <a:p>
            <a:endParaRPr lang="zh-CN" altLang="en-US"/>
          </a:p>
        </p:txBody>
      </p:sp>
      <p:sp>
        <p:nvSpPr>
          <p:cNvPr id="875526" name="Text Box 6"/>
          <p:cNvSpPr txBox="1">
            <a:spLocks noChangeArrowheads="1"/>
          </p:cNvSpPr>
          <p:nvPr/>
        </p:nvSpPr>
        <p:spPr bwMode="auto">
          <a:xfrm>
            <a:off x="266700" y="1528763"/>
            <a:ext cx="1160463" cy="2054225"/>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latin typeface="微软雅黑" pitchFamily="34" charset="-122"/>
                <a:ea typeface="微软雅黑" pitchFamily="34" charset="-122"/>
              </a:rPr>
              <a:t>main()</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printf();</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p:txBody>
      </p:sp>
      <p:sp>
        <p:nvSpPr>
          <p:cNvPr id="875527" name="Text Box 7"/>
          <p:cNvSpPr txBox="1">
            <a:spLocks noChangeArrowheads="1"/>
          </p:cNvSpPr>
          <p:nvPr/>
        </p:nvSpPr>
        <p:spPr bwMode="auto">
          <a:xfrm>
            <a:off x="330200" y="3729038"/>
            <a:ext cx="1076325" cy="312737"/>
          </a:xfrm>
          <a:prstGeom prst="rect">
            <a:avLst/>
          </a:prstGeom>
          <a:solidFill>
            <a:srgbClr val="FFFFFF"/>
          </a:solidFill>
          <a:ln w="9525" algn="ctr">
            <a:noFill/>
            <a:miter lim="800000"/>
            <a:headEnd/>
            <a:tailEnd/>
          </a:ln>
          <a:effectLst/>
        </p:spPr>
        <p:txBody>
          <a:bodyPr lIns="0" tIns="0" rIns="0" bIns="0"/>
          <a:lstStyle/>
          <a:p>
            <a:pPr algn="just"/>
            <a:r>
              <a:rPr lang="zh-CN" altLang="en-US" sz="1900" b="1">
                <a:latin typeface="Times New Roman" pitchFamily="18" charset="0"/>
                <a:ea typeface="微软雅黑" pitchFamily="34" charset="-122"/>
              </a:rPr>
              <a:t>用户程序</a:t>
            </a:r>
            <a:r>
              <a:rPr lang="zh-CN" altLang="en-US" sz="900" b="1">
                <a:latin typeface="Times New Roman" pitchFamily="18" charset="0"/>
                <a:ea typeface="宋体" pitchFamily="2" charset="-122"/>
              </a:rPr>
              <a:t> </a:t>
            </a:r>
            <a:endParaRPr lang="zh-CN" altLang="en-US" b="1">
              <a:ea typeface="宋体" pitchFamily="2" charset="-122"/>
            </a:endParaRPr>
          </a:p>
        </p:txBody>
      </p:sp>
      <p:sp>
        <p:nvSpPr>
          <p:cNvPr id="875528" name="Text Box 8"/>
          <p:cNvSpPr txBox="1">
            <a:spLocks noChangeArrowheads="1"/>
          </p:cNvSpPr>
          <p:nvPr/>
        </p:nvSpPr>
        <p:spPr bwMode="auto">
          <a:xfrm>
            <a:off x="1717675" y="1533525"/>
            <a:ext cx="1235075" cy="2057400"/>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latin typeface="微软雅黑" pitchFamily="34" charset="-122"/>
                <a:ea typeface="微软雅黑" pitchFamily="34" charset="-122"/>
              </a:rPr>
              <a:t>printf() </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xxxx();</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p:txBody>
      </p:sp>
      <p:sp>
        <p:nvSpPr>
          <p:cNvPr id="875529" name="Line 9"/>
          <p:cNvSpPr>
            <a:spLocks noChangeShapeType="1"/>
          </p:cNvSpPr>
          <p:nvPr/>
        </p:nvSpPr>
        <p:spPr bwMode="auto">
          <a:xfrm flipV="1">
            <a:off x="1330325" y="1909763"/>
            <a:ext cx="457200" cy="574675"/>
          </a:xfrm>
          <a:prstGeom prst="line">
            <a:avLst/>
          </a:prstGeom>
          <a:noFill/>
          <a:ln w="38100">
            <a:solidFill>
              <a:schemeClr val="accent1"/>
            </a:solidFill>
            <a:round/>
            <a:headEnd/>
            <a:tailEnd type="triangle" w="med" len="med"/>
          </a:ln>
          <a:effectLst/>
        </p:spPr>
        <p:txBody>
          <a:bodyPr/>
          <a:lstStyle/>
          <a:p>
            <a:endParaRPr lang="zh-CN" altLang="en-US"/>
          </a:p>
        </p:txBody>
      </p:sp>
      <p:sp>
        <p:nvSpPr>
          <p:cNvPr id="875530" name="Text Box 10"/>
          <p:cNvSpPr txBox="1">
            <a:spLocks noChangeArrowheads="1"/>
          </p:cNvSpPr>
          <p:nvPr/>
        </p:nvSpPr>
        <p:spPr bwMode="auto">
          <a:xfrm>
            <a:off x="5283200" y="1555750"/>
            <a:ext cx="1784350" cy="1995488"/>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latin typeface="微软雅黑" pitchFamily="34" charset="-122"/>
                <a:ea typeface="微软雅黑" pitchFamily="34" charset="-122"/>
              </a:rPr>
              <a:t>system_call()</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xxxx();</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a:p>
            <a:pPr algn="just">
              <a:lnSpc>
                <a:spcPct val="104000"/>
              </a:lnSpc>
            </a:pPr>
            <a:endParaRPr lang="en-US" altLang="zh-CN" sz="1900" b="1">
              <a:latin typeface="微软雅黑" pitchFamily="34" charset="-122"/>
              <a:ea typeface="微软雅黑" pitchFamily="34" charset="-122"/>
            </a:endParaRPr>
          </a:p>
        </p:txBody>
      </p:sp>
      <p:sp>
        <p:nvSpPr>
          <p:cNvPr id="875531" name="Text Box 11"/>
          <p:cNvSpPr txBox="1">
            <a:spLocks noChangeArrowheads="1"/>
          </p:cNvSpPr>
          <p:nvPr/>
        </p:nvSpPr>
        <p:spPr bwMode="auto">
          <a:xfrm>
            <a:off x="3509963" y="3621088"/>
            <a:ext cx="1003300" cy="576262"/>
          </a:xfrm>
          <a:prstGeom prst="rect">
            <a:avLst/>
          </a:prstGeom>
          <a:solidFill>
            <a:srgbClr val="FFFFFF"/>
          </a:solidFill>
          <a:ln w="9525" algn="ctr">
            <a:noFill/>
            <a:miter lim="800000"/>
            <a:headEnd/>
            <a:tailEnd/>
          </a:ln>
          <a:effectLst/>
        </p:spPr>
        <p:txBody>
          <a:bodyPr lIns="0" tIns="0" rIns="0" bIns="0"/>
          <a:lstStyle/>
          <a:p>
            <a:pPr algn="just"/>
            <a:r>
              <a:rPr lang="zh-CN" altLang="en-US" sz="1900" b="1">
                <a:solidFill>
                  <a:schemeClr val="accent1"/>
                </a:solidFill>
                <a:latin typeface="Times New Roman" pitchFamily="18" charset="0"/>
                <a:ea typeface="微软雅黑" pitchFamily="34" charset="-122"/>
              </a:rPr>
              <a:t>系统调用封装函数</a:t>
            </a:r>
          </a:p>
        </p:txBody>
      </p:sp>
      <p:sp>
        <p:nvSpPr>
          <p:cNvPr id="875532" name="Text Box 12"/>
          <p:cNvSpPr txBox="1">
            <a:spLocks noChangeArrowheads="1"/>
          </p:cNvSpPr>
          <p:nvPr/>
        </p:nvSpPr>
        <p:spPr bwMode="auto">
          <a:xfrm>
            <a:off x="5664200" y="3619500"/>
            <a:ext cx="974725" cy="565150"/>
          </a:xfrm>
          <a:prstGeom prst="rect">
            <a:avLst/>
          </a:prstGeom>
          <a:solidFill>
            <a:srgbClr val="FFFFFF"/>
          </a:solidFill>
          <a:ln w="9525" algn="ctr">
            <a:noFill/>
            <a:miter lim="800000"/>
            <a:headEnd/>
            <a:tailEnd/>
          </a:ln>
          <a:effectLst/>
        </p:spPr>
        <p:txBody>
          <a:bodyPr lIns="0" tIns="0" rIns="0" bIns="0"/>
          <a:lstStyle/>
          <a:p>
            <a:pPr algn="just"/>
            <a:r>
              <a:rPr lang="zh-CN" altLang="en-US" sz="1900" b="1">
                <a:latin typeface="Times New Roman" pitchFamily="18" charset="0"/>
                <a:ea typeface="微软雅黑" pitchFamily="34" charset="-122"/>
              </a:rPr>
              <a:t>系统调用处理程序</a:t>
            </a:r>
          </a:p>
        </p:txBody>
      </p:sp>
      <p:sp>
        <p:nvSpPr>
          <p:cNvPr id="875533" name="Rectangle 13"/>
          <p:cNvSpPr>
            <a:spLocks noChangeArrowheads="1"/>
          </p:cNvSpPr>
          <p:nvPr/>
        </p:nvSpPr>
        <p:spPr bwMode="auto">
          <a:xfrm>
            <a:off x="149225" y="1279525"/>
            <a:ext cx="4664075" cy="2951163"/>
          </a:xfrm>
          <a:prstGeom prst="rect">
            <a:avLst/>
          </a:prstGeom>
          <a:noFill/>
          <a:ln w="38100" cap="rnd" algn="ctr">
            <a:solidFill>
              <a:srgbClr val="006600"/>
            </a:solidFill>
            <a:prstDash val="sysDot"/>
            <a:miter lim="800000"/>
            <a:headEnd/>
            <a:tailEnd/>
          </a:ln>
          <a:effectLst/>
        </p:spPr>
        <p:txBody>
          <a:bodyPr/>
          <a:lstStyle/>
          <a:p>
            <a:endParaRPr lang="zh-CN" altLang="en-US"/>
          </a:p>
        </p:txBody>
      </p:sp>
      <p:sp>
        <p:nvSpPr>
          <p:cNvPr id="875534" name="Text Box 14"/>
          <p:cNvSpPr txBox="1">
            <a:spLocks noChangeArrowheads="1"/>
          </p:cNvSpPr>
          <p:nvPr/>
        </p:nvSpPr>
        <p:spPr bwMode="auto">
          <a:xfrm>
            <a:off x="158750" y="890588"/>
            <a:ext cx="3749675" cy="357187"/>
          </a:xfrm>
          <a:prstGeom prst="rect">
            <a:avLst/>
          </a:prstGeom>
          <a:solidFill>
            <a:srgbClr val="FFFFFF"/>
          </a:solidFill>
          <a:ln w="9525" algn="ctr">
            <a:noFill/>
            <a:miter lim="800000"/>
            <a:headEnd/>
            <a:tailEnd/>
          </a:ln>
          <a:effectLst/>
        </p:spPr>
        <p:txBody>
          <a:bodyPr lIns="0" tIns="0" rIns="0" bIns="0"/>
          <a:lstStyle/>
          <a:p>
            <a:pPr algn="just"/>
            <a:r>
              <a:rPr lang="zh-CN" altLang="en-US" sz="2000" b="1">
                <a:solidFill>
                  <a:schemeClr val="accent1"/>
                </a:solidFill>
                <a:latin typeface="微软雅黑" pitchFamily="34" charset="-122"/>
                <a:ea typeface="微软雅黑" pitchFamily="34" charset="-122"/>
              </a:rPr>
              <a:t>用户空间、运行在用户态</a:t>
            </a:r>
            <a:r>
              <a:rPr lang="zh-CN" altLang="en-US" sz="2000" b="1">
                <a:latin typeface="微软雅黑" pitchFamily="34" charset="-122"/>
                <a:ea typeface="微软雅黑" pitchFamily="34" charset="-122"/>
              </a:rPr>
              <a:t> </a:t>
            </a:r>
          </a:p>
        </p:txBody>
      </p:sp>
      <p:sp>
        <p:nvSpPr>
          <p:cNvPr id="875535" name="Rectangle 15"/>
          <p:cNvSpPr>
            <a:spLocks noChangeArrowheads="1"/>
          </p:cNvSpPr>
          <p:nvPr/>
        </p:nvSpPr>
        <p:spPr bwMode="auto">
          <a:xfrm>
            <a:off x="5145088" y="1255713"/>
            <a:ext cx="3741737" cy="2992437"/>
          </a:xfrm>
          <a:prstGeom prst="rect">
            <a:avLst/>
          </a:prstGeom>
          <a:noFill/>
          <a:ln w="28575" cap="rnd" algn="ctr">
            <a:solidFill>
              <a:srgbClr val="000000"/>
            </a:solidFill>
            <a:prstDash val="sysDot"/>
            <a:miter lim="800000"/>
            <a:headEnd/>
            <a:tailEnd/>
          </a:ln>
          <a:effectLst/>
        </p:spPr>
        <p:txBody>
          <a:bodyPr/>
          <a:lstStyle/>
          <a:p>
            <a:endParaRPr lang="zh-CN" altLang="en-US"/>
          </a:p>
        </p:txBody>
      </p:sp>
      <p:sp>
        <p:nvSpPr>
          <p:cNvPr id="875536" name="Text Box 16"/>
          <p:cNvSpPr txBox="1">
            <a:spLocks noChangeArrowheads="1"/>
          </p:cNvSpPr>
          <p:nvPr/>
        </p:nvSpPr>
        <p:spPr bwMode="auto">
          <a:xfrm>
            <a:off x="5197475" y="858838"/>
            <a:ext cx="3135313" cy="314325"/>
          </a:xfrm>
          <a:prstGeom prst="rect">
            <a:avLst/>
          </a:prstGeom>
          <a:solidFill>
            <a:srgbClr val="FFFFFF"/>
          </a:solidFill>
          <a:ln w="9525" algn="ctr">
            <a:noFill/>
            <a:miter lim="800000"/>
            <a:headEnd/>
            <a:tailEnd/>
          </a:ln>
          <a:effectLst/>
        </p:spPr>
        <p:txBody>
          <a:bodyPr lIns="0" tIns="0" rIns="0" bIns="0"/>
          <a:lstStyle/>
          <a:p>
            <a:pPr algn="just"/>
            <a:r>
              <a:rPr lang="zh-CN" altLang="en-US" sz="2000" b="1">
                <a:solidFill>
                  <a:schemeClr val="accent1"/>
                </a:solidFill>
                <a:latin typeface="微软雅黑" pitchFamily="34" charset="-122"/>
                <a:ea typeface="微软雅黑" pitchFamily="34" charset="-122"/>
              </a:rPr>
              <a:t>内核空间、运行在内核态</a:t>
            </a:r>
            <a:r>
              <a:rPr lang="zh-CN" altLang="en-US" sz="2000" b="1">
                <a:latin typeface="微软雅黑" pitchFamily="34" charset="-122"/>
                <a:ea typeface="微软雅黑" pitchFamily="34" charset="-122"/>
              </a:rPr>
              <a:t> </a:t>
            </a:r>
          </a:p>
        </p:txBody>
      </p:sp>
      <p:sp>
        <p:nvSpPr>
          <p:cNvPr id="875537" name="Text Box 17"/>
          <p:cNvSpPr txBox="1">
            <a:spLocks noChangeArrowheads="1"/>
          </p:cNvSpPr>
          <p:nvPr/>
        </p:nvSpPr>
        <p:spPr bwMode="auto">
          <a:xfrm>
            <a:off x="3354388" y="1484313"/>
            <a:ext cx="1335087" cy="2095500"/>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solidFill>
                  <a:schemeClr val="accent2"/>
                </a:solidFill>
                <a:latin typeface="微软雅黑" pitchFamily="34" charset="-122"/>
                <a:ea typeface="微软雅黑" pitchFamily="34" charset="-122"/>
              </a:rPr>
              <a:t>write()</a:t>
            </a:r>
            <a:r>
              <a:rPr lang="en-US" altLang="zh-CN" sz="1900" b="1">
                <a:latin typeface="微软雅黑" pitchFamily="34" charset="-122"/>
                <a:ea typeface="微软雅黑" pitchFamily="34" charset="-122"/>
              </a:rPr>
              <a:t> </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solidFill>
                  <a:schemeClr val="accent1"/>
                </a:solidFill>
                <a:latin typeface="微软雅黑" pitchFamily="34" charset="-122"/>
                <a:ea typeface="微软雅黑" pitchFamily="34" charset="-122"/>
              </a:rPr>
              <a:t>int $0x80</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p:txBody>
      </p:sp>
      <p:sp>
        <p:nvSpPr>
          <p:cNvPr id="875538" name="Line 18"/>
          <p:cNvSpPr>
            <a:spLocks noChangeShapeType="1"/>
          </p:cNvSpPr>
          <p:nvPr/>
        </p:nvSpPr>
        <p:spPr bwMode="auto">
          <a:xfrm flipV="1">
            <a:off x="2690813" y="1824038"/>
            <a:ext cx="727075" cy="703262"/>
          </a:xfrm>
          <a:prstGeom prst="line">
            <a:avLst/>
          </a:prstGeom>
          <a:noFill/>
          <a:ln w="38100">
            <a:solidFill>
              <a:schemeClr val="accent1"/>
            </a:solidFill>
            <a:prstDash val="dash"/>
            <a:round/>
            <a:headEnd/>
            <a:tailEnd type="triangle" w="med" len="med"/>
          </a:ln>
          <a:effectLst/>
        </p:spPr>
        <p:txBody>
          <a:bodyPr/>
          <a:lstStyle/>
          <a:p>
            <a:endParaRPr lang="zh-CN" altLang="en-US"/>
          </a:p>
        </p:txBody>
      </p:sp>
      <p:sp>
        <p:nvSpPr>
          <p:cNvPr id="875539" name="Text Box 19"/>
          <p:cNvSpPr txBox="1">
            <a:spLocks noChangeArrowheads="1"/>
          </p:cNvSpPr>
          <p:nvPr/>
        </p:nvSpPr>
        <p:spPr bwMode="auto">
          <a:xfrm>
            <a:off x="1879600" y="3635375"/>
            <a:ext cx="960438" cy="576263"/>
          </a:xfrm>
          <a:prstGeom prst="rect">
            <a:avLst/>
          </a:prstGeom>
          <a:solidFill>
            <a:srgbClr val="FFFFFF"/>
          </a:solidFill>
          <a:ln w="9525" algn="ctr">
            <a:noFill/>
            <a:miter lim="800000"/>
            <a:headEnd/>
            <a:tailEnd/>
          </a:ln>
          <a:effectLst/>
        </p:spPr>
        <p:txBody>
          <a:bodyPr lIns="0" tIns="0" rIns="0" bIns="0"/>
          <a:lstStyle/>
          <a:p>
            <a:pPr algn="just"/>
            <a:r>
              <a:rPr lang="en-US" altLang="zh-CN" sz="1900" b="1">
                <a:latin typeface="微软雅黑" pitchFamily="34" charset="-122"/>
                <a:ea typeface="微软雅黑" pitchFamily="34" charset="-122"/>
              </a:rPr>
              <a:t>I/O</a:t>
            </a:r>
            <a:r>
              <a:rPr lang="zh-CN" altLang="en-US" sz="1900" b="1">
                <a:latin typeface="Times New Roman" pitchFamily="18" charset="0"/>
                <a:ea typeface="微软雅黑" pitchFamily="34" charset="-122"/>
              </a:rPr>
              <a:t>标准库函数</a:t>
            </a:r>
          </a:p>
        </p:txBody>
      </p:sp>
      <p:sp>
        <p:nvSpPr>
          <p:cNvPr id="875540" name="Line 20"/>
          <p:cNvSpPr>
            <a:spLocks noChangeShapeType="1"/>
          </p:cNvSpPr>
          <p:nvPr/>
        </p:nvSpPr>
        <p:spPr bwMode="auto">
          <a:xfrm flipV="1">
            <a:off x="4621213" y="1938338"/>
            <a:ext cx="735012" cy="608012"/>
          </a:xfrm>
          <a:prstGeom prst="line">
            <a:avLst/>
          </a:prstGeom>
          <a:noFill/>
          <a:ln w="38100">
            <a:solidFill>
              <a:schemeClr val="accent1"/>
            </a:solidFill>
            <a:round/>
            <a:headEnd/>
            <a:tailEnd type="triangle" w="med" len="med"/>
          </a:ln>
          <a:effectLst/>
        </p:spPr>
        <p:txBody>
          <a:bodyPr/>
          <a:lstStyle/>
          <a:p>
            <a:endParaRPr lang="zh-CN" altLang="en-US"/>
          </a:p>
        </p:txBody>
      </p:sp>
      <p:sp>
        <p:nvSpPr>
          <p:cNvPr id="875541" name="Text Box 21"/>
          <p:cNvSpPr txBox="1">
            <a:spLocks noChangeArrowheads="1"/>
          </p:cNvSpPr>
          <p:nvPr/>
        </p:nvSpPr>
        <p:spPr bwMode="auto">
          <a:xfrm>
            <a:off x="7250113" y="1579563"/>
            <a:ext cx="1495425" cy="1979612"/>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solidFill>
                  <a:schemeClr val="accent2"/>
                </a:solidFill>
                <a:latin typeface="微软雅黑" pitchFamily="34" charset="-122"/>
                <a:ea typeface="微软雅黑" pitchFamily="34" charset="-122"/>
              </a:rPr>
              <a:t>sys_write()</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endParaRPr lang="en-US" altLang="zh-CN" sz="900" b="1">
              <a:latin typeface="Times New Roman" pitchFamily="18" charset="0"/>
              <a:ea typeface="宋体" pitchFamily="2" charset="-122"/>
            </a:endParaRP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a:p>
            <a:pPr algn="just">
              <a:lnSpc>
                <a:spcPct val="104000"/>
              </a:lnSpc>
            </a:pPr>
            <a:endParaRPr lang="en-US" altLang="zh-CN" sz="1900" b="1">
              <a:latin typeface="微软雅黑" pitchFamily="34" charset="-122"/>
              <a:ea typeface="微软雅黑" pitchFamily="34" charset="-122"/>
            </a:endParaRPr>
          </a:p>
        </p:txBody>
      </p:sp>
      <p:sp>
        <p:nvSpPr>
          <p:cNvPr id="875542" name="Text Box 22"/>
          <p:cNvSpPr txBox="1">
            <a:spLocks noChangeArrowheads="1"/>
          </p:cNvSpPr>
          <p:nvPr/>
        </p:nvSpPr>
        <p:spPr bwMode="auto">
          <a:xfrm>
            <a:off x="7534275" y="3602038"/>
            <a:ext cx="1046163" cy="636587"/>
          </a:xfrm>
          <a:prstGeom prst="rect">
            <a:avLst/>
          </a:prstGeom>
          <a:solidFill>
            <a:srgbClr val="FFFFFF"/>
          </a:solidFill>
          <a:ln w="9525" algn="ctr">
            <a:noFill/>
            <a:miter lim="800000"/>
            <a:headEnd/>
            <a:tailEnd/>
          </a:ln>
          <a:effectLst/>
        </p:spPr>
        <p:txBody>
          <a:bodyPr lIns="0" tIns="0" rIns="0" bIns="0"/>
          <a:lstStyle/>
          <a:p>
            <a:pPr algn="just"/>
            <a:r>
              <a:rPr lang="zh-CN" altLang="en-US" sz="1900" b="1">
                <a:latin typeface="Times New Roman" pitchFamily="18" charset="0"/>
                <a:ea typeface="微软雅黑" pitchFamily="34" charset="-122"/>
              </a:rPr>
              <a:t>系统调用服务例程</a:t>
            </a:r>
          </a:p>
        </p:txBody>
      </p:sp>
      <p:sp>
        <p:nvSpPr>
          <p:cNvPr id="875543" name="Line 23"/>
          <p:cNvSpPr>
            <a:spLocks noChangeShapeType="1"/>
          </p:cNvSpPr>
          <p:nvPr/>
        </p:nvSpPr>
        <p:spPr bwMode="auto">
          <a:xfrm flipV="1">
            <a:off x="6311900" y="1878013"/>
            <a:ext cx="1117600" cy="749300"/>
          </a:xfrm>
          <a:prstGeom prst="line">
            <a:avLst/>
          </a:prstGeom>
          <a:noFill/>
          <a:ln w="38100">
            <a:solidFill>
              <a:schemeClr val="accent1"/>
            </a:solidFill>
            <a:round/>
            <a:headEnd/>
            <a:tailEnd type="triangle" w="med" len="med"/>
          </a:ln>
          <a:effectLst/>
        </p:spPr>
        <p:txBody>
          <a:bodyPr/>
          <a:lstStyle/>
          <a:p>
            <a:endParaRPr lang="zh-CN" altLang="en-US"/>
          </a:p>
        </p:txBody>
      </p:sp>
      <p:sp>
        <p:nvSpPr>
          <p:cNvPr id="875544" name="Line 24"/>
          <p:cNvSpPr>
            <a:spLocks noChangeShapeType="1"/>
          </p:cNvSpPr>
          <p:nvPr/>
        </p:nvSpPr>
        <p:spPr bwMode="auto">
          <a:xfrm flipH="1" flipV="1">
            <a:off x="6745288" y="3098800"/>
            <a:ext cx="571500" cy="342900"/>
          </a:xfrm>
          <a:prstGeom prst="line">
            <a:avLst/>
          </a:prstGeom>
          <a:noFill/>
          <a:ln w="38100">
            <a:solidFill>
              <a:schemeClr val="accent1"/>
            </a:solidFill>
            <a:round/>
            <a:headEnd/>
            <a:tailEnd type="triangle" w="med" len="med"/>
          </a:ln>
          <a:effectLst/>
        </p:spPr>
        <p:txBody>
          <a:bodyPr/>
          <a:lstStyle/>
          <a:p>
            <a:endParaRPr lang="zh-CN" altLang="en-US"/>
          </a:p>
        </p:txBody>
      </p:sp>
      <p:sp>
        <p:nvSpPr>
          <p:cNvPr id="875545" name="Line 25"/>
          <p:cNvSpPr>
            <a:spLocks noChangeShapeType="1"/>
          </p:cNvSpPr>
          <p:nvPr/>
        </p:nvSpPr>
        <p:spPr bwMode="auto">
          <a:xfrm flipH="1" flipV="1">
            <a:off x="4217988" y="3025775"/>
            <a:ext cx="1154112" cy="412750"/>
          </a:xfrm>
          <a:prstGeom prst="line">
            <a:avLst/>
          </a:prstGeom>
          <a:noFill/>
          <a:ln w="38100">
            <a:solidFill>
              <a:schemeClr val="accent1"/>
            </a:solidFill>
            <a:round/>
            <a:headEnd/>
            <a:tailEnd type="triangle" w="med" len="med"/>
          </a:ln>
          <a:effectLst/>
        </p:spPr>
        <p:txBody>
          <a:bodyPr/>
          <a:lstStyle/>
          <a:p>
            <a:endParaRPr lang="zh-CN" altLang="en-US"/>
          </a:p>
        </p:txBody>
      </p:sp>
      <p:sp>
        <p:nvSpPr>
          <p:cNvPr id="875546" name="Line 26"/>
          <p:cNvSpPr>
            <a:spLocks noChangeShapeType="1"/>
          </p:cNvSpPr>
          <p:nvPr/>
        </p:nvSpPr>
        <p:spPr bwMode="auto">
          <a:xfrm flipH="1" flipV="1">
            <a:off x="2505075" y="3009900"/>
            <a:ext cx="969963" cy="387350"/>
          </a:xfrm>
          <a:prstGeom prst="line">
            <a:avLst/>
          </a:prstGeom>
          <a:noFill/>
          <a:ln w="38100">
            <a:solidFill>
              <a:schemeClr val="accent1"/>
            </a:solidFill>
            <a:prstDash val="dash"/>
            <a:round/>
            <a:headEnd/>
            <a:tailEnd type="triangle" w="med" len="med"/>
          </a:ln>
          <a:effectLst/>
        </p:spPr>
        <p:txBody>
          <a:bodyPr/>
          <a:lstStyle/>
          <a:p>
            <a:endParaRPr lang="zh-CN" altLang="en-US"/>
          </a:p>
        </p:txBody>
      </p:sp>
      <p:sp>
        <p:nvSpPr>
          <p:cNvPr id="875547" name="Line 27"/>
          <p:cNvSpPr>
            <a:spLocks noChangeShapeType="1"/>
          </p:cNvSpPr>
          <p:nvPr/>
        </p:nvSpPr>
        <p:spPr bwMode="auto">
          <a:xfrm flipH="1" flipV="1">
            <a:off x="1041400" y="3013075"/>
            <a:ext cx="731838" cy="325438"/>
          </a:xfrm>
          <a:prstGeom prst="line">
            <a:avLst/>
          </a:prstGeom>
          <a:noFill/>
          <a:ln w="38100">
            <a:solidFill>
              <a:schemeClr val="accent1"/>
            </a:solidFill>
            <a:round/>
            <a:headEnd/>
            <a:tailEnd type="triangle" w="med" len="med"/>
          </a:ln>
          <a:effectLst/>
        </p:spPr>
        <p:txBody>
          <a:bodyPr/>
          <a:lstStyle/>
          <a:p>
            <a:endParaRPr lang="zh-CN" altLang="en-US"/>
          </a:p>
        </p:txBody>
      </p:sp>
      <p:sp>
        <p:nvSpPr>
          <p:cNvPr id="875548" name="Text Box 28"/>
          <p:cNvSpPr txBox="1">
            <a:spLocks noChangeArrowheads="1"/>
          </p:cNvSpPr>
          <p:nvPr/>
        </p:nvSpPr>
        <p:spPr bwMode="auto">
          <a:xfrm>
            <a:off x="347663" y="6357938"/>
            <a:ext cx="6154737" cy="3968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在</a:t>
            </a:r>
            <a:r>
              <a:rPr lang="en-US" altLang="zh-CN" sz="2000" b="1">
                <a:solidFill>
                  <a:schemeClr val="accent1"/>
                </a:solidFill>
                <a:latin typeface="微软雅黑" pitchFamily="34" charset="-122"/>
                <a:ea typeface="微软雅黑" pitchFamily="34" charset="-122"/>
              </a:rPr>
              <a:t>system_call</a:t>
            </a:r>
            <a:r>
              <a:rPr lang="zh-CN" altLang="en-US" sz="2000" b="1">
                <a:solidFill>
                  <a:schemeClr val="accent1"/>
                </a:solidFill>
                <a:latin typeface="微软雅黑" pitchFamily="34" charset="-122"/>
                <a:ea typeface="微软雅黑" pitchFamily="34" charset="-122"/>
              </a:rPr>
              <a:t>中如何知道要转到</a:t>
            </a:r>
            <a:r>
              <a:rPr lang="en-US" altLang="zh-CN" sz="2000" b="1">
                <a:solidFill>
                  <a:schemeClr val="accent1"/>
                </a:solidFill>
                <a:latin typeface="微软雅黑" pitchFamily="34" charset="-122"/>
                <a:ea typeface="微软雅黑" pitchFamily="34" charset="-122"/>
              </a:rPr>
              <a:t>sys_write</a:t>
            </a:r>
            <a:r>
              <a:rPr lang="zh-CN" altLang="en-US" sz="2000" b="1">
                <a:solidFill>
                  <a:schemeClr val="accent1"/>
                </a:solidFill>
                <a:latin typeface="微软雅黑" pitchFamily="34" charset="-122"/>
                <a:ea typeface="微软雅黑" pitchFamily="34" charset="-122"/>
              </a:rPr>
              <a:t>执行呢？</a:t>
            </a:r>
          </a:p>
        </p:txBody>
      </p:sp>
      <p:sp>
        <p:nvSpPr>
          <p:cNvPr id="875549" name="Text Box 29"/>
          <p:cNvSpPr txBox="1">
            <a:spLocks noChangeArrowheads="1"/>
          </p:cNvSpPr>
          <p:nvPr/>
        </p:nvSpPr>
        <p:spPr bwMode="auto">
          <a:xfrm>
            <a:off x="6545263" y="6332538"/>
            <a:ext cx="2381250" cy="396875"/>
          </a:xfrm>
          <a:prstGeom prst="rect">
            <a:avLst/>
          </a:prstGeom>
          <a:no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根据系统调用号！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5523">
                                            <p:txEl>
                                              <p:pRg st="0" end="0"/>
                                            </p:txEl>
                                          </p:spTgt>
                                        </p:tgtEl>
                                        <p:attrNameLst>
                                          <p:attrName>style.visibility</p:attrName>
                                        </p:attrNameLst>
                                      </p:cBhvr>
                                      <p:to>
                                        <p:strVal val="visible"/>
                                      </p:to>
                                    </p:set>
                                    <p:animEffect transition="in" filter="blinds(horizontal)">
                                      <p:cBhvr>
                                        <p:cTn id="7" dur="500"/>
                                        <p:tgtEl>
                                          <p:spTgt spid="8755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5523">
                                            <p:txEl>
                                              <p:pRg st="1" end="1"/>
                                            </p:txEl>
                                          </p:spTgt>
                                        </p:tgtEl>
                                        <p:attrNameLst>
                                          <p:attrName>style.visibility</p:attrName>
                                        </p:attrNameLst>
                                      </p:cBhvr>
                                      <p:to>
                                        <p:strVal val="visible"/>
                                      </p:to>
                                    </p:set>
                                    <p:animEffect transition="in" filter="blinds(horizontal)">
                                      <p:cBhvr>
                                        <p:cTn id="12" dur="500"/>
                                        <p:tgtEl>
                                          <p:spTgt spid="8755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5523">
                                            <p:txEl>
                                              <p:pRg st="2" end="2"/>
                                            </p:txEl>
                                          </p:spTgt>
                                        </p:tgtEl>
                                        <p:attrNameLst>
                                          <p:attrName>style.visibility</p:attrName>
                                        </p:attrNameLst>
                                      </p:cBhvr>
                                      <p:to>
                                        <p:strVal val="visible"/>
                                      </p:to>
                                    </p:set>
                                    <p:animEffect transition="in" filter="blinds(horizontal)">
                                      <p:cBhvr>
                                        <p:cTn id="17" dur="500"/>
                                        <p:tgtEl>
                                          <p:spTgt spid="8755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5548"/>
                                        </p:tgtEl>
                                        <p:attrNameLst>
                                          <p:attrName>style.visibility</p:attrName>
                                        </p:attrNameLst>
                                      </p:cBhvr>
                                      <p:to>
                                        <p:strVal val="visible"/>
                                      </p:to>
                                    </p:set>
                                    <p:animEffect transition="in" filter="blinds(horizontal)">
                                      <p:cBhvr>
                                        <p:cTn id="22" dur="500"/>
                                        <p:tgtEl>
                                          <p:spTgt spid="87554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75549"/>
                                        </p:tgtEl>
                                        <p:attrNameLst>
                                          <p:attrName>style.visibility</p:attrName>
                                        </p:attrNameLst>
                                      </p:cBhvr>
                                      <p:to>
                                        <p:strVal val="visible"/>
                                      </p:to>
                                    </p:set>
                                    <p:animEffect transition="in" filter="blinds(horizontal)">
                                      <p:cBhvr>
                                        <p:cTn id="27" dur="500"/>
                                        <p:tgtEl>
                                          <p:spTgt spid="875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48" grpId="0"/>
      <p:bldP spid="8755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ChangeArrowheads="1"/>
          </p:cNvSpPr>
          <p:nvPr>
            <p:ph type="title"/>
          </p:nvPr>
        </p:nvSpPr>
        <p:spPr/>
        <p:txBody>
          <a:bodyPr/>
          <a:lstStyle/>
          <a:p>
            <a:r>
              <a:rPr lang="en-US" altLang="zh-CN"/>
              <a:t>Linux</a:t>
            </a:r>
            <a:r>
              <a:rPr lang="zh-CN" altLang="en-US"/>
              <a:t>系统下的</a:t>
            </a:r>
            <a:r>
              <a:rPr lang="en-US" altLang="zh-CN"/>
              <a:t>write()</a:t>
            </a:r>
            <a:r>
              <a:rPr lang="zh-CN" altLang="en-US"/>
              <a:t>封装函数 </a:t>
            </a:r>
            <a:endParaRPr lang="en-US" altLang="zh-CN"/>
          </a:p>
        </p:txBody>
      </p:sp>
      <p:sp>
        <p:nvSpPr>
          <p:cNvPr id="877572" name="Text Box 4"/>
          <p:cNvSpPr txBox="1">
            <a:spLocks noChangeArrowheads="1"/>
          </p:cNvSpPr>
          <p:nvPr/>
        </p:nvSpPr>
        <p:spPr bwMode="auto">
          <a:xfrm>
            <a:off x="250825" y="1606550"/>
            <a:ext cx="8707438" cy="5068888"/>
          </a:xfrm>
          <a:prstGeom prst="rect">
            <a:avLst/>
          </a:prstGeom>
          <a:solidFill>
            <a:srgbClr val="FFFFFF"/>
          </a:solidFill>
          <a:ln w="9525">
            <a:solidFill>
              <a:srgbClr val="000000"/>
            </a:solidFill>
            <a:miter lim="800000"/>
            <a:headEnd/>
            <a:tailEnd/>
          </a:ln>
        </p:spPr>
        <p:txBody>
          <a:bodyPr/>
          <a:lstStyle/>
          <a:p>
            <a:pPr>
              <a:lnSpc>
                <a:spcPct val="115000"/>
              </a:lnSpc>
            </a:pPr>
            <a:r>
              <a:rPr lang="en-US" altLang="zh-CN" sz="1900" b="1" dirty="0">
                <a:latin typeface="微软雅黑" pitchFamily="34" charset="-122"/>
                <a:ea typeface="微软雅黑" pitchFamily="34" charset="-122"/>
              </a:rPr>
              <a:t>1 write:</a:t>
            </a:r>
          </a:p>
          <a:p>
            <a:pPr>
              <a:lnSpc>
                <a:spcPct val="115000"/>
              </a:lnSpc>
            </a:pPr>
            <a:r>
              <a:rPr lang="en-US" altLang="zh-CN" sz="1900" b="1" dirty="0">
                <a:latin typeface="微软雅黑" pitchFamily="34" charset="-122"/>
                <a:ea typeface="微软雅黑" pitchFamily="34" charset="-122"/>
              </a:rPr>
              <a:t>2     </a:t>
            </a:r>
            <a:r>
              <a:rPr lang="en-US" altLang="zh-CN" sz="1900" b="1" dirty="0" err="1">
                <a:latin typeface="微软雅黑" pitchFamily="34" charset="-122"/>
                <a:ea typeface="微软雅黑" pitchFamily="34" charset="-122"/>
              </a:rPr>
              <a:t>pushl</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ebx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将</a:t>
            </a:r>
            <a:r>
              <a:rPr lang="en-US" altLang="zh-CN" sz="1900" b="1" dirty="0">
                <a:latin typeface="微软雅黑" pitchFamily="34" charset="-122"/>
                <a:ea typeface="微软雅黑" pitchFamily="34" charset="-122"/>
              </a:rPr>
              <a:t>EBX</a:t>
            </a:r>
            <a:r>
              <a:rPr lang="zh-CN" altLang="en-US" sz="1900" b="1" dirty="0">
                <a:latin typeface="微软雅黑" pitchFamily="34" charset="-122"/>
                <a:ea typeface="微软雅黑" pitchFamily="34" charset="-122"/>
              </a:rPr>
              <a:t>入栈</a:t>
            </a:r>
            <a:r>
              <a:rPr lang="zh-CN" altLang="en-US" sz="1900" b="1" dirty="0">
                <a:solidFill>
                  <a:srgbClr val="A50021"/>
                </a:solidFill>
                <a:latin typeface="微软雅黑" pitchFamily="34" charset="-122"/>
                <a:ea typeface="微软雅黑" pitchFamily="34" charset="-122"/>
              </a:rPr>
              <a:t>（</a:t>
            </a:r>
            <a:r>
              <a:rPr lang="en-US" altLang="zh-CN" sz="1900" b="1" dirty="0">
                <a:solidFill>
                  <a:srgbClr val="A50021"/>
                </a:solidFill>
                <a:latin typeface="微软雅黑" pitchFamily="34" charset="-122"/>
                <a:ea typeface="微软雅黑" pitchFamily="34" charset="-122"/>
              </a:rPr>
              <a:t>EBX</a:t>
            </a:r>
            <a:r>
              <a:rPr lang="zh-CN" altLang="en-US" sz="1900" b="1" dirty="0">
                <a:solidFill>
                  <a:srgbClr val="A50021"/>
                </a:solidFill>
                <a:latin typeface="微软雅黑" pitchFamily="34" charset="-122"/>
                <a:ea typeface="微软雅黑" pitchFamily="34" charset="-122"/>
              </a:rPr>
              <a:t>为被调用者保存寄存器）</a:t>
            </a:r>
          </a:p>
          <a:p>
            <a:pPr>
              <a:lnSpc>
                <a:spcPct val="115000"/>
              </a:lnSpc>
            </a:pPr>
            <a:r>
              <a:rPr lang="en-US" altLang="zh-CN" sz="1900" b="1" dirty="0">
                <a:solidFill>
                  <a:schemeClr val="accent2"/>
                </a:solidFill>
                <a:latin typeface="微软雅黑" pitchFamily="34" charset="-122"/>
                <a:ea typeface="微软雅黑" pitchFamily="34" charset="-122"/>
              </a:rPr>
              <a:t>3     </a:t>
            </a:r>
            <a:r>
              <a:rPr lang="en-US" altLang="zh-CN" sz="1900" b="1" dirty="0" err="1">
                <a:solidFill>
                  <a:schemeClr val="accent2"/>
                </a:solidFill>
                <a:latin typeface="微软雅黑" pitchFamily="34" charset="-122"/>
                <a:ea typeface="微软雅黑" pitchFamily="34" charset="-122"/>
              </a:rPr>
              <a:t>movl</a:t>
            </a:r>
            <a:r>
              <a:rPr lang="en-US" altLang="zh-CN" sz="1900" b="1" dirty="0">
                <a:solidFill>
                  <a:schemeClr val="accent2"/>
                </a:solidFill>
                <a:latin typeface="微软雅黑" pitchFamily="34" charset="-122"/>
                <a:ea typeface="微软雅黑" pitchFamily="34" charset="-122"/>
              </a:rPr>
              <a:t>  $4, %</a:t>
            </a:r>
            <a:r>
              <a:rPr lang="en-US" altLang="zh-CN" sz="1900" b="1" dirty="0" err="1">
                <a:solidFill>
                  <a:schemeClr val="accent2"/>
                </a:solidFill>
                <a:latin typeface="微软雅黑" pitchFamily="34" charset="-122"/>
                <a:ea typeface="微软雅黑" pitchFamily="34" charset="-122"/>
              </a:rPr>
              <a:t>eax</a:t>
            </a:r>
            <a:r>
              <a:rPr lang="en-US" altLang="zh-CN" sz="1900" b="1" dirty="0">
                <a:solidFill>
                  <a:schemeClr val="accent2"/>
                </a:solidFill>
                <a:latin typeface="微软雅黑" pitchFamily="34" charset="-122"/>
                <a:ea typeface="微软雅黑" pitchFamily="34" charset="-122"/>
              </a:rPr>
              <a:t>		//</a:t>
            </a:r>
            <a:r>
              <a:rPr lang="zh-CN" altLang="en-US" sz="1900" b="1" dirty="0">
                <a:solidFill>
                  <a:schemeClr val="accent2"/>
                </a:solidFill>
                <a:latin typeface="微软雅黑" pitchFamily="34" charset="-122"/>
                <a:ea typeface="微软雅黑" pitchFamily="34" charset="-122"/>
              </a:rPr>
              <a:t>将系统调用号 </a:t>
            </a:r>
            <a:r>
              <a:rPr lang="en-US" altLang="zh-CN" sz="1900" b="1" dirty="0">
                <a:solidFill>
                  <a:schemeClr val="accent2"/>
                </a:solidFill>
                <a:latin typeface="微软雅黑" pitchFamily="34" charset="-122"/>
                <a:ea typeface="微软雅黑" pitchFamily="34" charset="-122"/>
              </a:rPr>
              <a:t>4 </a:t>
            </a:r>
            <a:r>
              <a:rPr lang="zh-CN" altLang="en-US" sz="1900" b="1" dirty="0">
                <a:solidFill>
                  <a:schemeClr val="accent2"/>
                </a:solidFill>
                <a:latin typeface="微软雅黑" pitchFamily="34" charset="-122"/>
                <a:ea typeface="微软雅黑" pitchFamily="34" charset="-122"/>
              </a:rPr>
              <a:t>送</a:t>
            </a:r>
            <a:r>
              <a:rPr lang="en-US" altLang="zh-CN" sz="1900" b="1" dirty="0">
                <a:solidFill>
                  <a:schemeClr val="accent2"/>
                </a:solidFill>
                <a:latin typeface="微软雅黑" pitchFamily="34" charset="-122"/>
                <a:ea typeface="微软雅黑" pitchFamily="34" charset="-122"/>
              </a:rPr>
              <a:t>EAX</a:t>
            </a:r>
            <a:r>
              <a:rPr lang="en-US" altLang="zh-CN" sz="1900" b="1" dirty="0">
                <a:latin typeface="微软雅黑" pitchFamily="34" charset="-122"/>
                <a:ea typeface="微软雅黑" pitchFamily="34" charset="-122"/>
              </a:rPr>
              <a:t> </a:t>
            </a:r>
          </a:p>
          <a:p>
            <a:pPr>
              <a:lnSpc>
                <a:spcPct val="115000"/>
              </a:lnSpc>
            </a:pPr>
            <a:r>
              <a:rPr lang="en-US" altLang="zh-CN" sz="1900" b="1" dirty="0">
                <a:latin typeface="微软雅黑" pitchFamily="34" charset="-122"/>
                <a:ea typeface="微软雅黑" pitchFamily="34" charset="-122"/>
              </a:rPr>
              <a:t>4     </a:t>
            </a:r>
            <a:r>
              <a:rPr lang="en-US" altLang="zh-CN" sz="1900" b="1" dirty="0" err="1">
                <a:latin typeface="微软雅黑" pitchFamily="34" charset="-122"/>
                <a:ea typeface="微软雅黑" pitchFamily="34" charset="-122"/>
              </a:rPr>
              <a:t>movl</a:t>
            </a:r>
            <a:r>
              <a:rPr lang="en-US" altLang="zh-CN" sz="1900" b="1" dirty="0">
                <a:latin typeface="微软雅黑" pitchFamily="34" charset="-122"/>
                <a:ea typeface="微软雅黑" pitchFamily="34" charset="-122"/>
              </a:rPr>
              <a:t>  </a:t>
            </a:r>
            <a:r>
              <a:rPr lang="en-US" altLang="zh-CN" sz="1900" b="1" dirty="0">
                <a:solidFill>
                  <a:srgbClr val="A50021"/>
                </a:solidFill>
                <a:latin typeface="微软雅黑" pitchFamily="34" charset="-122"/>
                <a:ea typeface="微软雅黑" pitchFamily="34" charset="-122"/>
              </a:rPr>
              <a:t>8(%</a:t>
            </a:r>
            <a:r>
              <a:rPr lang="en-US" altLang="zh-CN" sz="1900" b="1" dirty="0" err="1">
                <a:solidFill>
                  <a:srgbClr val="A50021"/>
                </a:solidFill>
                <a:latin typeface="微软雅黑" pitchFamily="34" charset="-122"/>
                <a:ea typeface="微软雅黑" pitchFamily="34" charset="-122"/>
              </a:rPr>
              <a:t>esp</a:t>
            </a:r>
            <a:r>
              <a:rPr lang="en-US" altLang="zh-CN" sz="1900" b="1" dirty="0">
                <a:solidFill>
                  <a:srgbClr val="A50021"/>
                </a:solidFill>
                <a:latin typeface="微软雅黑" pitchFamily="34" charset="-122"/>
                <a:ea typeface="微软雅黑" pitchFamily="34" charset="-122"/>
              </a:rPr>
              <a:t>),</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ebx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将文件描述符 </a:t>
            </a:r>
            <a:r>
              <a:rPr lang="en-US" altLang="zh-CN" sz="1900" b="1" dirty="0" err="1">
                <a:latin typeface="微软雅黑" pitchFamily="34" charset="-122"/>
                <a:ea typeface="微软雅黑" pitchFamily="34" charset="-122"/>
              </a:rPr>
              <a:t>fd</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送</a:t>
            </a:r>
            <a:r>
              <a:rPr lang="en-US" altLang="zh-CN" sz="1900" b="1" dirty="0">
                <a:latin typeface="微软雅黑" pitchFamily="34" charset="-122"/>
                <a:ea typeface="微软雅黑" pitchFamily="34" charset="-122"/>
              </a:rPr>
              <a:t>EBX</a:t>
            </a:r>
          </a:p>
          <a:p>
            <a:pPr>
              <a:lnSpc>
                <a:spcPct val="115000"/>
              </a:lnSpc>
            </a:pPr>
            <a:r>
              <a:rPr lang="en-US" altLang="zh-CN" sz="1900" b="1" dirty="0">
                <a:latin typeface="微软雅黑" pitchFamily="34" charset="-122"/>
                <a:ea typeface="微软雅黑" pitchFamily="34" charset="-122"/>
              </a:rPr>
              <a:t>5     </a:t>
            </a:r>
            <a:r>
              <a:rPr lang="en-US" altLang="zh-CN" sz="1900" b="1" dirty="0" err="1">
                <a:latin typeface="微软雅黑" pitchFamily="34" charset="-122"/>
                <a:ea typeface="微软雅黑" pitchFamily="34" charset="-122"/>
              </a:rPr>
              <a:t>movl</a:t>
            </a:r>
            <a:r>
              <a:rPr lang="en-US" altLang="zh-CN" sz="1900" b="1" dirty="0">
                <a:latin typeface="微软雅黑" pitchFamily="34" charset="-122"/>
                <a:ea typeface="微软雅黑" pitchFamily="34" charset="-122"/>
              </a:rPr>
              <a:t>  </a:t>
            </a:r>
            <a:r>
              <a:rPr lang="en-US" altLang="zh-CN" sz="1900" b="1" dirty="0">
                <a:solidFill>
                  <a:srgbClr val="A50021"/>
                </a:solidFill>
                <a:latin typeface="微软雅黑" pitchFamily="34" charset="-122"/>
                <a:ea typeface="微软雅黑" pitchFamily="34" charset="-122"/>
              </a:rPr>
              <a:t>12(%</a:t>
            </a:r>
            <a:r>
              <a:rPr lang="en-US" altLang="zh-CN" sz="1900" b="1" dirty="0" err="1">
                <a:solidFill>
                  <a:srgbClr val="A50021"/>
                </a:solidFill>
                <a:latin typeface="微软雅黑" pitchFamily="34" charset="-122"/>
                <a:ea typeface="微软雅黑" pitchFamily="34" charset="-122"/>
              </a:rPr>
              <a:t>esp</a:t>
            </a:r>
            <a:r>
              <a:rPr lang="en-US" altLang="zh-CN" sz="1900" b="1" dirty="0">
                <a:solidFill>
                  <a:srgbClr val="A50021"/>
                </a:solidFill>
                <a:latin typeface="微软雅黑" pitchFamily="34" charset="-122"/>
                <a:ea typeface="微软雅黑" pitchFamily="34" charset="-122"/>
              </a:rPr>
              <a:t>),</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ecx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将所写字符串首址 </a:t>
            </a:r>
            <a:r>
              <a:rPr lang="en-US" altLang="zh-CN" sz="1900" b="1" dirty="0" err="1">
                <a:latin typeface="微软雅黑" pitchFamily="34" charset="-122"/>
                <a:ea typeface="微软雅黑" pitchFamily="34" charset="-122"/>
              </a:rPr>
              <a:t>buf</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送</a:t>
            </a:r>
            <a:r>
              <a:rPr lang="en-US" altLang="zh-CN" sz="1900" b="1" dirty="0">
                <a:latin typeface="微软雅黑" pitchFamily="34" charset="-122"/>
                <a:ea typeface="微软雅黑" pitchFamily="34" charset="-122"/>
              </a:rPr>
              <a:t>ECX</a:t>
            </a:r>
          </a:p>
          <a:p>
            <a:pPr>
              <a:lnSpc>
                <a:spcPct val="115000"/>
              </a:lnSpc>
            </a:pPr>
            <a:r>
              <a:rPr lang="en-US" altLang="zh-CN" sz="1900" b="1" dirty="0">
                <a:latin typeface="微软雅黑" pitchFamily="34" charset="-122"/>
                <a:ea typeface="微软雅黑" pitchFamily="34" charset="-122"/>
              </a:rPr>
              <a:t>6     </a:t>
            </a:r>
            <a:r>
              <a:rPr lang="en-US" altLang="zh-CN" sz="1900" b="1" dirty="0" err="1">
                <a:latin typeface="微软雅黑" pitchFamily="34" charset="-122"/>
                <a:ea typeface="微软雅黑" pitchFamily="34" charset="-122"/>
              </a:rPr>
              <a:t>movl</a:t>
            </a:r>
            <a:r>
              <a:rPr lang="en-US" altLang="zh-CN" sz="1900" b="1" dirty="0">
                <a:latin typeface="微软雅黑" pitchFamily="34" charset="-122"/>
                <a:ea typeface="微软雅黑" pitchFamily="34" charset="-122"/>
              </a:rPr>
              <a:t>  </a:t>
            </a:r>
            <a:r>
              <a:rPr lang="en-US" altLang="zh-CN" sz="1900" b="1" dirty="0">
                <a:solidFill>
                  <a:srgbClr val="A50021"/>
                </a:solidFill>
                <a:latin typeface="微软雅黑" pitchFamily="34" charset="-122"/>
                <a:ea typeface="微软雅黑" pitchFamily="34" charset="-122"/>
              </a:rPr>
              <a:t>16(%</a:t>
            </a:r>
            <a:r>
              <a:rPr lang="en-US" altLang="zh-CN" sz="1900" b="1" dirty="0" err="1">
                <a:solidFill>
                  <a:srgbClr val="A50021"/>
                </a:solidFill>
                <a:latin typeface="微软雅黑" pitchFamily="34" charset="-122"/>
                <a:ea typeface="微软雅黑" pitchFamily="34" charset="-122"/>
              </a:rPr>
              <a:t>esp</a:t>
            </a:r>
            <a:r>
              <a:rPr lang="en-US" altLang="zh-CN" sz="1900" b="1" dirty="0">
                <a:solidFill>
                  <a:srgbClr val="A50021"/>
                </a:solidFill>
                <a:latin typeface="微软雅黑" pitchFamily="34" charset="-122"/>
                <a:ea typeface="微软雅黑" pitchFamily="34" charset="-122"/>
              </a:rPr>
              <a:t>),</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edx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将所写字符个数 </a:t>
            </a:r>
            <a:r>
              <a:rPr lang="en-US" altLang="zh-CN" sz="1900" b="1" dirty="0">
                <a:latin typeface="微软雅黑" pitchFamily="34" charset="-122"/>
                <a:ea typeface="微软雅黑" pitchFamily="34" charset="-122"/>
              </a:rPr>
              <a:t>n </a:t>
            </a:r>
            <a:r>
              <a:rPr lang="zh-CN" altLang="en-US" sz="1900" b="1" dirty="0">
                <a:latin typeface="微软雅黑" pitchFamily="34" charset="-122"/>
                <a:ea typeface="微软雅黑" pitchFamily="34" charset="-122"/>
              </a:rPr>
              <a:t>送</a:t>
            </a:r>
            <a:r>
              <a:rPr lang="en-US" altLang="zh-CN" sz="1900" b="1" dirty="0">
                <a:latin typeface="微软雅黑" pitchFamily="34" charset="-122"/>
                <a:ea typeface="微软雅黑" pitchFamily="34" charset="-122"/>
              </a:rPr>
              <a:t>EDX</a:t>
            </a:r>
          </a:p>
          <a:p>
            <a:pPr>
              <a:lnSpc>
                <a:spcPct val="115000"/>
              </a:lnSpc>
            </a:pPr>
            <a:r>
              <a:rPr lang="en-US" altLang="zh-CN" sz="1900" b="1" dirty="0">
                <a:solidFill>
                  <a:schemeClr val="accent1"/>
                </a:solidFill>
                <a:latin typeface="微软雅黑" pitchFamily="34" charset="-122"/>
                <a:ea typeface="微软雅黑" pitchFamily="34" charset="-122"/>
              </a:rPr>
              <a:t>7     </a:t>
            </a:r>
            <a:r>
              <a:rPr lang="en-US" altLang="zh-CN" sz="1900" b="1" dirty="0" err="1">
                <a:solidFill>
                  <a:schemeClr val="accent1"/>
                </a:solidFill>
                <a:latin typeface="微软雅黑" pitchFamily="34" charset="-122"/>
                <a:ea typeface="微软雅黑" pitchFamily="34" charset="-122"/>
              </a:rPr>
              <a:t>int</a:t>
            </a:r>
            <a:r>
              <a:rPr lang="en-US" altLang="zh-CN" sz="1900" b="1" dirty="0">
                <a:solidFill>
                  <a:schemeClr val="accent1"/>
                </a:solidFill>
                <a:latin typeface="微软雅黑" pitchFamily="34" charset="-122"/>
                <a:ea typeface="微软雅黑" pitchFamily="34" charset="-122"/>
              </a:rPr>
              <a:t>	 $0x80			//</a:t>
            </a:r>
            <a:r>
              <a:rPr lang="zh-CN" altLang="en-US" sz="1900" b="1" dirty="0">
                <a:solidFill>
                  <a:schemeClr val="accent1"/>
                </a:solidFill>
                <a:latin typeface="微软雅黑" pitchFamily="34" charset="-122"/>
                <a:ea typeface="微软雅黑" pitchFamily="34" charset="-122"/>
              </a:rPr>
              <a:t>进入系统调用处理程序</a:t>
            </a:r>
            <a:r>
              <a:rPr lang="en-US" altLang="zh-CN" sz="1900" b="1" dirty="0" err="1">
                <a:solidFill>
                  <a:schemeClr val="accent1"/>
                </a:solidFill>
                <a:latin typeface="微软雅黑" pitchFamily="34" charset="-122"/>
                <a:ea typeface="微软雅黑" pitchFamily="34" charset="-122"/>
              </a:rPr>
              <a:t>system_call</a:t>
            </a:r>
            <a:r>
              <a:rPr lang="zh-CN" altLang="en-US" sz="1900" b="1" dirty="0">
                <a:solidFill>
                  <a:schemeClr val="accent1"/>
                </a:solidFill>
                <a:latin typeface="微软雅黑" pitchFamily="34" charset="-122"/>
                <a:ea typeface="微软雅黑" pitchFamily="34" charset="-122"/>
              </a:rPr>
              <a:t>执行</a:t>
            </a:r>
          </a:p>
          <a:p>
            <a:pPr>
              <a:lnSpc>
                <a:spcPct val="115000"/>
              </a:lnSpc>
            </a:pPr>
            <a:r>
              <a:rPr lang="en-US" altLang="zh-CN" sz="1900" b="1" dirty="0">
                <a:latin typeface="微软雅黑" pitchFamily="34" charset="-122"/>
                <a:ea typeface="微软雅黑" pitchFamily="34" charset="-122"/>
              </a:rPr>
              <a:t>8     </a:t>
            </a:r>
            <a:r>
              <a:rPr lang="en-US" altLang="zh-CN" sz="1900" b="1" dirty="0" err="1">
                <a:latin typeface="微软雅黑" pitchFamily="34" charset="-122"/>
                <a:ea typeface="微软雅黑" pitchFamily="34" charset="-122"/>
              </a:rPr>
              <a:t>cmpl</a:t>
            </a:r>
            <a:r>
              <a:rPr lang="en-US" altLang="zh-CN" sz="1900" b="1" dirty="0">
                <a:latin typeface="微软雅黑" pitchFamily="34" charset="-122"/>
                <a:ea typeface="微软雅黑" pitchFamily="34" charset="-122"/>
              </a:rPr>
              <a:t>  $-125, %</a:t>
            </a:r>
            <a:r>
              <a:rPr lang="en-US" altLang="zh-CN" sz="1900" b="1" dirty="0" err="1">
                <a:latin typeface="微软雅黑" pitchFamily="34" charset="-122"/>
                <a:ea typeface="微软雅黑" pitchFamily="34" charset="-122"/>
              </a:rPr>
              <a:t>eax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检查返回值</a:t>
            </a:r>
          </a:p>
          <a:p>
            <a:pPr>
              <a:lnSpc>
                <a:spcPct val="115000"/>
              </a:lnSpc>
            </a:pPr>
            <a:r>
              <a:rPr lang="en-US" altLang="zh-CN" sz="1900" b="1" dirty="0">
                <a:latin typeface="微软雅黑" pitchFamily="34" charset="-122"/>
                <a:ea typeface="微软雅黑" pitchFamily="34" charset="-122"/>
              </a:rPr>
              <a:t>9    </a:t>
            </a:r>
            <a:r>
              <a:rPr lang="en-US" altLang="zh-CN" sz="1900" b="1" dirty="0">
                <a:solidFill>
                  <a:srgbClr val="006600"/>
                </a:solidFill>
                <a:latin typeface="微软雅黑" pitchFamily="34" charset="-122"/>
                <a:ea typeface="微软雅黑" pitchFamily="34" charset="-122"/>
              </a:rPr>
              <a:t> </a:t>
            </a:r>
            <a:r>
              <a:rPr lang="en-US" altLang="zh-CN" sz="1900" b="1" dirty="0" err="1">
                <a:solidFill>
                  <a:srgbClr val="006600"/>
                </a:solidFill>
                <a:latin typeface="微软雅黑" pitchFamily="34" charset="-122"/>
                <a:ea typeface="微软雅黑" pitchFamily="34" charset="-122"/>
              </a:rPr>
              <a:t>jbe</a:t>
            </a:r>
            <a:r>
              <a:rPr lang="en-US" altLang="zh-CN" sz="1900" b="1" dirty="0">
                <a:solidFill>
                  <a:srgbClr val="006600"/>
                </a:solidFill>
                <a:latin typeface="微软雅黑" pitchFamily="34" charset="-122"/>
                <a:ea typeface="微软雅黑" pitchFamily="34" charset="-122"/>
              </a:rPr>
              <a:t> </a:t>
            </a:r>
            <a:r>
              <a:rPr lang="en-US" altLang="zh-CN" sz="1900" b="1" dirty="0">
                <a:latin typeface="微软雅黑" pitchFamily="34" charset="-122"/>
                <a:ea typeface="微软雅黑" pitchFamily="34" charset="-122"/>
              </a:rPr>
              <a:t>   .L1			//</a:t>
            </a:r>
            <a:r>
              <a:rPr lang="zh-CN" altLang="en-US" sz="1900" b="1" dirty="0">
                <a:latin typeface="微软雅黑" pitchFamily="34" charset="-122"/>
                <a:ea typeface="微软雅黑" pitchFamily="34" charset="-122"/>
              </a:rPr>
              <a:t>若无错误，则跳转至</a:t>
            </a:r>
            <a:r>
              <a:rPr lang="en-US" altLang="zh-CN" sz="1900" b="1" dirty="0">
                <a:latin typeface="微软雅黑" pitchFamily="34" charset="-122"/>
                <a:ea typeface="微软雅黑" pitchFamily="34" charset="-122"/>
              </a:rPr>
              <a:t>.L1</a:t>
            </a:r>
            <a:r>
              <a:rPr lang="zh-CN" altLang="en-US" sz="1900" b="1" dirty="0">
                <a:solidFill>
                  <a:srgbClr val="006600"/>
                </a:solidFill>
                <a:latin typeface="微软雅黑" pitchFamily="34" charset="-122"/>
                <a:ea typeface="微软雅黑" pitchFamily="34" charset="-122"/>
              </a:rPr>
              <a:t>（按无符号数比）</a:t>
            </a:r>
          </a:p>
          <a:p>
            <a:pPr>
              <a:lnSpc>
                <a:spcPct val="115000"/>
              </a:lnSpc>
            </a:pPr>
            <a:r>
              <a:rPr lang="en-US" altLang="zh-CN" sz="1900" b="1" dirty="0">
                <a:latin typeface="微软雅黑" pitchFamily="34" charset="-122"/>
                <a:ea typeface="微软雅黑" pitchFamily="34" charset="-122"/>
              </a:rPr>
              <a:t>10   </a:t>
            </a:r>
            <a:r>
              <a:rPr lang="en-US" altLang="zh-CN" sz="1900" b="1" dirty="0" err="1">
                <a:latin typeface="微软雅黑" pitchFamily="34" charset="-122"/>
                <a:ea typeface="微软雅黑" pitchFamily="34" charset="-122"/>
              </a:rPr>
              <a:t>negl</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eax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将返回值取负送</a:t>
            </a:r>
            <a:r>
              <a:rPr lang="en-US" altLang="zh-CN" sz="1900" b="1" dirty="0">
                <a:latin typeface="微软雅黑" pitchFamily="34" charset="-122"/>
                <a:ea typeface="微软雅黑" pitchFamily="34" charset="-122"/>
              </a:rPr>
              <a:t>EAX</a:t>
            </a:r>
          </a:p>
          <a:p>
            <a:pPr>
              <a:lnSpc>
                <a:spcPct val="115000"/>
              </a:lnSpc>
            </a:pPr>
            <a:r>
              <a:rPr lang="en-US" altLang="zh-CN" sz="1900" b="1" dirty="0">
                <a:latin typeface="微软雅黑" pitchFamily="34" charset="-122"/>
                <a:ea typeface="微软雅黑" pitchFamily="34" charset="-122"/>
              </a:rPr>
              <a:t>11   </a:t>
            </a:r>
            <a:r>
              <a:rPr lang="en-US" altLang="zh-CN" sz="1900" b="1" dirty="0" err="1">
                <a:latin typeface="微软雅黑" pitchFamily="34" charset="-122"/>
                <a:ea typeface="微软雅黑" pitchFamily="34" charset="-122"/>
              </a:rPr>
              <a:t>movl</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eax</a:t>
            </a:r>
            <a:r>
              <a:rPr lang="en-US" altLang="zh-CN" sz="1900" b="1" dirty="0">
                <a:latin typeface="微软雅黑" pitchFamily="34" charset="-122"/>
                <a:ea typeface="微软雅黑" pitchFamily="34" charset="-122"/>
              </a:rPr>
              <a:t>, error  	//</a:t>
            </a:r>
            <a:r>
              <a:rPr lang="zh-CN" altLang="en-US" sz="1900" b="1" dirty="0">
                <a:latin typeface="微软雅黑" pitchFamily="34" charset="-122"/>
                <a:ea typeface="微软雅黑" pitchFamily="34" charset="-122"/>
              </a:rPr>
              <a:t>将</a:t>
            </a:r>
            <a:r>
              <a:rPr lang="en-US" altLang="zh-CN" sz="1900" b="1" dirty="0">
                <a:latin typeface="微软雅黑" pitchFamily="34" charset="-122"/>
                <a:ea typeface="微软雅黑" pitchFamily="34" charset="-122"/>
              </a:rPr>
              <a:t>EAX</a:t>
            </a:r>
            <a:r>
              <a:rPr lang="zh-CN" altLang="en-US" sz="1900" b="1" dirty="0">
                <a:latin typeface="微软雅黑" pitchFamily="34" charset="-122"/>
                <a:ea typeface="微软雅黑" pitchFamily="34" charset="-122"/>
              </a:rPr>
              <a:t>的值送</a:t>
            </a:r>
            <a:r>
              <a:rPr lang="en-US" altLang="zh-CN" sz="1900" b="1" dirty="0">
                <a:latin typeface="微软雅黑" pitchFamily="34" charset="-122"/>
                <a:ea typeface="微软雅黑" pitchFamily="34" charset="-122"/>
              </a:rPr>
              <a:t>error</a:t>
            </a:r>
          </a:p>
          <a:p>
            <a:pPr>
              <a:lnSpc>
                <a:spcPct val="115000"/>
              </a:lnSpc>
            </a:pPr>
            <a:r>
              <a:rPr lang="en-US" altLang="zh-CN" sz="1900" b="1" dirty="0">
                <a:latin typeface="微软雅黑" pitchFamily="34" charset="-122"/>
                <a:ea typeface="微软雅黑" pitchFamily="34" charset="-122"/>
              </a:rPr>
              <a:t>12   </a:t>
            </a:r>
            <a:r>
              <a:rPr lang="en-US" altLang="zh-CN" sz="1900" b="1" dirty="0" err="1">
                <a:latin typeface="微软雅黑" pitchFamily="34" charset="-122"/>
                <a:ea typeface="微软雅黑" pitchFamily="34" charset="-122"/>
              </a:rPr>
              <a:t>movl</a:t>
            </a:r>
            <a:r>
              <a:rPr lang="en-US" altLang="zh-CN" sz="1900" b="1" dirty="0">
                <a:latin typeface="微软雅黑" pitchFamily="34" charset="-122"/>
                <a:ea typeface="微软雅黑" pitchFamily="34" charset="-122"/>
              </a:rPr>
              <a:t>   $-1, %</a:t>
            </a:r>
            <a:r>
              <a:rPr lang="en-US" altLang="zh-CN" sz="1900" b="1" dirty="0" err="1">
                <a:latin typeface="微软雅黑" pitchFamily="34" charset="-122"/>
                <a:ea typeface="微软雅黑" pitchFamily="34" charset="-122"/>
              </a:rPr>
              <a:t>eax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将</a:t>
            </a:r>
            <a:r>
              <a:rPr lang="en-US" altLang="zh-CN" sz="1900" b="1" dirty="0">
                <a:latin typeface="微软雅黑" pitchFamily="34" charset="-122"/>
                <a:ea typeface="微软雅黑" pitchFamily="34" charset="-122"/>
              </a:rPr>
              <a:t>write</a:t>
            </a:r>
            <a:r>
              <a:rPr lang="zh-CN" altLang="en-US" sz="1900" b="1" dirty="0">
                <a:latin typeface="微软雅黑" pitchFamily="34" charset="-122"/>
                <a:ea typeface="微软雅黑" pitchFamily="34" charset="-122"/>
              </a:rPr>
              <a:t>函数返回值置</a:t>
            </a:r>
            <a:r>
              <a:rPr lang="en-US" altLang="zh-CN" sz="1900" b="1" dirty="0">
                <a:latin typeface="微软雅黑" pitchFamily="34" charset="-122"/>
                <a:ea typeface="微软雅黑" pitchFamily="34" charset="-122"/>
              </a:rPr>
              <a:t>-1</a:t>
            </a:r>
          </a:p>
          <a:p>
            <a:pPr>
              <a:lnSpc>
                <a:spcPct val="115000"/>
              </a:lnSpc>
            </a:pPr>
            <a:r>
              <a:rPr lang="en-US" altLang="zh-CN" sz="1900" b="1" dirty="0">
                <a:latin typeface="微软雅黑" pitchFamily="34" charset="-122"/>
                <a:ea typeface="微软雅黑" pitchFamily="34" charset="-122"/>
              </a:rPr>
              <a:t>13 .L1: 	</a:t>
            </a:r>
          </a:p>
          <a:p>
            <a:pPr>
              <a:lnSpc>
                <a:spcPct val="115000"/>
              </a:lnSpc>
            </a:pPr>
            <a:r>
              <a:rPr lang="en-US" altLang="zh-CN" sz="1900" b="1" dirty="0">
                <a:latin typeface="微软雅黑" pitchFamily="34" charset="-122"/>
                <a:ea typeface="微软雅黑" pitchFamily="34" charset="-122"/>
              </a:rPr>
              <a:t>14    </a:t>
            </a:r>
            <a:r>
              <a:rPr lang="en-US" altLang="zh-CN" sz="1900" b="1" dirty="0" err="1">
                <a:latin typeface="微软雅黑" pitchFamily="34" charset="-122"/>
                <a:ea typeface="微软雅黑" pitchFamily="34" charset="-122"/>
              </a:rPr>
              <a:t>popl</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ebx</a:t>
            </a:r>
            <a:endParaRPr lang="en-US" altLang="zh-CN" sz="1900" b="1" dirty="0">
              <a:latin typeface="微软雅黑" pitchFamily="34" charset="-122"/>
              <a:ea typeface="微软雅黑" pitchFamily="34" charset="-122"/>
            </a:endParaRPr>
          </a:p>
          <a:p>
            <a:pPr>
              <a:lnSpc>
                <a:spcPct val="115000"/>
              </a:lnSpc>
            </a:pPr>
            <a:r>
              <a:rPr lang="en-US" altLang="zh-CN" sz="1900" b="1" dirty="0">
                <a:latin typeface="微软雅黑" pitchFamily="34" charset="-122"/>
                <a:ea typeface="微软雅黑" pitchFamily="34" charset="-122"/>
              </a:rPr>
              <a:t>15    ret</a:t>
            </a:r>
          </a:p>
        </p:txBody>
      </p:sp>
      <p:sp>
        <p:nvSpPr>
          <p:cNvPr id="877573" name="Rectangle 5"/>
          <p:cNvSpPr>
            <a:spLocks noChangeArrowheads="1"/>
          </p:cNvSpPr>
          <p:nvPr/>
        </p:nvSpPr>
        <p:spPr bwMode="auto">
          <a:xfrm>
            <a:off x="328613" y="687388"/>
            <a:ext cx="8486775" cy="903287"/>
          </a:xfrm>
          <a:prstGeom prst="rect">
            <a:avLst/>
          </a:prstGeom>
          <a:noFill/>
          <a:ln w="50800">
            <a:noFill/>
            <a:miter lim="800000"/>
            <a:headEnd/>
            <a:tailEnd/>
          </a:ln>
          <a:effectLst/>
        </p:spPr>
        <p:txBody>
          <a:bodyPr anchor="ctr">
            <a:spAutoFit/>
          </a:bodyPr>
          <a:lstStyle/>
          <a:p>
            <a:pPr indent="266700">
              <a:lnSpc>
                <a:spcPct val="130000"/>
              </a:lnSpc>
            </a:pPr>
            <a:r>
              <a:rPr lang="zh-CN" altLang="en-US" sz="2200" b="1">
                <a:latin typeface="微软雅黑" pitchFamily="34" charset="-122"/>
                <a:ea typeface="微软雅黑" pitchFamily="34" charset="-122"/>
              </a:rPr>
              <a:t>用法：</a:t>
            </a:r>
            <a:r>
              <a:rPr lang="en-US" altLang="zh-CN" sz="2200" b="1">
                <a:latin typeface="微软雅黑" pitchFamily="34" charset="-122"/>
                <a:ea typeface="微软雅黑" pitchFamily="34" charset="-122"/>
              </a:rPr>
              <a:t>ssize_t write(int fd, const void * buf, size_t n);</a:t>
            </a:r>
          </a:p>
          <a:p>
            <a:pPr indent="266700">
              <a:lnSpc>
                <a:spcPct val="130000"/>
              </a:lnSpc>
            </a:pPr>
            <a:r>
              <a:rPr lang="en-US" altLang="zh-CN" sz="1900" b="1">
                <a:solidFill>
                  <a:schemeClr val="accent2"/>
                </a:solidFill>
                <a:latin typeface="微软雅黑" pitchFamily="34" charset="-122"/>
                <a:ea typeface="微软雅黑" pitchFamily="34" charset="-122"/>
              </a:rPr>
              <a:t>size_t </a:t>
            </a:r>
            <a:r>
              <a:rPr lang="zh-CN" altLang="en-US" sz="1900" b="1">
                <a:solidFill>
                  <a:schemeClr val="accent2"/>
                </a:solidFill>
                <a:latin typeface="微软雅黑" pitchFamily="34" charset="-122"/>
                <a:ea typeface="微软雅黑" pitchFamily="34" charset="-122"/>
              </a:rPr>
              <a:t>和 </a:t>
            </a:r>
            <a:r>
              <a:rPr lang="en-US" altLang="zh-CN" sz="1900" b="1">
                <a:solidFill>
                  <a:schemeClr val="accent2"/>
                </a:solidFill>
                <a:latin typeface="微软雅黑" pitchFamily="34" charset="-122"/>
                <a:ea typeface="微软雅黑" pitchFamily="34" charset="-122"/>
              </a:rPr>
              <a:t>ssize_t </a:t>
            </a:r>
            <a:r>
              <a:rPr lang="zh-CN" altLang="en-US" sz="1900" b="1">
                <a:solidFill>
                  <a:schemeClr val="accent2"/>
                </a:solidFill>
                <a:latin typeface="微软雅黑" pitchFamily="34" charset="-122"/>
                <a:ea typeface="微软雅黑" pitchFamily="34" charset="-122"/>
              </a:rPr>
              <a:t>分别是 </a:t>
            </a:r>
            <a:r>
              <a:rPr lang="en-US" altLang="zh-CN" sz="1900" b="1">
                <a:solidFill>
                  <a:schemeClr val="accent2"/>
                </a:solidFill>
                <a:latin typeface="微软雅黑" pitchFamily="34" charset="-122"/>
                <a:ea typeface="微软雅黑" pitchFamily="34" charset="-122"/>
              </a:rPr>
              <a:t>unsigned int </a:t>
            </a:r>
            <a:r>
              <a:rPr lang="zh-CN" altLang="en-US" sz="1900" b="1">
                <a:solidFill>
                  <a:schemeClr val="accent2"/>
                </a:solidFill>
                <a:latin typeface="微软雅黑" pitchFamily="34" charset="-122"/>
                <a:ea typeface="微软雅黑" pitchFamily="34" charset="-122"/>
              </a:rPr>
              <a:t>和 </a:t>
            </a:r>
            <a:r>
              <a:rPr lang="en-US" altLang="zh-CN" sz="1900" b="1">
                <a:solidFill>
                  <a:schemeClr val="accent2"/>
                </a:solidFill>
                <a:latin typeface="微软雅黑" pitchFamily="34" charset="-122"/>
                <a:ea typeface="微软雅黑" pitchFamily="34" charset="-122"/>
              </a:rPr>
              <a:t>int</a:t>
            </a:r>
            <a:r>
              <a:rPr lang="zh-CN" altLang="en-US" sz="1900" b="1">
                <a:solidFill>
                  <a:schemeClr val="accent2"/>
                </a:solidFill>
                <a:latin typeface="微软雅黑" pitchFamily="34" charset="-122"/>
                <a:ea typeface="微软雅黑" pitchFamily="34" charset="-122"/>
              </a:rPr>
              <a:t>，因为返回值可能是</a:t>
            </a:r>
            <a:r>
              <a:rPr lang="en-US" altLang="zh-CN" sz="1900" b="1">
                <a:solidFill>
                  <a:schemeClr val="accent2"/>
                </a:solidFill>
                <a:latin typeface="微软雅黑" pitchFamily="34" charset="-122"/>
                <a:ea typeface="微软雅黑" pitchFamily="34" charset="-122"/>
              </a:rPr>
              <a:t>-1</a:t>
            </a:r>
            <a:r>
              <a:rPr lang="zh-CN" altLang="en-US" sz="1900" b="1">
                <a:solidFill>
                  <a:schemeClr val="accent2"/>
                </a:solidFill>
                <a:latin typeface="微软雅黑" pitchFamily="34" charset="-122"/>
                <a:ea typeface="微软雅黑" pitchFamily="34" charset="-122"/>
              </a:rPr>
              <a:t>。</a:t>
            </a:r>
          </a:p>
        </p:txBody>
      </p:sp>
      <p:sp>
        <p:nvSpPr>
          <p:cNvPr id="877574" name="Text Box 6"/>
          <p:cNvSpPr txBox="1">
            <a:spLocks noChangeArrowheads="1"/>
          </p:cNvSpPr>
          <p:nvPr/>
        </p:nvSpPr>
        <p:spPr bwMode="auto">
          <a:xfrm>
            <a:off x="3773488" y="5684838"/>
            <a:ext cx="5048250" cy="958850"/>
          </a:xfrm>
          <a:prstGeom prst="rect">
            <a:avLst/>
          </a:prstGeom>
          <a:noFill/>
          <a:ln w="50800">
            <a:noFill/>
            <a:miter lim="800000"/>
            <a:headEnd/>
            <a:tailEnd/>
          </a:ln>
          <a:effectLst/>
        </p:spPr>
        <p:txBody>
          <a:bodyPr>
            <a:spAutoFit/>
          </a:bodyPr>
          <a:lstStyle/>
          <a:p>
            <a:pPr>
              <a:spcBef>
                <a:spcPct val="50000"/>
              </a:spcBef>
            </a:pPr>
            <a:r>
              <a:rPr lang="zh-CN" altLang="en-US" sz="1900" b="1">
                <a:solidFill>
                  <a:srgbClr val="006600"/>
                </a:solidFill>
                <a:latin typeface="微软雅黑" pitchFamily="34" charset="-122"/>
                <a:ea typeface="微软雅黑" pitchFamily="34" charset="-122"/>
              </a:rPr>
              <a:t>内核执行</a:t>
            </a:r>
            <a:r>
              <a:rPr lang="en-US" altLang="zh-CN" sz="1900" b="1">
                <a:solidFill>
                  <a:srgbClr val="006600"/>
                </a:solidFill>
                <a:latin typeface="微软雅黑" pitchFamily="34" charset="-122"/>
                <a:ea typeface="微软雅黑" pitchFamily="34" charset="-122"/>
              </a:rPr>
              <a:t>write</a:t>
            </a:r>
            <a:r>
              <a:rPr lang="zh-CN" altLang="en-US" sz="1900" b="1">
                <a:solidFill>
                  <a:srgbClr val="006600"/>
                </a:solidFill>
                <a:latin typeface="微软雅黑" pitchFamily="34" charset="-122"/>
                <a:ea typeface="微软雅黑" pitchFamily="34" charset="-122"/>
              </a:rPr>
              <a:t>的结果在</a:t>
            </a:r>
            <a:r>
              <a:rPr lang="en-US" altLang="zh-CN" sz="1900" b="1">
                <a:solidFill>
                  <a:srgbClr val="006600"/>
                </a:solidFill>
                <a:latin typeface="微软雅黑" pitchFamily="34" charset="-122"/>
                <a:ea typeface="微软雅黑" pitchFamily="34" charset="-122"/>
              </a:rPr>
              <a:t>EAX</a:t>
            </a:r>
            <a:r>
              <a:rPr lang="zh-CN" altLang="en-US" sz="1900" b="1">
                <a:solidFill>
                  <a:srgbClr val="006600"/>
                </a:solidFill>
                <a:latin typeface="微软雅黑" pitchFamily="34" charset="-122"/>
                <a:ea typeface="微软雅黑" pitchFamily="34" charset="-122"/>
              </a:rPr>
              <a:t>中返回，正确时为所写字符数（最高位为</a:t>
            </a:r>
            <a:r>
              <a:rPr lang="en-US" altLang="zh-CN" sz="1900" b="1">
                <a:solidFill>
                  <a:srgbClr val="006600"/>
                </a:solidFill>
                <a:latin typeface="微软雅黑" pitchFamily="34" charset="-122"/>
                <a:ea typeface="微软雅黑" pitchFamily="34" charset="-122"/>
              </a:rPr>
              <a:t>0</a:t>
            </a:r>
            <a:r>
              <a:rPr lang="zh-CN" altLang="en-US" sz="1900" b="1">
                <a:solidFill>
                  <a:srgbClr val="006600"/>
                </a:solidFill>
                <a:latin typeface="微软雅黑" pitchFamily="34" charset="-122"/>
                <a:ea typeface="微软雅黑" pitchFamily="34" charset="-122"/>
              </a:rPr>
              <a:t>），出错时为错误码的负数（最高位为</a:t>
            </a:r>
            <a:r>
              <a:rPr lang="en-US" altLang="zh-CN" sz="1900" b="1">
                <a:solidFill>
                  <a:srgbClr val="006600"/>
                </a:solidFill>
                <a:latin typeface="微软雅黑" pitchFamily="34" charset="-122"/>
                <a:ea typeface="微软雅黑" pitchFamily="34" charset="-122"/>
              </a:rPr>
              <a:t>1</a:t>
            </a:r>
            <a:r>
              <a:rPr lang="zh-CN" altLang="en-US" sz="1900" b="1">
                <a:solidFill>
                  <a:srgbClr val="006600"/>
                </a:solidFill>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7573">
                                            <p:txEl>
                                              <p:pRg st="0" end="0"/>
                                            </p:txEl>
                                          </p:spTgt>
                                        </p:tgtEl>
                                        <p:attrNameLst>
                                          <p:attrName>style.visibility</p:attrName>
                                        </p:attrNameLst>
                                      </p:cBhvr>
                                      <p:to>
                                        <p:strVal val="visible"/>
                                      </p:to>
                                    </p:set>
                                    <p:animEffect transition="in" filter="blinds(horizontal)">
                                      <p:cBhvr>
                                        <p:cTn id="7" dur="500"/>
                                        <p:tgtEl>
                                          <p:spTgt spid="8775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7573">
                                            <p:txEl>
                                              <p:pRg st="1" end="1"/>
                                            </p:txEl>
                                          </p:spTgt>
                                        </p:tgtEl>
                                        <p:attrNameLst>
                                          <p:attrName>style.visibility</p:attrName>
                                        </p:attrNameLst>
                                      </p:cBhvr>
                                      <p:to>
                                        <p:strVal val="visible"/>
                                      </p:to>
                                    </p:set>
                                    <p:animEffect transition="in" filter="blinds(horizontal)">
                                      <p:cBhvr>
                                        <p:cTn id="12" dur="500"/>
                                        <p:tgtEl>
                                          <p:spTgt spid="8775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7572"/>
                                        </p:tgtEl>
                                        <p:attrNameLst>
                                          <p:attrName>style.visibility</p:attrName>
                                        </p:attrNameLst>
                                      </p:cBhvr>
                                      <p:to>
                                        <p:strVal val="visible"/>
                                      </p:to>
                                    </p:set>
                                    <p:animEffect transition="in" filter="blinds(horizontal)">
                                      <p:cBhvr>
                                        <p:cTn id="17" dur="500"/>
                                        <p:tgtEl>
                                          <p:spTgt spid="8775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7574"/>
                                        </p:tgtEl>
                                        <p:attrNameLst>
                                          <p:attrName>style.visibility</p:attrName>
                                        </p:attrNameLst>
                                      </p:cBhvr>
                                      <p:to>
                                        <p:strVal val="visible"/>
                                      </p:to>
                                    </p:set>
                                    <p:animEffect transition="in" filter="blinds(horizontal)">
                                      <p:cBhvr>
                                        <p:cTn id="22" dur="500"/>
                                        <p:tgtEl>
                                          <p:spTgt spid="877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2" grpId="0" animBg="1"/>
      <p:bldP spid="8775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p:txBody>
          <a:bodyPr/>
          <a:lstStyle/>
          <a:p>
            <a:r>
              <a:rPr lang="zh-CN" altLang="en-US"/>
              <a:t>用户空间中的</a:t>
            </a:r>
            <a:r>
              <a:rPr lang="en-US" altLang="zh-CN"/>
              <a:t>I/O</a:t>
            </a:r>
            <a:r>
              <a:rPr lang="zh-CN" altLang="en-US"/>
              <a:t>函数</a:t>
            </a:r>
          </a:p>
        </p:txBody>
      </p:sp>
      <p:sp>
        <p:nvSpPr>
          <p:cNvPr id="878595" name="Rectangle 3"/>
          <p:cNvSpPr>
            <a:spLocks noGrp="1" noChangeArrowheads="1"/>
          </p:cNvSpPr>
          <p:nvPr>
            <p:ph type="body" idx="1"/>
          </p:nvPr>
        </p:nvSpPr>
        <p:spPr>
          <a:xfrm>
            <a:off x="271463" y="815975"/>
            <a:ext cx="8483600" cy="2397125"/>
          </a:xfrm>
        </p:spPr>
        <p:txBody>
          <a:bodyPr/>
          <a:lstStyle/>
          <a:p>
            <a:r>
              <a:rPr lang="zh-CN" altLang="en-US" sz="2000">
                <a:latin typeface="微软雅黑" pitchFamily="34" charset="-122"/>
                <a:ea typeface="微软雅黑" pitchFamily="34" charset="-122"/>
              </a:rPr>
              <a:t>用户程序可通过调用特定的</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函数的方式提出</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请求。</a:t>
            </a:r>
          </a:p>
          <a:p>
            <a:r>
              <a:rPr lang="zh-CN" altLang="en-US" sz="2000">
                <a:latin typeface="微软雅黑" pitchFamily="34" charset="-122"/>
                <a:ea typeface="微软雅黑" pitchFamily="34" charset="-122"/>
              </a:rPr>
              <a:t>在</a:t>
            </a:r>
            <a:r>
              <a:rPr lang="en-US" altLang="zh-CN" sz="2000">
                <a:latin typeface="微软雅黑" pitchFamily="34" charset="-122"/>
                <a:ea typeface="微软雅黑" pitchFamily="34" charset="-122"/>
              </a:rPr>
              <a:t>UNIX/Linux</a:t>
            </a:r>
            <a:r>
              <a:rPr lang="zh-CN" altLang="en-US" sz="2000">
                <a:latin typeface="微软雅黑" pitchFamily="34" charset="-122"/>
                <a:ea typeface="微软雅黑" pitchFamily="34" charset="-122"/>
              </a:rPr>
              <a:t>系统中，可以是</a:t>
            </a:r>
            <a:r>
              <a:rPr lang="en-US" altLang="zh-CN" sz="2000">
                <a:solidFill>
                  <a:schemeClr val="accent1"/>
                </a:solidFill>
                <a:latin typeface="微软雅黑" pitchFamily="34" charset="-122"/>
                <a:ea typeface="微软雅黑" pitchFamily="34" charset="-122"/>
              </a:rPr>
              <a:t>C</a:t>
            </a:r>
            <a:r>
              <a:rPr lang="zh-CN" altLang="en-US" sz="2000">
                <a:solidFill>
                  <a:schemeClr val="accent1"/>
                </a:solidFill>
                <a:latin typeface="微软雅黑" pitchFamily="34" charset="-122"/>
                <a:ea typeface="微软雅黑" pitchFamily="34" charset="-122"/>
              </a:rPr>
              <a:t>标准</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库函数</a:t>
            </a:r>
            <a:r>
              <a:rPr lang="zh-CN" altLang="en-US" sz="2000">
                <a:latin typeface="微软雅黑" pitchFamily="34" charset="-122"/>
                <a:ea typeface="微软雅黑" pitchFamily="34" charset="-122"/>
              </a:rPr>
              <a:t>或</a:t>
            </a:r>
            <a:r>
              <a:rPr lang="zh-CN" altLang="en-US" sz="2000">
                <a:solidFill>
                  <a:schemeClr val="accent1"/>
                </a:solidFill>
                <a:latin typeface="微软雅黑" pitchFamily="34" charset="-122"/>
                <a:ea typeface="微软雅黑" pitchFamily="34" charset="-122"/>
              </a:rPr>
              <a:t>系统调用的封装函数</a:t>
            </a:r>
            <a:r>
              <a:rPr lang="zh-CN" altLang="en-US" sz="2000">
                <a:latin typeface="微软雅黑" pitchFamily="34" charset="-122"/>
                <a:ea typeface="微软雅黑" pitchFamily="34" charset="-122"/>
              </a:rPr>
              <a:t>，前者如文件</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函数</a:t>
            </a:r>
            <a:r>
              <a:rPr lang="en-US" altLang="zh-CN" sz="2000">
                <a:latin typeface="微软雅黑" pitchFamily="34" charset="-122"/>
                <a:ea typeface="微软雅黑" pitchFamily="34" charset="-122"/>
              </a:rPr>
              <a:t>fopen()</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fread()</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fwrite()</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fclose()</a:t>
            </a:r>
            <a:r>
              <a:rPr lang="zh-CN" altLang="en-US" sz="2000">
                <a:latin typeface="微软雅黑" pitchFamily="34" charset="-122"/>
                <a:ea typeface="微软雅黑" pitchFamily="34" charset="-122"/>
              </a:rPr>
              <a:t>或控制台</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函数</a:t>
            </a:r>
            <a:r>
              <a:rPr lang="en-US" altLang="zh-CN" sz="2000">
                <a:latin typeface="微软雅黑" pitchFamily="34" charset="-122"/>
                <a:ea typeface="微软雅黑" pitchFamily="34" charset="-122"/>
              </a:rPr>
              <a:t>printf()</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putc()</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scanf()</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getc()</a:t>
            </a:r>
            <a:r>
              <a:rPr lang="zh-CN" altLang="en-US" sz="2000">
                <a:latin typeface="微软雅黑" pitchFamily="34" charset="-122"/>
                <a:ea typeface="微软雅黑" pitchFamily="34" charset="-122"/>
              </a:rPr>
              <a:t>等；后者如</a:t>
            </a:r>
            <a:r>
              <a:rPr lang="en-US" altLang="zh-CN" sz="2000">
                <a:latin typeface="微软雅黑" pitchFamily="34" charset="-122"/>
                <a:ea typeface="微软雅黑" pitchFamily="34" charset="-122"/>
              </a:rPr>
              <a:t>open()</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read()</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write()</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close()</a:t>
            </a:r>
            <a:r>
              <a:rPr lang="zh-CN" altLang="en-US" sz="2000">
                <a:latin typeface="微软雅黑" pitchFamily="34" charset="-122"/>
                <a:ea typeface="微软雅黑" pitchFamily="34" charset="-122"/>
              </a:rPr>
              <a:t>等。</a:t>
            </a:r>
          </a:p>
          <a:p>
            <a:r>
              <a:rPr lang="zh-CN" altLang="en-US" sz="2000">
                <a:latin typeface="微软雅黑" pitchFamily="34" charset="-122"/>
                <a:ea typeface="微软雅黑" pitchFamily="34" charset="-122"/>
              </a:rPr>
              <a:t>标准</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库函数比系统调用封装函数抽象层次高，后者属于</a:t>
            </a:r>
            <a:r>
              <a:rPr lang="zh-CN" altLang="en-US" sz="2000">
                <a:solidFill>
                  <a:schemeClr val="accent1"/>
                </a:solidFill>
                <a:latin typeface="微软雅黑" pitchFamily="34" charset="-122"/>
                <a:ea typeface="微软雅黑" pitchFamily="34" charset="-122"/>
              </a:rPr>
              <a:t>系统级</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函数</a:t>
            </a:r>
            <a:r>
              <a:rPr lang="zh-CN" altLang="en-US" sz="2000">
                <a:latin typeface="微软雅黑" pitchFamily="34" charset="-122"/>
                <a:ea typeface="微软雅黑" pitchFamily="34" charset="-122"/>
              </a:rPr>
              <a:t>。与系统提供的</a:t>
            </a:r>
            <a:r>
              <a:rPr lang="en-US" altLang="zh-CN" sz="2000">
                <a:solidFill>
                  <a:schemeClr val="accent1"/>
                </a:solidFill>
                <a:latin typeface="微软雅黑" pitchFamily="34" charset="-122"/>
                <a:ea typeface="微软雅黑" pitchFamily="34" charset="-122"/>
              </a:rPr>
              <a:t>API</a:t>
            </a:r>
            <a:r>
              <a:rPr lang="zh-CN" altLang="en-US" sz="2000">
                <a:solidFill>
                  <a:schemeClr val="accent1"/>
                </a:solidFill>
                <a:latin typeface="微软雅黑" pitchFamily="34" charset="-122"/>
                <a:ea typeface="微软雅黑" pitchFamily="34" charset="-122"/>
              </a:rPr>
              <a:t>函数</a:t>
            </a:r>
            <a:r>
              <a:rPr lang="zh-CN" altLang="en-US" sz="2000">
                <a:latin typeface="微软雅黑" pitchFamily="34" charset="-122"/>
                <a:ea typeface="微软雅黑" pitchFamily="34" charset="-122"/>
              </a:rPr>
              <a:t>一样，前者是基于后者实现的。</a:t>
            </a:r>
            <a:r>
              <a:rPr lang="zh-CN" altLang="en-US">
                <a:ea typeface="宋体" pitchFamily="2" charset="-122"/>
              </a:rPr>
              <a:t> </a:t>
            </a:r>
          </a:p>
        </p:txBody>
      </p:sp>
      <p:pic>
        <p:nvPicPr>
          <p:cNvPr id="878596" name="Picture 4"/>
          <p:cNvPicPr>
            <a:picLocks noChangeAspect="1" noChangeArrowheads="1"/>
          </p:cNvPicPr>
          <p:nvPr/>
        </p:nvPicPr>
        <p:blipFill>
          <a:blip r:embed="rId2"/>
          <a:srcRect/>
          <a:stretch>
            <a:fillRect/>
          </a:stretch>
        </p:blipFill>
        <p:spPr bwMode="auto">
          <a:xfrm>
            <a:off x="638175" y="3351213"/>
            <a:ext cx="8013700" cy="3406775"/>
          </a:xfrm>
          <a:prstGeom prst="rect">
            <a:avLst/>
          </a:prstGeom>
          <a:noFill/>
          <a:ln w="9525">
            <a:noFill/>
            <a:miter lim="800000"/>
            <a:headEnd/>
            <a:tailEnd/>
          </a:ln>
        </p:spPr>
      </p:pic>
      <p:sp>
        <p:nvSpPr>
          <p:cNvPr id="878597" name="Line 5"/>
          <p:cNvSpPr>
            <a:spLocks noChangeShapeType="1"/>
          </p:cNvSpPr>
          <p:nvPr/>
        </p:nvSpPr>
        <p:spPr bwMode="auto">
          <a:xfrm flipH="1">
            <a:off x="3135313" y="1450975"/>
            <a:ext cx="1597025" cy="2119313"/>
          </a:xfrm>
          <a:prstGeom prst="line">
            <a:avLst/>
          </a:prstGeom>
          <a:noFill/>
          <a:ln w="50800">
            <a:solidFill>
              <a:schemeClr val="accent1"/>
            </a:solidFill>
            <a:round/>
            <a:headEnd/>
            <a:tailEnd type="triangle" w="med" len="med"/>
          </a:ln>
          <a:effectLst/>
        </p:spPr>
        <p:txBody>
          <a:bodyPr/>
          <a:lstStyle/>
          <a:p>
            <a:endParaRPr lang="zh-CN" altLang="en-US"/>
          </a:p>
        </p:txBody>
      </p:sp>
      <p:sp>
        <p:nvSpPr>
          <p:cNvPr id="878598" name="Line 6"/>
          <p:cNvSpPr>
            <a:spLocks noChangeShapeType="1"/>
          </p:cNvSpPr>
          <p:nvPr/>
        </p:nvSpPr>
        <p:spPr bwMode="auto">
          <a:xfrm flipH="1">
            <a:off x="3048000" y="1538288"/>
            <a:ext cx="4165600" cy="4311650"/>
          </a:xfrm>
          <a:prstGeom prst="line">
            <a:avLst/>
          </a:prstGeom>
          <a:noFill/>
          <a:ln w="50800">
            <a:solidFill>
              <a:schemeClr val="accent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8595">
                                            <p:txEl>
                                              <p:pRg st="0" end="0"/>
                                            </p:txEl>
                                          </p:spTgt>
                                        </p:tgtEl>
                                        <p:attrNameLst>
                                          <p:attrName>style.visibility</p:attrName>
                                        </p:attrNameLst>
                                      </p:cBhvr>
                                      <p:to>
                                        <p:strVal val="visible"/>
                                      </p:to>
                                    </p:set>
                                    <p:animEffect transition="in" filter="blinds(horizontal)">
                                      <p:cBhvr>
                                        <p:cTn id="7" dur="500"/>
                                        <p:tgtEl>
                                          <p:spTgt spid="878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8595">
                                            <p:txEl>
                                              <p:pRg st="1" end="1"/>
                                            </p:txEl>
                                          </p:spTgt>
                                        </p:tgtEl>
                                        <p:attrNameLst>
                                          <p:attrName>style.visibility</p:attrName>
                                        </p:attrNameLst>
                                      </p:cBhvr>
                                      <p:to>
                                        <p:strVal val="visible"/>
                                      </p:to>
                                    </p:set>
                                    <p:animEffect transition="in" filter="blinds(horizontal)">
                                      <p:cBhvr>
                                        <p:cTn id="12" dur="500"/>
                                        <p:tgtEl>
                                          <p:spTgt spid="878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8595">
                                            <p:txEl>
                                              <p:pRg st="2" end="2"/>
                                            </p:txEl>
                                          </p:spTgt>
                                        </p:tgtEl>
                                        <p:attrNameLst>
                                          <p:attrName>style.visibility</p:attrName>
                                        </p:attrNameLst>
                                      </p:cBhvr>
                                      <p:to>
                                        <p:strVal val="visible"/>
                                      </p:to>
                                    </p:set>
                                    <p:animEffect transition="in" filter="blinds(horizontal)">
                                      <p:cBhvr>
                                        <p:cTn id="17" dur="500"/>
                                        <p:tgtEl>
                                          <p:spTgt spid="878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78596"/>
                                        </p:tgtEl>
                                        <p:attrNameLst>
                                          <p:attrName>style.visibility</p:attrName>
                                        </p:attrNameLst>
                                      </p:cBhvr>
                                      <p:to>
                                        <p:strVal val="visible"/>
                                      </p:to>
                                    </p:set>
                                    <p:animEffect transition="in" filter="blinds(horizontal)">
                                      <p:cBhvr>
                                        <p:cTn id="22" dur="500"/>
                                        <p:tgtEl>
                                          <p:spTgt spid="87859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78597"/>
                                        </p:tgtEl>
                                        <p:attrNameLst>
                                          <p:attrName>style.visibility</p:attrName>
                                        </p:attrNameLst>
                                      </p:cBhvr>
                                      <p:to>
                                        <p:strVal val="visible"/>
                                      </p:to>
                                    </p:set>
                                    <p:animEffect transition="in" filter="blinds(horizontal)">
                                      <p:cBhvr>
                                        <p:cTn id="27" dur="500"/>
                                        <p:tgtEl>
                                          <p:spTgt spid="87859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78598"/>
                                        </p:tgtEl>
                                        <p:attrNameLst>
                                          <p:attrName>style.visibility</p:attrName>
                                        </p:attrNameLst>
                                      </p:cBhvr>
                                      <p:to>
                                        <p:strVal val="visible"/>
                                      </p:to>
                                    </p:set>
                                    <p:animEffect transition="in" filter="blinds(horizontal)">
                                      <p:cBhvr>
                                        <p:cTn id="32" dur="500"/>
                                        <p:tgtEl>
                                          <p:spTgt spid="878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597" grpId="0" animBg="1"/>
      <p:bldP spid="87859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p:txBody>
          <a:bodyPr/>
          <a:lstStyle/>
          <a:p>
            <a:r>
              <a:rPr lang="zh-CN" altLang="en-US"/>
              <a:t>用户空间中的</a:t>
            </a:r>
            <a:r>
              <a:rPr lang="en-US" altLang="zh-CN"/>
              <a:t>I/O</a:t>
            </a:r>
            <a:r>
              <a:rPr lang="zh-CN" altLang="en-US"/>
              <a:t>函数</a:t>
            </a:r>
          </a:p>
        </p:txBody>
      </p:sp>
      <p:sp>
        <p:nvSpPr>
          <p:cNvPr id="888835" name="Rectangle 3"/>
          <p:cNvSpPr>
            <a:spLocks noGrp="1" noChangeArrowheads="1"/>
          </p:cNvSpPr>
          <p:nvPr>
            <p:ph type="body" idx="1"/>
          </p:nvPr>
        </p:nvSpPr>
        <p:spPr/>
        <p:txBody>
          <a:bodyPr/>
          <a:lstStyle/>
          <a:p>
            <a:endParaRPr lang="zh-CN" altLang="en-US">
              <a:ea typeface="宋体" pitchFamily="2" charset="-122"/>
            </a:endParaRPr>
          </a:p>
        </p:txBody>
      </p:sp>
      <p:pic>
        <p:nvPicPr>
          <p:cNvPr id="888837" name="Picture 5"/>
          <p:cNvPicPr>
            <a:picLocks noChangeAspect="1" noChangeArrowheads="1"/>
          </p:cNvPicPr>
          <p:nvPr/>
        </p:nvPicPr>
        <p:blipFill>
          <a:blip r:embed="rId2"/>
          <a:srcRect/>
          <a:stretch>
            <a:fillRect/>
          </a:stretch>
        </p:blipFill>
        <p:spPr bwMode="auto">
          <a:xfrm>
            <a:off x="508000" y="681038"/>
            <a:ext cx="8636000" cy="6176962"/>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lstStyle/>
          <a:p>
            <a:r>
              <a:rPr lang="zh-CN" altLang="en-US"/>
              <a:t>文件的基本概念</a:t>
            </a:r>
          </a:p>
        </p:txBody>
      </p:sp>
      <p:sp>
        <p:nvSpPr>
          <p:cNvPr id="889859" name="Rectangle 3"/>
          <p:cNvSpPr>
            <a:spLocks noGrp="1" noChangeArrowheads="1"/>
          </p:cNvSpPr>
          <p:nvPr>
            <p:ph type="body" idx="1"/>
          </p:nvPr>
        </p:nvSpPr>
        <p:spPr>
          <a:xfrm>
            <a:off x="57150" y="1323975"/>
            <a:ext cx="8948738" cy="5260975"/>
          </a:xfrm>
        </p:spPr>
        <p:txBody>
          <a:bodyPr/>
          <a:lstStyle/>
          <a:p>
            <a:pPr>
              <a:lnSpc>
                <a:spcPct val="120000"/>
              </a:lnSpc>
              <a:spcBef>
                <a:spcPct val="25000"/>
              </a:spcBef>
            </a:pPr>
            <a:r>
              <a:rPr lang="zh-CN" altLang="en-US" sz="2000" dirty="0">
                <a:solidFill>
                  <a:schemeClr val="accent1"/>
                </a:solidFill>
                <a:latin typeface="微软雅黑" pitchFamily="34" charset="-122"/>
                <a:ea typeface="微软雅黑" pitchFamily="34" charset="-122"/>
              </a:rPr>
              <a:t>所有</a:t>
            </a:r>
            <a:r>
              <a:rPr lang="en-US" altLang="zh-CN" sz="2000" dirty="0">
                <a:solidFill>
                  <a:schemeClr val="accent1"/>
                </a:solidFill>
                <a:latin typeface="微软雅黑" pitchFamily="34" charset="-122"/>
                <a:ea typeface="微软雅黑" pitchFamily="34" charset="-122"/>
              </a:rPr>
              <a:t>I/O</a:t>
            </a:r>
            <a:r>
              <a:rPr lang="zh-CN" altLang="en-US" sz="2000" dirty="0">
                <a:solidFill>
                  <a:schemeClr val="accent1"/>
                </a:solidFill>
                <a:latin typeface="微软雅黑" pitchFamily="34" charset="-122"/>
                <a:ea typeface="微软雅黑" pitchFamily="34" charset="-122"/>
              </a:rPr>
              <a:t>操作通过读写文件实现</a:t>
            </a:r>
            <a:r>
              <a:rPr lang="zh-CN" altLang="en-US" sz="2000" dirty="0">
                <a:latin typeface="微软雅黑" pitchFamily="34" charset="-122"/>
                <a:ea typeface="微软雅黑" pitchFamily="34" charset="-122"/>
              </a:rPr>
              <a:t>，所有外设，包括网络、终端设备，都被看成文件。</a:t>
            </a:r>
          </a:p>
          <a:p>
            <a:pPr>
              <a:lnSpc>
                <a:spcPct val="120000"/>
              </a:lnSpc>
              <a:spcBef>
                <a:spcPct val="25000"/>
              </a:spcBef>
            </a:pPr>
            <a:r>
              <a:rPr lang="zh-CN" altLang="en-US" sz="2000" dirty="0">
                <a:solidFill>
                  <a:schemeClr val="accent1"/>
                </a:solidFill>
                <a:latin typeface="微软雅黑" pitchFamily="34" charset="-122"/>
                <a:ea typeface="微软雅黑" pitchFamily="34" charset="-122"/>
              </a:rPr>
              <a:t>所有物理设备抽象成逻辑上统一的“文件”</a:t>
            </a:r>
            <a:r>
              <a:rPr lang="zh-CN" altLang="en-US" sz="2000" dirty="0">
                <a:latin typeface="微软雅黑" pitchFamily="34" charset="-122"/>
                <a:ea typeface="微软雅黑" pitchFamily="34" charset="-122"/>
              </a:rPr>
              <a:t>使得用户程序访问物理设备与访问真正的磁盘文件完全一致。</a:t>
            </a:r>
            <a:r>
              <a:rPr lang="zh-CN" altLang="en-US" sz="2000" dirty="0">
                <a:solidFill>
                  <a:schemeClr val="accent2"/>
                </a:solidFill>
                <a:latin typeface="微软雅黑" pitchFamily="34" charset="-122"/>
                <a:ea typeface="微软雅黑" pitchFamily="34" charset="-122"/>
              </a:rPr>
              <a:t>例如，</a:t>
            </a:r>
            <a:r>
              <a:rPr lang="en-US" altLang="zh-CN" sz="2000" dirty="0" err="1">
                <a:solidFill>
                  <a:schemeClr val="accent2"/>
                </a:solidFill>
                <a:latin typeface="微软雅黑" pitchFamily="34" charset="-122"/>
                <a:ea typeface="微软雅黑" pitchFamily="34" charset="-122"/>
              </a:rPr>
              <a:t>fprintf</a:t>
            </a:r>
            <a:r>
              <a:rPr lang="en-US" altLang="zh-CN" sz="2000" dirty="0">
                <a:solidFill>
                  <a:schemeClr val="accent2"/>
                </a:solidFill>
                <a:latin typeface="微软雅黑" pitchFamily="34" charset="-122"/>
                <a:ea typeface="微软雅黑" pitchFamily="34" charset="-122"/>
              </a:rPr>
              <a:t>/</a:t>
            </a:r>
            <a:r>
              <a:rPr lang="en-US" altLang="zh-CN" sz="2000" dirty="0" err="1">
                <a:solidFill>
                  <a:schemeClr val="accent2"/>
                </a:solidFill>
                <a:latin typeface="微软雅黑" pitchFamily="34" charset="-122"/>
                <a:ea typeface="微软雅黑" pitchFamily="34" charset="-122"/>
              </a:rPr>
              <a:t>fwrite</a:t>
            </a:r>
            <a:r>
              <a:rPr lang="en-US" altLang="zh-CN" sz="2000" dirty="0">
                <a:solidFill>
                  <a:schemeClr val="accent2"/>
                </a:solidFill>
                <a:latin typeface="微软雅黑" pitchFamily="34" charset="-122"/>
                <a:ea typeface="微软雅黑" pitchFamily="34" charset="-122"/>
              </a:rPr>
              <a:t>(</a:t>
            </a:r>
            <a:r>
              <a:rPr lang="zh-CN" altLang="en-US" sz="2000" dirty="0">
                <a:solidFill>
                  <a:schemeClr val="accent2"/>
                </a:solidFill>
                <a:latin typeface="微软雅黑" pitchFamily="34" charset="-122"/>
                <a:ea typeface="微软雅黑" pitchFamily="34" charset="-122"/>
              </a:rPr>
              <a:t>主要是磁盘文件</a:t>
            </a:r>
            <a:r>
              <a:rPr lang="en-US" altLang="zh-CN" sz="2000" dirty="0">
                <a:solidFill>
                  <a:schemeClr val="accent2"/>
                </a:solidFill>
                <a:latin typeface="微软雅黑" pitchFamily="34" charset="-122"/>
                <a:ea typeface="微软雅黑" pitchFamily="34" charset="-122"/>
              </a:rPr>
              <a:t>) </a:t>
            </a:r>
            <a:r>
              <a:rPr lang="zh-CN" altLang="en-US" sz="2000" dirty="0">
                <a:solidFill>
                  <a:schemeClr val="accent2"/>
                </a:solidFill>
                <a:latin typeface="微软雅黑" pitchFamily="34" charset="-122"/>
                <a:ea typeface="微软雅黑" pitchFamily="34" charset="-122"/>
              </a:rPr>
              <a:t>和 </a:t>
            </a:r>
            <a:r>
              <a:rPr lang="en-US" altLang="zh-CN" sz="2000" dirty="0" err="1">
                <a:solidFill>
                  <a:schemeClr val="accent2"/>
                </a:solidFill>
                <a:latin typeface="微软雅黑" pitchFamily="34" charset="-122"/>
                <a:ea typeface="微软雅黑" pitchFamily="34" charset="-122"/>
              </a:rPr>
              <a:t>printf</a:t>
            </a:r>
            <a:r>
              <a:rPr lang="en-US" altLang="zh-CN" sz="2000" dirty="0">
                <a:solidFill>
                  <a:schemeClr val="accent2"/>
                </a:solidFill>
                <a:latin typeface="微软雅黑" pitchFamily="34" charset="-122"/>
                <a:ea typeface="微软雅黑" pitchFamily="34" charset="-122"/>
              </a:rPr>
              <a:t> (</a:t>
            </a:r>
            <a:r>
              <a:rPr lang="en-US" altLang="zh-CN" sz="2000" dirty="0" err="1">
                <a:solidFill>
                  <a:schemeClr val="accent2"/>
                </a:solidFill>
                <a:latin typeface="微软雅黑" pitchFamily="34" charset="-122"/>
                <a:ea typeface="微软雅黑" pitchFamily="34" charset="-122"/>
              </a:rPr>
              <a:t>stdout</a:t>
            </a:r>
            <a:r>
              <a:rPr lang="en-US" altLang="zh-CN" sz="2000" dirty="0">
                <a:solidFill>
                  <a:schemeClr val="accent2"/>
                </a:solidFill>
                <a:latin typeface="微软雅黑" pitchFamily="34" charset="-122"/>
                <a:ea typeface="微软雅黑" pitchFamily="34" charset="-122"/>
              </a:rPr>
              <a:t>)</a:t>
            </a:r>
            <a:r>
              <a:rPr lang="zh-CN" altLang="en-US" sz="2000" dirty="0">
                <a:solidFill>
                  <a:schemeClr val="accent2"/>
                </a:solidFill>
                <a:latin typeface="微软雅黑" pitchFamily="34" charset="-122"/>
                <a:ea typeface="微软雅黑" pitchFamily="34" charset="-122"/>
              </a:rPr>
              <a:t> 都通过统一的</a:t>
            </a:r>
            <a:r>
              <a:rPr lang="en-US" altLang="zh-CN" sz="2000" dirty="0">
                <a:solidFill>
                  <a:schemeClr val="accent2"/>
                </a:solidFill>
                <a:latin typeface="微软雅黑" pitchFamily="34" charset="-122"/>
                <a:ea typeface="微软雅黑" pitchFamily="34" charset="-122"/>
              </a:rPr>
              <a:t>write</a:t>
            </a:r>
            <a:r>
              <a:rPr lang="zh-CN" altLang="en-US" sz="2000" dirty="0">
                <a:solidFill>
                  <a:schemeClr val="accent2"/>
                </a:solidFill>
                <a:latin typeface="微软雅黑" pitchFamily="34" charset="-122"/>
                <a:ea typeface="微软雅黑" pitchFamily="34" charset="-122"/>
              </a:rPr>
              <a:t>函数陷入内核，</a:t>
            </a:r>
            <a:r>
              <a:rPr lang="zh-CN" altLang="en-US" sz="2000" dirty="0">
                <a:solidFill>
                  <a:schemeClr val="accent1"/>
                </a:solidFill>
                <a:latin typeface="微软雅黑" pitchFamily="34" charset="-122"/>
                <a:ea typeface="微软雅黑" pitchFamily="34" charset="-122"/>
              </a:rPr>
              <a:t>差别则由内核处理！</a:t>
            </a:r>
          </a:p>
          <a:p>
            <a:pPr>
              <a:lnSpc>
                <a:spcPct val="120000"/>
              </a:lnSpc>
              <a:spcBef>
                <a:spcPct val="25000"/>
              </a:spcBef>
            </a:pPr>
            <a:r>
              <a:rPr lang="zh-CN" altLang="en-US" sz="2000" dirty="0">
                <a:latin typeface="微软雅黑" pitchFamily="34" charset="-122"/>
                <a:ea typeface="微软雅黑" pitchFamily="34" charset="-122"/>
              </a:rPr>
              <a:t> </a:t>
            </a:r>
            <a:r>
              <a:rPr lang="en-US" altLang="zh-CN" sz="2000" dirty="0">
                <a:latin typeface="微软雅黑" pitchFamily="34" charset="-122"/>
                <a:ea typeface="微软雅黑" pitchFamily="34" charset="-122"/>
              </a:rPr>
              <a:t>UNIX</a:t>
            </a:r>
            <a:r>
              <a:rPr lang="zh-CN" altLang="en-US" sz="2000" dirty="0">
                <a:latin typeface="微软雅黑" pitchFamily="34" charset="-122"/>
                <a:ea typeface="微软雅黑" pitchFamily="34" charset="-122"/>
              </a:rPr>
              <a:t>系统中，</a:t>
            </a:r>
            <a:r>
              <a:rPr lang="zh-CN" altLang="en-US" sz="2000" dirty="0">
                <a:solidFill>
                  <a:schemeClr val="accent1"/>
                </a:solidFill>
                <a:latin typeface="微软雅黑" pitchFamily="34" charset="-122"/>
                <a:ea typeface="微软雅黑" pitchFamily="34" charset="-122"/>
              </a:rPr>
              <a:t>文件就是一个字节序列</a:t>
            </a:r>
            <a:r>
              <a:rPr lang="zh-CN" altLang="en-US" sz="2000" dirty="0">
                <a:latin typeface="微软雅黑" pitchFamily="34" charset="-122"/>
                <a:ea typeface="微软雅黑" pitchFamily="34" charset="-122"/>
              </a:rPr>
              <a:t>。</a:t>
            </a:r>
          </a:p>
          <a:p>
            <a:pPr>
              <a:lnSpc>
                <a:spcPct val="120000"/>
              </a:lnSpc>
              <a:spcBef>
                <a:spcPct val="25000"/>
              </a:spcBef>
            </a:pPr>
            <a:r>
              <a:rPr lang="zh-CN" altLang="en-US" sz="2000" dirty="0">
                <a:latin typeface="微软雅黑" pitchFamily="34" charset="-122"/>
                <a:ea typeface="微软雅黑" pitchFamily="34" charset="-122"/>
              </a:rPr>
              <a:t>通常，将键盘和显示器构成的设备称为</a:t>
            </a:r>
            <a:r>
              <a:rPr lang="zh-CN" altLang="en-US" sz="2000" dirty="0">
                <a:solidFill>
                  <a:schemeClr val="accent1"/>
                </a:solidFill>
                <a:latin typeface="微软雅黑" pitchFamily="34" charset="-122"/>
                <a:ea typeface="微软雅黑" pitchFamily="34" charset="-122"/>
              </a:rPr>
              <a:t>终端（</a:t>
            </a:r>
            <a:r>
              <a:rPr lang="en-US" altLang="zh-CN" sz="2000" dirty="0">
                <a:solidFill>
                  <a:schemeClr val="accent1"/>
                </a:solidFill>
                <a:latin typeface="微软雅黑" pitchFamily="34" charset="-122"/>
                <a:ea typeface="微软雅黑" pitchFamily="34" charset="-122"/>
              </a:rPr>
              <a:t>terminal</a:t>
            </a:r>
            <a:r>
              <a:rPr lang="zh-CN" altLang="en-US" sz="2000" dirty="0">
                <a:solidFill>
                  <a:schemeClr val="accent1"/>
                </a:solidFill>
                <a:latin typeface="微软雅黑" pitchFamily="34" charset="-122"/>
                <a:ea typeface="微软雅黑" pitchFamily="34" charset="-122"/>
              </a:rPr>
              <a:t>）</a:t>
            </a:r>
            <a:r>
              <a:rPr lang="zh-CN" altLang="en-US" sz="2000" dirty="0">
                <a:latin typeface="微软雅黑" pitchFamily="34" charset="-122"/>
                <a:ea typeface="微软雅黑" pitchFamily="34" charset="-122"/>
              </a:rPr>
              <a:t>，对应</a:t>
            </a:r>
            <a:r>
              <a:rPr lang="zh-CN" altLang="en-US" sz="2000" dirty="0">
                <a:solidFill>
                  <a:schemeClr val="accent1"/>
                </a:solidFill>
                <a:latin typeface="微软雅黑" pitchFamily="34" charset="-122"/>
                <a:ea typeface="微软雅黑" pitchFamily="34" charset="-122"/>
              </a:rPr>
              <a:t>标准输入、</a:t>
            </a:r>
            <a:r>
              <a:rPr lang="zh-CN" altLang="en-US" sz="2000" dirty="0">
                <a:latin typeface="微软雅黑" pitchFamily="34" charset="-122"/>
                <a:ea typeface="微软雅黑" pitchFamily="34" charset="-122"/>
              </a:rPr>
              <a:t>和</a:t>
            </a:r>
            <a:r>
              <a:rPr lang="zh-CN" altLang="en-US" sz="2000" dirty="0">
                <a:solidFill>
                  <a:schemeClr val="accent1"/>
                </a:solidFill>
                <a:latin typeface="微软雅黑" pitchFamily="34" charset="-122"/>
                <a:ea typeface="微软雅黑" pitchFamily="34" charset="-122"/>
              </a:rPr>
              <a:t>标准（错误）输出文件</a:t>
            </a:r>
            <a:r>
              <a:rPr lang="zh-CN" altLang="en-US" sz="2000" dirty="0">
                <a:latin typeface="微软雅黑" pitchFamily="34" charset="-122"/>
                <a:ea typeface="微软雅黑" pitchFamily="34" charset="-122"/>
              </a:rPr>
              <a:t>；像磁盘、光盘等外存上的文件则是</a:t>
            </a:r>
            <a:r>
              <a:rPr lang="zh-CN" altLang="en-US" sz="2000" dirty="0">
                <a:solidFill>
                  <a:schemeClr val="accent1"/>
                </a:solidFill>
                <a:latin typeface="微软雅黑" pitchFamily="34" charset="-122"/>
                <a:ea typeface="微软雅黑" pitchFamily="34" charset="-122"/>
              </a:rPr>
              <a:t>普通文件</a:t>
            </a:r>
            <a:r>
              <a:rPr lang="zh-CN" altLang="en-US" sz="2000" dirty="0">
                <a:latin typeface="微软雅黑" pitchFamily="34" charset="-122"/>
                <a:ea typeface="微软雅黑" pitchFamily="34" charset="-122"/>
              </a:rPr>
              <a:t> 。</a:t>
            </a:r>
          </a:p>
          <a:p>
            <a:pPr>
              <a:lnSpc>
                <a:spcPct val="120000"/>
              </a:lnSpc>
              <a:spcBef>
                <a:spcPct val="25000"/>
              </a:spcBef>
            </a:pPr>
            <a:r>
              <a:rPr lang="zh-CN" altLang="en-US" sz="2000" dirty="0">
                <a:latin typeface="微软雅黑" pitchFamily="34" charset="-122"/>
                <a:ea typeface="微软雅黑" pitchFamily="34" charset="-122"/>
              </a:rPr>
              <a:t>根据文件的可读性，文件被分成</a:t>
            </a:r>
            <a:r>
              <a:rPr lang="en-US" altLang="zh-CN" sz="2000" dirty="0">
                <a:solidFill>
                  <a:schemeClr val="accent1"/>
                </a:solidFill>
                <a:latin typeface="微软雅黑" pitchFamily="34" charset="-122"/>
                <a:ea typeface="微软雅黑" pitchFamily="34" charset="-122"/>
              </a:rPr>
              <a:t>ASCII</a:t>
            </a:r>
            <a:r>
              <a:rPr lang="zh-CN" altLang="en-US" sz="2000" dirty="0">
                <a:solidFill>
                  <a:schemeClr val="accent1"/>
                </a:solidFill>
                <a:latin typeface="微软雅黑" pitchFamily="34" charset="-122"/>
                <a:ea typeface="微软雅黑" pitchFamily="34" charset="-122"/>
              </a:rPr>
              <a:t>文件</a:t>
            </a:r>
            <a:r>
              <a:rPr lang="zh-CN" altLang="en-US" sz="2000" dirty="0">
                <a:latin typeface="微软雅黑" pitchFamily="34" charset="-122"/>
                <a:ea typeface="微软雅黑" pitchFamily="34" charset="-122"/>
              </a:rPr>
              <a:t>和</a:t>
            </a:r>
            <a:r>
              <a:rPr lang="zh-CN" altLang="en-US" sz="2000" dirty="0">
                <a:solidFill>
                  <a:schemeClr val="accent1"/>
                </a:solidFill>
                <a:latin typeface="微软雅黑" pitchFamily="34" charset="-122"/>
                <a:ea typeface="微软雅黑" pitchFamily="34" charset="-122"/>
              </a:rPr>
              <a:t>二进制文件</a:t>
            </a:r>
            <a:r>
              <a:rPr lang="zh-CN" altLang="en-US" sz="2000" dirty="0">
                <a:latin typeface="微软雅黑" pitchFamily="34" charset="-122"/>
                <a:ea typeface="微软雅黑" pitchFamily="34" charset="-122"/>
              </a:rPr>
              <a:t>两类。</a:t>
            </a:r>
          </a:p>
          <a:p>
            <a:pPr>
              <a:lnSpc>
                <a:spcPct val="120000"/>
              </a:lnSpc>
              <a:spcBef>
                <a:spcPct val="25000"/>
              </a:spcBef>
            </a:pPr>
            <a:r>
              <a:rPr lang="en-US" altLang="zh-CN" sz="2000" dirty="0">
                <a:latin typeface="微软雅黑" pitchFamily="34" charset="-122"/>
                <a:ea typeface="微软雅黑" pitchFamily="34" charset="-122"/>
              </a:rPr>
              <a:t>ASCII</a:t>
            </a:r>
            <a:r>
              <a:rPr lang="zh-CN" altLang="en-US" sz="2000" dirty="0">
                <a:latin typeface="微软雅黑" pitchFamily="34" charset="-122"/>
                <a:ea typeface="微软雅黑" pitchFamily="34" charset="-122"/>
              </a:rPr>
              <a:t>文件也称</a:t>
            </a:r>
            <a:r>
              <a:rPr lang="zh-CN" altLang="en-US" sz="2000" dirty="0">
                <a:solidFill>
                  <a:schemeClr val="accent1"/>
                </a:solidFill>
                <a:latin typeface="微软雅黑" pitchFamily="34" charset="-122"/>
                <a:ea typeface="微软雅黑" pitchFamily="34" charset="-122"/>
              </a:rPr>
              <a:t>文本文件</a:t>
            </a:r>
            <a:r>
              <a:rPr lang="zh-CN" altLang="en-US" sz="2000" dirty="0">
                <a:latin typeface="微软雅黑" pitchFamily="34" charset="-122"/>
                <a:ea typeface="微软雅黑" pitchFamily="34" charset="-122"/>
              </a:rPr>
              <a:t>，可由多个正文行组成，每行以换行符</a:t>
            </a:r>
            <a:r>
              <a:rPr lang="en-US" altLang="zh-CN" sz="2000" dirty="0">
                <a:latin typeface="微软雅黑" pitchFamily="34" charset="-122"/>
                <a:ea typeface="微软雅黑" pitchFamily="34" charset="-122"/>
              </a:rPr>
              <a:t>‘\n’ </a:t>
            </a:r>
            <a:r>
              <a:rPr lang="zh-CN" altLang="en-US" sz="2000" dirty="0">
                <a:latin typeface="微软雅黑" pitchFamily="34" charset="-122"/>
                <a:ea typeface="微软雅黑" pitchFamily="34" charset="-122"/>
              </a:rPr>
              <a:t>结束，每个字符占一个字节。</a:t>
            </a:r>
            <a:r>
              <a:rPr lang="zh-CN" altLang="en-US" sz="2000" dirty="0">
                <a:solidFill>
                  <a:schemeClr val="accent1"/>
                </a:solidFill>
                <a:latin typeface="微软雅黑" pitchFamily="34" charset="-122"/>
                <a:ea typeface="微软雅黑" pitchFamily="34" charset="-122"/>
              </a:rPr>
              <a:t>标准输入和标准</a:t>
            </a:r>
            <a:r>
              <a:rPr lang="en-US" altLang="zh-CN" sz="2000" dirty="0">
                <a:solidFill>
                  <a:schemeClr val="accent1"/>
                </a:solidFill>
                <a:latin typeface="微软雅黑" pitchFamily="34" charset="-122"/>
                <a:ea typeface="微软雅黑" pitchFamily="34" charset="-122"/>
              </a:rPr>
              <a:t>(</a:t>
            </a:r>
            <a:r>
              <a:rPr lang="zh-CN" altLang="en-US" sz="2000" dirty="0">
                <a:solidFill>
                  <a:schemeClr val="accent1"/>
                </a:solidFill>
                <a:latin typeface="微软雅黑" pitchFamily="34" charset="-122"/>
                <a:ea typeface="微软雅黑" pitchFamily="34" charset="-122"/>
              </a:rPr>
              <a:t>错误</a:t>
            </a:r>
            <a:r>
              <a:rPr lang="en-US" altLang="zh-CN" sz="2000" dirty="0">
                <a:solidFill>
                  <a:schemeClr val="accent1"/>
                </a:solidFill>
                <a:latin typeface="微软雅黑" pitchFamily="34" charset="-122"/>
                <a:ea typeface="微软雅黑" pitchFamily="34" charset="-122"/>
              </a:rPr>
              <a:t>)</a:t>
            </a:r>
            <a:r>
              <a:rPr lang="zh-CN" altLang="en-US" sz="2000" dirty="0">
                <a:solidFill>
                  <a:schemeClr val="accent1"/>
                </a:solidFill>
                <a:latin typeface="微软雅黑" pitchFamily="34" charset="-122"/>
                <a:ea typeface="微软雅黑" pitchFamily="34" charset="-122"/>
              </a:rPr>
              <a:t>输出文件是</a:t>
            </a:r>
            <a:r>
              <a:rPr lang="en-US" altLang="zh-CN" sz="2000" dirty="0">
                <a:solidFill>
                  <a:schemeClr val="accent1"/>
                </a:solidFill>
                <a:latin typeface="微软雅黑" pitchFamily="34" charset="-122"/>
                <a:ea typeface="微软雅黑" pitchFamily="34" charset="-122"/>
              </a:rPr>
              <a:t>ASCII</a:t>
            </a:r>
            <a:r>
              <a:rPr lang="zh-CN" altLang="en-US" sz="2000" dirty="0">
                <a:solidFill>
                  <a:schemeClr val="accent1"/>
                </a:solidFill>
                <a:latin typeface="微软雅黑" pitchFamily="34" charset="-122"/>
                <a:ea typeface="微软雅黑" pitchFamily="34" charset="-122"/>
              </a:rPr>
              <a:t>文件</a:t>
            </a:r>
            <a:r>
              <a:rPr lang="zh-CN" altLang="en-US" sz="2000" dirty="0">
                <a:latin typeface="微软雅黑" pitchFamily="34" charset="-122"/>
                <a:ea typeface="微软雅黑" pitchFamily="34" charset="-122"/>
              </a:rPr>
              <a:t>。</a:t>
            </a:r>
          </a:p>
          <a:p>
            <a:pPr>
              <a:lnSpc>
                <a:spcPct val="120000"/>
              </a:lnSpc>
              <a:spcBef>
                <a:spcPct val="25000"/>
              </a:spcBef>
            </a:pPr>
            <a:r>
              <a:rPr lang="zh-CN" altLang="en-US" sz="2000" dirty="0">
                <a:latin typeface="微软雅黑" pitchFamily="34" charset="-122"/>
                <a:ea typeface="微软雅黑" pitchFamily="34" charset="-122"/>
              </a:rPr>
              <a:t>普通文件可能是文本文件或二进制文件。 </a:t>
            </a:r>
          </a:p>
          <a:p>
            <a:pPr>
              <a:buFontTx/>
              <a:buNone/>
            </a:pPr>
            <a:r>
              <a:rPr lang="en-US" altLang="zh-CN" dirty="0">
                <a:ea typeface="宋体" pitchFamily="2" charset="-122"/>
              </a:rPr>
              <a:t> </a:t>
            </a:r>
          </a:p>
        </p:txBody>
      </p:sp>
      <p:sp>
        <p:nvSpPr>
          <p:cNvPr id="889860" name="Rectangle 4"/>
          <p:cNvSpPr>
            <a:spLocks noChangeArrowheads="1"/>
          </p:cNvSpPr>
          <p:nvPr/>
        </p:nvSpPr>
        <p:spPr bwMode="auto">
          <a:xfrm>
            <a:off x="565150" y="6308725"/>
            <a:ext cx="7337425" cy="427038"/>
          </a:xfrm>
          <a:prstGeom prst="rect">
            <a:avLst/>
          </a:prstGeom>
          <a:noFill/>
          <a:ln w="50800">
            <a:noFill/>
            <a:miter lim="800000"/>
            <a:headEnd/>
            <a:tailEnd/>
          </a:ln>
          <a:effectLst/>
        </p:spPr>
        <p:txBody>
          <a:bodyPr wrap="none">
            <a:spAutoFit/>
          </a:bodyPr>
          <a:lstStyle/>
          <a:p>
            <a:pPr>
              <a:spcBef>
                <a:spcPct val="35000"/>
              </a:spcBef>
              <a:buSzPct val="100000"/>
            </a:pPr>
            <a:r>
              <a:rPr lang="zh-CN" altLang="en-US" sz="2200" b="1">
                <a:solidFill>
                  <a:schemeClr val="accent1"/>
                </a:solidFill>
                <a:latin typeface="微软雅黑" pitchFamily="34" charset="-122"/>
                <a:ea typeface="微软雅黑" pitchFamily="34" charset="-122"/>
              </a:rPr>
              <a:t>问题：</a:t>
            </a:r>
            <a:r>
              <a:rPr lang="en-US" altLang="zh-CN" sz="2200" b="1">
                <a:solidFill>
                  <a:schemeClr val="accent1"/>
                </a:solidFill>
                <a:latin typeface="微软雅黑" pitchFamily="34" charset="-122"/>
                <a:ea typeface="微软雅黑" pitchFamily="34" charset="-122"/>
              </a:rPr>
              <a:t>.c</a:t>
            </a:r>
            <a:r>
              <a:rPr lang="zh-CN" altLang="en-US" sz="2200" b="1">
                <a:solidFill>
                  <a:schemeClr val="accent1"/>
                </a:solidFill>
                <a:latin typeface="微软雅黑" pitchFamily="34" charset="-122"/>
                <a:ea typeface="微软雅黑" pitchFamily="34" charset="-122"/>
              </a:rPr>
              <a:t>、</a:t>
            </a:r>
            <a:r>
              <a:rPr lang="en-US" altLang="zh-CN" sz="2200" b="1">
                <a:solidFill>
                  <a:schemeClr val="accent1"/>
                </a:solidFill>
                <a:latin typeface="微软雅黑" pitchFamily="34" charset="-122"/>
                <a:ea typeface="微软雅黑" pitchFamily="34" charset="-122"/>
              </a:rPr>
              <a:t>.cpp</a:t>
            </a:r>
            <a:r>
              <a:rPr lang="zh-CN" altLang="en-US" sz="2200" b="1">
                <a:solidFill>
                  <a:schemeClr val="accent1"/>
                </a:solidFill>
                <a:latin typeface="微软雅黑" pitchFamily="34" charset="-122"/>
                <a:ea typeface="微软雅黑" pitchFamily="34" charset="-122"/>
              </a:rPr>
              <a:t>、</a:t>
            </a:r>
            <a:r>
              <a:rPr lang="en-US" altLang="zh-CN" sz="2200" b="1">
                <a:solidFill>
                  <a:schemeClr val="accent1"/>
                </a:solidFill>
                <a:latin typeface="微软雅黑" pitchFamily="34" charset="-122"/>
                <a:ea typeface="微软雅黑" pitchFamily="34" charset="-122"/>
              </a:rPr>
              <a:t>.o</a:t>
            </a:r>
            <a:r>
              <a:rPr lang="zh-CN" altLang="en-US" sz="2200" b="1">
                <a:solidFill>
                  <a:schemeClr val="accent1"/>
                </a:solidFill>
                <a:latin typeface="微软雅黑" pitchFamily="34" charset="-122"/>
                <a:ea typeface="微软雅黑" pitchFamily="34" charset="-122"/>
              </a:rPr>
              <a:t>、</a:t>
            </a:r>
            <a:r>
              <a:rPr lang="en-US" altLang="zh-CN" sz="2200" b="1">
                <a:solidFill>
                  <a:schemeClr val="accent1"/>
                </a:solidFill>
                <a:latin typeface="微软雅黑" pitchFamily="34" charset="-122"/>
                <a:ea typeface="微软雅黑" pitchFamily="34" charset="-122"/>
              </a:rPr>
              <a:t>.txt</a:t>
            </a:r>
            <a:r>
              <a:rPr lang="zh-CN" altLang="en-US" sz="2200" b="1">
                <a:solidFill>
                  <a:schemeClr val="accent1"/>
                </a:solidFill>
                <a:latin typeface="微软雅黑" pitchFamily="34" charset="-122"/>
                <a:ea typeface="微软雅黑" pitchFamily="34" charset="-122"/>
              </a:rPr>
              <a:t>、</a:t>
            </a:r>
            <a:r>
              <a:rPr lang="en-US" altLang="zh-CN" sz="2200" b="1">
                <a:solidFill>
                  <a:schemeClr val="accent1"/>
                </a:solidFill>
                <a:latin typeface="微软雅黑" pitchFamily="34" charset="-122"/>
                <a:ea typeface="微软雅黑" pitchFamily="34" charset="-122"/>
              </a:rPr>
              <a:t>.exe</a:t>
            </a:r>
            <a:r>
              <a:rPr lang="zh-CN" altLang="en-US" sz="2200" b="1">
                <a:solidFill>
                  <a:schemeClr val="accent1"/>
                </a:solidFill>
                <a:latin typeface="微软雅黑" pitchFamily="34" charset="-122"/>
                <a:ea typeface="微软雅黑" pitchFamily="34" charset="-122"/>
              </a:rPr>
              <a:t>文件各是什么类型文件？</a:t>
            </a:r>
            <a:endParaRPr lang="en-US" altLang="zh-CN" sz="2200" b="1">
              <a:solidFill>
                <a:schemeClr val="accent1"/>
              </a:solidFill>
              <a:latin typeface="微软雅黑" pitchFamily="34" charset="-122"/>
              <a:ea typeface="微软雅黑" pitchFamily="34" charset="-122"/>
            </a:endParaRPr>
          </a:p>
        </p:txBody>
      </p:sp>
      <p:sp>
        <p:nvSpPr>
          <p:cNvPr id="889862" name="Text Box 6"/>
          <p:cNvSpPr txBox="1">
            <a:spLocks noChangeArrowheads="1"/>
          </p:cNvSpPr>
          <p:nvPr/>
        </p:nvSpPr>
        <p:spPr bwMode="auto">
          <a:xfrm>
            <a:off x="246063" y="842963"/>
            <a:ext cx="3862387" cy="427037"/>
          </a:xfrm>
          <a:prstGeom prst="rect">
            <a:avLst/>
          </a:prstGeom>
          <a:noFill/>
          <a:ln w="50800">
            <a:noFill/>
            <a:miter lim="800000"/>
            <a:headEnd/>
            <a:tailEnd/>
          </a:ln>
          <a:effectLst/>
        </p:spPr>
        <p:txBody>
          <a:bodyPr>
            <a:spAutoFit/>
          </a:bodyPr>
          <a:lstStyle/>
          <a:p>
            <a:pPr>
              <a:spcBef>
                <a:spcPct val="50000"/>
              </a:spcBef>
            </a:pPr>
            <a:r>
              <a:rPr lang="zh-CN" altLang="en-US" sz="2200" b="1">
                <a:solidFill>
                  <a:srgbClr val="006600"/>
                </a:solidFill>
                <a:latin typeface="微软雅黑" pitchFamily="34" charset="-122"/>
                <a:ea typeface="微软雅黑" pitchFamily="34" charset="-122"/>
              </a:rPr>
              <a:t>哪里遇过“文件”？</a:t>
            </a:r>
          </a:p>
        </p:txBody>
      </p:sp>
      <p:sp>
        <p:nvSpPr>
          <p:cNvPr id="889863" name="Rectangle 7"/>
          <p:cNvSpPr>
            <a:spLocks noChangeArrowheads="1"/>
          </p:cNvSpPr>
          <p:nvPr/>
        </p:nvSpPr>
        <p:spPr bwMode="auto">
          <a:xfrm>
            <a:off x="2786063" y="871538"/>
            <a:ext cx="6280150" cy="412750"/>
          </a:xfrm>
          <a:prstGeom prst="rect">
            <a:avLst/>
          </a:prstGeom>
          <a:noFill/>
          <a:ln w="50800">
            <a:noFill/>
            <a:miter lim="800000"/>
            <a:headEnd/>
            <a:tailEnd/>
          </a:ln>
          <a:effectLst/>
        </p:spPr>
        <p:txBody>
          <a:bodyPr wrap="none" anchor="ctr">
            <a:spAutoFit/>
          </a:bodyPr>
          <a:lstStyle/>
          <a:p>
            <a:r>
              <a:rPr lang="en-US" altLang="zh-CN" sz="2100" b="1">
                <a:solidFill>
                  <a:schemeClr val="accent2"/>
                </a:solidFill>
                <a:latin typeface="微软雅黑" pitchFamily="34" charset="-122"/>
                <a:ea typeface="微软雅黑" pitchFamily="34" charset="-122"/>
              </a:rPr>
              <a:t>int fprintf(</a:t>
            </a:r>
            <a:r>
              <a:rPr lang="en-US" altLang="zh-CN" sz="2100" b="1">
                <a:solidFill>
                  <a:srgbClr val="A50021"/>
                </a:solidFill>
                <a:latin typeface="微软雅黑" pitchFamily="34" charset="-122"/>
                <a:ea typeface="微软雅黑" pitchFamily="34" charset="-122"/>
              </a:rPr>
              <a:t>FILE *fp</a:t>
            </a:r>
            <a:r>
              <a:rPr lang="en-US" altLang="zh-CN" sz="2100" b="1">
                <a:solidFill>
                  <a:schemeClr val="accent2"/>
                </a:solidFill>
                <a:latin typeface="微软雅黑" pitchFamily="34" charset="-122"/>
                <a:ea typeface="微软雅黑" pitchFamily="34" charset="-122"/>
              </a:rPr>
              <a:t>, char *format, [argument])</a:t>
            </a:r>
          </a:p>
        </p:txBody>
      </p:sp>
      <p:sp>
        <p:nvSpPr>
          <p:cNvPr id="889864" name="Rectangle 8"/>
          <p:cNvSpPr>
            <a:spLocks noChangeArrowheads="1"/>
          </p:cNvSpPr>
          <p:nvPr/>
        </p:nvSpPr>
        <p:spPr bwMode="auto">
          <a:xfrm>
            <a:off x="1620838" y="1719263"/>
            <a:ext cx="2813050" cy="412750"/>
          </a:xfrm>
          <a:prstGeom prst="rect">
            <a:avLst/>
          </a:prstGeom>
          <a:noFill/>
          <a:ln w="50800">
            <a:noFill/>
            <a:miter lim="800000"/>
            <a:headEnd/>
            <a:tailEnd/>
          </a:ln>
          <a:effectLst/>
        </p:spPr>
        <p:txBody>
          <a:bodyPr wrap="none" anchor="ctr">
            <a:spAutoFit/>
          </a:bodyPr>
          <a:lstStyle/>
          <a:p>
            <a:r>
              <a:rPr lang="en-US" altLang="zh-CN" sz="2100" b="1">
                <a:solidFill>
                  <a:schemeClr val="accent2"/>
                </a:solidFill>
                <a:latin typeface="微软雅黑" pitchFamily="34" charset="-122"/>
                <a:ea typeface="微软雅黑" pitchFamily="34" charset="-122"/>
              </a:rPr>
              <a:t>printf</a:t>
            </a:r>
            <a:r>
              <a:rPr lang="zh-CN" altLang="en-US" sz="2100" b="1">
                <a:solidFill>
                  <a:schemeClr val="accent2"/>
                </a:solidFill>
                <a:latin typeface="微软雅黑" pitchFamily="34" charset="-122"/>
                <a:ea typeface="微软雅黑" pitchFamily="34" charset="-122"/>
              </a:rPr>
              <a:t>在哪显示信息？</a:t>
            </a:r>
          </a:p>
        </p:txBody>
      </p:sp>
      <p:sp>
        <p:nvSpPr>
          <p:cNvPr id="889865" name="Text Box 9"/>
          <p:cNvSpPr txBox="1">
            <a:spLocks noChangeArrowheads="1"/>
          </p:cNvSpPr>
          <p:nvPr/>
        </p:nvSpPr>
        <p:spPr bwMode="auto">
          <a:xfrm>
            <a:off x="4411663" y="1741488"/>
            <a:ext cx="2103437" cy="396875"/>
          </a:xfrm>
          <a:prstGeom prst="rect">
            <a:avLst/>
          </a:prstGeom>
          <a:noFill/>
          <a:ln w="50800">
            <a:noFill/>
            <a:miter lim="800000"/>
            <a:headEnd/>
            <a:tailEnd/>
          </a:ln>
          <a:effectLst/>
        </p:spPr>
        <p:txBody>
          <a:bodyPr>
            <a:spAutoFit/>
          </a:bodyPr>
          <a:lstStyle/>
          <a:p>
            <a:pPr>
              <a:spcBef>
                <a:spcPct val="50000"/>
              </a:spcBef>
            </a:pPr>
            <a:r>
              <a:rPr lang="en-US" altLang="zh-CN" sz="2000" b="1">
                <a:solidFill>
                  <a:srgbClr val="006600"/>
                </a:solidFill>
                <a:latin typeface="微软雅黑" pitchFamily="34" charset="-122"/>
                <a:ea typeface="微软雅黑" pitchFamily="34" charset="-122"/>
              </a:rPr>
              <a:t>stdout</a:t>
            </a:r>
            <a:r>
              <a:rPr lang="zh-CN" altLang="en-US" sz="2000" b="1">
                <a:solidFill>
                  <a:srgbClr val="006600"/>
                </a:solidFill>
                <a:latin typeface="微软雅黑" pitchFamily="34" charset="-122"/>
                <a:ea typeface="微软雅黑" pitchFamily="34" charset="-122"/>
              </a:rPr>
              <a:t>文件！</a:t>
            </a:r>
          </a:p>
        </p:txBody>
      </p:sp>
      <p:sp>
        <p:nvSpPr>
          <p:cNvPr id="889866" name="Text Box 10"/>
          <p:cNvSpPr txBox="1">
            <a:spLocks noChangeArrowheads="1"/>
          </p:cNvSpPr>
          <p:nvPr/>
        </p:nvSpPr>
        <p:spPr bwMode="auto">
          <a:xfrm>
            <a:off x="6418263" y="1731963"/>
            <a:ext cx="2393950" cy="3968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2"/>
                </a:solidFill>
                <a:latin typeface="微软雅黑" pitchFamily="34" charset="-122"/>
                <a:ea typeface="微软雅黑" pitchFamily="34" charset="-122"/>
              </a:rPr>
              <a:t>即终端显示器</a:t>
            </a:r>
            <a:r>
              <a:rPr lang="en-US" altLang="zh-CN" sz="2000" b="1">
                <a:solidFill>
                  <a:schemeClr val="accent2"/>
                </a:solidFill>
                <a:latin typeface="微软雅黑" pitchFamily="34" charset="-122"/>
                <a:ea typeface="微软雅黑" pitchFamily="34" charset="-122"/>
              </a:rPr>
              <a:t>TTY</a:t>
            </a:r>
          </a:p>
        </p:txBody>
      </p:sp>
      <p:sp>
        <p:nvSpPr>
          <p:cNvPr id="889867" name="Text Box 11"/>
          <p:cNvSpPr txBox="1">
            <a:spLocks noChangeArrowheads="1"/>
          </p:cNvSpPr>
          <p:nvPr/>
        </p:nvSpPr>
        <p:spPr bwMode="auto">
          <a:xfrm>
            <a:off x="5413375" y="3352800"/>
            <a:ext cx="2832100" cy="427038"/>
          </a:xfrm>
          <a:prstGeom prst="rect">
            <a:avLst/>
          </a:prstGeom>
          <a:noFill/>
          <a:ln w="50800">
            <a:noFill/>
            <a:miter lim="800000"/>
            <a:headEnd/>
            <a:tailEnd/>
          </a:ln>
          <a:effectLst/>
        </p:spPr>
        <p:txBody>
          <a:bodyPr>
            <a:spAutoFit/>
          </a:bodyPr>
          <a:lstStyle/>
          <a:p>
            <a:pPr>
              <a:spcBef>
                <a:spcPct val="50000"/>
              </a:spcBef>
            </a:pPr>
            <a:r>
              <a:rPr lang="en-US" altLang="zh-CN" sz="2200" b="1">
                <a:solidFill>
                  <a:srgbClr val="006600"/>
                </a:solidFill>
                <a:latin typeface="微软雅黑" pitchFamily="34" charset="-122"/>
                <a:ea typeface="微软雅黑" pitchFamily="34" charset="-122"/>
              </a:rPr>
              <a:t>Stream</a:t>
            </a:r>
            <a:r>
              <a:rPr lang="zh-CN" altLang="en-US" sz="2200" b="1">
                <a:solidFill>
                  <a:srgbClr val="006600"/>
                </a:solidFill>
                <a:latin typeface="微软雅黑" pitchFamily="34" charset="-122"/>
                <a:ea typeface="微软雅黑" pitchFamily="34" charset="-122"/>
              </a:rPr>
              <a:t>！字节流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9862"/>
                                        </p:tgtEl>
                                        <p:attrNameLst>
                                          <p:attrName>style.visibility</p:attrName>
                                        </p:attrNameLst>
                                      </p:cBhvr>
                                      <p:to>
                                        <p:strVal val="visible"/>
                                      </p:to>
                                    </p:set>
                                    <p:animEffect transition="in" filter="blinds(horizontal)">
                                      <p:cBhvr>
                                        <p:cTn id="7" dur="500"/>
                                        <p:tgtEl>
                                          <p:spTgt spid="8898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9863"/>
                                        </p:tgtEl>
                                        <p:attrNameLst>
                                          <p:attrName>style.visibility</p:attrName>
                                        </p:attrNameLst>
                                      </p:cBhvr>
                                      <p:to>
                                        <p:strVal val="visible"/>
                                      </p:to>
                                    </p:set>
                                    <p:animEffect transition="in" filter="blinds(horizontal)">
                                      <p:cBhvr>
                                        <p:cTn id="12" dur="500"/>
                                        <p:tgtEl>
                                          <p:spTgt spid="8898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89859">
                                            <p:txEl>
                                              <p:pRg st="0" end="0"/>
                                            </p:txEl>
                                          </p:spTgt>
                                        </p:tgtEl>
                                        <p:attrNameLst>
                                          <p:attrName>style.visibility</p:attrName>
                                        </p:attrNameLst>
                                      </p:cBhvr>
                                      <p:to>
                                        <p:strVal val="visible"/>
                                      </p:to>
                                    </p:set>
                                    <p:animEffect transition="in" filter="blinds(horizontal)">
                                      <p:cBhvr>
                                        <p:cTn id="17" dur="500"/>
                                        <p:tgtEl>
                                          <p:spTgt spid="8898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89864"/>
                                        </p:tgtEl>
                                        <p:attrNameLst>
                                          <p:attrName>style.visibility</p:attrName>
                                        </p:attrNameLst>
                                      </p:cBhvr>
                                      <p:to>
                                        <p:strVal val="visible"/>
                                      </p:to>
                                    </p:set>
                                    <p:animEffect transition="in" filter="blinds(horizontal)">
                                      <p:cBhvr>
                                        <p:cTn id="22" dur="500"/>
                                        <p:tgtEl>
                                          <p:spTgt spid="88986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89865"/>
                                        </p:tgtEl>
                                        <p:attrNameLst>
                                          <p:attrName>style.visibility</p:attrName>
                                        </p:attrNameLst>
                                      </p:cBhvr>
                                      <p:to>
                                        <p:strVal val="visible"/>
                                      </p:to>
                                    </p:set>
                                    <p:animEffect transition="in" filter="blinds(horizontal)">
                                      <p:cBhvr>
                                        <p:cTn id="27" dur="500"/>
                                        <p:tgtEl>
                                          <p:spTgt spid="88986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89866"/>
                                        </p:tgtEl>
                                        <p:attrNameLst>
                                          <p:attrName>style.visibility</p:attrName>
                                        </p:attrNameLst>
                                      </p:cBhvr>
                                      <p:to>
                                        <p:strVal val="visible"/>
                                      </p:to>
                                    </p:set>
                                    <p:animEffect transition="in" filter="blinds(horizontal)">
                                      <p:cBhvr>
                                        <p:cTn id="32" dur="500"/>
                                        <p:tgtEl>
                                          <p:spTgt spid="88986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89859">
                                            <p:txEl>
                                              <p:pRg st="1" end="1"/>
                                            </p:txEl>
                                          </p:spTgt>
                                        </p:tgtEl>
                                        <p:attrNameLst>
                                          <p:attrName>style.visibility</p:attrName>
                                        </p:attrNameLst>
                                      </p:cBhvr>
                                      <p:to>
                                        <p:strVal val="visible"/>
                                      </p:to>
                                    </p:set>
                                    <p:animEffect transition="in" filter="blinds(horizontal)">
                                      <p:cBhvr>
                                        <p:cTn id="37" dur="500"/>
                                        <p:tgtEl>
                                          <p:spTgt spid="88985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89859">
                                            <p:txEl>
                                              <p:pRg st="2" end="2"/>
                                            </p:txEl>
                                          </p:spTgt>
                                        </p:tgtEl>
                                        <p:attrNameLst>
                                          <p:attrName>style.visibility</p:attrName>
                                        </p:attrNameLst>
                                      </p:cBhvr>
                                      <p:to>
                                        <p:strVal val="visible"/>
                                      </p:to>
                                    </p:set>
                                    <p:animEffect transition="in" filter="blinds(horizontal)">
                                      <p:cBhvr>
                                        <p:cTn id="42" dur="500"/>
                                        <p:tgtEl>
                                          <p:spTgt spid="88985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89867"/>
                                        </p:tgtEl>
                                        <p:attrNameLst>
                                          <p:attrName>style.visibility</p:attrName>
                                        </p:attrNameLst>
                                      </p:cBhvr>
                                      <p:to>
                                        <p:strVal val="visible"/>
                                      </p:to>
                                    </p:set>
                                    <p:animEffect transition="in" filter="blinds(horizontal)">
                                      <p:cBhvr>
                                        <p:cTn id="47" dur="500"/>
                                        <p:tgtEl>
                                          <p:spTgt spid="88986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89859">
                                            <p:txEl>
                                              <p:pRg st="3" end="3"/>
                                            </p:txEl>
                                          </p:spTgt>
                                        </p:tgtEl>
                                        <p:attrNameLst>
                                          <p:attrName>style.visibility</p:attrName>
                                        </p:attrNameLst>
                                      </p:cBhvr>
                                      <p:to>
                                        <p:strVal val="visible"/>
                                      </p:to>
                                    </p:set>
                                    <p:animEffect transition="in" filter="blinds(horizontal)">
                                      <p:cBhvr>
                                        <p:cTn id="52" dur="500"/>
                                        <p:tgtEl>
                                          <p:spTgt spid="889859">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89859">
                                            <p:txEl>
                                              <p:pRg st="4" end="4"/>
                                            </p:txEl>
                                          </p:spTgt>
                                        </p:tgtEl>
                                        <p:attrNameLst>
                                          <p:attrName>style.visibility</p:attrName>
                                        </p:attrNameLst>
                                      </p:cBhvr>
                                      <p:to>
                                        <p:strVal val="visible"/>
                                      </p:to>
                                    </p:set>
                                    <p:animEffect transition="in" filter="blinds(horizontal)">
                                      <p:cBhvr>
                                        <p:cTn id="57" dur="500"/>
                                        <p:tgtEl>
                                          <p:spTgt spid="889859">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89859">
                                            <p:txEl>
                                              <p:pRg st="5" end="5"/>
                                            </p:txEl>
                                          </p:spTgt>
                                        </p:tgtEl>
                                        <p:attrNameLst>
                                          <p:attrName>style.visibility</p:attrName>
                                        </p:attrNameLst>
                                      </p:cBhvr>
                                      <p:to>
                                        <p:strVal val="visible"/>
                                      </p:to>
                                    </p:set>
                                    <p:animEffect transition="in" filter="blinds(horizontal)">
                                      <p:cBhvr>
                                        <p:cTn id="62" dur="500"/>
                                        <p:tgtEl>
                                          <p:spTgt spid="889859">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889859">
                                            <p:txEl>
                                              <p:pRg st="6" end="6"/>
                                            </p:txEl>
                                          </p:spTgt>
                                        </p:tgtEl>
                                        <p:attrNameLst>
                                          <p:attrName>style.visibility</p:attrName>
                                        </p:attrNameLst>
                                      </p:cBhvr>
                                      <p:to>
                                        <p:strVal val="visible"/>
                                      </p:to>
                                    </p:set>
                                    <p:animEffect transition="in" filter="blinds(horizontal)">
                                      <p:cBhvr>
                                        <p:cTn id="67" dur="500"/>
                                        <p:tgtEl>
                                          <p:spTgt spid="889859">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889860"/>
                                        </p:tgtEl>
                                        <p:attrNameLst>
                                          <p:attrName>style.visibility</p:attrName>
                                        </p:attrNameLst>
                                      </p:cBhvr>
                                      <p:to>
                                        <p:strVal val="visible"/>
                                      </p:to>
                                    </p:set>
                                    <p:animEffect transition="in" filter="blinds(horizontal)">
                                      <p:cBhvr>
                                        <p:cTn id="72" dur="500"/>
                                        <p:tgtEl>
                                          <p:spTgt spid="889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60" grpId="0"/>
      <p:bldP spid="889862" grpId="0"/>
      <p:bldP spid="889863" grpId="0"/>
      <p:bldP spid="889864" grpId="0"/>
      <p:bldP spid="889865" grpId="0"/>
      <p:bldP spid="889866" grpId="0"/>
      <p:bldP spid="88986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进程与文件</a:t>
            </a:r>
            <a:endParaRPr lang="zh-CN" altLang="en-US" dirty="0"/>
          </a:p>
        </p:txBody>
      </p:sp>
      <p:sp>
        <p:nvSpPr>
          <p:cNvPr id="3" name="内容占位符 2"/>
          <p:cNvSpPr>
            <a:spLocks noGrp="1"/>
          </p:cNvSpPr>
          <p:nvPr>
            <p:ph idx="1"/>
          </p:nvPr>
        </p:nvSpPr>
        <p:spPr/>
        <p:txBody>
          <a:bodyPr/>
          <a:lstStyle/>
          <a:p>
            <a:endParaRPr lang="zh-CN" altLang="en-US"/>
          </a:p>
        </p:txBody>
      </p:sp>
      <p:pic>
        <p:nvPicPr>
          <p:cNvPr id="8714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04" y="1120742"/>
            <a:ext cx="8092500" cy="4760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9331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a:xfrm>
            <a:off x="457200" y="93663"/>
            <a:ext cx="8229600" cy="569912"/>
          </a:xfrm>
        </p:spPr>
        <p:txBody>
          <a:bodyPr lIns="91440" tIns="45720" rIns="91440" bIns="45720" anchor="ctr"/>
          <a:lstStyle/>
          <a:p>
            <a:r>
              <a:rPr lang="en-US" altLang="zh-CN"/>
              <a:t>I/O</a:t>
            </a:r>
            <a:r>
              <a:rPr lang="zh-CN" altLang="en-US"/>
              <a:t>和文件操作</a:t>
            </a:r>
          </a:p>
        </p:txBody>
      </p:sp>
      <p:sp>
        <p:nvSpPr>
          <p:cNvPr id="447491" name="Rectangle 3"/>
          <p:cNvSpPr>
            <a:spLocks noGrp="1" noChangeArrowheads="1"/>
          </p:cNvSpPr>
          <p:nvPr>
            <p:ph type="body" idx="4294967295"/>
          </p:nvPr>
        </p:nvSpPr>
        <p:spPr>
          <a:xfrm>
            <a:off x="250825" y="936625"/>
            <a:ext cx="8551863" cy="5060950"/>
          </a:xfrm>
        </p:spPr>
        <p:txBody>
          <a:bodyPr lIns="91440" tIns="45720" rIns="91440" bIns="45720"/>
          <a:lstStyle/>
          <a:p>
            <a:pPr marL="457200" indent="-457200">
              <a:spcBef>
                <a:spcPts val="1300"/>
              </a:spcBef>
            </a:pPr>
            <a:r>
              <a:rPr lang="zh-CN" altLang="en-US" sz="2800">
                <a:latin typeface="微软雅黑" pitchFamily="34" charset="-122"/>
                <a:ea typeface="微软雅黑" pitchFamily="34" charset="-122"/>
              </a:rPr>
              <a:t>主要教学目标</a:t>
            </a:r>
            <a:endParaRPr lang="zh-CN" altLang="en-US" sz="2400">
              <a:solidFill>
                <a:srgbClr val="0000CC"/>
              </a:solidFill>
              <a:latin typeface="微软雅黑" pitchFamily="34" charset="-122"/>
              <a:ea typeface="微软雅黑" pitchFamily="34" charset="-122"/>
            </a:endParaRP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通过揭示高级语言程序中的</a:t>
            </a:r>
            <a:r>
              <a:rPr lang="en-US" altLang="zh-CN" sz="2400">
                <a:solidFill>
                  <a:srgbClr val="0000CC"/>
                </a:solidFill>
                <a:latin typeface="微软雅黑" pitchFamily="34" charset="-122"/>
                <a:ea typeface="微软雅黑" pitchFamily="34" charset="-122"/>
              </a:rPr>
              <a:t>I/O</a:t>
            </a:r>
            <a:r>
              <a:rPr lang="zh-CN" altLang="en-US" sz="2400">
                <a:solidFill>
                  <a:srgbClr val="0000CC"/>
                </a:solidFill>
                <a:latin typeface="微软雅黑" pitchFamily="34" charset="-122"/>
                <a:ea typeface="微软雅黑" pitchFamily="34" charset="-122"/>
              </a:rPr>
              <a:t>及文件操作请求的底层实现机制，使学生深刻理解</a:t>
            </a:r>
            <a:r>
              <a:rPr lang="en-US" altLang="zh-CN" sz="2400">
                <a:solidFill>
                  <a:srgbClr val="0000CC"/>
                </a:solidFill>
                <a:latin typeface="微软雅黑" pitchFamily="34" charset="-122"/>
                <a:ea typeface="微软雅黑" pitchFamily="34" charset="-122"/>
              </a:rPr>
              <a:t>OS</a:t>
            </a:r>
            <a:r>
              <a:rPr lang="zh-CN" altLang="en-US" sz="2400">
                <a:solidFill>
                  <a:srgbClr val="0000CC"/>
                </a:solidFill>
                <a:latin typeface="微软雅黑" pitchFamily="34" charset="-122"/>
                <a:ea typeface="微软雅黑" pitchFamily="34" charset="-122"/>
              </a:rPr>
              <a:t>在输入</a:t>
            </a:r>
            <a:r>
              <a:rPr lang="en-US" altLang="zh-CN" sz="2400">
                <a:solidFill>
                  <a:srgbClr val="0000CC"/>
                </a:solidFill>
                <a:latin typeface="微软雅黑" pitchFamily="34" charset="-122"/>
                <a:ea typeface="微软雅黑" pitchFamily="34" charset="-122"/>
              </a:rPr>
              <a:t>/</a:t>
            </a:r>
            <a:r>
              <a:rPr lang="zh-CN" altLang="en-US" sz="2400">
                <a:solidFill>
                  <a:srgbClr val="0000CC"/>
                </a:solidFill>
                <a:latin typeface="微软雅黑" pitchFamily="34" charset="-122"/>
                <a:ea typeface="微软雅黑" pitchFamily="34" charset="-122"/>
              </a:rPr>
              <a:t>输出系统中的重要作用；深刻理解计算机中硬件和软件如何协调工作以完成计算机功能。</a:t>
            </a:r>
          </a:p>
          <a:p>
            <a:pPr marL="457200" indent="-457200">
              <a:spcBef>
                <a:spcPts val="1300"/>
              </a:spcBef>
            </a:pPr>
            <a:r>
              <a:rPr lang="zh-CN" altLang="en-US" sz="2800">
                <a:latin typeface="微软雅黑" pitchFamily="34" charset="-122"/>
                <a:ea typeface="微软雅黑" pitchFamily="34" charset="-122"/>
              </a:rPr>
              <a:t>主要教学内容</a:t>
            </a:r>
          </a:p>
          <a:p>
            <a:pPr marL="838200" lvl="1" indent="-381000">
              <a:lnSpc>
                <a:spcPct val="135000"/>
              </a:lnSpc>
              <a:spcBef>
                <a:spcPct val="0"/>
              </a:spcBef>
              <a:buSzTx/>
              <a:buFontTx/>
              <a:buChar char="–"/>
            </a:pPr>
            <a:r>
              <a:rPr lang="en-US" altLang="zh-CN" sz="2400">
                <a:solidFill>
                  <a:srgbClr val="0000CC"/>
                </a:solidFill>
                <a:latin typeface="微软雅黑" pitchFamily="34" charset="-122"/>
                <a:ea typeface="微软雅黑" pitchFamily="34" charset="-122"/>
              </a:rPr>
              <a:t>I/O</a:t>
            </a:r>
            <a:r>
              <a:rPr lang="zh-CN" altLang="en-US" sz="2400">
                <a:solidFill>
                  <a:srgbClr val="0000CC"/>
                </a:solidFill>
                <a:latin typeface="微软雅黑" pitchFamily="34" charset="-122"/>
                <a:ea typeface="微软雅黑" pitchFamily="34" charset="-122"/>
              </a:rPr>
              <a:t>子系统的组成和层次结构</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用户空间</a:t>
            </a:r>
            <a:r>
              <a:rPr lang="en-US" altLang="zh-CN" sz="2400">
                <a:solidFill>
                  <a:srgbClr val="0000CC"/>
                </a:solidFill>
                <a:latin typeface="微软雅黑" pitchFamily="34" charset="-122"/>
                <a:ea typeface="微软雅黑" pitchFamily="34" charset="-122"/>
              </a:rPr>
              <a:t>I/O</a:t>
            </a:r>
            <a:r>
              <a:rPr lang="zh-CN" altLang="en-US" sz="2400">
                <a:solidFill>
                  <a:srgbClr val="0000CC"/>
                </a:solidFill>
                <a:latin typeface="微软雅黑" pitchFamily="34" charset="-122"/>
                <a:ea typeface="微软雅黑" pitchFamily="34" charset="-122"/>
              </a:rPr>
              <a:t>软件</a:t>
            </a:r>
          </a:p>
          <a:p>
            <a:pPr marL="838200" lvl="1" indent="-381000">
              <a:lnSpc>
                <a:spcPct val="135000"/>
              </a:lnSpc>
              <a:spcBef>
                <a:spcPct val="0"/>
              </a:spcBef>
              <a:buSzTx/>
              <a:buFontTx/>
              <a:buChar char="–"/>
            </a:pPr>
            <a:r>
              <a:rPr lang="en-US" altLang="zh-CN" sz="2400">
                <a:solidFill>
                  <a:srgbClr val="0000CC"/>
                </a:solidFill>
                <a:latin typeface="微软雅黑" pitchFamily="34" charset="-122"/>
                <a:ea typeface="微软雅黑" pitchFamily="34" charset="-122"/>
              </a:rPr>
              <a:t>I/O</a:t>
            </a:r>
            <a:r>
              <a:rPr lang="zh-CN" altLang="en-US" sz="2400">
                <a:solidFill>
                  <a:srgbClr val="0000CC"/>
                </a:solidFill>
                <a:latin typeface="微软雅黑" pitchFamily="34" charset="-122"/>
                <a:ea typeface="微软雅黑" pitchFamily="34" charset="-122"/>
              </a:rPr>
              <a:t>硬件与软件的接口</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内核空间</a:t>
            </a:r>
            <a:r>
              <a:rPr lang="en-US" altLang="zh-CN" sz="2400">
                <a:solidFill>
                  <a:srgbClr val="0000CC"/>
                </a:solidFill>
                <a:latin typeface="微软雅黑" pitchFamily="34" charset="-122"/>
                <a:ea typeface="微软雅黑" pitchFamily="34" charset="-122"/>
              </a:rPr>
              <a:t>I/O</a:t>
            </a:r>
            <a:r>
              <a:rPr lang="zh-CN" altLang="en-US" sz="2400">
                <a:solidFill>
                  <a:srgbClr val="0000CC"/>
                </a:solidFill>
                <a:latin typeface="微软雅黑" pitchFamily="34" charset="-122"/>
                <a:ea typeface="微软雅黑" pitchFamily="34" charset="-122"/>
              </a:rPr>
              <a:t>软件</a:t>
            </a:r>
            <a:endParaRPr lang="zh-CN" altLang="en-US" sz="24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打开同一个文件</a:t>
            </a:r>
            <a:endParaRPr lang="zh-CN" altLang="en-US" dirty="0"/>
          </a:p>
        </p:txBody>
      </p:sp>
      <p:sp>
        <p:nvSpPr>
          <p:cNvPr id="3" name="内容占位符 2"/>
          <p:cNvSpPr>
            <a:spLocks noGrp="1"/>
          </p:cNvSpPr>
          <p:nvPr>
            <p:ph idx="1"/>
          </p:nvPr>
        </p:nvSpPr>
        <p:spPr/>
        <p:txBody>
          <a:bodyPr/>
          <a:lstStyle/>
          <a:p>
            <a:endParaRPr lang="zh-CN" altLang="en-US"/>
          </a:p>
        </p:txBody>
      </p:sp>
      <p:pic>
        <p:nvPicPr>
          <p:cNvPr id="8724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006" y="1089458"/>
            <a:ext cx="8211155" cy="5032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044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p:txBody>
          <a:bodyPr/>
          <a:lstStyle/>
          <a:p>
            <a:r>
              <a:rPr lang="zh-CN" altLang="en-US"/>
              <a:t>文件的创建和打开</a:t>
            </a:r>
          </a:p>
        </p:txBody>
      </p:sp>
      <p:sp>
        <p:nvSpPr>
          <p:cNvPr id="890883" name="Rectangle 3"/>
          <p:cNvSpPr>
            <a:spLocks noGrp="1" noChangeArrowheads="1"/>
          </p:cNvSpPr>
          <p:nvPr>
            <p:ph type="body" idx="1"/>
          </p:nvPr>
        </p:nvSpPr>
        <p:spPr>
          <a:xfrm>
            <a:off x="292100" y="858838"/>
            <a:ext cx="8569325" cy="5705475"/>
          </a:xfrm>
        </p:spPr>
        <p:txBody>
          <a:bodyPr/>
          <a:lstStyle/>
          <a:p>
            <a:pPr marL="342900" indent="-342900">
              <a:spcBef>
                <a:spcPct val="25000"/>
              </a:spcBef>
              <a:buFont typeface="Wingdings" pitchFamily="2" charset="2"/>
              <a:buNone/>
            </a:pPr>
            <a:r>
              <a:rPr lang="zh-CN" altLang="en-US" sz="21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读写文件前，用户程序须告知将对文件进行何种操作：读、写、添加还是可读可写，通过打开或创建一个文件来实现。</a:t>
            </a:r>
          </a:p>
          <a:p>
            <a:pPr marL="838200" lvl="1" indent="-342900">
              <a:spcBef>
                <a:spcPct val="25000"/>
              </a:spcBef>
              <a:buFont typeface="Wingdings" pitchFamily="2" charset="2"/>
              <a:buChar char="ü"/>
            </a:pPr>
            <a:r>
              <a:rPr lang="zh-CN" altLang="en-US" sz="2000" dirty="0">
                <a:latin typeface="微软雅黑" pitchFamily="34" charset="-122"/>
                <a:ea typeface="微软雅黑" pitchFamily="34" charset="-122"/>
              </a:rPr>
              <a:t>已存在的文件：可直接打开</a:t>
            </a:r>
          </a:p>
          <a:p>
            <a:pPr marL="838200" lvl="1" indent="-342900">
              <a:spcBef>
                <a:spcPct val="25000"/>
              </a:spcBef>
              <a:buFont typeface="Wingdings" pitchFamily="2" charset="2"/>
              <a:buChar char="ü"/>
            </a:pPr>
            <a:r>
              <a:rPr lang="zh-CN" altLang="en-US" sz="2000" dirty="0">
                <a:latin typeface="微软雅黑" pitchFamily="34" charset="-122"/>
                <a:ea typeface="微软雅黑" pitchFamily="34" charset="-122"/>
              </a:rPr>
              <a:t>不存在的文件：则先创建 </a:t>
            </a:r>
          </a:p>
          <a:p>
            <a:pPr marL="342900" indent="-342900">
              <a:spcBef>
                <a:spcPct val="25000"/>
              </a:spcBef>
              <a:buFontTx/>
              <a:buAutoNum type="arabicPeriod"/>
            </a:pPr>
            <a:r>
              <a:rPr lang="zh-CN" altLang="en-US" sz="2000" dirty="0">
                <a:latin typeface="微软雅黑" pitchFamily="34" charset="-122"/>
                <a:ea typeface="微软雅黑" pitchFamily="34" charset="-122"/>
              </a:rPr>
              <a:t>创建文件：</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creat</a:t>
            </a:r>
            <a:r>
              <a:rPr lang="en-US" altLang="zh-CN" sz="2000" dirty="0" smtClean="0">
                <a:latin typeface="微软雅黑" pitchFamily="34" charset="-122"/>
                <a:ea typeface="微软雅黑" pitchFamily="34" charset="-122"/>
              </a:rPr>
              <a:t>(char </a:t>
            </a:r>
            <a:r>
              <a:rPr lang="en-US" altLang="zh-CN" sz="2000" dirty="0">
                <a:latin typeface="微软雅黑" pitchFamily="34" charset="-122"/>
                <a:ea typeface="微软雅黑" pitchFamily="34" charset="-122"/>
              </a:rPr>
              <a:t>*name, </a:t>
            </a:r>
            <a:r>
              <a:rPr lang="en-US" altLang="zh-CN" sz="2000" dirty="0" err="1">
                <a:latin typeface="微软雅黑" pitchFamily="34" charset="-122"/>
                <a:ea typeface="微软雅黑" pitchFamily="34" charset="-122"/>
              </a:rPr>
              <a:t>mode_t</a:t>
            </a:r>
            <a:r>
              <a:rPr lang="en-US" altLang="zh-CN" sz="2000" dirty="0">
                <a:latin typeface="微软雅黑" pitchFamily="34" charset="-122"/>
                <a:ea typeface="微软雅黑" pitchFamily="34" charset="-122"/>
              </a:rPr>
              <a:t> perms); </a:t>
            </a:r>
            <a:endParaRPr lang="zh-CN" altLang="en-US" sz="2000" dirty="0">
              <a:latin typeface="微软雅黑" pitchFamily="34" charset="-122"/>
              <a:ea typeface="微软雅黑" pitchFamily="34" charset="-122"/>
            </a:endParaRPr>
          </a:p>
          <a:p>
            <a:pPr marL="342900" indent="-342900">
              <a:spcBef>
                <a:spcPct val="25000"/>
              </a:spcBef>
              <a:buFont typeface="Wingdings" pitchFamily="2" charset="2"/>
              <a:buChar char="u"/>
            </a:pPr>
            <a:r>
              <a:rPr lang="zh-CN" altLang="en-US" sz="2000" dirty="0">
                <a:solidFill>
                  <a:schemeClr val="accent2"/>
                </a:solidFill>
                <a:latin typeface="微软雅黑" pitchFamily="34" charset="-122"/>
                <a:ea typeface="微软雅黑" pitchFamily="34" charset="-122"/>
              </a:rPr>
              <a:t>创建新文件时，应指定文件名和访问权限，系统返回一个</a:t>
            </a:r>
            <a:r>
              <a:rPr lang="zh-CN" altLang="en-US" sz="2000" dirty="0">
                <a:solidFill>
                  <a:srgbClr val="A50021"/>
                </a:solidFill>
                <a:latin typeface="微软雅黑" pitchFamily="34" charset="-122"/>
                <a:ea typeface="微软雅黑" pitchFamily="34" charset="-122"/>
              </a:rPr>
              <a:t>非负整数</a:t>
            </a:r>
            <a:r>
              <a:rPr lang="zh-CN" altLang="en-US" sz="2000" dirty="0">
                <a:solidFill>
                  <a:schemeClr val="accent2"/>
                </a:solidFill>
                <a:latin typeface="微软雅黑" pitchFamily="34" charset="-122"/>
                <a:ea typeface="微软雅黑" pitchFamily="34" charset="-122"/>
              </a:rPr>
              <a:t>，它被称为</a:t>
            </a:r>
            <a:r>
              <a:rPr lang="zh-CN" altLang="en-US" sz="2000" dirty="0">
                <a:solidFill>
                  <a:schemeClr val="accent1"/>
                </a:solidFill>
                <a:latin typeface="微软雅黑" pitchFamily="34" charset="-122"/>
                <a:ea typeface="微软雅黑" pitchFamily="34" charset="-122"/>
              </a:rPr>
              <a:t>文件描述符</a:t>
            </a:r>
            <a:r>
              <a:rPr lang="en-US" altLang="zh-CN" sz="2000" dirty="0" err="1">
                <a:solidFill>
                  <a:schemeClr val="accent1"/>
                </a:solidFill>
                <a:latin typeface="微软雅黑" pitchFamily="34" charset="-122"/>
                <a:ea typeface="微软雅黑" pitchFamily="34" charset="-122"/>
              </a:rPr>
              <a:t>fd</a:t>
            </a:r>
            <a:r>
              <a:rPr lang="en-US" altLang="zh-CN" sz="2000" dirty="0">
                <a:solidFill>
                  <a:schemeClr val="accent1"/>
                </a:solidFill>
                <a:latin typeface="微软雅黑" pitchFamily="34" charset="-122"/>
                <a:ea typeface="微软雅黑" pitchFamily="34" charset="-122"/>
              </a:rPr>
              <a:t> (file descriptor)</a:t>
            </a:r>
            <a:r>
              <a:rPr lang="zh-CN" altLang="en-US" sz="2000" dirty="0">
                <a:solidFill>
                  <a:schemeClr val="accent2"/>
                </a:solidFill>
                <a:latin typeface="微软雅黑" pitchFamily="34" charset="-122"/>
                <a:ea typeface="微软雅黑" pitchFamily="34" charset="-122"/>
              </a:rPr>
              <a:t>。</a:t>
            </a:r>
          </a:p>
          <a:p>
            <a:pPr marL="342900" indent="-342900">
              <a:spcBef>
                <a:spcPct val="25000"/>
              </a:spcBef>
              <a:buFont typeface="Wingdings" pitchFamily="2" charset="2"/>
              <a:buChar char="u"/>
            </a:pPr>
            <a:r>
              <a:rPr lang="zh-CN" altLang="en-US" sz="2000" dirty="0">
                <a:solidFill>
                  <a:schemeClr val="accent2"/>
                </a:solidFill>
                <a:latin typeface="微软雅黑" pitchFamily="34" charset="-122"/>
                <a:ea typeface="微软雅黑" pitchFamily="34" charset="-122"/>
              </a:rPr>
              <a:t>文件描述符用于标识被创建的文件，在以后对文件的读写等操作时用文件描述符代表文件。</a:t>
            </a:r>
            <a:r>
              <a:rPr lang="zh-CN" altLang="en-US" sz="2000" dirty="0">
                <a:solidFill>
                  <a:schemeClr val="accent2"/>
                </a:solidFill>
                <a:ea typeface="宋体" pitchFamily="2" charset="-122"/>
              </a:rPr>
              <a:t> </a:t>
            </a:r>
          </a:p>
          <a:p>
            <a:pPr marL="342900" indent="-342900">
              <a:spcBef>
                <a:spcPct val="25000"/>
              </a:spcBef>
              <a:buFontTx/>
              <a:buNone/>
            </a:pPr>
            <a:r>
              <a:rPr lang="en-US" altLang="zh-CN" sz="2000" dirty="0">
                <a:latin typeface="微软雅黑" pitchFamily="34" charset="-122"/>
                <a:ea typeface="微软雅黑" pitchFamily="34" charset="-122"/>
              </a:rPr>
              <a:t>2. </a:t>
            </a:r>
            <a:r>
              <a:rPr lang="zh-CN" altLang="en-US" sz="2000" dirty="0">
                <a:latin typeface="微软雅黑" pitchFamily="34" charset="-122"/>
                <a:ea typeface="微软雅黑" pitchFamily="34" charset="-122"/>
              </a:rPr>
              <a:t>打开文件：</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open(char *name, </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flags, </a:t>
            </a:r>
            <a:r>
              <a:rPr lang="en-US" altLang="zh-CN" sz="2000" dirty="0" err="1">
                <a:latin typeface="微软雅黑" pitchFamily="34" charset="-122"/>
                <a:ea typeface="微软雅黑" pitchFamily="34" charset="-122"/>
              </a:rPr>
              <a:t>mode_t</a:t>
            </a:r>
            <a:r>
              <a:rPr lang="en-US" altLang="zh-CN" sz="2000" dirty="0">
                <a:latin typeface="微软雅黑" pitchFamily="34" charset="-122"/>
                <a:ea typeface="微软雅黑" pitchFamily="34" charset="-122"/>
              </a:rPr>
              <a:t> perms);</a:t>
            </a:r>
          </a:p>
          <a:p>
            <a:pPr marL="342900" indent="-342900">
              <a:spcBef>
                <a:spcPct val="25000"/>
              </a:spcBef>
              <a:buFont typeface="Wingdings" pitchFamily="2" charset="2"/>
              <a:buChar char="u"/>
            </a:pPr>
            <a:r>
              <a:rPr lang="zh-CN" altLang="en-US" sz="2000" dirty="0">
                <a:solidFill>
                  <a:schemeClr val="accent2"/>
                </a:solidFill>
                <a:latin typeface="微软雅黑" pitchFamily="34" charset="-122"/>
                <a:ea typeface="微软雅黑" pitchFamily="34" charset="-122"/>
              </a:rPr>
              <a:t>标准输入</a:t>
            </a:r>
            <a:r>
              <a:rPr lang="en-US" altLang="zh-CN" sz="2000" dirty="0">
                <a:solidFill>
                  <a:srgbClr val="A50021"/>
                </a:solidFill>
                <a:latin typeface="微软雅黑" pitchFamily="34" charset="-122"/>
                <a:ea typeface="微软雅黑" pitchFamily="34" charset="-122"/>
              </a:rPr>
              <a:t>(</a:t>
            </a:r>
            <a:r>
              <a:rPr lang="en-US" altLang="zh-CN" sz="2000" dirty="0" err="1">
                <a:solidFill>
                  <a:srgbClr val="A50021"/>
                </a:solidFill>
                <a:latin typeface="微软雅黑" pitchFamily="34" charset="-122"/>
                <a:ea typeface="微软雅黑" pitchFamily="34" charset="-122"/>
              </a:rPr>
              <a:t>fd</a:t>
            </a:r>
            <a:r>
              <a:rPr lang="en-US" altLang="zh-CN" sz="2000" dirty="0">
                <a:solidFill>
                  <a:srgbClr val="A50021"/>
                </a:solidFill>
                <a:latin typeface="微软雅黑" pitchFamily="34" charset="-122"/>
                <a:ea typeface="微软雅黑" pitchFamily="34" charset="-122"/>
              </a:rPr>
              <a:t>=0)</a:t>
            </a:r>
            <a:r>
              <a:rPr lang="zh-CN" altLang="en-US" sz="2000" dirty="0">
                <a:solidFill>
                  <a:schemeClr val="accent2"/>
                </a:solidFill>
                <a:latin typeface="微软雅黑" pitchFamily="34" charset="-122"/>
                <a:ea typeface="微软雅黑" pitchFamily="34" charset="-122"/>
              </a:rPr>
              <a:t>、标准输出</a:t>
            </a:r>
            <a:r>
              <a:rPr lang="en-US" altLang="zh-CN" sz="2000" dirty="0">
                <a:solidFill>
                  <a:srgbClr val="A50021"/>
                </a:solidFill>
                <a:latin typeface="微软雅黑" pitchFamily="34" charset="-122"/>
                <a:ea typeface="微软雅黑" pitchFamily="34" charset="-122"/>
              </a:rPr>
              <a:t>(</a:t>
            </a:r>
            <a:r>
              <a:rPr lang="en-US" altLang="zh-CN" sz="2000" dirty="0" err="1">
                <a:solidFill>
                  <a:srgbClr val="A50021"/>
                </a:solidFill>
                <a:latin typeface="微软雅黑" pitchFamily="34" charset="-122"/>
                <a:ea typeface="微软雅黑" pitchFamily="34" charset="-122"/>
              </a:rPr>
              <a:t>fd</a:t>
            </a:r>
            <a:r>
              <a:rPr lang="en-US" altLang="zh-CN" sz="2000" dirty="0">
                <a:solidFill>
                  <a:srgbClr val="A50021"/>
                </a:solidFill>
                <a:latin typeface="微软雅黑" pitchFamily="34" charset="-122"/>
                <a:ea typeface="微软雅黑" pitchFamily="34" charset="-122"/>
              </a:rPr>
              <a:t>=1)</a:t>
            </a:r>
            <a:r>
              <a:rPr lang="zh-CN" altLang="en-US" sz="2000" dirty="0">
                <a:solidFill>
                  <a:schemeClr val="accent2"/>
                </a:solidFill>
                <a:latin typeface="微软雅黑" pitchFamily="34" charset="-122"/>
                <a:ea typeface="微软雅黑" pitchFamily="34" charset="-122"/>
              </a:rPr>
              <a:t>和标准错误</a:t>
            </a:r>
            <a:r>
              <a:rPr lang="en-US" altLang="zh-CN" sz="2000" dirty="0">
                <a:solidFill>
                  <a:srgbClr val="A50021"/>
                </a:solidFill>
                <a:latin typeface="微软雅黑" pitchFamily="34" charset="-122"/>
                <a:ea typeface="微软雅黑" pitchFamily="34" charset="-122"/>
              </a:rPr>
              <a:t>(</a:t>
            </a:r>
            <a:r>
              <a:rPr lang="en-US" altLang="zh-CN" sz="2000" dirty="0" err="1">
                <a:solidFill>
                  <a:srgbClr val="A50021"/>
                </a:solidFill>
                <a:latin typeface="微软雅黑" pitchFamily="34" charset="-122"/>
                <a:ea typeface="微软雅黑" pitchFamily="34" charset="-122"/>
              </a:rPr>
              <a:t>fd</a:t>
            </a:r>
            <a:r>
              <a:rPr lang="en-US" altLang="zh-CN" sz="2000" dirty="0">
                <a:solidFill>
                  <a:srgbClr val="A50021"/>
                </a:solidFill>
                <a:latin typeface="微软雅黑" pitchFamily="34" charset="-122"/>
                <a:ea typeface="微软雅黑" pitchFamily="34" charset="-122"/>
              </a:rPr>
              <a:t>=2)</a:t>
            </a:r>
            <a:r>
              <a:rPr lang="zh-CN" altLang="en-US" sz="2000" dirty="0">
                <a:solidFill>
                  <a:schemeClr val="accent2"/>
                </a:solidFill>
                <a:latin typeface="微软雅黑" pitchFamily="34" charset="-122"/>
                <a:ea typeface="微软雅黑" pitchFamily="34" charset="-122"/>
              </a:rPr>
              <a:t>三种文件自动打开，其他文件须用</a:t>
            </a:r>
            <a:r>
              <a:rPr lang="en-US" altLang="zh-CN" sz="2000" dirty="0" err="1">
                <a:solidFill>
                  <a:schemeClr val="accent2"/>
                </a:solidFill>
                <a:latin typeface="微软雅黑" pitchFamily="34" charset="-122"/>
                <a:ea typeface="微软雅黑" pitchFamily="34" charset="-122"/>
              </a:rPr>
              <a:t>creat</a:t>
            </a:r>
            <a:r>
              <a:rPr lang="zh-CN" altLang="en-US" sz="2000" dirty="0">
                <a:solidFill>
                  <a:schemeClr val="accent2"/>
                </a:solidFill>
                <a:latin typeface="微软雅黑" pitchFamily="34" charset="-122"/>
                <a:ea typeface="微软雅黑" pitchFamily="34" charset="-122"/>
              </a:rPr>
              <a:t>或</a:t>
            </a:r>
            <a:r>
              <a:rPr lang="en-US" altLang="zh-CN" sz="2000" dirty="0">
                <a:solidFill>
                  <a:schemeClr val="accent2"/>
                </a:solidFill>
                <a:latin typeface="微软雅黑" pitchFamily="34" charset="-122"/>
                <a:ea typeface="微软雅黑" pitchFamily="34" charset="-122"/>
              </a:rPr>
              <a:t>open</a:t>
            </a:r>
            <a:r>
              <a:rPr lang="zh-CN" altLang="en-US" sz="2000" dirty="0">
                <a:solidFill>
                  <a:schemeClr val="accent2"/>
                </a:solidFill>
                <a:latin typeface="微软雅黑" pitchFamily="34" charset="-122"/>
                <a:ea typeface="微软雅黑" pitchFamily="34" charset="-122"/>
              </a:rPr>
              <a:t>函数显式创建或打开后才能读写 </a:t>
            </a:r>
          </a:p>
          <a:p>
            <a:pPr marL="342900" indent="-342900">
              <a:spcBef>
                <a:spcPct val="25000"/>
              </a:spcBef>
              <a:buFont typeface="Wingdings" pitchFamily="2" charset="2"/>
              <a:buChar char="u"/>
            </a:pPr>
            <a:r>
              <a:rPr lang="zh-CN" altLang="en-US" sz="2000" dirty="0">
                <a:solidFill>
                  <a:schemeClr val="accent2"/>
                </a:solidFill>
                <a:latin typeface="微软雅黑" pitchFamily="34" charset="-122"/>
                <a:ea typeface="微软雅黑" pitchFamily="34" charset="-122"/>
              </a:rPr>
              <a:t>参数</a:t>
            </a:r>
            <a:r>
              <a:rPr lang="en-US" altLang="zh-CN" sz="2000" dirty="0">
                <a:solidFill>
                  <a:schemeClr val="accent2"/>
                </a:solidFill>
                <a:latin typeface="微软雅黑" pitchFamily="34" charset="-122"/>
                <a:ea typeface="微软雅黑" pitchFamily="34" charset="-122"/>
              </a:rPr>
              <a:t>perms</a:t>
            </a:r>
            <a:r>
              <a:rPr lang="zh-CN" altLang="en-US" sz="2000" dirty="0">
                <a:solidFill>
                  <a:schemeClr val="accent2"/>
                </a:solidFill>
                <a:latin typeface="微软雅黑" pitchFamily="34" charset="-122"/>
                <a:ea typeface="微软雅黑" pitchFamily="34" charset="-122"/>
              </a:rPr>
              <a:t>用于指定文件的访问权限，通常在</a:t>
            </a:r>
            <a:r>
              <a:rPr lang="en-US" altLang="zh-CN" sz="2000" dirty="0">
                <a:solidFill>
                  <a:schemeClr val="accent2"/>
                </a:solidFill>
                <a:latin typeface="微软雅黑" pitchFamily="34" charset="-122"/>
                <a:ea typeface="微软雅黑" pitchFamily="34" charset="-122"/>
              </a:rPr>
              <a:t>open</a:t>
            </a:r>
            <a:r>
              <a:rPr lang="zh-CN" altLang="en-US" sz="2000" dirty="0">
                <a:solidFill>
                  <a:schemeClr val="accent2"/>
                </a:solidFill>
                <a:latin typeface="微软雅黑" pitchFamily="34" charset="-122"/>
                <a:ea typeface="微软雅黑" pitchFamily="34" charset="-122"/>
              </a:rPr>
              <a:t>函数中该参数总是</a:t>
            </a:r>
            <a:r>
              <a:rPr lang="en-US" altLang="zh-CN" sz="2000" dirty="0">
                <a:solidFill>
                  <a:schemeClr val="accent2"/>
                </a:solidFill>
                <a:latin typeface="微软雅黑" pitchFamily="34" charset="-122"/>
                <a:ea typeface="微软雅黑" pitchFamily="34" charset="-122"/>
              </a:rPr>
              <a:t>0</a:t>
            </a:r>
            <a:r>
              <a:rPr lang="zh-CN" altLang="en-US" sz="2000" dirty="0">
                <a:solidFill>
                  <a:schemeClr val="accent2"/>
                </a:solidFill>
                <a:latin typeface="微软雅黑" pitchFamily="34" charset="-122"/>
                <a:ea typeface="微软雅黑" pitchFamily="34" charset="-122"/>
              </a:rPr>
              <a:t>，除非以创建方式打开，此时，参数</a:t>
            </a:r>
            <a:r>
              <a:rPr lang="en-US" altLang="zh-CN" sz="2000" dirty="0">
                <a:solidFill>
                  <a:schemeClr val="accent2"/>
                </a:solidFill>
                <a:latin typeface="微软雅黑" pitchFamily="34" charset="-122"/>
                <a:ea typeface="微软雅黑" pitchFamily="34" charset="-122"/>
              </a:rPr>
              <a:t>flags</a:t>
            </a:r>
            <a:r>
              <a:rPr lang="zh-CN" altLang="en-US" sz="2000" dirty="0">
                <a:solidFill>
                  <a:schemeClr val="accent2"/>
                </a:solidFill>
                <a:latin typeface="微软雅黑" pitchFamily="34" charset="-122"/>
                <a:ea typeface="微软雅黑" pitchFamily="34" charset="-122"/>
              </a:rPr>
              <a:t>中应带有</a:t>
            </a:r>
            <a:r>
              <a:rPr lang="en-US" altLang="zh-CN" sz="2000" dirty="0">
                <a:solidFill>
                  <a:schemeClr val="accent2"/>
                </a:solidFill>
                <a:latin typeface="微软雅黑" pitchFamily="34" charset="-122"/>
                <a:ea typeface="微软雅黑" pitchFamily="34" charset="-122"/>
              </a:rPr>
              <a:t>O_CREAT</a:t>
            </a:r>
            <a:r>
              <a:rPr lang="zh-CN" altLang="en-US" sz="2000" dirty="0">
                <a:solidFill>
                  <a:schemeClr val="accent2"/>
                </a:solidFill>
                <a:latin typeface="微软雅黑" pitchFamily="34" charset="-122"/>
                <a:ea typeface="微软雅黑" pitchFamily="34" charset="-122"/>
              </a:rPr>
              <a:t>标志。 </a:t>
            </a:r>
          </a:p>
          <a:p>
            <a:pPr marL="342900" indent="-342900">
              <a:spcBef>
                <a:spcPct val="25000"/>
              </a:spcBef>
              <a:buFont typeface="Wingdings" pitchFamily="2" charset="2"/>
              <a:buChar char="u"/>
            </a:pPr>
            <a:r>
              <a:rPr lang="zh-CN" altLang="en-US" sz="2000" dirty="0">
                <a:solidFill>
                  <a:schemeClr val="accent2"/>
                </a:solidFill>
                <a:latin typeface="微软雅黑" pitchFamily="34" charset="-122"/>
                <a:ea typeface="微软雅黑" pitchFamily="34" charset="-122"/>
              </a:rPr>
              <a:t>参数</a:t>
            </a:r>
            <a:r>
              <a:rPr lang="en-US" altLang="zh-CN" sz="2000" dirty="0">
                <a:solidFill>
                  <a:schemeClr val="accent2"/>
                </a:solidFill>
                <a:latin typeface="微软雅黑" pitchFamily="34" charset="-122"/>
                <a:ea typeface="微软雅黑" pitchFamily="34" charset="-122"/>
              </a:rPr>
              <a:t>flags</a:t>
            </a:r>
            <a:r>
              <a:rPr lang="zh-CN" altLang="en-US" sz="2000" dirty="0">
                <a:solidFill>
                  <a:schemeClr val="accent2"/>
                </a:solidFill>
                <a:latin typeface="微软雅黑" pitchFamily="34" charset="-122"/>
                <a:ea typeface="微软雅黑" pitchFamily="34" charset="-122"/>
              </a:rPr>
              <a:t>：</a:t>
            </a:r>
            <a:r>
              <a:rPr lang="en-US" altLang="zh-CN" sz="2000" dirty="0">
                <a:solidFill>
                  <a:schemeClr val="accent2"/>
                </a:solidFill>
                <a:latin typeface="微软雅黑" pitchFamily="34" charset="-122"/>
                <a:ea typeface="微软雅黑" pitchFamily="34" charset="-122"/>
              </a:rPr>
              <a:t>O_RDONLY, O_WRONLY|O_APPEND, O_RDWR</a:t>
            </a:r>
            <a:r>
              <a:rPr lang="zh-CN" altLang="en-US" sz="2000" dirty="0">
                <a:solidFill>
                  <a:schemeClr val="accent2"/>
                </a:solidFill>
                <a:latin typeface="微软雅黑" pitchFamily="34" charset="-122"/>
                <a:ea typeface="微软雅黑" pitchFamily="34" charset="-122"/>
              </a:rPr>
              <a:t>等</a:t>
            </a:r>
          </a:p>
          <a:p>
            <a:pPr marL="342900" indent="-342900">
              <a:spcBef>
                <a:spcPct val="25000"/>
              </a:spcBef>
              <a:buFont typeface="Wingdings" pitchFamily="2" charset="2"/>
              <a:buNone/>
            </a:pPr>
            <a:r>
              <a:rPr lang="zh-CN" altLang="en-US" sz="2000" dirty="0">
                <a:solidFill>
                  <a:schemeClr val="accent2"/>
                </a:solidFill>
                <a:latin typeface="微软雅黑" pitchFamily="34" charset="-122"/>
                <a:ea typeface="微软雅黑" pitchFamily="34" charset="-122"/>
              </a:rPr>
              <a:t>     </a:t>
            </a:r>
            <a:r>
              <a:rPr lang="zh-CN" altLang="en-US" sz="2000" dirty="0">
                <a:solidFill>
                  <a:srgbClr val="A50021"/>
                </a:solidFill>
                <a:latin typeface="微软雅黑" pitchFamily="34" charset="-122"/>
                <a:ea typeface="微软雅黑" pitchFamily="34" charset="-122"/>
              </a:rPr>
              <a:t>例：</a:t>
            </a:r>
            <a:r>
              <a:rPr lang="en-US" altLang="zh-CN" sz="2000" dirty="0" err="1">
                <a:solidFill>
                  <a:srgbClr val="A50021"/>
                </a:solidFill>
                <a:latin typeface="微软雅黑" pitchFamily="34" charset="-122"/>
                <a:ea typeface="微软雅黑" pitchFamily="34" charset="-122"/>
              </a:rPr>
              <a:t>fd</a:t>
            </a:r>
            <a:r>
              <a:rPr lang="en-US" altLang="zh-CN" sz="2000" dirty="0">
                <a:solidFill>
                  <a:srgbClr val="A50021"/>
                </a:solidFill>
                <a:latin typeface="微软雅黑" pitchFamily="34" charset="-122"/>
                <a:ea typeface="微软雅黑" pitchFamily="34" charset="-122"/>
              </a:rPr>
              <a:t>=open(“</a:t>
            </a:r>
            <a:r>
              <a:rPr lang="en-US" altLang="zh-CN" sz="2000" dirty="0" err="1">
                <a:solidFill>
                  <a:srgbClr val="A50021"/>
                </a:solidFill>
                <a:latin typeface="微软雅黑" pitchFamily="34" charset="-122"/>
                <a:ea typeface="微软雅黑" pitchFamily="34" charset="-122"/>
              </a:rPr>
              <a:t>test.txt”,O_RDONLY</a:t>
            </a:r>
            <a:r>
              <a:rPr lang="en-US" altLang="zh-CN" sz="2000" dirty="0">
                <a:solidFill>
                  <a:srgbClr val="A50021"/>
                </a:solidFill>
                <a:latin typeface="微软雅黑" pitchFamily="34" charset="-122"/>
                <a:ea typeface="微软雅黑" pitchFamily="34" charset="-122"/>
              </a:rPr>
              <a:t>, 0);</a:t>
            </a:r>
            <a:endParaRPr lang="zh-CN" altLang="en-US" sz="2000" dirty="0">
              <a:solidFill>
                <a:srgbClr val="A5002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0883">
                                            <p:txEl>
                                              <p:pRg st="0" end="0"/>
                                            </p:txEl>
                                          </p:spTgt>
                                        </p:tgtEl>
                                        <p:attrNameLst>
                                          <p:attrName>style.visibility</p:attrName>
                                        </p:attrNameLst>
                                      </p:cBhvr>
                                      <p:to>
                                        <p:strVal val="visible"/>
                                      </p:to>
                                    </p:set>
                                    <p:animEffect transition="in" filter="blinds(horizontal)">
                                      <p:cBhvr>
                                        <p:cTn id="7" dur="500"/>
                                        <p:tgtEl>
                                          <p:spTgt spid="890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0883">
                                            <p:txEl>
                                              <p:pRg st="1" end="1"/>
                                            </p:txEl>
                                          </p:spTgt>
                                        </p:tgtEl>
                                        <p:attrNameLst>
                                          <p:attrName>style.visibility</p:attrName>
                                        </p:attrNameLst>
                                      </p:cBhvr>
                                      <p:to>
                                        <p:strVal val="visible"/>
                                      </p:to>
                                    </p:set>
                                    <p:animEffect transition="in" filter="blinds(horizontal)">
                                      <p:cBhvr>
                                        <p:cTn id="12" dur="500"/>
                                        <p:tgtEl>
                                          <p:spTgt spid="8908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90883">
                                            <p:txEl>
                                              <p:pRg st="2" end="2"/>
                                            </p:txEl>
                                          </p:spTgt>
                                        </p:tgtEl>
                                        <p:attrNameLst>
                                          <p:attrName>style.visibility</p:attrName>
                                        </p:attrNameLst>
                                      </p:cBhvr>
                                      <p:to>
                                        <p:strVal val="visible"/>
                                      </p:to>
                                    </p:set>
                                    <p:animEffect transition="in" filter="blinds(horizontal)">
                                      <p:cBhvr>
                                        <p:cTn id="17" dur="500"/>
                                        <p:tgtEl>
                                          <p:spTgt spid="8908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90883">
                                            <p:txEl>
                                              <p:pRg st="3" end="3"/>
                                            </p:txEl>
                                          </p:spTgt>
                                        </p:tgtEl>
                                        <p:attrNameLst>
                                          <p:attrName>style.visibility</p:attrName>
                                        </p:attrNameLst>
                                      </p:cBhvr>
                                      <p:to>
                                        <p:strVal val="visible"/>
                                      </p:to>
                                    </p:set>
                                    <p:animEffect transition="in" filter="blinds(horizontal)">
                                      <p:cBhvr>
                                        <p:cTn id="22" dur="500"/>
                                        <p:tgtEl>
                                          <p:spTgt spid="8908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90883">
                                            <p:txEl>
                                              <p:pRg st="4" end="4"/>
                                            </p:txEl>
                                          </p:spTgt>
                                        </p:tgtEl>
                                        <p:attrNameLst>
                                          <p:attrName>style.visibility</p:attrName>
                                        </p:attrNameLst>
                                      </p:cBhvr>
                                      <p:to>
                                        <p:strVal val="visible"/>
                                      </p:to>
                                    </p:set>
                                    <p:animEffect transition="in" filter="blinds(horizontal)">
                                      <p:cBhvr>
                                        <p:cTn id="27" dur="500"/>
                                        <p:tgtEl>
                                          <p:spTgt spid="8908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90883">
                                            <p:txEl>
                                              <p:pRg st="5" end="5"/>
                                            </p:txEl>
                                          </p:spTgt>
                                        </p:tgtEl>
                                        <p:attrNameLst>
                                          <p:attrName>style.visibility</p:attrName>
                                        </p:attrNameLst>
                                      </p:cBhvr>
                                      <p:to>
                                        <p:strVal val="visible"/>
                                      </p:to>
                                    </p:set>
                                    <p:animEffect transition="in" filter="blinds(horizontal)">
                                      <p:cBhvr>
                                        <p:cTn id="32" dur="500"/>
                                        <p:tgtEl>
                                          <p:spTgt spid="8908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90883">
                                            <p:txEl>
                                              <p:pRg st="6" end="6"/>
                                            </p:txEl>
                                          </p:spTgt>
                                        </p:tgtEl>
                                        <p:attrNameLst>
                                          <p:attrName>style.visibility</p:attrName>
                                        </p:attrNameLst>
                                      </p:cBhvr>
                                      <p:to>
                                        <p:strVal val="visible"/>
                                      </p:to>
                                    </p:set>
                                    <p:animEffect transition="in" filter="blinds(horizontal)">
                                      <p:cBhvr>
                                        <p:cTn id="37" dur="500"/>
                                        <p:tgtEl>
                                          <p:spTgt spid="8908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90883">
                                            <p:txEl>
                                              <p:pRg st="7" end="7"/>
                                            </p:txEl>
                                          </p:spTgt>
                                        </p:tgtEl>
                                        <p:attrNameLst>
                                          <p:attrName>style.visibility</p:attrName>
                                        </p:attrNameLst>
                                      </p:cBhvr>
                                      <p:to>
                                        <p:strVal val="visible"/>
                                      </p:to>
                                    </p:set>
                                    <p:animEffect transition="in" filter="blinds(horizontal)">
                                      <p:cBhvr>
                                        <p:cTn id="42" dur="500"/>
                                        <p:tgtEl>
                                          <p:spTgt spid="8908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90883">
                                            <p:txEl>
                                              <p:pRg st="8" end="8"/>
                                            </p:txEl>
                                          </p:spTgt>
                                        </p:tgtEl>
                                        <p:attrNameLst>
                                          <p:attrName>style.visibility</p:attrName>
                                        </p:attrNameLst>
                                      </p:cBhvr>
                                      <p:to>
                                        <p:strVal val="visible"/>
                                      </p:to>
                                    </p:set>
                                    <p:animEffect transition="in" filter="blinds(horizontal)">
                                      <p:cBhvr>
                                        <p:cTn id="47" dur="500"/>
                                        <p:tgtEl>
                                          <p:spTgt spid="89088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90883">
                                            <p:txEl>
                                              <p:pRg st="9" end="9"/>
                                            </p:txEl>
                                          </p:spTgt>
                                        </p:tgtEl>
                                        <p:attrNameLst>
                                          <p:attrName>style.visibility</p:attrName>
                                        </p:attrNameLst>
                                      </p:cBhvr>
                                      <p:to>
                                        <p:strVal val="visible"/>
                                      </p:to>
                                    </p:set>
                                    <p:animEffect transition="in" filter="blinds(horizontal)">
                                      <p:cBhvr>
                                        <p:cTn id="52" dur="500"/>
                                        <p:tgtEl>
                                          <p:spTgt spid="89088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90883">
                                            <p:txEl>
                                              <p:pRg st="10" end="10"/>
                                            </p:txEl>
                                          </p:spTgt>
                                        </p:tgtEl>
                                        <p:attrNameLst>
                                          <p:attrName>style.visibility</p:attrName>
                                        </p:attrNameLst>
                                      </p:cBhvr>
                                      <p:to>
                                        <p:strVal val="visible"/>
                                      </p:to>
                                    </p:set>
                                    <p:animEffect transition="in" filter="blinds(horizontal)">
                                      <p:cBhvr>
                                        <p:cTn id="57" dur="500"/>
                                        <p:tgtEl>
                                          <p:spTgt spid="8908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zh-CN" altLang="en-US"/>
              <a:t>文件的读</a:t>
            </a:r>
            <a:r>
              <a:rPr lang="en-US" altLang="zh-CN"/>
              <a:t>/</a:t>
            </a:r>
            <a:r>
              <a:rPr lang="zh-CN" altLang="en-US"/>
              <a:t>写</a:t>
            </a:r>
          </a:p>
        </p:txBody>
      </p:sp>
      <p:sp>
        <p:nvSpPr>
          <p:cNvPr id="891907" name="Rectangle 3"/>
          <p:cNvSpPr>
            <a:spLocks noGrp="1" noChangeArrowheads="1"/>
          </p:cNvSpPr>
          <p:nvPr>
            <p:ph type="body" idx="1"/>
          </p:nvPr>
        </p:nvSpPr>
        <p:spPr>
          <a:xfrm>
            <a:off x="363538" y="830263"/>
            <a:ext cx="8540750" cy="5449887"/>
          </a:xfrm>
        </p:spPr>
        <p:txBody>
          <a:bodyPr/>
          <a:lstStyle/>
          <a:p>
            <a:pPr>
              <a:lnSpc>
                <a:spcPct val="120000"/>
              </a:lnSpc>
              <a:spcBef>
                <a:spcPct val="25000"/>
              </a:spcBef>
              <a:buFontTx/>
              <a:buNone/>
            </a:pPr>
            <a:r>
              <a:rPr lang="en-US" altLang="zh-CN" sz="2100" dirty="0">
                <a:latin typeface="微软雅黑" pitchFamily="34" charset="-122"/>
                <a:ea typeface="微软雅黑" pitchFamily="34" charset="-122"/>
              </a:rPr>
              <a:t>3. </a:t>
            </a:r>
            <a:r>
              <a:rPr lang="zh-CN" altLang="en-US" sz="2100" dirty="0">
                <a:latin typeface="微软雅黑" pitchFamily="34" charset="-122"/>
                <a:ea typeface="微软雅黑" pitchFamily="34" charset="-122"/>
              </a:rPr>
              <a:t>读文件：</a:t>
            </a:r>
            <a:r>
              <a:rPr lang="en-US" altLang="zh-CN" sz="2100" dirty="0" err="1">
                <a:latin typeface="微软雅黑" pitchFamily="34" charset="-122"/>
                <a:ea typeface="微软雅黑" pitchFamily="34" charset="-122"/>
              </a:rPr>
              <a:t>size_t</a:t>
            </a:r>
            <a:r>
              <a:rPr lang="en-US" altLang="zh-CN" sz="2100" dirty="0">
                <a:latin typeface="微软雅黑" pitchFamily="34" charset="-122"/>
                <a:ea typeface="微软雅黑" pitchFamily="34" charset="-122"/>
              </a:rPr>
              <a:t> read(</a:t>
            </a:r>
            <a:r>
              <a:rPr lang="en-US" altLang="zh-CN" sz="2100" dirty="0" err="1">
                <a:latin typeface="微软雅黑" pitchFamily="34" charset="-122"/>
                <a:ea typeface="微软雅黑" pitchFamily="34" charset="-122"/>
              </a:rPr>
              <a:t>int</a:t>
            </a:r>
            <a:r>
              <a:rPr lang="en-US" altLang="zh-CN" sz="2100" dirty="0">
                <a:latin typeface="微软雅黑" pitchFamily="34" charset="-122"/>
                <a:ea typeface="微软雅黑" pitchFamily="34" charset="-122"/>
              </a:rPr>
              <a:t> </a:t>
            </a:r>
            <a:r>
              <a:rPr lang="en-US" altLang="zh-CN" sz="2100" dirty="0" err="1">
                <a:latin typeface="微软雅黑" pitchFamily="34" charset="-122"/>
                <a:ea typeface="微软雅黑" pitchFamily="34" charset="-122"/>
              </a:rPr>
              <a:t>fd</a:t>
            </a:r>
            <a:r>
              <a:rPr lang="en-US" altLang="zh-CN" sz="2100" dirty="0">
                <a:latin typeface="微软雅黑" pitchFamily="34" charset="-122"/>
                <a:ea typeface="微软雅黑" pitchFamily="34" charset="-122"/>
              </a:rPr>
              <a:t>, void *</a:t>
            </a:r>
            <a:r>
              <a:rPr lang="en-US" altLang="zh-CN" sz="2100" dirty="0" err="1">
                <a:latin typeface="微软雅黑" pitchFamily="34" charset="-122"/>
                <a:ea typeface="微软雅黑" pitchFamily="34" charset="-122"/>
              </a:rPr>
              <a:t>buf</a:t>
            </a:r>
            <a:r>
              <a:rPr lang="en-US" altLang="zh-CN" sz="2100" dirty="0">
                <a:latin typeface="微软雅黑" pitchFamily="34" charset="-122"/>
                <a:ea typeface="微软雅黑" pitchFamily="34" charset="-122"/>
              </a:rPr>
              <a:t>, </a:t>
            </a:r>
            <a:r>
              <a:rPr lang="en-US" altLang="zh-CN" sz="2100" dirty="0" err="1">
                <a:latin typeface="微软雅黑" pitchFamily="34" charset="-122"/>
                <a:ea typeface="微软雅黑" pitchFamily="34" charset="-122"/>
              </a:rPr>
              <a:t>size_t</a:t>
            </a:r>
            <a:r>
              <a:rPr lang="en-US" altLang="zh-CN" sz="2100" dirty="0">
                <a:latin typeface="微软雅黑" pitchFamily="34" charset="-122"/>
                <a:ea typeface="微软雅黑" pitchFamily="34" charset="-122"/>
              </a:rPr>
              <a:t> n);</a:t>
            </a:r>
          </a:p>
          <a:p>
            <a:pPr>
              <a:lnSpc>
                <a:spcPct val="120000"/>
              </a:lnSpc>
              <a:spcBef>
                <a:spcPct val="25000"/>
              </a:spcBef>
              <a:buFont typeface="Wingdings" pitchFamily="2" charset="2"/>
              <a:buChar char="u"/>
            </a:pPr>
            <a:r>
              <a:rPr lang="zh-CN" altLang="en-US" sz="2100" dirty="0">
                <a:solidFill>
                  <a:schemeClr val="accent2"/>
                </a:solidFill>
                <a:latin typeface="微软雅黑" pitchFamily="34" charset="-122"/>
                <a:ea typeface="微软雅黑" pitchFamily="34" charset="-122"/>
              </a:rPr>
              <a:t>将</a:t>
            </a:r>
            <a:r>
              <a:rPr lang="en-US" altLang="zh-CN" sz="2100" dirty="0" err="1">
                <a:solidFill>
                  <a:schemeClr val="accent2"/>
                </a:solidFill>
                <a:latin typeface="微软雅黑" pitchFamily="34" charset="-122"/>
                <a:ea typeface="微软雅黑" pitchFamily="34" charset="-122"/>
              </a:rPr>
              <a:t>fd</a:t>
            </a:r>
            <a:r>
              <a:rPr lang="zh-CN" altLang="en-US" sz="2100" dirty="0">
                <a:solidFill>
                  <a:schemeClr val="accent2"/>
                </a:solidFill>
                <a:latin typeface="微软雅黑" pitchFamily="34" charset="-122"/>
                <a:ea typeface="微软雅黑" pitchFamily="34" charset="-122"/>
              </a:rPr>
              <a:t>中当前位置</a:t>
            </a:r>
            <a:r>
              <a:rPr lang="en-US" altLang="zh-CN" sz="2100" dirty="0">
                <a:solidFill>
                  <a:schemeClr val="accent2"/>
                </a:solidFill>
                <a:latin typeface="微软雅黑" pitchFamily="34" charset="-122"/>
                <a:ea typeface="微软雅黑" pitchFamily="34" charset="-122"/>
              </a:rPr>
              <a:t>k</a:t>
            </a:r>
            <a:r>
              <a:rPr lang="zh-CN" altLang="en-US" sz="2100" dirty="0">
                <a:solidFill>
                  <a:schemeClr val="accent2"/>
                </a:solidFill>
                <a:latin typeface="微软雅黑" pitchFamily="34" charset="-122"/>
                <a:ea typeface="微软雅黑" pitchFamily="34" charset="-122"/>
              </a:rPr>
              <a:t>开始的</a:t>
            </a:r>
            <a:r>
              <a:rPr lang="en-US" altLang="zh-CN" sz="2100" dirty="0">
                <a:solidFill>
                  <a:schemeClr val="accent2"/>
                </a:solidFill>
                <a:latin typeface="微软雅黑" pitchFamily="34" charset="-122"/>
                <a:ea typeface="微软雅黑" pitchFamily="34" charset="-122"/>
              </a:rPr>
              <a:t>n</a:t>
            </a:r>
            <a:r>
              <a:rPr lang="zh-CN" altLang="en-US" sz="2100" dirty="0">
                <a:solidFill>
                  <a:schemeClr val="accent2"/>
                </a:solidFill>
                <a:latin typeface="微软雅黑" pitchFamily="34" charset="-122"/>
                <a:ea typeface="微软雅黑" pitchFamily="34" charset="-122"/>
              </a:rPr>
              <a:t>个字节读到</a:t>
            </a:r>
            <a:r>
              <a:rPr lang="en-US" altLang="zh-CN" sz="2100" dirty="0" err="1">
                <a:solidFill>
                  <a:schemeClr val="accent2"/>
                </a:solidFill>
                <a:latin typeface="微软雅黑" pitchFamily="34" charset="-122"/>
                <a:ea typeface="微软雅黑" pitchFamily="34" charset="-122"/>
              </a:rPr>
              <a:t>buf</a:t>
            </a:r>
            <a:r>
              <a:rPr lang="zh-CN" altLang="en-US" sz="2100" dirty="0">
                <a:solidFill>
                  <a:schemeClr val="accent2"/>
                </a:solidFill>
                <a:latin typeface="微软雅黑" pitchFamily="34" charset="-122"/>
                <a:ea typeface="微软雅黑" pitchFamily="34" charset="-122"/>
              </a:rPr>
              <a:t>中，读后当前位置为</a:t>
            </a:r>
            <a:r>
              <a:rPr lang="en-US" altLang="zh-CN" sz="2100" dirty="0" err="1">
                <a:solidFill>
                  <a:schemeClr val="accent2"/>
                </a:solidFill>
                <a:latin typeface="微软雅黑" pitchFamily="34" charset="-122"/>
                <a:ea typeface="微软雅黑" pitchFamily="34" charset="-122"/>
              </a:rPr>
              <a:t>k+n</a:t>
            </a:r>
            <a:r>
              <a:rPr lang="zh-CN" altLang="en-US" sz="2100" dirty="0">
                <a:solidFill>
                  <a:schemeClr val="accent2"/>
                </a:solidFill>
                <a:latin typeface="微软雅黑" pitchFamily="34" charset="-122"/>
                <a:ea typeface="微软雅黑" pitchFamily="34" charset="-122"/>
              </a:rPr>
              <a:t>。若文件长度为</a:t>
            </a:r>
            <a:r>
              <a:rPr lang="en-US" altLang="zh-CN" sz="2100" dirty="0">
                <a:solidFill>
                  <a:schemeClr val="accent2"/>
                </a:solidFill>
                <a:latin typeface="微软雅黑" pitchFamily="34" charset="-122"/>
                <a:ea typeface="微软雅黑" pitchFamily="34" charset="-122"/>
              </a:rPr>
              <a:t>m</a:t>
            </a:r>
            <a:r>
              <a:rPr lang="zh-CN" altLang="en-US" sz="2100" dirty="0">
                <a:solidFill>
                  <a:schemeClr val="accent2"/>
                </a:solidFill>
                <a:latin typeface="微软雅黑" pitchFamily="34" charset="-122"/>
                <a:ea typeface="微软雅黑" pitchFamily="34" charset="-122"/>
              </a:rPr>
              <a:t>，当</a:t>
            </a:r>
            <a:r>
              <a:rPr lang="en-US" altLang="zh-CN" sz="2100" dirty="0" err="1">
                <a:solidFill>
                  <a:schemeClr val="accent2"/>
                </a:solidFill>
                <a:latin typeface="微软雅黑" pitchFamily="34" charset="-122"/>
                <a:ea typeface="微软雅黑" pitchFamily="34" charset="-122"/>
              </a:rPr>
              <a:t>k+n</a:t>
            </a:r>
            <a:r>
              <a:rPr lang="en-US" altLang="zh-CN" sz="2100" dirty="0">
                <a:solidFill>
                  <a:schemeClr val="accent2"/>
                </a:solidFill>
                <a:latin typeface="微软雅黑" pitchFamily="34" charset="-122"/>
                <a:ea typeface="微软雅黑" pitchFamily="34" charset="-122"/>
              </a:rPr>
              <a:t>&gt;m</a:t>
            </a:r>
            <a:r>
              <a:rPr lang="zh-CN" altLang="en-US" sz="2100" dirty="0">
                <a:solidFill>
                  <a:schemeClr val="accent2"/>
                </a:solidFill>
                <a:latin typeface="微软雅黑" pitchFamily="34" charset="-122"/>
                <a:ea typeface="微软雅黑" pitchFamily="34" charset="-122"/>
              </a:rPr>
              <a:t>时，则读取字节数为</a:t>
            </a:r>
            <a:r>
              <a:rPr lang="en-US" altLang="zh-CN" sz="2100" dirty="0">
                <a:solidFill>
                  <a:schemeClr val="accent2"/>
                </a:solidFill>
                <a:latin typeface="微软雅黑" pitchFamily="34" charset="-122"/>
                <a:ea typeface="微软雅黑" pitchFamily="34" charset="-122"/>
              </a:rPr>
              <a:t>m-k&lt;n</a:t>
            </a:r>
            <a:r>
              <a:rPr lang="zh-CN" altLang="en-US" sz="2100" dirty="0">
                <a:solidFill>
                  <a:schemeClr val="accent2"/>
                </a:solidFill>
                <a:latin typeface="微软雅黑" pitchFamily="34" charset="-122"/>
                <a:ea typeface="微软雅黑" pitchFamily="34" charset="-122"/>
              </a:rPr>
              <a:t>，读后当前位置为文件尾。返回实际字节数，</a:t>
            </a:r>
            <a:r>
              <a:rPr lang="zh-CN" altLang="en-US" sz="2100" dirty="0">
                <a:solidFill>
                  <a:srgbClr val="A50021"/>
                </a:solidFill>
                <a:latin typeface="微软雅黑" pitchFamily="34" charset="-122"/>
                <a:ea typeface="微软雅黑" pitchFamily="34" charset="-122"/>
              </a:rPr>
              <a:t>当</a:t>
            </a:r>
            <a:r>
              <a:rPr lang="en-US" altLang="zh-CN" sz="2100" dirty="0">
                <a:solidFill>
                  <a:srgbClr val="A50021"/>
                </a:solidFill>
                <a:latin typeface="微软雅黑" pitchFamily="34" charset="-122"/>
                <a:ea typeface="微软雅黑" pitchFamily="34" charset="-122"/>
              </a:rPr>
              <a:t>m=k</a:t>
            </a:r>
            <a:r>
              <a:rPr lang="zh-CN" altLang="en-US" sz="2100" dirty="0">
                <a:solidFill>
                  <a:srgbClr val="A50021"/>
                </a:solidFill>
                <a:latin typeface="微软雅黑" pitchFamily="34" charset="-122"/>
                <a:ea typeface="微软雅黑" pitchFamily="34" charset="-122"/>
              </a:rPr>
              <a:t>（</a:t>
            </a:r>
            <a:r>
              <a:rPr lang="en-US" altLang="zh-CN" sz="2100" dirty="0">
                <a:solidFill>
                  <a:srgbClr val="A50021"/>
                </a:solidFill>
                <a:latin typeface="微软雅黑" pitchFamily="34" charset="-122"/>
                <a:ea typeface="微软雅黑" pitchFamily="34" charset="-122"/>
              </a:rPr>
              <a:t>EOF</a:t>
            </a:r>
            <a:r>
              <a:rPr lang="zh-CN" altLang="en-US" sz="2100" dirty="0">
                <a:solidFill>
                  <a:srgbClr val="A50021"/>
                </a:solidFill>
                <a:latin typeface="微软雅黑" pitchFamily="34" charset="-122"/>
                <a:ea typeface="微软雅黑" pitchFamily="34" charset="-122"/>
              </a:rPr>
              <a:t>）</a:t>
            </a:r>
            <a:r>
              <a:rPr lang="zh-CN" altLang="en-US" sz="2100" dirty="0">
                <a:solidFill>
                  <a:schemeClr val="accent2"/>
                </a:solidFill>
                <a:latin typeface="微软雅黑" pitchFamily="34" charset="-122"/>
                <a:ea typeface="微软雅黑" pitchFamily="34" charset="-122"/>
              </a:rPr>
              <a:t>时，返回值为</a:t>
            </a:r>
            <a:r>
              <a:rPr lang="en-US" altLang="zh-CN" sz="2100" dirty="0">
                <a:solidFill>
                  <a:schemeClr val="accent2"/>
                </a:solidFill>
                <a:latin typeface="微软雅黑" pitchFamily="34" charset="-122"/>
                <a:ea typeface="微软雅黑" pitchFamily="34" charset="-122"/>
              </a:rPr>
              <a:t>0</a:t>
            </a:r>
            <a:r>
              <a:rPr lang="zh-CN" altLang="en-US" sz="2100" dirty="0">
                <a:solidFill>
                  <a:schemeClr val="accent2"/>
                </a:solidFill>
                <a:latin typeface="微软雅黑" pitchFamily="34" charset="-122"/>
                <a:ea typeface="微软雅黑" pitchFamily="34" charset="-122"/>
              </a:rPr>
              <a:t>。</a:t>
            </a:r>
          </a:p>
          <a:p>
            <a:pPr>
              <a:lnSpc>
                <a:spcPct val="120000"/>
              </a:lnSpc>
              <a:spcBef>
                <a:spcPct val="25000"/>
              </a:spcBef>
              <a:buFontTx/>
              <a:buNone/>
            </a:pPr>
            <a:r>
              <a:rPr lang="en-US" altLang="zh-CN" sz="2100" dirty="0">
                <a:latin typeface="微软雅黑" pitchFamily="34" charset="-122"/>
                <a:ea typeface="微软雅黑" pitchFamily="34" charset="-122"/>
              </a:rPr>
              <a:t>4. </a:t>
            </a:r>
            <a:r>
              <a:rPr lang="zh-CN" altLang="en-US" sz="2100" dirty="0">
                <a:latin typeface="微软雅黑" pitchFamily="34" charset="-122"/>
                <a:ea typeface="微软雅黑" pitchFamily="34" charset="-122"/>
              </a:rPr>
              <a:t>写文件：</a:t>
            </a:r>
            <a:r>
              <a:rPr lang="en-US" altLang="zh-CN" sz="2100" dirty="0" err="1">
                <a:latin typeface="微软雅黑" pitchFamily="34" charset="-122"/>
                <a:ea typeface="微软雅黑" pitchFamily="34" charset="-122"/>
              </a:rPr>
              <a:t>ssize_t</a:t>
            </a:r>
            <a:r>
              <a:rPr lang="en-US" altLang="zh-CN" sz="2100" dirty="0">
                <a:latin typeface="微软雅黑" pitchFamily="34" charset="-122"/>
                <a:ea typeface="微软雅黑" pitchFamily="34" charset="-122"/>
              </a:rPr>
              <a:t> write(</a:t>
            </a:r>
            <a:r>
              <a:rPr lang="en-US" altLang="zh-CN" sz="2100" dirty="0" err="1">
                <a:latin typeface="微软雅黑" pitchFamily="34" charset="-122"/>
                <a:ea typeface="微软雅黑" pitchFamily="34" charset="-122"/>
              </a:rPr>
              <a:t>int</a:t>
            </a:r>
            <a:r>
              <a:rPr lang="en-US" altLang="zh-CN" sz="2100" dirty="0">
                <a:latin typeface="微软雅黑" pitchFamily="34" charset="-122"/>
                <a:ea typeface="微软雅黑" pitchFamily="34" charset="-122"/>
              </a:rPr>
              <a:t> </a:t>
            </a:r>
            <a:r>
              <a:rPr lang="en-US" altLang="zh-CN" sz="2100" dirty="0" err="1">
                <a:latin typeface="微软雅黑" pitchFamily="34" charset="-122"/>
                <a:ea typeface="微软雅黑" pitchFamily="34" charset="-122"/>
              </a:rPr>
              <a:t>fd</a:t>
            </a:r>
            <a:r>
              <a:rPr lang="en-US" altLang="zh-CN" sz="2100" dirty="0">
                <a:latin typeface="微软雅黑" pitchFamily="34" charset="-122"/>
                <a:ea typeface="微软雅黑" pitchFamily="34" charset="-122"/>
              </a:rPr>
              <a:t>, </a:t>
            </a:r>
            <a:r>
              <a:rPr lang="en-US" altLang="zh-CN" sz="2100" dirty="0" err="1">
                <a:latin typeface="微软雅黑" pitchFamily="34" charset="-122"/>
                <a:ea typeface="微软雅黑" pitchFamily="34" charset="-122"/>
              </a:rPr>
              <a:t>const</a:t>
            </a:r>
            <a:r>
              <a:rPr lang="en-US" altLang="zh-CN" sz="2100" dirty="0">
                <a:latin typeface="微软雅黑" pitchFamily="34" charset="-122"/>
                <a:ea typeface="微软雅黑" pitchFamily="34" charset="-122"/>
              </a:rPr>
              <a:t> void *</a:t>
            </a:r>
            <a:r>
              <a:rPr lang="en-US" altLang="zh-CN" sz="2100" dirty="0" err="1">
                <a:latin typeface="微软雅黑" pitchFamily="34" charset="-122"/>
                <a:ea typeface="微软雅黑" pitchFamily="34" charset="-122"/>
              </a:rPr>
              <a:t>buf</a:t>
            </a:r>
            <a:r>
              <a:rPr lang="en-US" altLang="zh-CN" sz="2100" dirty="0">
                <a:latin typeface="微软雅黑" pitchFamily="34" charset="-122"/>
                <a:ea typeface="微软雅黑" pitchFamily="34" charset="-122"/>
              </a:rPr>
              <a:t>, </a:t>
            </a:r>
            <a:r>
              <a:rPr lang="en-US" altLang="zh-CN" sz="2100" dirty="0" err="1">
                <a:latin typeface="微软雅黑" pitchFamily="34" charset="-122"/>
                <a:ea typeface="微软雅黑" pitchFamily="34" charset="-122"/>
              </a:rPr>
              <a:t>size_t</a:t>
            </a:r>
            <a:r>
              <a:rPr lang="en-US" altLang="zh-CN" sz="2100" dirty="0">
                <a:latin typeface="微软雅黑" pitchFamily="34" charset="-122"/>
                <a:ea typeface="微软雅黑" pitchFamily="34" charset="-122"/>
              </a:rPr>
              <a:t> n);</a:t>
            </a:r>
          </a:p>
          <a:p>
            <a:pPr>
              <a:lnSpc>
                <a:spcPct val="120000"/>
              </a:lnSpc>
              <a:spcBef>
                <a:spcPct val="25000"/>
              </a:spcBef>
              <a:buFont typeface="Wingdings" pitchFamily="2" charset="2"/>
              <a:buChar char="u"/>
            </a:pPr>
            <a:r>
              <a:rPr lang="zh-CN" altLang="en-US" sz="2100" dirty="0">
                <a:solidFill>
                  <a:schemeClr val="accent2"/>
                </a:solidFill>
                <a:latin typeface="微软雅黑" pitchFamily="34" charset="-122"/>
                <a:ea typeface="微软雅黑" pitchFamily="34" charset="-122"/>
              </a:rPr>
              <a:t>将</a:t>
            </a:r>
            <a:r>
              <a:rPr lang="en-US" altLang="zh-CN" sz="2100" dirty="0" err="1">
                <a:solidFill>
                  <a:schemeClr val="accent2"/>
                </a:solidFill>
                <a:latin typeface="微软雅黑" pitchFamily="34" charset="-122"/>
                <a:ea typeface="微软雅黑" pitchFamily="34" charset="-122"/>
              </a:rPr>
              <a:t>buf</a:t>
            </a:r>
            <a:r>
              <a:rPr lang="zh-CN" altLang="en-US" sz="2100" dirty="0">
                <a:solidFill>
                  <a:schemeClr val="accent2"/>
                </a:solidFill>
                <a:latin typeface="微软雅黑" pitchFamily="34" charset="-122"/>
                <a:ea typeface="微软雅黑" pitchFamily="34" charset="-122"/>
              </a:rPr>
              <a:t>中</a:t>
            </a:r>
            <a:r>
              <a:rPr lang="en-US" altLang="zh-CN" sz="2100" dirty="0">
                <a:solidFill>
                  <a:schemeClr val="accent2"/>
                </a:solidFill>
                <a:latin typeface="微软雅黑" pitchFamily="34" charset="-122"/>
                <a:ea typeface="微软雅黑" pitchFamily="34" charset="-122"/>
              </a:rPr>
              <a:t>n</a:t>
            </a:r>
            <a:r>
              <a:rPr lang="zh-CN" altLang="en-US" sz="2100" dirty="0">
                <a:solidFill>
                  <a:schemeClr val="accent2"/>
                </a:solidFill>
                <a:latin typeface="微软雅黑" pitchFamily="34" charset="-122"/>
                <a:ea typeface="微软雅黑" pitchFamily="34" charset="-122"/>
              </a:rPr>
              <a:t>字节写到</a:t>
            </a:r>
            <a:r>
              <a:rPr lang="en-US" altLang="zh-CN" sz="2100" dirty="0" err="1">
                <a:solidFill>
                  <a:schemeClr val="accent2"/>
                </a:solidFill>
                <a:latin typeface="微软雅黑" pitchFamily="34" charset="-122"/>
                <a:ea typeface="微软雅黑" pitchFamily="34" charset="-122"/>
              </a:rPr>
              <a:t>fd</a:t>
            </a:r>
            <a:r>
              <a:rPr lang="zh-CN" altLang="en-US" sz="2100" dirty="0">
                <a:solidFill>
                  <a:schemeClr val="accent2"/>
                </a:solidFill>
                <a:latin typeface="微软雅黑" pitchFamily="34" charset="-122"/>
                <a:ea typeface="微软雅黑" pitchFamily="34" charset="-122"/>
              </a:rPr>
              <a:t>中，从当前位置</a:t>
            </a:r>
            <a:r>
              <a:rPr lang="en-US" altLang="zh-CN" sz="2100" dirty="0">
                <a:solidFill>
                  <a:schemeClr val="accent2"/>
                </a:solidFill>
                <a:latin typeface="微软雅黑" pitchFamily="34" charset="-122"/>
                <a:ea typeface="微软雅黑" pitchFamily="34" charset="-122"/>
              </a:rPr>
              <a:t>k</a:t>
            </a:r>
            <a:r>
              <a:rPr lang="zh-CN" altLang="en-US" sz="2100" dirty="0">
                <a:solidFill>
                  <a:schemeClr val="accent2"/>
                </a:solidFill>
                <a:latin typeface="微软雅黑" pitchFamily="34" charset="-122"/>
                <a:ea typeface="微软雅黑" pitchFamily="34" charset="-122"/>
              </a:rPr>
              <a:t>处开始写。返回实际写入字节数</a:t>
            </a:r>
            <a:r>
              <a:rPr lang="en-US" altLang="zh-CN" sz="2100" dirty="0">
                <a:solidFill>
                  <a:schemeClr val="accent2"/>
                </a:solidFill>
                <a:latin typeface="微软雅黑" pitchFamily="34" charset="-122"/>
                <a:ea typeface="微软雅黑" pitchFamily="34" charset="-122"/>
              </a:rPr>
              <a:t>m</a:t>
            </a:r>
            <a:r>
              <a:rPr lang="zh-CN" altLang="en-US" sz="2100" dirty="0">
                <a:solidFill>
                  <a:schemeClr val="accent2"/>
                </a:solidFill>
                <a:latin typeface="微软雅黑" pitchFamily="34" charset="-122"/>
                <a:ea typeface="微软雅黑" pitchFamily="34" charset="-122"/>
              </a:rPr>
              <a:t>，写后当前位置为</a:t>
            </a:r>
            <a:r>
              <a:rPr lang="en-US" altLang="zh-CN" sz="2100" dirty="0" err="1">
                <a:solidFill>
                  <a:schemeClr val="accent2"/>
                </a:solidFill>
                <a:latin typeface="微软雅黑" pitchFamily="34" charset="-122"/>
                <a:ea typeface="微软雅黑" pitchFamily="34" charset="-122"/>
              </a:rPr>
              <a:t>k+m</a:t>
            </a:r>
            <a:r>
              <a:rPr lang="zh-CN" altLang="en-US" sz="2100" dirty="0">
                <a:solidFill>
                  <a:schemeClr val="accent2"/>
                </a:solidFill>
                <a:latin typeface="微软雅黑" pitchFamily="34" charset="-122"/>
                <a:ea typeface="微软雅黑" pitchFamily="34" charset="-122"/>
              </a:rPr>
              <a:t>。对于普通文件，实际字节数等于</a:t>
            </a:r>
            <a:r>
              <a:rPr lang="en-US" altLang="zh-CN" sz="2100" dirty="0">
                <a:solidFill>
                  <a:schemeClr val="accent2"/>
                </a:solidFill>
                <a:latin typeface="微软雅黑" pitchFamily="34" charset="-122"/>
                <a:ea typeface="微软雅黑" pitchFamily="34" charset="-122"/>
              </a:rPr>
              <a:t>n</a:t>
            </a:r>
            <a:r>
              <a:rPr lang="zh-CN" altLang="en-US" sz="2100" dirty="0">
                <a:solidFill>
                  <a:schemeClr val="accent2"/>
                </a:solidFill>
                <a:latin typeface="微软雅黑" pitchFamily="34" charset="-122"/>
                <a:ea typeface="微软雅黑" pitchFamily="34" charset="-122"/>
              </a:rPr>
              <a:t>。</a:t>
            </a:r>
          </a:p>
          <a:p>
            <a:pPr>
              <a:lnSpc>
                <a:spcPct val="120000"/>
              </a:lnSpc>
              <a:spcBef>
                <a:spcPct val="25000"/>
              </a:spcBef>
            </a:pPr>
            <a:r>
              <a:rPr lang="zh-CN" altLang="en-US" sz="2100" dirty="0">
                <a:latin typeface="微软雅黑" pitchFamily="34" charset="-122"/>
                <a:ea typeface="微软雅黑" pitchFamily="34" charset="-122"/>
              </a:rPr>
              <a:t>对于</a:t>
            </a:r>
            <a:r>
              <a:rPr lang="en-US" altLang="zh-CN" sz="2100" dirty="0">
                <a:latin typeface="微软雅黑" pitchFamily="34" charset="-122"/>
                <a:ea typeface="微软雅黑" pitchFamily="34" charset="-122"/>
              </a:rPr>
              <a:t>read</a:t>
            </a:r>
            <a:r>
              <a:rPr lang="zh-CN" altLang="en-US" sz="2100" dirty="0">
                <a:latin typeface="微软雅黑" pitchFamily="34" charset="-122"/>
                <a:ea typeface="微软雅黑" pitchFamily="34" charset="-122"/>
              </a:rPr>
              <a:t>和</a:t>
            </a:r>
            <a:r>
              <a:rPr lang="en-US" altLang="zh-CN" sz="2100" dirty="0">
                <a:latin typeface="微软雅黑" pitchFamily="34" charset="-122"/>
                <a:ea typeface="微软雅黑" pitchFamily="34" charset="-122"/>
              </a:rPr>
              <a:t>write</a:t>
            </a:r>
            <a:r>
              <a:rPr lang="zh-CN" altLang="en-US" sz="2100" dirty="0">
                <a:latin typeface="微软雅黑" pitchFamily="34" charset="-122"/>
                <a:ea typeface="微软雅黑" pitchFamily="34" charset="-122"/>
              </a:rPr>
              <a:t>系统调用，可以一次读</a:t>
            </a:r>
            <a:r>
              <a:rPr lang="en-US" altLang="zh-CN" sz="2100" dirty="0">
                <a:latin typeface="微软雅黑" pitchFamily="34" charset="-122"/>
                <a:ea typeface="微软雅黑" pitchFamily="34" charset="-122"/>
              </a:rPr>
              <a:t>/</a:t>
            </a:r>
            <a:r>
              <a:rPr lang="zh-CN" altLang="en-US" sz="2100" dirty="0">
                <a:latin typeface="微软雅黑" pitchFamily="34" charset="-122"/>
                <a:ea typeface="微软雅黑" pitchFamily="34" charset="-122"/>
              </a:rPr>
              <a:t>写任意个字节。显然，按一个物理块大小读</a:t>
            </a:r>
            <a:r>
              <a:rPr lang="en-US" altLang="zh-CN" sz="2100" dirty="0">
                <a:latin typeface="微软雅黑" pitchFamily="34" charset="-122"/>
                <a:ea typeface="微软雅黑" pitchFamily="34" charset="-122"/>
              </a:rPr>
              <a:t>/</a:t>
            </a:r>
            <a:r>
              <a:rPr lang="zh-CN" altLang="en-US" sz="2100" dirty="0">
                <a:latin typeface="微软雅黑" pitchFamily="34" charset="-122"/>
                <a:ea typeface="微软雅黑" pitchFamily="34" charset="-122"/>
              </a:rPr>
              <a:t>写较好，可减少系统调用次数。</a:t>
            </a:r>
          </a:p>
          <a:p>
            <a:pPr>
              <a:lnSpc>
                <a:spcPct val="120000"/>
              </a:lnSpc>
              <a:spcBef>
                <a:spcPct val="25000"/>
              </a:spcBef>
            </a:pPr>
            <a:r>
              <a:rPr lang="zh-CN" altLang="en-US" sz="2100" dirty="0">
                <a:latin typeface="微软雅黑" pitchFamily="34" charset="-122"/>
                <a:ea typeface="微软雅黑" pitchFamily="34" charset="-122"/>
              </a:rPr>
              <a:t>有些情况下，真正读</a:t>
            </a:r>
            <a:r>
              <a:rPr lang="en-US" altLang="zh-CN" sz="2100" dirty="0">
                <a:latin typeface="微软雅黑" pitchFamily="34" charset="-122"/>
                <a:ea typeface="微软雅黑" pitchFamily="34" charset="-122"/>
              </a:rPr>
              <a:t>/</a:t>
            </a:r>
            <a:r>
              <a:rPr lang="zh-CN" altLang="en-US" sz="2100" dirty="0">
                <a:latin typeface="微软雅黑" pitchFamily="34" charset="-122"/>
                <a:ea typeface="微软雅黑" pitchFamily="34" charset="-122"/>
              </a:rPr>
              <a:t>写字节数比设定所需字节数少，这并不是一种错误。在读</a:t>
            </a:r>
            <a:r>
              <a:rPr lang="en-US" altLang="zh-CN" sz="2100" dirty="0">
                <a:latin typeface="微软雅黑" pitchFamily="34" charset="-122"/>
                <a:ea typeface="微软雅黑" pitchFamily="34" charset="-122"/>
              </a:rPr>
              <a:t>/</a:t>
            </a:r>
            <a:r>
              <a:rPr lang="zh-CN" altLang="en-US" sz="2100" dirty="0">
                <a:latin typeface="微软雅黑" pitchFamily="34" charset="-122"/>
                <a:ea typeface="微软雅黑" pitchFamily="34" charset="-122"/>
              </a:rPr>
              <a:t>写磁盘文件时，除非遇到</a:t>
            </a:r>
            <a:r>
              <a:rPr lang="en-US" altLang="zh-CN" sz="2100" dirty="0">
                <a:latin typeface="微软雅黑" pitchFamily="34" charset="-122"/>
                <a:ea typeface="微软雅黑" pitchFamily="34" charset="-122"/>
              </a:rPr>
              <a:t>EOF</a:t>
            </a:r>
            <a:r>
              <a:rPr lang="zh-CN" altLang="en-US" sz="2100" dirty="0">
                <a:latin typeface="微软雅黑" pitchFamily="34" charset="-122"/>
                <a:ea typeface="微软雅黑" pitchFamily="34" charset="-122"/>
              </a:rPr>
              <a:t>，否则不会出现这种情况。但当读</a:t>
            </a:r>
            <a:r>
              <a:rPr lang="en-US" altLang="zh-CN" sz="2100" dirty="0">
                <a:latin typeface="微软雅黑" pitchFamily="34" charset="-122"/>
                <a:ea typeface="微软雅黑" pitchFamily="34" charset="-122"/>
              </a:rPr>
              <a:t>/</a:t>
            </a:r>
            <a:r>
              <a:rPr lang="zh-CN" altLang="en-US" sz="2100" dirty="0">
                <a:latin typeface="微软雅黑" pitchFamily="34" charset="-122"/>
                <a:ea typeface="微软雅黑" pitchFamily="34" charset="-122"/>
              </a:rPr>
              <a:t>写的是终端设备或网络套接字文件、</a:t>
            </a:r>
            <a:r>
              <a:rPr lang="en-US" altLang="zh-CN" sz="2100" dirty="0">
                <a:latin typeface="微软雅黑" pitchFamily="34" charset="-122"/>
                <a:ea typeface="微软雅黑" pitchFamily="34" charset="-122"/>
              </a:rPr>
              <a:t>UNIX</a:t>
            </a:r>
            <a:r>
              <a:rPr lang="zh-CN" altLang="en-US" sz="2100" dirty="0">
                <a:latin typeface="微软雅黑" pitchFamily="34" charset="-122"/>
                <a:ea typeface="微软雅黑" pitchFamily="34" charset="-122"/>
              </a:rPr>
              <a:t>管道、</a:t>
            </a:r>
            <a:r>
              <a:rPr lang="en-US" altLang="zh-CN" sz="2100" dirty="0">
                <a:latin typeface="微软雅黑" pitchFamily="34" charset="-122"/>
                <a:ea typeface="微软雅黑" pitchFamily="34" charset="-122"/>
              </a:rPr>
              <a:t>Web</a:t>
            </a:r>
            <a:r>
              <a:rPr lang="zh-CN" altLang="en-US" sz="2100" dirty="0">
                <a:latin typeface="微软雅黑" pitchFamily="34" charset="-122"/>
                <a:ea typeface="微软雅黑" pitchFamily="34" charset="-122"/>
              </a:rPr>
              <a:t>服务器等都可能出现这种情况。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1907">
                                            <p:txEl>
                                              <p:pRg st="0" end="0"/>
                                            </p:txEl>
                                          </p:spTgt>
                                        </p:tgtEl>
                                        <p:attrNameLst>
                                          <p:attrName>style.visibility</p:attrName>
                                        </p:attrNameLst>
                                      </p:cBhvr>
                                      <p:to>
                                        <p:strVal val="visible"/>
                                      </p:to>
                                    </p:set>
                                    <p:animEffect transition="in" filter="blinds(horizontal)">
                                      <p:cBhvr>
                                        <p:cTn id="7" dur="500"/>
                                        <p:tgtEl>
                                          <p:spTgt spid="891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1907">
                                            <p:txEl>
                                              <p:pRg st="1" end="1"/>
                                            </p:txEl>
                                          </p:spTgt>
                                        </p:tgtEl>
                                        <p:attrNameLst>
                                          <p:attrName>style.visibility</p:attrName>
                                        </p:attrNameLst>
                                      </p:cBhvr>
                                      <p:to>
                                        <p:strVal val="visible"/>
                                      </p:to>
                                    </p:set>
                                    <p:animEffect transition="in" filter="blinds(horizontal)">
                                      <p:cBhvr>
                                        <p:cTn id="12" dur="500"/>
                                        <p:tgtEl>
                                          <p:spTgt spid="891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91907">
                                            <p:txEl>
                                              <p:pRg st="2" end="2"/>
                                            </p:txEl>
                                          </p:spTgt>
                                        </p:tgtEl>
                                        <p:attrNameLst>
                                          <p:attrName>style.visibility</p:attrName>
                                        </p:attrNameLst>
                                      </p:cBhvr>
                                      <p:to>
                                        <p:strVal val="visible"/>
                                      </p:to>
                                    </p:set>
                                    <p:animEffect transition="in" filter="blinds(horizontal)">
                                      <p:cBhvr>
                                        <p:cTn id="17" dur="500"/>
                                        <p:tgtEl>
                                          <p:spTgt spid="891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91907">
                                            <p:txEl>
                                              <p:pRg st="3" end="3"/>
                                            </p:txEl>
                                          </p:spTgt>
                                        </p:tgtEl>
                                        <p:attrNameLst>
                                          <p:attrName>style.visibility</p:attrName>
                                        </p:attrNameLst>
                                      </p:cBhvr>
                                      <p:to>
                                        <p:strVal val="visible"/>
                                      </p:to>
                                    </p:set>
                                    <p:animEffect transition="in" filter="blinds(horizontal)">
                                      <p:cBhvr>
                                        <p:cTn id="22" dur="500"/>
                                        <p:tgtEl>
                                          <p:spTgt spid="891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91907">
                                            <p:txEl>
                                              <p:pRg st="4" end="4"/>
                                            </p:txEl>
                                          </p:spTgt>
                                        </p:tgtEl>
                                        <p:attrNameLst>
                                          <p:attrName>style.visibility</p:attrName>
                                        </p:attrNameLst>
                                      </p:cBhvr>
                                      <p:to>
                                        <p:strVal val="visible"/>
                                      </p:to>
                                    </p:set>
                                    <p:animEffect transition="in" filter="blinds(horizontal)">
                                      <p:cBhvr>
                                        <p:cTn id="27" dur="500"/>
                                        <p:tgtEl>
                                          <p:spTgt spid="891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91907">
                                            <p:txEl>
                                              <p:pRg st="5" end="5"/>
                                            </p:txEl>
                                          </p:spTgt>
                                        </p:tgtEl>
                                        <p:attrNameLst>
                                          <p:attrName>style.visibility</p:attrName>
                                        </p:attrNameLst>
                                      </p:cBhvr>
                                      <p:to>
                                        <p:strVal val="visible"/>
                                      </p:to>
                                    </p:set>
                                    <p:animEffect transition="in" filter="blinds(horizontal)">
                                      <p:cBhvr>
                                        <p:cTn id="32" dur="500"/>
                                        <p:tgtEl>
                                          <p:spTgt spid="891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p:txBody>
          <a:bodyPr/>
          <a:lstStyle/>
          <a:p>
            <a:r>
              <a:rPr lang="zh-CN" altLang="en-US"/>
              <a:t>文件的定位和关闭</a:t>
            </a:r>
            <a:endParaRPr lang="en-US" altLang="zh-CN"/>
          </a:p>
        </p:txBody>
      </p:sp>
      <p:sp>
        <p:nvSpPr>
          <p:cNvPr id="892931" name="Rectangle 3"/>
          <p:cNvSpPr>
            <a:spLocks noGrp="1" noChangeArrowheads="1"/>
          </p:cNvSpPr>
          <p:nvPr>
            <p:ph type="body" idx="1"/>
          </p:nvPr>
        </p:nvSpPr>
        <p:spPr>
          <a:xfrm>
            <a:off x="320675" y="787400"/>
            <a:ext cx="8467725" cy="5800725"/>
          </a:xfrm>
        </p:spPr>
        <p:txBody>
          <a:bodyPr/>
          <a:lstStyle/>
          <a:p>
            <a:pPr>
              <a:lnSpc>
                <a:spcPct val="115000"/>
              </a:lnSpc>
              <a:spcBef>
                <a:spcPct val="25000"/>
              </a:spcBef>
              <a:buFontTx/>
              <a:buNone/>
            </a:pPr>
            <a:r>
              <a:rPr lang="en-US" altLang="zh-CN" sz="2000">
                <a:latin typeface="微软雅黑" pitchFamily="34" charset="-122"/>
                <a:ea typeface="微软雅黑" pitchFamily="34" charset="-122"/>
              </a:rPr>
              <a:t>5. </a:t>
            </a:r>
            <a:r>
              <a:rPr lang="zh-CN" altLang="en-US" sz="2000">
                <a:latin typeface="微软雅黑" pitchFamily="34" charset="-122"/>
                <a:ea typeface="微软雅黑" pitchFamily="34" charset="-122"/>
              </a:rPr>
              <a:t>设置读写位置：</a:t>
            </a:r>
            <a:r>
              <a:rPr lang="en-US" altLang="zh-CN" sz="2000">
                <a:latin typeface="微软雅黑" pitchFamily="34" charset="-122"/>
                <a:ea typeface="微软雅黑" pitchFamily="34" charset="-122"/>
              </a:rPr>
              <a:t>long lseek(int fd, long offset, int origin);</a:t>
            </a:r>
          </a:p>
          <a:p>
            <a:pPr>
              <a:lnSpc>
                <a:spcPct val="115000"/>
              </a:lnSpc>
              <a:spcBef>
                <a:spcPct val="25000"/>
              </a:spcBef>
              <a:buFont typeface="Wingdings" pitchFamily="2" charset="2"/>
              <a:buChar char="u"/>
            </a:pPr>
            <a:r>
              <a:rPr lang="en-US" altLang="zh-CN" sz="2000">
                <a:solidFill>
                  <a:schemeClr val="accent2"/>
                </a:solidFill>
                <a:latin typeface="微软雅黑" pitchFamily="34" charset="-122"/>
                <a:ea typeface="微软雅黑" pitchFamily="34" charset="-122"/>
              </a:rPr>
              <a:t> offset</a:t>
            </a:r>
            <a:r>
              <a:rPr lang="zh-CN" altLang="en-US" sz="2000">
                <a:solidFill>
                  <a:schemeClr val="accent2"/>
                </a:solidFill>
                <a:latin typeface="微软雅黑" pitchFamily="34" charset="-122"/>
                <a:ea typeface="微软雅黑" pitchFamily="34" charset="-122"/>
              </a:rPr>
              <a:t>指出相对字节数</a:t>
            </a:r>
          </a:p>
          <a:p>
            <a:pPr>
              <a:lnSpc>
                <a:spcPct val="115000"/>
              </a:lnSpc>
              <a:spcBef>
                <a:spcPct val="25000"/>
              </a:spcBef>
              <a:buFont typeface="Wingdings" pitchFamily="2" charset="2"/>
              <a:buChar char="u"/>
            </a:pPr>
            <a:r>
              <a:rPr lang="en-US" altLang="zh-CN" sz="2000">
                <a:solidFill>
                  <a:schemeClr val="accent2"/>
                </a:solidFill>
                <a:latin typeface="微软雅黑" pitchFamily="34" charset="-122"/>
                <a:ea typeface="微软雅黑" pitchFamily="34" charset="-122"/>
              </a:rPr>
              <a:t> origin</a:t>
            </a:r>
            <a:r>
              <a:rPr lang="zh-CN" altLang="en-US" sz="2000">
                <a:solidFill>
                  <a:schemeClr val="accent2"/>
                </a:solidFill>
                <a:latin typeface="微软雅黑" pitchFamily="34" charset="-122"/>
                <a:ea typeface="微软雅黑" pitchFamily="34" charset="-122"/>
              </a:rPr>
              <a:t>指出基准：开头（</a:t>
            </a:r>
            <a:r>
              <a:rPr lang="en-US" altLang="zh-CN" sz="2000">
                <a:solidFill>
                  <a:schemeClr val="accent2"/>
                </a:solidFill>
                <a:latin typeface="微软雅黑" pitchFamily="34" charset="-122"/>
                <a:ea typeface="微软雅黑" pitchFamily="34" charset="-122"/>
              </a:rPr>
              <a:t>0</a:t>
            </a:r>
            <a:r>
              <a:rPr lang="zh-CN" altLang="en-US" sz="2000">
                <a:solidFill>
                  <a:schemeClr val="accent2"/>
                </a:solidFill>
                <a:latin typeface="微软雅黑" pitchFamily="34" charset="-122"/>
                <a:ea typeface="微软雅黑" pitchFamily="34" charset="-122"/>
              </a:rPr>
              <a:t>）、当前位置（</a:t>
            </a:r>
            <a:r>
              <a:rPr lang="en-US" altLang="zh-CN" sz="2000">
                <a:solidFill>
                  <a:schemeClr val="accent2"/>
                </a:solidFill>
                <a:latin typeface="微软雅黑" pitchFamily="34" charset="-122"/>
                <a:ea typeface="微软雅黑" pitchFamily="34" charset="-122"/>
              </a:rPr>
              <a:t>1</a:t>
            </a:r>
            <a:r>
              <a:rPr lang="zh-CN" altLang="en-US" sz="2000">
                <a:solidFill>
                  <a:schemeClr val="accent2"/>
                </a:solidFill>
                <a:latin typeface="微软雅黑" pitchFamily="34" charset="-122"/>
                <a:ea typeface="微软雅黑" pitchFamily="34" charset="-122"/>
              </a:rPr>
              <a:t>）和末尾（</a:t>
            </a:r>
            <a:r>
              <a:rPr lang="en-US" altLang="zh-CN" sz="2000">
                <a:solidFill>
                  <a:schemeClr val="accent2"/>
                </a:solidFill>
                <a:latin typeface="微软雅黑" pitchFamily="34" charset="-122"/>
                <a:ea typeface="微软雅黑" pitchFamily="34" charset="-122"/>
              </a:rPr>
              <a:t>2</a:t>
            </a:r>
            <a:r>
              <a:rPr lang="zh-CN" altLang="en-US" sz="2000">
                <a:solidFill>
                  <a:schemeClr val="accent2"/>
                </a:solidFill>
                <a:latin typeface="微软雅黑" pitchFamily="34" charset="-122"/>
                <a:ea typeface="微软雅黑" pitchFamily="34" charset="-122"/>
              </a:rPr>
              <a:t>）</a:t>
            </a:r>
          </a:p>
          <a:p>
            <a:pPr>
              <a:lnSpc>
                <a:spcPct val="115000"/>
              </a:lnSpc>
              <a:spcBef>
                <a:spcPct val="25000"/>
              </a:spcBef>
              <a:buFont typeface="Wingdings" pitchFamily="2" charset="2"/>
              <a:buNone/>
            </a:pPr>
            <a:r>
              <a:rPr lang="zh-CN" altLang="en-US" sz="2000">
                <a:solidFill>
                  <a:schemeClr val="accent2"/>
                </a:solidFill>
                <a:latin typeface="微软雅黑" pitchFamily="34" charset="-122"/>
                <a:ea typeface="微软雅黑" pitchFamily="34" charset="-122"/>
              </a:rPr>
              <a:t>      </a:t>
            </a:r>
            <a:r>
              <a:rPr lang="zh-CN" altLang="en-US" sz="2000">
                <a:solidFill>
                  <a:srgbClr val="A50021"/>
                </a:solidFill>
                <a:latin typeface="微软雅黑" pitchFamily="34" charset="-122"/>
                <a:ea typeface="微软雅黑" pitchFamily="34" charset="-122"/>
              </a:rPr>
              <a:t>例：</a:t>
            </a:r>
            <a:r>
              <a:rPr lang="en-US" altLang="zh-CN" sz="2000">
                <a:solidFill>
                  <a:srgbClr val="A50021"/>
                </a:solidFill>
                <a:latin typeface="微软雅黑" pitchFamily="34" charset="-122"/>
                <a:ea typeface="微软雅黑" pitchFamily="34" charset="-122"/>
              </a:rPr>
              <a:t>lseek(fd,5L,0)</a:t>
            </a:r>
            <a:r>
              <a:rPr lang="zh-CN" altLang="en-US" sz="2000">
                <a:solidFill>
                  <a:srgbClr val="A50021"/>
                </a:solidFill>
                <a:latin typeface="微软雅黑" pitchFamily="34" charset="-122"/>
                <a:ea typeface="微软雅黑" pitchFamily="34" charset="-122"/>
              </a:rPr>
              <a:t>；表示定位到文件开始后的第</a:t>
            </a:r>
            <a:r>
              <a:rPr lang="en-US" altLang="zh-CN" sz="2000">
                <a:solidFill>
                  <a:srgbClr val="A50021"/>
                </a:solidFill>
                <a:latin typeface="微软雅黑" pitchFamily="34" charset="-122"/>
                <a:ea typeface="微软雅黑" pitchFamily="34" charset="-122"/>
              </a:rPr>
              <a:t>5</a:t>
            </a:r>
            <a:r>
              <a:rPr lang="zh-CN" altLang="en-US" sz="2000">
                <a:solidFill>
                  <a:srgbClr val="A50021"/>
                </a:solidFill>
                <a:latin typeface="微软雅黑" pitchFamily="34" charset="-122"/>
                <a:ea typeface="微软雅黑" pitchFamily="34" charset="-122"/>
              </a:rPr>
              <a:t>字节</a:t>
            </a:r>
          </a:p>
          <a:p>
            <a:pPr>
              <a:lnSpc>
                <a:spcPct val="115000"/>
              </a:lnSpc>
              <a:spcBef>
                <a:spcPct val="25000"/>
              </a:spcBef>
              <a:buFont typeface="Wingdings" pitchFamily="2" charset="2"/>
              <a:buNone/>
            </a:pPr>
            <a:r>
              <a:rPr lang="en-US" altLang="zh-CN" sz="2000">
                <a:solidFill>
                  <a:srgbClr val="A50021"/>
                </a:solidFill>
                <a:latin typeface="微软雅黑" pitchFamily="34" charset="-122"/>
                <a:ea typeface="微软雅黑" pitchFamily="34" charset="-122"/>
              </a:rPr>
              <a:t>             lseek(fd, 0L, 2)</a:t>
            </a:r>
            <a:r>
              <a:rPr lang="zh-CN" altLang="en-US" sz="2000">
                <a:solidFill>
                  <a:srgbClr val="A50021"/>
                </a:solidFill>
                <a:latin typeface="微软雅黑" pitchFamily="34" charset="-122"/>
                <a:ea typeface="微软雅黑" pitchFamily="34" charset="-122"/>
              </a:rPr>
              <a:t>；表示定位到文件末尾</a:t>
            </a:r>
          </a:p>
          <a:p>
            <a:pPr>
              <a:lnSpc>
                <a:spcPct val="115000"/>
              </a:lnSpc>
              <a:spcBef>
                <a:spcPct val="25000"/>
              </a:spcBef>
              <a:buFont typeface="Wingdings" pitchFamily="2" charset="2"/>
              <a:buChar char="u"/>
            </a:pPr>
            <a:r>
              <a:rPr lang="zh-CN" altLang="en-US" sz="2000">
                <a:solidFill>
                  <a:schemeClr val="accent2"/>
                </a:solidFill>
                <a:latin typeface="微软雅黑" pitchFamily="34" charset="-122"/>
                <a:ea typeface="微软雅黑" pitchFamily="34" charset="-122"/>
              </a:rPr>
              <a:t> 返回的是位置值，若发生错误，则返回</a:t>
            </a:r>
            <a:r>
              <a:rPr lang="en-US" altLang="zh-CN" sz="2000">
                <a:solidFill>
                  <a:schemeClr val="accent2"/>
                </a:solidFill>
                <a:latin typeface="微软雅黑" pitchFamily="34" charset="-122"/>
                <a:ea typeface="微软雅黑" pitchFamily="34" charset="-122"/>
              </a:rPr>
              <a:t>-1</a:t>
            </a:r>
          </a:p>
          <a:p>
            <a:pPr>
              <a:lnSpc>
                <a:spcPct val="115000"/>
              </a:lnSpc>
              <a:spcBef>
                <a:spcPct val="25000"/>
              </a:spcBef>
              <a:buFontTx/>
              <a:buNone/>
            </a:pPr>
            <a:r>
              <a:rPr lang="en-US" altLang="zh-CN" sz="2000">
                <a:latin typeface="微软雅黑" pitchFamily="34" charset="-122"/>
                <a:ea typeface="微软雅黑" pitchFamily="34" charset="-122"/>
              </a:rPr>
              <a:t>6. </a:t>
            </a:r>
            <a:r>
              <a:rPr lang="zh-CN" altLang="en-US" sz="2000">
                <a:latin typeface="微软雅黑" pitchFamily="34" charset="-122"/>
                <a:ea typeface="微软雅黑" pitchFamily="34" charset="-122"/>
              </a:rPr>
              <a:t>元数据统计：</a:t>
            </a:r>
            <a:r>
              <a:rPr lang="en-US" altLang="zh-CN" sz="2000">
                <a:latin typeface="微软雅黑" pitchFamily="34" charset="-122"/>
                <a:ea typeface="微软雅黑" pitchFamily="34" charset="-122"/>
              </a:rPr>
              <a:t>int stat(const *name, struct stat *buf); </a:t>
            </a:r>
          </a:p>
          <a:p>
            <a:pPr>
              <a:lnSpc>
                <a:spcPct val="115000"/>
              </a:lnSpc>
              <a:spcBef>
                <a:spcPct val="25000"/>
              </a:spcBef>
              <a:buFontTx/>
              <a:buNone/>
            </a:pPr>
            <a:r>
              <a:rPr lang="en-US" altLang="zh-CN" sz="2000">
                <a:latin typeface="微软雅黑" pitchFamily="34" charset="-122"/>
                <a:ea typeface="微软雅黑" pitchFamily="34" charset="-122"/>
              </a:rPr>
              <a:t>                        int fstat(int fd, struct stat *buf);</a:t>
            </a:r>
          </a:p>
          <a:p>
            <a:pPr>
              <a:lnSpc>
                <a:spcPct val="115000"/>
              </a:lnSpc>
              <a:spcBef>
                <a:spcPct val="25000"/>
              </a:spcBef>
              <a:buFont typeface="Wingdings" pitchFamily="2" charset="2"/>
              <a:buChar char="u"/>
            </a:pPr>
            <a:r>
              <a:rPr lang="zh-CN" altLang="en-US" sz="2000">
                <a:solidFill>
                  <a:schemeClr val="accent2"/>
                </a:solidFill>
                <a:latin typeface="微软雅黑" pitchFamily="34" charset="-122"/>
                <a:ea typeface="微软雅黑" pitchFamily="34" charset="-122"/>
              </a:rPr>
              <a:t> 文件的所有属性信息，包括：文件描述符、文件名、文件大小、创建时间、当前读写位置等，由内核维护，称为文件的元数据（</a:t>
            </a:r>
            <a:r>
              <a:rPr lang="en-US" altLang="zh-CN" sz="2000">
                <a:solidFill>
                  <a:schemeClr val="accent2"/>
                </a:solidFill>
                <a:latin typeface="微软雅黑" pitchFamily="34" charset="-122"/>
                <a:ea typeface="微软雅黑" pitchFamily="34" charset="-122"/>
              </a:rPr>
              <a:t>metadata</a:t>
            </a:r>
            <a:r>
              <a:rPr lang="zh-CN" altLang="en-US" sz="2000">
                <a:solidFill>
                  <a:schemeClr val="accent2"/>
                </a:solidFill>
                <a:latin typeface="微软雅黑" pitchFamily="34" charset="-122"/>
                <a:ea typeface="微软雅黑" pitchFamily="34" charset="-122"/>
              </a:rPr>
              <a:t>）。</a:t>
            </a:r>
          </a:p>
          <a:p>
            <a:pPr>
              <a:lnSpc>
                <a:spcPct val="115000"/>
              </a:lnSpc>
              <a:spcBef>
                <a:spcPct val="25000"/>
              </a:spcBef>
              <a:buFont typeface="Wingdings" pitchFamily="2" charset="2"/>
              <a:buChar char="u"/>
            </a:pPr>
            <a:r>
              <a:rPr lang="zh-CN" altLang="en-US" sz="2000">
                <a:solidFill>
                  <a:schemeClr val="accent2"/>
                </a:solidFill>
                <a:latin typeface="微软雅黑" pitchFamily="34" charset="-122"/>
                <a:ea typeface="微软雅黑" pitchFamily="34" charset="-122"/>
              </a:rPr>
              <a:t> 用户程序可通过</a:t>
            </a:r>
            <a:r>
              <a:rPr lang="en-US" altLang="zh-CN" sz="2000">
                <a:solidFill>
                  <a:schemeClr val="accent2"/>
                </a:solidFill>
                <a:latin typeface="微软雅黑" pitchFamily="34" charset="-122"/>
                <a:ea typeface="微软雅黑" pitchFamily="34" charset="-122"/>
              </a:rPr>
              <a:t>stat()</a:t>
            </a:r>
            <a:r>
              <a:rPr lang="zh-CN" altLang="en-US" sz="2000">
                <a:solidFill>
                  <a:schemeClr val="accent2"/>
                </a:solidFill>
                <a:latin typeface="微软雅黑" pitchFamily="34" charset="-122"/>
                <a:ea typeface="微软雅黑" pitchFamily="34" charset="-122"/>
              </a:rPr>
              <a:t>或</a:t>
            </a:r>
            <a:r>
              <a:rPr lang="en-US" altLang="zh-CN" sz="2000">
                <a:solidFill>
                  <a:schemeClr val="accent2"/>
                </a:solidFill>
                <a:latin typeface="微软雅黑" pitchFamily="34" charset="-122"/>
                <a:ea typeface="微软雅黑" pitchFamily="34" charset="-122"/>
              </a:rPr>
              <a:t>fstat()</a:t>
            </a:r>
            <a:r>
              <a:rPr lang="zh-CN" altLang="en-US" sz="2000">
                <a:solidFill>
                  <a:schemeClr val="accent2"/>
                </a:solidFill>
                <a:latin typeface="微软雅黑" pitchFamily="34" charset="-122"/>
                <a:ea typeface="微软雅黑" pitchFamily="34" charset="-122"/>
              </a:rPr>
              <a:t>函数查看文件元数据。</a:t>
            </a:r>
          </a:p>
          <a:p>
            <a:pPr>
              <a:lnSpc>
                <a:spcPct val="115000"/>
              </a:lnSpc>
              <a:spcBef>
                <a:spcPct val="25000"/>
              </a:spcBef>
              <a:buFont typeface="Wingdings" pitchFamily="2" charset="2"/>
              <a:buChar char="u"/>
            </a:pPr>
            <a:r>
              <a:rPr lang="en-US" altLang="zh-CN" sz="2000">
                <a:solidFill>
                  <a:schemeClr val="accent2"/>
                </a:solidFill>
                <a:latin typeface="微软雅黑" pitchFamily="34" charset="-122"/>
                <a:ea typeface="微软雅黑" pitchFamily="34" charset="-122"/>
              </a:rPr>
              <a:t> stat</a:t>
            </a:r>
            <a:r>
              <a:rPr lang="zh-CN" altLang="en-US" sz="2000">
                <a:solidFill>
                  <a:schemeClr val="accent2"/>
                </a:solidFill>
                <a:latin typeface="微软雅黑" pitchFamily="34" charset="-122"/>
                <a:ea typeface="微软雅黑" pitchFamily="34" charset="-122"/>
              </a:rPr>
              <a:t>第一个参数是文件名，而</a:t>
            </a:r>
            <a:r>
              <a:rPr lang="en-US" altLang="zh-CN" sz="2000">
                <a:solidFill>
                  <a:schemeClr val="accent2"/>
                </a:solidFill>
                <a:latin typeface="微软雅黑" pitchFamily="34" charset="-122"/>
                <a:ea typeface="微软雅黑" pitchFamily="34" charset="-122"/>
              </a:rPr>
              <a:t>fstat</a:t>
            </a:r>
            <a:r>
              <a:rPr lang="zh-CN" altLang="en-US" sz="2000">
                <a:solidFill>
                  <a:schemeClr val="accent2"/>
                </a:solidFill>
                <a:latin typeface="微软雅黑" pitchFamily="34" charset="-122"/>
                <a:ea typeface="微软雅黑" pitchFamily="34" charset="-122"/>
              </a:rPr>
              <a:t>指出的是文件描述符，除第一个参数类型不同外，其他全部一样。</a:t>
            </a:r>
          </a:p>
          <a:p>
            <a:pPr>
              <a:lnSpc>
                <a:spcPct val="115000"/>
              </a:lnSpc>
              <a:spcBef>
                <a:spcPct val="25000"/>
              </a:spcBef>
              <a:buFont typeface="Wingdings" pitchFamily="2" charset="2"/>
              <a:buNone/>
            </a:pPr>
            <a:r>
              <a:rPr lang="en-US" altLang="zh-CN" sz="2000">
                <a:latin typeface="微软雅黑" pitchFamily="34" charset="-122"/>
                <a:ea typeface="微软雅黑" pitchFamily="34" charset="-122"/>
              </a:rPr>
              <a:t>7. </a:t>
            </a:r>
            <a:r>
              <a:rPr lang="zh-CN" altLang="en-US" sz="2000">
                <a:latin typeface="微软雅黑" pitchFamily="34" charset="-122"/>
                <a:ea typeface="微软雅黑" pitchFamily="34" charset="-122"/>
              </a:rPr>
              <a:t>关闭文件：</a:t>
            </a:r>
            <a:r>
              <a:rPr lang="en-US" altLang="zh-CN" sz="2000">
                <a:latin typeface="微软雅黑" pitchFamily="34" charset="-122"/>
                <a:ea typeface="微软雅黑" pitchFamily="34" charset="-122"/>
              </a:rPr>
              <a:t>close(int fd);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2931">
                                            <p:txEl>
                                              <p:pRg st="0" end="0"/>
                                            </p:txEl>
                                          </p:spTgt>
                                        </p:tgtEl>
                                        <p:attrNameLst>
                                          <p:attrName>style.visibility</p:attrName>
                                        </p:attrNameLst>
                                      </p:cBhvr>
                                      <p:to>
                                        <p:strVal val="visible"/>
                                      </p:to>
                                    </p:set>
                                    <p:animEffect transition="in" filter="blinds(horizontal)">
                                      <p:cBhvr>
                                        <p:cTn id="7" dur="500"/>
                                        <p:tgtEl>
                                          <p:spTgt spid="8929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2931">
                                            <p:txEl>
                                              <p:pRg st="1" end="1"/>
                                            </p:txEl>
                                          </p:spTgt>
                                        </p:tgtEl>
                                        <p:attrNameLst>
                                          <p:attrName>style.visibility</p:attrName>
                                        </p:attrNameLst>
                                      </p:cBhvr>
                                      <p:to>
                                        <p:strVal val="visible"/>
                                      </p:to>
                                    </p:set>
                                    <p:animEffect transition="in" filter="blinds(horizontal)">
                                      <p:cBhvr>
                                        <p:cTn id="12" dur="500"/>
                                        <p:tgtEl>
                                          <p:spTgt spid="8929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92931">
                                            <p:txEl>
                                              <p:pRg st="2" end="2"/>
                                            </p:txEl>
                                          </p:spTgt>
                                        </p:tgtEl>
                                        <p:attrNameLst>
                                          <p:attrName>style.visibility</p:attrName>
                                        </p:attrNameLst>
                                      </p:cBhvr>
                                      <p:to>
                                        <p:strVal val="visible"/>
                                      </p:to>
                                    </p:set>
                                    <p:animEffect transition="in" filter="blinds(horizontal)">
                                      <p:cBhvr>
                                        <p:cTn id="17" dur="500"/>
                                        <p:tgtEl>
                                          <p:spTgt spid="8929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92931">
                                            <p:txEl>
                                              <p:pRg st="3" end="3"/>
                                            </p:txEl>
                                          </p:spTgt>
                                        </p:tgtEl>
                                        <p:attrNameLst>
                                          <p:attrName>style.visibility</p:attrName>
                                        </p:attrNameLst>
                                      </p:cBhvr>
                                      <p:to>
                                        <p:strVal val="visible"/>
                                      </p:to>
                                    </p:set>
                                    <p:animEffect transition="in" filter="blinds(horizontal)">
                                      <p:cBhvr>
                                        <p:cTn id="22" dur="500"/>
                                        <p:tgtEl>
                                          <p:spTgt spid="8929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92931">
                                            <p:txEl>
                                              <p:pRg st="4" end="4"/>
                                            </p:txEl>
                                          </p:spTgt>
                                        </p:tgtEl>
                                        <p:attrNameLst>
                                          <p:attrName>style.visibility</p:attrName>
                                        </p:attrNameLst>
                                      </p:cBhvr>
                                      <p:to>
                                        <p:strVal val="visible"/>
                                      </p:to>
                                    </p:set>
                                    <p:animEffect transition="in" filter="blinds(horizontal)">
                                      <p:cBhvr>
                                        <p:cTn id="27" dur="500"/>
                                        <p:tgtEl>
                                          <p:spTgt spid="8929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92931">
                                            <p:txEl>
                                              <p:pRg st="5" end="5"/>
                                            </p:txEl>
                                          </p:spTgt>
                                        </p:tgtEl>
                                        <p:attrNameLst>
                                          <p:attrName>style.visibility</p:attrName>
                                        </p:attrNameLst>
                                      </p:cBhvr>
                                      <p:to>
                                        <p:strVal val="visible"/>
                                      </p:to>
                                    </p:set>
                                    <p:animEffect transition="in" filter="blinds(horizontal)">
                                      <p:cBhvr>
                                        <p:cTn id="32" dur="500"/>
                                        <p:tgtEl>
                                          <p:spTgt spid="8929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92931">
                                            <p:txEl>
                                              <p:pRg st="6" end="6"/>
                                            </p:txEl>
                                          </p:spTgt>
                                        </p:tgtEl>
                                        <p:attrNameLst>
                                          <p:attrName>style.visibility</p:attrName>
                                        </p:attrNameLst>
                                      </p:cBhvr>
                                      <p:to>
                                        <p:strVal val="visible"/>
                                      </p:to>
                                    </p:set>
                                    <p:animEffect transition="in" filter="blinds(horizontal)">
                                      <p:cBhvr>
                                        <p:cTn id="37" dur="500"/>
                                        <p:tgtEl>
                                          <p:spTgt spid="892931">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892931">
                                            <p:txEl>
                                              <p:pRg st="7" end="7"/>
                                            </p:txEl>
                                          </p:spTgt>
                                        </p:tgtEl>
                                        <p:attrNameLst>
                                          <p:attrName>style.visibility</p:attrName>
                                        </p:attrNameLst>
                                      </p:cBhvr>
                                      <p:to>
                                        <p:strVal val="visible"/>
                                      </p:to>
                                    </p:set>
                                    <p:animEffect transition="in" filter="blinds(horizontal)">
                                      <p:cBhvr>
                                        <p:cTn id="40" dur="500"/>
                                        <p:tgtEl>
                                          <p:spTgt spid="89293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892931">
                                            <p:txEl>
                                              <p:pRg st="8" end="8"/>
                                            </p:txEl>
                                          </p:spTgt>
                                        </p:tgtEl>
                                        <p:attrNameLst>
                                          <p:attrName>style.visibility</p:attrName>
                                        </p:attrNameLst>
                                      </p:cBhvr>
                                      <p:to>
                                        <p:strVal val="visible"/>
                                      </p:to>
                                    </p:set>
                                    <p:animEffect transition="in" filter="blinds(horizontal)">
                                      <p:cBhvr>
                                        <p:cTn id="45" dur="500"/>
                                        <p:tgtEl>
                                          <p:spTgt spid="892931">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892931">
                                            <p:txEl>
                                              <p:pRg st="9" end="9"/>
                                            </p:txEl>
                                          </p:spTgt>
                                        </p:tgtEl>
                                        <p:attrNameLst>
                                          <p:attrName>style.visibility</p:attrName>
                                        </p:attrNameLst>
                                      </p:cBhvr>
                                      <p:to>
                                        <p:strVal val="visible"/>
                                      </p:to>
                                    </p:set>
                                    <p:animEffect transition="in" filter="blinds(horizontal)">
                                      <p:cBhvr>
                                        <p:cTn id="50" dur="500"/>
                                        <p:tgtEl>
                                          <p:spTgt spid="892931">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892931">
                                            <p:txEl>
                                              <p:pRg st="10" end="10"/>
                                            </p:txEl>
                                          </p:spTgt>
                                        </p:tgtEl>
                                        <p:attrNameLst>
                                          <p:attrName>style.visibility</p:attrName>
                                        </p:attrNameLst>
                                      </p:cBhvr>
                                      <p:to>
                                        <p:strVal val="visible"/>
                                      </p:to>
                                    </p:set>
                                    <p:animEffect transition="in" filter="blinds(horizontal)">
                                      <p:cBhvr>
                                        <p:cTn id="55" dur="500"/>
                                        <p:tgtEl>
                                          <p:spTgt spid="892931">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892931">
                                            <p:txEl>
                                              <p:pRg st="11" end="11"/>
                                            </p:txEl>
                                          </p:spTgt>
                                        </p:tgtEl>
                                        <p:attrNameLst>
                                          <p:attrName>style.visibility</p:attrName>
                                        </p:attrNameLst>
                                      </p:cBhvr>
                                      <p:to>
                                        <p:strVal val="visible"/>
                                      </p:to>
                                    </p:set>
                                    <p:animEffect transition="in" filter="blinds(horizontal)">
                                      <p:cBhvr>
                                        <p:cTn id="60" dur="500"/>
                                        <p:tgtEl>
                                          <p:spTgt spid="89293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p:txBody>
          <a:bodyPr/>
          <a:lstStyle/>
          <a:p>
            <a:r>
              <a:rPr lang="zh-CN" altLang="en-US"/>
              <a:t>典型的</a:t>
            </a:r>
            <a:r>
              <a:rPr lang="en-US" altLang="zh-CN"/>
              <a:t>stdio.h</a:t>
            </a:r>
            <a:r>
              <a:rPr lang="zh-CN" altLang="en-US"/>
              <a:t>的部分内容</a:t>
            </a:r>
            <a:endParaRPr lang="en-US" altLang="zh-CN"/>
          </a:p>
        </p:txBody>
      </p:sp>
      <p:sp>
        <p:nvSpPr>
          <p:cNvPr id="893955" name="Rectangle 3"/>
          <p:cNvSpPr>
            <a:spLocks noGrp="1" noChangeArrowheads="1"/>
          </p:cNvSpPr>
          <p:nvPr>
            <p:ph type="body" idx="1"/>
          </p:nvPr>
        </p:nvSpPr>
        <p:spPr>
          <a:xfrm>
            <a:off x="5776913" y="773113"/>
            <a:ext cx="3054350" cy="2459037"/>
          </a:xfrm>
        </p:spPr>
        <p:txBody>
          <a:bodyPr/>
          <a:lstStyle/>
          <a:p>
            <a:r>
              <a:rPr lang="en-US" altLang="zh-CN" sz="2100">
                <a:solidFill>
                  <a:schemeClr val="accent2"/>
                </a:solidFill>
                <a:latin typeface="微软雅黑" pitchFamily="34" charset="-122"/>
                <a:ea typeface="微软雅黑" pitchFamily="34" charset="-122"/>
              </a:rPr>
              <a:t>C</a:t>
            </a:r>
            <a:r>
              <a:rPr lang="zh-CN" altLang="en-US" sz="2100">
                <a:solidFill>
                  <a:schemeClr val="accent2"/>
                </a:solidFill>
                <a:latin typeface="微软雅黑" pitchFamily="34" charset="-122"/>
                <a:ea typeface="微软雅黑" pitchFamily="34" charset="-122"/>
              </a:rPr>
              <a:t>标准</a:t>
            </a:r>
            <a:r>
              <a:rPr lang="en-US" altLang="zh-CN" sz="2100">
                <a:solidFill>
                  <a:schemeClr val="accent2"/>
                </a:solidFill>
                <a:latin typeface="微软雅黑" pitchFamily="34" charset="-122"/>
                <a:ea typeface="微软雅黑" pitchFamily="34" charset="-122"/>
              </a:rPr>
              <a:t>I/O</a:t>
            </a:r>
            <a:r>
              <a:rPr lang="zh-CN" altLang="en-US" sz="2100">
                <a:solidFill>
                  <a:schemeClr val="accent2"/>
                </a:solidFill>
                <a:latin typeface="微软雅黑" pitchFamily="34" charset="-122"/>
                <a:ea typeface="微软雅黑" pitchFamily="34" charset="-122"/>
              </a:rPr>
              <a:t>库函数基于系统调用实现</a:t>
            </a:r>
          </a:p>
          <a:p>
            <a:r>
              <a:rPr lang="en-US" altLang="zh-CN" sz="2100">
                <a:solidFill>
                  <a:schemeClr val="accent2"/>
                </a:solidFill>
                <a:latin typeface="微软雅黑" pitchFamily="34" charset="-122"/>
                <a:ea typeface="微软雅黑" pitchFamily="34" charset="-122"/>
              </a:rPr>
              <a:t>C</a:t>
            </a:r>
            <a:r>
              <a:rPr lang="zh-CN" altLang="en-US" sz="2100">
                <a:solidFill>
                  <a:schemeClr val="accent2"/>
                </a:solidFill>
                <a:latin typeface="微软雅黑" pitchFamily="34" charset="-122"/>
                <a:ea typeface="微软雅黑" pitchFamily="34" charset="-122"/>
              </a:rPr>
              <a:t>标准</a:t>
            </a:r>
            <a:r>
              <a:rPr lang="en-US" altLang="zh-CN" sz="2100">
                <a:solidFill>
                  <a:schemeClr val="accent2"/>
                </a:solidFill>
                <a:latin typeface="微软雅黑" pitchFamily="34" charset="-122"/>
                <a:ea typeface="微软雅黑" pitchFamily="34" charset="-122"/>
              </a:rPr>
              <a:t>I/O</a:t>
            </a:r>
            <a:r>
              <a:rPr lang="zh-CN" altLang="en-US" sz="2100">
                <a:solidFill>
                  <a:schemeClr val="accent2"/>
                </a:solidFill>
                <a:latin typeface="微软雅黑" pitchFamily="34" charset="-122"/>
                <a:ea typeface="微软雅黑" pitchFamily="34" charset="-122"/>
              </a:rPr>
              <a:t>库函数将打开文件抽象为一个</a:t>
            </a:r>
            <a:r>
              <a:rPr lang="zh-CN" altLang="en-US" sz="2100">
                <a:solidFill>
                  <a:schemeClr val="accent1"/>
                </a:solidFill>
                <a:latin typeface="微软雅黑" pitchFamily="34" charset="-122"/>
                <a:ea typeface="微软雅黑" pitchFamily="34" charset="-122"/>
              </a:rPr>
              <a:t>类型为</a:t>
            </a:r>
            <a:r>
              <a:rPr lang="en-US" altLang="zh-CN" sz="2100">
                <a:solidFill>
                  <a:schemeClr val="accent1"/>
                </a:solidFill>
                <a:latin typeface="微软雅黑" pitchFamily="34" charset="-122"/>
                <a:ea typeface="微软雅黑" pitchFamily="34" charset="-122"/>
              </a:rPr>
              <a:t>FILE</a:t>
            </a:r>
            <a:r>
              <a:rPr lang="zh-CN" altLang="en-US" sz="2100">
                <a:solidFill>
                  <a:schemeClr val="accent1"/>
                </a:solidFill>
                <a:latin typeface="微软雅黑" pitchFamily="34" charset="-122"/>
                <a:ea typeface="微软雅黑" pitchFamily="34" charset="-122"/>
              </a:rPr>
              <a:t>的“流”</a:t>
            </a:r>
            <a:r>
              <a:rPr lang="zh-CN" altLang="en-US" sz="2100">
                <a:latin typeface="微软雅黑" pitchFamily="34" charset="-122"/>
                <a:ea typeface="微软雅黑" pitchFamily="34" charset="-122"/>
              </a:rPr>
              <a:t>，</a:t>
            </a:r>
            <a:r>
              <a:rPr lang="zh-CN" altLang="en-US" sz="2100">
                <a:solidFill>
                  <a:schemeClr val="accent2"/>
                </a:solidFill>
                <a:latin typeface="微软雅黑" pitchFamily="34" charset="-122"/>
                <a:ea typeface="微软雅黑" pitchFamily="34" charset="-122"/>
              </a:rPr>
              <a:t>它在</a:t>
            </a:r>
            <a:r>
              <a:rPr lang="en-US" altLang="zh-CN" sz="2100">
                <a:solidFill>
                  <a:srgbClr val="A50021"/>
                </a:solidFill>
                <a:latin typeface="微软雅黑" pitchFamily="34" charset="-122"/>
                <a:ea typeface="微软雅黑" pitchFamily="34" charset="-122"/>
              </a:rPr>
              <a:t>stdio.h</a:t>
            </a:r>
            <a:r>
              <a:rPr lang="zh-CN" altLang="en-US" sz="2100">
                <a:solidFill>
                  <a:schemeClr val="accent2"/>
                </a:solidFill>
                <a:latin typeface="微软雅黑" pitchFamily="34" charset="-122"/>
                <a:ea typeface="微软雅黑" pitchFamily="34" charset="-122"/>
              </a:rPr>
              <a:t>中定义</a:t>
            </a:r>
            <a:r>
              <a:rPr lang="zh-CN" altLang="en-US" sz="2100">
                <a:latin typeface="微软雅黑" pitchFamily="34" charset="-122"/>
                <a:ea typeface="微软雅黑" pitchFamily="34" charset="-122"/>
              </a:rPr>
              <a:t>。</a:t>
            </a:r>
          </a:p>
          <a:p>
            <a:endParaRPr lang="zh-CN" altLang="en-US">
              <a:ea typeface="宋体" pitchFamily="2" charset="-122"/>
            </a:endParaRPr>
          </a:p>
        </p:txBody>
      </p:sp>
      <p:sp>
        <p:nvSpPr>
          <p:cNvPr id="893957" name="Rectangle 5"/>
          <p:cNvSpPr>
            <a:spLocks noChangeArrowheads="1"/>
          </p:cNvSpPr>
          <p:nvPr/>
        </p:nvSpPr>
        <p:spPr bwMode="auto">
          <a:xfrm>
            <a:off x="3167063" y="3498850"/>
            <a:ext cx="5934075" cy="1222375"/>
          </a:xfrm>
          <a:prstGeom prst="rect">
            <a:avLst/>
          </a:prstGeom>
          <a:noFill/>
          <a:ln w="50800">
            <a:noFill/>
            <a:miter lim="800000"/>
            <a:headEnd/>
            <a:tailEnd/>
          </a:ln>
          <a:effectLst/>
        </p:spPr>
        <p:txBody>
          <a:bodyPr wrap="none" lIns="0" tIns="0" rIns="0" bIns="0" anchor="ctr">
            <a:spAutoFit/>
          </a:bodyPr>
          <a:lstStyle/>
          <a:p>
            <a:pPr indent="266700"/>
            <a:r>
              <a:rPr lang="en-US" altLang="zh-CN" b="1">
                <a:solidFill>
                  <a:schemeClr val="accent2"/>
                </a:solidFill>
                <a:latin typeface="Arial Black" pitchFamily="34" charset="0"/>
                <a:ea typeface="微软雅黑" pitchFamily="34" charset="-122"/>
              </a:rPr>
              <a:t>FILE _iob[OPEN_MAX] = { </a:t>
            </a:r>
          </a:p>
          <a:p>
            <a:pPr indent="266700"/>
            <a:r>
              <a:rPr lang="en-US" altLang="zh-CN" b="1">
                <a:solidFill>
                  <a:schemeClr val="accent2"/>
                </a:solidFill>
                <a:latin typeface="Arial Black" pitchFamily="34" charset="0"/>
                <a:ea typeface="微软雅黑" pitchFamily="34" charset="-122"/>
              </a:rPr>
              <a:t>   { 0, ( char * ) 0, ( char * ) 0, </a:t>
            </a:r>
            <a:r>
              <a:rPr lang="en-US" altLang="zh-CN" b="1">
                <a:solidFill>
                  <a:srgbClr val="FF5B76"/>
                </a:solidFill>
                <a:latin typeface="Arial Black" pitchFamily="34" charset="0"/>
                <a:ea typeface="微软雅黑" pitchFamily="34" charset="-122"/>
              </a:rPr>
              <a:t>_READ</a:t>
            </a:r>
            <a:r>
              <a:rPr lang="en-US" altLang="zh-CN" b="1">
                <a:solidFill>
                  <a:schemeClr val="accent2"/>
                </a:solidFill>
                <a:latin typeface="Arial Black" pitchFamily="34" charset="0"/>
                <a:ea typeface="微软雅黑" pitchFamily="34" charset="-122"/>
              </a:rPr>
              <a:t>, </a:t>
            </a:r>
            <a:r>
              <a:rPr lang="en-US" altLang="zh-CN" b="1">
                <a:solidFill>
                  <a:srgbClr val="A50021"/>
                </a:solidFill>
                <a:latin typeface="Arial Black" pitchFamily="34" charset="0"/>
                <a:ea typeface="微软雅黑" pitchFamily="34" charset="-122"/>
              </a:rPr>
              <a:t>0</a:t>
            </a:r>
            <a:r>
              <a:rPr lang="en-US" altLang="zh-CN" b="1">
                <a:solidFill>
                  <a:schemeClr val="accent2"/>
                </a:solidFill>
                <a:latin typeface="Arial Black" pitchFamily="34" charset="0"/>
                <a:ea typeface="微软雅黑" pitchFamily="34" charset="-122"/>
              </a:rPr>
              <a:t> },</a:t>
            </a:r>
          </a:p>
          <a:p>
            <a:pPr indent="266700"/>
            <a:r>
              <a:rPr lang="en-US" altLang="zh-CN" b="1">
                <a:solidFill>
                  <a:schemeClr val="accent2"/>
                </a:solidFill>
                <a:latin typeface="Arial Black" pitchFamily="34" charset="0"/>
                <a:ea typeface="微软雅黑" pitchFamily="34" charset="-122"/>
              </a:rPr>
              <a:t>   { 0, ( char * ) 0, ( char * ) 0, </a:t>
            </a:r>
            <a:r>
              <a:rPr lang="en-US" altLang="zh-CN" b="1">
                <a:solidFill>
                  <a:srgbClr val="006600"/>
                </a:solidFill>
                <a:latin typeface="Arial Black" pitchFamily="34" charset="0"/>
                <a:ea typeface="微软雅黑" pitchFamily="34" charset="-122"/>
              </a:rPr>
              <a:t>_WRITE</a:t>
            </a:r>
            <a:r>
              <a:rPr lang="en-US" altLang="zh-CN" b="1">
                <a:solidFill>
                  <a:schemeClr val="accent2"/>
                </a:solidFill>
                <a:latin typeface="Arial Black" pitchFamily="34" charset="0"/>
                <a:ea typeface="微软雅黑" pitchFamily="34" charset="-122"/>
              </a:rPr>
              <a:t>,</a:t>
            </a:r>
            <a:r>
              <a:rPr lang="en-US" altLang="zh-CN" b="1">
                <a:solidFill>
                  <a:srgbClr val="A50021"/>
                </a:solidFill>
                <a:latin typeface="Arial Black" pitchFamily="34" charset="0"/>
                <a:ea typeface="微软雅黑" pitchFamily="34" charset="-122"/>
              </a:rPr>
              <a:t> 1</a:t>
            </a:r>
            <a:r>
              <a:rPr lang="en-US" altLang="zh-CN" b="1">
                <a:solidFill>
                  <a:schemeClr val="accent2"/>
                </a:solidFill>
                <a:latin typeface="Arial Black" pitchFamily="34" charset="0"/>
                <a:ea typeface="微软雅黑" pitchFamily="34" charset="-122"/>
              </a:rPr>
              <a:t> },</a:t>
            </a:r>
          </a:p>
          <a:p>
            <a:pPr indent="266700"/>
            <a:r>
              <a:rPr lang="en-US" altLang="zh-CN" b="1">
                <a:solidFill>
                  <a:schemeClr val="accent2"/>
                </a:solidFill>
                <a:latin typeface="Arial Black" pitchFamily="34" charset="0"/>
                <a:ea typeface="微软雅黑" pitchFamily="34" charset="-122"/>
              </a:rPr>
              <a:t>   { 0, ( char * ) 0, ( char * ) 0, </a:t>
            </a:r>
            <a:r>
              <a:rPr lang="en-US" altLang="zh-CN" b="1">
                <a:solidFill>
                  <a:srgbClr val="006600"/>
                </a:solidFill>
                <a:latin typeface="Arial Black" pitchFamily="34" charset="0"/>
                <a:ea typeface="微软雅黑" pitchFamily="34" charset="-122"/>
              </a:rPr>
              <a:t>_WRITE</a:t>
            </a:r>
            <a:r>
              <a:rPr lang="en-US" altLang="zh-CN" b="1">
                <a:solidFill>
                  <a:schemeClr val="accent2"/>
                </a:solidFill>
                <a:latin typeface="Arial Black" pitchFamily="34" charset="0"/>
                <a:ea typeface="微软雅黑" pitchFamily="34" charset="-122"/>
              </a:rPr>
              <a:t> | </a:t>
            </a:r>
            <a:r>
              <a:rPr lang="en-US" altLang="zh-CN" b="1">
                <a:solidFill>
                  <a:schemeClr val="accent1"/>
                </a:solidFill>
                <a:latin typeface="Arial Black" pitchFamily="34" charset="0"/>
                <a:ea typeface="微软雅黑" pitchFamily="34" charset="-122"/>
              </a:rPr>
              <a:t>_UNBUF</a:t>
            </a:r>
            <a:r>
              <a:rPr lang="en-US" altLang="zh-CN" b="1">
                <a:solidFill>
                  <a:schemeClr val="accent2"/>
                </a:solidFill>
                <a:latin typeface="Arial Black" pitchFamily="34" charset="0"/>
                <a:ea typeface="微软雅黑" pitchFamily="34" charset="-122"/>
              </a:rPr>
              <a:t>, </a:t>
            </a:r>
            <a:r>
              <a:rPr lang="en-US" altLang="zh-CN" b="1">
                <a:solidFill>
                  <a:srgbClr val="A50021"/>
                </a:solidFill>
                <a:latin typeface="Arial Black" pitchFamily="34" charset="0"/>
                <a:ea typeface="微软雅黑" pitchFamily="34" charset="-122"/>
              </a:rPr>
              <a:t>2</a:t>
            </a:r>
            <a:r>
              <a:rPr lang="en-US" altLang="zh-CN" b="1">
                <a:solidFill>
                  <a:schemeClr val="accent2"/>
                </a:solidFill>
                <a:latin typeface="Arial Black" pitchFamily="34" charset="0"/>
                <a:ea typeface="微软雅黑" pitchFamily="34" charset="-122"/>
              </a:rPr>
              <a:t> },</a:t>
            </a:r>
          </a:p>
          <a:p>
            <a:pPr indent="266700"/>
            <a:r>
              <a:rPr lang="en-US" altLang="zh-CN" b="1">
                <a:solidFill>
                  <a:schemeClr val="accent2"/>
                </a:solidFill>
                <a:latin typeface="Arial Black" pitchFamily="34" charset="0"/>
                <a:ea typeface="微软雅黑" pitchFamily="34" charset="-122"/>
              </a:rPr>
              <a:t>}; </a:t>
            </a:r>
          </a:p>
        </p:txBody>
      </p:sp>
      <p:grpSp>
        <p:nvGrpSpPr>
          <p:cNvPr id="893964" name="Group 12"/>
          <p:cNvGrpSpPr>
            <a:grpSpLocks/>
          </p:cNvGrpSpPr>
          <p:nvPr/>
        </p:nvGrpSpPr>
        <p:grpSpPr bwMode="auto">
          <a:xfrm>
            <a:off x="3165475" y="3886200"/>
            <a:ext cx="493713" cy="830263"/>
            <a:chOff x="1938" y="2495"/>
            <a:chExt cx="613" cy="440"/>
          </a:xfrm>
        </p:grpSpPr>
        <p:sp>
          <p:nvSpPr>
            <p:cNvPr id="893958" name="Line 6"/>
            <p:cNvSpPr>
              <a:spLocks noChangeShapeType="1"/>
            </p:cNvSpPr>
            <p:nvPr/>
          </p:nvSpPr>
          <p:spPr bwMode="auto">
            <a:xfrm flipV="1">
              <a:off x="1938" y="2495"/>
              <a:ext cx="613" cy="138"/>
            </a:xfrm>
            <a:prstGeom prst="line">
              <a:avLst/>
            </a:prstGeom>
            <a:noFill/>
            <a:ln w="50800">
              <a:solidFill>
                <a:srgbClr val="FE9AAB"/>
              </a:solidFill>
              <a:round/>
              <a:headEnd/>
              <a:tailEnd type="triangle" w="med" len="med"/>
            </a:ln>
            <a:effectLst/>
          </p:spPr>
          <p:txBody>
            <a:bodyPr/>
            <a:lstStyle/>
            <a:p>
              <a:endParaRPr lang="zh-CN" altLang="en-US"/>
            </a:p>
          </p:txBody>
        </p:sp>
        <p:sp>
          <p:nvSpPr>
            <p:cNvPr id="893959" name="Line 7"/>
            <p:cNvSpPr>
              <a:spLocks noChangeShapeType="1"/>
            </p:cNvSpPr>
            <p:nvPr/>
          </p:nvSpPr>
          <p:spPr bwMode="auto">
            <a:xfrm flipV="1">
              <a:off x="1938" y="2642"/>
              <a:ext cx="576" cy="137"/>
            </a:xfrm>
            <a:prstGeom prst="line">
              <a:avLst/>
            </a:prstGeom>
            <a:noFill/>
            <a:ln w="50800">
              <a:solidFill>
                <a:srgbClr val="FE9AAB"/>
              </a:solidFill>
              <a:round/>
              <a:headEnd/>
              <a:tailEnd type="triangle" w="med" len="med"/>
            </a:ln>
            <a:effectLst/>
          </p:spPr>
          <p:txBody>
            <a:bodyPr/>
            <a:lstStyle/>
            <a:p>
              <a:endParaRPr lang="zh-CN" altLang="en-US"/>
            </a:p>
          </p:txBody>
        </p:sp>
        <p:sp>
          <p:nvSpPr>
            <p:cNvPr id="893960" name="Line 8"/>
            <p:cNvSpPr>
              <a:spLocks noChangeShapeType="1"/>
            </p:cNvSpPr>
            <p:nvPr/>
          </p:nvSpPr>
          <p:spPr bwMode="auto">
            <a:xfrm flipV="1">
              <a:off x="1948" y="2798"/>
              <a:ext cx="575" cy="137"/>
            </a:xfrm>
            <a:prstGeom prst="line">
              <a:avLst/>
            </a:prstGeom>
            <a:noFill/>
            <a:ln w="50800">
              <a:solidFill>
                <a:srgbClr val="FE9AAB"/>
              </a:solidFill>
              <a:round/>
              <a:headEnd/>
              <a:tailEnd type="triangle" w="med" len="med"/>
            </a:ln>
            <a:effectLst/>
          </p:spPr>
          <p:txBody>
            <a:bodyPr/>
            <a:lstStyle/>
            <a:p>
              <a:endParaRPr lang="zh-CN" altLang="en-US"/>
            </a:p>
          </p:txBody>
        </p:sp>
      </p:grpSp>
      <p:grpSp>
        <p:nvGrpSpPr>
          <p:cNvPr id="893963" name="Group 11"/>
          <p:cNvGrpSpPr>
            <a:grpSpLocks/>
          </p:cNvGrpSpPr>
          <p:nvPr/>
        </p:nvGrpSpPr>
        <p:grpSpPr bwMode="auto">
          <a:xfrm>
            <a:off x="4643438" y="1973263"/>
            <a:ext cx="1379537" cy="1365250"/>
            <a:chOff x="2815" y="1243"/>
            <a:chExt cx="979" cy="860"/>
          </a:xfrm>
        </p:grpSpPr>
        <p:sp>
          <p:nvSpPr>
            <p:cNvPr id="893961" name="Line 9"/>
            <p:cNvSpPr>
              <a:spLocks noChangeShapeType="1"/>
            </p:cNvSpPr>
            <p:nvPr/>
          </p:nvSpPr>
          <p:spPr bwMode="auto">
            <a:xfrm flipH="1">
              <a:off x="3045" y="1490"/>
              <a:ext cx="749" cy="183"/>
            </a:xfrm>
            <a:prstGeom prst="line">
              <a:avLst/>
            </a:prstGeom>
            <a:noFill/>
            <a:ln w="50800">
              <a:solidFill>
                <a:srgbClr val="FE9AAB"/>
              </a:solidFill>
              <a:round/>
              <a:headEnd/>
              <a:tailEnd type="triangle" w="med" len="med"/>
            </a:ln>
            <a:effectLst/>
          </p:spPr>
          <p:txBody>
            <a:bodyPr/>
            <a:lstStyle/>
            <a:p>
              <a:endParaRPr lang="zh-CN" altLang="en-US"/>
            </a:p>
          </p:txBody>
        </p:sp>
        <p:sp>
          <p:nvSpPr>
            <p:cNvPr id="893962" name="AutoShape 10"/>
            <p:cNvSpPr>
              <a:spLocks/>
            </p:cNvSpPr>
            <p:nvPr/>
          </p:nvSpPr>
          <p:spPr bwMode="auto">
            <a:xfrm>
              <a:off x="2815" y="1243"/>
              <a:ext cx="192" cy="860"/>
            </a:xfrm>
            <a:prstGeom prst="rightBrace">
              <a:avLst>
                <a:gd name="adj1" fmla="val 37326"/>
                <a:gd name="adj2" fmla="val 50000"/>
              </a:avLst>
            </a:prstGeom>
            <a:noFill/>
            <a:ln w="50800">
              <a:solidFill>
                <a:srgbClr val="FE9AAB"/>
              </a:solidFill>
              <a:round/>
              <a:headEnd/>
              <a:tailEnd/>
            </a:ln>
            <a:effectLst/>
          </p:spPr>
          <p:txBody>
            <a:bodyPr wrap="none" anchor="ctr"/>
            <a:lstStyle/>
            <a:p>
              <a:endParaRPr lang="zh-CN" altLang="en-US"/>
            </a:p>
          </p:txBody>
        </p:sp>
      </p:grpSp>
      <p:sp>
        <p:nvSpPr>
          <p:cNvPr id="893965" name="Text Box 13"/>
          <p:cNvSpPr txBox="1">
            <a:spLocks noChangeArrowheads="1"/>
          </p:cNvSpPr>
          <p:nvPr/>
        </p:nvSpPr>
        <p:spPr bwMode="auto">
          <a:xfrm>
            <a:off x="6415088" y="4719638"/>
            <a:ext cx="2424112" cy="1374775"/>
          </a:xfrm>
          <a:prstGeom prst="rect">
            <a:avLst/>
          </a:prstGeom>
          <a:noFill/>
          <a:ln w="50800">
            <a:noFill/>
            <a:miter lim="800000"/>
            <a:headEnd/>
            <a:tailEnd/>
          </a:ln>
          <a:effectLst/>
        </p:spPr>
        <p:txBody>
          <a:bodyPr>
            <a:spAutoFit/>
          </a:bodyPr>
          <a:lstStyle/>
          <a:p>
            <a:pPr>
              <a:spcBef>
                <a:spcPct val="50000"/>
              </a:spcBef>
            </a:pPr>
            <a:r>
              <a:rPr lang="en-US" altLang="zh-CN" sz="2100" b="1">
                <a:solidFill>
                  <a:schemeClr val="accent1"/>
                </a:solidFill>
                <a:latin typeface="微软雅黑" pitchFamily="34" charset="-122"/>
                <a:ea typeface="微软雅黑" pitchFamily="34" charset="-122"/>
              </a:rPr>
              <a:t>stdout</a:t>
            </a:r>
            <a:r>
              <a:rPr lang="zh-CN" altLang="en-US" sz="2100" b="1">
                <a:solidFill>
                  <a:schemeClr val="accent1"/>
                </a:solidFill>
                <a:latin typeface="微软雅黑" pitchFamily="34" charset="-122"/>
                <a:ea typeface="微软雅黑" pitchFamily="34" charset="-122"/>
              </a:rPr>
              <a:t>和</a:t>
            </a:r>
            <a:r>
              <a:rPr lang="en-US" altLang="zh-CN" sz="2100" b="1">
                <a:solidFill>
                  <a:schemeClr val="accent1"/>
                </a:solidFill>
                <a:latin typeface="微软雅黑" pitchFamily="34" charset="-122"/>
                <a:ea typeface="微软雅黑" pitchFamily="34" charset="-122"/>
              </a:rPr>
              <a:t>stderr</a:t>
            </a:r>
            <a:r>
              <a:rPr lang="zh-CN" altLang="en-US" sz="2100" b="1">
                <a:solidFill>
                  <a:schemeClr val="accent1"/>
                </a:solidFill>
                <a:latin typeface="微软雅黑" pitchFamily="34" charset="-122"/>
                <a:ea typeface="微软雅黑" pitchFamily="34" charset="-122"/>
              </a:rPr>
              <a:t>都用于输出，</a:t>
            </a:r>
            <a:r>
              <a:rPr lang="zh-CN" altLang="en-US" sz="2100" b="1">
                <a:solidFill>
                  <a:schemeClr val="accent2"/>
                </a:solidFill>
                <a:latin typeface="微软雅黑" pitchFamily="34" charset="-122"/>
                <a:ea typeface="微软雅黑" pitchFamily="34" charset="-122"/>
              </a:rPr>
              <a:t>但是，</a:t>
            </a:r>
          </a:p>
          <a:p>
            <a:r>
              <a:rPr lang="en-US" altLang="zh-CN" sz="2100" b="1">
                <a:solidFill>
                  <a:schemeClr val="accent1"/>
                </a:solidFill>
                <a:latin typeface="微软雅黑" pitchFamily="34" charset="-122"/>
                <a:ea typeface="微软雅黑" pitchFamily="34" charset="-122"/>
              </a:rPr>
              <a:t>stderr</a:t>
            </a:r>
            <a:r>
              <a:rPr lang="zh-CN" altLang="en-US" sz="2100" b="1">
                <a:solidFill>
                  <a:schemeClr val="accent1"/>
                </a:solidFill>
                <a:latin typeface="微软雅黑" pitchFamily="34" charset="-122"/>
                <a:ea typeface="微软雅黑" pitchFamily="34" charset="-122"/>
              </a:rPr>
              <a:t>为非缓存</a:t>
            </a:r>
          </a:p>
          <a:p>
            <a:r>
              <a:rPr lang="en-US" altLang="zh-CN" sz="2100" b="1">
                <a:solidFill>
                  <a:schemeClr val="accent1"/>
                </a:solidFill>
                <a:latin typeface="微软雅黑" pitchFamily="34" charset="-122"/>
                <a:ea typeface="微软雅黑" pitchFamily="34" charset="-122"/>
              </a:rPr>
              <a:t>stdout</a:t>
            </a:r>
            <a:r>
              <a:rPr lang="zh-CN" altLang="en-US" sz="2100" b="1">
                <a:solidFill>
                  <a:schemeClr val="accent1"/>
                </a:solidFill>
                <a:latin typeface="微软雅黑" pitchFamily="34" charset="-122"/>
                <a:ea typeface="微软雅黑" pitchFamily="34" charset="-122"/>
              </a:rPr>
              <a:t>为带缓存</a:t>
            </a:r>
          </a:p>
        </p:txBody>
      </p:sp>
      <p:sp>
        <p:nvSpPr>
          <p:cNvPr id="893966" name="Rectangle 14"/>
          <p:cNvSpPr>
            <a:spLocks noChangeArrowheads="1"/>
          </p:cNvSpPr>
          <p:nvPr/>
        </p:nvSpPr>
        <p:spPr bwMode="auto">
          <a:xfrm>
            <a:off x="287338" y="754063"/>
            <a:ext cx="6284912" cy="6043612"/>
          </a:xfrm>
          <a:prstGeom prst="rect">
            <a:avLst/>
          </a:prstGeom>
          <a:noFill/>
          <a:ln w="50800">
            <a:noFill/>
            <a:miter lim="800000"/>
            <a:headEnd/>
            <a:tailEnd/>
          </a:ln>
          <a:effectLst/>
        </p:spPr>
        <p:txBody>
          <a:bodyPr>
            <a:spAutoFit/>
          </a:bodyPr>
          <a:lstStyle/>
          <a:p>
            <a:r>
              <a:rPr lang="en-US" altLang="zh-CN" sz="1700" b="1">
                <a:latin typeface="微软雅黑" pitchFamily="34" charset="-122"/>
                <a:ea typeface="微软雅黑" pitchFamily="34" charset="-122"/>
              </a:rPr>
              <a:t>#define 	NULL	     0</a:t>
            </a:r>
          </a:p>
          <a:p>
            <a:r>
              <a:rPr lang="en-US" altLang="zh-CN" sz="1700" b="1">
                <a:latin typeface="微软雅黑" pitchFamily="34" charset="-122"/>
                <a:ea typeface="微软雅黑" pitchFamily="34" charset="-122"/>
              </a:rPr>
              <a:t>#define 	EOF	     (-1)</a:t>
            </a:r>
          </a:p>
          <a:p>
            <a:r>
              <a:rPr lang="en-US" altLang="zh-CN" sz="1700" b="1">
                <a:latin typeface="微软雅黑" pitchFamily="34" charset="-122"/>
                <a:ea typeface="微软雅黑" pitchFamily="34" charset="-122"/>
              </a:rPr>
              <a:t>#define 	BUFSIZ	     1024	</a:t>
            </a:r>
          </a:p>
          <a:p>
            <a:r>
              <a:rPr lang="en-US" altLang="zh-CN" sz="1700" b="1">
                <a:latin typeface="微软雅黑" pitchFamily="34" charset="-122"/>
                <a:ea typeface="微软雅黑" pitchFamily="34" charset="-122"/>
              </a:rPr>
              <a:t>#define 	OPEN_MAX  20   /* </a:t>
            </a:r>
            <a:r>
              <a:rPr lang="zh-CN" altLang="en-US" sz="1700" b="1">
                <a:latin typeface="微软雅黑" pitchFamily="34" charset="-122"/>
                <a:ea typeface="微软雅黑" pitchFamily="34" charset="-122"/>
              </a:rPr>
              <a:t>最多打开文件数 *</a:t>
            </a:r>
            <a:r>
              <a:rPr lang="en-US" altLang="zh-CN" sz="1700" b="1">
                <a:latin typeface="微软雅黑" pitchFamily="34" charset="-122"/>
                <a:ea typeface="微软雅黑" pitchFamily="34" charset="-122"/>
              </a:rPr>
              <a:t>/</a:t>
            </a:r>
          </a:p>
          <a:p>
            <a:r>
              <a:rPr lang="en-US" altLang="zh-CN" sz="1700" b="1">
                <a:latin typeface="微软雅黑" pitchFamily="34" charset="-122"/>
                <a:ea typeface="微软雅黑" pitchFamily="34" charset="-122"/>
              </a:rPr>
              <a:t>typedef	struct  _iobuf	{</a:t>
            </a:r>
          </a:p>
          <a:p>
            <a:r>
              <a:rPr lang="en-US" altLang="zh-CN" sz="1700" b="1">
                <a:solidFill>
                  <a:schemeClr val="accent1"/>
                </a:solidFill>
                <a:latin typeface="微软雅黑" pitchFamily="34" charset="-122"/>
                <a:ea typeface="微软雅黑" pitchFamily="34" charset="-122"/>
              </a:rPr>
              <a:t>	int     cnt;       /*</a:t>
            </a:r>
            <a:r>
              <a:rPr lang="zh-CN" altLang="en-US" sz="1700" b="1">
                <a:solidFill>
                  <a:schemeClr val="accent1"/>
                </a:solidFill>
                <a:latin typeface="微软雅黑" pitchFamily="34" charset="-122"/>
                <a:ea typeface="微软雅黑" pitchFamily="34" charset="-122"/>
              </a:rPr>
              <a:t>未读写字节数  *</a:t>
            </a:r>
            <a:r>
              <a:rPr lang="en-US" altLang="zh-CN" sz="1700" b="1">
                <a:solidFill>
                  <a:schemeClr val="accent1"/>
                </a:solidFill>
                <a:latin typeface="微软雅黑" pitchFamily="34" charset="-122"/>
                <a:ea typeface="微软雅黑" pitchFamily="34" charset="-122"/>
              </a:rPr>
              <a:t>/</a:t>
            </a:r>
          </a:p>
          <a:p>
            <a:r>
              <a:rPr lang="en-US" altLang="zh-CN" sz="1700" b="1">
                <a:solidFill>
                  <a:schemeClr val="accent1"/>
                </a:solidFill>
                <a:latin typeface="微软雅黑" pitchFamily="34" charset="-122"/>
                <a:ea typeface="微软雅黑" pitchFamily="34" charset="-122"/>
              </a:rPr>
              <a:t>	char *ptr;       /*</a:t>
            </a:r>
            <a:r>
              <a:rPr lang="zh-CN" altLang="en-US" sz="1700" b="1">
                <a:solidFill>
                  <a:schemeClr val="accent1"/>
                </a:solidFill>
                <a:latin typeface="微软雅黑" pitchFamily="34" charset="-122"/>
                <a:ea typeface="微软雅黑" pitchFamily="34" charset="-122"/>
              </a:rPr>
              <a:t>下一可读写位置 *</a:t>
            </a:r>
            <a:r>
              <a:rPr lang="en-US" altLang="zh-CN" sz="1700" b="1">
                <a:solidFill>
                  <a:schemeClr val="accent1"/>
                </a:solidFill>
                <a:latin typeface="微软雅黑" pitchFamily="34" charset="-122"/>
                <a:ea typeface="微软雅黑" pitchFamily="34" charset="-122"/>
              </a:rPr>
              <a:t>/</a:t>
            </a:r>
          </a:p>
          <a:p>
            <a:r>
              <a:rPr lang="en-US" altLang="zh-CN" sz="1700" b="1">
                <a:solidFill>
                  <a:schemeClr val="accent1"/>
                </a:solidFill>
                <a:latin typeface="微软雅黑" pitchFamily="34" charset="-122"/>
                <a:ea typeface="微软雅黑" pitchFamily="34" charset="-122"/>
              </a:rPr>
              <a:t>	char *base;    /* </a:t>
            </a:r>
            <a:r>
              <a:rPr lang="zh-CN" altLang="en-US" sz="1700" b="1">
                <a:solidFill>
                  <a:schemeClr val="accent1"/>
                </a:solidFill>
                <a:latin typeface="微软雅黑" pitchFamily="34" charset="-122"/>
                <a:ea typeface="微软雅黑" pitchFamily="34" charset="-122"/>
              </a:rPr>
              <a:t>起始位置 *</a:t>
            </a:r>
            <a:r>
              <a:rPr lang="en-US" altLang="zh-CN" sz="1700" b="1">
                <a:solidFill>
                  <a:schemeClr val="accent1"/>
                </a:solidFill>
                <a:latin typeface="微软雅黑" pitchFamily="34" charset="-122"/>
                <a:ea typeface="微软雅黑" pitchFamily="34" charset="-122"/>
              </a:rPr>
              <a:t>/</a:t>
            </a:r>
          </a:p>
          <a:p>
            <a:r>
              <a:rPr lang="en-US" altLang="zh-CN" sz="1700" b="1">
                <a:solidFill>
                  <a:schemeClr val="accent1"/>
                </a:solidFill>
                <a:latin typeface="微软雅黑" pitchFamily="34" charset="-122"/>
                <a:ea typeface="微软雅黑" pitchFamily="34" charset="-122"/>
              </a:rPr>
              <a:t>	int     flag;      /* </a:t>
            </a:r>
            <a:r>
              <a:rPr lang="zh-CN" altLang="en-US" sz="1700" b="1">
                <a:solidFill>
                  <a:schemeClr val="accent1"/>
                </a:solidFill>
                <a:latin typeface="微软雅黑" pitchFamily="34" charset="-122"/>
                <a:ea typeface="微软雅黑" pitchFamily="34" charset="-122"/>
              </a:rPr>
              <a:t>存取模式 *</a:t>
            </a:r>
            <a:r>
              <a:rPr lang="en-US" altLang="zh-CN" sz="1700" b="1">
                <a:solidFill>
                  <a:schemeClr val="accent1"/>
                </a:solidFill>
                <a:latin typeface="微软雅黑" pitchFamily="34" charset="-122"/>
                <a:ea typeface="微软雅黑" pitchFamily="34" charset="-122"/>
              </a:rPr>
              <a:t>/</a:t>
            </a:r>
          </a:p>
          <a:p>
            <a:r>
              <a:rPr lang="en-US" altLang="zh-CN" sz="1700" b="1">
                <a:solidFill>
                  <a:schemeClr val="accent1"/>
                </a:solidFill>
                <a:latin typeface="微软雅黑" pitchFamily="34" charset="-122"/>
                <a:ea typeface="微软雅黑" pitchFamily="34" charset="-122"/>
              </a:rPr>
              <a:t>	int     fd;	        /*</a:t>
            </a:r>
            <a:r>
              <a:rPr lang="zh-CN" altLang="en-US" sz="1700" b="1">
                <a:solidFill>
                  <a:schemeClr val="accent1"/>
                </a:solidFill>
                <a:latin typeface="微软雅黑" pitchFamily="34" charset="-122"/>
                <a:ea typeface="微软雅黑" pitchFamily="34" charset="-122"/>
              </a:rPr>
              <a:t>文件描述符 *</a:t>
            </a:r>
            <a:r>
              <a:rPr lang="en-US" altLang="zh-CN" sz="1700" b="1">
                <a:solidFill>
                  <a:schemeClr val="accent1"/>
                </a:solidFill>
                <a:latin typeface="微软雅黑" pitchFamily="34" charset="-122"/>
                <a:ea typeface="微软雅黑" pitchFamily="34" charset="-122"/>
              </a:rPr>
              <a:t>/</a:t>
            </a:r>
          </a:p>
          <a:p>
            <a:r>
              <a:rPr lang="en-US" altLang="zh-CN" sz="1700" b="1">
                <a:solidFill>
                  <a:schemeClr val="accent1"/>
                </a:solidFill>
                <a:latin typeface="微软雅黑" pitchFamily="34" charset="-122"/>
                <a:ea typeface="微软雅黑" pitchFamily="34" charset="-122"/>
              </a:rPr>
              <a:t>} FILE;</a:t>
            </a:r>
          </a:p>
          <a:p>
            <a:r>
              <a:rPr lang="en-US" altLang="zh-CN" sz="1700" b="1">
                <a:latin typeface="微软雅黑" pitchFamily="34" charset="-122"/>
                <a:ea typeface="微软雅黑" pitchFamily="34" charset="-122"/>
              </a:rPr>
              <a:t>extern  FILE  _iob[OPEN_MAX];</a:t>
            </a:r>
          </a:p>
          <a:p>
            <a:r>
              <a:rPr lang="en-US" altLang="zh-CN" sz="1700" b="1">
                <a:latin typeface="微软雅黑" pitchFamily="34" charset="-122"/>
                <a:ea typeface="微软雅黑" pitchFamily="34" charset="-122"/>
              </a:rPr>
              <a:t> </a:t>
            </a:r>
          </a:p>
          <a:p>
            <a:r>
              <a:rPr lang="de-DE" altLang="zh-CN" sz="1700" b="1">
                <a:latin typeface="微软雅黑" pitchFamily="34" charset="-122"/>
                <a:ea typeface="微软雅黑" pitchFamily="34" charset="-122"/>
              </a:rPr>
              <a:t>#define	stdin	(&amp;_iob[0])</a:t>
            </a:r>
            <a:endParaRPr lang="en-US" altLang="zh-CN" sz="1700" b="1">
              <a:latin typeface="微软雅黑" pitchFamily="34" charset="-122"/>
              <a:ea typeface="微软雅黑" pitchFamily="34" charset="-122"/>
            </a:endParaRPr>
          </a:p>
          <a:p>
            <a:r>
              <a:rPr lang="de-DE" altLang="zh-CN" sz="1700" b="1">
                <a:latin typeface="微软雅黑" pitchFamily="34" charset="-122"/>
                <a:ea typeface="微软雅黑" pitchFamily="34" charset="-122"/>
              </a:rPr>
              <a:t>#define	stdout	(&amp;_iob[1])</a:t>
            </a:r>
            <a:endParaRPr lang="en-US" altLang="zh-CN" sz="1700" b="1">
              <a:latin typeface="微软雅黑" pitchFamily="34" charset="-122"/>
              <a:ea typeface="微软雅黑" pitchFamily="34" charset="-122"/>
            </a:endParaRPr>
          </a:p>
          <a:p>
            <a:r>
              <a:rPr lang="de-DE" altLang="zh-CN" sz="1700" b="1">
                <a:latin typeface="微软雅黑" pitchFamily="34" charset="-122"/>
                <a:ea typeface="微软雅黑" pitchFamily="34" charset="-122"/>
              </a:rPr>
              <a:t>#define	stderr	(&amp;_iob[2])</a:t>
            </a:r>
            <a:endParaRPr lang="en-US" altLang="zh-CN" sz="1700" b="1">
              <a:latin typeface="微软雅黑" pitchFamily="34" charset="-122"/>
              <a:ea typeface="微软雅黑" pitchFamily="34" charset="-122"/>
            </a:endParaRPr>
          </a:p>
          <a:p>
            <a:r>
              <a:rPr lang="en-US" altLang="zh-CN" sz="1700" b="1">
                <a:latin typeface="微软雅黑" pitchFamily="34" charset="-122"/>
                <a:ea typeface="微软雅黑" pitchFamily="34" charset="-122"/>
              </a:rPr>
              <a:t>enum  _flags {</a:t>
            </a:r>
          </a:p>
          <a:p>
            <a:r>
              <a:rPr lang="en-US" altLang="zh-CN" sz="1700" b="1">
                <a:latin typeface="微软雅黑" pitchFamily="34" charset="-122"/>
                <a:ea typeface="微软雅黑" pitchFamily="34" charset="-122"/>
              </a:rPr>
              <a:t>	_READ= 01,    /* file open for reading */</a:t>
            </a:r>
          </a:p>
          <a:p>
            <a:r>
              <a:rPr lang="en-US" altLang="zh-CN" sz="1700" b="1">
                <a:latin typeface="微软雅黑" pitchFamily="34" charset="-122"/>
                <a:ea typeface="微软雅黑" pitchFamily="34" charset="-122"/>
              </a:rPr>
              <a:t>	_WRITE= 02,   /* file open for writing */	</a:t>
            </a:r>
          </a:p>
          <a:p>
            <a:r>
              <a:rPr lang="en-US" altLang="zh-CN" sz="1700" b="1">
                <a:latin typeface="微软雅黑" pitchFamily="34" charset="-122"/>
                <a:ea typeface="微软雅黑" pitchFamily="34" charset="-122"/>
              </a:rPr>
              <a:t> 	_UNBUF= 04,  /* file is unbuffered */	</a:t>
            </a:r>
          </a:p>
          <a:p>
            <a:r>
              <a:rPr lang="en-US" altLang="zh-CN" sz="1700" b="1">
                <a:latin typeface="微软雅黑" pitchFamily="34" charset="-122"/>
                <a:ea typeface="微软雅黑" pitchFamily="34" charset="-122"/>
              </a:rPr>
              <a:t>	_EOF= 010,    /* EOF has occurred on this file */	_ERR= 020     /* error occurred on this file */</a:t>
            </a:r>
          </a:p>
          <a:p>
            <a:r>
              <a:rPr lang="en-US" altLang="zh-CN" sz="1700" b="1">
                <a:latin typeface="微软雅黑" pitchFamily="34" charset="-122"/>
                <a:ea typeface="微软雅黑" pitchFamily="34" charset="-122"/>
              </a:rPr>
              <a:t>};</a:t>
            </a:r>
          </a:p>
        </p:txBody>
      </p:sp>
      <p:sp>
        <p:nvSpPr>
          <p:cNvPr id="893967" name="Text Box 15"/>
          <p:cNvSpPr txBox="1">
            <a:spLocks noChangeArrowheads="1"/>
          </p:cNvSpPr>
          <p:nvPr/>
        </p:nvSpPr>
        <p:spPr bwMode="auto">
          <a:xfrm>
            <a:off x="5399088" y="3005138"/>
            <a:ext cx="3106737" cy="381000"/>
          </a:xfrm>
          <a:prstGeom prst="rect">
            <a:avLst/>
          </a:prstGeom>
          <a:noFill/>
          <a:ln w="50800">
            <a:noFill/>
            <a:miter lim="800000"/>
            <a:headEnd/>
            <a:tailEnd/>
          </a:ln>
          <a:effectLst/>
        </p:spPr>
        <p:txBody>
          <a:bodyPr>
            <a:spAutoFit/>
          </a:bodyPr>
          <a:lstStyle/>
          <a:p>
            <a:pPr>
              <a:spcBef>
                <a:spcPct val="50000"/>
              </a:spcBef>
            </a:pPr>
            <a:r>
              <a:rPr lang="zh-CN" altLang="en-US" sz="1900" b="1">
                <a:latin typeface="微软雅黑" pitchFamily="34" charset="-122"/>
                <a:ea typeface="微软雅黑" pitchFamily="34" charset="-122"/>
              </a:rPr>
              <a:t>用数组实现</a:t>
            </a:r>
            <a:r>
              <a:rPr lang="en-US" altLang="zh-CN" sz="1900" b="1">
                <a:latin typeface="微软雅黑" pitchFamily="34" charset="-122"/>
                <a:ea typeface="微软雅黑" pitchFamily="34" charset="-122"/>
              </a:rPr>
              <a:t>I/O(</a:t>
            </a:r>
            <a:r>
              <a:rPr lang="zh-CN" altLang="en-US" sz="1900" b="1">
                <a:latin typeface="微软雅黑" pitchFamily="34" charset="-122"/>
                <a:ea typeface="微软雅黑" pitchFamily="34" charset="-122"/>
              </a:rPr>
              <a:t>文件</a:t>
            </a:r>
            <a:r>
              <a:rPr lang="en-US" altLang="zh-CN" sz="1900" b="1">
                <a:latin typeface="微软雅黑" pitchFamily="34" charset="-122"/>
                <a:ea typeface="微软雅黑" pitchFamily="34" charset="-122"/>
              </a:rPr>
              <a:t>)</a:t>
            </a:r>
            <a:r>
              <a:rPr lang="zh-CN" altLang="en-US" sz="1900" b="1">
                <a:latin typeface="微软雅黑" pitchFamily="34" charset="-122"/>
                <a:ea typeface="微软雅黑" pitchFamily="34" charset="-122"/>
              </a:rPr>
              <a:t>缓冲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3955">
                                            <p:txEl>
                                              <p:pRg st="0" end="0"/>
                                            </p:txEl>
                                          </p:spTgt>
                                        </p:tgtEl>
                                        <p:attrNameLst>
                                          <p:attrName>style.visibility</p:attrName>
                                        </p:attrNameLst>
                                      </p:cBhvr>
                                      <p:to>
                                        <p:strVal val="visible"/>
                                      </p:to>
                                    </p:set>
                                    <p:animEffect transition="in" filter="blinds(horizontal)">
                                      <p:cBhvr>
                                        <p:cTn id="7" dur="500"/>
                                        <p:tgtEl>
                                          <p:spTgt spid="8939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3955">
                                            <p:txEl>
                                              <p:pRg st="1" end="1"/>
                                            </p:txEl>
                                          </p:spTgt>
                                        </p:tgtEl>
                                        <p:attrNameLst>
                                          <p:attrName>style.visibility</p:attrName>
                                        </p:attrNameLst>
                                      </p:cBhvr>
                                      <p:to>
                                        <p:strVal val="visible"/>
                                      </p:to>
                                    </p:set>
                                    <p:animEffect transition="in" filter="blinds(horizontal)">
                                      <p:cBhvr>
                                        <p:cTn id="12" dur="500"/>
                                        <p:tgtEl>
                                          <p:spTgt spid="8939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93963"/>
                                        </p:tgtEl>
                                        <p:attrNameLst>
                                          <p:attrName>style.visibility</p:attrName>
                                        </p:attrNameLst>
                                      </p:cBhvr>
                                      <p:to>
                                        <p:strVal val="visible"/>
                                      </p:to>
                                    </p:set>
                                    <p:animEffect transition="in" filter="blinds(horizontal)">
                                      <p:cBhvr>
                                        <p:cTn id="17" dur="500"/>
                                        <p:tgtEl>
                                          <p:spTgt spid="8939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3967"/>
                                        </p:tgtEl>
                                        <p:attrNameLst>
                                          <p:attrName>style.visibility</p:attrName>
                                        </p:attrNameLst>
                                      </p:cBhvr>
                                      <p:to>
                                        <p:strVal val="visible"/>
                                      </p:to>
                                    </p:set>
                                    <p:animEffect transition="in" filter="blinds(horizontal)">
                                      <p:cBhvr>
                                        <p:cTn id="22" dur="500"/>
                                        <p:tgtEl>
                                          <p:spTgt spid="8939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93957"/>
                                        </p:tgtEl>
                                        <p:attrNameLst>
                                          <p:attrName>style.visibility</p:attrName>
                                        </p:attrNameLst>
                                      </p:cBhvr>
                                      <p:to>
                                        <p:strVal val="visible"/>
                                      </p:to>
                                    </p:set>
                                    <p:animEffect transition="in" filter="blinds(horizontal)">
                                      <p:cBhvr>
                                        <p:cTn id="27" dur="500"/>
                                        <p:tgtEl>
                                          <p:spTgt spid="89395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93964"/>
                                        </p:tgtEl>
                                        <p:attrNameLst>
                                          <p:attrName>style.visibility</p:attrName>
                                        </p:attrNameLst>
                                      </p:cBhvr>
                                      <p:to>
                                        <p:strVal val="visible"/>
                                      </p:to>
                                    </p:set>
                                    <p:animEffect transition="in" filter="blinds(horizontal)">
                                      <p:cBhvr>
                                        <p:cTn id="32" dur="500"/>
                                        <p:tgtEl>
                                          <p:spTgt spid="89396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93965"/>
                                        </p:tgtEl>
                                        <p:attrNameLst>
                                          <p:attrName>style.visibility</p:attrName>
                                        </p:attrNameLst>
                                      </p:cBhvr>
                                      <p:to>
                                        <p:strVal val="visible"/>
                                      </p:to>
                                    </p:set>
                                    <p:animEffect transition="in" filter="blinds(horizontal)">
                                      <p:cBhvr>
                                        <p:cTn id="37" dur="500"/>
                                        <p:tgtEl>
                                          <p:spTgt spid="893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7" grpId="0"/>
      <p:bldP spid="893965" grpId="0"/>
      <p:bldP spid="89396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5" name="Rectangle 3"/>
          <p:cNvSpPr>
            <a:spLocks noGrp="1" noChangeArrowheads="1"/>
          </p:cNvSpPr>
          <p:nvPr>
            <p:ph type="title" idx="4294967295"/>
          </p:nvPr>
        </p:nvSpPr>
        <p:spPr>
          <a:xfrm>
            <a:off x="814388" y="144463"/>
            <a:ext cx="7591425" cy="569912"/>
          </a:xfrm>
        </p:spPr>
        <p:txBody>
          <a:bodyPr lIns="91440" tIns="45720" rIns="91440" bIns="45720" anchor="ctr"/>
          <a:lstStyle/>
          <a:p>
            <a:r>
              <a:rPr lang="zh-CN" altLang="en-US"/>
              <a:t>带缓冲</a:t>
            </a:r>
            <a:r>
              <a:rPr lang="en-US" altLang="zh-CN"/>
              <a:t>I/O</a:t>
            </a:r>
            <a:r>
              <a:rPr lang="zh-CN" altLang="en-US"/>
              <a:t>的实现</a:t>
            </a:r>
            <a:endParaRPr lang="en-US" altLang="zh-CN"/>
          </a:p>
        </p:txBody>
      </p:sp>
      <p:sp>
        <p:nvSpPr>
          <p:cNvPr id="904196" name="Rectangle 4"/>
          <p:cNvSpPr>
            <a:spLocks noGrp="1" noChangeArrowheads="1"/>
          </p:cNvSpPr>
          <p:nvPr>
            <p:ph type="body" idx="4294967295"/>
          </p:nvPr>
        </p:nvSpPr>
        <p:spPr>
          <a:xfrm>
            <a:off x="142875" y="930275"/>
            <a:ext cx="8901113" cy="1487488"/>
          </a:xfrm>
        </p:spPr>
        <p:txBody>
          <a:bodyPr lIns="91440" tIns="45720" rIns="91440" bIns="45720"/>
          <a:lstStyle/>
          <a:p>
            <a:r>
              <a:rPr lang="zh-CN" altLang="en-US" sz="2100">
                <a:latin typeface="微软雅黑" pitchFamily="34" charset="-122"/>
                <a:ea typeface="微软雅黑" pitchFamily="34" charset="-122"/>
              </a:rPr>
              <a:t>从文件</a:t>
            </a:r>
            <a:r>
              <a:rPr lang="en-US" altLang="zh-CN" sz="2100">
                <a:latin typeface="微软雅黑" pitchFamily="34" charset="-122"/>
                <a:ea typeface="微软雅黑" pitchFamily="34" charset="-122"/>
              </a:rPr>
              <a:t>fp</a:t>
            </a:r>
            <a:r>
              <a:rPr lang="zh-CN" altLang="en-US" sz="2100">
                <a:latin typeface="微软雅黑" pitchFamily="34" charset="-122"/>
                <a:ea typeface="微软雅黑" pitchFamily="34" charset="-122"/>
              </a:rPr>
              <a:t>中读数据时，</a:t>
            </a:r>
            <a:r>
              <a:rPr lang="en-US" altLang="zh-CN" sz="2100">
                <a:latin typeface="微软雅黑" pitchFamily="34" charset="-122"/>
                <a:ea typeface="微软雅黑" pitchFamily="34" charset="-122"/>
              </a:rPr>
              <a:t>FILE</a:t>
            </a:r>
            <a:r>
              <a:rPr lang="zh-CN" altLang="en-US" sz="2100">
                <a:latin typeface="微软雅黑" pitchFamily="34" charset="-122"/>
                <a:ea typeface="微软雅黑" pitchFamily="34" charset="-122"/>
              </a:rPr>
              <a:t>中定义的缓冲区为</a:t>
            </a:r>
            <a:r>
              <a:rPr lang="zh-CN" altLang="en-US" sz="2100">
                <a:solidFill>
                  <a:schemeClr val="accent1"/>
                </a:solidFill>
                <a:latin typeface="微软雅黑" pitchFamily="34" charset="-122"/>
                <a:ea typeface="微软雅黑" pitchFamily="34" charset="-122"/>
              </a:rPr>
              <a:t>输入流缓冲（在内存）</a:t>
            </a:r>
          </a:p>
          <a:p>
            <a:r>
              <a:rPr lang="zh-CN" altLang="en-US" sz="2100">
                <a:latin typeface="微软雅黑" pitchFamily="34" charset="-122"/>
                <a:ea typeface="微软雅黑" pitchFamily="34" charset="-122"/>
              </a:rPr>
              <a:t>首先要从文件</a:t>
            </a:r>
            <a:r>
              <a:rPr lang="en-US" altLang="zh-CN" sz="2100">
                <a:latin typeface="微软雅黑" pitchFamily="34" charset="-122"/>
                <a:ea typeface="微软雅黑" pitchFamily="34" charset="-122"/>
              </a:rPr>
              <a:t>fp</a:t>
            </a:r>
            <a:r>
              <a:rPr lang="zh-CN" altLang="en-US" sz="2100">
                <a:latin typeface="微软雅黑" pitchFamily="34" charset="-122"/>
                <a:ea typeface="微软雅黑" pitchFamily="34" charset="-122"/>
              </a:rPr>
              <a:t>中读入</a:t>
            </a:r>
            <a:r>
              <a:rPr lang="en-US" altLang="zh-CN" sz="2100">
                <a:latin typeface="微软雅黑" pitchFamily="34" charset="-122"/>
                <a:ea typeface="微软雅黑" pitchFamily="34" charset="-122"/>
              </a:rPr>
              <a:t>1024</a:t>
            </a:r>
            <a:r>
              <a:rPr lang="zh-CN" altLang="en-US" sz="2100">
                <a:latin typeface="微软雅黑" pitchFamily="34" charset="-122"/>
                <a:ea typeface="微软雅黑" pitchFamily="34" charset="-122"/>
              </a:rPr>
              <a:t>（</a:t>
            </a:r>
            <a:r>
              <a:rPr lang="zh-CN" altLang="en-US" sz="2100">
                <a:solidFill>
                  <a:srgbClr val="A50021"/>
                </a:solidFill>
                <a:latin typeface="微软雅黑" pitchFamily="34" charset="-122"/>
                <a:ea typeface="微软雅黑" pitchFamily="34" charset="-122"/>
              </a:rPr>
              <a:t>缓冲大小</a:t>
            </a:r>
            <a:r>
              <a:rPr lang="en-US" altLang="zh-CN" sz="2100">
                <a:latin typeface="微软雅黑" pitchFamily="34" charset="-122"/>
                <a:ea typeface="微软雅黑" pitchFamily="34" charset="-122"/>
              </a:rPr>
              <a:t>BUFSIZ=1024</a:t>
            </a:r>
            <a:r>
              <a:rPr lang="zh-CN" altLang="en-US" sz="2100">
                <a:latin typeface="微软雅黑" pitchFamily="34" charset="-122"/>
                <a:ea typeface="微软雅黑" pitchFamily="34" charset="-122"/>
              </a:rPr>
              <a:t>）个字节数据到缓存，然后，再按需从缓存中读取</a:t>
            </a:r>
            <a:r>
              <a:rPr lang="en-US" altLang="zh-CN" sz="2100">
                <a:latin typeface="微软雅黑" pitchFamily="34" charset="-122"/>
                <a:ea typeface="微软雅黑" pitchFamily="34" charset="-122"/>
              </a:rPr>
              <a:t>1</a:t>
            </a:r>
            <a:r>
              <a:rPr lang="zh-CN" altLang="en-US" sz="2100">
                <a:latin typeface="微软雅黑" pitchFamily="34" charset="-122"/>
                <a:ea typeface="微软雅黑" pitchFamily="34" charset="-122"/>
              </a:rPr>
              <a:t>个（如</a:t>
            </a:r>
            <a:r>
              <a:rPr lang="en-US" altLang="zh-CN" sz="2100">
                <a:latin typeface="微软雅黑" pitchFamily="34" charset="-122"/>
                <a:ea typeface="微软雅黑" pitchFamily="34" charset="-122"/>
              </a:rPr>
              <a:t>getc</a:t>
            </a:r>
            <a:r>
              <a:rPr lang="zh-CN" altLang="en-US" sz="2100">
                <a:latin typeface="微软雅黑" pitchFamily="34" charset="-122"/>
                <a:ea typeface="微软雅黑" pitchFamily="34" charset="-122"/>
              </a:rPr>
              <a:t>）或</a:t>
            </a:r>
            <a:r>
              <a:rPr lang="en-US" altLang="zh-CN" sz="2100">
                <a:latin typeface="微软雅黑" pitchFamily="34" charset="-122"/>
                <a:ea typeface="微软雅黑" pitchFamily="34" charset="-122"/>
              </a:rPr>
              <a:t>n</a:t>
            </a:r>
            <a:r>
              <a:rPr lang="zh-CN" altLang="en-US" sz="2100">
                <a:latin typeface="微软雅黑" pitchFamily="34" charset="-122"/>
                <a:ea typeface="微软雅黑" pitchFamily="34" charset="-122"/>
              </a:rPr>
              <a:t>个（如</a:t>
            </a:r>
            <a:r>
              <a:rPr lang="en-US" altLang="zh-CN" sz="2100">
                <a:latin typeface="微软雅黑" pitchFamily="34" charset="-122"/>
                <a:ea typeface="微软雅黑" pitchFamily="34" charset="-122"/>
              </a:rPr>
              <a:t>fread</a:t>
            </a:r>
            <a:r>
              <a:rPr lang="zh-CN" altLang="en-US" sz="2100">
                <a:latin typeface="微软雅黑" pitchFamily="34" charset="-122"/>
                <a:ea typeface="微软雅黑" pitchFamily="34" charset="-122"/>
              </a:rPr>
              <a:t>）字节并返回</a:t>
            </a:r>
            <a:endParaRPr lang="en-US" altLang="zh-CN">
              <a:ea typeface="宋体" pitchFamily="2" charset="-122"/>
            </a:endParaRPr>
          </a:p>
        </p:txBody>
      </p:sp>
      <p:grpSp>
        <p:nvGrpSpPr>
          <p:cNvPr id="904226" name="Group 34"/>
          <p:cNvGrpSpPr>
            <a:grpSpLocks/>
          </p:cNvGrpSpPr>
          <p:nvPr/>
        </p:nvGrpSpPr>
        <p:grpSpPr bwMode="auto">
          <a:xfrm>
            <a:off x="387350" y="2387600"/>
            <a:ext cx="6707188" cy="1566863"/>
            <a:chOff x="244" y="1504"/>
            <a:chExt cx="4225" cy="987"/>
          </a:xfrm>
        </p:grpSpPr>
        <p:sp>
          <p:nvSpPr>
            <p:cNvPr id="904194" name="Rectangle 2"/>
            <p:cNvSpPr>
              <a:spLocks noChangeArrowheads="1"/>
            </p:cNvSpPr>
            <p:nvPr/>
          </p:nvSpPr>
          <p:spPr bwMode="auto">
            <a:xfrm>
              <a:off x="2976" y="1789"/>
              <a:ext cx="1488" cy="278"/>
            </a:xfrm>
            <a:prstGeom prst="rect">
              <a:avLst/>
            </a:prstGeom>
            <a:solidFill>
              <a:srgbClr val="F1C7C7"/>
            </a:solidFill>
            <a:ln w="19050">
              <a:solidFill>
                <a:schemeClr val="tx1"/>
              </a:solidFill>
              <a:miter lim="800000"/>
              <a:headEnd/>
              <a:tailEnd/>
            </a:ln>
          </p:spPr>
          <p:txBody>
            <a:bodyPr wrap="none" anchor="ctr"/>
            <a:lstStyle/>
            <a:p>
              <a:r>
                <a:rPr lang="en-US" altLang="zh-CN" sz="2000" b="1">
                  <a:latin typeface="Calibri" pitchFamily="34" charset="0"/>
                  <a:ea typeface="宋体" pitchFamily="2" charset="-122"/>
                </a:rPr>
                <a:t>            </a:t>
              </a:r>
              <a:r>
                <a:rPr lang="zh-CN" altLang="en-US" sz="2000" b="1">
                  <a:latin typeface="Calibri" pitchFamily="34" charset="0"/>
                  <a:ea typeface="微软雅黑" pitchFamily="34" charset="-122"/>
                </a:rPr>
                <a:t>未读部分</a:t>
              </a:r>
            </a:p>
          </p:txBody>
        </p:sp>
        <p:sp>
          <p:nvSpPr>
            <p:cNvPr id="904197" name="Rectangle 5"/>
            <p:cNvSpPr>
              <a:spLocks noChangeArrowheads="1"/>
            </p:cNvSpPr>
            <p:nvPr/>
          </p:nvSpPr>
          <p:spPr bwMode="auto">
            <a:xfrm>
              <a:off x="1488" y="1789"/>
              <a:ext cx="1488" cy="278"/>
            </a:xfrm>
            <a:prstGeom prst="rect">
              <a:avLst/>
            </a:prstGeom>
            <a:solidFill>
              <a:srgbClr val="D5F1CF"/>
            </a:solidFill>
            <a:ln w="19050">
              <a:solidFill>
                <a:schemeClr val="tx1"/>
              </a:solidFill>
              <a:miter lim="800000"/>
              <a:headEnd/>
              <a:tailEnd/>
            </a:ln>
          </p:spPr>
          <p:txBody>
            <a:bodyPr wrap="none" anchor="ctr"/>
            <a:lstStyle/>
            <a:p>
              <a:r>
                <a:rPr lang="en-US" altLang="zh-CN" sz="2000" b="1">
                  <a:latin typeface="Calibri" pitchFamily="34" charset="0"/>
                  <a:ea typeface="宋体" pitchFamily="2" charset="-122"/>
                </a:rPr>
                <a:t>      </a:t>
              </a:r>
              <a:r>
                <a:rPr lang="zh-CN" altLang="en-US" sz="2000" b="1">
                  <a:latin typeface="Calibri" pitchFamily="34" charset="0"/>
                  <a:ea typeface="微软雅黑" pitchFamily="34" charset="-122"/>
                </a:rPr>
                <a:t>已读部分</a:t>
              </a:r>
            </a:p>
          </p:txBody>
        </p:sp>
        <p:sp>
          <p:nvSpPr>
            <p:cNvPr id="904198" name="Rectangle 6"/>
            <p:cNvSpPr>
              <a:spLocks noChangeArrowheads="1"/>
            </p:cNvSpPr>
            <p:nvPr/>
          </p:nvSpPr>
          <p:spPr bwMode="auto">
            <a:xfrm>
              <a:off x="1488" y="1789"/>
              <a:ext cx="2981" cy="278"/>
            </a:xfrm>
            <a:prstGeom prst="rect">
              <a:avLst/>
            </a:prstGeom>
            <a:noFill/>
            <a:ln w="28575">
              <a:solidFill>
                <a:schemeClr val="tx1"/>
              </a:solidFill>
              <a:miter lim="800000"/>
              <a:headEnd/>
              <a:tailEnd/>
            </a:ln>
          </p:spPr>
          <p:txBody>
            <a:bodyPr wrap="none" anchor="ctr"/>
            <a:lstStyle/>
            <a:p>
              <a:endParaRPr lang="en-US" altLang="zh-CN" sz="2400" b="1">
                <a:latin typeface="Calibri" pitchFamily="34" charset="0"/>
                <a:ea typeface="宋体" pitchFamily="2" charset="-122"/>
              </a:endParaRPr>
            </a:p>
          </p:txBody>
        </p:sp>
        <p:sp>
          <p:nvSpPr>
            <p:cNvPr id="762887" name="Text Box 7"/>
            <p:cNvSpPr txBox="1">
              <a:spLocks noChangeArrowheads="1"/>
            </p:cNvSpPr>
            <p:nvPr/>
          </p:nvSpPr>
          <p:spPr bwMode="auto">
            <a:xfrm>
              <a:off x="499" y="1799"/>
              <a:ext cx="993" cy="250"/>
            </a:xfrm>
            <a:prstGeom prst="rect">
              <a:avLst/>
            </a:prstGeom>
            <a:noFill/>
            <a:ln w="9525">
              <a:noFill/>
              <a:miter lim="800000"/>
              <a:headEnd/>
              <a:tailEnd/>
            </a:ln>
          </p:spPr>
          <p:txBody>
            <a:bodyPr>
              <a:spAutoFit/>
            </a:bodyPr>
            <a:lstStyle/>
            <a:p>
              <a:r>
                <a:rPr lang="zh-CN" altLang="en-US" sz="2000" b="1">
                  <a:solidFill>
                    <a:schemeClr val="accent1"/>
                  </a:solidFill>
                  <a:latin typeface="Calibri" pitchFamily="34" charset="0"/>
                  <a:ea typeface="微软雅黑" pitchFamily="34" charset="-122"/>
                </a:rPr>
                <a:t>输入流缓冲</a:t>
              </a:r>
            </a:p>
          </p:txBody>
        </p:sp>
        <p:sp>
          <p:nvSpPr>
            <p:cNvPr id="904200" name="Arc 8"/>
            <p:cNvSpPr>
              <a:spLocks/>
            </p:cNvSpPr>
            <p:nvPr/>
          </p:nvSpPr>
          <p:spPr bwMode="auto">
            <a:xfrm rot="-5400000" flipH="1" flipV="1">
              <a:off x="1246" y="2028"/>
              <a:ext cx="192" cy="290"/>
            </a:xfrm>
            <a:custGeom>
              <a:avLst/>
              <a:gdLst>
                <a:gd name="T0" fmla="*/ 0 w 21600"/>
                <a:gd name="T1" fmla="*/ 0 h 21600"/>
                <a:gd name="T2" fmla="*/ 304800 w 21600"/>
                <a:gd name="T3" fmla="*/ 461665 h 21600"/>
                <a:gd name="T4" fmla="*/ 0 w 21600"/>
                <a:gd name="T5" fmla="*/ 46166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triangle" w="med" len="med"/>
              <a:tailEnd/>
            </a:ln>
          </p:spPr>
          <p:txBody>
            <a:bodyPr anchor="ctr">
              <a:spAutoFit/>
            </a:bodyPr>
            <a:lstStyle/>
            <a:p>
              <a:endParaRPr lang="zh-CN" altLang="en-US"/>
            </a:p>
          </p:txBody>
        </p:sp>
        <p:sp>
          <p:nvSpPr>
            <p:cNvPr id="904201" name="Arc 9"/>
            <p:cNvSpPr>
              <a:spLocks/>
            </p:cNvSpPr>
            <p:nvPr/>
          </p:nvSpPr>
          <p:spPr bwMode="auto">
            <a:xfrm rot="-5400000" flipH="1" flipV="1">
              <a:off x="2686" y="2076"/>
              <a:ext cx="288" cy="290"/>
            </a:xfrm>
            <a:custGeom>
              <a:avLst/>
              <a:gdLst>
                <a:gd name="T0" fmla="*/ 0 w 21600"/>
                <a:gd name="T1" fmla="*/ 0 h 21600"/>
                <a:gd name="T2" fmla="*/ 457200 w 21600"/>
                <a:gd name="T3" fmla="*/ 461665 h 21600"/>
                <a:gd name="T4" fmla="*/ 0 w 21600"/>
                <a:gd name="T5" fmla="*/ 46166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triangle" w="med" len="med"/>
              <a:tailEnd/>
            </a:ln>
          </p:spPr>
          <p:txBody>
            <a:bodyPr anchor="ctr">
              <a:spAutoFit/>
            </a:bodyPr>
            <a:lstStyle/>
            <a:p>
              <a:endParaRPr lang="zh-CN" altLang="en-US"/>
            </a:p>
          </p:txBody>
        </p:sp>
        <p:sp>
          <p:nvSpPr>
            <p:cNvPr id="904202" name="Rectangle 10"/>
            <p:cNvSpPr>
              <a:spLocks noChangeArrowheads="1"/>
            </p:cNvSpPr>
            <p:nvPr/>
          </p:nvSpPr>
          <p:spPr bwMode="auto">
            <a:xfrm>
              <a:off x="244" y="2137"/>
              <a:ext cx="1084" cy="250"/>
            </a:xfrm>
            <a:prstGeom prst="rect">
              <a:avLst/>
            </a:prstGeom>
            <a:noFill/>
            <a:ln w="9525">
              <a:noFill/>
              <a:miter lim="800000"/>
              <a:headEnd/>
              <a:tailEnd/>
            </a:ln>
          </p:spPr>
          <p:txBody>
            <a:bodyPr>
              <a:spAutoFit/>
            </a:bodyPr>
            <a:lstStyle/>
            <a:p>
              <a:r>
                <a:rPr lang="en-US" altLang="zh-CN" sz="2000" b="1">
                  <a:latin typeface="微软雅黑" pitchFamily="34" charset="-122"/>
                  <a:ea typeface="微软雅黑" pitchFamily="34" charset="-122"/>
                </a:rPr>
                <a:t>(fp)-&gt;base</a:t>
              </a:r>
            </a:p>
          </p:txBody>
        </p:sp>
        <p:sp>
          <p:nvSpPr>
            <p:cNvPr id="904203" name="Rectangle 11"/>
            <p:cNvSpPr>
              <a:spLocks noChangeArrowheads="1"/>
            </p:cNvSpPr>
            <p:nvPr/>
          </p:nvSpPr>
          <p:spPr bwMode="auto">
            <a:xfrm>
              <a:off x="1831" y="2241"/>
              <a:ext cx="925" cy="250"/>
            </a:xfrm>
            <a:prstGeom prst="rect">
              <a:avLst/>
            </a:prstGeom>
            <a:noFill/>
            <a:ln w="9525">
              <a:noFill/>
              <a:miter lim="800000"/>
              <a:headEnd/>
              <a:tailEnd/>
            </a:ln>
          </p:spPr>
          <p:txBody>
            <a:bodyPr>
              <a:spAutoFit/>
            </a:bodyPr>
            <a:lstStyle/>
            <a:p>
              <a:r>
                <a:rPr lang="en-US" altLang="zh-CN" sz="2000" b="1">
                  <a:latin typeface="微软雅黑" pitchFamily="34" charset="-122"/>
                  <a:ea typeface="微软雅黑" pitchFamily="34" charset="-122"/>
                </a:rPr>
                <a:t>(fp)-&gt;ptr</a:t>
              </a:r>
            </a:p>
          </p:txBody>
        </p:sp>
        <p:sp>
          <p:nvSpPr>
            <p:cNvPr id="904204" name="Line 12"/>
            <p:cNvSpPr>
              <a:spLocks noChangeShapeType="1"/>
            </p:cNvSpPr>
            <p:nvPr/>
          </p:nvSpPr>
          <p:spPr bwMode="auto">
            <a:xfrm flipV="1">
              <a:off x="2976" y="1549"/>
              <a:ext cx="0" cy="192"/>
            </a:xfrm>
            <a:prstGeom prst="line">
              <a:avLst/>
            </a:prstGeom>
            <a:noFill/>
            <a:ln w="19050">
              <a:solidFill>
                <a:schemeClr val="tx1"/>
              </a:solidFill>
              <a:round/>
              <a:headEnd/>
              <a:tailEnd/>
            </a:ln>
          </p:spPr>
          <p:txBody>
            <a:bodyPr wrap="none" anchor="ctr">
              <a:spAutoFit/>
            </a:bodyPr>
            <a:lstStyle/>
            <a:p>
              <a:endParaRPr lang="zh-CN" altLang="en-US"/>
            </a:p>
          </p:txBody>
        </p:sp>
        <p:sp>
          <p:nvSpPr>
            <p:cNvPr id="904205" name="Line 13"/>
            <p:cNvSpPr>
              <a:spLocks noChangeShapeType="1"/>
            </p:cNvSpPr>
            <p:nvPr/>
          </p:nvSpPr>
          <p:spPr bwMode="auto">
            <a:xfrm flipV="1">
              <a:off x="4464" y="1549"/>
              <a:ext cx="0" cy="192"/>
            </a:xfrm>
            <a:prstGeom prst="line">
              <a:avLst/>
            </a:prstGeom>
            <a:noFill/>
            <a:ln w="19050">
              <a:solidFill>
                <a:schemeClr val="tx1"/>
              </a:solidFill>
              <a:round/>
              <a:headEnd/>
              <a:tailEnd/>
            </a:ln>
          </p:spPr>
          <p:txBody>
            <a:bodyPr wrap="none" anchor="ctr">
              <a:spAutoFit/>
            </a:bodyPr>
            <a:lstStyle/>
            <a:p>
              <a:endParaRPr lang="zh-CN" altLang="en-US"/>
            </a:p>
          </p:txBody>
        </p:sp>
        <p:sp>
          <p:nvSpPr>
            <p:cNvPr id="904206" name="Line 14"/>
            <p:cNvSpPr>
              <a:spLocks noChangeShapeType="1"/>
            </p:cNvSpPr>
            <p:nvPr/>
          </p:nvSpPr>
          <p:spPr bwMode="auto">
            <a:xfrm>
              <a:off x="2976" y="1645"/>
              <a:ext cx="1488" cy="0"/>
            </a:xfrm>
            <a:prstGeom prst="line">
              <a:avLst/>
            </a:prstGeom>
            <a:noFill/>
            <a:ln w="28575">
              <a:solidFill>
                <a:schemeClr val="tx1"/>
              </a:solidFill>
              <a:round/>
              <a:headEnd type="triangle" w="med" len="med"/>
              <a:tailEnd type="triangle" w="med" len="med"/>
            </a:ln>
          </p:spPr>
          <p:txBody>
            <a:bodyPr wrap="none" anchor="ctr">
              <a:spAutoFit/>
            </a:bodyPr>
            <a:lstStyle/>
            <a:p>
              <a:endParaRPr lang="zh-CN" altLang="en-US"/>
            </a:p>
          </p:txBody>
        </p:sp>
        <p:sp>
          <p:nvSpPr>
            <p:cNvPr id="904207" name="Rectangle 15"/>
            <p:cNvSpPr>
              <a:spLocks noChangeArrowheads="1"/>
            </p:cNvSpPr>
            <p:nvPr/>
          </p:nvSpPr>
          <p:spPr bwMode="auto">
            <a:xfrm>
              <a:off x="3312" y="1504"/>
              <a:ext cx="970" cy="250"/>
            </a:xfrm>
            <a:prstGeom prst="rect">
              <a:avLst/>
            </a:prstGeom>
            <a:solidFill>
              <a:schemeClr val="bg1"/>
            </a:solidFill>
            <a:ln w="9525">
              <a:noFill/>
              <a:miter lim="800000"/>
              <a:headEnd/>
              <a:tailEnd/>
            </a:ln>
          </p:spPr>
          <p:txBody>
            <a:bodyPr>
              <a:spAutoFit/>
            </a:bodyPr>
            <a:lstStyle/>
            <a:p>
              <a:r>
                <a:rPr lang="en-US" altLang="zh-CN" sz="2000" b="1">
                  <a:latin typeface="微软雅黑" pitchFamily="34" charset="-122"/>
                  <a:ea typeface="微软雅黑" pitchFamily="34" charset="-122"/>
                </a:rPr>
                <a:t>(fp)-&gt;cnt</a:t>
              </a:r>
            </a:p>
          </p:txBody>
        </p:sp>
      </p:grpSp>
      <p:grpSp>
        <p:nvGrpSpPr>
          <p:cNvPr id="904227" name="Group 35"/>
          <p:cNvGrpSpPr>
            <a:grpSpLocks/>
          </p:cNvGrpSpPr>
          <p:nvPr/>
        </p:nvGrpSpPr>
        <p:grpSpPr bwMode="auto">
          <a:xfrm>
            <a:off x="273050" y="4379913"/>
            <a:ext cx="8639175" cy="2246312"/>
            <a:chOff x="172" y="2759"/>
            <a:chExt cx="5442" cy="1415"/>
          </a:xfrm>
        </p:grpSpPr>
        <p:sp>
          <p:nvSpPr>
            <p:cNvPr id="904209" name="Rectangle 16"/>
            <p:cNvSpPr>
              <a:spLocks noChangeArrowheads="1"/>
            </p:cNvSpPr>
            <p:nvPr/>
          </p:nvSpPr>
          <p:spPr bwMode="auto">
            <a:xfrm>
              <a:off x="3019" y="3444"/>
              <a:ext cx="1488" cy="278"/>
            </a:xfrm>
            <a:prstGeom prst="rect">
              <a:avLst/>
            </a:prstGeom>
            <a:solidFill>
              <a:srgbClr val="F1C7C7"/>
            </a:solidFill>
            <a:ln w="19050">
              <a:solidFill>
                <a:schemeClr val="tx1"/>
              </a:solidFill>
              <a:miter lim="800000"/>
              <a:headEnd/>
              <a:tailEnd/>
            </a:ln>
          </p:spPr>
          <p:txBody>
            <a:bodyPr wrap="none" anchor="ctr"/>
            <a:lstStyle/>
            <a:p>
              <a:pPr algn="ctr"/>
              <a:r>
                <a:rPr lang="zh-CN" altLang="en-US" sz="2000" b="1">
                  <a:latin typeface="Calibri" pitchFamily="34" charset="0"/>
                  <a:ea typeface="微软雅黑" pitchFamily="34" charset="-122"/>
                </a:rPr>
                <a:t>未读部分</a:t>
              </a:r>
            </a:p>
          </p:txBody>
        </p:sp>
        <p:sp>
          <p:nvSpPr>
            <p:cNvPr id="904210" name="Rectangle 17"/>
            <p:cNvSpPr>
              <a:spLocks noChangeArrowheads="1"/>
            </p:cNvSpPr>
            <p:nvPr/>
          </p:nvSpPr>
          <p:spPr bwMode="auto">
            <a:xfrm>
              <a:off x="1531" y="3444"/>
              <a:ext cx="1488" cy="278"/>
            </a:xfrm>
            <a:prstGeom prst="rect">
              <a:avLst/>
            </a:prstGeom>
            <a:solidFill>
              <a:srgbClr val="D5F1CF"/>
            </a:solidFill>
            <a:ln w="19050">
              <a:solidFill>
                <a:schemeClr val="tx1"/>
              </a:solidFill>
              <a:miter lim="800000"/>
              <a:headEnd/>
              <a:tailEnd/>
            </a:ln>
          </p:spPr>
          <p:txBody>
            <a:bodyPr wrap="none" anchor="ctr"/>
            <a:lstStyle/>
            <a:p>
              <a:pPr algn="ctr"/>
              <a:r>
                <a:rPr lang="zh-CN" altLang="en-US" sz="2000" b="1">
                  <a:latin typeface="微软雅黑" pitchFamily="34" charset="-122"/>
                  <a:ea typeface="微软雅黑" pitchFamily="34" charset="-122"/>
                </a:rPr>
                <a:t>已读部分</a:t>
              </a:r>
            </a:p>
          </p:txBody>
        </p:sp>
        <p:sp>
          <p:nvSpPr>
            <p:cNvPr id="904211" name="Rectangle 18"/>
            <p:cNvSpPr>
              <a:spLocks noChangeArrowheads="1"/>
            </p:cNvSpPr>
            <p:nvPr/>
          </p:nvSpPr>
          <p:spPr bwMode="auto">
            <a:xfrm>
              <a:off x="283" y="3444"/>
              <a:ext cx="5184" cy="278"/>
            </a:xfrm>
            <a:prstGeom prst="rect">
              <a:avLst/>
            </a:prstGeom>
            <a:noFill/>
            <a:ln w="28575">
              <a:solidFill>
                <a:schemeClr val="tx1"/>
              </a:solidFill>
              <a:miter lim="800000"/>
              <a:headEnd/>
              <a:tailEnd/>
            </a:ln>
          </p:spPr>
          <p:txBody>
            <a:bodyPr wrap="none" anchor="ctr"/>
            <a:lstStyle/>
            <a:p>
              <a:endParaRPr lang="en-US" altLang="zh-CN" sz="2000" b="1">
                <a:latin typeface="Calibri" pitchFamily="34" charset="0"/>
                <a:ea typeface="宋体" pitchFamily="2" charset="-122"/>
              </a:endParaRPr>
            </a:p>
          </p:txBody>
        </p:sp>
        <p:sp>
          <p:nvSpPr>
            <p:cNvPr id="904212" name="Rectangle 19"/>
            <p:cNvSpPr>
              <a:spLocks noChangeArrowheads="1"/>
            </p:cNvSpPr>
            <p:nvPr/>
          </p:nvSpPr>
          <p:spPr bwMode="auto">
            <a:xfrm>
              <a:off x="173" y="3444"/>
              <a:ext cx="1358" cy="278"/>
            </a:xfrm>
            <a:prstGeom prst="rect">
              <a:avLst/>
            </a:prstGeom>
            <a:solidFill>
              <a:schemeClr val="bg1"/>
            </a:solidFill>
            <a:ln w="19050">
              <a:solidFill>
                <a:schemeClr val="tx1"/>
              </a:solidFill>
              <a:miter lim="800000"/>
              <a:headEnd/>
              <a:tailEnd/>
            </a:ln>
          </p:spPr>
          <p:txBody>
            <a:bodyPr wrap="none" anchor="ctr"/>
            <a:lstStyle/>
            <a:p>
              <a:r>
                <a:rPr lang="zh-CN" altLang="en-US" sz="2000" b="1">
                  <a:latin typeface="Calibri" pitchFamily="34" charset="0"/>
                  <a:ea typeface="微软雅黑" pitchFamily="34" charset="-122"/>
                </a:rPr>
                <a:t>已读入并出缓冲</a:t>
              </a:r>
              <a:endParaRPr lang="en-US" altLang="zh-CN" sz="2000" b="1">
                <a:latin typeface="Calibri" pitchFamily="34" charset="0"/>
                <a:ea typeface="微软雅黑" pitchFamily="34" charset="-122"/>
              </a:endParaRPr>
            </a:p>
          </p:txBody>
        </p:sp>
        <p:sp>
          <p:nvSpPr>
            <p:cNvPr id="904213" name="Rectangle 20"/>
            <p:cNvSpPr>
              <a:spLocks noChangeArrowheads="1"/>
            </p:cNvSpPr>
            <p:nvPr/>
          </p:nvSpPr>
          <p:spPr bwMode="auto">
            <a:xfrm>
              <a:off x="4507" y="3444"/>
              <a:ext cx="1107" cy="278"/>
            </a:xfrm>
            <a:prstGeom prst="rect">
              <a:avLst/>
            </a:prstGeom>
            <a:solidFill>
              <a:schemeClr val="bg1"/>
            </a:solidFill>
            <a:ln w="19050">
              <a:solidFill>
                <a:schemeClr val="tx1"/>
              </a:solidFill>
              <a:miter lim="800000"/>
              <a:headEnd/>
              <a:tailEnd/>
            </a:ln>
          </p:spPr>
          <p:txBody>
            <a:bodyPr wrap="none" anchor="ctr"/>
            <a:lstStyle/>
            <a:p>
              <a:r>
                <a:rPr lang="zh-CN" altLang="en-US" sz="2000" b="1">
                  <a:latin typeface="Calibri" pitchFamily="34" charset="0"/>
                  <a:ea typeface="微软雅黑" pitchFamily="34" charset="-122"/>
                </a:rPr>
                <a:t>文件中未缓存</a:t>
              </a:r>
            </a:p>
          </p:txBody>
        </p:sp>
        <p:sp>
          <p:nvSpPr>
            <p:cNvPr id="904214" name="Arc 21"/>
            <p:cNvSpPr>
              <a:spLocks/>
            </p:cNvSpPr>
            <p:nvPr/>
          </p:nvSpPr>
          <p:spPr bwMode="auto">
            <a:xfrm rot="-5400000" flipH="1" flipV="1">
              <a:off x="4217" y="3731"/>
              <a:ext cx="288" cy="290"/>
            </a:xfrm>
            <a:custGeom>
              <a:avLst/>
              <a:gdLst>
                <a:gd name="T0" fmla="*/ 0 w 21600"/>
                <a:gd name="T1" fmla="*/ 0 h 21600"/>
                <a:gd name="T2" fmla="*/ 457200 w 21600"/>
                <a:gd name="T3" fmla="*/ 461665 h 21600"/>
                <a:gd name="T4" fmla="*/ 0 w 21600"/>
                <a:gd name="T5" fmla="*/ 46166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triangle" w="med" len="med"/>
              <a:tailEnd/>
            </a:ln>
          </p:spPr>
          <p:txBody>
            <a:bodyPr anchor="ctr">
              <a:spAutoFit/>
            </a:bodyPr>
            <a:lstStyle/>
            <a:p>
              <a:endParaRPr lang="zh-CN" altLang="en-US"/>
            </a:p>
          </p:txBody>
        </p:sp>
        <p:sp>
          <p:nvSpPr>
            <p:cNvPr id="904215" name="Rectangle 22"/>
            <p:cNvSpPr>
              <a:spLocks noChangeArrowheads="1"/>
            </p:cNvSpPr>
            <p:nvPr/>
          </p:nvSpPr>
          <p:spPr bwMode="auto">
            <a:xfrm>
              <a:off x="3064" y="3924"/>
              <a:ext cx="1129" cy="250"/>
            </a:xfrm>
            <a:prstGeom prst="rect">
              <a:avLst/>
            </a:prstGeom>
            <a:noFill/>
            <a:ln w="9525">
              <a:noFill/>
              <a:miter lim="800000"/>
              <a:headEnd/>
              <a:tailEnd/>
            </a:ln>
          </p:spPr>
          <p:txBody>
            <a:bodyPr>
              <a:spAutoFit/>
            </a:bodyPr>
            <a:lstStyle/>
            <a:p>
              <a:pPr algn="r"/>
              <a:r>
                <a:rPr lang="zh-CN" altLang="en-US" sz="2000" b="1">
                  <a:latin typeface="Calibri" pitchFamily="34" charset="0"/>
                  <a:ea typeface="微软雅黑" pitchFamily="34" charset="-122"/>
                </a:rPr>
                <a:t>文件当前指针</a:t>
              </a:r>
            </a:p>
          </p:txBody>
        </p:sp>
        <p:sp>
          <p:nvSpPr>
            <p:cNvPr id="904216" name="Line 23"/>
            <p:cNvSpPr>
              <a:spLocks noChangeShapeType="1"/>
            </p:cNvSpPr>
            <p:nvPr/>
          </p:nvSpPr>
          <p:spPr bwMode="auto">
            <a:xfrm flipV="1">
              <a:off x="1531" y="3177"/>
              <a:ext cx="0" cy="192"/>
            </a:xfrm>
            <a:prstGeom prst="line">
              <a:avLst/>
            </a:prstGeom>
            <a:noFill/>
            <a:ln w="19050">
              <a:solidFill>
                <a:schemeClr val="tx1"/>
              </a:solidFill>
              <a:round/>
              <a:headEnd/>
              <a:tailEnd/>
            </a:ln>
          </p:spPr>
          <p:txBody>
            <a:bodyPr wrap="none" anchor="ctr">
              <a:spAutoFit/>
            </a:bodyPr>
            <a:lstStyle/>
            <a:p>
              <a:endParaRPr lang="zh-CN" altLang="en-US"/>
            </a:p>
          </p:txBody>
        </p:sp>
        <p:sp>
          <p:nvSpPr>
            <p:cNvPr id="904217" name="Line 24"/>
            <p:cNvSpPr>
              <a:spLocks noChangeShapeType="1"/>
            </p:cNvSpPr>
            <p:nvPr/>
          </p:nvSpPr>
          <p:spPr bwMode="auto">
            <a:xfrm flipV="1">
              <a:off x="4507" y="3177"/>
              <a:ext cx="0" cy="192"/>
            </a:xfrm>
            <a:prstGeom prst="line">
              <a:avLst/>
            </a:prstGeom>
            <a:noFill/>
            <a:ln w="19050">
              <a:solidFill>
                <a:schemeClr val="tx1"/>
              </a:solidFill>
              <a:round/>
              <a:headEnd/>
              <a:tailEnd/>
            </a:ln>
          </p:spPr>
          <p:txBody>
            <a:bodyPr wrap="none" anchor="ctr">
              <a:spAutoFit/>
            </a:bodyPr>
            <a:lstStyle/>
            <a:p>
              <a:endParaRPr lang="zh-CN" altLang="en-US"/>
            </a:p>
          </p:txBody>
        </p:sp>
        <p:sp>
          <p:nvSpPr>
            <p:cNvPr id="904218" name="Line 25"/>
            <p:cNvSpPr>
              <a:spLocks noChangeShapeType="1"/>
            </p:cNvSpPr>
            <p:nvPr/>
          </p:nvSpPr>
          <p:spPr bwMode="auto">
            <a:xfrm flipV="1">
              <a:off x="1531" y="3273"/>
              <a:ext cx="2976" cy="5"/>
            </a:xfrm>
            <a:prstGeom prst="line">
              <a:avLst/>
            </a:prstGeom>
            <a:noFill/>
            <a:ln w="28575">
              <a:solidFill>
                <a:schemeClr val="tx1"/>
              </a:solidFill>
              <a:round/>
              <a:headEnd type="triangle" w="med" len="med"/>
              <a:tailEnd type="triangle" w="med" len="med"/>
            </a:ln>
          </p:spPr>
          <p:txBody>
            <a:bodyPr anchor="ctr">
              <a:spAutoFit/>
            </a:bodyPr>
            <a:lstStyle/>
            <a:p>
              <a:endParaRPr lang="zh-CN" altLang="en-US"/>
            </a:p>
          </p:txBody>
        </p:sp>
        <p:sp>
          <p:nvSpPr>
            <p:cNvPr id="904219" name="Rectangle 26"/>
            <p:cNvSpPr>
              <a:spLocks noChangeArrowheads="1"/>
            </p:cNvSpPr>
            <p:nvPr/>
          </p:nvSpPr>
          <p:spPr bwMode="auto">
            <a:xfrm>
              <a:off x="2671" y="3149"/>
              <a:ext cx="940" cy="250"/>
            </a:xfrm>
            <a:prstGeom prst="rect">
              <a:avLst/>
            </a:prstGeom>
            <a:solidFill>
              <a:schemeClr val="bg1"/>
            </a:solidFill>
            <a:ln w="9525">
              <a:noFill/>
              <a:miter lim="800000"/>
              <a:headEnd/>
              <a:tailEnd/>
            </a:ln>
          </p:spPr>
          <p:txBody>
            <a:bodyPr>
              <a:spAutoFit/>
            </a:bodyPr>
            <a:lstStyle/>
            <a:p>
              <a:r>
                <a:rPr lang="zh-CN" altLang="en-US" sz="2000" b="1">
                  <a:solidFill>
                    <a:schemeClr val="accent1"/>
                  </a:solidFill>
                  <a:latin typeface="Calibri" pitchFamily="34" charset="0"/>
                  <a:ea typeface="微软雅黑" pitchFamily="34" charset="-122"/>
                </a:rPr>
                <a:t>输入流缓冲</a:t>
              </a:r>
            </a:p>
          </p:txBody>
        </p:sp>
        <p:sp>
          <p:nvSpPr>
            <p:cNvPr id="904222" name="Line 30"/>
            <p:cNvSpPr>
              <a:spLocks noChangeShapeType="1"/>
            </p:cNvSpPr>
            <p:nvPr/>
          </p:nvSpPr>
          <p:spPr bwMode="auto">
            <a:xfrm flipH="1">
              <a:off x="5608" y="2783"/>
              <a:ext cx="0" cy="641"/>
            </a:xfrm>
            <a:prstGeom prst="line">
              <a:avLst/>
            </a:prstGeom>
            <a:noFill/>
            <a:ln w="19050">
              <a:solidFill>
                <a:schemeClr val="tx1"/>
              </a:solidFill>
              <a:round/>
              <a:headEnd/>
              <a:tailEnd/>
            </a:ln>
            <a:effectLst/>
          </p:spPr>
          <p:txBody>
            <a:bodyPr/>
            <a:lstStyle/>
            <a:p>
              <a:endParaRPr lang="zh-CN" altLang="en-US"/>
            </a:p>
          </p:txBody>
        </p:sp>
        <p:sp>
          <p:nvSpPr>
            <p:cNvPr id="904223" name="Line 31"/>
            <p:cNvSpPr>
              <a:spLocks noChangeShapeType="1"/>
            </p:cNvSpPr>
            <p:nvPr/>
          </p:nvSpPr>
          <p:spPr bwMode="auto">
            <a:xfrm flipH="1">
              <a:off x="172" y="2823"/>
              <a:ext cx="0" cy="641"/>
            </a:xfrm>
            <a:prstGeom prst="line">
              <a:avLst/>
            </a:prstGeom>
            <a:noFill/>
            <a:ln w="19050">
              <a:solidFill>
                <a:schemeClr val="tx1"/>
              </a:solidFill>
              <a:round/>
              <a:headEnd/>
              <a:tailEnd/>
            </a:ln>
            <a:effectLst/>
          </p:spPr>
          <p:txBody>
            <a:bodyPr/>
            <a:lstStyle/>
            <a:p>
              <a:endParaRPr lang="zh-CN" altLang="en-US"/>
            </a:p>
          </p:txBody>
        </p:sp>
        <p:sp>
          <p:nvSpPr>
            <p:cNvPr id="904224" name="Line 32"/>
            <p:cNvSpPr>
              <a:spLocks noChangeShapeType="1"/>
            </p:cNvSpPr>
            <p:nvPr/>
          </p:nvSpPr>
          <p:spPr bwMode="auto">
            <a:xfrm>
              <a:off x="183" y="2898"/>
              <a:ext cx="5385" cy="0"/>
            </a:xfrm>
            <a:prstGeom prst="line">
              <a:avLst/>
            </a:prstGeom>
            <a:noFill/>
            <a:ln w="19050">
              <a:solidFill>
                <a:schemeClr val="tx1"/>
              </a:solidFill>
              <a:round/>
              <a:headEnd type="triangle" w="med" len="med"/>
              <a:tailEnd type="triangle" w="med" len="med"/>
            </a:ln>
            <a:effectLst/>
          </p:spPr>
          <p:txBody>
            <a:bodyPr/>
            <a:lstStyle/>
            <a:p>
              <a:endParaRPr lang="zh-CN" altLang="en-US"/>
            </a:p>
          </p:txBody>
        </p:sp>
        <p:sp>
          <p:nvSpPr>
            <p:cNvPr id="904225" name="Rectangle 26"/>
            <p:cNvSpPr>
              <a:spLocks noChangeArrowheads="1"/>
            </p:cNvSpPr>
            <p:nvPr/>
          </p:nvSpPr>
          <p:spPr bwMode="auto">
            <a:xfrm>
              <a:off x="2245" y="2759"/>
              <a:ext cx="1625" cy="250"/>
            </a:xfrm>
            <a:prstGeom prst="rect">
              <a:avLst/>
            </a:prstGeom>
            <a:solidFill>
              <a:schemeClr val="bg1"/>
            </a:solidFill>
            <a:ln w="9525">
              <a:noFill/>
              <a:miter lim="800000"/>
              <a:headEnd/>
              <a:tailEnd/>
            </a:ln>
          </p:spPr>
          <p:txBody>
            <a:bodyPr>
              <a:spAutoFit/>
            </a:bodyPr>
            <a:lstStyle/>
            <a:p>
              <a:r>
                <a:rPr lang="en-US" altLang="zh-CN" sz="2000" b="1">
                  <a:solidFill>
                    <a:schemeClr val="accent1"/>
                  </a:solidFill>
                  <a:latin typeface="微软雅黑" pitchFamily="34" charset="-122"/>
                  <a:ea typeface="微软雅黑" pitchFamily="34" charset="-122"/>
                </a:rPr>
                <a:t>fp</a:t>
              </a:r>
              <a:r>
                <a:rPr lang="zh-CN" altLang="en-US" sz="2000" b="1">
                  <a:solidFill>
                    <a:schemeClr val="accent1"/>
                  </a:solidFill>
                  <a:latin typeface="Calibri" pitchFamily="34" charset="0"/>
                  <a:ea typeface="微软雅黑" pitchFamily="34" charset="-122"/>
                </a:rPr>
                <a:t>文件对应的字节流</a:t>
              </a:r>
            </a:p>
          </p:txBody>
        </p:sp>
      </p:grpSp>
      <p:sp>
        <p:nvSpPr>
          <p:cNvPr id="904229" name="Text Box 37"/>
          <p:cNvSpPr txBox="1">
            <a:spLocks noChangeArrowheads="1"/>
          </p:cNvSpPr>
          <p:nvPr/>
        </p:nvSpPr>
        <p:spPr bwMode="auto">
          <a:xfrm>
            <a:off x="217488" y="6138863"/>
            <a:ext cx="1989137"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2"/>
                </a:solidFill>
                <a:latin typeface="微软雅黑" pitchFamily="34" charset="-122"/>
                <a:ea typeface="微软雅黑" pitchFamily="34" charset="-122"/>
              </a:rPr>
              <a:t>fp</a:t>
            </a:r>
            <a:r>
              <a:rPr lang="zh-CN" altLang="en-US" sz="2000" b="1">
                <a:solidFill>
                  <a:schemeClr val="accent2"/>
                </a:solidFill>
                <a:latin typeface="微软雅黑" pitchFamily="34" charset="-122"/>
                <a:ea typeface="微软雅黑" pitchFamily="34" charset="-122"/>
              </a:rPr>
              <a:t>文件在哪里？</a:t>
            </a:r>
          </a:p>
        </p:txBody>
      </p:sp>
      <p:sp>
        <p:nvSpPr>
          <p:cNvPr id="904230" name="Text Box 38"/>
          <p:cNvSpPr txBox="1">
            <a:spLocks noChangeArrowheads="1"/>
          </p:cNvSpPr>
          <p:nvPr/>
        </p:nvSpPr>
        <p:spPr bwMode="auto">
          <a:xfrm>
            <a:off x="2438400" y="6138863"/>
            <a:ext cx="2349500" cy="3968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磁盘上或键盘输入</a:t>
            </a:r>
          </a:p>
        </p:txBody>
      </p:sp>
      <p:sp>
        <p:nvSpPr>
          <p:cNvPr id="904231" name="Text Box 39"/>
          <p:cNvSpPr txBox="1">
            <a:spLocks noChangeArrowheads="1"/>
          </p:cNvSpPr>
          <p:nvPr/>
        </p:nvSpPr>
        <p:spPr bwMode="auto">
          <a:xfrm>
            <a:off x="7504113" y="2771775"/>
            <a:ext cx="1392237" cy="701675"/>
          </a:xfrm>
          <a:prstGeom prst="rect">
            <a:avLst/>
          </a:prstGeom>
          <a:noFill/>
          <a:ln w="50800">
            <a:noFill/>
            <a:miter lim="800000"/>
            <a:headEnd/>
            <a:tailEnd/>
          </a:ln>
          <a:effectLst/>
        </p:spPr>
        <p:txBody>
          <a:bodyPr>
            <a:spAutoFit/>
          </a:bodyPr>
          <a:lstStyle/>
          <a:p>
            <a:pPr>
              <a:spcBef>
                <a:spcPct val="50000"/>
              </a:spcBef>
            </a:pPr>
            <a:r>
              <a:rPr lang="zh-CN" altLang="en-US" sz="2000" b="1">
                <a:solidFill>
                  <a:srgbClr val="008000"/>
                </a:solidFill>
                <a:latin typeface="微软雅黑" pitchFamily="34" charset="-122"/>
                <a:ea typeface="微软雅黑" pitchFamily="34" charset="-122"/>
              </a:rPr>
              <a:t>用</a:t>
            </a:r>
            <a:r>
              <a:rPr lang="en-US" altLang="zh-CN" sz="2000" b="1">
                <a:solidFill>
                  <a:srgbClr val="008000"/>
                </a:solidFill>
                <a:latin typeface="微软雅黑" pitchFamily="34" charset="-122"/>
                <a:ea typeface="微软雅黑" pitchFamily="34" charset="-122"/>
              </a:rPr>
              <a:t>FILE</a:t>
            </a:r>
            <a:r>
              <a:rPr lang="zh-CN" altLang="en-US" sz="2000" b="1">
                <a:solidFill>
                  <a:srgbClr val="008000"/>
                </a:solidFill>
                <a:latin typeface="微软雅黑" pitchFamily="34" charset="-122"/>
                <a:ea typeface="微软雅黑" pitchFamily="34" charset="-122"/>
              </a:rPr>
              <a:t>结构描述</a:t>
            </a:r>
          </a:p>
        </p:txBody>
      </p:sp>
      <p:sp>
        <p:nvSpPr>
          <p:cNvPr id="904232" name="Text Box 40"/>
          <p:cNvSpPr txBox="1">
            <a:spLocks noChangeArrowheads="1"/>
          </p:cNvSpPr>
          <p:nvPr/>
        </p:nvSpPr>
        <p:spPr bwMode="auto">
          <a:xfrm>
            <a:off x="274638" y="3787775"/>
            <a:ext cx="2338387" cy="396875"/>
          </a:xfrm>
          <a:prstGeom prst="rect">
            <a:avLst/>
          </a:prstGeom>
          <a:noFill/>
          <a:ln w="50800">
            <a:noFill/>
            <a:miter lim="800000"/>
            <a:headEnd/>
            <a:tailEnd/>
          </a:ln>
          <a:effectLst/>
        </p:spPr>
        <p:txBody>
          <a:bodyPr>
            <a:spAutoFit/>
          </a:bodyPr>
          <a:lstStyle/>
          <a:p>
            <a:pPr>
              <a:spcBef>
                <a:spcPct val="50000"/>
              </a:spcBef>
            </a:pPr>
            <a:r>
              <a:rPr lang="zh-CN" altLang="en-US" sz="2000" b="1">
                <a:solidFill>
                  <a:srgbClr val="A50021"/>
                </a:solidFill>
                <a:latin typeface="微软雅黑" pitchFamily="34" charset="-122"/>
                <a:ea typeface="微软雅黑" pitchFamily="34" charset="-122"/>
              </a:rPr>
              <a:t>相对于</a:t>
            </a:r>
            <a:r>
              <a:rPr lang="en-US" altLang="zh-CN" sz="2000" b="1">
                <a:solidFill>
                  <a:srgbClr val="A50021"/>
                </a:solidFill>
                <a:latin typeface="微软雅黑" pitchFamily="34" charset="-122"/>
                <a:ea typeface="微软雅黑" pitchFamily="34" charset="-122"/>
              </a:rPr>
              <a:t>fp</a:t>
            </a:r>
            <a:r>
              <a:rPr lang="zh-CN" altLang="en-US" sz="2000" b="1">
                <a:solidFill>
                  <a:srgbClr val="A50021"/>
                </a:solidFill>
                <a:latin typeface="微软雅黑" pitchFamily="34" charset="-122"/>
                <a:ea typeface="微软雅黑" pitchFamily="34" charset="-122"/>
              </a:rPr>
              <a:t>首的位移</a:t>
            </a:r>
          </a:p>
        </p:txBody>
      </p:sp>
      <p:grpSp>
        <p:nvGrpSpPr>
          <p:cNvPr id="904235" name="Group 43"/>
          <p:cNvGrpSpPr>
            <a:grpSpLocks/>
          </p:cNvGrpSpPr>
          <p:nvPr/>
        </p:nvGrpSpPr>
        <p:grpSpPr bwMode="auto">
          <a:xfrm>
            <a:off x="6067425" y="3657600"/>
            <a:ext cx="1490663" cy="638175"/>
            <a:chOff x="3822" y="2304"/>
            <a:chExt cx="912" cy="402"/>
          </a:xfrm>
        </p:grpSpPr>
        <p:sp>
          <p:nvSpPr>
            <p:cNvPr id="904233" name="AutoShape 41"/>
            <p:cNvSpPr>
              <a:spLocks noChangeArrowheads="1"/>
            </p:cNvSpPr>
            <p:nvPr/>
          </p:nvSpPr>
          <p:spPr bwMode="auto">
            <a:xfrm>
              <a:off x="3822" y="2304"/>
              <a:ext cx="912" cy="402"/>
            </a:xfrm>
            <a:prstGeom prst="upArrow">
              <a:avLst>
                <a:gd name="adj1" fmla="val 76444"/>
                <a:gd name="adj2" fmla="val 35620"/>
              </a:avLst>
            </a:prstGeom>
            <a:noFill/>
            <a:ln w="50800">
              <a:solidFill>
                <a:srgbClr val="FE9AAB"/>
              </a:solidFill>
              <a:miter lim="800000"/>
              <a:headEnd/>
              <a:tailEnd/>
            </a:ln>
            <a:effectLst/>
          </p:spPr>
          <p:txBody>
            <a:bodyPr vert="eaVert" wrap="none" anchor="ctr"/>
            <a:lstStyle/>
            <a:p>
              <a:endParaRPr lang="zh-CN" altLang="en-US"/>
            </a:p>
          </p:txBody>
        </p:sp>
        <p:sp>
          <p:nvSpPr>
            <p:cNvPr id="904234" name="Text Box 42"/>
            <p:cNvSpPr txBox="1">
              <a:spLocks noChangeArrowheads="1"/>
            </p:cNvSpPr>
            <p:nvPr/>
          </p:nvSpPr>
          <p:spPr bwMode="auto">
            <a:xfrm>
              <a:off x="4069" y="2405"/>
              <a:ext cx="438" cy="250"/>
            </a:xfrm>
            <a:prstGeom prst="rect">
              <a:avLst/>
            </a:prstGeom>
            <a:noFill/>
            <a:ln w="50800">
              <a:noFill/>
              <a:miter lim="800000"/>
              <a:headEnd/>
              <a:tailEnd/>
            </a:ln>
            <a:effectLst/>
          </p:spPr>
          <p:txBody>
            <a:bodyPr>
              <a:spAutoFit/>
            </a:bodyPr>
            <a:lstStyle/>
            <a:p>
              <a:pPr>
                <a:spcBef>
                  <a:spcPct val="50000"/>
                </a:spcBef>
              </a:pPr>
              <a:r>
                <a:rPr lang="zh-CN" altLang="en-US" sz="2000" b="1">
                  <a:solidFill>
                    <a:srgbClr val="A50021"/>
                  </a:solidFill>
                  <a:latin typeface="微软雅黑" pitchFamily="34" charset="-122"/>
                  <a:ea typeface="微软雅黑" pitchFamily="34" charset="-122"/>
                </a:rPr>
                <a:t>输入</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4196">
                                            <p:txEl>
                                              <p:pRg st="0" end="0"/>
                                            </p:txEl>
                                          </p:spTgt>
                                        </p:tgtEl>
                                        <p:attrNameLst>
                                          <p:attrName>style.visibility</p:attrName>
                                        </p:attrNameLst>
                                      </p:cBhvr>
                                      <p:to>
                                        <p:strVal val="visible"/>
                                      </p:to>
                                    </p:set>
                                    <p:animEffect transition="in" filter="blinds(horizontal)">
                                      <p:cBhvr>
                                        <p:cTn id="7" dur="500"/>
                                        <p:tgtEl>
                                          <p:spTgt spid="904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04196">
                                            <p:txEl>
                                              <p:pRg st="1" end="1"/>
                                            </p:txEl>
                                          </p:spTgt>
                                        </p:tgtEl>
                                        <p:attrNameLst>
                                          <p:attrName>style.visibility</p:attrName>
                                        </p:attrNameLst>
                                      </p:cBhvr>
                                      <p:to>
                                        <p:strVal val="visible"/>
                                      </p:to>
                                    </p:set>
                                    <p:animEffect transition="in" filter="blinds(horizontal)">
                                      <p:cBhvr>
                                        <p:cTn id="12" dur="500"/>
                                        <p:tgtEl>
                                          <p:spTgt spid="9041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04226"/>
                                        </p:tgtEl>
                                        <p:attrNameLst>
                                          <p:attrName>style.visibility</p:attrName>
                                        </p:attrNameLst>
                                      </p:cBhvr>
                                      <p:to>
                                        <p:strVal val="visible"/>
                                      </p:to>
                                    </p:set>
                                    <p:animEffect transition="in" filter="blinds(horizontal)">
                                      <p:cBhvr>
                                        <p:cTn id="17" dur="500"/>
                                        <p:tgtEl>
                                          <p:spTgt spid="9042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04231"/>
                                        </p:tgtEl>
                                        <p:attrNameLst>
                                          <p:attrName>style.visibility</p:attrName>
                                        </p:attrNameLst>
                                      </p:cBhvr>
                                      <p:to>
                                        <p:strVal val="visible"/>
                                      </p:to>
                                    </p:set>
                                    <p:animEffect transition="in" filter="blinds(horizontal)">
                                      <p:cBhvr>
                                        <p:cTn id="22" dur="500"/>
                                        <p:tgtEl>
                                          <p:spTgt spid="9042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04232"/>
                                        </p:tgtEl>
                                        <p:attrNameLst>
                                          <p:attrName>style.visibility</p:attrName>
                                        </p:attrNameLst>
                                      </p:cBhvr>
                                      <p:to>
                                        <p:strVal val="visible"/>
                                      </p:to>
                                    </p:set>
                                    <p:animEffect transition="in" filter="blinds(horizontal)">
                                      <p:cBhvr>
                                        <p:cTn id="27" dur="500"/>
                                        <p:tgtEl>
                                          <p:spTgt spid="9042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04227"/>
                                        </p:tgtEl>
                                        <p:attrNameLst>
                                          <p:attrName>style.visibility</p:attrName>
                                        </p:attrNameLst>
                                      </p:cBhvr>
                                      <p:to>
                                        <p:strVal val="visible"/>
                                      </p:to>
                                    </p:set>
                                    <p:animEffect transition="in" filter="blinds(horizontal)">
                                      <p:cBhvr>
                                        <p:cTn id="32" dur="500"/>
                                        <p:tgtEl>
                                          <p:spTgt spid="90422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04229"/>
                                        </p:tgtEl>
                                        <p:attrNameLst>
                                          <p:attrName>style.visibility</p:attrName>
                                        </p:attrNameLst>
                                      </p:cBhvr>
                                      <p:to>
                                        <p:strVal val="visible"/>
                                      </p:to>
                                    </p:set>
                                    <p:animEffect transition="in" filter="blinds(horizontal)">
                                      <p:cBhvr>
                                        <p:cTn id="37" dur="500"/>
                                        <p:tgtEl>
                                          <p:spTgt spid="90422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04230"/>
                                        </p:tgtEl>
                                        <p:attrNameLst>
                                          <p:attrName>style.visibility</p:attrName>
                                        </p:attrNameLst>
                                      </p:cBhvr>
                                      <p:to>
                                        <p:strVal val="visible"/>
                                      </p:to>
                                    </p:set>
                                    <p:animEffect transition="in" filter="blinds(horizontal)">
                                      <p:cBhvr>
                                        <p:cTn id="42" dur="500"/>
                                        <p:tgtEl>
                                          <p:spTgt spid="90423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04235"/>
                                        </p:tgtEl>
                                        <p:attrNameLst>
                                          <p:attrName>style.visibility</p:attrName>
                                        </p:attrNameLst>
                                      </p:cBhvr>
                                      <p:to>
                                        <p:strVal val="visible"/>
                                      </p:to>
                                    </p:set>
                                    <p:animEffect transition="in" filter="blinds(horizontal)">
                                      <p:cBhvr>
                                        <p:cTn id="47" dur="500"/>
                                        <p:tgtEl>
                                          <p:spTgt spid="904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229" grpId="0"/>
      <p:bldP spid="904230" grpId="0"/>
      <p:bldP spid="904231" grpId="0"/>
      <p:bldP spid="9042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Rectangle 3"/>
          <p:cNvSpPr>
            <a:spLocks noGrp="1" noChangeArrowheads="1"/>
          </p:cNvSpPr>
          <p:nvPr>
            <p:ph type="title" idx="4294967295"/>
          </p:nvPr>
        </p:nvSpPr>
        <p:spPr>
          <a:xfrm>
            <a:off x="814388" y="144463"/>
            <a:ext cx="7591425" cy="569912"/>
          </a:xfrm>
        </p:spPr>
        <p:txBody>
          <a:bodyPr lIns="91440" tIns="45720" rIns="91440" bIns="45720" anchor="ctr"/>
          <a:lstStyle/>
          <a:p>
            <a:r>
              <a:rPr lang="zh-CN" altLang="en-US"/>
              <a:t>带缓冲</a:t>
            </a:r>
            <a:r>
              <a:rPr lang="en-US" altLang="zh-CN"/>
              <a:t>I/O</a:t>
            </a:r>
            <a:r>
              <a:rPr lang="zh-CN" altLang="en-US"/>
              <a:t>的实现</a:t>
            </a:r>
            <a:endParaRPr lang="en-US" altLang="zh-CN"/>
          </a:p>
        </p:txBody>
      </p:sp>
      <p:sp>
        <p:nvSpPr>
          <p:cNvPr id="906244" name="Rectangle 4"/>
          <p:cNvSpPr>
            <a:spLocks noGrp="1" noChangeArrowheads="1"/>
          </p:cNvSpPr>
          <p:nvPr>
            <p:ph type="body" idx="4294967295"/>
          </p:nvPr>
        </p:nvSpPr>
        <p:spPr>
          <a:xfrm>
            <a:off x="128588" y="830263"/>
            <a:ext cx="8901112" cy="1487487"/>
          </a:xfrm>
        </p:spPr>
        <p:txBody>
          <a:bodyPr lIns="91440" tIns="45720" rIns="91440" bIns="45720"/>
          <a:lstStyle/>
          <a:p>
            <a:r>
              <a:rPr lang="zh-CN" altLang="en-US" sz="2100">
                <a:latin typeface="微软雅黑" pitchFamily="34" charset="-122"/>
                <a:ea typeface="微软雅黑" pitchFamily="34" charset="-122"/>
              </a:rPr>
              <a:t>向文件</a:t>
            </a:r>
            <a:r>
              <a:rPr lang="en-US" altLang="zh-CN" sz="2100">
                <a:latin typeface="微软雅黑" pitchFamily="34" charset="-122"/>
                <a:ea typeface="微软雅黑" pitchFamily="34" charset="-122"/>
              </a:rPr>
              <a:t>fp</a:t>
            </a:r>
            <a:r>
              <a:rPr lang="zh-CN" altLang="en-US" sz="2100">
                <a:latin typeface="微软雅黑" pitchFamily="34" charset="-122"/>
                <a:ea typeface="微软雅黑" pitchFamily="34" charset="-122"/>
              </a:rPr>
              <a:t>中写数据时，</a:t>
            </a:r>
            <a:r>
              <a:rPr lang="en-US" altLang="zh-CN" sz="2100">
                <a:latin typeface="微软雅黑" pitchFamily="34" charset="-122"/>
                <a:ea typeface="微软雅黑" pitchFamily="34" charset="-122"/>
              </a:rPr>
              <a:t>FILE</a:t>
            </a:r>
            <a:r>
              <a:rPr lang="zh-CN" altLang="en-US" sz="2100">
                <a:latin typeface="微软雅黑" pitchFamily="34" charset="-122"/>
                <a:ea typeface="微软雅黑" pitchFamily="34" charset="-122"/>
              </a:rPr>
              <a:t>中定义的缓冲区为</a:t>
            </a:r>
            <a:r>
              <a:rPr lang="zh-CN" altLang="en-US" sz="2100">
                <a:solidFill>
                  <a:schemeClr val="accent1"/>
                </a:solidFill>
                <a:latin typeface="微软雅黑" pitchFamily="34" charset="-122"/>
                <a:ea typeface="微软雅黑" pitchFamily="34" charset="-122"/>
              </a:rPr>
              <a:t>输出流缓冲</a:t>
            </a:r>
          </a:p>
          <a:p>
            <a:r>
              <a:rPr lang="zh-CN" altLang="en-US" sz="2100">
                <a:latin typeface="微软雅黑" pitchFamily="34" charset="-122"/>
                <a:ea typeface="微软雅黑" pitchFamily="34" charset="-122"/>
              </a:rPr>
              <a:t>先按需</a:t>
            </a:r>
            <a:r>
              <a:rPr lang="zh-CN" altLang="en-US" sz="2100">
                <a:solidFill>
                  <a:schemeClr val="accent1"/>
                </a:solidFill>
                <a:latin typeface="微软雅黑" pitchFamily="34" charset="-122"/>
                <a:ea typeface="微软雅黑" pitchFamily="34" charset="-122"/>
              </a:rPr>
              <a:t>不断地</a:t>
            </a:r>
            <a:r>
              <a:rPr lang="zh-CN" altLang="en-US" sz="2100">
                <a:latin typeface="微软雅黑" pitchFamily="34" charset="-122"/>
                <a:ea typeface="微软雅黑" pitchFamily="34" charset="-122"/>
              </a:rPr>
              <a:t>向缓存写</a:t>
            </a:r>
            <a:r>
              <a:rPr lang="en-US" altLang="zh-CN" sz="2100">
                <a:latin typeface="微软雅黑" pitchFamily="34" charset="-122"/>
                <a:ea typeface="微软雅黑" pitchFamily="34" charset="-122"/>
              </a:rPr>
              <a:t>1</a:t>
            </a:r>
            <a:r>
              <a:rPr lang="zh-CN" altLang="en-US" sz="2100">
                <a:latin typeface="微软雅黑" pitchFamily="34" charset="-122"/>
                <a:ea typeface="微软雅黑" pitchFamily="34" charset="-122"/>
              </a:rPr>
              <a:t>个（如</a:t>
            </a:r>
            <a:r>
              <a:rPr lang="en-US" altLang="zh-CN" sz="2100">
                <a:latin typeface="微软雅黑" pitchFamily="34" charset="-122"/>
                <a:ea typeface="微软雅黑" pitchFamily="34" charset="-122"/>
              </a:rPr>
              <a:t>putc</a:t>
            </a:r>
            <a:r>
              <a:rPr lang="zh-CN" altLang="en-US" sz="2100">
                <a:latin typeface="微软雅黑" pitchFamily="34" charset="-122"/>
                <a:ea typeface="微软雅黑" pitchFamily="34" charset="-122"/>
              </a:rPr>
              <a:t>）或</a:t>
            </a:r>
            <a:r>
              <a:rPr lang="en-US" altLang="zh-CN" sz="2100">
                <a:latin typeface="微软雅黑" pitchFamily="34" charset="-122"/>
                <a:ea typeface="微软雅黑" pitchFamily="34" charset="-122"/>
              </a:rPr>
              <a:t>n</a:t>
            </a:r>
            <a:r>
              <a:rPr lang="zh-CN" altLang="en-US" sz="2100">
                <a:latin typeface="微软雅黑" pitchFamily="34" charset="-122"/>
                <a:ea typeface="微软雅黑" pitchFamily="34" charset="-122"/>
              </a:rPr>
              <a:t>个（如</a:t>
            </a:r>
            <a:r>
              <a:rPr lang="en-US" altLang="zh-CN" sz="2100">
                <a:latin typeface="微软雅黑" pitchFamily="34" charset="-122"/>
                <a:ea typeface="微软雅黑" pitchFamily="34" charset="-122"/>
              </a:rPr>
              <a:t>fwrite</a:t>
            </a:r>
            <a:r>
              <a:rPr lang="zh-CN" altLang="en-US" sz="2100">
                <a:latin typeface="微软雅黑" pitchFamily="34" charset="-122"/>
                <a:ea typeface="微软雅黑" pitchFamily="34" charset="-122"/>
              </a:rPr>
              <a:t>）字节，遇到</a:t>
            </a:r>
            <a:r>
              <a:rPr lang="zh-CN" altLang="en-US" sz="2100">
                <a:solidFill>
                  <a:srgbClr val="A50021"/>
                </a:solidFill>
                <a:latin typeface="微软雅黑" pitchFamily="34" charset="-122"/>
                <a:ea typeface="微软雅黑" pitchFamily="34" charset="-122"/>
              </a:rPr>
              <a:t>换行符</a:t>
            </a:r>
            <a:r>
              <a:rPr lang="en-US" altLang="zh-CN" sz="2100">
                <a:solidFill>
                  <a:srgbClr val="A50021"/>
                </a:solidFill>
                <a:latin typeface="微软雅黑" pitchFamily="34" charset="-122"/>
                <a:ea typeface="微软雅黑" pitchFamily="34" charset="-122"/>
              </a:rPr>
              <a:t>\n</a:t>
            </a:r>
            <a:r>
              <a:rPr lang="zh-CN" altLang="en-US" sz="2100">
                <a:solidFill>
                  <a:srgbClr val="A50021"/>
                </a:solidFill>
                <a:latin typeface="微软雅黑" pitchFamily="34" charset="-122"/>
                <a:ea typeface="微软雅黑" pitchFamily="34" charset="-122"/>
              </a:rPr>
              <a:t>或缓存被写满</a:t>
            </a:r>
            <a:r>
              <a:rPr lang="en-US" altLang="zh-CN" sz="2100">
                <a:solidFill>
                  <a:srgbClr val="A50021"/>
                </a:solidFill>
                <a:latin typeface="微软雅黑" pitchFamily="34" charset="-122"/>
                <a:ea typeface="微软雅黑" pitchFamily="34" charset="-122"/>
              </a:rPr>
              <a:t>1024</a:t>
            </a:r>
            <a:r>
              <a:rPr lang="zh-CN" altLang="en-US" sz="2100">
                <a:solidFill>
                  <a:srgbClr val="A50021"/>
                </a:solidFill>
                <a:latin typeface="微软雅黑" pitchFamily="34" charset="-122"/>
                <a:ea typeface="微软雅黑" pitchFamily="34" charset="-122"/>
              </a:rPr>
              <a:t>（缓冲大小</a:t>
            </a:r>
            <a:r>
              <a:rPr lang="en-US" altLang="zh-CN" sz="2100">
                <a:solidFill>
                  <a:srgbClr val="A50021"/>
                </a:solidFill>
                <a:latin typeface="微软雅黑" pitchFamily="34" charset="-122"/>
                <a:ea typeface="微软雅黑" pitchFamily="34" charset="-122"/>
              </a:rPr>
              <a:t>BUFSIZ=1024</a:t>
            </a:r>
            <a:r>
              <a:rPr lang="zh-CN" altLang="en-US" sz="2100">
                <a:solidFill>
                  <a:srgbClr val="A50021"/>
                </a:solidFill>
                <a:latin typeface="微软雅黑" pitchFamily="34" charset="-122"/>
                <a:ea typeface="微软雅黑" pitchFamily="34" charset="-122"/>
              </a:rPr>
              <a:t>）个字节</a:t>
            </a:r>
            <a:r>
              <a:rPr lang="zh-CN" altLang="en-US" sz="2100">
                <a:latin typeface="微软雅黑" pitchFamily="34" charset="-122"/>
                <a:ea typeface="微软雅黑" pitchFamily="34" charset="-122"/>
              </a:rPr>
              <a:t>，则将缓存内容一次写入文件</a:t>
            </a:r>
            <a:r>
              <a:rPr lang="en-US" altLang="zh-CN" sz="2100">
                <a:latin typeface="微软雅黑" pitchFamily="34" charset="-122"/>
                <a:ea typeface="微软雅黑" pitchFamily="34" charset="-122"/>
              </a:rPr>
              <a:t>fp</a:t>
            </a:r>
            <a:r>
              <a:rPr lang="zh-CN" altLang="en-US" sz="2100">
                <a:latin typeface="微软雅黑" pitchFamily="34" charset="-122"/>
                <a:ea typeface="微软雅黑" pitchFamily="34" charset="-122"/>
              </a:rPr>
              <a:t>中</a:t>
            </a:r>
            <a:endParaRPr lang="en-US" altLang="zh-CN" sz="2100">
              <a:latin typeface="微软雅黑" pitchFamily="34" charset="-122"/>
              <a:ea typeface="微软雅黑" pitchFamily="34" charset="-122"/>
            </a:endParaRPr>
          </a:p>
        </p:txBody>
      </p:sp>
      <p:grpSp>
        <p:nvGrpSpPr>
          <p:cNvPr id="906271" name="Group 31"/>
          <p:cNvGrpSpPr>
            <a:grpSpLocks/>
          </p:cNvGrpSpPr>
          <p:nvPr/>
        </p:nvGrpSpPr>
        <p:grpSpPr bwMode="auto">
          <a:xfrm>
            <a:off x="387350" y="2387600"/>
            <a:ext cx="6707188" cy="1566863"/>
            <a:chOff x="244" y="1504"/>
            <a:chExt cx="4225" cy="987"/>
          </a:xfrm>
        </p:grpSpPr>
        <p:sp>
          <p:nvSpPr>
            <p:cNvPr id="906242" name="Rectangle 2"/>
            <p:cNvSpPr>
              <a:spLocks noChangeArrowheads="1"/>
            </p:cNvSpPr>
            <p:nvPr/>
          </p:nvSpPr>
          <p:spPr bwMode="auto">
            <a:xfrm>
              <a:off x="2976" y="1789"/>
              <a:ext cx="1488" cy="278"/>
            </a:xfrm>
            <a:prstGeom prst="rect">
              <a:avLst/>
            </a:prstGeom>
            <a:solidFill>
              <a:srgbClr val="F1C7C7"/>
            </a:solidFill>
            <a:ln w="19050">
              <a:solidFill>
                <a:schemeClr val="tx1"/>
              </a:solidFill>
              <a:miter lim="800000"/>
              <a:headEnd/>
              <a:tailEnd/>
            </a:ln>
          </p:spPr>
          <p:txBody>
            <a:bodyPr wrap="none" anchor="ctr"/>
            <a:lstStyle/>
            <a:p>
              <a:r>
                <a:rPr lang="en-US" altLang="zh-CN" sz="2000" b="1">
                  <a:latin typeface="Calibri" pitchFamily="34" charset="0"/>
                  <a:ea typeface="宋体" pitchFamily="2" charset="-122"/>
                </a:rPr>
                <a:t>            </a:t>
              </a:r>
              <a:r>
                <a:rPr lang="zh-CN" altLang="en-US" sz="2000" b="1">
                  <a:latin typeface="Calibri" pitchFamily="34" charset="0"/>
                  <a:ea typeface="微软雅黑" pitchFamily="34" charset="-122"/>
                </a:rPr>
                <a:t>未写部分</a:t>
              </a:r>
            </a:p>
          </p:txBody>
        </p:sp>
        <p:sp>
          <p:nvSpPr>
            <p:cNvPr id="906245" name="Rectangle 5"/>
            <p:cNvSpPr>
              <a:spLocks noChangeArrowheads="1"/>
            </p:cNvSpPr>
            <p:nvPr/>
          </p:nvSpPr>
          <p:spPr bwMode="auto">
            <a:xfrm>
              <a:off x="1488" y="1789"/>
              <a:ext cx="1488" cy="278"/>
            </a:xfrm>
            <a:prstGeom prst="rect">
              <a:avLst/>
            </a:prstGeom>
            <a:solidFill>
              <a:srgbClr val="D5F1CF"/>
            </a:solidFill>
            <a:ln w="19050">
              <a:solidFill>
                <a:schemeClr val="tx1"/>
              </a:solidFill>
              <a:miter lim="800000"/>
              <a:headEnd/>
              <a:tailEnd/>
            </a:ln>
          </p:spPr>
          <p:txBody>
            <a:bodyPr wrap="none" anchor="ctr"/>
            <a:lstStyle/>
            <a:p>
              <a:r>
                <a:rPr lang="en-US" altLang="zh-CN" sz="2000" b="1">
                  <a:latin typeface="Calibri" pitchFamily="34" charset="0"/>
                  <a:ea typeface="宋体" pitchFamily="2" charset="-122"/>
                </a:rPr>
                <a:t>      </a:t>
              </a:r>
              <a:r>
                <a:rPr lang="zh-CN" altLang="en-US" sz="2000" b="1">
                  <a:latin typeface="Calibri" pitchFamily="34" charset="0"/>
                  <a:ea typeface="微软雅黑" pitchFamily="34" charset="-122"/>
                </a:rPr>
                <a:t>已写部分</a:t>
              </a:r>
            </a:p>
          </p:txBody>
        </p:sp>
        <p:sp>
          <p:nvSpPr>
            <p:cNvPr id="906246" name="Rectangle 6"/>
            <p:cNvSpPr>
              <a:spLocks noChangeArrowheads="1"/>
            </p:cNvSpPr>
            <p:nvPr/>
          </p:nvSpPr>
          <p:spPr bwMode="auto">
            <a:xfrm>
              <a:off x="1488" y="1789"/>
              <a:ext cx="2981" cy="278"/>
            </a:xfrm>
            <a:prstGeom prst="rect">
              <a:avLst/>
            </a:prstGeom>
            <a:noFill/>
            <a:ln w="28575">
              <a:solidFill>
                <a:schemeClr val="tx1"/>
              </a:solidFill>
              <a:miter lim="800000"/>
              <a:headEnd/>
              <a:tailEnd/>
            </a:ln>
          </p:spPr>
          <p:txBody>
            <a:bodyPr wrap="none" anchor="ctr"/>
            <a:lstStyle/>
            <a:p>
              <a:endParaRPr lang="en-US" altLang="zh-CN" sz="2400" b="1">
                <a:latin typeface="Calibri" pitchFamily="34" charset="0"/>
                <a:ea typeface="宋体" pitchFamily="2" charset="-122"/>
              </a:endParaRPr>
            </a:p>
          </p:txBody>
        </p:sp>
        <p:sp>
          <p:nvSpPr>
            <p:cNvPr id="762887" name="Text Box 7"/>
            <p:cNvSpPr txBox="1">
              <a:spLocks noChangeArrowheads="1"/>
            </p:cNvSpPr>
            <p:nvPr/>
          </p:nvSpPr>
          <p:spPr bwMode="auto">
            <a:xfrm>
              <a:off x="463" y="1799"/>
              <a:ext cx="1012" cy="250"/>
            </a:xfrm>
            <a:prstGeom prst="rect">
              <a:avLst/>
            </a:prstGeom>
            <a:noFill/>
            <a:ln w="9525">
              <a:noFill/>
              <a:miter lim="800000"/>
              <a:headEnd/>
              <a:tailEnd/>
            </a:ln>
          </p:spPr>
          <p:txBody>
            <a:bodyPr>
              <a:spAutoFit/>
            </a:bodyPr>
            <a:lstStyle/>
            <a:p>
              <a:r>
                <a:rPr lang="zh-CN" altLang="en-US" sz="2000" b="1">
                  <a:solidFill>
                    <a:schemeClr val="accent1"/>
                  </a:solidFill>
                  <a:latin typeface="Calibri" pitchFamily="34" charset="0"/>
                  <a:ea typeface="微软雅黑" pitchFamily="34" charset="-122"/>
                </a:rPr>
                <a:t>输出流缓冲</a:t>
              </a:r>
            </a:p>
          </p:txBody>
        </p:sp>
        <p:sp>
          <p:nvSpPr>
            <p:cNvPr id="906248" name="Arc 8"/>
            <p:cNvSpPr>
              <a:spLocks/>
            </p:cNvSpPr>
            <p:nvPr/>
          </p:nvSpPr>
          <p:spPr bwMode="auto">
            <a:xfrm rot="-5400000" flipH="1" flipV="1">
              <a:off x="1246" y="2028"/>
              <a:ext cx="192" cy="290"/>
            </a:xfrm>
            <a:custGeom>
              <a:avLst/>
              <a:gdLst>
                <a:gd name="T0" fmla="*/ 0 w 21600"/>
                <a:gd name="T1" fmla="*/ 0 h 21600"/>
                <a:gd name="T2" fmla="*/ 304800 w 21600"/>
                <a:gd name="T3" fmla="*/ 461665 h 21600"/>
                <a:gd name="T4" fmla="*/ 0 w 21600"/>
                <a:gd name="T5" fmla="*/ 46166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triangle" w="med" len="med"/>
              <a:tailEnd/>
            </a:ln>
          </p:spPr>
          <p:txBody>
            <a:bodyPr anchor="ctr">
              <a:spAutoFit/>
            </a:bodyPr>
            <a:lstStyle/>
            <a:p>
              <a:endParaRPr lang="zh-CN" altLang="en-US"/>
            </a:p>
          </p:txBody>
        </p:sp>
        <p:sp>
          <p:nvSpPr>
            <p:cNvPr id="906249" name="Arc 9"/>
            <p:cNvSpPr>
              <a:spLocks/>
            </p:cNvSpPr>
            <p:nvPr/>
          </p:nvSpPr>
          <p:spPr bwMode="auto">
            <a:xfrm rot="-5400000" flipH="1" flipV="1">
              <a:off x="2686" y="2076"/>
              <a:ext cx="288" cy="290"/>
            </a:xfrm>
            <a:custGeom>
              <a:avLst/>
              <a:gdLst>
                <a:gd name="T0" fmla="*/ 0 w 21600"/>
                <a:gd name="T1" fmla="*/ 0 h 21600"/>
                <a:gd name="T2" fmla="*/ 457200 w 21600"/>
                <a:gd name="T3" fmla="*/ 461665 h 21600"/>
                <a:gd name="T4" fmla="*/ 0 w 21600"/>
                <a:gd name="T5" fmla="*/ 46166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triangle" w="med" len="med"/>
              <a:tailEnd/>
            </a:ln>
          </p:spPr>
          <p:txBody>
            <a:bodyPr anchor="ctr">
              <a:spAutoFit/>
            </a:bodyPr>
            <a:lstStyle/>
            <a:p>
              <a:endParaRPr lang="zh-CN" altLang="en-US"/>
            </a:p>
          </p:txBody>
        </p:sp>
        <p:sp>
          <p:nvSpPr>
            <p:cNvPr id="906250" name="Rectangle 10"/>
            <p:cNvSpPr>
              <a:spLocks noChangeArrowheads="1"/>
            </p:cNvSpPr>
            <p:nvPr/>
          </p:nvSpPr>
          <p:spPr bwMode="auto">
            <a:xfrm>
              <a:off x="244" y="2137"/>
              <a:ext cx="1084" cy="250"/>
            </a:xfrm>
            <a:prstGeom prst="rect">
              <a:avLst/>
            </a:prstGeom>
            <a:noFill/>
            <a:ln w="9525">
              <a:noFill/>
              <a:miter lim="800000"/>
              <a:headEnd/>
              <a:tailEnd/>
            </a:ln>
          </p:spPr>
          <p:txBody>
            <a:bodyPr>
              <a:spAutoFit/>
            </a:bodyPr>
            <a:lstStyle/>
            <a:p>
              <a:r>
                <a:rPr lang="en-US" altLang="zh-CN" sz="2000" b="1">
                  <a:latin typeface="微软雅黑" pitchFamily="34" charset="-122"/>
                  <a:ea typeface="微软雅黑" pitchFamily="34" charset="-122"/>
                </a:rPr>
                <a:t>(fp)-&gt;base</a:t>
              </a:r>
            </a:p>
          </p:txBody>
        </p:sp>
        <p:sp>
          <p:nvSpPr>
            <p:cNvPr id="906251" name="Rectangle 11"/>
            <p:cNvSpPr>
              <a:spLocks noChangeArrowheads="1"/>
            </p:cNvSpPr>
            <p:nvPr/>
          </p:nvSpPr>
          <p:spPr bwMode="auto">
            <a:xfrm>
              <a:off x="1831" y="2241"/>
              <a:ext cx="925" cy="250"/>
            </a:xfrm>
            <a:prstGeom prst="rect">
              <a:avLst/>
            </a:prstGeom>
            <a:noFill/>
            <a:ln w="9525">
              <a:noFill/>
              <a:miter lim="800000"/>
              <a:headEnd/>
              <a:tailEnd/>
            </a:ln>
          </p:spPr>
          <p:txBody>
            <a:bodyPr>
              <a:spAutoFit/>
            </a:bodyPr>
            <a:lstStyle/>
            <a:p>
              <a:r>
                <a:rPr lang="en-US" altLang="zh-CN" sz="2000" b="1">
                  <a:latin typeface="微软雅黑" pitchFamily="34" charset="-122"/>
                  <a:ea typeface="微软雅黑" pitchFamily="34" charset="-122"/>
                </a:rPr>
                <a:t>(fp)-&gt;ptr</a:t>
              </a:r>
            </a:p>
          </p:txBody>
        </p:sp>
        <p:sp>
          <p:nvSpPr>
            <p:cNvPr id="906252" name="Line 12"/>
            <p:cNvSpPr>
              <a:spLocks noChangeShapeType="1"/>
            </p:cNvSpPr>
            <p:nvPr/>
          </p:nvSpPr>
          <p:spPr bwMode="auto">
            <a:xfrm flipV="1">
              <a:off x="2976" y="1549"/>
              <a:ext cx="0" cy="192"/>
            </a:xfrm>
            <a:prstGeom prst="line">
              <a:avLst/>
            </a:prstGeom>
            <a:noFill/>
            <a:ln w="19050">
              <a:solidFill>
                <a:schemeClr val="tx1"/>
              </a:solidFill>
              <a:round/>
              <a:headEnd/>
              <a:tailEnd/>
            </a:ln>
          </p:spPr>
          <p:txBody>
            <a:bodyPr wrap="none" anchor="ctr">
              <a:spAutoFit/>
            </a:bodyPr>
            <a:lstStyle/>
            <a:p>
              <a:endParaRPr lang="zh-CN" altLang="en-US"/>
            </a:p>
          </p:txBody>
        </p:sp>
        <p:sp>
          <p:nvSpPr>
            <p:cNvPr id="906253" name="Line 13"/>
            <p:cNvSpPr>
              <a:spLocks noChangeShapeType="1"/>
            </p:cNvSpPr>
            <p:nvPr/>
          </p:nvSpPr>
          <p:spPr bwMode="auto">
            <a:xfrm flipV="1">
              <a:off x="4464" y="1549"/>
              <a:ext cx="0" cy="192"/>
            </a:xfrm>
            <a:prstGeom prst="line">
              <a:avLst/>
            </a:prstGeom>
            <a:noFill/>
            <a:ln w="19050">
              <a:solidFill>
                <a:schemeClr val="tx1"/>
              </a:solidFill>
              <a:round/>
              <a:headEnd/>
              <a:tailEnd/>
            </a:ln>
          </p:spPr>
          <p:txBody>
            <a:bodyPr wrap="none" anchor="ctr">
              <a:spAutoFit/>
            </a:bodyPr>
            <a:lstStyle/>
            <a:p>
              <a:endParaRPr lang="zh-CN" altLang="en-US"/>
            </a:p>
          </p:txBody>
        </p:sp>
        <p:sp>
          <p:nvSpPr>
            <p:cNvPr id="906254" name="Line 14"/>
            <p:cNvSpPr>
              <a:spLocks noChangeShapeType="1"/>
            </p:cNvSpPr>
            <p:nvPr/>
          </p:nvSpPr>
          <p:spPr bwMode="auto">
            <a:xfrm>
              <a:off x="2976" y="1645"/>
              <a:ext cx="1488" cy="0"/>
            </a:xfrm>
            <a:prstGeom prst="line">
              <a:avLst/>
            </a:prstGeom>
            <a:noFill/>
            <a:ln w="28575">
              <a:solidFill>
                <a:schemeClr val="tx1"/>
              </a:solidFill>
              <a:round/>
              <a:headEnd type="triangle" w="med" len="med"/>
              <a:tailEnd type="triangle" w="med" len="med"/>
            </a:ln>
          </p:spPr>
          <p:txBody>
            <a:bodyPr wrap="none" anchor="ctr">
              <a:spAutoFit/>
            </a:bodyPr>
            <a:lstStyle/>
            <a:p>
              <a:endParaRPr lang="zh-CN" altLang="en-US"/>
            </a:p>
          </p:txBody>
        </p:sp>
        <p:sp>
          <p:nvSpPr>
            <p:cNvPr id="906255" name="Rectangle 15"/>
            <p:cNvSpPr>
              <a:spLocks noChangeArrowheads="1"/>
            </p:cNvSpPr>
            <p:nvPr/>
          </p:nvSpPr>
          <p:spPr bwMode="auto">
            <a:xfrm>
              <a:off x="3312" y="1504"/>
              <a:ext cx="970" cy="250"/>
            </a:xfrm>
            <a:prstGeom prst="rect">
              <a:avLst/>
            </a:prstGeom>
            <a:solidFill>
              <a:schemeClr val="bg1"/>
            </a:solidFill>
            <a:ln w="9525">
              <a:noFill/>
              <a:miter lim="800000"/>
              <a:headEnd/>
              <a:tailEnd/>
            </a:ln>
          </p:spPr>
          <p:txBody>
            <a:bodyPr>
              <a:spAutoFit/>
            </a:bodyPr>
            <a:lstStyle/>
            <a:p>
              <a:r>
                <a:rPr lang="en-US" altLang="zh-CN" sz="2000" b="1">
                  <a:latin typeface="微软雅黑" pitchFamily="34" charset="-122"/>
                  <a:ea typeface="微软雅黑" pitchFamily="34" charset="-122"/>
                </a:rPr>
                <a:t>(fp)-&gt;cnt</a:t>
              </a:r>
            </a:p>
          </p:txBody>
        </p:sp>
      </p:grpSp>
      <p:grpSp>
        <p:nvGrpSpPr>
          <p:cNvPr id="906272" name="Group 32"/>
          <p:cNvGrpSpPr>
            <a:grpSpLocks/>
          </p:cNvGrpSpPr>
          <p:nvPr/>
        </p:nvGrpSpPr>
        <p:grpSpPr bwMode="auto">
          <a:xfrm>
            <a:off x="1060450" y="4349750"/>
            <a:ext cx="6965950" cy="2290763"/>
            <a:chOff x="668" y="2740"/>
            <a:chExt cx="4388" cy="1443"/>
          </a:xfrm>
        </p:grpSpPr>
        <p:sp>
          <p:nvSpPr>
            <p:cNvPr id="906256" name="Rectangle 16"/>
            <p:cNvSpPr>
              <a:spLocks noChangeArrowheads="1"/>
            </p:cNvSpPr>
            <p:nvPr/>
          </p:nvSpPr>
          <p:spPr bwMode="auto">
            <a:xfrm>
              <a:off x="3568" y="3471"/>
              <a:ext cx="1488" cy="278"/>
            </a:xfrm>
            <a:prstGeom prst="rect">
              <a:avLst/>
            </a:prstGeom>
            <a:solidFill>
              <a:srgbClr val="F1C7C7"/>
            </a:solidFill>
            <a:ln w="19050">
              <a:solidFill>
                <a:schemeClr val="tx1"/>
              </a:solidFill>
              <a:miter lim="800000"/>
              <a:headEnd/>
              <a:tailEnd/>
            </a:ln>
          </p:spPr>
          <p:txBody>
            <a:bodyPr wrap="none" anchor="ctr"/>
            <a:lstStyle/>
            <a:p>
              <a:pPr algn="ctr"/>
              <a:r>
                <a:rPr lang="zh-CN" altLang="en-US" sz="2000" b="1">
                  <a:latin typeface="Calibri" pitchFamily="34" charset="0"/>
                  <a:ea typeface="微软雅黑" pitchFamily="34" charset="-122"/>
                </a:rPr>
                <a:t>未写部分</a:t>
              </a:r>
            </a:p>
          </p:txBody>
        </p:sp>
        <p:sp>
          <p:nvSpPr>
            <p:cNvPr id="906257" name="Rectangle 17"/>
            <p:cNvSpPr>
              <a:spLocks noChangeArrowheads="1"/>
            </p:cNvSpPr>
            <p:nvPr/>
          </p:nvSpPr>
          <p:spPr bwMode="auto">
            <a:xfrm>
              <a:off x="2080" y="3471"/>
              <a:ext cx="1488" cy="278"/>
            </a:xfrm>
            <a:prstGeom prst="rect">
              <a:avLst/>
            </a:prstGeom>
            <a:solidFill>
              <a:srgbClr val="D5F1CF"/>
            </a:solidFill>
            <a:ln w="19050">
              <a:solidFill>
                <a:schemeClr val="tx1"/>
              </a:solidFill>
              <a:miter lim="800000"/>
              <a:headEnd/>
              <a:tailEnd/>
            </a:ln>
          </p:spPr>
          <p:txBody>
            <a:bodyPr wrap="none" anchor="ctr"/>
            <a:lstStyle/>
            <a:p>
              <a:pPr algn="ctr"/>
              <a:r>
                <a:rPr lang="zh-CN" altLang="en-US" sz="2000" b="1">
                  <a:latin typeface="微软雅黑" pitchFamily="34" charset="-122"/>
                  <a:ea typeface="微软雅黑" pitchFamily="34" charset="-122"/>
                </a:rPr>
                <a:t>已写部分</a:t>
              </a:r>
            </a:p>
          </p:txBody>
        </p:sp>
        <p:sp>
          <p:nvSpPr>
            <p:cNvPr id="906258" name="Rectangle 18"/>
            <p:cNvSpPr>
              <a:spLocks noChangeArrowheads="1"/>
            </p:cNvSpPr>
            <p:nvPr/>
          </p:nvSpPr>
          <p:spPr bwMode="auto">
            <a:xfrm>
              <a:off x="832" y="3471"/>
              <a:ext cx="4215" cy="278"/>
            </a:xfrm>
            <a:prstGeom prst="rect">
              <a:avLst/>
            </a:prstGeom>
            <a:noFill/>
            <a:ln w="28575">
              <a:solidFill>
                <a:schemeClr val="tx1"/>
              </a:solidFill>
              <a:miter lim="800000"/>
              <a:headEnd/>
              <a:tailEnd/>
            </a:ln>
          </p:spPr>
          <p:txBody>
            <a:bodyPr wrap="none" anchor="ctr"/>
            <a:lstStyle/>
            <a:p>
              <a:endParaRPr lang="en-US" altLang="zh-CN" sz="2000" b="1">
                <a:latin typeface="Calibri" pitchFamily="34" charset="0"/>
                <a:ea typeface="宋体" pitchFamily="2" charset="-122"/>
              </a:endParaRPr>
            </a:p>
          </p:txBody>
        </p:sp>
        <p:sp>
          <p:nvSpPr>
            <p:cNvPr id="906259" name="Rectangle 19"/>
            <p:cNvSpPr>
              <a:spLocks noChangeArrowheads="1"/>
            </p:cNvSpPr>
            <p:nvPr/>
          </p:nvSpPr>
          <p:spPr bwMode="auto">
            <a:xfrm>
              <a:off x="668" y="3471"/>
              <a:ext cx="1404" cy="278"/>
            </a:xfrm>
            <a:prstGeom prst="rect">
              <a:avLst/>
            </a:prstGeom>
            <a:solidFill>
              <a:schemeClr val="bg1"/>
            </a:solidFill>
            <a:ln w="19050">
              <a:solidFill>
                <a:schemeClr val="tx1"/>
              </a:solidFill>
              <a:miter lim="800000"/>
              <a:headEnd/>
              <a:tailEnd/>
            </a:ln>
          </p:spPr>
          <p:txBody>
            <a:bodyPr wrap="none" anchor="ctr"/>
            <a:lstStyle/>
            <a:p>
              <a:r>
                <a:rPr lang="zh-CN" altLang="en-US" sz="2000" b="1">
                  <a:latin typeface="Calibri" pitchFamily="34" charset="0"/>
                  <a:ea typeface="微软雅黑" pitchFamily="34" charset="-122"/>
                </a:rPr>
                <a:t>已写入</a:t>
              </a:r>
              <a:r>
                <a:rPr lang="en-US" altLang="zh-CN" sz="2000" b="1">
                  <a:latin typeface="微软雅黑" pitchFamily="34" charset="-122"/>
                  <a:ea typeface="微软雅黑" pitchFamily="34" charset="-122"/>
                </a:rPr>
                <a:t>fp</a:t>
              </a:r>
              <a:r>
                <a:rPr lang="zh-CN" altLang="en-US" sz="2000" b="1">
                  <a:latin typeface="Calibri" pitchFamily="34" charset="0"/>
                  <a:ea typeface="微软雅黑" pitchFamily="34" charset="-122"/>
                </a:rPr>
                <a:t>并出缓冲</a:t>
              </a:r>
            </a:p>
          </p:txBody>
        </p:sp>
        <p:sp>
          <p:nvSpPr>
            <p:cNvPr id="906261" name="Arc 21"/>
            <p:cNvSpPr>
              <a:spLocks/>
            </p:cNvSpPr>
            <p:nvPr/>
          </p:nvSpPr>
          <p:spPr bwMode="auto">
            <a:xfrm rot="-5400000" flipH="1" flipV="1">
              <a:off x="1776" y="3767"/>
              <a:ext cx="288" cy="290"/>
            </a:xfrm>
            <a:custGeom>
              <a:avLst/>
              <a:gdLst>
                <a:gd name="T0" fmla="*/ 0 w 21600"/>
                <a:gd name="T1" fmla="*/ 0 h 21600"/>
                <a:gd name="T2" fmla="*/ 457200 w 21600"/>
                <a:gd name="T3" fmla="*/ 461665 h 21600"/>
                <a:gd name="T4" fmla="*/ 0 w 21600"/>
                <a:gd name="T5" fmla="*/ 46166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triangle" w="med" len="med"/>
              <a:tailEnd/>
            </a:ln>
          </p:spPr>
          <p:txBody>
            <a:bodyPr anchor="ctr">
              <a:spAutoFit/>
            </a:bodyPr>
            <a:lstStyle/>
            <a:p>
              <a:endParaRPr lang="zh-CN" altLang="en-US"/>
            </a:p>
          </p:txBody>
        </p:sp>
        <p:sp>
          <p:nvSpPr>
            <p:cNvPr id="906262" name="Rectangle 22"/>
            <p:cNvSpPr>
              <a:spLocks noChangeArrowheads="1"/>
            </p:cNvSpPr>
            <p:nvPr/>
          </p:nvSpPr>
          <p:spPr bwMode="auto">
            <a:xfrm>
              <a:off x="716" y="3933"/>
              <a:ext cx="1129" cy="250"/>
            </a:xfrm>
            <a:prstGeom prst="rect">
              <a:avLst/>
            </a:prstGeom>
            <a:noFill/>
            <a:ln w="9525">
              <a:noFill/>
              <a:miter lim="800000"/>
              <a:headEnd/>
              <a:tailEnd/>
            </a:ln>
          </p:spPr>
          <p:txBody>
            <a:bodyPr>
              <a:spAutoFit/>
            </a:bodyPr>
            <a:lstStyle/>
            <a:p>
              <a:pPr algn="r"/>
              <a:r>
                <a:rPr lang="zh-CN" altLang="en-US" sz="2000" b="1">
                  <a:latin typeface="Calibri" pitchFamily="34" charset="0"/>
                  <a:ea typeface="微软雅黑" pitchFamily="34" charset="-122"/>
                </a:rPr>
                <a:t>文件当前指针</a:t>
              </a:r>
            </a:p>
          </p:txBody>
        </p:sp>
        <p:sp>
          <p:nvSpPr>
            <p:cNvPr id="906263" name="Line 23"/>
            <p:cNvSpPr>
              <a:spLocks noChangeShapeType="1"/>
            </p:cNvSpPr>
            <p:nvPr/>
          </p:nvSpPr>
          <p:spPr bwMode="auto">
            <a:xfrm flipV="1">
              <a:off x="2080" y="3204"/>
              <a:ext cx="0" cy="192"/>
            </a:xfrm>
            <a:prstGeom prst="line">
              <a:avLst/>
            </a:prstGeom>
            <a:noFill/>
            <a:ln w="19050">
              <a:solidFill>
                <a:schemeClr val="tx1"/>
              </a:solidFill>
              <a:round/>
              <a:headEnd/>
              <a:tailEnd/>
            </a:ln>
          </p:spPr>
          <p:txBody>
            <a:bodyPr wrap="none" anchor="ctr">
              <a:spAutoFit/>
            </a:bodyPr>
            <a:lstStyle/>
            <a:p>
              <a:endParaRPr lang="zh-CN" altLang="en-US"/>
            </a:p>
          </p:txBody>
        </p:sp>
        <p:sp>
          <p:nvSpPr>
            <p:cNvPr id="906264" name="Line 24"/>
            <p:cNvSpPr>
              <a:spLocks noChangeShapeType="1"/>
            </p:cNvSpPr>
            <p:nvPr/>
          </p:nvSpPr>
          <p:spPr bwMode="auto">
            <a:xfrm flipV="1">
              <a:off x="5056" y="3204"/>
              <a:ext cx="0" cy="192"/>
            </a:xfrm>
            <a:prstGeom prst="line">
              <a:avLst/>
            </a:prstGeom>
            <a:noFill/>
            <a:ln w="19050">
              <a:solidFill>
                <a:schemeClr val="tx1"/>
              </a:solidFill>
              <a:round/>
              <a:headEnd/>
              <a:tailEnd/>
            </a:ln>
          </p:spPr>
          <p:txBody>
            <a:bodyPr wrap="none" anchor="ctr">
              <a:spAutoFit/>
            </a:bodyPr>
            <a:lstStyle/>
            <a:p>
              <a:endParaRPr lang="zh-CN" altLang="en-US"/>
            </a:p>
          </p:txBody>
        </p:sp>
        <p:sp>
          <p:nvSpPr>
            <p:cNvPr id="906265" name="Line 25"/>
            <p:cNvSpPr>
              <a:spLocks noChangeShapeType="1"/>
            </p:cNvSpPr>
            <p:nvPr/>
          </p:nvSpPr>
          <p:spPr bwMode="auto">
            <a:xfrm flipV="1">
              <a:off x="2080" y="3300"/>
              <a:ext cx="2976" cy="5"/>
            </a:xfrm>
            <a:prstGeom prst="line">
              <a:avLst/>
            </a:prstGeom>
            <a:noFill/>
            <a:ln w="28575">
              <a:solidFill>
                <a:schemeClr val="tx1"/>
              </a:solidFill>
              <a:round/>
              <a:headEnd type="triangle" w="med" len="med"/>
              <a:tailEnd type="triangle" w="med" len="med"/>
            </a:ln>
          </p:spPr>
          <p:txBody>
            <a:bodyPr anchor="ctr">
              <a:spAutoFit/>
            </a:bodyPr>
            <a:lstStyle/>
            <a:p>
              <a:endParaRPr lang="zh-CN" altLang="en-US"/>
            </a:p>
          </p:txBody>
        </p:sp>
        <p:sp>
          <p:nvSpPr>
            <p:cNvPr id="906266" name="Rectangle 26"/>
            <p:cNvSpPr>
              <a:spLocks noChangeArrowheads="1"/>
            </p:cNvSpPr>
            <p:nvPr/>
          </p:nvSpPr>
          <p:spPr bwMode="auto">
            <a:xfrm>
              <a:off x="3101" y="3176"/>
              <a:ext cx="1068" cy="250"/>
            </a:xfrm>
            <a:prstGeom prst="rect">
              <a:avLst/>
            </a:prstGeom>
            <a:solidFill>
              <a:schemeClr val="bg1"/>
            </a:solidFill>
            <a:ln w="9525">
              <a:noFill/>
              <a:miter lim="800000"/>
              <a:headEnd/>
              <a:tailEnd/>
            </a:ln>
          </p:spPr>
          <p:txBody>
            <a:bodyPr>
              <a:spAutoFit/>
            </a:bodyPr>
            <a:lstStyle/>
            <a:p>
              <a:r>
                <a:rPr lang="zh-CN" altLang="en-US" sz="2000" b="1">
                  <a:solidFill>
                    <a:schemeClr val="accent1"/>
                  </a:solidFill>
                  <a:latin typeface="Calibri" pitchFamily="34" charset="0"/>
                  <a:ea typeface="微软雅黑" pitchFamily="34" charset="-122"/>
                </a:rPr>
                <a:t>输出流缓冲</a:t>
              </a:r>
            </a:p>
          </p:txBody>
        </p:sp>
        <p:sp>
          <p:nvSpPr>
            <p:cNvPr id="906267" name="Line 27"/>
            <p:cNvSpPr>
              <a:spLocks noChangeShapeType="1"/>
            </p:cNvSpPr>
            <p:nvPr/>
          </p:nvSpPr>
          <p:spPr bwMode="auto">
            <a:xfrm flipH="1">
              <a:off x="2079" y="2801"/>
              <a:ext cx="0" cy="641"/>
            </a:xfrm>
            <a:prstGeom prst="line">
              <a:avLst/>
            </a:prstGeom>
            <a:noFill/>
            <a:ln w="19050">
              <a:solidFill>
                <a:schemeClr val="tx1"/>
              </a:solidFill>
              <a:round/>
              <a:headEnd/>
              <a:tailEnd/>
            </a:ln>
            <a:effectLst/>
          </p:spPr>
          <p:txBody>
            <a:bodyPr/>
            <a:lstStyle/>
            <a:p>
              <a:endParaRPr lang="zh-CN" altLang="en-US"/>
            </a:p>
          </p:txBody>
        </p:sp>
        <p:sp>
          <p:nvSpPr>
            <p:cNvPr id="906268" name="Line 28"/>
            <p:cNvSpPr>
              <a:spLocks noChangeShapeType="1"/>
            </p:cNvSpPr>
            <p:nvPr/>
          </p:nvSpPr>
          <p:spPr bwMode="auto">
            <a:xfrm flipH="1">
              <a:off x="675" y="2850"/>
              <a:ext cx="0" cy="641"/>
            </a:xfrm>
            <a:prstGeom prst="line">
              <a:avLst/>
            </a:prstGeom>
            <a:noFill/>
            <a:ln w="19050">
              <a:solidFill>
                <a:schemeClr val="tx1"/>
              </a:solidFill>
              <a:round/>
              <a:headEnd/>
              <a:tailEnd/>
            </a:ln>
            <a:effectLst/>
          </p:spPr>
          <p:txBody>
            <a:bodyPr/>
            <a:lstStyle/>
            <a:p>
              <a:endParaRPr lang="zh-CN" altLang="en-US"/>
            </a:p>
          </p:txBody>
        </p:sp>
        <p:sp>
          <p:nvSpPr>
            <p:cNvPr id="906269" name="Line 29"/>
            <p:cNvSpPr>
              <a:spLocks noChangeShapeType="1"/>
            </p:cNvSpPr>
            <p:nvPr/>
          </p:nvSpPr>
          <p:spPr bwMode="auto">
            <a:xfrm>
              <a:off x="686" y="2925"/>
              <a:ext cx="1390" cy="0"/>
            </a:xfrm>
            <a:prstGeom prst="line">
              <a:avLst/>
            </a:prstGeom>
            <a:noFill/>
            <a:ln w="19050">
              <a:solidFill>
                <a:schemeClr val="tx1"/>
              </a:solidFill>
              <a:round/>
              <a:headEnd type="triangle" w="med" len="med"/>
              <a:tailEnd type="triangle" w="med" len="med"/>
            </a:ln>
            <a:effectLst/>
          </p:spPr>
          <p:txBody>
            <a:bodyPr/>
            <a:lstStyle/>
            <a:p>
              <a:endParaRPr lang="zh-CN" altLang="en-US"/>
            </a:p>
          </p:txBody>
        </p:sp>
        <p:sp>
          <p:nvSpPr>
            <p:cNvPr id="906270" name="Rectangle 26"/>
            <p:cNvSpPr>
              <a:spLocks noChangeArrowheads="1"/>
            </p:cNvSpPr>
            <p:nvPr/>
          </p:nvSpPr>
          <p:spPr bwMode="auto">
            <a:xfrm>
              <a:off x="911" y="2740"/>
              <a:ext cx="976" cy="442"/>
            </a:xfrm>
            <a:prstGeom prst="rect">
              <a:avLst/>
            </a:prstGeom>
            <a:solidFill>
              <a:schemeClr val="bg1"/>
            </a:solidFill>
            <a:ln w="9525">
              <a:noFill/>
              <a:miter lim="800000"/>
              <a:headEnd/>
              <a:tailEnd/>
            </a:ln>
          </p:spPr>
          <p:txBody>
            <a:bodyPr>
              <a:spAutoFit/>
            </a:bodyPr>
            <a:lstStyle/>
            <a:p>
              <a:r>
                <a:rPr lang="en-US" altLang="zh-CN" sz="2000" b="1">
                  <a:solidFill>
                    <a:schemeClr val="accent1"/>
                  </a:solidFill>
                  <a:latin typeface="微软雅黑" pitchFamily="34" charset="-122"/>
                  <a:ea typeface="微软雅黑" pitchFamily="34" charset="-122"/>
                </a:rPr>
                <a:t>fp</a:t>
              </a:r>
              <a:r>
                <a:rPr lang="zh-CN" altLang="en-US" sz="2000" b="1">
                  <a:solidFill>
                    <a:schemeClr val="accent1"/>
                  </a:solidFill>
                  <a:latin typeface="Calibri" pitchFamily="34" charset="0"/>
                  <a:ea typeface="微软雅黑" pitchFamily="34" charset="-122"/>
                </a:rPr>
                <a:t>文件对应的字节流</a:t>
              </a:r>
            </a:p>
          </p:txBody>
        </p:sp>
      </p:grpSp>
      <p:sp>
        <p:nvSpPr>
          <p:cNvPr id="906274" name="AutoShape 34"/>
          <p:cNvSpPr>
            <a:spLocks noChangeArrowheads="1"/>
          </p:cNvSpPr>
          <p:nvPr/>
        </p:nvSpPr>
        <p:spPr bwMode="auto">
          <a:xfrm flipV="1">
            <a:off x="6240463" y="3657600"/>
            <a:ext cx="1274762" cy="928688"/>
          </a:xfrm>
          <a:prstGeom prst="upArrow">
            <a:avLst>
              <a:gd name="adj1" fmla="val 76537"/>
              <a:gd name="adj2" fmla="val 52819"/>
            </a:avLst>
          </a:prstGeom>
          <a:noFill/>
          <a:ln w="50800">
            <a:solidFill>
              <a:srgbClr val="FE9AAB"/>
            </a:solidFill>
            <a:miter lim="800000"/>
            <a:headEnd/>
            <a:tailEnd/>
          </a:ln>
          <a:effectLst/>
        </p:spPr>
        <p:txBody>
          <a:bodyPr vert="eaVert" wrap="none" anchor="ctr"/>
          <a:lstStyle/>
          <a:p>
            <a:endParaRPr lang="zh-CN" altLang="en-US"/>
          </a:p>
        </p:txBody>
      </p:sp>
      <p:sp>
        <p:nvSpPr>
          <p:cNvPr id="906275" name="Text Box 35"/>
          <p:cNvSpPr txBox="1">
            <a:spLocks noChangeArrowheads="1"/>
          </p:cNvSpPr>
          <p:nvPr/>
        </p:nvSpPr>
        <p:spPr bwMode="auto">
          <a:xfrm>
            <a:off x="6459538" y="3817938"/>
            <a:ext cx="696912" cy="396875"/>
          </a:xfrm>
          <a:prstGeom prst="rect">
            <a:avLst/>
          </a:prstGeom>
          <a:noFill/>
          <a:ln w="50800">
            <a:noFill/>
            <a:miter lim="800000"/>
            <a:headEnd/>
            <a:tailEnd/>
          </a:ln>
          <a:effectLst/>
        </p:spPr>
        <p:txBody>
          <a:bodyPr>
            <a:spAutoFit/>
          </a:bodyPr>
          <a:lstStyle/>
          <a:p>
            <a:pPr>
              <a:spcBef>
                <a:spcPct val="50000"/>
              </a:spcBef>
            </a:pPr>
            <a:r>
              <a:rPr lang="zh-CN" altLang="en-US" sz="2000" b="1">
                <a:solidFill>
                  <a:srgbClr val="A50021"/>
                </a:solidFill>
                <a:latin typeface="微软雅黑" pitchFamily="34" charset="-122"/>
                <a:ea typeface="微软雅黑" pitchFamily="34" charset="-122"/>
              </a:rPr>
              <a:t>输出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6244">
                                            <p:txEl>
                                              <p:pRg st="0" end="0"/>
                                            </p:txEl>
                                          </p:spTgt>
                                        </p:tgtEl>
                                        <p:attrNameLst>
                                          <p:attrName>style.visibility</p:attrName>
                                        </p:attrNameLst>
                                      </p:cBhvr>
                                      <p:to>
                                        <p:strVal val="visible"/>
                                      </p:to>
                                    </p:set>
                                    <p:animEffect transition="in" filter="blinds(horizontal)">
                                      <p:cBhvr>
                                        <p:cTn id="7" dur="500"/>
                                        <p:tgtEl>
                                          <p:spTgt spid="9062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06244">
                                            <p:txEl>
                                              <p:pRg st="1" end="1"/>
                                            </p:txEl>
                                          </p:spTgt>
                                        </p:tgtEl>
                                        <p:attrNameLst>
                                          <p:attrName>style.visibility</p:attrName>
                                        </p:attrNameLst>
                                      </p:cBhvr>
                                      <p:to>
                                        <p:strVal val="visible"/>
                                      </p:to>
                                    </p:set>
                                    <p:animEffect transition="in" filter="blinds(horizontal)">
                                      <p:cBhvr>
                                        <p:cTn id="12" dur="500"/>
                                        <p:tgtEl>
                                          <p:spTgt spid="9062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06271"/>
                                        </p:tgtEl>
                                        <p:attrNameLst>
                                          <p:attrName>style.visibility</p:attrName>
                                        </p:attrNameLst>
                                      </p:cBhvr>
                                      <p:to>
                                        <p:strVal val="visible"/>
                                      </p:to>
                                    </p:set>
                                    <p:animEffect transition="in" filter="blinds(horizontal)">
                                      <p:cBhvr>
                                        <p:cTn id="17" dur="500"/>
                                        <p:tgtEl>
                                          <p:spTgt spid="9062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06272"/>
                                        </p:tgtEl>
                                        <p:attrNameLst>
                                          <p:attrName>style.visibility</p:attrName>
                                        </p:attrNameLst>
                                      </p:cBhvr>
                                      <p:to>
                                        <p:strVal val="visible"/>
                                      </p:to>
                                    </p:set>
                                    <p:animEffect transition="in" filter="blinds(horizontal)">
                                      <p:cBhvr>
                                        <p:cTn id="22" dur="500"/>
                                        <p:tgtEl>
                                          <p:spTgt spid="906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a:xfrm>
            <a:off x="136525" y="128588"/>
            <a:ext cx="8807450" cy="528637"/>
          </a:xfrm>
        </p:spPr>
        <p:txBody>
          <a:bodyPr/>
          <a:lstStyle/>
          <a:p>
            <a:pPr algn="l"/>
            <a:r>
              <a:rPr lang="en-US" altLang="zh-CN"/>
              <a:t>stdout</a:t>
            </a:r>
            <a:r>
              <a:rPr lang="zh-CN" altLang="en-US"/>
              <a:t>和</a:t>
            </a:r>
            <a:r>
              <a:rPr lang="en-US" altLang="zh-CN"/>
              <a:t>stderr</a:t>
            </a:r>
            <a:r>
              <a:rPr lang="zh-CN" altLang="en-US"/>
              <a:t>的差别</a:t>
            </a:r>
          </a:p>
        </p:txBody>
      </p:sp>
      <p:sp>
        <p:nvSpPr>
          <p:cNvPr id="894983" name="Text Box 7"/>
          <p:cNvSpPr txBox="1">
            <a:spLocks noChangeArrowheads="1"/>
          </p:cNvSpPr>
          <p:nvPr/>
        </p:nvSpPr>
        <p:spPr bwMode="auto">
          <a:xfrm>
            <a:off x="176213" y="839788"/>
            <a:ext cx="5254625" cy="3968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2"/>
                </a:solidFill>
                <a:latin typeface="微软雅黑" pitchFamily="34" charset="-122"/>
                <a:ea typeface="微软雅黑" pitchFamily="34" charset="-122"/>
              </a:rPr>
              <a:t>猜一下在</a:t>
            </a:r>
            <a:r>
              <a:rPr lang="en-US" altLang="zh-CN" sz="2000" b="1">
                <a:solidFill>
                  <a:schemeClr val="accent2"/>
                </a:solidFill>
                <a:latin typeface="微软雅黑" pitchFamily="34" charset="-122"/>
                <a:ea typeface="微软雅黑" pitchFamily="34" charset="-122"/>
              </a:rPr>
              <a:t>Linux</a:t>
            </a:r>
            <a:r>
              <a:rPr lang="zh-CN" altLang="en-US" sz="2000" b="1">
                <a:solidFill>
                  <a:schemeClr val="accent2"/>
                </a:solidFill>
                <a:latin typeface="微软雅黑" pitchFamily="34" charset="-122"/>
                <a:ea typeface="微软雅黑" pitchFamily="34" charset="-122"/>
              </a:rPr>
              <a:t>中以下程序输出什么？</a:t>
            </a:r>
          </a:p>
        </p:txBody>
      </p:sp>
      <p:sp>
        <p:nvSpPr>
          <p:cNvPr id="894985" name="Rectangle 9"/>
          <p:cNvSpPr>
            <a:spLocks noChangeArrowheads="1"/>
          </p:cNvSpPr>
          <p:nvPr/>
        </p:nvSpPr>
        <p:spPr bwMode="auto">
          <a:xfrm>
            <a:off x="307975" y="1314450"/>
            <a:ext cx="3859213" cy="2225675"/>
          </a:xfrm>
          <a:prstGeom prst="rect">
            <a:avLst/>
          </a:prstGeom>
          <a:noFill/>
          <a:ln w="50800">
            <a:noFill/>
            <a:miter lim="800000"/>
            <a:headEnd/>
            <a:tailEnd/>
          </a:ln>
          <a:effectLst/>
        </p:spPr>
        <p:txBody>
          <a:bodyPr wrap="none" anchor="ctr">
            <a:spAutoFit/>
          </a:bodyPr>
          <a:lstStyle/>
          <a:p>
            <a:r>
              <a:rPr lang="en-US" altLang="zh-CN" sz="2000" b="1">
                <a:latin typeface="微软雅黑" pitchFamily="34" charset="-122"/>
                <a:ea typeface="微软雅黑" pitchFamily="34" charset="-122"/>
              </a:rPr>
              <a:t>#include&lt;stdio.h&gt;  </a:t>
            </a:r>
          </a:p>
          <a:p>
            <a:r>
              <a:rPr lang="en-US" altLang="zh-CN" sz="2000" b="1">
                <a:latin typeface="微软雅黑" pitchFamily="34" charset="-122"/>
                <a:ea typeface="微软雅黑" pitchFamily="34" charset="-122"/>
              </a:rPr>
              <a:t>int main()  </a:t>
            </a:r>
          </a:p>
          <a:p>
            <a:r>
              <a:rPr lang="en-US" altLang="zh-CN" sz="2000" b="1">
                <a:latin typeface="微软雅黑" pitchFamily="34" charset="-122"/>
                <a:ea typeface="微软雅黑" pitchFamily="34" charset="-122"/>
              </a:rPr>
              <a:t>{  </a:t>
            </a:r>
          </a:p>
          <a:p>
            <a:r>
              <a:rPr lang="en-US" altLang="zh-CN" sz="2000" b="1">
                <a:latin typeface="微软雅黑" pitchFamily="34" charset="-122"/>
                <a:ea typeface="微软雅黑" pitchFamily="34" charset="-122"/>
              </a:rPr>
              <a:t>    fprintf(stdout, “hello ");  </a:t>
            </a:r>
          </a:p>
          <a:p>
            <a:r>
              <a:rPr lang="en-US" altLang="zh-CN" sz="2000" b="1">
                <a:latin typeface="微软雅黑" pitchFamily="34" charset="-122"/>
                <a:ea typeface="微软雅黑" pitchFamily="34" charset="-122"/>
              </a:rPr>
              <a:t>    fprintf(stderr, “world!");  </a:t>
            </a:r>
          </a:p>
          <a:p>
            <a:r>
              <a:rPr lang="en-US" altLang="zh-CN" sz="2000" b="1">
                <a:latin typeface="微软雅黑" pitchFamily="34" charset="-122"/>
                <a:ea typeface="微软雅黑" pitchFamily="34" charset="-122"/>
              </a:rPr>
              <a:t>    return 0;  </a:t>
            </a:r>
          </a:p>
          <a:p>
            <a:r>
              <a:rPr lang="en-US" altLang="zh-CN" sz="2000" b="1">
                <a:latin typeface="微软雅黑" pitchFamily="34" charset="-122"/>
                <a:ea typeface="微软雅黑" pitchFamily="34" charset="-122"/>
              </a:rPr>
              <a:t>}  </a:t>
            </a:r>
          </a:p>
        </p:txBody>
      </p:sp>
      <p:sp>
        <p:nvSpPr>
          <p:cNvPr id="894986" name="Text Box 10"/>
          <p:cNvSpPr txBox="1">
            <a:spLocks noChangeArrowheads="1"/>
          </p:cNvSpPr>
          <p:nvPr/>
        </p:nvSpPr>
        <p:spPr bwMode="auto">
          <a:xfrm>
            <a:off x="347663" y="3584575"/>
            <a:ext cx="3657600" cy="427038"/>
          </a:xfrm>
          <a:prstGeom prst="rect">
            <a:avLst/>
          </a:prstGeom>
          <a:noFill/>
          <a:ln w="50800">
            <a:noFill/>
            <a:miter lim="800000"/>
            <a:headEnd/>
            <a:tailEnd/>
          </a:ln>
          <a:effectLst/>
        </p:spPr>
        <p:txBody>
          <a:bodyPr>
            <a:spAutoFit/>
          </a:bodyPr>
          <a:lstStyle/>
          <a:p>
            <a:pPr>
              <a:spcBef>
                <a:spcPct val="50000"/>
              </a:spcBef>
            </a:pPr>
            <a:r>
              <a:rPr lang="zh-CN" altLang="en-US" sz="2200" b="1">
                <a:solidFill>
                  <a:schemeClr val="accent1"/>
                </a:solidFill>
                <a:latin typeface="微软雅黑" pitchFamily="34" charset="-122"/>
                <a:ea typeface="微软雅黑" pitchFamily="34" charset="-122"/>
              </a:rPr>
              <a:t>输出结果为：</a:t>
            </a:r>
            <a:r>
              <a:rPr lang="en-US" altLang="zh-CN" sz="2200" b="1">
                <a:solidFill>
                  <a:schemeClr val="accent1"/>
                </a:solidFill>
                <a:latin typeface="微软雅黑" pitchFamily="34" charset="-122"/>
                <a:ea typeface="微软雅黑" pitchFamily="34" charset="-122"/>
              </a:rPr>
              <a:t>world!hello </a:t>
            </a:r>
          </a:p>
        </p:txBody>
      </p:sp>
      <p:sp>
        <p:nvSpPr>
          <p:cNvPr id="894987" name="Rectangle 11"/>
          <p:cNvSpPr>
            <a:spLocks noChangeArrowheads="1"/>
          </p:cNvSpPr>
          <p:nvPr/>
        </p:nvSpPr>
        <p:spPr bwMode="auto">
          <a:xfrm>
            <a:off x="4814888" y="114300"/>
            <a:ext cx="4127500" cy="2225675"/>
          </a:xfrm>
          <a:prstGeom prst="rect">
            <a:avLst/>
          </a:prstGeom>
          <a:solidFill>
            <a:schemeClr val="bg1"/>
          </a:solidFill>
          <a:ln w="50800">
            <a:noFill/>
            <a:miter lim="800000"/>
            <a:headEnd/>
            <a:tailEnd/>
          </a:ln>
          <a:effectLst/>
        </p:spPr>
        <p:txBody>
          <a:bodyPr anchor="ctr">
            <a:spAutoFit/>
          </a:bodyPr>
          <a:lstStyle/>
          <a:p>
            <a:r>
              <a:rPr lang="en-US" altLang="zh-CN" sz="2000" b="1">
                <a:latin typeface="微软雅黑" pitchFamily="34" charset="-122"/>
                <a:ea typeface="微软雅黑" pitchFamily="34" charset="-122"/>
              </a:rPr>
              <a:t>#include&lt;stdio.h&gt;  </a:t>
            </a:r>
          </a:p>
          <a:p>
            <a:r>
              <a:rPr lang="en-US" altLang="zh-CN" sz="2000" b="1">
                <a:latin typeface="微软雅黑" pitchFamily="34" charset="-122"/>
                <a:ea typeface="微软雅黑" pitchFamily="34" charset="-122"/>
              </a:rPr>
              <a:t>int main()  </a:t>
            </a:r>
          </a:p>
          <a:p>
            <a:r>
              <a:rPr lang="en-US" altLang="zh-CN" sz="2000" b="1">
                <a:latin typeface="微软雅黑" pitchFamily="34" charset="-122"/>
                <a:ea typeface="微软雅黑" pitchFamily="34" charset="-122"/>
              </a:rPr>
              <a:t>{  </a:t>
            </a:r>
          </a:p>
          <a:p>
            <a:r>
              <a:rPr lang="en-US" altLang="zh-CN" sz="2000" b="1">
                <a:latin typeface="微软雅黑" pitchFamily="34" charset="-122"/>
                <a:ea typeface="微软雅黑" pitchFamily="34" charset="-122"/>
              </a:rPr>
              <a:t>    fprintf(stdout, “hello ");  </a:t>
            </a:r>
          </a:p>
          <a:p>
            <a:r>
              <a:rPr lang="en-US" altLang="zh-CN" sz="2000" b="1">
                <a:latin typeface="微软雅黑" pitchFamily="34" charset="-122"/>
                <a:ea typeface="微软雅黑" pitchFamily="34" charset="-122"/>
              </a:rPr>
              <a:t>    fprintf(stderr, “world!\n"); </a:t>
            </a:r>
          </a:p>
          <a:p>
            <a:r>
              <a:rPr lang="en-US" altLang="zh-CN" sz="2000" b="1">
                <a:latin typeface="微软雅黑" pitchFamily="34" charset="-122"/>
                <a:ea typeface="微软雅黑" pitchFamily="34" charset="-122"/>
              </a:rPr>
              <a:t>    return 0;  </a:t>
            </a:r>
          </a:p>
          <a:p>
            <a:r>
              <a:rPr lang="en-US" altLang="zh-CN" sz="2000" b="1">
                <a:latin typeface="微软雅黑" pitchFamily="34" charset="-122"/>
                <a:ea typeface="微软雅黑" pitchFamily="34" charset="-122"/>
              </a:rPr>
              <a:t>}  </a:t>
            </a:r>
          </a:p>
        </p:txBody>
      </p:sp>
      <p:sp>
        <p:nvSpPr>
          <p:cNvPr id="894988" name="Text Box 12"/>
          <p:cNvSpPr txBox="1">
            <a:spLocks noChangeArrowheads="1"/>
          </p:cNvSpPr>
          <p:nvPr/>
        </p:nvSpPr>
        <p:spPr bwMode="auto">
          <a:xfrm>
            <a:off x="5414963" y="2125663"/>
            <a:ext cx="2800350" cy="762000"/>
          </a:xfrm>
          <a:prstGeom prst="rect">
            <a:avLst/>
          </a:prstGeom>
          <a:noFill/>
          <a:ln w="50800">
            <a:noFill/>
            <a:miter lim="800000"/>
            <a:headEnd/>
            <a:tailEnd/>
          </a:ln>
          <a:effectLst/>
        </p:spPr>
        <p:txBody>
          <a:bodyPr>
            <a:spAutoFit/>
          </a:bodyPr>
          <a:lstStyle/>
          <a:p>
            <a:r>
              <a:rPr lang="zh-CN" altLang="en-US" sz="2200" b="1">
                <a:solidFill>
                  <a:schemeClr val="accent1"/>
                </a:solidFill>
                <a:latin typeface="微软雅黑" pitchFamily="34" charset="-122"/>
                <a:ea typeface="微软雅黑" pitchFamily="34" charset="-122"/>
              </a:rPr>
              <a:t>输出结果为：</a:t>
            </a:r>
            <a:r>
              <a:rPr lang="en-US" altLang="zh-CN" sz="2200" b="1">
                <a:solidFill>
                  <a:schemeClr val="accent1"/>
                </a:solidFill>
                <a:latin typeface="微软雅黑" pitchFamily="34" charset="-122"/>
                <a:ea typeface="微软雅黑" pitchFamily="34" charset="-122"/>
              </a:rPr>
              <a:t>world!</a:t>
            </a:r>
          </a:p>
          <a:p>
            <a:r>
              <a:rPr lang="en-US" altLang="zh-CN" sz="2200" b="1">
                <a:solidFill>
                  <a:schemeClr val="accent1"/>
                </a:solidFill>
                <a:latin typeface="微软雅黑" pitchFamily="34" charset="-122"/>
                <a:ea typeface="微软雅黑" pitchFamily="34" charset="-122"/>
              </a:rPr>
              <a:t>                    hello </a:t>
            </a:r>
          </a:p>
        </p:txBody>
      </p:sp>
      <p:sp>
        <p:nvSpPr>
          <p:cNvPr id="894989" name="Rectangle 13"/>
          <p:cNvSpPr>
            <a:spLocks noChangeArrowheads="1"/>
          </p:cNvSpPr>
          <p:nvPr/>
        </p:nvSpPr>
        <p:spPr bwMode="auto">
          <a:xfrm>
            <a:off x="4756150" y="3076575"/>
            <a:ext cx="4095750" cy="2225675"/>
          </a:xfrm>
          <a:prstGeom prst="rect">
            <a:avLst/>
          </a:prstGeom>
          <a:noFill/>
          <a:ln w="50800">
            <a:noFill/>
            <a:miter lim="800000"/>
            <a:headEnd/>
            <a:tailEnd/>
          </a:ln>
          <a:effectLst/>
        </p:spPr>
        <p:txBody>
          <a:bodyPr wrap="none" anchor="ctr">
            <a:spAutoFit/>
          </a:bodyPr>
          <a:lstStyle/>
          <a:p>
            <a:r>
              <a:rPr lang="en-US" altLang="zh-CN" sz="2000" b="1">
                <a:latin typeface="微软雅黑" pitchFamily="34" charset="-122"/>
                <a:ea typeface="微软雅黑" pitchFamily="34" charset="-122"/>
              </a:rPr>
              <a:t>#include&lt;stdio.h&gt;  </a:t>
            </a:r>
          </a:p>
          <a:p>
            <a:r>
              <a:rPr lang="en-US" altLang="zh-CN" sz="2000" b="1">
                <a:latin typeface="微软雅黑" pitchFamily="34" charset="-122"/>
                <a:ea typeface="微软雅黑" pitchFamily="34" charset="-122"/>
              </a:rPr>
              <a:t>int main()  </a:t>
            </a:r>
          </a:p>
          <a:p>
            <a:r>
              <a:rPr lang="en-US" altLang="zh-CN" sz="2000" b="1">
                <a:latin typeface="微软雅黑" pitchFamily="34" charset="-122"/>
                <a:ea typeface="微软雅黑" pitchFamily="34" charset="-122"/>
              </a:rPr>
              <a:t>{  </a:t>
            </a:r>
          </a:p>
          <a:p>
            <a:r>
              <a:rPr lang="en-US" altLang="zh-CN" sz="2000" b="1">
                <a:latin typeface="微软雅黑" pitchFamily="34" charset="-122"/>
                <a:ea typeface="微软雅黑" pitchFamily="34" charset="-122"/>
              </a:rPr>
              <a:t>    fprintf(stdout, “hello \n");  </a:t>
            </a:r>
          </a:p>
          <a:p>
            <a:r>
              <a:rPr lang="en-US" altLang="zh-CN" sz="2000" b="1">
                <a:latin typeface="微软雅黑" pitchFamily="34" charset="-122"/>
                <a:ea typeface="微软雅黑" pitchFamily="34" charset="-122"/>
              </a:rPr>
              <a:t>    fprintf(stderr, “world!");  </a:t>
            </a:r>
          </a:p>
          <a:p>
            <a:r>
              <a:rPr lang="en-US" altLang="zh-CN" sz="2000" b="1">
                <a:latin typeface="微软雅黑" pitchFamily="34" charset="-122"/>
                <a:ea typeface="微软雅黑" pitchFamily="34" charset="-122"/>
              </a:rPr>
              <a:t>    return 0;  </a:t>
            </a:r>
          </a:p>
          <a:p>
            <a:r>
              <a:rPr lang="en-US" altLang="zh-CN" sz="2000" b="1">
                <a:latin typeface="微软雅黑" pitchFamily="34" charset="-122"/>
                <a:ea typeface="微软雅黑" pitchFamily="34" charset="-122"/>
              </a:rPr>
              <a:t>}  </a:t>
            </a:r>
          </a:p>
        </p:txBody>
      </p:sp>
      <p:sp>
        <p:nvSpPr>
          <p:cNvPr id="894990" name="Text Box 14"/>
          <p:cNvSpPr txBox="1">
            <a:spLocks noChangeArrowheads="1"/>
          </p:cNvSpPr>
          <p:nvPr/>
        </p:nvSpPr>
        <p:spPr bwMode="auto">
          <a:xfrm>
            <a:off x="5729288" y="5045075"/>
            <a:ext cx="2859087" cy="762000"/>
          </a:xfrm>
          <a:prstGeom prst="rect">
            <a:avLst/>
          </a:prstGeom>
          <a:noFill/>
          <a:ln w="50800">
            <a:noFill/>
            <a:miter lim="800000"/>
            <a:headEnd/>
            <a:tailEnd/>
          </a:ln>
          <a:effectLst/>
        </p:spPr>
        <p:txBody>
          <a:bodyPr>
            <a:spAutoFit/>
          </a:bodyPr>
          <a:lstStyle/>
          <a:p>
            <a:r>
              <a:rPr lang="zh-CN" altLang="en-US" sz="2200" b="1">
                <a:solidFill>
                  <a:schemeClr val="accent1"/>
                </a:solidFill>
                <a:latin typeface="微软雅黑" pitchFamily="34" charset="-122"/>
                <a:ea typeface="微软雅黑" pitchFamily="34" charset="-122"/>
              </a:rPr>
              <a:t>输出结果为：</a:t>
            </a:r>
            <a:r>
              <a:rPr lang="en-US" altLang="zh-CN" sz="2200" b="1">
                <a:solidFill>
                  <a:schemeClr val="accent1"/>
                </a:solidFill>
                <a:latin typeface="微软雅黑" pitchFamily="34" charset="-122"/>
                <a:ea typeface="微软雅黑" pitchFamily="34" charset="-122"/>
              </a:rPr>
              <a:t>hello </a:t>
            </a:r>
          </a:p>
          <a:p>
            <a:r>
              <a:rPr lang="en-US" altLang="zh-CN" sz="2200" b="1">
                <a:solidFill>
                  <a:schemeClr val="accent1"/>
                </a:solidFill>
                <a:latin typeface="微软雅黑" pitchFamily="34" charset="-122"/>
                <a:ea typeface="微软雅黑" pitchFamily="34" charset="-122"/>
              </a:rPr>
              <a:t>                    world!</a:t>
            </a:r>
          </a:p>
        </p:txBody>
      </p:sp>
      <p:sp>
        <p:nvSpPr>
          <p:cNvPr id="894991" name="Text Box 15"/>
          <p:cNvSpPr txBox="1">
            <a:spLocks noChangeArrowheads="1"/>
          </p:cNvSpPr>
          <p:nvPr/>
        </p:nvSpPr>
        <p:spPr bwMode="auto">
          <a:xfrm>
            <a:off x="184150" y="4195763"/>
            <a:ext cx="4381500" cy="1695450"/>
          </a:xfrm>
          <a:prstGeom prst="rect">
            <a:avLst/>
          </a:prstGeom>
          <a:noFill/>
          <a:ln w="50800">
            <a:noFill/>
            <a:miter lim="800000"/>
            <a:headEnd/>
            <a:tailEnd/>
          </a:ln>
          <a:effectLst/>
        </p:spPr>
        <p:txBody>
          <a:bodyPr>
            <a:spAutoFit/>
          </a:bodyPr>
          <a:lstStyle/>
          <a:p>
            <a:pPr>
              <a:spcBef>
                <a:spcPct val="50000"/>
              </a:spcBef>
            </a:pPr>
            <a:r>
              <a:rPr lang="en-US" altLang="zh-CN" sz="2100" b="1">
                <a:solidFill>
                  <a:schemeClr val="accent2"/>
                </a:solidFill>
                <a:latin typeface="微软雅黑" pitchFamily="34" charset="-122"/>
                <a:ea typeface="微软雅黑" pitchFamily="34" charset="-122"/>
              </a:rPr>
              <a:t>stdout</a:t>
            </a:r>
            <a:r>
              <a:rPr lang="zh-CN" altLang="en-US" sz="2100" b="1">
                <a:solidFill>
                  <a:schemeClr val="accent2"/>
                </a:solidFill>
                <a:latin typeface="微软雅黑" pitchFamily="34" charset="-122"/>
                <a:ea typeface="微软雅黑" pitchFamily="34" charset="-122"/>
              </a:rPr>
              <a:t>和</a:t>
            </a:r>
            <a:r>
              <a:rPr lang="en-US" altLang="zh-CN" sz="2100" b="1">
                <a:solidFill>
                  <a:schemeClr val="accent2"/>
                </a:solidFill>
                <a:latin typeface="微软雅黑" pitchFamily="34" charset="-122"/>
                <a:ea typeface="微软雅黑" pitchFamily="34" charset="-122"/>
              </a:rPr>
              <a:t>stderr</a:t>
            </a:r>
            <a:r>
              <a:rPr lang="zh-CN" altLang="en-US" sz="2100" b="1">
                <a:solidFill>
                  <a:schemeClr val="accent2"/>
                </a:solidFill>
                <a:latin typeface="微软雅黑" pitchFamily="34" charset="-122"/>
                <a:ea typeface="微软雅黑" pitchFamily="34" charset="-122"/>
              </a:rPr>
              <a:t>都用于标准输出，</a:t>
            </a:r>
            <a:r>
              <a:rPr lang="zh-CN" altLang="en-US" sz="2100" b="1">
                <a:solidFill>
                  <a:srgbClr val="009900"/>
                </a:solidFill>
                <a:latin typeface="微软雅黑" pitchFamily="34" charset="-122"/>
                <a:ea typeface="微软雅黑" pitchFamily="34" charset="-122"/>
              </a:rPr>
              <a:t>但是，</a:t>
            </a:r>
          </a:p>
          <a:p>
            <a:pPr>
              <a:spcBef>
                <a:spcPct val="50000"/>
              </a:spcBef>
            </a:pPr>
            <a:r>
              <a:rPr lang="en-US" altLang="zh-CN" sz="2100" b="1">
                <a:solidFill>
                  <a:schemeClr val="accent2"/>
                </a:solidFill>
                <a:latin typeface="微软雅黑" pitchFamily="34" charset="-122"/>
                <a:ea typeface="微软雅黑" pitchFamily="34" charset="-122"/>
              </a:rPr>
              <a:t>stderr</a:t>
            </a:r>
            <a:r>
              <a:rPr lang="zh-CN" altLang="en-US" sz="2100" b="1">
                <a:solidFill>
                  <a:schemeClr val="accent2"/>
                </a:solidFill>
                <a:latin typeface="微软雅黑" pitchFamily="34" charset="-122"/>
                <a:ea typeface="微软雅黑" pitchFamily="34" charset="-122"/>
              </a:rPr>
              <a:t>为 </a:t>
            </a:r>
            <a:r>
              <a:rPr lang="en-US" altLang="zh-CN" sz="2000" b="1">
                <a:solidFill>
                  <a:schemeClr val="accent2"/>
                </a:solidFill>
                <a:latin typeface="微软雅黑" pitchFamily="34" charset="-122"/>
                <a:ea typeface="微软雅黑" pitchFamily="34" charset="-122"/>
              </a:rPr>
              <a:t>_WRITE | </a:t>
            </a:r>
            <a:r>
              <a:rPr lang="en-US" altLang="zh-CN" sz="2000" b="1">
                <a:solidFill>
                  <a:schemeClr val="accent1"/>
                </a:solidFill>
                <a:latin typeface="微软雅黑" pitchFamily="34" charset="-122"/>
                <a:ea typeface="微软雅黑" pitchFamily="34" charset="-122"/>
              </a:rPr>
              <a:t>_UNBUF</a:t>
            </a:r>
          </a:p>
          <a:p>
            <a:pPr>
              <a:spcBef>
                <a:spcPct val="50000"/>
              </a:spcBef>
            </a:pPr>
            <a:r>
              <a:rPr lang="en-US" altLang="zh-CN" sz="2100" b="1">
                <a:solidFill>
                  <a:schemeClr val="accent2"/>
                </a:solidFill>
                <a:latin typeface="微软雅黑" pitchFamily="34" charset="-122"/>
                <a:ea typeface="微软雅黑" pitchFamily="34" charset="-122"/>
              </a:rPr>
              <a:t>stdout</a:t>
            </a:r>
            <a:r>
              <a:rPr lang="zh-CN" altLang="en-US" sz="2100" b="1">
                <a:solidFill>
                  <a:schemeClr val="accent2"/>
                </a:solidFill>
                <a:latin typeface="微软雅黑" pitchFamily="34" charset="-122"/>
                <a:ea typeface="微软雅黑" pitchFamily="34" charset="-122"/>
              </a:rPr>
              <a:t>为 </a:t>
            </a:r>
            <a:r>
              <a:rPr lang="en-US" altLang="zh-CN" sz="2100" b="1">
                <a:solidFill>
                  <a:schemeClr val="accent2"/>
                </a:solidFill>
                <a:latin typeface="微软雅黑" pitchFamily="34" charset="-122"/>
                <a:ea typeface="微软雅黑" pitchFamily="34" charset="-122"/>
              </a:rPr>
              <a:t>_WRITE</a:t>
            </a:r>
            <a:endParaRPr lang="zh-CN" altLang="en-US" sz="2100" b="1">
              <a:solidFill>
                <a:schemeClr val="accent2"/>
              </a:solidFill>
              <a:latin typeface="微软雅黑" pitchFamily="34" charset="-122"/>
              <a:ea typeface="微软雅黑" pitchFamily="34" charset="-122"/>
            </a:endParaRPr>
          </a:p>
        </p:txBody>
      </p:sp>
      <p:sp>
        <p:nvSpPr>
          <p:cNvPr id="894992" name="Text Box 16"/>
          <p:cNvSpPr txBox="1">
            <a:spLocks noChangeArrowheads="1"/>
          </p:cNvSpPr>
          <p:nvPr/>
        </p:nvSpPr>
        <p:spPr bwMode="auto">
          <a:xfrm>
            <a:off x="169863" y="5980113"/>
            <a:ext cx="7969250" cy="396875"/>
          </a:xfrm>
          <a:prstGeom prst="rect">
            <a:avLst/>
          </a:prstGeom>
          <a:no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有缓冲：</a:t>
            </a:r>
            <a:r>
              <a:rPr lang="zh-CN" altLang="en-US" sz="2000" b="1">
                <a:solidFill>
                  <a:srgbClr val="A50021"/>
                </a:solidFill>
                <a:latin typeface="微软雅黑" pitchFamily="34" charset="-122"/>
                <a:ea typeface="微软雅黑" pitchFamily="34" charset="-122"/>
              </a:rPr>
              <a:t>遇到换行符</a:t>
            </a:r>
            <a:r>
              <a:rPr lang="en-US" altLang="zh-CN" sz="2000" b="1">
                <a:solidFill>
                  <a:srgbClr val="A50021"/>
                </a:solidFill>
                <a:latin typeface="微软雅黑" pitchFamily="34" charset="-122"/>
                <a:ea typeface="微软雅黑" pitchFamily="34" charset="-122"/>
              </a:rPr>
              <a:t>\n</a:t>
            </a:r>
            <a:r>
              <a:rPr lang="zh-CN" altLang="en-US" sz="2000" b="1">
                <a:solidFill>
                  <a:srgbClr val="A50021"/>
                </a:solidFill>
                <a:latin typeface="微软雅黑" pitchFamily="34" charset="-122"/>
                <a:ea typeface="微软雅黑" pitchFamily="34" charset="-122"/>
              </a:rPr>
              <a:t>或缓冲满（</a:t>
            </a:r>
            <a:r>
              <a:rPr lang="en-US" altLang="zh-CN" sz="2000" b="1">
                <a:solidFill>
                  <a:srgbClr val="A50021"/>
                </a:solidFill>
                <a:latin typeface="微软雅黑" pitchFamily="34" charset="-122"/>
                <a:ea typeface="微软雅黑" pitchFamily="34" charset="-122"/>
              </a:rPr>
              <a:t>BUFSIZE=1024</a:t>
            </a:r>
            <a:r>
              <a:rPr lang="zh-CN" altLang="en-US" sz="2000" b="1">
                <a:solidFill>
                  <a:srgbClr val="A50021"/>
                </a:solidFill>
                <a:latin typeface="微软雅黑" pitchFamily="34" charset="-122"/>
                <a:ea typeface="微软雅黑" pitchFamily="34" charset="-122"/>
              </a:rPr>
              <a:t>）才写文件！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4983"/>
                                        </p:tgtEl>
                                        <p:attrNameLst>
                                          <p:attrName>style.visibility</p:attrName>
                                        </p:attrNameLst>
                                      </p:cBhvr>
                                      <p:to>
                                        <p:strVal val="visible"/>
                                      </p:to>
                                    </p:set>
                                    <p:animEffect transition="in" filter="blinds(horizontal)">
                                      <p:cBhvr>
                                        <p:cTn id="7" dur="500"/>
                                        <p:tgtEl>
                                          <p:spTgt spid="8949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4985"/>
                                        </p:tgtEl>
                                        <p:attrNameLst>
                                          <p:attrName>style.visibility</p:attrName>
                                        </p:attrNameLst>
                                      </p:cBhvr>
                                      <p:to>
                                        <p:strVal val="visible"/>
                                      </p:to>
                                    </p:set>
                                    <p:animEffect transition="in" filter="blinds(horizontal)">
                                      <p:cBhvr>
                                        <p:cTn id="12" dur="500"/>
                                        <p:tgtEl>
                                          <p:spTgt spid="8949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4986"/>
                                        </p:tgtEl>
                                        <p:attrNameLst>
                                          <p:attrName>style.visibility</p:attrName>
                                        </p:attrNameLst>
                                      </p:cBhvr>
                                      <p:to>
                                        <p:strVal val="visible"/>
                                      </p:to>
                                    </p:set>
                                    <p:animEffect transition="in" filter="blinds(horizontal)">
                                      <p:cBhvr>
                                        <p:cTn id="17" dur="500"/>
                                        <p:tgtEl>
                                          <p:spTgt spid="8949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4987"/>
                                        </p:tgtEl>
                                        <p:attrNameLst>
                                          <p:attrName>style.visibility</p:attrName>
                                        </p:attrNameLst>
                                      </p:cBhvr>
                                      <p:to>
                                        <p:strVal val="visible"/>
                                      </p:to>
                                    </p:set>
                                    <p:animEffect transition="in" filter="blinds(horizontal)">
                                      <p:cBhvr>
                                        <p:cTn id="22" dur="500"/>
                                        <p:tgtEl>
                                          <p:spTgt spid="89498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94988"/>
                                        </p:tgtEl>
                                        <p:attrNameLst>
                                          <p:attrName>style.visibility</p:attrName>
                                        </p:attrNameLst>
                                      </p:cBhvr>
                                      <p:to>
                                        <p:strVal val="visible"/>
                                      </p:to>
                                    </p:set>
                                    <p:animEffect transition="in" filter="blinds(horizontal)">
                                      <p:cBhvr>
                                        <p:cTn id="27" dur="500"/>
                                        <p:tgtEl>
                                          <p:spTgt spid="8949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94989"/>
                                        </p:tgtEl>
                                        <p:attrNameLst>
                                          <p:attrName>style.visibility</p:attrName>
                                        </p:attrNameLst>
                                      </p:cBhvr>
                                      <p:to>
                                        <p:strVal val="visible"/>
                                      </p:to>
                                    </p:set>
                                    <p:animEffect transition="in" filter="blinds(horizontal)">
                                      <p:cBhvr>
                                        <p:cTn id="32" dur="500"/>
                                        <p:tgtEl>
                                          <p:spTgt spid="8949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94990"/>
                                        </p:tgtEl>
                                        <p:attrNameLst>
                                          <p:attrName>style.visibility</p:attrName>
                                        </p:attrNameLst>
                                      </p:cBhvr>
                                      <p:to>
                                        <p:strVal val="visible"/>
                                      </p:to>
                                    </p:set>
                                    <p:animEffect transition="in" filter="blinds(horizontal)">
                                      <p:cBhvr>
                                        <p:cTn id="37" dur="500"/>
                                        <p:tgtEl>
                                          <p:spTgt spid="89499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94991"/>
                                        </p:tgtEl>
                                        <p:attrNameLst>
                                          <p:attrName>style.visibility</p:attrName>
                                        </p:attrNameLst>
                                      </p:cBhvr>
                                      <p:to>
                                        <p:strVal val="visible"/>
                                      </p:to>
                                    </p:set>
                                    <p:animEffect transition="in" filter="blinds(horizontal)">
                                      <p:cBhvr>
                                        <p:cTn id="42" dur="500"/>
                                        <p:tgtEl>
                                          <p:spTgt spid="89499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94992"/>
                                        </p:tgtEl>
                                        <p:attrNameLst>
                                          <p:attrName>style.visibility</p:attrName>
                                        </p:attrNameLst>
                                      </p:cBhvr>
                                      <p:to>
                                        <p:strVal val="visible"/>
                                      </p:to>
                                    </p:set>
                                    <p:animEffect transition="in" filter="blinds(horizontal)">
                                      <p:cBhvr>
                                        <p:cTn id="47" dur="500"/>
                                        <p:tgtEl>
                                          <p:spTgt spid="894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83" grpId="0"/>
      <p:bldP spid="894985" grpId="0"/>
      <p:bldP spid="894986" grpId="0"/>
      <p:bldP spid="894987" grpId="0" animBg="1"/>
      <p:bldP spid="894988" grpId="0"/>
      <p:bldP spid="894989" grpId="0"/>
      <p:bldP spid="894990" grpId="0"/>
      <p:bldP spid="894991" grpId="0"/>
      <p:bldP spid="89499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a:lstStyle/>
          <a:p>
            <a:r>
              <a:rPr lang="en-US" altLang="zh-CN"/>
              <a:t>stdout </a:t>
            </a:r>
            <a:r>
              <a:rPr lang="zh-CN" altLang="en-US"/>
              <a:t>和 </a:t>
            </a:r>
            <a:r>
              <a:rPr lang="en-US" altLang="zh-CN"/>
              <a:t>stderr </a:t>
            </a:r>
            <a:r>
              <a:rPr lang="zh-CN" altLang="en-US"/>
              <a:t>的差别</a:t>
            </a:r>
          </a:p>
        </p:txBody>
      </p:sp>
      <p:sp>
        <p:nvSpPr>
          <p:cNvPr id="896003" name="Rectangle 3"/>
          <p:cNvSpPr>
            <a:spLocks noChangeArrowheads="1"/>
          </p:cNvSpPr>
          <p:nvPr/>
        </p:nvSpPr>
        <p:spPr bwMode="auto">
          <a:xfrm>
            <a:off x="303213" y="733425"/>
            <a:ext cx="4929187" cy="2362200"/>
          </a:xfrm>
          <a:prstGeom prst="rect">
            <a:avLst/>
          </a:prstGeom>
          <a:noFill/>
          <a:ln w="50800">
            <a:noFill/>
            <a:miter lim="800000"/>
            <a:headEnd/>
            <a:tailEnd/>
          </a:ln>
          <a:effectLst/>
        </p:spPr>
        <p:txBody>
          <a:bodyPr anchor="ctr">
            <a:spAutoFit/>
          </a:bodyPr>
          <a:lstStyle/>
          <a:p>
            <a:pPr>
              <a:lnSpc>
                <a:spcPct val="145000"/>
              </a:lnSpc>
            </a:pPr>
            <a:r>
              <a:rPr lang="zh-CN" altLang="en-US" sz="2000" b="1">
                <a:solidFill>
                  <a:srgbClr val="A50021"/>
                </a:solidFill>
                <a:latin typeface="微软雅黑" pitchFamily="34" charset="-122"/>
                <a:ea typeface="微软雅黑" pitchFamily="34" charset="-122"/>
              </a:rPr>
              <a:t>例子（可执行文件为</a:t>
            </a:r>
            <a:r>
              <a:rPr lang="en-US" altLang="zh-CN" sz="2000" b="1">
                <a:solidFill>
                  <a:srgbClr val="A50021"/>
                </a:solidFill>
                <a:latin typeface="微软雅黑" pitchFamily="34" charset="-122"/>
                <a:ea typeface="微软雅黑" pitchFamily="34" charset="-122"/>
              </a:rPr>
              <a:t>hello</a:t>
            </a:r>
            <a:r>
              <a:rPr lang="zh-CN" altLang="en-US" sz="2000" b="1">
                <a:solidFill>
                  <a:srgbClr val="A50021"/>
                </a:solidFill>
                <a:latin typeface="微软雅黑" pitchFamily="34" charset="-122"/>
                <a:ea typeface="微软雅黑" pitchFamily="34" charset="-122"/>
              </a:rPr>
              <a:t>）</a:t>
            </a:r>
          </a:p>
          <a:p>
            <a:r>
              <a:rPr lang="en-US" altLang="zh-CN" sz="2000" b="1">
                <a:latin typeface="微软雅黑" pitchFamily="34" charset="-122"/>
                <a:ea typeface="微软雅黑" pitchFamily="34" charset="-122"/>
              </a:rPr>
              <a:t>#include &lt;stdio.h&gt;</a:t>
            </a:r>
            <a:br>
              <a:rPr lang="en-US" altLang="zh-CN" sz="2000" b="1">
                <a:latin typeface="微软雅黑" pitchFamily="34" charset="-122"/>
                <a:ea typeface="微软雅黑" pitchFamily="34" charset="-122"/>
              </a:rPr>
            </a:br>
            <a:r>
              <a:rPr lang="en-US" altLang="zh-CN" sz="2000" b="1">
                <a:latin typeface="微软雅黑" pitchFamily="34" charset="-122"/>
                <a:ea typeface="微软雅黑" pitchFamily="34" charset="-122"/>
              </a:rPr>
              <a:t>void main()</a:t>
            </a:r>
            <a:br>
              <a:rPr lang="en-US" altLang="zh-CN" sz="2000" b="1">
                <a:latin typeface="微软雅黑" pitchFamily="34" charset="-122"/>
                <a:ea typeface="微软雅黑" pitchFamily="34" charset="-122"/>
              </a:rPr>
            </a:br>
            <a:r>
              <a:rPr lang="en-US" altLang="zh-CN" sz="2000" b="1">
                <a:latin typeface="微软雅黑" pitchFamily="34" charset="-122"/>
                <a:ea typeface="微软雅黑" pitchFamily="34" charset="-122"/>
              </a:rPr>
              <a:t>{</a:t>
            </a:r>
            <a:br>
              <a:rPr lang="en-US" altLang="zh-CN" sz="2000" b="1">
                <a:latin typeface="微软雅黑" pitchFamily="34" charset="-122"/>
                <a:ea typeface="微软雅黑" pitchFamily="34" charset="-122"/>
              </a:rPr>
            </a:br>
            <a:r>
              <a:rPr lang="en-US" altLang="zh-CN" sz="2000" b="1">
                <a:latin typeface="微软雅黑" pitchFamily="34" charset="-122"/>
                <a:ea typeface="微软雅黑" pitchFamily="34" charset="-122"/>
              </a:rPr>
              <a:t>    fprintf(stdout, "from stdout\n"</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a:t>
            </a:r>
            <a:br>
              <a:rPr lang="en-US" altLang="zh-CN" sz="2000" b="1">
                <a:latin typeface="微软雅黑" pitchFamily="34" charset="-122"/>
                <a:ea typeface="微软雅黑" pitchFamily="34" charset="-122"/>
              </a:rPr>
            </a:br>
            <a:r>
              <a:rPr lang="en-US" altLang="zh-CN" sz="2000" b="1">
                <a:latin typeface="微软雅黑" pitchFamily="34" charset="-122"/>
                <a:ea typeface="微软雅黑" pitchFamily="34" charset="-122"/>
              </a:rPr>
              <a:t>    fprintf(stderr, "from stderr\n");</a:t>
            </a:r>
            <a:br>
              <a:rPr lang="en-US" altLang="zh-CN" sz="2000" b="1">
                <a:latin typeface="微软雅黑" pitchFamily="34" charset="-122"/>
                <a:ea typeface="微软雅黑" pitchFamily="34" charset="-122"/>
              </a:rPr>
            </a:br>
            <a:r>
              <a:rPr lang="en-US" altLang="zh-CN" sz="2000" b="1">
                <a:latin typeface="微软雅黑" pitchFamily="34" charset="-122"/>
                <a:ea typeface="微软雅黑" pitchFamily="34" charset="-122"/>
              </a:rPr>
              <a:t>}</a:t>
            </a:r>
          </a:p>
        </p:txBody>
      </p:sp>
      <p:sp>
        <p:nvSpPr>
          <p:cNvPr id="896007" name="Text Box 7"/>
          <p:cNvSpPr txBox="1">
            <a:spLocks noChangeArrowheads="1"/>
          </p:cNvSpPr>
          <p:nvPr/>
        </p:nvSpPr>
        <p:spPr bwMode="auto">
          <a:xfrm>
            <a:off x="4586288" y="974725"/>
            <a:ext cx="4165600" cy="701675"/>
          </a:xfrm>
          <a:prstGeom prst="rect">
            <a:avLst/>
          </a:prstGeom>
          <a:noFill/>
          <a:ln w="50800">
            <a:noFill/>
            <a:miter lim="800000"/>
            <a:headEnd/>
            <a:tailEnd/>
          </a:ln>
          <a:effectLst/>
        </p:spPr>
        <p:txBody>
          <a:bodyPr>
            <a:spAutoFit/>
          </a:bodyPr>
          <a:lstStyle/>
          <a:p>
            <a:pPr>
              <a:spcBef>
                <a:spcPct val="50000"/>
              </a:spcBef>
            </a:pPr>
            <a:r>
              <a:rPr lang="zh-CN" altLang="en-US" sz="2000" b="1">
                <a:solidFill>
                  <a:srgbClr val="009900"/>
                </a:solidFill>
                <a:latin typeface="微软雅黑" pitchFamily="34" charset="-122"/>
                <a:ea typeface="微软雅黑" pitchFamily="34" charset="-122"/>
              </a:rPr>
              <a:t>二者都默认指向标准输出，即显示器；也都可重定位到普通文件中！</a:t>
            </a:r>
          </a:p>
        </p:txBody>
      </p:sp>
      <p:sp>
        <p:nvSpPr>
          <p:cNvPr id="896008" name="Rectangle 8"/>
          <p:cNvSpPr>
            <a:spLocks noChangeArrowheads="1"/>
          </p:cNvSpPr>
          <p:nvPr/>
        </p:nvSpPr>
        <p:spPr bwMode="auto">
          <a:xfrm>
            <a:off x="242888" y="3705225"/>
            <a:ext cx="8428037" cy="2970213"/>
          </a:xfrm>
          <a:prstGeom prst="rect">
            <a:avLst/>
          </a:prstGeom>
          <a:noFill/>
          <a:ln w="50800">
            <a:noFill/>
            <a:miter lim="800000"/>
            <a:headEnd/>
            <a:tailEnd/>
          </a:ln>
          <a:effectLst/>
        </p:spPr>
        <p:txBody>
          <a:bodyPr>
            <a:spAutoFit/>
          </a:bodyPr>
          <a:lstStyle/>
          <a:p>
            <a:pPr>
              <a:lnSpc>
                <a:spcPct val="135000"/>
              </a:lnSpc>
            </a:pPr>
            <a:r>
              <a:rPr lang="en-US" altLang="zh-CN" sz="2000" b="1">
                <a:latin typeface="微软雅黑" pitchFamily="34" charset="-122"/>
                <a:ea typeface="微软雅黑" pitchFamily="34" charset="-122"/>
              </a:rPr>
              <a:t>./hello &gt; out.txt</a:t>
            </a:r>
            <a:r>
              <a:rPr lang="zh-CN" altLang="en-US" sz="2000" b="1">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stdout</a:t>
            </a:r>
            <a:r>
              <a:rPr lang="zh-CN" altLang="en-US" sz="2000" b="1">
                <a:solidFill>
                  <a:schemeClr val="accent2"/>
                </a:solidFill>
                <a:latin typeface="微软雅黑" pitchFamily="34" charset="-122"/>
                <a:ea typeface="微软雅黑" pitchFamily="34" charset="-122"/>
              </a:rPr>
              <a:t>送</a:t>
            </a:r>
            <a:r>
              <a:rPr lang="en-US" altLang="zh-CN" sz="2000" b="1">
                <a:solidFill>
                  <a:schemeClr val="accent2"/>
                </a:solidFill>
                <a:latin typeface="微软雅黑" pitchFamily="34" charset="-122"/>
                <a:ea typeface="微软雅黑" pitchFamily="34" charset="-122"/>
              </a:rPr>
              <a:t>out.txt, stderr</a:t>
            </a:r>
            <a:r>
              <a:rPr lang="zh-CN" altLang="en-US" sz="2000" b="1">
                <a:solidFill>
                  <a:schemeClr val="accent2"/>
                </a:solidFill>
                <a:latin typeface="微软雅黑" pitchFamily="34" charset="-122"/>
                <a:ea typeface="微软雅黑" pitchFamily="34" charset="-122"/>
              </a:rPr>
              <a:t>送屏幕</a:t>
            </a:r>
            <a:r>
              <a:rPr lang="zh-CN" altLang="en-US" sz="2000" b="1">
                <a:latin typeface="微软雅黑" pitchFamily="34" charset="-122"/>
                <a:ea typeface="微软雅黑" pitchFamily="34" charset="-122"/>
              </a:rPr>
              <a:t/>
            </a:r>
            <a:br>
              <a:rPr lang="zh-CN" altLang="en-US" sz="2000" b="1">
                <a:latin typeface="微软雅黑" pitchFamily="34" charset="-122"/>
                <a:ea typeface="微软雅黑" pitchFamily="34" charset="-122"/>
              </a:rPr>
            </a:br>
            <a:r>
              <a:rPr lang="en-US" altLang="zh-CN" sz="2000" b="1">
                <a:latin typeface="微软雅黑" pitchFamily="34" charset="-122"/>
                <a:ea typeface="微软雅黑" pitchFamily="34" charset="-122"/>
              </a:rPr>
              <a:t>./hello 2 &gt; err.txt</a:t>
            </a:r>
            <a:r>
              <a:rPr lang="zh-CN" altLang="en-US" sz="2000" b="1">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stdout</a:t>
            </a:r>
            <a:r>
              <a:rPr lang="zh-CN" altLang="en-US" sz="2000" b="1">
                <a:solidFill>
                  <a:schemeClr val="accent2"/>
                </a:solidFill>
                <a:latin typeface="微软雅黑" pitchFamily="34" charset="-122"/>
                <a:ea typeface="微软雅黑" pitchFamily="34" charset="-122"/>
              </a:rPr>
              <a:t>送屏幕</a:t>
            </a:r>
            <a:r>
              <a:rPr lang="en-US" altLang="zh-CN" sz="2000" b="1">
                <a:solidFill>
                  <a:schemeClr val="accent2"/>
                </a:solidFill>
                <a:latin typeface="微软雅黑" pitchFamily="34" charset="-122"/>
                <a:ea typeface="微软雅黑" pitchFamily="34" charset="-122"/>
              </a:rPr>
              <a:t>, stderr</a:t>
            </a:r>
            <a:r>
              <a:rPr lang="zh-CN" altLang="en-US" sz="2000" b="1">
                <a:solidFill>
                  <a:schemeClr val="accent2"/>
                </a:solidFill>
                <a:latin typeface="微软雅黑" pitchFamily="34" charset="-122"/>
                <a:ea typeface="微软雅黑" pitchFamily="34" charset="-122"/>
              </a:rPr>
              <a:t>送</a:t>
            </a:r>
            <a:r>
              <a:rPr lang="en-US" altLang="zh-CN" sz="2000" b="1">
                <a:solidFill>
                  <a:schemeClr val="accent2"/>
                </a:solidFill>
                <a:latin typeface="微软雅黑" pitchFamily="34" charset="-122"/>
                <a:ea typeface="微软雅黑" pitchFamily="34" charset="-122"/>
              </a:rPr>
              <a:t>err.txt</a:t>
            </a:r>
            <a:r>
              <a:rPr lang="en-US" altLang="zh-CN" sz="2000" b="1">
                <a:latin typeface="微软雅黑" pitchFamily="34" charset="-122"/>
                <a:ea typeface="微软雅黑" pitchFamily="34" charset="-122"/>
              </a:rPr>
              <a:t/>
            </a:r>
            <a:br>
              <a:rPr lang="en-US" altLang="zh-CN" sz="2000" b="1">
                <a:latin typeface="微软雅黑" pitchFamily="34" charset="-122"/>
                <a:ea typeface="微软雅黑" pitchFamily="34" charset="-122"/>
              </a:rPr>
            </a:br>
            <a:r>
              <a:rPr lang="en-US" altLang="zh-CN" sz="2000" b="1">
                <a:latin typeface="微软雅黑" pitchFamily="34" charset="-122"/>
                <a:ea typeface="微软雅黑" pitchFamily="34" charset="-122"/>
              </a:rPr>
              <a:t>./hello &gt; out.txt 2&gt; err.txt</a:t>
            </a:r>
            <a:r>
              <a:rPr lang="zh-CN" altLang="en-US" sz="2000" b="1">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stdout</a:t>
            </a:r>
            <a:r>
              <a:rPr lang="zh-CN" altLang="en-US" sz="2000" b="1">
                <a:solidFill>
                  <a:schemeClr val="accent2"/>
                </a:solidFill>
                <a:latin typeface="微软雅黑" pitchFamily="34" charset="-122"/>
                <a:ea typeface="微软雅黑" pitchFamily="34" charset="-122"/>
              </a:rPr>
              <a:t>送</a:t>
            </a:r>
            <a:r>
              <a:rPr lang="en-US" altLang="zh-CN" sz="2000" b="1">
                <a:solidFill>
                  <a:schemeClr val="accent2"/>
                </a:solidFill>
                <a:latin typeface="微软雅黑" pitchFamily="34" charset="-122"/>
                <a:ea typeface="微软雅黑" pitchFamily="34" charset="-122"/>
              </a:rPr>
              <a:t>out.txt</a:t>
            </a:r>
            <a:r>
              <a:rPr lang="zh-CN" altLang="en-US" sz="2000" b="1">
                <a:solidFill>
                  <a:schemeClr val="accent2"/>
                </a:solidFill>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stderr</a:t>
            </a:r>
            <a:r>
              <a:rPr lang="zh-CN" altLang="en-US" sz="2000" b="1">
                <a:solidFill>
                  <a:schemeClr val="accent2"/>
                </a:solidFill>
                <a:latin typeface="微软雅黑" pitchFamily="34" charset="-122"/>
                <a:ea typeface="微软雅黑" pitchFamily="34" charset="-122"/>
              </a:rPr>
              <a:t>送</a:t>
            </a:r>
            <a:r>
              <a:rPr lang="en-US" altLang="zh-CN" sz="2000" b="1">
                <a:solidFill>
                  <a:schemeClr val="accent2"/>
                </a:solidFill>
                <a:latin typeface="微软雅黑" pitchFamily="34" charset="-122"/>
                <a:ea typeface="微软雅黑" pitchFamily="34" charset="-122"/>
              </a:rPr>
              <a:t>err.txt</a:t>
            </a:r>
            <a:r>
              <a:rPr lang="en-US" altLang="zh-CN" sz="2000" b="1">
                <a:latin typeface="微软雅黑" pitchFamily="34" charset="-122"/>
                <a:ea typeface="微软雅黑" pitchFamily="34" charset="-122"/>
              </a:rPr>
              <a:t/>
            </a:r>
            <a:br>
              <a:rPr lang="en-US" altLang="zh-CN" sz="2000" b="1">
                <a:latin typeface="微软雅黑" pitchFamily="34" charset="-122"/>
                <a:ea typeface="微软雅黑" pitchFamily="34" charset="-122"/>
              </a:rPr>
            </a:br>
            <a:r>
              <a:rPr lang="en-US" altLang="zh-CN" sz="2000" b="1">
                <a:latin typeface="微软雅黑" pitchFamily="34" charset="-122"/>
                <a:ea typeface="微软雅黑" pitchFamily="34" charset="-122"/>
              </a:rPr>
              <a:t>./hello &gt; combine.txt 2&gt;&amp;1</a:t>
            </a:r>
            <a:r>
              <a:rPr lang="zh-CN" altLang="en-US" sz="2000" b="1">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stdout</a:t>
            </a:r>
            <a:r>
              <a:rPr lang="zh-CN" altLang="en-US" sz="2000" b="1">
                <a:solidFill>
                  <a:schemeClr val="accent2"/>
                </a:solidFill>
                <a:latin typeface="微软雅黑" pitchFamily="34" charset="-122"/>
                <a:ea typeface="微软雅黑" pitchFamily="34" charset="-122"/>
              </a:rPr>
              <a:t>和</a:t>
            </a:r>
            <a:r>
              <a:rPr lang="en-US" altLang="zh-CN" sz="2000" b="1">
                <a:solidFill>
                  <a:schemeClr val="accent2"/>
                </a:solidFill>
                <a:latin typeface="微软雅黑" pitchFamily="34" charset="-122"/>
                <a:ea typeface="微软雅黑" pitchFamily="34" charset="-122"/>
              </a:rPr>
              <a:t>stderr</a:t>
            </a:r>
            <a:r>
              <a:rPr lang="zh-CN" altLang="en-US" sz="2000" b="1">
                <a:solidFill>
                  <a:schemeClr val="accent2"/>
                </a:solidFill>
                <a:latin typeface="微软雅黑" pitchFamily="34" charset="-122"/>
                <a:ea typeface="微软雅黑" pitchFamily="34" charset="-122"/>
              </a:rPr>
              <a:t>都送</a:t>
            </a:r>
            <a:r>
              <a:rPr lang="en-US" altLang="zh-CN" sz="2000" b="1">
                <a:solidFill>
                  <a:schemeClr val="accent2"/>
                </a:solidFill>
                <a:latin typeface="微软雅黑" pitchFamily="34" charset="-122"/>
                <a:ea typeface="微软雅黑" pitchFamily="34" charset="-122"/>
              </a:rPr>
              <a:t>combine.txt</a:t>
            </a:r>
            <a:r>
              <a:rPr lang="en-US" altLang="zh-CN" sz="2000" b="1">
                <a:latin typeface="微软雅黑" pitchFamily="34" charset="-122"/>
                <a:ea typeface="微软雅黑" pitchFamily="34" charset="-122"/>
              </a:rPr>
              <a:t/>
            </a:r>
            <a:br>
              <a:rPr lang="en-US" altLang="zh-CN" sz="2000" b="1">
                <a:latin typeface="微软雅黑" pitchFamily="34" charset="-122"/>
                <a:ea typeface="微软雅黑" pitchFamily="34" charset="-122"/>
              </a:rPr>
            </a:br>
            <a:r>
              <a:rPr lang="en-US" altLang="zh-CN" sz="2000" b="1">
                <a:latin typeface="微软雅黑" pitchFamily="34" charset="-122"/>
                <a:ea typeface="微软雅黑" pitchFamily="34" charset="-122"/>
              </a:rPr>
              <a:t>./hello &gt; combine.txt 2&gt; combine.txt</a:t>
            </a:r>
            <a:r>
              <a:rPr lang="zh-CN" altLang="en-US" sz="2000" b="1">
                <a:latin typeface="微软雅黑" pitchFamily="34" charset="-122"/>
                <a:ea typeface="微软雅黑" pitchFamily="34" charset="-122"/>
              </a:rPr>
              <a:t>：</a:t>
            </a:r>
          </a:p>
          <a:p>
            <a:pPr>
              <a:lnSpc>
                <a:spcPct val="135000"/>
              </a:lnSpc>
            </a:pPr>
            <a:r>
              <a:rPr lang="en-US" altLang="zh-CN" sz="2000" b="1">
                <a:latin typeface="微软雅黑" pitchFamily="34" charset="-122"/>
                <a:ea typeface="微软雅黑" pitchFamily="34" charset="-122"/>
              </a:rPr>
              <a:t>                                                  </a:t>
            </a:r>
            <a:r>
              <a:rPr lang="en-US" altLang="zh-CN" sz="2000" b="1">
                <a:solidFill>
                  <a:schemeClr val="accent2"/>
                </a:solidFill>
                <a:latin typeface="微软雅黑" pitchFamily="34" charset="-122"/>
                <a:ea typeface="微软雅黑" pitchFamily="34" charset="-122"/>
              </a:rPr>
              <a:t>stdout</a:t>
            </a:r>
            <a:r>
              <a:rPr lang="zh-CN" altLang="en-US" sz="2000" b="1">
                <a:solidFill>
                  <a:schemeClr val="accent2"/>
                </a:solidFill>
                <a:latin typeface="微软雅黑" pitchFamily="34" charset="-122"/>
                <a:ea typeface="微软雅黑" pitchFamily="34" charset="-122"/>
              </a:rPr>
              <a:t>和</a:t>
            </a:r>
            <a:r>
              <a:rPr lang="en-US" altLang="zh-CN" sz="2000" b="1">
                <a:solidFill>
                  <a:schemeClr val="accent2"/>
                </a:solidFill>
                <a:latin typeface="微软雅黑" pitchFamily="34" charset="-122"/>
                <a:ea typeface="微软雅黑" pitchFamily="34" charset="-122"/>
              </a:rPr>
              <a:t>stderr</a:t>
            </a:r>
            <a:r>
              <a:rPr lang="zh-CN" altLang="en-US" sz="2000" b="1">
                <a:solidFill>
                  <a:schemeClr val="accent2"/>
                </a:solidFill>
                <a:latin typeface="微软雅黑" pitchFamily="34" charset="-122"/>
                <a:ea typeface="微软雅黑" pitchFamily="34" charset="-122"/>
              </a:rPr>
              <a:t>都送</a:t>
            </a:r>
            <a:r>
              <a:rPr lang="en-US" altLang="zh-CN" sz="2000" b="1">
                <a:solidFill>
                  <a:schemeClr val="accent2"/>
                </a:solidFill>
                <a:latin typeface="微软雅黑" pitchFamily="34" charset="-122"/>
                <a:ea typeface="微软雅黑" pitchFamily="34" charset="-122"/>
              </a:rPr>
              <a:t>combine.txt</a:t>
            </a:r>
            <a:r>
              <a:rPr lang="en-US" altLang="zh-CN" sz="2000" b="1">
                <a:latin typeface="微软雅黑" pitchFamily="34" charset="-122"/>
                <a:ea typeface="微软雅黑" pitchFamily="34" charset="-122"/>
              </a:rPr>
              <a:t/>
            </a:r>
            <a:br>
              <a:rPr lang="en-US" altLang="zh-CN" sz="2000" b="1">
                <a:latin typeface="微软雅黑" pitchFamily="34" charset="-122"/>
                <a:ea typeface="微软雅黑" pitchFamily="34" charset="-122"/>
              </a:rPr>
            </a:br>
            <a:endParaRPr lang="zh-CN" altLang="en-US" sz="2000" b="1">
              <a:latin typeface="微软雅黑" pitchFamily="34" charset="-122"/>
              <a:ea typeface="微软雅黑" pitchFamily="34" charset="-122"/>
            </a:endParaRPr>
          </a:p>
        </p:txBody>
      </p:sp>
      <p:sp>
        <p:nvSpPr>
          <p:cNvPr id="896009" name="Text Box 9"/>
          <p:cNvSpPr txBox="1">
            <a:spLocks noChangeArrowheads="1"/>
          </p:cNvSpPr>
          <p:nvPr/>
        </p:nvSpPr>
        <p:spPr bwMode="auto">
          <a:xfrm>
            <a:off x="363538" y="3306763"/>
            <a:ext cx="3613150" cy="3968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2"/>
                </a:solidFill>
                <a:latin typeface="微软雅黑" pitchFamily="34" charset="-122"/>
                <a:ea typeface="微软雅黑" pitchFamily="34" charset="-122"/>
              </a:rPr>
              <a:t>执行结果如下：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6003">
                                            <p:txEl>
                                              <p:pRg st="0" end="0"/>
                                            </p:txEl>
                                          </p:spTgt>
                                        </p:tgtEl>
                                        <p:attrNameLst>
                                          <p:attrName>style.visibility</p:attrName>
                                        </p:attrNameLst>
                                      </p:cBhvr>
                                      <p:to>
                                        <p:strVal val="visible"/>
                                      </p:to>
                                    </p:set>
                                    <p:animEffect transition="in" filter="blinds(horizontal)">
                                      <p:cBhvr>
                                        <p:cTn id="7" dur="500"/>
                                        <p:tgtEl>
                                          <p:spTgt spid="896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6003">
                                            <p:txEl>
                                              <p:pRg st="1" end="1"/>
                                            </p:txEl>
                                          </p:spTgt>
                                        </p:tgtEl>
                                        <p:attrNameLst>
                                          <p:attrName>style.visibility</p:attrName>
                                        </p:attrNameLst>
                                      </p:cBhvr>
                                      <p:to>
                                        <p:strVal val="visible"/>
                                      </p:to>
                                    </p:set>
                                    <p:animEffect transition="in" filter="blinds(horizontal)">
                                      <p:cBhvr>
                                        <p:cTn id="12" dur="500"/>
                                        <p:tgtEl>
                                          <p:spTgt spid="896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96007">
                                            <p:txEl>
                                              <p:pRg st="0" end="0"/>
                                            </p:txEl>
                                          </p:spTgt>
                                        </p:tgtEl>
                                        <p:attrNameLst>
                                          <p:attrName>style.visibility</p:attrName>
                                        </p:attrNameLst>
                                      </p:cBhvr>
                                      <p:to>
                                        <p:strVal val="visible"/>
                                      </p:to>
                                    </p:set>
                                    <p:animEffect transition="in" filter="blinds(horizontal)">
                                      <p:cBhvr>
                                        <p:cTn id="17" dur="500"/>
                                        <p:tgtEl>
                                          <p:spTgt spid="89600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6009"/>
                                        </p:tgtEl>
                                        <p:attrNameLst>
                                          <p:attrName>style.visibility</p:attrName>
                                        </p:attrNameLst>
                                      </p:cBhvr>
                                      <p:to>
                                        <p:strVal val="visible"/>
                                      </p:to>
                                    </p:set>
                                    <p:animEffect transition="in" filter="blinds(horizontal)">
                                      <p:cBhvr>
                                        <p:cTn id="22" dur="500"/>
                                        <p:tgtEl>
                                          <p:spTgt spid="89600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96008"/>
                                        </p:tgtEl>
                                        <p:attrNameLst>
                                          <p:attrName>style.visibility</p:attrName>
                                        </p:attrNameLst>
                                      </p:cBhvr>
                                      <p:to>
                                        <p:strVal val="visible"/>
                                      </p:to>
                                    </p:set>
                                    <p:animEffect transition="in" filter="blinds(horizontal)">
                                      <p:cBhvr>
                                        <p:cTn id="27" dur="500"/>
                                        <p:tgtEl>
                                          <p:spTgt spid="896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8" grpId="0"/>
      <p:bldP spid="89600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重定向（</a:t>
            </a:r>
            <a:r>
              <a:rPr lang="en-US" altLang="zh-CN" dirty="0" smtClean="0"/>
              <a:t>Redirection</a:t>
            </a:r>
            <a:r>
              <a:rPr lang="zh-CN" altLang="en-US"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873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118" y="936156"/>
            <a:ext cx="8421214" cy="5435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7567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p:txBody>
          <a:bodyPr/>
          <a:lstStyle/>
          <a:p>
            <a:r>
              <a:rPr lang="en-US" altLang="zh-CN"/>
              <a:t>I/O</a:t>
            </a:r>
            <a:r>
              <a:rPr lang="zh-CN" altLang="en-US"/>
              <a:t>操作的实现</a:t>
            </a:r>
          </a:p>
        </p:txBody>
      </p:sp>
      <p:sp>
        <p:nvSpPr>
          <p:cNvPr id="873475" name="Rectangle 3"/>
          <p:cNvSpPr>
            <a:spLocks noGrp="1" noChangeArrowheads="1"/>
          </p:cNvSpPr>
          <p:nvPr>
            <p:ph type="body" idx="1"/>
          </p:nvPr>
        </p:nvSpPr>
        <p:spPr>
          <a:xfrm>
            <a:off x="436563" y="815975"/>
            <a:ext cx="8191500" cy="5671296"/>
          </a:xfrm>
        </p:spPr>
        <p:txBody>
          <a:bodyPr/>
          <a:lstStyle/>
          <a:p>
            <a:r>
              <a:rPr lang="zh-CN" altLang="en-US" sz="2200" dirty="0">
                <a:latin typeface="微软雅黑" pitchFamily="34" charset="-122"/>
                <a:ea typeface="微软雅黑" pitchFamily="34" charset="-122"/>
              </a:rPr>
              <a:t>分以下三个部分介绍</a:t>
            </a:r>
          </a:p>
          <a:p>
            <a:pPr lvl="1">
              <a:spcBef>
                <a:spcPct val="30000"/>
              </a:spcBef>
            </a:pPr>
            <a:r>
              <a:rPr lang="zh-CN" altLang="en-US" sz="2200" dirty="0">
                <a:solidFill>
                  <a:srgbClr val="FF0000"/>
                </a:solidFill>
                <a:latin typeface="微软雅黑" pitchFamily="34" charset="-122"/>
                <a:ea typeface="微软雅黑" pitchFamily="34" charset="-122"/>
              </a:rPr>
              <a:t>第一讲：用户空间</a:t>
            </a:r>
            <a:r>
              <a:rPr lang="en-US" altLang="zh-CN" sz="2200" dirty="0">
                <a:solidFill>
                  <a:srgbClr val="FF0000"/>
                </a:solidFill>
                <a:latin typeface="微软雅黑" pitchFamily="34" charset="-122"/>
                <a:ea typeface="微软雅黑" pitchFamily="34" charset="-122"/>
              </a:rPr>
              <a:t>I/O</a:t>
            </a:r>
            <a:r>
              <a:rPr lang="zh-CN" altLang="en-US" sz="2200" dirty="0">
                <a:solidFill>
                  <a:srgbClr val="FF0000"/>
                </a:solidFill>
                <a:latin typeface="微软雅黑" pitchFamily="34" charset="-122"/>
                <a:ea typeface="微软雅黑" pitchFamily="34" charset="-122"/>
              </a:rPr>
              <a:t>软件</a:t>
            </a:r>
          </a:p>
          <a:p>
            <a:pPr lvl="2">
              <a:spcBef>
                <a:spcPct val="30000"/>
              </a:spcBef>
            </a:pPr>
            <a:r>
              <a:rPr lang="en-US" altLang="zh-CN" sz="2200" dirty="0">
                <a:solidFill>
                  <a:srgbClr val="006600"/>
                </a:solidFill>
                <a:latin typeface="微软雅黑" pitchFamily="34" charset="-122"/>
                <a:ea typeface="微软雅黑" pitchFamily="34" charset="-122"/>
              </a:rPr>
              <a:t>I/O</a:t>
            </a:r>
            <a:r>
              <a:rPr lang="zh-CN" altLang="en-US" sz="2200" dirty="0">
                <a:solidFill>
                  <a:srgbClr val="006600"/>
                </a:solidFill>
                <a:latin typeface="微软雅黑" pitchFamily="34" charset="-122"/>
                <a:ea typeface="微软雅黑" pitchFamily="34" charset="-122"/>
              </a:rPr>
              <a:t>子系统概述</a:t>
            </a:r>
          </a:p>
          <a:p>
            <a:pPr lvl="2">
              <a:spcBef>
                <a:spcPct val="30000"/>
              </a:spcBef>
            </a:pPr>
            <a:r>
              <a:rPr lang="zh-CN" altLang="en-US" sz="2200" dirty="0" smtClean="0">
                <a:solidFill>
                  <a:srgbClr val="006600"/>
                </a:solidFill>
                <a:latin typeface="微软雅黑" pitchFamily="34" charset="-122"/>
                <a:ea typeface="微软雅黑" pitchFamily="34" charset="-122"/>
              </a:rPr>
              <a:t>用户</a:t>
            </a:r>
            <a:r>
              <a:rPr lang="zh-CN" altLang="en-US" sz="2200" dirty="0">
                <a:solidFill>
                  <a:srgbClr val="006600"/>
                </a:solidFill>
                <a:latin typeface="微软雅黑" pitchFamily="34" charset="-122"/>
                <a:ea typeface="微软雅黑" pitchFamily="34" charset="-122"/>
              </a:rPr>
              <a:t>空间的</a:t>
            </a:r>
            <a:r>
              <a:rPr lang="en-US" altLang="zh-CN" sz="2200" dirty="0">
                <a:solidFill>
                  <a:srgbClr val="006600"/>
                </a:solidFill>
                <a:latin typeface="微软雅黑" pitchFamily="34" charset="-122"/>
                <a:ea typeface="微软雅黑" pitchFamily="34" charset="-122"/>
              </a:rPr>
              <a:t>I/O</a:t>
            </a:r>
            <a:r>
              <a:rPr lang="zh-CN" altLang="en-US" sz="2200" dirty="0" smtClean="0">
                <a:solidFill>
                  <a:srgbClr val="006600"/>
                </a:solidFill>
                <a:latin typeface="微软雅黑" pitchFamily="34" charset="-122"/>
                <a:ea typeface="微软雅黑" pitchFamily="34" charset="-122"/>
              </a:rPr>
              <a:t>函数</a:t>
            </a:r>
            <a:endParaRPr lang="en-US" altLang="zh-CN" sz="2200" dirty="0" smtClean="0">
              <a:solidFill>
                <a:srgbClr val="006600"/>
              </a:solidFill>
              <a:latin typeface="微软雅黑" pitchFamily="34" charset="-122"/>
              <a:ea typeface="微软雅黑" pitchFamily="34" charset="-122"/>
            </a:endParaRPr>
          </a:p>
          <a:p>
            <a:pPr lvl="2">
              <a:spcBef>
                <a:spcPct val="30000"/>
              </a:spcBef>
            </a:pPr>
            <a:r>
              <a:rPr lang="zh-CN" altLang="en-US" sz="2200" dirty="0" smtClean="0">
                <a:solidFill>
                  <a:srgbClr val="006600"/>
                </a:solidFill>
                <a:latin typeface="微软雅黑" pitchFamily="34" charset="-122"/>
                <a:ea typeface="微软雅黑" pitchFamily="34" charset="-122"/>
              </a:rPr>
              <a:t>文件</a:t>
            </a:r>
            <a:r>
              <a:rPr lang="zh-CN" altLang="en-US" sz="2200" dirty="0">
                <a:solidFill>
                  <a:srgbClr val="006600"/>
                </a:solidFill>
                <a:latin typeface="微软雅黑" pitchFamily="34" charset="-122"/>
                <a:ea typeface="微软雅黑" pitchFamily="34" charset="-122"/>
              </a:rPr>
              <a:t>的基本</a:t>
            </a:r>
            <a:r>
              <a:rPr lang="zh-CN" altLang="en-US" sz="2200" dirty="0" smtClean="0">
                <a:solidFill>
                  <a:srgbClr val="006600"/>
                </a:solidFill>
                <a:latin typeface="微软雅黑" pitchFamily="34" charset="-122"/>
                <a:ea typeface="微软雅黑" pitchFamily="34" charset="-122"/>
              </a:rPr>
              <a:t>概念</a:t>
            </a:r>
            <a:endParaRPr lang="zh-CN" altLang="en-US" sz="2200" dirty="0">
              <a:solidFill>
                <a:srgbClr val="006600"/>
              </a:solidFill>
              <a:latin typeface="微软雅黑" pitchFamily="34" charset="-122"/>
              <a:ea typeface="微软雅黑" pitchFamily="34" charset="-122"/>
            </a:endParaRPr>
          </a:p>
          <a:p>
            <a:pPr lvl="1">
              <a:spcBef>
                <a:spcPct val="30000"/>
              </a:spcBef>
            </a:pPr>
            <a:r>
              <a:rPr lang="zh-CN" altLang="en-US" sz="2200" dirty="0">
                <a:latin typeface="微软雅黑" pitchFamily="34" charset="-122"/>
                <a:ea typeface="微软雅黑" pitchFamily="34" charset="-122"/>
              </a:rPr>
              <a:t>第二讲：</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硬件和软件的接口</a:t>
            </a:r>
          </a:p>
          <a:p>
            <a:pPr lvl="2">
              <a:spcBef>
                <a:spcPct val="30000"/>
              </a:spcBef>
            </a:pPr>
            <a:r>
              <a:rPr lang="en-US" altLang="zh-CN" sz="2200" dirty="0">
                <a:solidFill>
                  <a:srgbClr val="006600"/>
                </a:solidFill>
                <a:latin typeface="微软雅黑" pitchFamily="34" charset="-122"/>
                <a:ea typeface="微软雅黑" pitchFamily="34" charset="-122"/>
              </a:rPr>
              <a:t>I/O</a:t>
            </a:r>
            <a:r>
              <a:rPr lang="zh-CN" altLang="en-US" sz="2200" dirty="0">
                <a:solidFill>
                  <a:srgbClr val="006600"/>
                </a:solidFill>
                <a:latin typeface="微软雅黑" pitchFamily="34" charset="-122"/>
                <a:ea typeface="微软雅黑" pitchFamily="34" charset="-122"/>
              </a:rPr>
              <a:t>设备和设备控制器</a:t>
            </a:r>
          </a:p>
          <a:p>
            <a:pPr lvl="2">
              <a:spcBef>
                <a:spcPct val="30000"/>
              </a:spcBef>
            </a:pPr>
            <a:r>
              <a:rPr lang="en-US" altLang="zh-CN" sz="2200" dirty="0">
                <a:solidFill>
                  <a:srgbClr val="006600"/>
                </a:solidFill>
                <a:latin typeface="微软雅黑" pitchFamily="34" charset="-122"/>
                <a:ea typeface="微软雅黑" pitchFamily="34" charset="-122"/>
              </a:rPr>
              <a:t>I/O</a:t>
            </a:r>
            <a:r>
              <a:rPr lang="zh-CN" altLang="en-US" sz="2200" dirty="0">
                <a:solidFill>
                  <a:srgbClr val="006600"/>
                </a:solidFill>
                <a:latin typeface="微软雅黑" pitchFamily="34" charset="-122"/>
                <a:ea typeface="微软雅黑" pitchFamily="34" charset="-122"/>
              </a:rPr>
              <a:t>端口及其编址方式</a:t>
            </a:r>
          </a:p>
          <a:p>
            <a:pPr lvl="2">
              <a:spcBef>
                <a:spcPct val="30000"/>
              </a:spcBef>
            </a:pPr>
            <a:r>
              <a:rPr lang="en-US" altLang="zh-CN" sz="2200" dirty="0">
                <a:solidFill>
                  <a:srgbClr val="006600"/>
                </a:solidFill>
                <a:latin typeface="微软雅黑" pitchFamily="34" charset="-122"/>
                <a:ea typeface="微软雅黑" pitchFamily="34" charset="-122"/>
              </a:rPr>
              <a:t>I/O</a:t>
            </a:r>
            <a:r>
              <a:rPr lang="zh-CN" altLang="en-US" sz="2200" dirty="0">
                <a:solidFill>
                  <a:srgbClr val="006600"/>
                </a:solidFill>
                <a:latin typeface="微软雅黑" pitchFamily="34" charset="-122"/>
                <a:ea typeface="微软雅黑" pitchFamily="34" charset="-122"/>
              </a:rPr>
              <a:t>控制方式</a:t>
            </a:r>
          </a:p>
          <a:p>
            <a:pPr lvl="1">
              <a:spcBef>
                <a:spcPct val="30000"/>
              </a:spcBef>
            </a:pPr>
            <a:r>
              <a:rPr lang="zh-CN" altLang="en-US" sz="2200" dirty="0">
                <a:latin typeface="微软雅黑" pitchFamily="34" charset="-122"/>
                <a:ea typeface="微软雅黑" pitchFamily="34" charset="-122"/>
              </a:rPr>
              <a:t>第三讲：内核空间</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软件</a:t>
            </a:r>
          </a:p>
          <a:p>
            <a:pPr lvl="2">
              <a:spcBef>
                <a:spcPct val="30000"/>
              </a:spcBef>
            </a:pPr>
            <a:r>
              <a:rPr lang="zh-CN" altLang="en-US" sz="2200" dirty="0">
                <a:solidFill>
                  <a:srgbClr val="006600"/>
                </a:solidFill>
                <a:latin typeface="微软雅黑" pitchFamily="34" charset="-122"/>
                <a:ea typeface="微软雅黑" pitchFamily="34" charset="-122"/>
              </a:rPr>
              <a:t>与设备无关的</a:t>
            </a:r>
            <a:r>
              <a:rPr lang="en-US" altLang="zh-CN" sz="2200" dirty="0">
                <a:solidFill>
                  <a:srgbClr val="006600"/>
                </a:solidFill>
                <a:latin typeface="微软雅黑" pitchFamily="34" charset="-122"/>
                <a:ea typeface="微软雅黑" pitchFamily="34" charset="-122"/>
              </a:rPr>
              <a:t>I/O</a:t>
            </a:r>
            <a:r>
              <a:rPr lang="zh-CN" altLang="en-US" sz="2200" dirty="0">
                <a:solidFill>
                  <a:srgbClr val="006600"/>
                </a:solidFill>
                <a:latin typeface="微软雅黑" pitchFamily="34" charset="-122"/>
                <a:ea typeface="微软雅黑" pitchFamily="34" charset="-122"/>
              </a:rPr>
              <a:t>软件</a:t>
            </a:r>
          </a:p>
          <a:p>
            <a:pPr lvl="2">
              <a:spcBef>
                <a:spcPct val="30000"/>
              </a:spcBef>
            </a:pPr>
            <a:r>
              <a:rPr lang="zh-CN" altLang="en-US" sz="2200" dirty="0">
                <a:solidFill>
                  <a:srgbClr val="006600"/>
                </a:solidFill>
                <a:latin typeface="微软雅黑" pitchFamily="34" charset="-122"/>
                <a:ea typeface="微软雅黑" pitchFamily="34" charset="-122"/>
              </a:rPr>
              <a:t>设备驱动程序</a:t>
            </a:r>
          </a:p>
          <a:p>
            <a:pPr lvl="2">
              <a:spcBef>
                <a:spcPct val="30000"/>
              </a:spcBef>
            </a:pPr>
            <a:r>
              <a:rPr lang="zh-CN" altLang="en-US" sz="2200" dirty="0">
                <a:solidFill>
                  <a:srgbClr val="006600"/>
                </a:solidFill>
                <a:latin typeface="微软雅黑" pitchFamily="34" charset="-122"/>
                <a:ea typeface="微软雅黑" pitchFamily="34" charset="-122"/>
              </a:rPr>
              <a:t>中断服务程序</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p:cNvSpPr>
            <a:spLocks noGrp="1" noChangeArrowheads="1"/>
          </p:cNvSpPr>
          <p:nvPr>
            <p:ph type="title"/>
          </p:nvPr>
        </p:nvSpPr>
        <p:spPr/>
        <p:txBody>
          <a:bodyPr/>
          <a:lstStyle/>
          <a:p>
            <a:r>
              <a:rPr lang="en-US" altLang="zh-CN"/>
              <a:t>stdio.h</a:t>
            </a:r>
            <a:r>
              <a:rPr lang="zh-CN" altLang="en-US"/>
              <a:t>中更多的定义</a:t>
            </a:r>
          </a:p>
        </p:txBody>
      </p:sp>
      <p:sp>
        <p:nvSpPr>
          <p:cNvPr id="897027" name="Rectangle 3"/>
          <p:cNvSpPr>
            <a:spLocks noGrp="1" noChangeArrowheads="1"/>
          </p:cNvSpPr>
          <p:nvPr>
            <p:ph type="body" idx="1"/>
          </p:nvPr>
        </p:nvSpPr>
        <p:spPr>
          <a:xfrm>
            <a:off x="290513" y="801688"/>
            <a:ext cx="8612187" cy="2197100"/>
          </a:xfrm>
        </p:spPr>
        <p:txBody>
          <a:bodyPr/>
          <a:lstStyle/>
          <a:p>
            <a:pPr>
              <a:lnSpc>
                <a:spcPct val="105000"/>
              </a:lnSpc>
              <a:spcBef>
                <a:spcPct val="20000"/>
              </a:spcBef>
            </a:pPr>
            <a:r>
              <a:rPr lang="zh-CN" altLang="en-US" sz="2100">
                <a:latin typeface="微软雅黑" pitchFamily="34" charset="-122"/>
                <a:ea typeface="微软雅黑" pitchFamily="34" charset="-122"/>
              </a:rPr>
              <a:t>在</a:t>
            </a:r>
            <a:r>
              <a:rPr lang="en-US" altLang="zh-CN" sz="2100">
                <a:latin typeface="微软雅黑" pitchFamily="34" charset="-122"/>
                <a:ea typeface="微软雅黑" pitchFamily="34" charset="-122"/>
              </a:rPr>
              <a:t>stdio.h</a:t>
            </a:r>
            <a:r>
              <a:rPr lang="zh-CN" altLang="en-US" sz="2100">
                <a:latin typeface="微软雅黑" pitchFamily="34" charset="-122"/>
                <a:ea typeface="微软雅黑" pitchFamily="34" charset="-122"/>
              </a:rPr>
              <a:t>中，还定义了</a:t>
            </a:r>
            <a:r>
              <a:rPr lang="en-US" altLang="zh-CN" sz="2100">
                <a:latin typeface="微软雅黑" pitchFamily="34" charset="-122"/>
                <a:ea typeface="微软雅黑" pitchFamily="34" charset="-122"/>
              </a:rPr>
              <a:t>feof()</a:t>
            </a:r>
            <a:r>
              <a:rPr lang="zh-CN" altLang="en-US" sz="2100">
                <a:latin typeface="微软雅黑" pitchFamily="34" charset="-122"/>
                <a:ea typeface="微软雅黑" pitchFamily="34" charset="-122"/>
              </a:rPr>
              <a:t>、</a:t>
            </a:r>
            <a:r>
              <a:rPr lang="en-US" altLang="zh-CN" sz="2100">
                <a:latin typeface="微软雅黑" pitchFamily="34" charset="-122"/>
                <a:ea typeface="微软雅黑" pitchFamily="34" charset="-122"/>
              </a:rPr>
              <a:t>ferror()</a:t>
            </a:r>
            <a:r>
              <a:rPr lang="zh-CN" altLang="en-US" sz="2100">
                <a:latin typeface="微软雅黑" pitchFamily="34" charset="-122"/>
                <a:ea typeface="微软雅黑" pitchFamily="34" charset="-122"/>
              </a:rPr>
              <a:t>、</a:t>
            </a:r>
            <a:r>
              <a:rPr lang="en-US" altLang="zh-CN" sz="2100">
                <a:latin typeface="微软雅黑" pitchFamily="34" charset="-122"/>
                <a:ea typeface="微软雅黑" pitchFamily="34" charset="-122"/>
              </a:rPr>
              <a:t>fileno()</a:t>
            </a:r>
            <a:r>
              <a:rPr lang="zh-CN" altLang="en-US" sz="2100">
                <a:latin typeface="微软雅黑" pitchFamily="34" charset="-122"/>
                <a:ea typeface="微软雅黑" pitchFamily="34" charset="-122"/>
              </a:rPr>
              <a:t>、</a:t>
            </a:r>
            <a:r>
              <a:rPr lang="en-US" altLang="zh-CN" sz="2100">
                <a:latin typeface="微软雅黑" pitchFamily="34" charset="-122"/>
                <a:ea typeface="微软雅黑" pitchFamily="34" charset="-122"/>
              </a:rPr>
              <a:t>getc()</a:t>
            </a:r>
            <a:r>
              <a:rPr lang="zh-CN" altLang="en-US" sz="2100">
                <a:latin typeface="微软雅黑" pitchFamily="34" charset="-122"/>
                <a:ea typeface="微软雅黑" pitchFamily="34" charset="-122"/>
              </a:rPr>
              <a:t>、</a:t>
            </a:r>
            <a:r>
              <a:rPr lang="en-US" altLang="zh-CN" sz="2100">
                <a:latin typeface="微软雅黑" pitchFamily="34" charset="-122"/>
                <a:ea typeface="微软雅黑" pitchFamily="34" charset="-122"/>
              </a:rPr>
              <a:t>putc()</a:t>
            </a:r>
            <a:r>
              <a:rPr lang="zh-CN" altLang="en-US" sz="2100">
                <a:latin typeface="微软雅黑" pitchFamily="34" charset="-122"/>
                <a:ea typeface="微软雅黑" pitchFamily="34" charset="-122"/>
              </a:rPr>
              <a:t>、</a:t>
            </a:r>
            <a:r>
              <a:rPr lang="en-US" altLang="zh-CN" sz="2100">
                <a:latin typeface="微软雅黑" pitchFamily="34" charset="-122"/>
                <a:ea typeface="微软雅黑" pitchFamily="34" charset="-122"/>
              </a:rPr>
              <a:t>getchar()</a:t>
            </a:r>
            <a:r>
              <a:rPr lang="zh-CN" altLang="en-US" sz="2100">
                <a:latin typeface="微软雅黑" pitchFamily="34" charset="-122"/>
                <a:ea typeface="微软雅黑" pitchFamily="34" charset="-122"/>
              </a:rPr>
              <a:t>、</a:t>
            </a:r>
            <a:r>
              <a:rPr lang="en-US" altLang="zh-CN" sz="2100">
                <a:latin typeface="微软雅黑" pitchFamily="34" charset="-122"/>
                <a:ea typeface="微软雅黑" pitchFamily="34" charset="-122"/>
              </a:rPr>
              <a:t>putchar()</a:t>
            </a:r>
            <a:r>
              <a:rPr lang="zh-CN" altLang="en-US" sz="2100">
                <a:latin typeface="微软雅黑" pitchFamily="34" charset="-122"/>
                <a:ea typeface="微软雅黑" pitchFamily="34" charset="-122"/>
              </a:rPr>
              <a:t>等</a:t>
            </a:r>
            <a:r>
              <a:rPr lang="zh-CN" altLang="en-US" sz="2100">
                <a:solidFill>
                  <a:srgbClr val="A50021"/>
                </a:solidFill>
                <a:latin typeface="微软雅黑" pitchFamily="34" charset="-122"/>
                <a:ea typeface="微软雅黑" pitchFamily="34" charset="-122"/>
              </a:rPr>
              <a:t>标准</a:t>
            </a:r>
            <a:r>
              <a:rPr lang="en-US" altLang="zh-CN" sz="2100">
                <a:solidFill>
                  <a:srgbClr val="A50021"/>
                </a:solidFill>
                <a:latin typeface="微软雅黑" pitchFamily="34" charset="-122"/>
                <a:ea typeface="微软雅黑" pitchFamily="34" charset="-122"/>
              </a:rPr>
              <a:t>I/O</a:t>
            </a:r>
            <a:r>
              <a:rPr lang="zh-CN" altLang="en-US" sz="2100">
                <a:solidFill>
                  <a:srgbClr val="A50021"/>
                </a:solidFill>
                <a:latin typeface="微软雅黑" pitchFamily="34" charset="-122"/>
                <a:ea typeface="微软雅黑" pitchFamily="34" charset="-122"/>
              </a:rPr>
              <a:t>函数</a:t>
            </a:r>
            <a:r>
              <a:rPr lang="zh-CN" altLang="en-US" sz="2100">
                <a:latin typeface="微软雅黑" pitchFamily="34" charset="-122"/>
                <a:ea typeface="微软雅黑" pitchFamily="34" charset="-122"/>
              </a:rPr>
              <a:t>。</a:t>
            </a:r>
          </a:p>
          <a:p>
            <a:pPr>
              <a:lnSpc>
                <a:spcPct val="105000"/>
              </a:lnSpc>
              <a:spcBef>
                <a:spcPct val="20000"/>
              </a:spcBef>
            </a:pPr>
            <a:r>
              <a:rPr lang="zh-CN" altLang="en-US" sz="2100">
                <a:solidFill>
                  <a:srgbClr val="A50021"/>
                </a:solidFill>
                <a:latin typeface="微软雅黑" pitchFamily="34" charset="-122"/>
                <a:ea typeface="微软雅黑" pitchFamily="34" charset="-122"/>
                <a:hlinkClick r:id="" action="ppaction://hlinkshowjump?jump=nextslide"/>
              </a:rPr>
              <a:t>系统级</a:t>
            </a:r>
            <a:r>
              <a:rPr lang="en-US" altLang="zh-CN" sz="2100">
                <a:solidFill>
                  <a:srgbClr val="A50021"/>
                </a:solidFill>
                <a:latin typeface="微软雅黑" pitchFamily="34" charset="-122"/>
                <a:ea typeface="微软雅黑" pitchFamily="34" charset="-122"/>
                <a:hlinkClick r:id="" action="ppaction://hlinkshowjump?jump=nextslide"/>
              </a:rPr>
              <a:t>I/O</a:t>
            </a:r>
            <a:r>
              <a:rPr lang="zh-CN" altLang="en-US" sz="2100">
                <a:solidFill>
                  <a:srgbClr val="A50021"/>
                </a:solidFill>
                <a:latin typeface="微软雅黑" pitchFamily="34" charset="-122"/>
                <a:ea typeface="微软雅黑" pitchFamily="34" charset="-122"/>
                <a:hlinkClick r:id="" action="ppaction://hlinkshowjump?jump=nextslide"/>
              </a:rPr>
              <a:t>函数</a:t>
            </a:r>
            <a:r>
              <a:rPr lang="zh-CN" altLang="en-US" sz="2100">
                <a:latin typeface="微软雅黑" pitchFamily="34" charset="-122"/>
                <a:ea typeface="微软雅黑" pitchFamily="34" charset="-122"/>
              </a:rPr>
              <a:t>对文件的标识是</a:t>
            </a:r>
            <a:r>
              <a:rPr lang="zh-CN" altLang="en-US" sz="2100">
                <a:solidFill>
                  <a:srgbClr val="A50021"/>
                </a:solidFill>
                <a:latin typeface="微软雅黑" pitchFamily="34" charset="-122"/>
                <a:ea typeface="微软雅黑" pitchFamily="34" charset="-122"/>
              </a:rPr>
              <a:t>文件描述符</a:t>
            </a:r>
            <a:r>
              <a:rPr lang="zh-CN" altLang="en-US" sz="2100">
                <a:latin typeface="微软雅黑" pitchFamily="34" charset="-122"/>
                <a:ea typeface="微软雅黑" pitchFamily="34" charset="-122"/>
              </a:rPr>
              <a:t>，</a:t>
            </a:r>
            <a:r>
              <a:rPr lang="en-US" altLang="zh-CN" sz="2100">
                <a:latin typeface="微软雅黑" pitchFamily="34" charset="-122"/>
                <a:ea typeface="微软雅黑" pitchFamily="34" charset="-122"/>
              </a:rPr>
              <a:t>C</a:t>
            </a:r>
            <a:r>
              <a:rPr lang="zh-CN" altLang="en-US" sz="2100">
                <a:latin typeface="微软雅黑" pitchFamily="34" charset="-122"/>
                <a:ea typeface="微软雅黑" pitchFamily="34" charset="-122"/>
              </a:rPr>
              <a:t>标准</a:t>
            </a:r>
            <a:r>
              <a:rPr lang="en-US" altLang="zh-CN" sz="2100">
                <a:latin typeface="微软雅黑" pitchFamily="34" charset="-122"/>
                <a:ea typeface="微软雅黑" pitchFamily="34" charset="-122"/>
              </a:rPr>
              <a:t>I/O</a:t>
            </a:r>
            <a:r>
              <a:rPr lang="zh-CN" altLang="en-US" sz="2100">
                <a:latin typeface="微软雅黑" pitchFamily="34" charset="-122"/>
                <a:ea typeface="微软雅黑" pitchFamily="34" charset="-122"/>
              </a:rPr>
              <a:t>库函数中对文件的标识是</a:t>
            </a:r>
            <a:r>
              <a:rPr lang="zh-CN" altLang="en-US" sz="2100">
                <a:solidFill>
                  <a:schemeClr val="accent1"/>
                </a:solidFill>
                <a:latin typeface="微软雅黑" pitchFamily="34" charset="-122"/>
                <a:ea typeface="微软雅黑" pitchFamily="34" charset="-122"/>
              </a:rPr>
              <a:t>指向</a:t>
            </a:r>
            <a:r>
              <a:rPr lang="en-US" altLang="zh-CN" sz="2100">
                <a:solidFill>
                  <a:schemeClr val="accent1"/>
                </a:solidFill>
                <a:latin typeface="微软雅黑" pitchFamily="34" charset="-122"/>
                <a:ea typeface="微软雅黑" pitchFamily="34" charset="-122"/>
              </a:rPr>
              <a:t>FILE</a:t>
            </a:r>
            <a:r>
              <a:rPr lang="zh-CN" altLang="en-US" sz="2100">
                <a:solidFill>
                  <a:schemeClr val="accent1"/>
                </a:solidFill>
                <a:latin typeface="微软雅黑" pitchFamily="34" charset="-122"/>
                <a:ea typeface="微软雅黑" pitchFamily="34" charset="-122"/>
              </a:rPr>
              <a:t>结构的指针</a:t>
            </a:r>
            <a:r>
              <a:rPr lang="zh-CN" altLang="en-US" sz="2100">
                <a:latin typeface="微软雅黑" pitchFamily="34" charset="-122"/>
                <a:ea typeface="微软雅黑" pitchFamily="34" charset="-122"/>
              </a:rPr>
              <a:t>，</a:t>
            </a:r>
            <a:r>
              <a:rPr lang="en-US" altLang="zh-CN" sz="2100">
                <a:latin typeface="微软雅黑" pitchFamily="34" charset="-122"/>
                <a:ea typeface="微软雅黑" pitchFamily="34" charset="-122"/>
              </a:rPr>
              <a:t>FILE</a:t>
            </a:r>
            <a:r>
              <a:rPr lang="zh-CN" altLang="en-US" sz="2100">
                <a:latin typeface="微软雅黑" pitchFamily="34" charset="-122"/>
                <a:ea typeface="微软雅黑" pitchFamily="34" charset="-122"/>
              </a:rPr>
              <a:t>中定义了</a:t>
            </a:r>
            <a:r>
              <a:rPr lang="en-US" altLang="zh-CN" sz="2100">
                <a:latin typeface="微软雅黑" pitchFamily="34" charset="-122"/>
                <a:ea typeface="微软雅黑" pitchFamily="34" charset="-122"/>
              </a:rPr>
              <a:t>1024</a:t>
            </a:r>
            <a:r>
              <a:rPr lang="zh-CN" altLang="en-US" sz="2100">
                <a:latin typeface="微软雅黑" pitchFamily="34" charset="-122"/>
                <a:ea typeface="微软雅黑" pitchFamily="34" charset="-122"/>
              </a:rPr>
              <a:t>字节的</a:t>
            </a:r>
            <a:r>
              <a:rPr lang="zh-CN" altLang="en-US" sz="2100">
                <a:solidFill>
                  <a:schemeClr val="accent1"/>
                </a:solidFill>
                <a:latin typeface="微软雅黑" pitchFamily="34" charset="-122"/>
                <a:ea typeface="微软雅黑" pitchFamily="34" charset="-122"/>
              </a:rPr>
              <a:t>流缓冲区</a:t>
            </a:r>
            <a:r>
              <a:rPr lang="zh-CN" altLang="en-US" sz="2100">
                <a:latin typeface="微软雅黑" pitchFamily="34" charset="-122"/>
                <a:ea typeface="微软雅黑" pitchFamily="34" charset="-122"/>
              </a:rPr>
              <a:t>。</a:t>
            </a:r>
          </a:p>
          <a:p>
            <a:pPr>
              <a:lnSpc>
                <a:spcPct val="105000"/>
              </a:lnSpc>
              <a:spcBef>
                <a:spcPct val="20000"/>
              </a:spcBef>
            </a:pPr>
            <a:r>
              <a:rPr lang="zh-CN" altLang="en-US" sz="2100">
                <a:latin typeface="微软雅黑" pitchFamily="34" charset="-122"/>
                <a:ea typeface="微软雅黑" pitchFamily="34" charset="-122"/>
              </a:rPr>
              <a:t>使用流缓冲区可使文件内容缓存在用户缓冲区中，而不是每次都直接读</a:t>
            </a:r>
            <a:r>
              <a:rPr lang="en-US" altLang="zh-CN" sz="2100">
                <a:latin typeface="微软雅黑" pitchFamily="34" charset="-122"/>
                <a:ea typeface="微软雅黑" pitchFamily="34" charset="-122"/>
              </a:rPr>
              <a:t>/</a:t>
            </a:r>
            <a:r>
              <a:rPr lang="zh-CN" altLang="en-US" sz="2100">
                <a:latin typeface="微软雅黑" pitchFamily="34" charset="-122"/>
                <a:ea typeface="微软雅黑" pitchFamily="34" charset="-122"/>
              </a:rPr>
              <a:t>写文件，从而</a:t>
            </a:r>
            <a:r>
              <a:rPr lang="zh-CN" altLang="en-US" sz="2100">
                <a:solidFill>
                  <a:schemeClr val="accent1"/>
                </a:solidFill>
                <a:latin typeface="微软雅黑" pitchFamily="34" charset="-122"/>
                <a:ea typeface="微软雅黑" pitchFamily="34" charset="-122"/>
              </a:rPr>
              <a:t>减少执行系统调用次数</a:t>
            </a:r>
            <a:r>
              <a:rPr lang="zh-CN" altLang="en-US" sz="2100">
                <a:latin typeface="微软雅黑" pitchFamily="34" charset="-122"/>
                <a:ea typeface="微软雅黑" pitchFamily="34" charset="-122"/>
              </a:rPr>
              <a:t>。 </a:t>
            </a:r>
          </a:p>
        </p:txBody>
      </p:sp>
      <p:sp>
        <p:nvSpPr>
          <p:cNvPr id="897028" name="Rectangle 4"/>
          <p:cNvSpPr>
            <a:spLocks noChangeArrowheads="1"/>
          </p:cNvSpPr>
          <p:nvPr/>
        </p:nvSpPr>
        <p:spPr bwMode="auto">
          <a:xfrm>
            <a:off x="71438" y="3128963"/>
            <a:ext cx="9072562" cy="2868612"/>
          </a:xfrm>
          <a:prstGeom prst="rect">
            <a:avLst/>
          </a:prstGeom>
          <a:noFill/>
          <a:ln w="50800">
            <a:noFill/>
            <a:miter lim="800000"/>
            <a:headEnd/>
            <a:tailEnd/>
          </a:ln>
          <a:effectLst/>
        </p:spPr>
        <p:txBody>
          <a:bodyPr lIns="0" rIns="0" anchor="ctr">
            <a:spAutoFit/>
          </a:bodyPr>
          <a:lstStyle/>
          <a:p>
            <a:pPr indent="247650"/>
            <a:r>
              <a:rPr lang="en-US" altLang="zh-CN" sz="1900" b="1" dirty="0" err="1">
                <a:solidFill>
                  <a:schemeClr val="accent1"/>
                </a:solidFill>
                <a:latin typeface="微软雅黑" pitchFamily="34" charset="-122"/>
                <a:ea typeface="微软雅黑" pitchFamily="34" charset="-122"/>
              </a:rPr>
              <a:t>int</a:t>
            </a:r>
            <a:r>
              <a:rPr lang="en-US" altLang="zh-CN" sz="1900" b="1" dirty="0">
                <a:solidFill>
                  <a:schemeClr val="accent1"/>
                </a:solidFill>
                <a:latin typeface="微软雅黑" pitchFamily="34" charset="-122"/>
                <a:ea typeface="微软雅黑" pitchFamily="34" charset="-122"/>
              </a:rPr>
              <a:t> _</a:t>
            </a:r>
            <a:r>
              <a:rPr lang="en-US" altLang="zh-CN" sz="1900" b="1" dirty="0" err="1">
                <a:solidFill>
                  <a:schemeClr val="accent1"/>
                </a:solidFill>
                <a:latin typeface="微软雅黑" pitchFamily="34" charset="-122"/>
                <a:ea typeface="微软雅黑" pitchFamily="34" charset="-122"/>
              </a:rPr>
              <a:t>fillbuf</a:t>
            </a:r>
            <a:r>
              <a:rPr lang="en-US" altLang="zh-CN" sz="1900" b="1" dirty="0">
                <a:solidFill>
                  <a:schemeClr val="accent1"/>
                </a:solidFill>
                <a:latin typeface="微软雅黑" pitchFamily="34" charset="-122"/>
                <a:ea typeface="微软雅黑" pitchFamily="34" charset="-122"/>
              </a:rPr>
              <a:t>( FILE *);  </a:t>
            </a:r>
            <a:r>
              <a:rPr lang="en-US" altLang="zh-CN" sz="1900" b="1" dirty="0">
                <a:solidFill>
                  <a:schemeClr val="accent2"/>
                </a:solidFill>
                <a:latin typeface="微软雅黑" pitchFamily="34" charset="-122"/>
                <a:ea typeface="微软雅黑" pitchFamily="34" charset="-122"/>
              </a:rPr>
              <a:t>/*</a:t>
            </a:r>
            <a:r>
              <a:rPr lang="zh-CN" altLang="en-US" sz="1900" b="1" dirty="0">
                <a:solidFill>
                  <a:schemeClr val="accent2"/>
                </a:solidFill>
                <a:latin typeface="微软雅黑" pitchFamily="34" charset="-122"/>
                <a:ea typeface="微软雅黑" pitchFamily="34" charset="-122"/>
              </a:rPr>
              <a:t>第一次调用</a:t>
            </a:r>
            <a:r>
              <a:rPr lang="en-US" altLang="zh-CN" sz="1900" b="1" dirty="0" err="1">
                <a:solidFill>
                  <a:schemeClr val="accent2"/>
                </a:solidFill>
                <a:latin typeface="微软雅黑" pitchFamily="34" charset="-122"/>
                <a:ea typeface="微软雅黑" pitchFamily="34" charset="-122"/>
              </a:rPr>
              <a:t>getc</a:t>
            </a:r>
            <a:r>
              <a:rPr lang="en-US" altLang="zh-CN" sz="1900" b="1" dirty="0">
                <a:solidFill>
                  <a:schemeClr val="accent2"/>
                </a:solidFill>
                <a:latin typeface="微软雅黑" pitchFamily="34" charset="-122"/>
                <a:ea typeface="微软雅黑" pitchFamily="34" charset="-122"/>
              </a:rPr>
              <a:t>()</a:t>
            </a:r>
            <a:r>
              <a:rPr lang="zh-CN" altLang="en-US" sz="1900" b="1" dirty="0">
                <a:solidFill>
                  <a:schemeClr val="accent2"/>
                </a:solidFill>
                <a:latin typeface="微软雅黑" pitchFamily="34" charset="-122"/>
                <a:ea typeface="微软雅黑" pitchFamily="34" charset="-122"/>
              </a:rPr>
              <a:t>，需用</a:t>
            </a:r>
            <a:r>
              <a:rPr lang="en-US" altLang="zh-CN" sz="1900" b="1" dirty="0">
                <a:solidFill>
                  <a:schemeClr val="accent2"/>
                </a:solidFill>
                <a:latin typeface="微软雅黑" pitchFamily="34" charset="-122"/>
                <a:ea typeface="微软雅黑" pitchFamily="34" charset="-122"/>
              </a:rPr>
              <a:t>_</a:t>
            </a:r>
            <a:r>
              <a:rPr lang="en-US" altLang="zh-CN" sz="1900" b="1" dirty="0" err="1">
                <a:solidFill>
                  <a:schemeClr val="accent2"/>
                </a:solidFill>
                <a:latin typeface="微软雅黑" pitchFamily="34" charset="-122"/>
                <a:ea typeface="微软雅黑" pitchFamily="34" charset="-122"/>
              </a:rPr>
              <a:t>fillbuf</a:t>
            </a:r>
            <a:r>
              <a:rPr lang="en-US" altLang="zh-CN" sz="1900" b="1" dirty="0">
                <a:solidFill>
                  <a:schemeClr val="accent2"/>
                </a:solidFill>
                <a:latin typeface="微软雅黑" pitchFamily="34" charset="-122"/>
                <a:ea typeface="微软雅黑" pitchFamily="34" charset="-122"/>
              </a:rPr>
              <a:t>()</a:t>
            </a:r>
            <a:r>
              <a:rPr lang="zh-CN" altLang="en-US" sz="1900" b="1" dirty="0">
                <a:solidFill>
                  <a:schemeClr val="accent2"/>
                </a:solidFill>
                <a:latin typeface="微软雅黑" pitchFamily="34" charset="-122"/>
                <a:ea typeface="微软雅黑" pitchFamily="34" charset="-122"/>
              </a:rPr>
              <a:t>填充缓冲区*</a:t>
            </a:r>
            <a:r>
              <a:rPr lang="en-US" altLang="zh-CN" sz="1900" b="1" dirty="0">
                <a:solidFill>
                  <a:schemeClr val="accent2"/>
                </a:solidFill>
                <a:latin typeface="微软雅黑" pitchFamily="34" charset="-122"/>
                <a:ea typeface="微软雅黑" pitchFamily="34" charset="-122"/>
              </a:rPr>
              <a:t>/</a:t>
            </a:r>
          </a:p>
          <a:p>
            <a:pPr indent="247650">
              <a:spcAft>
                <a:spcPct val="50000"/>
              </a:spcAft>
            </a:pPr>
            <a:r>
              <a:rPr lang="en-US" altLang="zh-CN" sz="1900" b="1" dirty="0" err="1">
                <a:solidFill>
                  <a:schemeClr val="accent1"/>
                </a:solidFill>
                <a:latin typeface="微软雅黑" pitchFamily="34" charset="-122"/>
                <a:ea typeface="微软雅黑" pitchFamily="34" charset="-122"/>
              </a:rPr>
              <a:t>int</a:t>
            </a:r>
            <a:r>
              <a:rPr lang="en-US" altLang="zh-CN" sz="1900" b="1" dirty="0">
                <a:solidFill>
                  <a:schemeClr val="accent1"/>
                </a:solidFill>
                <a:latin typeface="微软雅黑" pitchFamily="34" charset="-122"/>
                <a:ea typeface="微软雅黑" pitchFamily="34" charset="-122"/>
              </a:rPr>
              <a:t> _</a:t>
            </a:r>
            <a:r>
              <a:rPr lang="en-US" altLang="zh-CN" sz="1900" b="1" dirty="0" err="1">
                <a:solidFill>
                  <a:schemeClr val="accent1"/>
                </a:solidFill>
                <a:latin typeface="微软雅黑" pitchFamily="34" charset="-122"/>
                <a:ea typeface="微软雅黑" pitchFamily="34" charset="-122"/>
              </a:rPr>
              <a:t>flushbuf</a:t>
            </a:r>
            <a:r>
              <a:rPr lang="en-US" altLang="zh-CN" sz="1900" b="1" dirty="0">
                <a:solidFill>
                  <a:schemeClr val="accent1"/>
                </a:solidFill>
                <a:latin typeface="微软雅黑" pitchFamily="34" charset="-122"/>
                <a:ea typeface="微软雅黑" pitchFamily="34" charset="-122"/>
              </a:rPr>
              <a:t>( </a:t>
            </a:r>
            <a:r>
              <a:rPr lang="en-US" altLang="zh-CN" sz="1900" b="1" dirty="0" err="1">
                <a:solidFill>
                  <a:schemeClr val="accent1"/>
                </a:solidFill>
                <a:latin typeface="微软雅黑" pitchFamily="34" charset="-122"/>
                <a:ea typeface="微软雅黑" pitchFamily="34" charset="-122"/>
              </a:rPr>
              <a:t>int</a:t>
            </a:r>
            <a:r>
              <a:rPr lang="en-US" altLang="zh-CN" sz="1900" b="1" dirty="0">
                <a:solidFill>
                  <a:schemeClr val="accent1"/>
                </a:solidFill>
                <a:latin typeface="微软雅黑" pitchFamily="34" charset="-122"/>
                <a:ea typeface="微软雅黑" pitchFamily="34" charset="-122"/>
              </a:rPr>
              <a:t>, FILE *); </a:t>
            </a:r>
            <a:r>
              <a:rPr lang="en-US" altLang="zh-CN" sz="1900" b="1" dirty="0">
                <a:solidFill>
                  <a:schemeClr val="accent2"/>
                </a:solidFill>
                <a:latin typeface="微软雅黑" pitchFamily="34" charset="-122"/>
                <a:ea typeface="微软雅黑" pitchFamily="34" charset="-122"/>
              </a:rPr>
              <a:t>/*</a:t>
            </a:r>
            <a:r>
              <a:rPr lang="zh-CN" altLang="en-US" sz="1900" b="1" dirty="0">
                <a:solidFill>
                  <a:schemeClr val="accent2"/>
                </a:solidFill>
                <a:latin typeface="微软雅黑" pitchFamily="34" charset="-122"/>
                <a:ea typeface="微软雅黑" pitchFamily="34" charset="-122"/>
              </a:rPr>
              <a:t>遇换行或写缓冲区满，调用其将缓冲内容</a:t>
            </a:r>
            <a:r>
              <a:rPr lang="zh-CN" altLang="en-US" sz="1900" b="1" dirty="0">
                <a:solidFill>
                  <a:schemeClr val="accent1"/>
                </a:solidFill>
                <a:latin typeface="微软雅黑" pitchFamily="34" charset="-122"/>
                <a:ea typeface="微软雅黑" pitchFamily="34" charset="-122"/>
              </a:rPr>
              <a:t>写文件</a:t>
            </a:r>
            <a:r>
              <a:rPr lang="zh-CN" altLang="en-US" sz="1900" b="1" dirty="0">
                <a:solidFill>
                  <a:schemeClr val="accent2"/>
                </a:solidFill>
                <a:latin typeface="微软雅黑" pitchFamily="34" charset="-122"/>
                <a:ea typeface="微软雅黑" pitchFamily="34" charset="-122"/>
              </a:rPr>
              <a:t>*</a:t>
            </a:r>
            <a:r>
              <a:rPr lang="en-US" altLang="zh-CN" sz="1900" b="1" dirty="0">
                <a:solidFill>
                  <a:schemeClr val="accent2"/>
                </a:solidFill>
                <a:latin typeface="微软雅黑" pitchFamily="34" charset="-122"/>
                <a:ea typeface="微软雅黑" pitchFamily="34" charset="-122"/>
              </a:rPr>
              <a:t>/</a:t>
            </a:r>
            <a:endParaRPr lang="en-US" altLang="zh-CN" sz="1900" b="1" dirty="0">
              <a:solidFill>
                <a:schemeClr val="accent1"/>
              </a:solidFill>
              <a:latin typeface="微软雅黑" pitchFamily="34" charset="-122"/>
              <a:ea typeface="微软雅黑" pitchFamily="34" charset="-122"/>
            </a:endParaRPr>
          </a:p>
          <a:p>
            <a:pPr indent="247650"/>
            <a:r>
              <a:rPr lang="en-US" altLang="zh-CN" sz="1900" b="1" dirty="0">
                <a:latin typeface="微软雅黑" pitchFamily="34" charset="-122"/>
                <a:ea typeface="微软雅黑" pitchFamily="34" charset="-122"/>
              </a:rPr>
              <a:t>#define  </a:t>
            </a:r>
            <a:r>
              <a:rPr lang="en-US" altLang="zh-CN" sz="1900" b="1" dirty="0" err="1">
                <a:latin typeface="微软雅黑" pitchFamily="34" charset="-122"/>
                <a:ea typeface="微软雅黑" pitchFamily="34" charset="-122"/>
              </a:rPr>
              <a:t>feof</a:t>
            </a:r>
            <a:r>
              <a:rPr lang="en-US" altLang="zh-CN" sz="1900" b="1" dirty="0">
                <a:latin typeface="微软雅黑" pitchFamily="34" charset="-122"/>
                <a:ea typeface="微软雅黑" pitchFamily="34" charset="-122"/>
              </a:rPr>
              <a:t>(p)     (((p) -&gt;flag &amp; _EOF) != 0)</a:t>
            </a:r>
          </a:p>
          <a:p>
            <a:pPr indent="247650"/>
            <a:r>
              <a:rPr lang="en-US" altLang="zh-CN" sz="1900" b="1" dirty="0">
                <a:latin typeface="微软雅黑" pitchFamily="34" charset="-122"/>
                <a:ea typeface="微软雅黑" pitchFamily="34" charset="-122"/>
              </a:rPr>
              <a:t>#define  </a:t>
            </a:r>
            <a:r>
              <a:rPr lang="en-US" altLang="zh-CN" sz="1900" b="1" dirty="0" err="1">
                <a:latin typeface="微软雅黑" pitchFamily="34" charset="-122"/>
                <a:ea typeface="微软雅黑" pitchFamily="34" charset="-122"/>
              </a:rPr>
              <a:t>ferror</a:t>
            </a:r>
            <a:r>
              <a:rPr lang="en-US" altLang="zh-CN" sz="1900" b="1" dirty="0">
                <a:latin typeface="微软雅黑" pitchFamily="34" charset="-122"/>
                <a:ea typeface="微软雅黑" pitchFamily="34" charset="-122"/>
              </a:rPr>
              <a:t>(p)  (((p) -&gt;flag &amp; _ERR) != 0)</a:t>
            </a:r>
          </a:p>
          <a:p>
            <a:pPr indent="247650"/>
            <a:r>
              <a:rPr lang="en-US" altLang="zh-CN" sz="1900" b="1" dirty="0">
                <a:latin typeface="微软雅黑" pitchFamily="34" charset="-122"/>
                <a:ea typeface="微软雅黑" pitchFamily="34" charset="-122"/>
              </a:rPr>
              <a:t>#define  </a:t>
            </a:r>
            <a:r>
              <a:rPr lang="en-US" altLang="zh-CN" sz="1900" b="1" dirty="0" err="1">
                <a:latin typeface="微软雅黑" pitchFamily="34" charset="-122"/>
                <a:ea typeface="微软雅黑" pitchFamily="34" charset="-122"/>
              </a:rPr>
              <a:t>fileno</a:t>
            </a:r>
            <a:r>
              <a:rPr lang="en-US" altLang="zh-CN" sz="1900" b="1" dirty="0">
                <a:latin typeface="微软雅黑" pitchFamily="34" charset="-122"/>
                <a:ea typeface="微软雅黑" pitchFamily="34" charset="-122"/>
              </a:rPr>
              <a:t>(p)  ((p) -&gt;</a:t>
            </a:r>
            <a:r>
              <a:rPr lang="en-US" altLang="zh-CN" sz="1900" b="1" dirty="0" err="1">
                <a:latin typeface="微软雅黑" pitchFamily="34" charset="-122"/>
                <a:ea typeface="微软雅黑" pitchFamily="34" charset="-122"/>
              </a:rPr>
              <a:t>fd</a:t>
            </a:r>
            <a:r>
              <a:rPr lang="en-US" altLang="zh-CN" sz="1900" b="1" dirty="0">
                <a:latin typeface="微软雅黑" pitchFamily="34" charset="-122"/>
                <a:ea typeface="微软雅黑" pitchFamily="34" charset="-122"/>
              </a:rPr>
              <a:t>)</a:t>
            </a:r>
          </a:p>
          <a:p>
            <a:pPr indent="247650"/>
            <a:r>
              <a:rPr lang="en-US" altLang="zh-CN" sz="1900" b="1" dirty="0">
                <a:latin typeface="微软雅黑" pitchFamily="34" charset="-122"/>
                <a:ea typeface="微软雅黑" pitchFamily="34" charset="-122"/>
              </a:rPr>
              <a:t>#define</a:t>
            </a:r>
            <a:r>
              <a:rPr lang="en-US" altLang="zh-CN" sz="20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getc</a:t>
            </a:r>
            <a:r>
              <a:rPr lang="en-US" altLang="zh-CN" sz="1900" b="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a:t>
            </a:r>
            <a:r>
              <a:rPr lang="en-US" altLang="zh-CN" sz="1700" b="1" dirty="0">
                <a:latin typeface="Arial Black" pitchFamily="34" charset="0"/>
                <a:ea typeface="微软雅黑" pitchFamily="34" charset="-122"/>
              </a:rPr>
              <a:t>(</a:t>
            </a:r>
            <a:r>
              <a:rPr lang="en-US" altLang="zh-CN" sz="1700" b="1" dirty="0">
                <a:solidFill>
                  <a:schemeClr val="accent1"/>
                </a:solidFill>
                <a:latin typeface="Arial Black" pitchFamily="34" charset="0"/>
                <a:ea typeface="微软雅黑" pitchFamily="34" charset="-122"/>
              </a:rPr>
              <a:t>--(p)-&gt;</a:t>
            </a:r>
            <a:r>
              <a:rPr lang="en-US" altLang="zh-CN" sz="1700" b="1" dirty="0" err="1">
                <a:solidFill>
                  <a:schemeClr val="accent1"/>
                </a:solidFill>
                <a:latin typeface="Arial Black" pitchFamily="34" charset="0"/>
                <a:ea typeface="微软雅黑" pitchFamily="34" charset="-122"/>
              </a:rPr>
              <a:t>cnt</a:t>
            </a:r>
            <a:r>
              <a:rPr lang="en-US" altLang="zh-CN" sz="1700" b="1" dirty="0">
                <a:solidFill>
                  <a:schemeClr val="accent1"/>
                </a:solidFill>
                <a:latin typeface="Arial Black" pitchFamily="34" charset="0"/>
                <a:ea typeface="微软雅黑" pitchFamily="34" charset="-122"/>
              </a:rPr>
              <a:t>&gt;=0 </a:t>
            </a:r>
            <a:r>
              <a:rPr lang="en-US" altLang="zh-CN" sz="1700" b="1" dirty="0">
                <a:latin typeface="Arial Black" pitchFamily="34" charset="0"/>
                <a:ea typeface="微软雅黑" pitchFamily="34" charset="-122"/>
              </a:rPr>
              <a:t>? (unsigned char)*(p)-&gt;</a:t>
            </a:r>
            <a:r>
              <a:rPr lang="en-US" altLang="zh-CN" sz="1700" b="1" dirty="0" err="1">
                <a:latin typeface="Arial Black" pitchFamily="34" charset="0"/>
                <a:ea typeface="微软雅黑" pitchFamily="34" charset="-122"/>
              </a:rPr>
              <a:t>ptr</a:t>
            </a:r>
            <a:r>
              <a:rPr lang="en-US" altLang="zh-CN" sz="1700" b="1" dirty="0">
                <a:latin typeface="Arial Black" pitchFamily="34" charset="0"/>
                <a:ea typeface="微软雅黑" pitchFamily="34" charset="-122"/>
              </a:rPr>
              <a:t>++ : _</a:t>
            </a:r>
            <a:r>
              <a:rPr lang="en-US" altLang="zh-CN" sz="1700" b="1" dirty="0" err="1">
                <a:latin typeface="Arial Black" pitchFamily="34" charset="0"/>
                <a:ea typeface="微软雅黑" pitchFamily="34" charset="-122"/>
              </a:rPr>
              <a:t>fillbuf</a:t>
            </a:r>
            <a:r>
              <a:rPr lang="en-US" altLang="zh-CN" sz="1700" b="1" dirty="0">
                <a:latin typeface="Arial Black" pitchFamily="34" charset="0"/>
                <a:ea typeface="微软雅黑" pitchFamily="34" charset="-122"/>
              </a:rPr>
              <a:t>(p))</a:t>
            </a:r>
            <a:endParaRPr lang="en-US" altLang="zh-CN" sz="1700" b="1" dirty="0">
              <a:latin typeface="微软雅黑" pitchFamily="34" charset="-122"/>
              <a:ea typeface="微软雅黑" pitchFamily="34" charset="-122"/>
            </a:endParaRPr>
          </a:p>
          <a:p>
            <a:pPr indent="247650"/>
            <a:r>
              <a:rPr lang="en-US" altLang="zh-CN" sz="1900" b="1" dirty="0">
                <a:latin typeface="微软雅黑" pitchFamily="34" charset="-122"/>
                <a:ea typeface="微软雅黑" pitchFamily="34" charset="-122"/>
              </a:rPr>
              <a:t>#define  </a:t>
            </a:r>
            <a:r>
              <a:rPr lang="en-US" altLang="zh-CN" sz="1900" b="1" dirty="0" err="1">
                <a:latin typeface="微软雅黑" pitchFamily="34" charset="-122"/>
                <a:ea typeface="微软雅黑" pitchFamily="34" charset="-122"/>
              </a:rPr>
              <a:t>putc</a:t>
            </a:r>
            <a:r>
              <a:rPr lang="en-US" altLang="zh-CN" sz="1900" b="1" dirty="0">
                <a:latin typeface="微软雅黑" pitchFamily="34" charset="-122"/>
                <a:ea typeface="微软雅黑" pitchFamily="34" charset="-122"/>
              </a:rPr>
              <a:t>(</a:t>
            </a:r>
            <a:r>
              <a:rPr lang="en-US" altLang="zh-CN" sz="1900" b="1" dirty="0" err="1">
                <a:latin typeface="微软雅黑" pitchFamily="34" charset="-122"/>
                <a:ea typeface="微软雅黑" pitchFamily="34" charset="-122"/>
              </a:rPr>
              <a:t>x,p</a:t>
            </a:r>
            <a:r>
              <a:rPr lang="en-US" altLang="zh-CN" sz="19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 </a:t>
            </a:r>
            <a:r>
              <a:rPr lang="en-US" altLang="zh-CN" sz="1800" b="1" dirty="0">
                <a:latin typeface="Arial Black" pitchFamily="34" charset="0"/>
                <a:ea typeface="微软雅黑" pitchFamily="34" charset="-122"/>
              </a:rPr>
              <a:t>(</a:t>
            </a:r>
            <a:r>
              <a:rPr lang="en-US" altLang="zh-CN" sz="1800" b="1" dirty="0">
                <a:solidFill>
                  <a:schemeClr val="accent1"/>
                </a:solidFill>
                <a:latin typeface="Arial Black" pitchFamily="34" charset="0"/>
                <a:ea typeface="微软雅黑" pitchFamily="34" charset="-122"/>
              </a:rPr>
              <a:t>--(p)-&gt;</a:t>
            </a:r>
            <a:r>
              <a:rPr lang="en-US" altLang="zh-CN" sz="1800" b="1" dirty="0" err="1">
                <a:solidFill>
                  <a:schemeClr val="accent1"/>
                </a:solidFill>
                <a:latin typeface="Arial Black" pitchFamily="34" charset="0"/>
                <a:ea typeface="微软雅黑" pitchFamily="34" charset="-122"/>
              </a:rPr>
              <a:t>cnt</a:t>
            </a:r>
            <a:r>
              <a:rPr lang="en-US" altLang="zh-CN" sz="1800" b="1" dirty="0">
                <a:solidFill>
                  <a:schemeClr val="accent1"/>
                </a:solidFill>
                <a:latin typeface="Arial Black" pitchFamily="34" charset="0"/>
                <a:ea typeface="微软雅黑" pitchFamily="34" charset="-122"/>
              </a:rPr>
              <a:t>&gt;=0</a:t>
            </a:r>
            <a:r>
              <a:rPr lang="en-US" altLang="zh-CN" sz="1800" b="1" dirty="0">
                <a:latin typeface="Arial Black" pitchFamily="34" charset="0"/>
                <a:ea typeface="微软雅黑" pitchFamily="34" charset="-122"/>
              </a:rPr>
              <a:t> ? </a:t>
            </a:r>
            <a:r>
              <a:rPr lang="de-DE" altLang="zh-CN" sz="1800" b="1" dirty="0">
                <a:latin typeface="Arial Black" pitchFamily="34" charset="0"/>
                <a:ea typeface="微软雅黑" pitchFamily="34" charset="-122"/>
              </a:rPr>
              <a:t>*(p)-&gt;ptr++ = (x) : _flushbuf((x),p))</a:t>
            </a:r>
            <a:r>
              <a:rPr lang="de-DE" altLang="zh-CN" sz="2000" b="1" dirty="0">
                <a:latin typeface="微软雅黑" pitchFamily="34" charset="-122"/>
                <a:ea typeface="微软雅黑" pitchFamily="34" charset="-122"/>
              </a:rPr>
              <a:t> </a:t>
            </a:r>
            <a:endParaRPr lang="en-US" altLang="zh-CN" sz="2000" b="1" dirty="0">
              <a:latin typeface="微软雅黑" pitchFamily="34" charset="-122"/>
              <a:ea typeface="微软雅黑" pitchFamily="34" charset="-122"/>
            </a:endParaRPr>
          </a:p>
          <a:p>
            <a:pPr indent="247650"/>
            <a:r>
              <a:rPr lang="en-US" altLang="zh-CN" sz="1900" b="1" dirty="0">
                <a:latin typeface="微软雅黑" pitchFamily="34" charset="-122"/>
                <a:ea typeface="微软雅黑" pitchFamily="34" charset="-122"/>
              </a:rPr>
              <a:t>#define  </a:t>
            </a:r>
            <a:r>
              <a:rPr lang="en-US" altLang="zh-CN" sz="1900" b="1" dirty="0" err="1">
                <a:latin typeface="微软雅黑" pitchFamily="34" charset="-122"/>
                <a:ea typeface="微软雅黑" pitchFamily="34" charset="-122"/>
              </a:rPr>
              <a:t>getchar</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getc</a:t>
            </a:r>
            <a:r>
              <a:rPr lang="en-US" altLang="zh-CN" sz="1900" b="1" dirty="0">
                <a:latin typeface="微软雅黑" pitchFamily="34" charset="-122"/>
                <a:ea typeface="微软雅黑" pitchFamily="34" charset="-122"/>
              </a:rPr>
              <a:t>(</a:t>
            </a:r>
            <a:r>
              <a:rPr lang="en-US" altLang="zh-CN" sz="1900" b="1" dirty="0" err="1">
                <a:latin typeface="微软雅黑" pitchFamily="34" charset="-122"/>
                <a:ea typeface="微软雅黑" pitchFamily="34" charset="-122"/>
              </a:rPr>
              <a:t>stdin</a:t>
            </a:r>
            <a:r>
              <a:rPr lang="en-US" altLang="zh-CN" sz="1900" b="1" dirty="0">
                <a:latin typeface="微软雅黑" pitchFamily="34" charset="-122"/>
                <a:ea typeface="微软雅黑" pitchFamily="34" charset="-122"/>
              </a:rPr>
              <a:t>)  </a:t>
            </a:r>
          </a:p>
          <a:p>
            <a:pPr indent="247650"/>
            <a:r>
              <a:rPr lang="en-US" altLang="zh-CN" sz="1900" b="1" dirty="0">
                <a:latin typeface="微软雅黑" pitchFamily="34" charset="-122"/>
                <a:ea typeface="微软雅黑" pitchFamily="34" charset="-122"/>
              </a:rPr>
              <a:t>#define  </a:t>
            </a:r>
            <a:r>
              <a:rPr lang="en-US" altLang="zh-CN" sz="1900" b="1" dirty="0" err="1">
                <a:latin typeface="微软雅黑" pitchFamily="34" charset="-122"/>
                <a:ea typeface="微软雅黑" pitchFamily="34" charset="-122"/>
              </a:rPr>
              <a:t>putchar</a:t>
            </a:r>
            <a:r>
              <a:rPr lang="en-US" altLang="zh-CN" sz="1900" b="1" dirty="0">
                <a:latin typeface="微软雅黑" pitchFamily="34" charset="-122"/>
                <a:ea typeface="微软雅黑" pitchFamily="34" charset="-122"/>
              </a:rPr>
              <a:t>(x)  </a:t>
            </a:r>
            <a:r>
              <a:rPr lang="en-US" altLang="zh-CN" sz="1900" b="1" dirty="0" err="1">
                <a:latin typeface="微软雅黑" pitchFamily="34" charset="-122"/>
                <a:ea typeface="微软雅黑" pitchFamily="34" charset="-122"/>
              </a:rPr>
              <a:t>putc</a:t>
            </a:r>
            <a:r>
              <a:rPr lang="en-US" altLang="zh-CN" sz="1900" b="1" dirty="0">
                <a:latin typeface="微软雅黑" pitchFamily="34" charset="-122"/>
                <a:ea typeface="微软雅黑" pitchFamily="34" charset="-122"/>
              </a:rPr>
              <a:t>((x), </a:t>
            </a:r>
            <a:r>
              <a:rPr lang="en-US" altLang="zh-CN" sz="1900" b="1" dirty="0" err="1">
                <a:latin typeface="微软雅黑" pitchFamily="34" charset="-122"/>
                <a:ea typeface="微软雅黑" pitchFamily="34" charset="-122"/>
              </a:rPr>
              <a:t>stdout</a:t>
            </a:r>
            <a:r>
              <a:rPr lang="en-US" altLang="zh-CN" sz="1900" b="1" dirty="0">
                <a:latin typeface="微软雅黑" pitchFamily="34" charset="-122"/>
                <a:ea typeface="微软雅黑" pitchFamily="34" charset="-122"/>
              </a:rPr>
              <a:t>) </a:t>
            </a:r>
          </a:p>
        </p:txBody>
      </p:sp>
      <p:grpSp>
        <p:nvGrpSpPr>
          <p:cNvPr id="897033" name="Group 9"/>
          <p:cNvGrpSpPr>
            <a:grpSpLocks/>
          </p:cNvGrpSpPr>
          <p:nvPr/>
        </p:nvGrpSpPr>
        <p:grpSpPr bwMode="auto">
          <a:xfrm>
            <a:off x="3827463" y="3817938"/>
            <a:ext cx="5227637" cy="1039812"/>
            <a:chOff x="2468" y="2405"/>
            <a:chExt cx="3128" cy="640"/>
          </a:xfrm>
        </p:grpSpPr>
        <p:sp>
          <p:nvSpPr>
            <p:cNvPr id="897029" name="Line 5"/>
            <p:cNvSpPr>
              <a:spLocks noChangeShapeType="1"/>
            </p:cNvSpPr>
            <p:nvPr/>
          </p:nvSpPr>
          <p:spPr bwMode="auto">
            <a:xfrm flipH="1">
              <a:off x="2468" y="2579"/>
              <a:ext cx="1171" cy="466"/>
            </a:xfrm>
            <a:prstGeom prst="line">
              <a:avLst/>
            </a:prstGeom>
            <a:noFill/>
            <a:ln w="50800">
              <a:solidFill>
                <a:srgbClr val="FE9AAB"/>
              </a:solidFill>
              <a:round/>
              <a:headEnd/>
              <a:tailEnd type="triangle" w="med" len="med"/>
            </a:ln>
            <a:effectLst/>
          </p:spPr>
          <p:txBody>
            <a:bodyPr/>
            <a:lstStyle/>
            <a:p>
              <a:endParaRPr lang="zh-CN" altLang="en-US"/>
            </a:p>
          </p:txBody>
        </p:sp>
        <p:sp>
          <p:nvSpPr>
            <p:cNvPr id="897030" name="Text Box 6"/>
            <p:cNvSpPr txBox="1">
              <a:spLocks noChangeArrowheads="1"/>
            </p:cNvSpPr>
            <p:nvPr/>
          </p:nvSpPr>
          <p:spPr bwMode="auto">
            <a:xfrm>
              <a:off x="3603" y="2405"/>
              <a:ext cx="1993" cy="590"/>
            </a:xfrm>
            <a:prstGeom prst="rect">
              <a:avLst/>
            </a:prstGeom>
            <a:noFill/>
            <a:ln w="50800">
              <a:noFill/>
              <a:miter lim="800000"/>
              <a:headEnd/>
              <a:tailEnd/>
            </a:ln>
            <a:effectLst/>
          </p:spPr>
          <p:txBody>
            <a:bodyPr>
              <a:spAutoFit/>
            </a:bodyPr>
            <a:lstStyle/>
            <a:p>
              <a:r>
                <a:rPr lang="zh-CN" altLang="en-US" sz="1900" b="1">
                  <a:solidFill>
                    <a:schemeClr val="accent2"/>
                  </a:solidFill>
                  <a:latin typeface="微软雅黑" pitchFamily="34" charset="-122"/>
                  <a:ea typeface="微软雅黑" pitchFamily="34" charset="-122"/>
                </a:rPr>
                <a:t>输入缓冲</a:t>
              </a:r>
              <a:r>
                <a:rPr lang="zh-CN" altLang="en-US" sz="1900" b="1">
                  <a:solidFill>
                    <a:srgbClr val="FF5B76"/>
                  </a:solidFill>
                  <a:latin typeface="微软雅黑" pitchFamily="34" charset="-122"/>
                  <a:ea typeface="微软雅黑" pitchFamily="34" charset="-122"/>
                </a:rPr>
                <a:t>内容未读完。</a:t>
              </a:r>
              <a:r>
                <a:rPr lang="en-US" altLang="zh-CN" sz="1900" b="1">
                  <a:solidFill>
                    <a:srgbClr val="FF5B76"/>
                  </a:solidFill>
                  <a:latin typeface="微软雅黑" pitchFamily="34" charset="-122"/>
                  <a:ea typeface="微软雅黑" pitchFamily="34" charset="-122"/>
                </a:rPr>
                <a:t>cnt</a:t>
              </a:r>
              <a:r>
                <a:rPr lang="zh-CN" altLang="en-US" sz="1900" b="1">
                  <a:solidFill>
                    <a:srgbClr val="FF5B76"/>
                  </a:solidFill>
                  <a:latin typeface="微软雅黑" pitchFamily="34" charset="-122"/>
                  <a:ea typeface="微软雅黑" pitchFamily="34" charset="-122"/>
                </a:rPr>
                <a:t>为未读字符数，初值为</a:t>
              </a:r>
              <a:r>
                <a:rPr lang="en-US" altLang="zh-CN" sz="1900" b="1">
                  <a:solidFill>
                    <a:srgbClr val="FF5B76"/>
                  </a:solidFill>
                  <a:latin typeface="微软雅黑" pitchFamily="34" charset="-122"/>
                  <a:ea typeface="微软雅黑" pitchFamily="34" charset="-122"/>
                </a:rPr>
                <a:t>0</a:t>
              </a:r>
              <a:r>
                <a:rPr lang="zh-CN" altLang="en-US" sz="1900" b="1">
                  <a:solidFill>
                    <a:srgbClr val="FF5B76"/>
                  </a:solidFill>
                  <a:latin typeface="微软雅黑" pitchFamily="34" charset="-122"/>
                  <a:ea typeface="微软雅黑" pitchFamily="34" charset="-122"/>
                </a:rPr>
                <a:t>，调用</a:t>
              </a:r>
              <a:r>
                <a:rPr lang="en-US" altLang="zh-CN" sz="1900" b="1">
                  <a:solidFill>
                    <a:srgbClr val="FF5B76"/>
                  </a:solidFill>
                  <a:latin typeface="微软雅黑" pitchFamily="34" charset="-122"/>
                  <a:ea typeface="微软雅黑" pitchFamily="34" charset="-122"/>
                </a:rPr>
                <a:t>_fillbuf()</a:t>
              </a:r>
              <a:r>
                <a:rPr lang="zh-CN" altLang="en-US" sz="1900" b="1">
                  <a:solidFill>
                    <a:srgbClr val="FF5B76"/>
                  </a:solidFill>
                  <a:latin typeface="微软雅黑" pitchFamily="34" charset="-122"/>
                  <a:ea typeface="微软雅黑" pitchFamily="34" charset="-122"/>
                </a:rPr>
                <a:t>后值</a:t>
              </a:r>
              <a:r>
                <a:rPr lang="en-US" altLang="zh-CN" sz="1900" b="1">
                  <a:solidFill>
                    <a:srgbClr val="FF5B76"/>
                  </a:solidFill>
                  <a:latin typeface="微软雅黑" pitchFamily="34" charset="-122"/>
                  <a:ea typeface="微软雅黑" pitchFamily="34" charset="-122"/>
                </a:rPr>
                <a:t>&lt;=1023</a:t>
              </a:r>
              <a:r>
                <a:rPr lang="zh-CN" altLang="en-US" sz="1900" b="1">
                  <a:solidFill>
                    <a:srgbClr val="FF5B76"/>
                  </a:solidFill>
                  <a:latin typeface="微软雅黑" pitchFamily="34" charset="-122"/>
                  <a:ea typeface="微软雅黑" pitchFamily="34" charset="-122"/>
                </a:rPr>
                <a:t>。</a:t>
              </a:r>
            </a:p>
          </p:txBody>
        </p:sp>
      </p:grpSp>
      <p:grpSp>
        <p:nvGrpSpPr>
          <p:cNvPr id="897034" name="Group 10"/>
          <p:cNvGrpSpPr>
            <a:grpSpLocks/>
          </p:cNvGrpSpPr>
          <p:nvPr/>
        </p:nvGrpSpPr>
        <p:grpSpPr bwMode="auto">
          <a:xfrm>
            <a:off x="3919538" y="5370513"/>
            <a:ext cx="5110162" cy="1200150"/>
            <a:chOff x="2541" y="3392"/>
            <a:chExt cx="3219" cy="756"/>
          </a:xfrm>
        </p:grpSpPr>
        <p:sp>
          <p:nvSpPr>
            <p:cNvPr id="897031" name="Line 7"/>
            <p:cNvSpPr>
              <a:spLocks noChangeShapeType="1"/>
            </p:cNvSpPr>
            <p:nvPr/>
          </p:nvSpPr>
          <p:spPr bwMode="auto">
            <a:xfrm flipH="1" flipV="1">
              <a:off x="2541" y="3392"/>
              <a:ext cx="822" cy="211"/>
            </a:xfrm>
            <a:prstGeom prst="line">
              <a:avLst/>
            </a:prstGeom>
            <a:noFill/>
            <a:ln w="50800">
              <a:solidFill>
                <a:srgbClr val="FE9AAB"/>
              </a:solidFill>
              <a:round/>
              <a:headEnd/>
              <a:tailEnd type="triangle" w="med" len="med"/>
            </a:ln>
            <a:effectLst/>
          </p:spPr>
          <p:txBody>
            <a:bodyPr/>
            <a:lstStyle/>
            <a:p>
              <a:endParaRPr lang="zh-CN" altLang="en-US"/>
            </a:p>
          </p:txBody>
        </p:sp>
        <p:sp>
          <p:nvSpPr>
            <p:cNvPr id="897032" name="Text Box 8"/>
            <p:cNvSpPr txBox="1">
              <a:spLocks noChangeArrowheads="1"/>
            </p:cNvSpPr>
            <p:nvPr/>
          </p:nvSpPr>
          <p:spPr bwMode="auto">
            <a:xfrm>
              <a:off x="3289" y="3514"/>
              <a:ext cx="2471" cy="634"/>
            </a:xfrm>
            <a:prstGeom prst="rect">
              <a:avLst/>
            </a:prstGeom>
            <a:noFill/>
            <a:ln w="50800">
              <a:noFill/>
              <a:miter lim="800000"/>
              <a:headEnd/>
              <a:tailEnd/>
            </a:ln>
            <a:effectLst/>
          </p:spPr>
          <p:txBody>
            <a:bodyPr>
              <a:spAutoFit/>
            </a:bodyPr>
            <a:lstStyle/>
            <a:p>
              <a:r>
                <a:rPr lang="zh-CN" altLang="en-US" sz="2000" b="1">
                  <a:solidFill>
                    <a:schemeClr val="accent2"/>
                  </a:solidFill>
                  <a:latin typeface="微软雅黑" pitchFamily="34" charset="-122"/>
                  <a:ea typeface="微软雅黑" pitchFamily="34" charset="-122"/>
                </a:rPr>
                <a:t>输出缓冲</a:t>
              </a:r>
              <a:r>
                <a:rPr lang="zh-CN" altLang="en-US" sz="2000" b="1">
                  <a:solidFill>
                    <a:srgbClr val="FF5B76"/>
                  </a:solidFill>
                  <a:latin typeface="微软雅黑" pitchFamily="34" charset="-122"/>
                  <a:ea typeface="微软雅黑" pitchFamily="34" charset="-122"/>
                </a:rPr>
                <a:t>未写满。</a:t>
              </a:r>
              <a:r>
                <a:rPr lang="en-US" altLang="zh-CN" sz="2000" b="1">
                  <a:solidFill>
                    <a:srgbClr val="FF5B76"/>
                  </a:solidFill>
                  <a:latin typeface="微软雅黑" pitchFamily="34" charset="-122"/>
                  <a:ea typeface="微软雅黑" pitchFamily="34" charset="-122"/>
                </a:rPr>
                <a:t>cnt</a:t>
              </a:r>
              <a:r>
                <a:rPr lang="zh-CN" altLang="en-US" sz="2000" b="1">
                  <a:solidFill>
                    <a:srgbClr val="FF5B76"/>
                  </a:solidFill>
                  <a:latin typeface="微软雅黑" pitchFamily="34" charset="-122"/>
                  <a:ea typeface="微软雅黑" pitchFamily="34" charset="-122"/>
                </a:rPr>
                <a:t>为可写字符数，初值为</a:t>
              </a:r>
              <a:r>
                <a:rPr lang="en-US" altLang="zh-CN" sz="2000" b="1">
                  <a:solidFill>
                    <a:srgbClr val="FF5B76"/>
                  </a:solidFill>
                  <a:latin typeface="微软雅黑" pitchFamily="34" charset="-122"/>
                  <a:ea typeface="微软雅黑" pitchFamily="34" charset="-122"/>
                </a:rPr>
                <a:t>0</a:t>
              </a:r>
              <a:r>
                <a:rPr lang="zh-CN" altLang="en-US" sz="2000" b="1">
                  <a:solidFill>
                    <a:srgbClr val="FF5B76"/>
                  </a:solidFill>
                  <a:latin typeface="微软雅黑" pitchFamily="34" charset="-122"/>
                  <a:ea typeface="微软雅黑" pitchFamily="34" charset="-122"/>
                </a:rPr>
                <a:t>，调用</a:t>
              </a:r>
              <a:r>
                <a:rPr lang="en-US" altLang="zh-CN" sz="2000" b="1">
                  <a:solidFill>
                    <a:srgbClr val="FF5B76"/>
                  </a:solidFill>
                  <a:latin typeface="微软雅黑" pitchFamily="34" charset="-122"/>
                  <a:ea typeface="微软雅黑" pitchFamily="34" charset="-122"/>
                </a:rPr>
                <a:t>_flushbuf()</a:t>
              </a:r>
              <a:r>
                <a:rPr lang="zh-CN" altLang="en-US" sz="2000" b="1">
                  <a:solidFill>
                    <a:srgbClr val="FF5B76"/>
                  </a:solidFill>
                  <a:latin typeface="微软雅黑" pitchFamily="34" charset="-122"/>
                  <a:ea typeface="微软雅黑" pitchFamily="34" charset="-122"/>
                </a:rPr>
                <a:t>后，值为</a:t>
              </a:r>
              <a:r>
                <a:rPr lang="en-US" altLang="zh-CN" sz="2000" b="1">
                  <a:solidFill>
                    <a:srgbClr val="FF5B76"/>
                  </a:solidFill>
                  <a:latin typeface="微软雅黑" pitchFamily="34" charset="-122"/>
                  <a:ea typeface="微软雅黑" pitchFamily="34" charset="-122"/>
                </a:rPr>
                <a:t>1024-1=1023</a:t>
              </a:r>
              <a:r>
                <a:rPr lang="zh-CN" altLang="en-US" sz="2000" b="1">
                  <a:solidFill>
                    <a:srgbClr val="FF5B76"/>
                  </a:solidFill>
                  <a:latin typeface="微软雅黑" pitchFamily="34" charset="-122"/>
                  <a:ea typeface="微软雅黑" pitchFamily="34" charset="-122"/>
                </a:rPr>
                <a:t>。</a:t>
              </a:r>
            </a:p>
          </p:txBody>
        </p:sp>
      </p:grpSp>
      <p:sp>
        <p:nvSpPr>
          <p:cNvPr id="897035" name="Text Box 11"/>
          <p:cNvSpPr txBox="1">
            <a:spLocks noChangeArrowheads="1"/>
          </p:cNvSpPr>
          <p:nvPr/>
        </p:nvSpPr>
        <p:spPr bwMode="auto">
          <a:xfrm>
            <a:off x="5573713" y="2670175"/>
            <a:ext cx="3090862" cy="396875"/>
          </a:xfrm>
          <a:prstGeom prst="rect">
            <a:avLst/>
          </a:prstGeom>
          <a:noFill/>
          <a:ln w="50800">
            <a:noFill/>
            <a:miter lim="800000"/>
            <a:headEnd/>
            <a:tailEnd/>
          </a:ln>
          <a:effectLst/>
        </p:spPr>
        <p:txBody>
          <a:bodyPr>
            <a:spAutoFit/>
          </a:bodyPr>
          <a:lstStyle/>
          <a:p>
            <a:pPr>
              <a:spcBef>
                <a:spcPct val="50000"/>
              </a:spcBef>
            </a:pPr>
            <a:r>
              <a:rPr lang="zh-CN" altLang="en-US" sz="2000" b="1">
                <a:solidFill>
                  <a:srgbClr val="A50021"/>
                </a:solidFill>
                <a:ea typeface="微软雅黑" pitchFamily="34" charset="-122"/>
              </a:rPr>
              <a:t>系统调用的开销很大！</a:t>
            </a:r>
          </a:p>
        </p:txBody>
      </p:sp>
      <p:sp>
        <p:nvSpPr>
          <p:cNvPr id="897036" name="Text Box 12"/>
          <p:cNvSpPr txBox="1">
            <a:spLocks noChangeArrowheads="1"/>
          </p:cNvSpPr>
          <p:nvPr/>
        </p:nvSpPr>
        <p:spPr bwMode="auto">
          <a:xfrm>
            <a:off x="2438400" y="6138863"/>
            <a:ext cx="1524000" cy="457200"/>
          </a:xfrm>
          <a:prstGeom prst="rect">
            <a:avLst/>
          </a:prstGeom>
          <a:noFill/>
          <a:ln w="50800">
            <a:noFill/>
            <a:miter lim="800000"/>
            <a:headEnd/>
            <a:tailEnd/>
          </a:ln>
          <a:effectLst/>
        </p:spPr>
        <p:txBody>
          <a:bodyPr>
            <a:spAutoFit/>
          </a:bodyPr>
          <a:lstStyle/>
          <a:p>
            <a:pPr>
              <a:spcBef>
                <a:spcPct val="50000"/>
              </a:spcBef>
            </a:pPr>
            <a:r>
              <a:rPr lang="en-US" altLang="zh-CN" sz="2400" b="1">
                <a:latin typeface="微软雅黑" pitchFamily="34" charset="-122"/>
                <a:ea typeface="微软雅黑" pitchFamily="34" charset="-122"/>
                <a:hlinkClick r:id="rId2" action="ppaction://hlinksldjump"/>
              </a:rPr>
              <a:t>SKIP</a:t>
            </a:r>
            <a:endParaRPr lang="en-US" altLang="zh-CN" sz="2400"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7027">
                                            <p:txEl>
                                              <p:pRg st="0" end="0"/>
                                            </p:txEl>
                                          </p:spTgt>
                                        </p:tgtEl>
                                        <p:attrNameLst>
                                          <p:attrName>style.visibility</p:attrName>
                                        </p:attrNameLst>
                                      </p:cBhvr>
                                      <p:to>
                                        <p:strVal val="visible"/>
                                      </p:to>
                                    </p:set>
                                    <p:animEffect transition="in" filter="blinds(horizontal)">
                                      <p:cBhvr>
                                        <p:cTn id="7" dur="500"/>
                                        <p:tgtEl>
                                          <p:spTgt spid="897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7027">
                                            <p:txEl>
                                              <p:pRg st="1" end="1"/>
                                            </p:txEl>
                                          </p:spTgt>
                                        </p:tgtEl>
                                        <p:attrNameLst>
                                          <p:attrName>style.visibility</p:attrName>
                                        </p:attrNameLst>
                                      </p:cBhvr>
                                      <p:to>
                                        <p:strVal val="visible"/>
                                      </p:to>
                                    </p:set>
                                    <p:animEffect transition="in" filter="blinds(horizontal)">
                                      <p:cBhvr>
                                        <p:cTn id="12" dur="500"/>
                                        <p:tgtEl>
                                          <p:spTgt spid="897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97027">
                                            <p:txEl>
                                              <p:pRg st="2" end="2"/>
                                            </p:txEl>
                                          </p:spTgt>
                                        </p:tgtEl>
                                        <p:attrNameLst>
                                          <p:attrName>style.visibility</p:attrName>
                                        </p:attrNameLst>
                                      </p:cBhvr>
                                      <p:to>
                                        <p:strVal val="visible"/>
                                      </p:to>
                                    </p:set>
                                    <p:animEffect transition="in" filter="blinds(horizontal)">
                                      <p:cBhvr>
                                        <p:cTn id="17" dur="500"/>
                                        <p:tgtEl>
                                          <p:spTgt spid="897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7035"/>
                                        </p:tgtEl>
                                        <p:attrNameLst>
                                          <p:attrName>style.visibility</p:attrName>
                                        </p:attrNameLst>
                                      </p:cBhvr>
                                      <p:to>
                                        <p:strVal val="visible"/>
                                      </p:to>
                                    </p:set>
                                    <p:animEffect transition="in" filter="blinds(horizontal)">
                                      <p:cBhvr>
                                        <p:cTn id="22" dur="500"/>
                                        <p:tgtEl>
                                          <p:spTgt spid="89703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97028">
                                            <p:txEl>
                                              <p:pRg st="0" end="0"/>
                                            </p:txEl>
                                          </p:spTgt>
                                        </p:tgtEl>
                                        <p:attrNameLst>
                                          <p:attrName>style.visibility</p:attrName>
                                        </p:attrNameLst>
                                      </p:cBhvr>
                                      <p:to>
                                        <p:strVal val="visible"/>
                                      </p:to>
                                    </p:set>
                                    <p:animEffect transition="in" filter="blinds(horizontal)">
                                      <p:cBhvr>
                                        <p:cTn id="27" dur="500"/>
                                        <p:tgtEl>
                                          <p:spTgt spid="89702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97028">
                                            <p:txEl>
                                              <p:pRg st="1" end="1"/>
                                            </p:txEl>
                                          </p:spTgt>
                                        </p:tgtEl>
                                        <p:attrNameLst>
                                          <p:attrName>style.visibility</p:attrName>
                                        </p:attrNameLst>
                                      </p:cBhvr>
                                      <p:to>
                                        <p:strVal val="visible"/>
                                      </p:to>
                                    </p:set>
                                    <p:animEffect transition="in" filter="blinds(horizontal)">
                                      <p:cBhvr>
                                        <p:cTn id="32" dur="500"/>
                                        <p:tgtEl>
                                          <p:spTgt spid="89702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97028">
                                            <p:txEl>
                                              <p:pRg st="2" end="2"/>
                                            </p:txEl>
                                          </p:spTgt>
                                        </p:tgtEl>
                                        <p:attrNameLst>
                                          <p:attrName>style.visibility</p:attrName>
                                        </p:attrNameLst>
                                      </p:cBhvr>
                                      <p:to>
                                        <p:strVal val="visible"/>
                                      </p:to>
                                    </p:set>
                                    <p:animEffect transition="in" filter="blinds(horizontal)">
                                      <p:cBhvr>
                                        <p:cTn id="37" dur="500"/>
                                        <p:tgtEl>
                                          <p:spTgt spid="897028">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897028">
                                            <p:txEl>
                                              <p:pRg st="3" end="3"/>
                                            </p:txEl>
                                          </p:spTgt>
                                        </p:tgtEl>
                                        <p:attrNameLst>
                                          <p:attrName>style.visibility</p:attrName>
                                        </p:attrNameLst>
                                      </p:cBhvr>
                                      <p:to>
                                        <p:strVal val="visible"/>
                                      </p:to>
                                    </p:set>
                                    <p:animEffect transition="in" filter="blinds(horizontal)">
                                      <p:cBhvr>
                                        <p:cTn id="40" dur="500"/>
                                        <p:tgtEl>
                                          <p:spTgt spid="897028">
                                            <p:txEl>
                                              <p:pRg st="3" end="3"/>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897028">
                                            <p:txEl>
                                              <p:pRg st="4" end="4"/>
                                            </p:txEl>
                                          </p:spTgt>
                                        </p:tgtEl>
                                        <p:attrNameLst>
                                          <p:attrName>style.visibility</p:attrName>
                                        </p:attrNameLst>
                                      </p:cBhvr>
                                      <p:to>
                                        <p:strVal val="visible"/>
                                      </p:to>
                                    </p:set>
                                    <p:animEffect transition="in" filter="blinds(horizontal)">
                                      <p:cBhvr>
                                        <p:cTn id="43" dur="500"/>
                                        <p:tgtEl>
                                          <p:spTgt spid="897028">
                                            <p:txEl>
                                              <p:pRg st="4" end="4"/>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897028">
                                            <p:txEl>
                                              <p:pRg st="5" end="5"/>
                                            </p:txEl>
                                          </p:spTgt>
                                        </p:tgtEl>
                                        <p:attrNameLst>
                                          <p:attrName>style.visibility</p:attrName>
                                        </p:attrNameLst>
                                      </p:cBhvr>
                                      <p:to>
                                        <p:strVal val="visible"/>
                                      </p:to>
                                    </p:set>
                                    <p:animEffect transition="in" filter="blinds(horizontal)">
                                      <p:cBhvr>
                                        <p:cTn id="46" dur="500"/>
                                        <p:tgtEl>
                                          <p:spTgt spid="897028">
                                            <p:txEl>
                                              <p:pRg st="5" end="5"/>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897028">
                                            <p:txEl>
                                              <p:pRg st="6" end="6"/>
                                            </p:txEl>
                                          </p:spTgt>
                                        </p:tgtEl>
                                        <p:attrNameLst>
                                          <p:attrName>style.visibility</p:attrName>
                                        </p:attrNameLst>
                                      </p:cBhvr>
                                      <p:to>
                                        <p:strVal val="visible"/>
                                      </p:to>
                                    </p:set>
                                    <p:animEffect transition="in" filter="blinds(horizontal)">
                                      <p:cBhvr>
                                        <p:cTn id="49" dur="500"/>
                                        <p:tgtEl>
                                          <p:spTgt spid="897028">
                                            <p:txEl>
                                              <p:pRg st="6" end="6"/>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897028">
                                            <p:txEl>
                                              <p:pRg st="7" end="7"/>
                                            </p:txEl>
                                          </p:spTgt>
                                        </p:tgtEl>
                                        <p:attrNameLst>
                                          <p:attrName>style.visibility</p:attrName>
                                        </p:attrNameLst>
                                      </p:cBhvr>
                                      <p:to>
                                        <p:strVal val="visible"/>
                                      </p:to>
                                    </p:set>
                                    <p:animEffect transition="in" filter="blinds(horizontal)">
                                      <p:cBhvr>
                                        <p:cTn id="52" dur="500"/>
                                        <p:tgtEl>
                                          <p:spTgt spid="897028">
                                            <p:txEl>
                                              <p:pRg st="7" end="7"/>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897028">
                                            <p:txEl>
                                              <p:pRg st="8" end="8"/>
                                            </p:txEl>
                                          </p:spTgt>
                                        </p:tgtEl>
                                        <p:attrNameLst>
                                          <p:attrName>style.visibility</p:attrName>
                                        </p:attrNameLst>
                                      </p:cBhvr>
                                      <p:to>
                                        <p:strVal val="visible"/>
                                      </p:to>
                                    </p:set>
                                    <p:animEffect transition="in" filter="blinds(horizontal)">
                                      <p:cBhvr>
                                        <p:cTn id="55" dur="500"/>
                                        <p:tgtEl>
                                          <p:spTgt spid="897028">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897033"/>
                                        </p:tgtEl>
                                        <p:attrNameLst>
                                          <p:attrName>style.visibility</p:attrName>
                                        </p:attrNameLst>
                                      </p:cBhvr>
                                      <p:to>
                                        <p:strVal val="visible"/>
                                      </p:to>
                                    </p:set>
                                    <p:animEffect transition="in" filter="blinds(horizontal)">
                                      <p:cBhvr>
                                        <p:cTn id="60" dur="500"/>
                                        <p:tgtEl>
                                          <p:spTgt spid="897033"/>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897034"/>
                                        </p:tgtEl>
                                        <p:attrNameLst>
                                          <p:attrName>style.visibility</p:attrName>
                                        </p:attrNameLst>
                                      </p:cBhvr>
                                      <p:to>
                                        <p:strVal val="visible"/>
                                      </p:to>
                                    </p:set>
                                    <p:animEffect transition="in" filter="blinds(horizontal)">
                                      <p:cBhvr>
                                        <p:cTn id="65" dur="500"/>
                                        <p:tgtEl>
                                          <p:spTgt spid="897034"/>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897036"/>
                                        </p:tgtEl>
                                        <p:attrNameLst>
                                          <p:attrName>style.visibility</p:attrName>
                                        </p:attrNameLst>
                                      </p:cBhvr>
                                      <p:to>
                                        <p:strVal val="visible"/>
                                      </p:to>
                                    </p:set>
                                    <p:animEffect transition="in" filter="blinds(horizontal)">
                                      <p:cBhvr>
                                        <p:cTn id="70" dur="500"/>
                                        <p:tgtEl>
                                          <p:spTgt spid="897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35" grpId="0"/>
      <p:bldP spid="8970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p:txBody>
          <a:bodyPr/>
          <a:lstStyle/>
          <a:p>
            <a:r>
              <a:rPr lang="en-US" altLang="zh-CN"/>
              <a:t>_fillbuf()</a:t>
            </a:r>
            <a:r>
              <a:rPr lang="zh-CN" altLang="en-US"/>
              <a:t>函数的实现</a:t>
            </a:r>
          </a:p>
        </p:txBody>
      </p:sp>
      <p:sp>
        <p:nvSpPr>
          <p:cNvPr id="898053" name="Rectangle 5"/>
          <p:cNvSpPr>
            <a:spLocks noChangeArrowheads="1"/>
          </p:cNvSpPr>
          <p:nvPr/>
        </p:nvSpPr>
        <p:spPr bwMode="auto">
          <a:xfrm>
            <a:off x="274638" y="798513"/>
            <a:ext cx="8456612" cy="5859462"/>
          </a:xfrm>
          <a:prstGeom prst="rect">
            <a:avLst/>
          </a:prstGeom>
          <a:noFill/>
          <a:ln w="50800">
            <a:noFill/>
            <a:miter lim="800000"/>
            <a:headEnd/>
            <a:tailEnd/>
          </a:ln>
          <a:effectLst/>
        </p:spPr>
        <p:txBody>
          <a:bodyPr anchor="ctr">
            <a:spAutoFit/>
          </a:bodyPr>
          <a:lstStyle/>
          <a:p>
            <a:pPr indent="285750"/>
            <a:r>
              <a:rPr lang="en-US" altLang="zh-CN" sz="1800" b="1" dirty="0">
                <a:latin typeface="Arial Black" pitchFamily="34" charset="0"/>
                <a:ea typeface="微软雅黑" pitchFamily="34" charset="-122"/>
              </a:rPr>
              <a:t>#include “</a:t>
            </a:r>
            <a:r>
              <a:rPr lang="en-US" altLang="zh-CN" sz="1800" b="1" dirty="0" err="1">
                <a:latin typeface="Arial Black" pitchFamily="34" charset="0"/>
                <a:ea typeface="微软雅黑" pitchFamily="34" charset="-122"/>
              </a:rPr>
              <a:t>syscalls.h</a:t>
            </a:r>
            <a:r>
              <a:rPr lang="en-US" altLang="zh-CN" sz="1800" b="1" dirty="0">
                <a:latin typeface="Arial Black" pitchFamily="34" charset="0"/>
                <a:ea typeface="微软雅黑" pitchFamily="34" charset="-122"/>
              </a:rPr>
              <a:t>”</a:t>
            </a:r>
          </a:p>
          <a:p>
            <a:pPr indent="285750"/>
            <a:r>
              <a:rPr lang="en-US" altLang="zh-CN" sz="1800" b="1" dirty="0">
                <a:latin typeface="Arial Black" pitchFamily="34" charset="0"/>
                <a:ea typeface="微软雅黑" pitchFamily="34" charset="-122"/>
              </a:rPr>
              <a:t>/* _</a:t>
            </a:r>
            <a:r>
              <a:rPr lang="en-US" altLang="zh-CN" sz="1800" b="1" dirty="0" err="1">
                <a:latin typeface="Arial Black" pitchFamily="34" charset="0"/>
                <a:ea typeface="微软雅黑" pitchFamily="34" charset="-122"/>
              </a:rPr>
              <a:t>fillbuf</a:t>
            </a:r>
            <a:r>
              <a:rPr lang="en-US" altLang="zh-CN" sz="1800" b="1" dirty="0">
                <a:latin typeface="Arial Black" pitchFamily="34" charset="0"/>
                <a:ea typeface="微软雅黑" pitchFamily="34" charset="-122"/>
              </a:rPr>
              <a:t>: allocate and fill input buffer */</a:t>
            </a:r>
          </a:p>
          <a:p>
            <a:pPr indent="285750"/>
            <a:r>
              <a:rPr lang="en-US" altLang="zh-CN" sz="1800" b="1" dirty="0" err="1">
                <a:latin typeface="Arial Black" pitchFamily="34" charset="0"/>
                <a:ea typeface="微软雅黑" pitchFamily="34" charset="-122"/>
              </a:rPr>
              <a:t>int</a:t>
            </a:r>
            <a:r>
              <a:rPr lang="en-US" altLang="zh-CN" sz="1800" b="1" dirty="0">
                <a:latin typeface="Arial Black" pitchFamily="34" charset="0"/>
                <a:ea typeface="微软雅黑" pitchFamily="34" charset="-122"/>
              </a:rPr>
              <a:t> _</a:t>
            </a:r>
            <a:r>
              <a:rPr lang="en-US" altLang="zh-CN" sz="1800" b="1" dirty="0" err="1">
                <a:latin typeface="Arial Black" pitchFamily="34" charset="0"/>
                <a:ea typeface="微软雅黑" pitchFamily="34" charset="-122"/>
              </a:rPr>
              <a:t>fillbuf</a:t>
            </a:r>
            <a:r>
              <a:rPr lang="en-US" altLang="zh-CN" sz="1800" b="1" dirty="0">
                <a:latin typeface="Arial Black" pitchFamily="34" charset="0"/>
                <a:ea typeface="微软雅黑" pitchFamily="34" charset="-122"/>
              </a:rPr>
              <a:t>(FILE *</a:t>
            </a:r>
            <a:r>
              <a:rPr lang="en-US" altLang="zh-CN" sz="1800" b="1" dirty="0" err="1">
                <a:latin typeface="Arial Black" pitchFamily="34" charset="0"/>
                <a:ea typeface="微软雅黑" pitchFamily="34" charset="-122"/>
              </a:rPr>
              <a:t>fp</a:t>
            </a:r>
            <a:r>
              <a:rPr lang="en-US" altLang="zh-CN" sz="1800" b="1" dirty="0">
                <a:latin typeface="Arial Black" pitchFamily="34" charset="0"/>
                <a:ea typeface="微软雅黑" pitchFamily="34" charset="-122"/>
              </a:rPr>
              <a:t>)</a:t>
            </a:r>
          </a:p>
          <a:p>
            <a:pPr indent="285750"/>
            <a:r>
              <a:rPr lang="en-US" altLang="zh-CN" sz="1800" b="1" dirty="0">
                <a:latin typeface="Arial Black" pitchFamily="34" charset="0"/>
                <a:ea typeface="微软雅黑" pitchFamily="34" charset="-122"/>
              </a:rPr>
              <a:t>{</a:t>
            </a:r>
          </a:p>
          <a:p>
            <a:pPr indent="285750"/>
            <a:r>
              <a:rPr lang="en-US" altLang="zh-CN" sz="1800" b="1" dirty="0">
                <a:latin typeface="Arial Black" pitchFamily="34" charset="0"/>
                <a:ea typeface="微软雅黑" pitchFamily="34" charset="-122"/>
              </a:rPr>
              <a:t>    </a:t>
            </a:r>
            <a:r>
              <a:rPr lang="en-US" altLang="zh-CN" sz="1800" b="1" dirty="0" err="1">
                <a:latin typeface="Arial Black" pitchFamily="34" charset="0"/>
                <a:ea typeface="微软雅黑" pitchFamily="34" charset="-122"/>
              </a:rPr>
              <a:t>int</a:t>
            </a:r>
            <a:r>
              <a:rPr lang="en-US" altLang="zh-CN" sz="1800" b="1" dirty="0">
                <a:latin typeface="Arial Black" pitchFamily="34" charset="0"/>
                <a:ea typeface="微软雅黑" pitchFamily="34" charset="-122"/>
              </a:rPr>
              <a:t> </a:t>
            </a:r>
            <a:r>
              <a:rPr lang="en-US" altLang="zh-CN" sz="1800" b="1" dirty="0" err="1">
                <a:latin typeface="Arial Black" pitchFamily="34" charset="0"/>
                <a:ea typeface="微软雅黑" pitchFamily="34" charset="-122"/>
              </a:rPr>
              <a:t>bufsize</a:t>
            </a:r>
            <a:r>
              <a:rPr lang="en-US" altLang="zh-CN" sz="1800" b="1" dirty="0">
                <a:latin typeface="Arial Black" pitchFamily="34" charset="0"/>
                <a:ea typeface="微软雅黑" pitchFamily="34" charset="-122"/>
              </a:rPr>
              <a:t>;</a:t>
            </a:r>
          </a:p>
          <a:p>
            <a:pPr indent="285750"/>
            <a:r>
              <a:rPr lang="en-US" altLang="zh-CN" sz="1800" b="1" dirty="0">
                <a:latin typeface="Arial Black" pitchFamily="34" charset="0"/>
                <a:ea typeface="微软雅黑" pitchFamily="34" charset="-122"/>
              </a:rPr>
              <a:t>    if ((</a:t>
            </a:r>
            <a:r>
              <a:rPr lang="en-US" altLang="zh-CN" sz="1800" b="1" dirty="0" err="1">
                <a:latin typeface="Arial Black" pitchFamily="34" charset="0"/>
                <a:ea typeface="微软雅黑" pitchFamily="34" charset="-122"/>
              </a:rPr>
              <a:t>fp</a:t>
            </a:r>
            <a:r>
              <a:rPr lang="en-US" altLang="zh-CN" sz="1800" b="1" dirty="0">
                <a:latin typeface="Arial Black" pitchFamily="34" charset="0"/>
                <a:ea typeface="微软雅黑" pitchFamily="34" charset="-122"/>
              </a:rPr>
              <a:t> -&gt;flag &amp; ( _READ | _EOF | _ERR)) != _READ)</a:t>
            </a:r>
          </a:p>
          <a:p>
            <a:pPr indent="285750"/>
            <a:r>
              <a:rPr lang="en-US" altLang="zh-CN" sz="1800" b="1" dirty="0">
                <a:latin typeface="Arial Black" pitchFamily="34" charset="0"/>
                <a:ea typeface="微软雅黑" pitchFamily="34" charset="-122"/>
              </a:rPr>
              <a:t>           return EOF;</a:t>
            </a:r>
          </a:p>
          <a:p>
            <a:pPr indent="285750"/>
            <a:r>
              <a:rPr lang="en-US" altLang="zh-CN" sz="1800" b="1" dirty="0">
                <a:latin typeface="Arial Black" pitchFamily="34" charset="0"/>
                <a:ea typeface="微软雅黑" pitchFamily="34" charset="-122"/>
              </a:rPr>
              <a:t>    </a:t>
            </a:r>
            <a:r>
              <a:rPr lang="en-US" altLang="zh-CN" sz="1800" b="1" dirty="0" err="1">
                <a:solidFill>
                  <a:schemeClr val="accent1"/>
                </a:solidFill>
                <a:latin typeface="Arial Black" pitchFamily="34" charset="0"/>
                <a:ea typeface="微软雅黑" pitchFamily="34" charset="-122"/>
              </a:rPr>
              <a:t>bufsize</a:t>
            </a:r>
            <a:r>
              <a:rPr lang="en-US" altLang="zh-CN" sz="1800" b="1" dirty="0">
                <a:solidFill>
                  <a:schemeClr val="accent1"/>
                </a:solidFill>
                <a:latin typeface="Arial Black" pitchFamily="34" charset="0"/>
                <a:ea typeface="微软雅黑" pitchFamily="34" charset="-122"/>
              </a:rPr>
              <a:t> = (</a:t>
            </a:r>
            <a:r>
              <a:rPr lang="en-US" altLang="zh-CN" sz="1800" b="1" dirty="0" err="1">
                <a:solidFill>
                  <a:schemeClr val="accent1"/>
                </a:solidFill>
                <a:latin typeface="Arial Black" pitchFamily="34" charset="0"/>
                <a:ea typeface="微软雅黑" pitchFamily="34" charset="-122"/>
              </a:rPr>
              <a:t>fp</a:t>
            </a:r>
            <a:r>
              <a:rPr lang="en-US" altLang="zh-CN" sz="1800" b="1" dirty="0">
                <a:solidFill>
                  <a:schemeClr val="accent1"/>
                </a:solidFill>
                <a:latin typeface="Arial Black" pitchFamily="34" charset="0"/>
                <a:ea typeface="微软雅黑" pitchFamily="34" charset="-122"/>
              </a:rPr>
              <a:t> -&gt;flag &amp; _UNBUF) ? 1 : BUFSIZ;</a:t>
            </a:r>
          </a:p>
          <a:p>
            <a:pPr indent="285750"/>
            <a:r>
              <a:rPr lang="en-US" altLang="zh-CN" sz="1800" b="1" dirty="0">
                <a:latin typeface="Arial Black" pitchFamily="34" charset="0"/>
                <a:ea typeface="微软雅黑" pitchFamily="34" charset="-122"/>
              </a:rPr>
              <a:t>    if ((</a:t>
            </a:r>
            <a:r>
              <a:rPr lang="en-US" altLang="zh-CN" sz="1800" b="1" dirty="0" err="1">
                <a:latin typeface="Arial Black" pitchFamily="34" charset="0"/>
                <a:ea typeface="微软雅黑" pitchFamily="34" charset="-122"/>
              </a:rPr>
              <a:t>fp</a:t>
            </a:r>
            <a:r>
              <a:rPr lang="en-US" altLang="zh-CN" sz="1800" b="1" dirty="0">
                <a:latin typeface="Arial Black" pitchFamily="34" charset="0"/>
                <a:ea typeface="微软雅黑" pitchFamily="34" charset="-122"/>
              </a:rPr>
              <a:t> -&gt; base == NULL)		 </a:t>
            </a:r>
            <a:r>
              <a:rPr lang="en-US" altLang="zh-CN" sz="1800" b="1" dirty="0">
                <a:solidFill>
                  <a:schemeClr val="accent2"/>
                </a:solidFill>
                <a:latin typeface="Arial Black" pitchFamily="34" charset="0"/>
                <a:ea typeface="微软雅黑" pitchFamily="34" charset="-122"/>
              </a:rPr>
              <a:t>/* </a:t>
            </a:r>
            <a:r>
              <a:rPr lang="zh-CN" altLang="en-US" sz="1800" b="1" dirty="0">
                <a:solidFill>
                  <a:schemeClr val="accent2"/>
                </a:solidFill>
                <a:latin typeface="Arial Black" pitchFamily="34" charset="0"/>
                <a:ea typeface="微软雅黑" pitchFamily="34" charset="-122"/>
              </a:rPr>
              <a:t>刚开始，还没有申请缓冲 *</a:t>
            </a:r>
            <a:r>
              <a:rPr lang="en-US" altLang="zh-CN" sz="1800" b="1" dirty="0">
                <a:solidFill>
                  <a:schemeClr val="accent2"/>
                </a:solidFill>
                <a:latin typeface="Arial Black" pitchFamily="34" charset="0"/>
                <a:ea typeface="微软雅黑" pitchFamily="34" charset="-122"/>
              </a:rPr>
              <a:t>/</a:t>
            </a:r>
          </a:p>
          <a:p>
            <a:pPr indent="285750"/>
            <a:r>
              <a:rPr lang="en-US" altLang="zh-CN" sz="1800" b="1" dirty="0">
                <a:latin typeface="Arial Black" pitchFamily="34" charset="0"/>
                <a:ea typeface="微软雅黑" pitchFamily="34" charset="-122"/>
              </a:rPr>
              <a:t>           if (( </a:t>
            </a:r>
            <a:r>
              <a:rPr lang="en-US" altLang="zh-CN" sz="1800" b="1" dirty="0" err="1">
                <a:latin typeface="Arial Black" pitchFamily="34" charset="0"/>
                <a:ea typeface="微软雅黑" pitchFamily="34" charset="-122"/>
              </a:rPr>
              <a:t>fp</a:t>
            </a:r>
            <a:r>
              <a:rPr lang="en-US" altLang="zh-CN" sz="1800" b="1" dirty="0">
                <a:latin typeface="Arial Black" pitchFamily="34" charset="0"/>
                <a:ea typeface="微软雅黑" pitchFamily="34" charset="-122"/>
              </a:rPr>
              <a:t> -&gt; base = (char *) </a:t>
            </a:r>
            <a:r>
              <a:rPr lang="en-US" altLang="zh-CN" sz="1800" b="1" dirty="0" err="1">
                <a:solidFill>
                  <a:schemeClr val="accent1"/>
                </a:solidFill>
                <a:latin typeface="Arial Black" pitchFamily="34" charset="0"/>
                <a:ea typeface="微软雅黑" pitchFamily="34" charset="-122"/>
              </a:rPr>
              <a:t>malloc</a:t>
            </a:r>
            <a:r>
              <a:rPr lang="en-US" altLang="zh-CN" sz="1800" b="1" dirty="0">
                <a:solidFill>
                  <a:schemeClr val="accent1"/>
                </a:solidFill>
                <a:latin typeface="Arial Black" pitchFamily="34" charset="0"/>
                <a:ea typeface="微软雅黑" pitchFamily="34" charset="-122"/>
              </a:rPr>
              <a:t>(</a:t>
            </a:r>
            <a:r>
              <a:rPr lang="en-US" altLang="zh-CN" sz="1800" b="1" dirty="0" err="1">
                <a:solidFill>
                  <a:schemeClr val="accent1"/>
                </a:solidFill>
                <a:latin typeface="Arial Black" pitchFamily="34" charset="0"/>
                <a:ea typeface="微软雅黑" pitchFamily="34" charset="-122"/>
              </a:rPr>
              <a:t>bufsize</a:t>
            </a:r>
            <a:r>
              <a:rPr lang="en-US" altLang="zh-CN" sz="1800" b="1" dirty="0">
                <a:solidFill>
                  <a:schemeClr val="accent1"/>
                </a:solidFill>
                <a:latin typeface="Arial Black" pitchFamily="34" charset="0"/>
                <a:ea typeface="微软雅黑" pitchFamily="34" charset="-122"/>
              </a:rPr>
              <a:t>)</a:t>
            </a:r>
            <a:r>
              <a:rPr lang="en-US" altLang="zh-CN" sz="1800" b="1" dirty="0">
                <a:latin typeface="Arial Black" pitchFamily="34" charset="0"/>
                <a:ea typeface="微软雅黑" pitchFamily="34" charset="-122"/>
              </a:rPr>
              <a:t>) == NULL)</a:t>
            </a:r>
          </a:p>
          <a:p>
            <a:pPr indent="285750"/>
            <a:r>
              <a:rPr lang="en-US" altLang="zh-CN" sz="1800" b="1" dirty="0">
                <a:latin typeface="Arial Black" pitchFamily="34" charset="0"/>
                <a:ea typeface="微软雅黑" pitchFamily="34" charset="-122"/>
              </a:rPr>
              <a:t>	  return EOF</a:t>
            </a:r>
            <a:r>
              <a:rPr lang="zh-CN" altLang="en-US" sz="1800" b="1" dirty="0">
                <a:latin typeface="Arial Black" pitchFamily="34" charset="0"/>
                <a:ea typeface="微软雅黑" pitchFamily="34" charset="-122"/>
              </a:rPr>
              <a:t>； 		 </a:t>
            </a:r>
            <a:r>
              <a:rPr lang="en-US" altLang="zh-CN" sz="1800" b="1" dirty="0">
                <a:solidFill>
                  <a:schemeClr val="accent2"/>
                </a:solidFill>
                <a:latin typeface="Arial Black" pitchFamily="34" charset="0"/>
                <a:ea typeface="微软雅黑" pitchFamily="34" charset="-122"/>
              </a:rPr>
              <a:t>/* </a:t>
            </a:r>
            <a:r>
              <a:rPr lang="zh-CN" altLang="en-US" sz="1800" b="1" dirty="0">
                <a:solidFill>
                  <a:schemeClr val="accent2"/>
                </a:solidFill>
                <a:latin typeface="Arial Black" pitchFamily="34" charset="0"/>
                <a:ea typeface="微软雅黑" pitchFamily="34" charset="-122"/>
              </a:rPr>
              <a:t>缓冲没有申请到 *</a:t>
            </a:r>
            <a:r>
              <a:rPr lang="en-US" altLang="zh-CN" sz="1800" b="1" dirty="0">
                <a:solidFill>
                  <a:schemeClr val="accent2"/>
                </a:solidFill>
                <a:latin typeface="Arial Black" pitchFamily="34" charset="0"/>
                <a:ea typeface="微软雅黑" pitchFamily="34" charset="-122"/>
              </a:rPr>
              <a:t>/</a:t>
            </a:r>
          </a:p>
          <a:p>
            <a:pPr indent="285750"/>
            <a:r>
              <a:rPr lang="en-US" altLang="zh-CN" sz="1800" b="1" dirty="0">
                <a:latin typeface="Arial Black" pitchFamily="34" charset="0"/>
                <a:ea typeface="微软雅黑" pitchFamily="34" charset="-122"/>
              </a:rPr>
              <a:t>    </a:t>
            </a:r>
            <a:r>
              <a:rPr lang="en-US" altLang="zh-CN" sz="1800" b="1" dirty="0" err="1">
                <a:latin typeface="Arial Black" pitchFamily="34" charset="0"/>
                <a:ea typeface="微软雅黑" pitchFamily="34" charset="-122"/>
              </a:rPr>
              <a:t>fp</a:t>
            </a:r>
            <a:r>
              <a:rPr lang="en-US" altLang="zh-CN" sz="1800" b="1" dirty="0">
                <a:latin typeface="Arial Black" pitchFamily="34" charset="0"/>
                <a:ea typeface="微软雅黑" pitchFamily="34" charset="-122"/>
              </a:rPr>
              <a:t> -&gt; </a:t>
            </a:r>
            <a:r>
              <a:rPr lang="en-US" altLang="zh-CN" sz="1800" b="1" dirty="0" err="1">
                <a:latin typeface="Arial Black" pitchFamily="34" charset="0"/>
                <a:ea typeface="微软雅黑" pitchFamily="34" charset="-122"/>
              </a:rPr>
              <a:t>ptr</a:t>
            </a:r>
            <a:r>
              <a:rPr lang="en-US" altLang="zh-CN" sz="1800" b="1" dirty="0">
                <a:latin typeface="Arial Black" pitchFamily="34" charset="0"/>
                <a:ea typeface="微软雅黑" pitchFamily="34" charset="-122"/>
              </a:rPr>
              <a:t> = </a:t>
            </a:r>
            <a:r>
              <a:rPr lang="en-US" altLang="zh-CN" sz="1800" b="1" dirty="0" err="1">
                <a:latin typeface="Arial Black" pitchFamily="34" charset="0"/>
                <a:ea typeface="微软雅黑" pitchFamily="34" charset="-122"/>
              </a:rPr>
              <a:t>fp</a:t>
            </a:r>
            <a:r>
              <a:rPr lang="en-US" altLang="zh-CN" sz="1800" b="1" dirty="0">
                <a:latin typeface="Arial Black" pitchFamily="34" charset="0"/>
                <a:ea typeface="微软雅黑" pitchFamily="34" charset="-122"/>
              </a:rPr>
              <a:t> -&gt; base;</a:t>
            </a:r>
          </a:p>
          <a:p>
            <a:pPr indent="285750"/>
            <a:r>
              <a:rPr lang="en-US" altLang="zh-CN" sz="1800" b="1" dirty="0">
                <a:latin typeface="Arial Black" pitchFamily="34" charset="0"/>
                <a:ea typeface="微软雅黑" pitchFamily="34" charset="-122"/>
              </a:rPr>
              <a:t>    </a:t>
            </a:r>
            <a:r>
              <a:rPr lang="en-US" altLang="zh-CN" sz="1800" b="1" dirty="0" err="1">
                <a:latin typeface="Arial Black" pitchFamily="34" charset="0"/>
                <a:ea typeface="微软雅黑" pitchFamily="34" charset="-122"/>
              </a:rPr>
              <a:t>fp</a:t>
            </a:r>
            <a:r>
              <a:rPr lang="en-US" altLang="zh-CN" sz="1800" b="1" dirty="0">
                <a:latin typeface="Arial Black" pitchFamily="34" charset="0"/>
                <a:ea typeface="微软雅黑" pitchFamily="34" charset="-122"/>
              </a:rPr>
              <a:t> -&gt; </a:t>
            </a:r>
            <a:r>
              <a:rPr lang="en-US" altLang="zh-CN" sz="1800" b="1" dirty="0" err="1">
                <a:latin typeface="Arial Black" pitchFamily="34" charset="0"/>
                <a:ea typeface="微软雅黑" pitchFamily="34" charset="-122"/>
              </a:rPr>
              <a:t>cnt</a:t>
            </a:r>
            <a:r>
              <a:rPr lang="en-US" altLang="zh-CN" sz="1800" b="1" dirty="0">
                <a:latin typeface="Arial Black" pitchFamily="34" charset="0"/>
                <a:ea typeface="微软雅黑" pitchFamily="34" charset="-122"/>
              </a:rPr>
              <a:t> = </a:t>
            </a:r>
            <a:r>
              <a:rPr lang="en-US" altLang="zh-CN" sz="1800" b="1" dirty="0">
                <a:solidFill>
                  <a:schemeClr val="accent1"/>
                </a:solidFill>
                <a:latin typeface="Arial Black" pitchFamily="34" charset="0"/>
                <a:ea typeface="微软雅黑" pitchFamily="34" charset="-122"/>
              </a:rPr>
              <a:t>read (</a:t>
            </a:r>
            <a:r>
              <a:rPr lang="en-US" altLang="zh-CN" sz="1800" b="1" dirty="0" err="1">
                <a:solidFill>
                  <a:schemeClr val="accent1"/>
                </a:solidFill>
                <a:latin typeface="Arial Black" pitchFamily="34" charset="0"/>
                <a:ea typeface="微软雅黑" pitchFamily="34" charset="-122"/>
              </a:rPr>
              <a:t>fp</a:t>
            </a:r>
            <a:r>
              <a:rPr lang="en-US" altLang="zh-CN" sz="1800" b="1" dirty="0">
                <a:solidFill>
                  <a:schemeClr val="accent1"/>
                </a:solidFill>
                <a:latin typeface="Arial Black" pitchFamily="34" charset="0"/>
                <a:ea typeface="微软雅黑" pitchFamily="34" charset="-122"/>
              </a:rPr>
              <a:t>-&gt;</a:t>
            </a:r>
            <a:r>
              <a:rPr lang="en-US" altLang="zh-CN" sz="1800" b="1" dirty="0" err="1">
                <a:solidFill>
                  <a:schemeClr val="accent1"/>
                </a:solidFill>
                <a:latin typeface="Arial Black" pitchFamily="34" charset="0"/>
                <a:ea typeface="微软雅黑" pitchFamily="34" charset="-122"/>
              </a:rPr>
              <a:t>fd</a:t>
            </a:r>
            <a:r>
              <a:rPr lang="en-US" altLang="zh-CN" sz="1800" b="1" dirty="0">
                <a:solidFill>
                  <a:schemeClr val="accent1"/>
                </a:solidFill>
                <a:latin typeface="Arial Black" pitchFamily="34" charset="0"/>
                <a:ea typeface="微软雅黑" pitchFamily="34" charset="-122"/>
              </a:rPr>
              <a:t>, </a:t>
            </a:r>
            <a:r>
              <a:rPr lang="en-US" altLang="zh-CN" sz="1800" b="1" dirty="0" err="1">
                <a:solidFill>
                  <a:schemeClr val="accent1"/>
                </a:solidFill>
                <a:latin typeface="Arial Black" pitchFamily="34" charset="0"/>
                <a:ea typeface="微软雅黑" pitchFamily="34" charset="-122"/>
              </a:rPr>
              <a:t>fp</a:t>
            </a:r>
            <a:r>
              <a:rPr lang="en-US" altLang="zh-CN" sz="1800" b="1" dirty="0">
                <a:solidFill>
                  <a:schemeClr val="accent1"/>
                </a:solidFill>
                <a:latin typeface="Arial Black" pitchFamily="34" charset="0"/>
                <a:ea typeface="微软雅黑" pitchFamily="34" charset="-122"/>
              </a:rPr>
              <a:t>-&gt;</a:t>
            </a:r>
            <a:r>
              <a:rPr lang="en-US" altLang="zh-CN" sz="1800" b="1" dirty="0" err="1">
                <a:solidFill>
                  <a:schemeClr val="accent1"/>
                </a:solidFill>
                <a:latin typeface="Arial Black" pitchFamily="34" charset="0"/>
                <a:ea typeface="微软雅黑" pitchFamily="34" charset="-122"/>
              </a:rPr>
              <a:t>ptr</a:t>
            </a:r>
            <a:r>
              <a:rPr lang="en-US" altLang="zh-CN" sz="1800" b="1" dirty="0">
                <a:solidFill>
                  <a:schemeClr val="accent1"/>
                </a:solidFill>
                <a:latin typeface="Arial Black" pitchFamily="34" charset="0"/>
                <a:ea typeface="微软雅黑" pitchFamily="34" charset="-122"/>
              </a:rPr>
              <a:t>, </a:t>
            </a:r>
            <a:r>
              <a:rPr lang="en-US" altLang="zh-CN" sz="1800" b="1" dirty="0" err="1">
                <a:solidFill>
                  <a:schemeClr val="accent1"/>
                </a:solidFill>
                <a:latin typeface="Arial Black" pitchFamily="34" charset="0"/>
                <a:ea typeface="微软雅黑" pitchFamily="34" charset="-122"/>
              </a:rPr>
              <a:t>bufsize</a:t>
            </a:r>
            <a:r>
              <a:rPr lang="en-US" altLang="zh-CN" sz="1800" b="1" dirty="0">
                <a:solidFill>
                  <a:schemeClr val="accent1"/>
                </a:solidFill>
                <a:latin typeface="Arial Black" pitchFamily="34" charset="0"/>
                <a:ea typeface="微软雅黑" pitchFamily="34" charset="-122"/>
              </a:rPr>
              <a:t>)</a:t>
            </a:r>
            <a:r>
              <a:rPr lang="en-US" altLang="zh-CN" sz="1800" b="1" dirty="0">
                <a:latin typeface="Arial Black" pitchFamily="34" charset="0"/>
                <a:ea typeface="微软雅黑" pitchFamily="34" charset="-122"/>
              </a:rPr>
              <a:t>;    </a:t>
            </a:r>
            <a:r>
              <a:rPr lang="en-US" altLang="zh-CN" sz="1800" b="1" dirty="0">
                <a:solidFill>
                  <a:schemeClr val="accent1"/>
                </a:solidFill>
                <a:latin typeface="Arial Black" pitchFamily="34" charset="0"/>
                <a:ea typeface="微软雅黑" pitchFamily="34" charset="-122"/>
              </a:rPr>
              <a:t>/* </a:t>
            </a:r>
            <a:r>
              <a:rPr lang="en-US" altLang="zh-CN" sz="1800" b="1" dirty="0" err="1">
                <a:solidFill>
                  <a:schemeClr val="accent1"/>
                </a:solidFill>
                <a:latin typeface="Arial Black" pitchFamily="34" charset="0"/>
                <a:ea typeface="微软雅黑" pitchFamily="34" charset="-122"/>
              </a:rPr>
              <a:t>cnt</a:t>
            </a:r>
            <a:r>
              <a:rPr lang="en-US" altLang="zh-CN" sz="1800" b="1" dirty="0">
                <a:solidFill>
                  <a:schemeClr val="accent1"/>
                </a:solidFill>
                <a:latin typeface="Arial Black" pitchFamily="34" charset="0"/>
                <a:ea typeface="微软雅黑" pitchFamily="34" charset="-122"/>
              </a:rPr>
              <a:t>&lt;=1024 */</a:t>
            </a:r>
          </a:p>
          <a:p>
            <a:pPr indent="285750"/>
            <a:r>
              <a:rPr lang="en-US" altLang="zh-CN" sz="1800" b="1" dirty="0">
                <a:latin typeface="Arial Black" pitchFamily="34" charset="0"/>
                <a:ea typeface="微软雅黑" pitchFamily="34" charset="-122"/>
              </a:rPr>
              <a:t>    if (--</a:t>
            </a:r>
            <a:r>
              <a:rPr lang="en-US" altLang="zh-CN" sz="1800" b="1" dirty="0" err="1">
                <a:latin typeface="Arial Black" pitchFamily="34" charset="0"/>
                <a:ea typeface="微软雅黑" pitchFamily="34" charset="-122"/>
              </a:rPr>
              <a:t>fp</a:t>
            </a:r>
            <a:r>
              <a:rPr lang="en-US" altLang="zh-CN" sz="1800" b="1" dirty="0">
                <a:latin typeface="Arial Black" pitchFamily="34" charset="0"/>
                <a:ea typeface="微软雅黑" pitchFamily="34" charset="-122"/>
              </a:rPr>
              <a:t>-&gt;</a:t>
            </a:r>
            <a:r>
              <a:rPr lang="en-US" altLang="zh-CN" sz="1800" b="1" dirty="0" err="1">
                <a:latin typeface="Arial Black" pitchFamily="34" charset="0"/>
                <a:ea typeface="微软雅黑" pitchFamily="34" charset="-122"/>
              </a:rPr>
              <a:t>cnt</a:t>
            </a:r>
            <a:r>
              <a:rPr lang="en-US" altLang="zh-CN" sz="1800" b="1" dirty="0">
                <a:latin typeface="Arial Black" pitchFamily="34" charset="0"/>
                <a:ea typeface="微软雅黑" pitchFamily="34" charset="-122"/>
              </a:rPr>
              <a:t> &lt; 0) {			      </a:t>
            </a:r>
            <a:r>
              <a:rPr lang="en-US" altLang="zh-CN" sz="1800" b="1" dirty="0">
                <a:solidFill>
                  <a:schemeClr val="accent1"/>
                </a:solidFill>
                <a:latin typeface="Arial Black" pitchFamily="34" charset="0"/>
                <a:ea typeface="微软雅黑" pitchFamily="34" charset="-122"/>
              </a:rPr>
              <a:t>/* </a:t>
            </a:r>
            <a:r>
              <a:rPr lang="en-US" altLang="zh-CN" sz="1800" b="1" dirty="0" err="1">
                <a:solidFill>
                  <a:schemeClr val="accent1"/>
                </a:solidFill>
                <a:latin typeface="Arial Black" pitchFamily="34" charset="0"/>
                <a:ea typeface="微软雅黑" pitchFamily="34" charset="-122"/>
              </a:rPr>
              <a:t>cnt</a:t>
            </a:r>
            <a:r>
              <a:rPr lang="en-US" altLang="zh-CN" sz="1800" b="1" dirty="0">
                <a:solidFill>
                  <a:schemeClr val="accent1"/>
                </a:solidFill>
                <a:latin typeface="Arial Black" pitchFamily="34" charset="0"/>
                <a:ea typeface="微软雅黑" pitchFamily="34" charset="-122"/>
              </a:rPr>
              <a:t>&lt;=1023 */</a:t>
            </a:r>
          </a:p>
          <a:p>
            <a:pPr indent="285750"/>
            <a:r>
              <a:rPr lang="en-US" altLang="zh-CN" sz="1800" b="1" dirty="0">
                <a:latin typeface="Arial Black" pitchFamily="34" charset="0"/>
                <a:ea typeface="微软雅黑" pitchFamily="34" charset="-122"/>
              </a:rPr>
              <a:t>           if (</a:t>
            </a:r>
            <a:r>
              <a:rPr lang="en-US" altLang="zh-CN" sz="1800" b="1" dirty="0" err="1">
                <a:latin typeface="Arial Black" pitchFamily="34" charset="0"/>
                <a:ea typeface="微软雅黑" pitchFamily="34" charset="-122"/>
              </a:rPr>
              <a:t>fp</a:t>
            </a:r>
            <a:r>
              <a:rPr lang="en-US" altLang="zh-CN" sz="1800" b="1" dirty="0">
                <a:latin typeface="Arial Black" pitchFamily="34" charset="0"/>
                <a:ea typeface="微软雅黑" pitchFamily="34" charset="-122"/>
              </a:rPr>
              <a:t>-&gt;</a:t>
            </a:r>
            <a:r>
              <a:rPr lang="en-US" altLang="zh-CN" sz="1800" b="1" dirty="0" err="1">
                <a:latin typeface="Arial Black" pitchFamily="34" charset="0"/>
                <a:ea typeface="微软雅黑" pitchFamily="34" charset="-122"/>
              </a:rPr>
              <a:t>cnt</a:t>
            </a:r>
            <a:r>
              <a:rPr lang="en-US" altLang="zh-CN" sz="1800" b="1" dirty="0">
                <a:latin typeface="Arial Black" pitchFamily="34" charset="0"/>
                <a:ea typeface="微软雅黑" pitchFamily="34" charset="-122"/>
              </a:rPr>
              <a:t> == -1) </a:t>
            </a:r>
            <a:r>
              <a:rPr lang="de-DE" altLang="zh-CN" sz="1800" b="1" dirty="0">
                <a:latin typeface="Arial Black" pitchFamily="34" charset="0"/>
                <a:ea typeface="微软雅黑" pitchFamily="34" charset="-122"/>
              </a:rPr>
              <a:t>fp-&gt;flag | = _EOF;</a:t>
            </a:r>
            <a:endParaRPr lang="en-US" altLang="zh-CN" sz="1800" b="1" dirty="0">
              <a:latin typeface="Arial Black" pitchFamily="34" charset="0"/>
              <a:ea typeface="微软雅黑" pitchFamily="34" charset="-122"/>
            </a:endParaRPr>
          </a:p>
          <a:p>
            <a:pPr indent="285750"/>
            <a:r>
              <a:rPr lang="de-DE" altLang="zh-CN" sz="1800" b="1" dirty="0">
                <a:latin typeface="Arial Black" pitchFamily="34" charset="0"/>
                <a:ea typeface="微软雅黑" pitchFamily="34" charset="-122"/>
              </a:rPr>
              <a:t>           else fp-&gt;flag | = _ERR;</a:t>
            </a:r>
            <a:endParaRPr lang="en-US" altLang="zh-CN" sz="1800" b="1" dirty="0">
              <a:latin typeface="Arial Black" pitchFamily="34" charset="0"/>
              <a:ea typeface="微软雅黑" pitchFamily="34" charset="-122"/>
            </a:endParaRPr>
          </a:p>
          <a:p>
            <a:pPr indent="285750"/>
            <a:r>
              <a:rPr lang="en-US" altLang="zh-CN" sz="1800" b="1" dirty="0">
                <a:latin typeface="Arial Black" pitchFamily="34" charset="0"/>
                <a:ea typeface="微软雅黑" pitchFamily="34" charset="-122"/>
              </a:rPr>
              <a:t>           </a:t>
            </a:r>
            <a:r>
              <a:rPr lang="en-US" altLang="zh-CN" sz="1800" b="1" dirty="0" err="1">
                <a:latin typeface="Arial Black" pitchFamily="34" charset="0"/>
                <a:ea typeface="微软雅黑" pitchFamily="34" charset="-122"/>
              </a:rPr>
              <a:t>fp</a:t>
            </a:r>
            <a:r>
              <a:rPr lang="en-US" altLang="zh-CN" sz="1800" b="1" dirty="0">
                <a:latin typeface="Arial Black" pitchFamily="34" charset="0"/>
                <a:ea typeface="微软雅黑" pitchFamily="34" charset="-122"/>
              </a:rPr>
              <a:t> -&gt; </a:t>
            </a:r>
            <a:r>
              <a:rPr lang="en-US" altLang="zh-CN" sz="1800" b="1" dirty="0" err="1">
                <a:latin typeface="Arial Black" pitchFamily="34" charset="0"/>
                <a:ea typeface="微软雅黑" pitchFamily="34" charset="-122"/>
              </a:rPr>
              <a:t>cnt</a:t>
            </a:r>
            <a:r>
              <a:rPr lang="en-US" altLang="zh-CN" sz="1800" b="1" dirty="0">
                <a:latin typeface="Arial Black" pitchFamily="34" charset="0"/>
                <a:ea typeface="微软雅黑" pitchFamily="34" charset="-122"/>
              </a:rPr>
              <a:t> =0;</a:t>
            </a:r>
          </a:p>
          <a:p>
            <a:pPr indent="285750"/>
            <a:r>
              <a:rPr lang="en-US" altLang="zh-CN" sz="1800" b="1" dirty="0">
                <a:latin typeface="Arial Black" pitchFamily="34" charset="0"/>
                <a:ea typeface="微软雅黑" pitchFamily="34" charset="-122"/>
              </a:rPr>
              <a:t>           return EOF;</a:t>
            </a:r>
          </a:p>
          <a:p>
            <a:pPr indent="285750"/>
            <a:r>
              <a:rPr lang="en-US" altLang="zh-CN" sz="1800" b="1" dirty="0">
                <a:latin typeface="Arial Black" pitchFamily="34" charset="0"/>
                <a:ea typeface="微软雅黑" pitchFamily="34" charset="-122"/>
              </a:rPr>
              <a:t>    }</a:t>
            </a:r>
          </a:p>
          <a:p>
            <a:pPr indent="285750"/>
            <a:r>
              <a:rPr lang="en-US" altLang="zh-CN" sz="1800" b="1" dirty="0">
                <a:latin typeface="Arial Black" pitchFamily="34" charset="0"/>
                <a:ea typeface="微软雅黑" pitchFamily="34" charset="-122"/>
              </a:rPr>
              <a:t>    return (unsigned char ) *</a:t>
            </a:r>
            <a:r>
              <a:rPr lang="en-US" altLang="zh-CN" sz="1800" b="1" dirty="0" err="1">
                <a:latin typeface="Arial Black" pitchFamily="34" charset="0"/>
                <a:ea typeface="微软雅黑" pitchFamily="34" charset="-122"/>
              </a:rPr>
              <a:t>fp</a:t>
            </a:r>
            <a:r>
              <a:rPr lang="en-US" altLang="zh-CN" sz="1800" b="1" dirty="0">
                <a:latin typeface="Arial Black" pitchFamily="34" charset="0"/>
                <a:ea typeface="微软雅黑" pitchFamily="34" charset="-122"/>
              </a:rPr>
              <a:t>-&gt;</a:t>
            </a:r>
            <a:r>
              <a:rPr lang="en-US" altLang="zh-CN" sz="1800" b="1" dirty="0" err="1">
                <a:latin typeface="Arial Black" pitchFamily="34" charset="0"/>
                <a:ea typeface="微软雅黑" pitchFamily="34" charset="-122"/>
              </a:rPr>
              <a:t>ptr</a:t>
            </a:r>
            <a:r>
              <a:rPr lang="en-US" altLang="zh-CN" sz="1800" b="1" dirty="0">
                <a:latin typeface="Arial Black" pitchFamily="34" charset="0"/>
                <a:ea typeface="微软雅黑" pitchFamily="34" charset="-122"/>
              </a:rPr>
              <a:t>++;</a:t>
            </a:r>
          </a:p>
          <a:p>
            <a:pPr indent="285750"/>
            <a:r>
              <a:rPr lang="en-US" altLang="zh-CN" sz="1800" b="1" dirty="0">
                <a:latin typeface="Arial Black" pitchFamily="34" charset="0"/>
                <a:ea typeface="微软雅黑" pitchFamily="34" charset="-122"/>
              </a:rPr>
              <a:t>}</a:t>
            </a:r>
          </a:p>
        </p:txBody>
      </p:sp>
      <p:grpSp>
        <p:nvGrpSpPr>
          <p:cNvPr id="898056" name="Group 8"/>
          <p:cNvGrpSpPr>
            <a:grpSpLocks/>
          </p:cNvGrpSpPr>
          <p:nvPr/>
        </p:nvGrpSpPr>
        <p:grpSpPr bwMode="auto">
          <a:xfrm>
            <a:off x="4368800" y="1204913"/>
            <a:ext cx="4310063" cy="1639887"/>
            <a:chOff x="2752" y="759"/>
            <a:chExt cx="2715" cy="1033"/>
          </a:xfrm>
        </p:grpSpPr>
        <p:sp>
          <p:nvSpPr>
            <p:cNvPr id="898054" name="Text Box 6"/>
            <p:cNvSpPr txBox="1">
              <a:spLocks noChangeArrowheads="1"/>
            </p:cNvSpPr>
            <p:nvPr/>
          </p:nvSpPr>
          <p:spPr bwMode="auto">
            <a:xfrm>
              <a:off x="4050" y="759"/>
              <a:ext cx="1417" cy="471"/>
            </a:xfrm>
            <a:prstGeom prst="rect">
              <a:avLst/>
            </a:prstGeom>
            <a:noFill/>
            <a:ln w="50800">
              <a:noFill/>
              <a:miter lim="800000"/>
              <a:headEnd/>
              <a:tailEnd/>
            </a:ln>
            <a:effectLst/>
          </p:spPr>
          <p:txBody>
            <a:bodyPr>
              <a:spAutoFit/>
            </a:bodyPr>
            <a:lstStyle/>
            <a:p>
              <a:pPr>
                <a:spcBef>
                  <a:spcPct val="15000"/>
                </a:spcBef>
              </a:pPr>
              <a:r>
                <a:rPr lang="en-US" altLang="zh-CN" sz="2000" b="1">
                  <a:solidFill>
                    <a:schemeClr val="accent2"/>
                  </a:solidFill>
                  <a:latin typeface="微软雅黑" pitchFamily="34" charset="-122"/>
                  <a:ea typeface="微软雅黑" pitchFamily="34" charset="-122"/>
                </a:rPr>
                <a:t>stderr</a:t>
              </a:r>
              <a:r>
                <a:rPr lang="zh-CN" altLang="en-US" sz="2000" b="1">
                  <a:solidFill>
                    <a:schemeClr val="accent2"/>
                  </a:solidFill>
                  <a:latin typeface="微软雅黑" pitchFamily="34" charset="-122"/>
                  <a:ea typeface="微软雅黑" pitchFamily="34" charset="-122"/>
                </a:rPr>
                <a:t>没有缓冲</a:t>
              </a:r>
            </a:p>
            <a:p>
              <a:pPr>
                <a:spcBef>
                  <a:spcPct val="15000"/>
                </a:spcBef>
              </a:pPr>
              <a:r>
                <a:rPr lang="zh-CN" altLang="en-US" sz="2000" b="1">
                  <a:solidFill>
                    <a:schemeClr val="accent2"/>
                  </a:solidFill>
                  <a:latin typeface="微软雅黑" pitchFamily="34" charset="-122"/>
                  <a:ea typeface="微软雅黑" pitchFamily="34" charset="-122"/>
                </a:rPr>
                <a:t>即</a:t>
              </a:r>
              <a:r>
                <a:rPr lang="en-US" altLang="zh-CN" sz="2000" b="1">
                  <a:solidFill>
                    <a:schemeClr val="accent2"/>
                  </a:solidFill>
                  <a:latin typeface="微软雅黑" pitchFamily="34" charset="-122"/>
                  <a:ea typeface="微软雅黑" pitchFamily="34" charset="-122"/>
                </a:rPr>
                <a:t>bufsize=1</a:t>
              </a:r>
            </a:p>
          </p:txBody>
        </p:sp>
        <p:sp>
          <p:nvSpPr>
            <p:cNvPr id="898055" name="Line 7"/>
            <p:cNvSpPr>
              <a:spLocks noChangeShapeType="1"/>
            </p:cNvSpPr>
            <p:nvPr/>
          </p:nvSpPr>
          <p:spPr bwMode="auto">
            <a:xfrm flipH="1">
              <a:off x="2752" y="1033"/>
              <a:ext cx="1335" cy="759"/>
            </a:xfrm>
            <a:prstGeom prst="line">
              <a:avLst/>
            </a:prstGeom>
            <a:noFill/>
            <a:ln w="28575">
              <a:solidFill>
                <a:srgbClr val="FE9AAB"/>
              </a:solidFill>
              <a:round/>
              <a:headEnd/>
              <a:tailEnd type="triangle" w="med" len="med"/>
            </a:ln>
            <a:effectLst/>
          </p:spPr>
          <p:txBody>
            <a:bodyPr/>
            <a:lstStyle/>
            <a:p>
              <a:endParaRPr lang="zh-CN" altLang="en-US"/>
            </a:p>
          </p:txBody>
        </p:sp>
      </p:grpSp>
      <p:grpSp>
        <p:nvGrpSpPr>
          <p:cNvPr id="898060" name="Group 12"/>
          <p:cNvGrpSpPr>
            <a:grpSpLocks/>
          </p:cNvGrpSpPr>
          <p:nvPr/>
        </p:nvGrpSpPr>
        <p:grpSpPr bwMode="auto">
          <a:xfrm>
            <a:off x="2938463" y="4395788"/>
            <a:ext cx="5499100" cy="1682750"/>
            <a:chOff x="2034" y="2852"/>
            <a:chExt cx="3464" cy="1060"/>
          </a:xfrm>
        </p:grpSpPr>
        <p:sp>
          <p:nvSpPr>
            <p:cNvPr id="898058" name="Text Box 10"/>
            <p:cNvSpPr txBox="1">
              <a:spLocks noChangeArrowheads="1"/>
            </p:cNvSpPr>
            <p:nvPr/>
          </p:nvSpPr>
          <p:spPr bwMode="auto">
            <a:xfrm>
              <a:off x="3816" y="3278"/>
              <a:ext cx="1682" cy="634"/>
            </a:xfrm>
            <a:prstGeom prst="rect">
              <a:avLst/>
            </a:prstGeom>
            <a:noFill/>
            <a:ln w="50800">
              <a:noFill/>
              <a:miter lim="800000"/>
              <a:headEnd/>
              <a:tailEnd/>
            </a:ln>
            <a:effectLst/>
          </p:spPr>
          <p:txBody>
            <a:bodyPr>
              <a:spAutoFit/>
            </a:bodyPr>
            <a:lstStyle/>
            <a:p>
              <a:pPr>
                <a:spcBef>
                  <a:spcPct val="15000"/>
                </a:spcBef>
              </a:pPr>
              <a:r>
                <a:rPr lang="zh-CN" altLang="en-US" sz="2000" b="1">
                  <a:solidFill>
                    <a:schemeClr val="accent2"/>
                  </a:solidFill>
                  <a:latin typeface="微软雅黑" pitchFamily="34" charset="-122"/>
                  <a:ea typeface="微软雅黑" pitchFamily="34" charset="-122"/>
                </a:rPr>
                <a:t>调用系统调用封装函数进行读文件操作，一次将输入缓冲读满</a:t>
              </a:r>
            </a:p>
          </p:txBody>
        </p:sp>
        <p:sp>
          <p:nvSpPr>
            <p:cNvPr id="898059" name="Line 11"/>
            <p:cNvSpPr>
              <a:spLocks noChangeShapeType="1"/>
            </p:cNvSpPr>
            <p:nvPr/>
          </p:nvSpPr>
          <p:spPr bwMode="auto">
            <a:xfrm flipH="1" flipV="1">
              <a:off x="2034" y="2852"/>
              <a:ext cx="1828" cy="554"/>
            </a:xfrm>
            <a:prstGeom prst="line">
              <a:avLst/>
            </a:prstGeom>
            <a:noFill/>
            <a:ln w="38100">
              <a:solidFill>
                <a:srgbClr val="FE9AAB"/>
              </a:solidFill>
              <a:round/>
              <a:headEnd/>
              <a:tailEnd type="triangle" w="med" len="med"/>
            </a:ln>
            <a:effectLst/>
          </p:spPr>
          <p:txBody>
            <a:bodyPr/>
            <a:lstStyle/>
            <a:p>
              <a:endParaRPr lang="zh-CN" altLang="en-US"/>
            </a:p>
          </p:txBody>
        </p:sp>
      </p:grpSp>
      <p:grpSp>
        <p:nvGrpSpPr>
          <p:cNvPr id="898064" name="Group 16"/>
          <p:cNvGrpSpPr>
            <a:grpSpLocks/>
          </p:cNvGrpSpPr>
          <p:nvPr/>
        </p:nvGrpSpPr>
        <p:grpSpPr bwMode="auto">
          <a:xfrm>
            <a:off x="217488" y="4746625"/>
            <a:ext cx="1219200" cy="846138"/>
            <a:chOff x="137" y="2990"/>
            <a:chExt cx="768" cy="533"/>
          </a:xfrm>
        </p:grpSpPr>
        <p:sp>
          <p:nvSpPr>
            <p:cNvPr id="898061" name="Line 13"/>
            <p:cNvSpPr>
              <a:spLocks noChangeShapeType="1"/>
            </p:cNvSpPr>
            <p:nvPr/>
          </p:nvSpPr>
          <p:spPr bwMode="auto">
            <a:xfrm flipV="1">
              <a:off x="549" y="2990"/>
              <a:ext cx="356" cy="293"/>
            </a:xfrm>
            <a:prstGeom prst="line">
              <a:avLst/>
            </a:prstGeom>
            <a:noFill/>
            <a:ln w="50800">
              <a:solidFill>
                <a:srgbClr val="FE9AAB"/>
              </a:solidFill>
              <a:round/>
              <a:headEnd/>
              <a:tailEnd type="triangle" w="med" len="med"/>
            </a:ln>
            <a:effectLst/>
          </p:spPr>
          <p:txBody>
            <a:bodyPr/>
            <a:lstStyle/>
            <a:p>
              <a:endParaRPr lang="zh-CN" altLang="en-US"/>
            </a:p>
          </p:txBody>
        </p:sp>
        <p:sp>
          <p:nvSpPr>
            <p:cNvPr id="898062" name="Text Box 14"/>
            <p:cNvSpPr txBox="1">
              <a:spLocks noChangeArrowheads="1"/>
            </p:cNvSpPr>
            <p:nvPr/>
          </p:nvSpPr>
          <p:spPr bwMode="auto">
            <a:xfrm>
              <a:off x="137" y="3273"/>
              <a:ext cx="676" cy="250"/>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2"/>
                  </a:solidFill>
                  <a:latin typeface="微软雅黑" pitchFamily="34" charset="-122"/>
                  <a:ea typeface="微软雅黑" pitchFamily="34" charset="-122"/>
                </a:rPr>
                <a:t>cnt</a:t>
              </a:r>
              <a:r>
                <a:rPr lang="zh-CN" altLang="en-US" sz="2000" b="1">
                  <a:solidFill>
                    <a:schemeClr val="accent2"/>
                  </a:solidFill>
                  <a:latin typeface="微软雅黑" pitchFamily="34" charset="-122"/>
                  <a:ea typeface="微软雅黑" pitchFamily="34" charset="-122"/>
                </a:rPr>
                <a:t>减</a:t>
              </a:r>
              <a:r>
                <a:rPr lang="en-US" altLang="zh-CN" sz="2000" b="1">
                  <a:solidFill>
                    <a:schemeClr val="accent2"/>
                  </a:solidFill>
                  <a:latin typeface="微软雅黑" pitchFamily="34" charset="-122"/>
                  <a:ea typeface="微软雅黑" pitchFamily="34" charset="-122"/>
                </a:rPr>
                <a:t>1</a:t>
              </a:r>
            </a:p>
          </p:txBody>
        </p:sp>
      </p:grpSp>
      <p:sp>
        <p:nvSpPr>
          <p:cNvPr id="898063" name="Text Box 15"/>
          <p:cNvSpPr txBox="1">
            <a:spLocks noChangeArrowheads="1"/>
          </p:cNvSpPr>
          <p:nvPr/>
        </p:nvSpPr>
        <p:spPr bwMode="auto">
          <a:xfrm>
            <a:off x="5302250" y="6246813"/>
            <a:ext cx="3798888" cy="3968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2"/>
                </a:solidFill>
                <a:latin typeface="微软雅黑" pitchFamily="34" charset="-122"/>
                <a:ea typeface="微软雅黑" pitchFamily="34" charset="-122"/>
              </a:rPr>
              <a:t>返回缓冲区当前字节，并</a:t>
            </a:r>
            <a:r>
              <a:rPr lang="en-US" altLang="zh-CN" sz="2000" b="1">
                <a:solidFill>
                  <a:schemeClr val="accent2"/>
                </a:solidFill>
                <a:latin typeface="微软雅黑" pitchFamily="34" charset="-122"/>
                <a:ea typeface="微软雅黑" pitchFamily="34" charset="-122"/>
              </a:rPr>
              <a:t>ptr</a:t>
            </a:r>
            <a:r>
              <a:rPr lang="zh-CN" altLang="en-US" sz="1900" b="1">
                <a:solidFill>
                  <a:schemeClr val="accent2"/>
                </a:solidFill>
                <a:latin typeface="微软雅黑" pitchFamily="34" charset="-122"/>
                <a:ea typeface="微软雅黑" pitchFamily="34" charset="-122"/>
              </a:rPr>
              <a:t>加</a:t>
            </a:r>
            <a:r>
              <a:rPr lang="en-US" altLang="zh-CN" sz="2000" b="1">
                <a:solidFill>
                  <a:schemeClr val="accent2"/>
                </a:solidFill>
                <a:latin typeface="微软雅黑" pitchFamily="34" charset="-122"/>
                <a:ea typeface="微软雅黑" pitchFamily="34"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8056"/>
                                        </p:tgtEl>
                                        <p:attrNameLst>
                                          <p:attrName>style.visibility</p:attrName>
                                        </p:attrNameLst>
                                      </p:cBhvr>
                                      <p:to>
                                        <p:strVal val="visible"/>
                                      </p:to>
                                    </p:set>
                                    <p:animEffect transition="in" filter="blinds(horizontal)">
                                      <p:cBhvr>
                                        <p:cTn id="7" dur="500"/>
                                        <p:tgtEl>
                                          <p:spTgt spid="8980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8060"/>
                                        </p:tgtEl>
                                        <p:attrNameLst>
                                          <p:attrName>style.visibility</p:attrName>
                                        </p:attrNameLst>
                                      </p:cBhvr>
                                      <p:to>
                                        <p:strVal val="visible"/>
                                      </p:to>
                                    </p:set>
                                    <p:animEffect transition="in" filter="blinds(horizontal)">
                                      <p:cBhvr>
                                        <p:cTn id="12" dur="500"/>
                                        <p:tgtEl>
                                          <p:spTgt spid="8980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98064"/>
                                        </p:tgtEl>
                                        <p:attrNameLst>
                                          <p:attrName>style.visibility</p:attrName>
                                        </p:attrNameLst>
                                      </p:cBhvr>
                                      <p:to>
                                        <p:strVal val="visible"/>
                                      </p:to>
                                    </p:set>
                                    <p:animEffect transition="in" filter="blinds(horizontal)">
                                      <p:cBhvr>
                                        <p:cTn id="17" dur="500"/>
                                        <p:tgtEl>
                                          <p:spTgt spid="8980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8063"/>
                                        </p:tgtEl>
                                        <p:attrNameLst>
                                          <p:attrName>style.visibility</p:attrName>
                                        </p:attrNameLst>
                                      </p:cBhvr>
                                      <p:to>
                                        <p:strVal val="visible"/>
                                      </p:to>
                                    </p:set>
                                    <p:animEffect transition="in" filter="blinds(horizontal)">
                                      <p:cBhvr>
                                        <p:cTn id="22" dur="500"/>
                                        <p:tgtEl>
                                          <p:spTgt spid="898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6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p:txBody>
          <a:bodyPr/>
          <a:lstStyle/>
          <a:p>
            <a:endParaRPr lang="zh-CN" altLang="en-US"/>
          </a:p>
        </p:txBody>
      </p:sp>
      <p:sp>
        <p:nvSpPr>
          <p:cNvPr id="909315" name="Rectangle 3"/>
          <p:cNvSpPr>
            <a:spLocks noGrp="1" noChangeArrowheads="1"/>
          </p:cNvSpPr>
          <p:nvPr>
            <p:ph type="body" idx="1"/>
          </p:nvPr>
        </p:nvSpPr>
        <p:spPr/>
        <p:txBody>
          <a:bodyPr/>
          <a:lstStyle/>
          <a:p>
            <a:endParaRPr lang="zh-CN" altLang="en-US">
              <a:ea typeface="宋体" pitchFamily="2" charset="-122"/>
            </a:endParaRPr>
          </a:p>
        </p:txBody>
      </p:sp>
      <p:sp>
        <p:nvSpPr>
          <p:cNvPr id="909316" name="Rectangle 4"/>
          <p:cNvSpPr>
            <a:spLocks noChangeArrowheads="1"/>
          </p:cNvSpPr>
          <p:nvPr/>
        </p:nvSpPr>
        <p:spPr bwMode="auto">
          <a:xfrm>
            <a:off x="185738" y="14288"/>
            <a:ext cx="8258175" cy="6769100"/>
          </a:xfrm>
          <a:prstGeom prst="rect">
            <a:avLst/>
          </a:prstGeom>
          <a:solidFill>
            <a:schemeClr val="bg1"/>
          </a:solidFill>
          <a:ln w="50800">
            <a:noFill/>
            <a:miter lim="800000"/>
            <a:headEnd/>
            <a:tailEnd/>
          </a:ln>
          <a:effectLst/>
        </p:spPr>
        <p:txBody>
          <a:bodyPr lIns="26979" tIns="0" rIns="26979" bIns="0" anchor="ctr">
            <a:spAutoFit/>
          </a:bodyPr>
          <a:lstStyle/>
          <a:p>
            <a:pPr>
              <a:lnSpc>
                <a:spcPct val="95000"/>
              </a:lnSpc>
            </a:pPr>
            <a:r>
              <a:rPr lang="en-US" altLang="zh-CN" sz="1800">
                <a:latin typeface="Arial Black" pitchFamily="34" charset="0"/>
                <a:ea typeface="宋体" pitchFamily="2" charset="-122"/>
              </a:rPr>
              <a:t>int _flushbuf(int x, FILE *fp)</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unsigned nc;</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int bufsize;</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if (fp &lt; _iob || fp &gt; _iob + OPEN_MAX)</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return EOF;</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if ((fp-&gt;flag &amp; (_WRITE | _ERR)) != _WRITE)</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return EOF;</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a:t>
            </a:r>
            <a:r>
              <a:rPr lang="en-US" altLang="zh-CN" sz="1800">
                <a:solidFill>
                  <a:schemeClr val="accent1"/>
                </a:solidFill>
                <a:latin typeface="Arial Black" pitchFamily="34" charset="0"/>
                <a:ea typeface="宋体" pitchFamily="2" charset="-122"/>
              </a:rPr>
              <a:t>bufsize = (fp-&gt;flag &amp; _UNBUF) ? 1 : BUFSIZ;</a:t>
            </a:r>
            <a:br>
              <a:rPr lang="en-US" altLang="zh-CN" sz="1800">
                <a:solidFill>
                  <a:schemeClr val="accent1"/>
                </a:solidFill>
                <a:latin typeface="Arial Black" pitchFamily="34" charset="0"/>
                <a:ea typeface="宋体" pitchFamily="2" charset="-122"/>
              </a:rPr>
            </a:br>
            <a:r>
              <a:rPr lang="en-US" altLang="zh-CN" sz="1800">
                <a:latin typeface="Arial Black" pitchFamily="34" charset="0"/>
                <a:ea typeface="宋体" pitchFamily="2" charset="-122"/>
              </a:rPr>
              <a:t>        if (fp-&gt;base == NULL) {          </a:t>
            </a:r>
            <a:r>
              <a:rPr lang="en-US" altLang="zh-CN" sz="1800" b="1">
                <a:solidFill>
                  <a:schemeClr val="accent2"/>
                </a:solidFill>
                <a:latin typeface="微软雅黑" pitchFamily="34" charset="-122"/>
                <a:ea typeface="微软雅黑" pitchFamily="34" charset="-122"/>
              </a:rPr>
              <a:t>/* </a:t>
            </a:r>
            <a:r>
              <a:rPr lang="zh-CN" altLang="en-US" sz="1800" b="1">
                <a:solidFill>
                  <a:schemeClr val="accent2"/>
                </a:solidFill>
                <a:latin typeface="微软雅黑" pitchFamily="34" charset="-122"/>
                <a:ea typeface="微软雅黑" pitchFamily="34" charset="-122"/>
              </a:rPr>
              <a:t>刚开始，还没有申请缓冲 *</a:t>
            </a:r>
            <a:r>
              <a:rPr lang="en-US" altLang="zh-CN" sz="1800" b="1">
                <a:solidFill>
                  <a:schemeClr val="accent2"/>
                </a:solidFill>
                <a:latin typeface="微软雅黑" pitchFamily="34" charset="-122"/>
                <a:ea typeface="微软雅黑" pitchFamily="34" charset="-122"/>
              </a:rPr>
              <a:t>/</a:t>
            </a:r>
            <a:r>
              <a:rPr lang="en-US" altLang="zh-CN" sz="1800" b="1">
                <a:latin typeface="微软雅黑" pitchFamily="34" charset="-122"/>
                <a:ea typeface="微软雅黑" pitchFamily="34" charset="-122"/>
              </a:rPr>
              <a:t> </a:t>
            </a:r>
            <a:r>
              <a:rPr lang="en-US" altLang="zh-CN" sz="1800">
                <a:latin typeface="微软雅黑" pitchFamily="34" charset="-122"/>
                <a:ea typeface="微软雅黑" pitchFamily="34" charset="-122"/>
              </a:rPr>
              <a:t> </a:t>
            </a:r>
            <a:r>
              <a:rPr lang="en-US" altLang="zh-CN" sz="1800">
                <a:latin typeface="Arial Black" pitchFamily="34" charset="0"/>
                <a:ea typeface="宋体" pitchFamily="2" charset="-122"/>
              </a:rPr>
              <a:t>          </a:t>
            </a:r>
          </a:p>
          <a:p>
            <a:pPr>
              <a:lnSpc>
                <a:spcPct val="95000"/>
              </a:lnSpc>
            </a:pPr>
            <a:r>
              <a:rPr lang="en-US" altLang="zh-CN" sz="1800">
                <a:latin typeface="Arial Black" pitchFamily="34" charset="0"/>
                <a:ea typeface="宋体" pitchFamily="2" charset="-122"/>
              </a:rPr>
              <a:t>     	if ((fp-&gt;base = (char *)</a:t>
            </a:r>
            <a:r>
              <a:rPr lang="en-US" altLang="zh-CN" sz="1800">
                <a:solidFill>
                  <a:schemeClr val="accent1"/>
                </a:solidFill>
                <a:latin typeface="Arial Black" pitchFamily="34" charset="0"/>
                <a:ea typeface="宋体" pitchFamily="2" charset="-122"/>
              </a:rPr>
              <a:t>malloc(bufsize)</a:t>
            </a:r>
            <a:r>
              <a:rPr lang="en-US" altLang="zh-CN" sz="1800">
                <a:latin typeface="Arial Black" pitchFamily="34" charset="0"/>
                <a:ea typeface="宋体" pitchFamily="2" charset="-122"/>
              </a:rPr>
              <a:t>) == NULL) {</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fp-&gt;flag |= _ERR;</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return EOF;</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 else {                 </a:t>
            </a:r>
            <a:r>
              <a:rPr lang="en-US" altLang="zh-CN" sz="1800" b="1">
                <a:solidFill>
                  <a:schemeClr val="accent2"/>
                </a:solidFill>
                <a:latin typeface="微软雅黑" pitchFamily="34" charset="-122"/>
                <a:ea typeface="微软雅黑" pitchFamily="34" charset="-122"/>
              </a:rPr>
              <a:t>/* </a:t>
            </a:r>
            <a:r>
              <a:rPr lang="zh-CN" altLang="en-US" sz="1800" b="1">
                <a:solidFill>
                  <a:schemeClr val="accent2"/>
                </a:solidFill>
                <a:latin typeface="微软雅黑" pitchFamily="34" charset="-122"/>
                <a:ea typeface="微软雅黑" pitchFamily="34" charset="-122"/>
              </a:rPr>
              <a:t>已存在缓冲，且遇到换行符或缓冲已满 *</a:t>
            </a:r>
            <a:r>
              <a:rPr lang="en-US" altLang="zh-CN" sz="1800" b="1">
                <a:solidFill>
                  <a:schemeClr val="accent2"/>
                </a:solidFill>
                <a:latin typeface="微软雅黑" pitchFamily="34" charset="-122"/>
                <a:ea typeface="微软雅黑" pitchFamily="34" charset="-122"/>
              </a:rPr>
              <a:t>/</a:t>
            </a:r>
            <a:r>
              <a:rPr lang="en-US" altLang="zh-CN" b="1">
                <a:ea typeface="宋体" pitchFamily="2" charset="-122"/>
              </a:rPr>
              <a:t> </a:t>
            </a:r>
          </a:p>
          <a:p>
            <a:pPr>
              <a:lnSpc>
                <a:spcPct val="95000"/>
              </a:lnSpc>
            </a:pPr>
            <a:r>
              <a:rPr lang="en-US" altLang="zh-CN" sz="1800">
                <a:latin typeface="Arial Black" pitchFamily="34" charset="0"/>
                <a:ea typeface="宋体" pitchFamily="2" charset="-122"/>
              </a:rPr>
              <a:t>                nc = fp-&gt;ptr - fp-&gt;base;</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if (</a:t>
            </a:r>
            <a:r>
              <a:rPr lang="en-US" altLang="zh-CN" sz="1800">
                <a:solidFill>
                  <a:schemeClr val="accent1"/>
                </a:solidFill>
                <a:latin typeface="Arial Black" pitchFamily="34" charset="0"/>
                <a:ea typeface="宋体" pitchFamily="2" charset="-122"/>
              </a:rPr>
              <a:t>write(fp-&gt;fd, fp-&gt;base, nc)</a:t>
            </a:r>
            <a:r>
              <a:rPr lang="en-US" altLang="zh-CN" sz="1800">
                <a:latin typeface="Arial Black" pitchFamily="34" charset="0"/>
                <a:ea typeface="宋体" pitchFamily="2" charset="-122"/>
              </a:rPr>
              <a:t> != nc) {</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fp-&gt;flag |= _ERR;</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return EOF;</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fp-&gt;ptr = fp-&gt;base;</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*fp-&gt;ptr++ = x;</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fp-&gt;cnt = bufsize - 1;</a:t>
            </a:r>
            <a:br>
              <a:rPr lang="en-US" altLang="zh-CN" sz="1800">
                <a:latin typeface="Arial Black" pitchFamily="34" charset="0"/>
                <a:ea typeface="宋体" pitchFamily="2" charset="-122"/>
              </a:rPr>
            </a:br>
            <a:r>
              <a:rPr lang="en-US" altLang="zh-CN" sz="1800">
                <a:latin typeface="Arial Black" pitchFamily="34" charset="0"/>
                <a:ea typeface="宋体" pitchFamily="2" charset="-122"/>
              </a:rPr>
              <a:t>        return x;</a:t>
            </a:r>
          </a:p>
          <a:p>
            <a:pPr>
              <a:lnSpc>
                <a:spcPct val="95000"/>
              </a:lnSpc>
            </a:pPr>
            <a:r>
              <a:rPr lang="en-US" altLang="zh-CN" sz="1800">
                <a:latin typeface="Arial Black" pitchFamily="34" charset="0"/>
                <a:ea typeface="宋体" pitchFamily="2" charset="-122"/>
              </a:rPr>
              <a:t>}</a:t>
            </a:r>
          </a:p>
        </p:txBody>
      </p:sp>
      <p:sp>
        <p:nvSpPr>
          <p:cNvPr id="909317" name="Rectangle 5"/>
          <p:cNvSpPr>
            <a:spLocks noChangeArrowheads="1"/>
          </p:cNvSpPr>
          <p:nvPr/>
        </p:nvSpPr>
        <p:spPr bwMode="auto">
          <a:xfrm>
            <a:off x="4044950" y="39688"/>
            <a:ext cx="4891088" cy="641350"/>
          </a:xfrm>
          <a:prstGeom prst="rect">
            <a:avLst/>
          </a:prstGeom>
          <a:noFill/>
          <a:ln w="50800">
            <a:noFill/>
            <a:miter lim="800000"/>
            <a:headEnd/>
            <a:tailEnd/>
          </a:ln>
          <a:effectLst/>
        </p:spPr>
        <p:txBody>
          <a:bodyPr>
            <a:spAutoFit/>
          </a:bodyPr>
          <a:lstStyle/>
          <a:p>
            <a:r>
              <a:rPr lang="en-US" altLang="zh-CN" sz="3600" b="1">
                <a:solidFill>
                  <a:srgbClr val="CC3300"/>
                </a:solidFill>
                <a:ea typeface="黑体" pitchFamily="49" charset="-122"/>
              </a:rPr>
              <a:t>_flushbuf()</a:t>
            </a:r>
            <a:r>
              <a:rPr lang="zh-CN" altLang="en-US" sz="3600" b="1">
                <a:solidFill>
                  <a:srgbClr val="CC3300"/>
                </a:solidFill>
                <a:ea typeface="黑体" pitchFamily="49" charset="-122"/>
              </a:rPr>
              <a:t>函数的实现</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p:txBody>
          <a:bodyPr/>
          <a:lstStyle/>
          <a:p>
            <a:r>
              <a:rPr lang="zh-CN" altLang="en-US"/>
              <a:t>举例：文件复制功能的实现</a:t>
            </a:r>
          </a:p>
        </p:txBody>
      </p:sp>
      <p:sp>
        <p:nvSpPr>
          <p:cNvPr id="899075" name="Rectangle 3"/>
          <p:cNvSpPr>
            <a:spLocks noGrp="1" noChangeArrowheads="1"/>
          </p:cNvSpPr>
          <p:nvPr>
            <p:ph type="body" idx="1"/>
          </p:nvPr>
        </p:nvSpPr>
        <p:spPr>
          <a:xfrm>
            <a:off x="277813" y="781050"/>
            <a:ext cx="5100637" cy="4652963"/>
          </a:xfrm>
        </p:spPr>
        <p:txBody>
          <a:bodyPr/>
          <a:lstStyle/>
          <a:p>
            <a:pPr>
              <a:spcBef>
                <a:spcPct val="15000"/>
              </a:spcBef>
              <a:buFontTx/>
              <a:buNone/>
            </a:pPr>
            <a:r>
              <a:rPr lang="en-US" altLang="zh-CN" sz="1900" dirty="0">
                <a:solidFill>
                  <a:schemeClr val="accent2"/>
                </a:solidFill>
                <a:latin typeface="微软雅黑" pitchFamily="34" charset="-122"/>
                <a:ea typeface="微软雅黑" pitchFamily="34" charset="-122"/>
              </a:rPr>
              <a:t>/* </a:t>
            </a:r>
            <a:r>
              <a:rPr lang="zh-CN" altLang="en-US" sz="1900" dirty="0">
                <a:solidFill>
                  <a:schemeClr val="accent2"/>
                </a:solidFill>
                <a:latin typeface="微软雅黑" pitchFamily="34" charset="-122"/>
                <a:ea typeface="微软雅黑" pitchFamily="34" charset="-122"/>
              </a:rPr>
              <a:t>方式一</a:t>
            </a:r>
            <a:r>
              <a:rPr lang="en-US" altLang="zh-CN" sz="1900" dirty="0">
                <a:solidFill>
                  <a:schemeClr val="accent2"/>
                </a:solidFill>
                <a:latin typeface="微软雅黑" pitchFamily="34" charset="-122"/>
                <a:ea typeface="微软雅黑" pitchFamily="34" charset="-122"/>
              </a:rPr>
              <a:t>: </a:t>
            </a:r>
            <a:r>
              <a:rPr lang="en-US" altLang="zh-CN" sz="1900" dirty="0" err="1">
                <a:solidFill>
                  <a:schemeClr val="accent2"/>
                </a:solidFill>
                <a:latin typeface="微软雅黑" pitchFamily="34" charset="-122"/>
                <a:ea typeface="微软雅黑" pitchFamily="34" charset="-122"/>
              </a:rPr>
              <a:t>getc</a:t>
            </a:r>
            <a:r>
              <a:rPr lang="en-US" altLang="zh-CN" sz="1900" dirty="0">
                <a:solidFill>
                  <a:schemeClr val="accent2"/>
                </a:solidFill>
                <a:latin typeface="微软雅黑" pitchFamily="34" charset="-122"/>
                <a:ea typeface="微软雅黑" pitchFamily="34" charset="-122"/>
              </a:rPr>
              <a:t>/</a:t>
            </a:r>
            <a:r>
              <a:rPr lang="en-US" altLang="zh-CN" sz="1900" dirty="0" err="1">
                <a:solidFill>
                  <a:schemeClr val="accent2"/>
                </a:solidFill>
                <a:latin typeface="微软雅黑" pitchFamily="34" charset="-122"/>
                <a:ea typeface="微软雅黑" pitchFamily="34" charset="-122"/>
              </a:rPr>
              <a:t>putc</a:t>
            </a:r>
            <a:r>
              <a:rPr lang="zh-CN" altLang="en-US" sz="1900" dirty="0">
                <a:solidFill>
                  <a:schemeClr val="accent2"/>
                </a:solidFill>
                <a:latin typeface="微软雅黑" pitchFamily="34" charset="-122"/>
                <a:ea typeface="微软雅黑" pitchFamily="34" charset="-122"/>
              </a:rPr>
              <a:t>版本 *</a:t>
            </a:r>
            <a:r>
              <a:rPr lang="en-US" altLang="zh-CN" sz="1900" dirty="0">
                <a:solidFill>
                  <a:schemeClr val="accent2"/>
                </a:solidFill>
                <a:latin typeface="微软雅黑" pitchFamily="34" charset="-122"/>
                <a:ea typeface="微软雅黑" pitchFamily="34" charset="-122"/>
              </a:rPr>
              <a:t>/</a:t>
            </a:r>
          </a:p>
          <a:p>
            <a:pPr>
              <a:spcBef>
                <a:spcPct val="15000"/>
              </a:spcBef>
              <a:buFontTx/>
              <a:buNone/>
            </a:pPr>
            <a:r>
              <a:rPr lang="en-US" altLang="zh-CN" sz="1900" dirty="0">
                <a:latin typeface="微软雅黑" pitchFamily="34" charset="-122"/>
                <a:ea typeface="微软雅黑" pitchFamily="34" charset="-122"/>
              </a:rPr>
              <a:t>void </a:t>
            </a:r>
            <a:r>
              <a:rPr lang="en-US" altLang="zh-CN" sz="1900" dirty="0" err="1">
                <a:latin typeface="微软雅黑" pitchFamily="34" charset="-122"/>
                <a:ea typeface="微软雅黑" pitchFamily="34" charset="-122"/>
              </a:rPr>
              <a:t>filecopy</a:t>
            </a:r>
            <a:r>
              <a:rPr lang="en-US" altLang="zh-CN" sz="1900" dirty="0">
                <a:latin typeface="微软雅黑" pitchFamily="34" charset="-122"/>
                <a:ea typeface="微软雅黑" pitchFamily="34" charset="-122"/>
              </a:rPr>
              <a:t>(FILE *</a:t>
            </a:r>
            <a:r>
              <a:rPr lang="en-US" altLang="zh-CN" sz="1900" dirty="0" err="1">
                <a:latin typeface="微软雅黑" pitchFamily="34" charset="-122"/>
                <a:ea typeface="微软雅黑" pitchFamily="34" charset="-122"/>
              </a:rPr>
              <a:t>infp</a:t>
            </a:r>
            <a:r>
              <a:rPr lang="en-US" altLang="zh-CN" sz="1900" dirty="0">
                <a:latin typeface="微软雅黑" pitchFamily="34" charset="-122"/>
                <a:ea typeface="微软雅黑" pitchFamily="34" charset="-122"/>
              </a:rPr>
              <a:t>, FILE *</a:t>
            </a:r>
            <a:r>
              <a:rPr lang="en-US" altLang="zh-CN" sz="1900" dirty="0" err="1">
                <a:latin typeface="微软雅黑" pitchFamily="34" charset="-122"/>
                <a:ea typeface="微软雅黑" pitchFamily="34" charset="-122"/>
              </a:rPr>
              <a:t>outfp</a:t>
            </a:r>
            <a:r>
              <a:rPr lang="en-US" altLang="zh-CN" sz="1900" dirty="0">
                <a:latin typeface="微软雅黑" pitchFamily="34" charset="-122"/>
                <a:ea typeface="微软雅黑" pitchFamily="34" charset="-122"/>
              </a:rPr>
              <a:t>)</a:t>
            </a:r>
          </a:p>
          <a:p>
            <a:pPr>
              <a:spcBef>
                <a:spcPct val="15000"/>
              </a:spcBef>
              <a:buFontTx/>
              <a:buNone/>
            </a:pPr>
            <a:r>
              <a:rPr lang="en-US" altLang="zh-CN" sz="1900" dirty="0">
                <a:latin typeface="微软雅黑" pitchFamily="34" charset="-122"/>
                <a:ea typeface="微软雅黑" pitchFamily="34" charset="-122"/>
              </a:rPr>
              <a:t>{</a:t>
            </a:r>
          </a:p>
          <a:p>
            <a:pPr>
              <a:spcBef>
                <a:spcPct val="15000"/>
              </a:spcBef>
              <a:buFontTx/>
              <a:buNone/>
            </a:pPr>
            <a:r>
              <a:rPr lang="en-US" altLang="zh-CN" sz="1900" dirty="0">
                <a:latin typeface="微软雅黑" pitchFamily="34" charset="-122"/>
                <a:ea typeface="微软雅黑" pitchFamily="34" charset="-122"/>
              </a:rPr>
              <a:t>	</a:t>
            </a:r>
            <a:r>
              <a:rPr lang="en-US" altLang="zh-CN" sz="1900" dirty="0" err="1">
                <a:latin typeface="微软雅黑" pitchFamily="34" charset="-122"/>
                <a:ea typeface="微软雅黑" pitchFamily="34" charset="-122"/>
              </a:rPr>
              <a:t>int</a:t>
            </a:r>
            <a:r>
              <a:rPr lang="en-US" altLang="zh-CN" sz="1900" dirty="0">
                <a:latin typeface="微软雅黑" pitchFamily="34" charset="-122"/>
                <a:ea typeface="微软雅黑" pitchFamily="34" charset="-122"/>
              </a:rPr>
              <a:t> c;</a:t>
            </a:r>
          </a:p>
          <a:p>
            <a:pPr>
              <a:spcBef>
                <a:spcPct val="15000"/>
              </a:spcBef>
              <a:buFontTx/>
              <a:buNone/>
            </a:pPr>
            <a:r>
              <a:rPr lang="en-US" altLang="zh-CN" sz="1900" dirty="0">
                <a:latin typeface="微软雅黑" pitchFamily="34" charset="-122"/>
                <a:ea typeface="微软雅黑" pitchFamily="34" charset="-122"/>
              </a:rPr>
              <a:t>	while ((c=</a:t>
            </a:r>
            <a:r>
              <a:rPr lang="en-US" altLang="zh-CN" sz="1900" dirty="0" err="1">
                <a:latin typeface="微软雅黑" pitchFamily="34" charset="-122"/>
                <a:ea typeface="微软雅黑" pitchFamily="34" charset="-122"/>
              </a:rPr>
              <a:t>getc</a:t>
            </a:r>
            <a:r>
              <a:rPr lang="en-US" altLang="zh-CN" sz="1900" dirty="0">
                <a:latin typeface="微软雅黑" pitchFamily="34" charset="-122"/>
                <a:ea typeface="微软雅黑" pitchFamily="34" charset="-122"/>
              </a:rPr>
              <a:t>(</a:t>
            </a:r>
            <a:r>
              <a:rPr lang="en-US" altLang="zh-CN" sz="1900" dirty="0" err="1">
                <a:latin typeface="微软雅黑" pitchFamily="34" charset="-122"/>
                <a:ea typeface="微软雅黑" pitchFamily="34" charset="-122"/>
              </a:rPr>
              <a:t>infp</a:t>
            </a:r>
            <a:r>
              <a:rPr lang="en-US" altLang="zh-CN" sz="1900" dirty="0">
                <a:latin typeface="微软雅黑" pitchFamily="34" charset="-122"/>
                <a:ea typeface="微软雅黑" pitchFamily="34" charset="-122"/>
              </a:rPr>
              <a:t>)) != EOF)</a:t>
            </a:r>
          </a:p>
          <a:p>
            <a:pPr>
              <a:spcBef>
                <a:spcPct val="15000"/>
              </a:spcBef>
              <a:buFontTx/>
              <a:buNone/>
            </a:pPr>
            <a:r>
              <a:rPr lang="en-US" altLang="zh-CN" sz="1900" dirty="0">
                <a:latin typeface="微软雅黑" pitchFamily="34" charset="-122"/>
                <a:ea typeface="微软雅黑" pitchFamily="34" charset="-122"/>
              </a:rPr>
              <a:t>		</a:t>
            </a:r>
            <a:r>
              <a:rPr lang="en-US" altLang="zh-CN" sz="1900" dirty="0" err="1">
                <a:latin typeface="微软雅黑" pitchFamily="34" charset="-122"/>
                <a:ea typeface="微软雅黑" pitchFamily="34" charset="-122"/>
              </a:rPr>
              <a:t>putc</a:t>
            </a:r>
            <a:r>
              <a:rPr lang="en-US" altLang="zh-CN" sz="1900" dirty="0">
                <a:latin typeface="微软雅黑" pitchFamily="34" charset="-122"/>
                <a:ea typeface="微软雅黑" pitchFamily="34" charset="-122"/>
              </a:rPr>
              <a:t>(c, </a:t>
            </a:r>
            <a:r>
              <a:rPr lang="en-US" altLang="zh-CN" sz="1900" dirty="0" err="1">
                <a:latin typeface="微软雅黑" pitchFamily="34" charset="-122"/>
                <a:ea typeface="微软雅黑" pitchFamily="34" charset="-122"/>
              </a:rPr>
              <a:t>outfp</a:t>
            </a:r>
            <a:r>
              <a:rPr lang="en-US" altLang="zh-CN" sz="1900" dirty="0">
                <a:latin typeface="微软雅黑" pitchFamily="34" charset="-122"/>
                <a:ea typeface="微软雅黑" pitchFamily="34" charset="-122"/>
              </a:rPr>
              <a:t>);</a:t>
            </a:r>
          </a:p>
          <a:p>
            <a:pPr>
              <a:spcBef>
                <a:spcPct val="15000"/>
              </a:spcBef>
              <a:buFontTx/>
              <a:buNone/>
            </a:pPr>
            <a:r>
              <a:rPr lang="en-US" altLang="zh-CN" sz="1900" dirty="0">
                <a:latin typeface="微软雅黑" pitchFamily="34" charset="-122"/>
                <a:ea typeface="微软雅黑" pitchFamily="34" charset="-122"/>
              </a:rPr>
              <a:t>} </a:t>
            </a:r>
          </a:p>
          <a:p>
            <a:pPr>
              <a:spcBef>
                <a:spcPct val="15000"/>
              </a:spcBef>
              <a:buFontTx/>
              <a:buNone/>
            </a:pPr>
            <a:r>
              <a:rPr lang="en-US" altLang="zh-CN" sz="1900" dirty="0">
                <a:solidFill>
                  <a:schemeClr val="accent2"/>
                </a:solidFill>
                <a:latin typeface="微软雅黑" pitchFamily="34" charset="-122"/>
                <a:ea typeface="微软雅黑" pitchFamily="34" charset="-122"/>
              </a:rPr>
              <a:t>/* </a:t>
            </a:r>
            <a:r>
              <a:rPr lang="zh-CN" altLang="en-US" sz="1900" dirty="0">
                <a:solidFill>
                  <a:schemeClr val="accent2"/>
                </a:solidFill>
                <a:latin typeface="微软雅黑" pitchFamily="34" charset="-122"/>
                <a:ea typeface="微软雅黑" pitchFamily="34" charset="-122"/>
              </a:rPr>
              <a:t>方式二</a:t>
            </a:r>
            <a:r>
              <a:rPr lang="en-US" altLang="zh-CN" sz="1900" dirty="0">
                <a:solidFill>
                  <a:schemeClr val="accent2"/>
                </a:solidFill>
                <a:latin typeface="微软雅黑" pitchFamily="34" charset="-122"/>
                <a:ea typeface="微软雅黑" pitchFamily="34" charset="-122"/>
              </a:rPr>
              <a:t>: read/write</a:t>
            </a:r>
            <a:r>
              <a:rPr lang="zh-CN" altLang="en-US" sz="1900" dirty="0">
                <a:solidFill>
                  <a:schemeClr val="accent2"/>
                </a:solidFill>
                <a:latin typeface="微软雅黑" pitchFamily="34" charset="-122"/>
                <a:ea typeface="微软雅黑" pitchFamily="34" charset="-122"/>
              </a:rPr>
              <a:t>版本 *</a:t>
            </a:r>
            <a:r>
              <a:rPr lang="en-US" altLang="zh-CN" sz="1900" dirty="0">
                <a:solidFill>
                  <a:schemeClr val="accent2"/>
                </a:solidFill>
                <a:latin typeface="微软雅黑" pitchFamily="34" charset="-122"/>
                <a:ea typeface="微软雅黑" pitchFamily="34" charset="-122"/>
              </a:rPr>
              <a:t>/</a:t>
            </a:r>
          </a:p>
          <a:p>
            <a:pPr>
              <a:spcBef>
                <a:spcPct val="15000"/>
              </a:spcBef>
              <a:buFontTx/>
              <a:buNone/>
            </a:pPr>
            <a:r>
              <a:rPr lang="en-US" altLang="zh-CN" sz="1900" dirty="0">
                <a:latin typeface="微软雅黑" pitchFamily="34" charset="-122"/>
                <a:ea typeface="微软雅黑" pitchFamily="34" charset="-122"/>
              </a:rPr>
              <a:t>void </a:t>
            </a:r>
            <a:r>
              <a:rPr lang="en-US" altLang="zh-CN" sz="1900" dirty="0" err="1">
                <a:latin typeface="微软雅黑" pitchFamily="34" charset="-122"/>
                <a:ea typeface="微软雅黑" pitchFamily="34" charset="-122"/>
              </a:rPr>
              <a:t>filecopy</a:t>
            </a:r>
            <a:r>
              <a:rPr lang="en-US" altLang="zh-CN" sz="1900" dirty="0">
                <a:latin typeface="微软雅黑" pitchFamily="34" charset="-122"/>
                <a:ea typeface="微软雅黑" pitchFamily="34" charset="-122"/>
              </a:rPr>
              <a:t>(</a:t>
            </a:r>
            <a:r>
              <a:rPr lang="en-US" altLang="zh-CN" sz="1900" dirty="0" err="1">
                <a:latin typeface="微软雅黑" pitchFamily="34" charset="-122"/>
                <a:ea typeface="微软雅黑" pitchFamily="34" charset="-122"/>
              </a:rPr>
              <a:t>int</a:t>
            </a:r>
            <a:r>
              <a:rPr lang="en-US" altLang="zh-CN" sz="1900" dirty="0">
                <a:latin typeface="微软雅黑" pitchFamily="34" charset="-122"/>
                <a:ea typeface="微软雅黑" pitchFamily="34" charset="-122"/>
              </a:rPr>
              <a:t> *</a:t>
            </a:r>
            <a:r>
              <a:rPr lang="en-US" altLang="zh-CN" sz="1900" dirty="0" err="1">
                <a:latin typeface="微软雅黑" pitchFamily="34" charset="-122"/>
                <a:ea typeface="微软雅黑" pitchFamily="34" charset="-122"/>
              </a:rPr>
              <a:t>infp</a:t>
            </a:r>
            <a:r>
              <a:rPr lang="en-US" altLang="zh-CN" sz="1900" dirty="0">
                <a:latin typeface="微软雅黑" pitchFamily="34" charset="-122"/>
                <a:ea typeface="微软雅黑" pitchFamily="34" charset="-122"/>
              </a:rPr>
              <a:t>, </a:t>
            </a:r>
            <a:r>
              <a:rPr lang="en-US" altLang="zh-CN" sz="1900" dirty="0" err="1">
                <a:latin typeface="微软雅黑" pitchFamily="34" charset="-122"/>
                <a:ea typeface="微软雅黑" pitchFamily="34" charset="-122"/>
              </a:rPr>
              <a:t>int</a:t>
            </a:r>
            <a:r>
              <a:rPr lang="en-US" altLang="zh-CN" sz="1900" dirty="0">
                <a:latin typeface="微软雅黑" pitchFamily="34" charset="-122"/>
                <a:ea typeface="微软雅黑" pitchFamily="34" charset="-122"/>
              </a:rPr>
              <a:t> *</a:t>
            </a:r>
            <a:r>
              <a:rPr lang="en-US" altLang="zh-CN" sz="1900" dirty="0" err="1">
                <a:latin typeface="微软雅黑" pitchFamily="34" charset="-122"/>
                <a:ea typeface="微软雅黑" pitchFamily="34" charset="-122"/>
              </a:rPr>
              <a:t>outfp</a:t>
            </a:r>
            <a:r>
              <a:rPr lang="en-US" altLang="zh-CN" sz="1900" dirty="0">
                <a:latin typeface="微软雅黑" pitchFamily="34" charset="-122"/>
                <a:ea typeface="微软雅黑" pitchFamily="34" charset="-122"/>
              </a:rPr>
              <a:t>)</a:t>
            </a:r>
          </a:p>
          <a:p>
            <a:pPr>
              <a:spcBef>
                <a:spcPct val="15000"/>
              </a:spcBef>
              <a:buFontTx/>
              <a:buNone/>
            </a:pPr>
            <a:r>
              <a:rPr lang="en-US" altLang="zh-CN" sz="1900" dirty="0">
                <a:latin typeface="微软雅黑" pitchFamily="34" charset="-122"/>
                <a:ea typeface="微软雅黑" pitchFamily="34" charset="-122"/>
              </a:rPr>
              <a:t>{</a:t>
            </a:r>
          </a:p>
          <a:p>
            <a:pPr>
              <a:spcBef>
                <a:spcPct val="15000"/>
              </a:spcBef>
              <a:buFontTx/>
              <a:buNone/>
            </a:pPr>
            <a:r>
              <a:rPr lang="en-US" altLang="zh-CN" sz="1900" dirty="0">
                <a:latin typeface="微软雅黑" pitchFamily="34" charset="-122"/>
                <a:ea typeface="微软雅黑" pitchFamily="34" charset="-122"/>
              </a:rPr>
              <a:t>	char c;</a:t>
            </a:r>
          </a:p>
          <a:p>
            <a:pPr>
              <a:spcBef>
                <a:spcPct val="15000"/>
              </a:spcBef>
              <a:buFontTx/>
              <a:buNone/>
            </a:pPr>
            <a:r>
              <a:rPr lang="en-US" altLang="zh-CN" sz="1900" dirty="0">
                <a:latin typeface="微软雅黑" pitchFamily="34" charset="-122"/>
                <a:ea typeface="微软雅黑" pitchFamily="34" charset="-122"/>
              </a:rPr>
              <a:t>	while (read(infp,&amp;c,1) != 0)</a:t>
            </a:r>
          </a:p>
          <a:p>
            <a:pPr>
              <a:spcBef>
                <a:spcPct val="15000"/>
              </a:spcBef>
              <a:buFontTx/>
              <a:buNone/>
            </a:pPr>
            <a:r>
              <a:rPr lang="en-US" altLang="zh-CN" sz="1900" dirty="0">
                <a:latin typeface="微软雅黑" pitchFamily="34" charset="-122"/>
                <a:ea typeface="微软雅黑" pitchFamily="34" charset="-122"/>
              </a:rPr>
              <a:t>		write(outfp,&amp;c,1);</a:t>
            </a:r>
          </a:p>
          <a:p>
            <a:pPr>
              <a:spcBef>
                <a:spcPct val="15000"/>
              </a:spcBef>
              <a:buFontTx/>
              <a:buNone/>
            </a:pPr>
            <a:r>
              <a:rPr lang="en-US" altLang="zh-CN" sz="1900" dirty="0">
                <a:latin typeface="微软雅黑" pitchFamily="34" charset="-122"/>
                <a:ea typeface="微软雅黑" pitchFamily="34" charset="-122"/>
              </a:rPr>
              <a:t>} </a:t>
            </a:r>
            <a:endParaRPr lang="zh-CN" altLang="en-US" sz="1900" dirty="0">
              <a:latin typeface="微软雅黑" pitchFamily="34" charset="-122"/>
              <a:ea typeface="微软雅黑" pitchFamily="34" charset="-122"/>
            </a:endParaRPr>
          </a:p>
        </p:txBody>
      </p:sp>
      <p:sp>
        <p:nvSpPr>
          <p:cNvPr id="899077" name="Text Box 5"/>
          <p:cNvSpPr txBox="1">
            <a:spLocks noChangeArrowheads="1"/>
          </p:cNvSpPr>
          <p:nvPr/>
        </p:nvSpPr>
        <p:spPr bwMode="auto">
          <a:xfrm>
            <a:off x="4905375" y="760413"/>
            <a:ext cx="3586163" cy="396875"/>
          </a:xfrm>
          <a:prstGeom prst="rect">
            <a:avLst/>
          </a:prstGeom>
          <a:noFill/>
          <a:ln w="50800">
            <a:noFill/>
            <a:miter lim="800000"/>
            <a:headEnd/>
            <a:tailEnd/>
          </a:ln>
          <a:effectLst/>
        </p:spPr>
        <p:txBody>
          <a:bodyPr>
            <a:spAutoFit/>
          </a:bodyPr>
          <a:lstStyle/>
          <a:p>
            <a:pPr>
              <a:spcBef>
                <a:spcPct val="20000"/>
              </a:spcBef>
            </a:pPr>
            <a:r>
              <a:rPr lang="zh-CN" altLang="en-US" sz="2000" b="1">
                <a:solidFill>
                  <a:schemeClr val="accent1"/>
                </a:solidFill>
                <a:latin typeface="微软雅黑" pitchFamily="34" charset="-122"/>
                <a:ea typeface="微软雅黑" pitchFamily="34" charset="-122"/>
              </a:rPr>
              <a:t>哪种方式更好？</a:t>
            </a:r>
          </a:p>
        </p:txBody>
      </p:sp>
      <p:sp>
        <p:nvSpPr>
          <p:cNvPr id="899078" name="Text Box 6"/>
          <p:cNvSpPr txBox="1">
            <a:spLocks noChangeArrowheads="1"/>
          </p:cNvSpPr>
          <p:nvPr/>
        </p:nvSpPr>
        <p:spPr bwMode="auto">
          <a:xfrm>
            <a:off x="4845050" y="1230313"/>
            <a:ext cx="4124325" cy="2463800"/>
          </a:xfrm>
          <a:prstGeom prst="rect">
            <a:avLst/>
          </a:prstGeom>
          <a:noFill/>
          <a:ln w="50800">
            <a:noFill/>
            <a:miter lim="800000"/>
            <a:headEnd/>
            <a:tailEnd/>
          </a:ln>
          <a:effectLst/>
        </p:spPr>
        <p:txBody>
          <a:bodyPr>
            <a:spAutoFit/>
          </a:bodyPr>
          <a:lstStyle/>
          <a:p>
            <a:pPr>
              <a:lnSpc>
                <a:spcPct val="120000"/>
              </a:lnSpc>
              <a:spcBef>
                <a:spcPct val="20000"/>
              </a:spcBef>
            </a:pPr>
            <a:r>
              <a:rPr lang="zh-CN" altLang="en-US" sz="2000" b="1">
                <a:solidFill>
                  <a:srgbClr val="A50021"/>
                </a:solidFill>
                <a:latin typeface="微软雅黑" pitchFamily="34" charset="-122"/>
                <a:ea typeface="微软雅黑" pitchFamily="34" charset="-122"/>
              </a:rPr>
              <a:t>方式一更好！</a:t>
            </a:r>
            <a:r>
              <a:rPr lang="en-US" altLang="zh-CN" sz="2000" b="1">
                <a:solidFill>
                  <a:srgbClr val="A50021"/>
                </a:solidFill>
                <a:latin typeface="微软雅黑" pitchFamily="34" charset="-122"/>
                <a:ea typeface="微软雅黑" pitchFamily="34" charset="-122"/>
              </a:rPr>
              <a:t>Why</a:t>
            </a:r>
            <a:r>
              <a:rPr lang="zh-CN" altLang="en-US" sz="2000" b="1">
                <a:solidFill>
                  <a:srgbClr val="A50021"/>
                </a:solidFill>
                <a:latin typeface="微软雅黑" pitchFamily="34" charset="-122"/>
                <a:ea typeface="微软雅黑" pitchFamily="34" charset="-122"/>
              </a:rPr>
              <a:t>？</a:t>
            </a:r>
          </a:p>
          <a:p>
            <a:pPr>
              <a:lnSpc>
                <a:spcPct val="120000"/>
              </a:lnSpc>
              <a:spcBef>
                <a:spcPct val="20000"/>
              </a:spcBef>
            </a:pPr>
            <a:r>
              <a:rPr lang="zh-CN" altLang="en-US" sz="2000" b="1">
                <a:solidFill>
                  <a:schemeClr val="accent2"/>
                </a:solidFill>
                <a:latin typeface="微软雅黑" pitchFamily="34" charset="-122"/>
                <a:ea typeface="微软雅黑" pitchFamily="34" charset="-122"/>
              </a:rPr>
              <a:t>因其系统调用次数少！</a:t>
            </a:r>
          </a:p>
          <a:p>
            <a:pPr>
              <a:lnSpc>
                <a:spcPct val="120000"/>
              </a:lnSpc>
              <a:spcBef>
                <a:spcPct val="20000"/>
              </a:spcBef>
            </a:pPr>
            <a:r>
              <a:rPr lang="zh-CN" altLang="en-US" sz="2000" b="1">
                <a:solidFill>
                  <a:srgbClr val="008000"/>
                </a:solidFill>
                <a:latin typeface="微软雅黑" pitchFamily="34" charset="-122"/>
                <a:ea typeface="微软雅黑" pitchFamily="34" charset="-122"/>
              </a:rPr>
              <a:t>对于方式二，若文件长度为</a:t>
            </a:r>
            <a:r>
              <a:rPr lang="en-US" altLang="zh-CN" sz="2000" b="1">
                <a:solidFill>
                  <a:srgbClr val="008000"/>
                </a:solidFill>
                <a:latin typeface="微软雅黑" pitchFamily="34" charset="-122"/>
                <a:ea typeface="微软雅黑" pitchFamily="34" charset="-122"/>
              </a:rPr>
              <a:t>n</a:t>
            </a:r>
            <a:r>
              <a:rPr lang="zh-CN" altLang="en-US" sz="2000" b="1">
                <a:solidFill>
                  <a:srgbClr val="008000"/>
                </a:solidFill>
                <a:latin typeface="微软雅黑" pitchFamily="34" charset="-122"/>
                <a:ea typeface="微软雅黑" pitchFamily="34" charset="-122"/>
              </a:rPr>
              <a:t>，则需执行</a:t>
            </a:r>
            <a:r>
              <a:rPr lang="en-US" altLang="zh-CN" sz="2000" b="1">
                <a:solidFill>
                  <a:srgbClr val="008000"/>
                </a:solidFill>
                <a:latin typeface="微软雅黑" pitchFamily="34" charset="-122"/>
                <a:ea typeface="微软雅黑" pitchFamily="34" charset="-122"/>
              </a:rPr>
              <a:t>2n</a:t>
            </a:r>
            <a:r>
              <a:rPr lang="zh-CN" altLang="en-US" sz="2000" b="1">
                <a:solidFill>
                  <a:srgbClr val="008000"/>
                </a:solidFill>
                <a:latin typeface="微软雅黑" pitchFamily="34" charset="-122"/>
                <a:ea typeface="微软雅黑" pitchFamily="34" charset="-122"/>
              </a:rPr>
              <a:t>次系统调用；</a:t>
            </a:r>
          </a:p>
          <a:p>
            <a:pPr>
              <a:lnSpc>
                <a:spcPct val="120000"/>
              </a:lnSpc>
              <a:spcBef>
                <a:spcPct val="20000"/>
              </a:spcBef>
            </a:pPr>
            <a:r>
              <a:rPr lang="zh-CN" altLang="en-US" sz="2000" b="1">
                <a:solidFill>
                  <a:srgbClr val="008000"/>
                </a:solidFill>
                <a:latin typeface="微软雅黑" pitchFamily="34" charset="-122"/>
                <a:ea typeface="微软雅黑" pitchFamily="34" charset="-122"/>
              </a:rPr>
              <a:t>对于方式一，若文件长度为</a:t>
            </a:r>
            <a:r>
              <a:rPr lang="en-US" altLang="zh-CN" sz="2000" b="1">
                <a:solidFill>
                  <a:srgbClr val="008000"/>
                </a:solidFill>
                <a:latin typeface="微软雅黑" pitchFamily="34" charset="-122"/>
                <a:ea typeface="微软雅黑" pitchFamily="34" charset="-122"/>
              </a:rPr>
              <a:t>n</a:t>
            </a:r>
            <a:r>
              <a:rPr lang="zh-CN" altLang="en-US" sz="2000" b="1">
                <a:solidFill>
                  <a:srgbClr val="008000"/>
                </a:solidFill>
                <a:latin typeface="微软雅黑" pitchFamily="34" charset="-122"/>
                <a:ea typeface="微软雅黑" pitchFamily="34" charset="-122"/>
              </a:rPr>
              <a:t>，则执行系统调用的次数约为</a:t>
            </a:r>
            <a:r>
              <a:rPr lang="en-US" altLang="zh-CN" sz="2000" b="1">
                <a:solidFill>
                  <a:srgbClr val="008000"/>
                </a:solidFill>
                <a:latin typeface="微软雅黑" pitchFamily="34" charset="-122"/>
                <a:ea typeface="微软雅黑" pitchFamily="34" charset="-122"/>
              </a:rPr>
              <a:t>n/512</a:t>
            </a:r>
            <a:r>
              <a:rPr lang="zh-CN" altLang="en-US" sz="2000" b="1">
                <a:solidFill>
                  <a:srgbClr val="008000"/>
                </a:solidFill>
                <a:latin typeface="微软雅黑" pitchFamily="34" charset="-122"/>
                <a:ea typeface="微软雅黑" pitchFamily="34" charset="-122"/>
              </a:rPr>
              <a:t>。</a:t>
            </a:r>
          </a:p>
        </p:txBody>
      </p:sp>
      <p:sp>
        <p:nvSpPr>
          <p:cNvPr id="899079" name="Text Box 7"/>
          <p:cNvSpPr txBox="1">
            <a:spLocks noChangeArrowheads="1"/>
          </p:cNvSpPr>
          <p:nvPr/>
        </p:nvSpPr>
        <p:spPr bwMode="auto">
          <a:xfrm>
            <a:off x="4316413" y="4970463"/>
            <a:ext cx="4675187" cy="1492250"/>
          </a:xfrm>
          <a:prstGeom prst="rect">
            <a:avLst/>
          </a:prstGeom>
          <a:noFill/>
          <a:ln w="50800">
            <a:noFill/>
            <a:miter lim="800000"/>
            <a:headEnd/>
            <a:tailEnd/>
          </a:ln>
          <a:effectLst/>
        </p:spPr>
        <p:txBody>
          <a:bodyPr>
            <a:spAutoFit/>
          </a:bodyPr>
          <a:lstStyle/>
          <a:p>
            <a:pPr>
              <a:spcBef>
                <a:spcPct val="20000"/>
              </a:spcBef>
            </a:pPr>
            <a:r>
              <a:rPr lang="zh-CN" altLang="en-US" sz="2000" b="1">
                <a:solidFill>
                  <a:schemeClr val="accent1"/>
                </a:solidFill>
                <a:latin typeface="微软雅黑" pitchFamily="34" charset="-122"/>
                <a:ea typeface="微软雅黑" pitchFamily="34" charset="-122"/>
              </a:rPr>
              <a:t>还有其他的实现方式吗？</a:t>
            </a:r>
          </a:p>
          <a:p>
            <a:pPr>
              <a:spcBef>
                <a:spcPct val="20000"/>
              </a:spcBef>
            </a:pPr>
            <a:r>
              <a:rPr lang="zh-CN" altLang="en-US" sz="2000" b="1">
                <a:solidFill>
                  <a:srgbClr val="008000"/>
                </a:solidFill>
                <a:latin typeface="微软雅黑" pitchFamily="34" charset="-122"/>
                <a:ea typeface="微软雅黑" pitchFamily="34" charset="-122"/>
              </a:rPr>
              <a:t>使用</a:t>
            </a:r>
            <a:r>
              <a:rPr lang="en-US" altLang="zh-CN" sz="2000" b="1">
                <a:solidFill>
                  <a:srgbClr val="008000"/>
                </a:solidFill>
                <a:latin typeface="微软雅黑" pitchFamily="34" charset="-122"/>
                <a:ea typeface="微软雅黑" pitchFamily="34" charset="-122"/>
              </a:rPr>
              <a:t>fread()</a:t>
            </a:r>
            <a:r>
              <a:rPr lang="zh-CN" altLang="en-US" sz="2000" b="1">
                <a:solidFill>
                  <a:srgbClr val="008000"/>
                </a:solidFill>
                <a:latin typeface="微软雅黑" pitchFamily="34" charset="-122"/>
                <a:ea typeface="微软雅黑" pitchFamily="34" charset="-122"/>
              </a:rPr>
              <a:t>和</a:t>
            </a:r>
            <a:r>
              <a:rPr lang="en-US" altLang="zh-CN" sz="2000" b="1">
                <a:solidFill>
                  <a:srgbClr val="008000"/>
                </a:solidFill>
                <a:latin typeface="微软雅黑" pitchFamily="34" charset="-122"/>
                <a:ea typeface="微软雅黑" pitchFamily="34" charset="-122"/>
              </a:rPr>
              <a:t>fwrite()</a:t>
            </a:r>
            <a:endParaRPr lang="zh-CN" altLang="en-US" sz="2000" b="1">
              <a:solidFill>
                <a:srgbClr val="008000"/>
              </a:solidFill>
              <a:latin typeface="微软雅黑" pitchFamily="34" charset="-122"/>
              <a:ea typeface="微软雅黑" pitchFamily="34" charset="-122"/>
            </a:endParaRPr>
          </a:p>
          <a:p>
            <a:pPr>
              <a:spcBef>
                <a:spcPct val="20000"/>
              </a:spcBef>
            </a:pPr>
            <a:r>
              <a:rPr lang="zh-CN" altLang="en-US" sz="2000" b="1">
                <a:solidFill>
                  <a:srgbClr val="008000"/>
                </a:solidFill>
                <a:latin typeface="微软雅黑" pitchFamily="34" charset="-122"/>
                <a:ea typeface="微软雅黑" pitchFamily="34" charset="-122"/>
              </a:rPr>
              <a:t>使用</a:t>
            </a:r>
            <a:r>
              <a:rPr lang="en-US" altLang="zh-CN" sz="2000" b="1">
                <a:solidFill>
                  <a:srgbClr val="008000"/>
                </a:solidFill>
                <a:latin typeface="微软雅黑" pitchFamily="34" charset="-122"/>
                <a:ea typeface="微软雅黑" pitchFamily="34" charset="-122"/>
              </a:rPr>
              <a:t>fgetc()</a:t>
            </a:r>
            <a:r>
              <a:rPr lang="zh-CN" altLang="en-US" sz="2000" b="1">
                <a:solidFill>
                  <a:srgbClr val="008000"/>
                </a:solidFill>
                <a:latin typeface="微软雅黑" pitchFamily="34" charset="-122"/>
                <a:ea typeface="微软雅黑" pitchFamily="34" charset="-122"/>
              </a:rPr>
              <a:t>和</a:t>
            </a:r>
            <a:r>
              <a:rPr lang="en-US" altLang="zh-CN" sz="2000" b="1">
                <a:solidFill>
                  <a:srgbClr val="008000"/>
                </a:solidFill>
                <a:latin typeface="微软雅黑" pitchFamily="34" charset="-122"/>
                <a:ea typeface="微软雅黑" pitchFamily="34" charset="-122"/>
              </a:rPr>
              <a:t>fputc()</a:t>
            </a:r>
            <a:endParaRPr lang="zh-CN" altLang="en-US" sz="2000" b="1">
              <a:solidFill>
                <a:srgbClr val="008000"/>
              </a:solidFill>
              <a:latin typeface="微软雅黑" pitchFamily="34" charset="-122"/>
              <a:ea typeface="微软雅黑" pitchFamily="34" charset="-122"/>
            </a:endParaRPr>
          </a:p>
          <a:p>
            <a:pPr>
              <a:spcBef>
                <a:spcPct val="20000"/>
              </a:spcBef>
            </a:pPr>
            <a:r>
              <a:rPr lang="zh-CN" altLang="en-US" sz="2000" b="1">
                <a:solidFill>
                  <a:srgbClr val="008000"/>
                </a:solidFill>
                <a:latin typeface="微软雅黑" pitchFamily="34" charset="-122"/>
                <a:ea typeface="微软雅黑" pitchFamily="34" charset="-122"/>
              </a:rPr>
              <a:t>使用</a:t>
            </a:r>
            <a:r>
              <a:rPr lang="en-US" altLang="zh-CN" sz="2000" b="1">
                <a:solidFill>
                  <a:srgbClr val="008000"/>
                </a:solidFill>
                <a:latin typeface="微软雅黑" pitchFamily="34" charset="-122"/>
                <a:ea typeface="微软雅黑" pitchFamily="34" charset="-122"/>
              </a:rPr>
              <a:t>WindowsAPI</a:t>
            </a:r>
            <a:r>
              <a:rPr lang="zh-CN" altLang="en-US" sz="2000" b="1">
                <a:solidFill>
                  <a:srgbClr val="008000"/>
                </a:solidFill>
                <a:latin typeface="微软雅黑" pitchFamily="34" charset="-122"/>
                <a:ea typeface="微软雅黑" pitchFamily="34" charset="-122"/>
              </a:rPr>
              <a:t>函数</a:t>
            </a:r>
            <a:r>
              <a:rPr lang="en-US" altLang="zh-CN" sz="2000" b="1">
                <a:solidFill>
                  <a:srgbClr val="008000"/>
                </a:solidFill>
                <a:latin typeface="微软雅黑" pitchFamily="34" charset="-122"/>
                <a:ea typeface="微软雅黑" pitchFamily="34" charset="-122"/>
              </a:rPr>
              <a:t>CopyFile()</a:t>
            </a:r>
            <a:r>
              <a:rPr lang="en-US" altLang="zh-CN" sz="2000" b="1">
                <a:solidFill>
                  <a:schemeClr val="accent1"/>
                </a:solidFill>
                <a:latin typeface="微软雅黑" pitchFamily="34" charset="-122"/>
                <a:ea typeface="微软雅黑" pitchFamily="34" charset="-122"/>
              </a:rPr>
              <a:t> </a:t>
            </a:r>
            <a:endParaRPr lang="zh-CN" altLang="en-US" sz="2000" b="1">
              <a:solidFill>
                <a:schemeClr val="accent1"/>
              </a:solidFill>
              <a:latin typeface="微软雅黑" pitchFamily="34" charset="-122"/>
              <a:ea typeface="微软雅黑" pitchFamily="34" charset="-122"/>
            </a:endParaRPr>
          </a:p>
        </p:txBody>
      </p:sp>
      <p:sp>
        <p:nvSpPr>
          <p:cNvPr id="899080" name="Text Box 8"/>
          <p:cNvSpPr txBox="1">
            <a:spLocks noChangeArrowheads="1"/>
          </p:cNvSpPr>
          <p:nvPr/>
        </p:nvSpPr>
        <p:spPr bwMode="auto">
          <a:xfrm>
            <a:off x="4600575" y="3976688"/>
            <a:ext cx="4122738" cy="762000"/>
          </a:xfrm>
          <a:prstGeom prst="rect">
            <a:avLst/>
          </a:prstGeom>
          <a:noFill/>
          <a:ln w="50800">
            <a:noFill/>
            <a:miter lim="800000"/>
            <a:headEnd/>
            <a:tailEnd/>
          </a:ln>
          <a:effectLst/>
        </p:spPr>
        <p:txBody>
          <a:bodyPr>
            <a:spAutoFit/>
          </a:bodyPr>
          <a:lstStyle/>
          <a:p>
            <a:pPr>
              <a:spcBef>
                <a:spcPct val="20000"/>
              </a:spcBef>
            </a:pPr>
            <a:r>
              <a:rPr lang="zh-CN" altLang="en-US" sz="2000" b="1">
                <a:solidFill>
                  <a:schemeClr val="accent1"/>
                </a:solidFill>
                <a:latin typeface="微软雅黑" pitchFamily="34" charset="-122"/>
                <a:ea typeface="微软雅黑" pitchFamily="34" charset="-122"/>
              </a:rPr>
              <a:t>为何要尽量减少系统调用次数？</a:t>
            </a:r>
          </a:p>
          <a:p>
            <a:pPr>
              <a:spcBef>
                <a:spcPct val="20000"/>
              </a:spcBef>
            </a:pPr>
            <a:r>
              <a:rPr lang="zh-CN" altLang="en-US" sz="2000" b="1">
                <a:solidFill>
                  <a:schemeClr val="accent1"/>
                </a:solidFill>
                <a:latin typeface="微软雅黑" pitchFamily="34" charset="-122"/>
                <a:ea typeface="微软雅黑" pitchFamily="34" charset="-122"/>
                <a:hlinkClick r:id="rId2" action="ppaction://hlinksldjump"/>
              </a:rPr>
              <a:t>系统调用的开销</a:t>
            </a:r>
            <a:r>
              <a:rPr lang="zh-CN" altLang="en-US" sz="2000" b="1">
                <a:solidFill>
                  <a:schemeClr val="accent1"/>
                </a:solidFill>
                <a:latin typeface="微软雅黑" pitchFamily="34" charset="-122"/>
                <a:ea typeface="微软雅黑" pitchFamily="34" charset="-122"/>
              </a:rPr>
              <a:t>有多大？</a:t>
            </a:r>
          </a:p>
        </p:txBody>
      </p:sp>
      <p:sp>
        <p:nvSpPr>
          <p:cNvPr id="899082" name="Text Box 10"/>
          <p:cNvSpPr txBox="1">
            <a:spLocks noChangeArrowheads="1"/>
          </p:cNvSpPr>
          <p:nvPr/>
        </p:nvSpPr>
        <p:spPr bwMode="auto">
          <a:xfrm>
            <a:off x="114300" y="5822950"/>
            <a:ext cx="3702050" cy="701675"/>
          </a:xfrm>
          <a:prstGeom prst="rect">
            <a:avLst/>
          </a:prstGeom>
          <a:noFill/>
          <a:ln w="50800">
            <a:noFill/>
            <a:miter lim="800000"/>
            <a:headEnd/>
            <a:tailEnd/>
          </a:ln>
          <a:effectLst/>
        </p:spPr>
        <p:txBody>
          <a:bodyPr>
            <a:spAutoFit/>
          </a:bodyPr>
          <a:lstStyle/>
          <a:p>
            <a:pPr>
              <a:spcBef>
                <a:spcPct val="50000"/>
              </a:spcBef>
            </a:pPr>
            <a:r>
              <a:rPr lang="zh-CN" altLang="en-US" sz="2000" b="1">
                <a:solidFill>
                  <a:srgbClr val="993300"/>
                </a:solidFill>
                <a:latin typeface="微软雅黑" pitchFamily="34" charset="-122"/>
                <a:ea typeface="微软雅黑" pitchFamily="34" charset="-122"/>
              </a:rPr>
              <a:t>实现一个功能有多种方式，但开销和性能不同，需要权衡！</a:t>
            </a:r>
          </a:p>
        </p:txBody>
      </p:sp>
      <p:sp>
        <p:nvSpPr>
          <p:cNvPr id="899083" name="Text Box 11"/>
          <p:cNvSpPr txBox="1">
            <a:spLocks noChangeArrowheads="1"/>
          </p:cNvSpPr>
          <p:nvPr/>
        </p:nvSpPr>
        <p:spPr bwMode="auto">
          <a:xfrm>
            <a:off x="7810500" y="4427538"/>
            <a:ext cx="1073150" cy="396875"/>
          </a:xfrm>
          <a:prstGeom prst="rect">
            <a:avLst/>
          </a:prstGeom>
          <a:noFill/>
          <a:ln w="50800">
            <a:noFill/>
            <a:miter lim="800000"/>
            <a:headEnd/>
            <a:tailEnd/>
          </a:ln>
          <a:effectLst/>
        </p:spPr>
        <p:txBody>
          <a:bodyPr lIns="0" rIns="0">
            <a:spAutoFit/>
          </a:bodyPr>
          <a:lstStyle/>
          <a:p>
            <a:pPr>
              <a:spcBef>
                <a:spcPct val="50000"/>
              </a:spcBef>
            </a:pPr>
            <a:r>
              <a:rPr lang="zh-CN" altLang="en-US" sz="2000" b="1">
                <a:latin typeface="微软雅黑" pitchFamily="34" charset="-122"/>
                <a:ea typeface="微软雅黑" pitchFamily="34" charset="-122"/>
              </a:rPr>
              <a:t>相当大！</a:t>
            </a:r>
          </a:p>
        </p:txBody>
      </p:sp>
      <p:sp>
        <p:nvSpPr>
          <p:cNvPr id="899084" name="Text Box 12"/>
          <p:cNvSpPr txBox="1">
            <a:spLocks noChangeArrowheads="1"/>
          </p:cNvSpPr>
          <p:nvPr/>
        </p:nvSpPr>
        <p:spPr bwMode="auto">
          <a:xfrm>
            <a:off x="7924800" y="5094288"/>
            <a:ext cx="798513" cy="366712"/>
          </a:xfrm>
          <a:prstGeom prst="rect">
            <a:avLst/>
          </a:prstGeom>
          <a:noFill/>
          <a:ln w="50800">
            <a:noFill/>
            <a:miter lim="800000"/>
            <a:headEnd/>
            <a:tailEnd/>
          </a:ln>
          <a:effectLst/>
        </p:spPr>
        <p:txBody>
          <a:bodyPr>
            <a:spAutoFit/>
          </a:bodyPr>
          <a:lstStyle/>
          <a:p>
            <a:pPr>
              <a:spcBef>
                <a:spcPct val="50000"/>
              </a:spcBef>
            </a:pPr>
            <a:r>
              <a:rPr lang="en-US" altLang="zh-CN" sz="1800" b="1">
                <a:latin typeface="Arial Black" pitchFamily="34" charset="0"/>
                <a:ea typeface="宋体" pitchFamily="2" charset="-122"/>
                <a:hlinkClick r:id="rId2" action="ppaction://hlinksldjump"/>
              </a:rPr>
              <a:t>SKIP</a:t>
            </a:r>
            <a:endParaRPr lang="zh-CN" altLang="en-US" sz="1800" b="1">
              <a:latin typeface="Arial Black"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9075">
                                            <p:txEl>
                                              <p:pRg st="0" end="0"/>
                                            </p:txEl>
                                          </p:spTgt>
                                        </p:tgtEl>
                                        <p:attrNameLst>
                                          <p:attrName>style.visibility</p:attrName>
                                        </p:attrNameLst>
                                      </p:cBhvr>
                                      <p:to>
                                        <p:strVal val="visible"/>
                                      </p:to>
                                    </p:set>
                                    <p:animEffect transition="in" filter="blinds(horizontal)">
                                      <p:cBhvr>
                                        <p:cTn id="7" dur="500"/>
                                        <p:tgtEl>
                                          <p:spTgt spid="8990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99075">
                                            <p:txEl>
                                              <p:pRg st="1" end="1"/>
                                            </p:txEl>
                                          </p:spTgt>
                                        </p:tgtEl>
                                        <p:attrNameLst>
                                          <p:attrName>style.visibility</p:attrName>
                                        </p:attrNameLst>
                                      </p:cBhvr>
                                      <p:to>
                                        <p:strVal val="visible"/>
                                      </p:to>
                                    </p:set>
                                    <p:animEffect transition="in" filter="blinds(horizontal)">
                                      <p:cBhvr>
                                        <p:cTn id="10" dur="500"/>
                                        <p:tgtEl>
                                          <p:spTgt spid="89907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99075">
                                            <p:txEl>
                                              <p:pRg st="2" end="2"/>
                                            </p:txEl>
                                          </p:spTgt>
                                        </p:tgtEl>
                                        <p:attrNameLst>
                                          <p:attrName>style.visibility</p:attrName>
                                        </p:attrNameLst>
                                      </p:cBhvr>
                                      <p:to>
                                        <p:strVal val="visible"/>
                                      </p:to>
                                    </p:set>
                                    <p:animEffect transition="in" filter="blinds(horizontal)">
                                      <p:cBhvr>
                                        <p:cTn id="13" dur="500"/>
                                        <p:tgtEl>
                                          <p:spTgt spid="89907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99075">
                                            <p:txEl>
                                              <p:pRg st="3" end="3"/>
                                            </p:txEl>
                                          </p:spTgt>
                                        </p:tgtEl>
                                        <p:attrNameLst>
                                          <p:attrName>style.visibility</p:attrName>
                                        </p:attrNameLst>
                                      </p:cBhvr>
                                      <p:to>
                                        <p:strVal val="visible"/>
                                      </p:to>
                                    </p:set>
                                    <p:animEffect transition="in" filter="blinds(horizontal)">
                                      <p:cBhvr>
                                        <p:cTn id="16" dur="500"/>
                                        <p:tgtEl>
                                          <p:spTgt spid="89907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99075">
                                            <p:txEl>
                                              <p:pRg st="4" end="4"/>
                                            </p:txEl>
                                          </p:spTgt>
                                        </p:tgtEl>
                                        <p:attrNameLst>
                                          <p:attrName>style.visibility</p:attrName>
                                        </p:attrNameLst>
                                      </p:cBhvr>
                                      <p:to>
                                        <p:strVal val="visible"/>
                                      </p:to>
                                    </p:set>
                                    <p:animEffect transition="in" filter="blinds(horizontal)">
                                      <p:cBhvr>
                                        <p:cTn id="19" dur="500"/>
                                        <p:tgtEl>
                                          <p:spTgt spid="89907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899075">
                                            <p:txEl>
                                              <p:pRg st="5" end="5"/>
                                            </p:txEl>
                                          </p:spTgt>
                                        </p:tgtEl>
                                        <p:attrNameLst>
                                          <p:attrName>style.visibility</p:attrName>
                                        </p:attrNameLst>
                                      </p:cBhvr>
                                      <p:to>
                                        <p:strVal val="visible"/>
                                      </p:to>
                                    </p:set>
                                    <p:animEffect transition="in" filter="blinds(horizontal)">
                                      <p:cBhvr>
                                        <p:cTn id="22" dur="500"/>
                                        <p:tgtEl>
                                          <p:spTgt spid="89907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899075">
                                            <p:txEl>
                                              <p:pRg st="6" end="6"/>
                                            </p:txEl>
                                          </p:spTgt>
                                        </p:tgtEl>
                                        <p:attrNameLst>
                                          <p:attrName>style.visibility</p:attrName>
                                        </p:attrNameLst>
                                      </p:cBhvr>
                                      <p:to>
                                        <p:strVal val="visible"/>
                                      </p:to>
                                    </p:set>
                                    <p:animEffect transition="in" filter="blinds(horizontal)">
                                      <p:cBhvr>
                                        <p:cTn id="25" dur="500"/>
                                        <p:tgtEl>
                                          <p:spTgt spid="89907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99075">
                                            <p:txEl>
                                              <p:pRg st="7" end="7"/>
                                            </p:txEl>
                                          </p:spTgt>
                                        </p:tgtEl>
                                        <p:attrNameLst>
                                          <p:attrName>style.visibility</p:attrName>
                                        </p:attrNameLst>
                                      </p:cBhvr>
                                      <p:to>
                                        <p:strVal val="visible"/>
                                      </p:to>
                                    </p:set>
                                    <p:animEffect transition="in" filter="blinds(horizontal)">
                                      <p:cBhvr>
                                        <p:cTn id="30" dur="500"/>
                                        <p:tgtEl>
                                          <p:spTgt spid="899075">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99075">
                                            <p:txEl>
                                              <p:pRg st="8" end="8"/>
                                            </p:txEl>
                                          </p:spTgt>
                                        </p:tgtEl>
                                        <p:attrNameLst>
                                          <p:attrName>style.visibility</p:attrName>
                                        </p:attrNameLst>
                                      </p:cBhvr>
                                      <p:to>
                                        <p:strVal val="visible"/>
                                      </p:to>
                                    </p:set>
                                    <p:animEffect transition="in" filter="blinds(horizontal)">
                                      <p:cBhvr>
                                        <p:cTn id="33" dur="500"/>
                                        <p:tgtEl>
                                          <p:spTgt spid="899075">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899075">
                                            <p:txEl>
                                              <p:pRg st="9" end="9"/>
                                            </p:txEl>
                                          </p:spTgt>
                                        </p:tgtEl>
                                        <p:attrNameLst>
                                          <p:attrName>style.visibility</p:attrName>
                                        </p:attrNameLst>
                                      </p:cBhvr>
                                      <p:to>
                                        <p:strVal val="visible"/>
                                      </p:to>
                                    </p:set>
                                    <p:animEffect transition="in" filter="blinds(horizontal)">
                                      <p:cBhvr>
                                        <p:cTn id="36" dur="500"/>
                                        <p:tgtEl>
                                          <p:spTgt spid="899075">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899075">
                                            <p:txEl>
                                              <p:pRg st="10" end="10"/>
                                            </p:txEl>
                                          </p:spTgt>
                                        </p:tgtEl>
                                        <p:attrNameLst>
                                          <p:attrName>style.visibility</p:attrName>
                                        </p:attrNameLst>
                                      </p:cBhvr>
                                      <p:to>
                                        <p:strVal val="visible"/>
                                      </p:to>
                                    </p:set>
                                    <p:animEffect transition="in" filter="blinds(horizontal)">
                                      <p:cBhvr>
                                        <p:cTn id="39" dur="500"/>
                                        <p:tgtEl>
                                          <p:spTgt spid="899075">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899075">
                                            <p:txEl>
                                              <p:pRg st="11" end="11"/>
                                            </p:txEl>
                                          </p:spTgt>
                                        </p:tgtEl>
                                        <p:attrNameLst>
                                          <p:attrName>style.visibility</p:attrName>
                                        </p:attrNameLst>
                                      </p:cBhvr>
                                      <p:to>
                                        <p:strVal val="visible"/>
                                      </p:to>
                                    </p:set>
                                    <p:animEffect transition="in" filter="blinds(horizontal)">
                                      <p:cBhvr>
                                        <p:cTn id="42" dur="500"/>
                                        <p:tgtEl>
                                          <p:spTgt spid="899075">
                                            <p:txEl>
                                              <p:pRg st="11" end="1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899075">
                                            <p:txEl>
                                              <p:pRg st="12" end="12"/>
                                            </p:txEl>
                                          </p:spTgt>
                                        </p:tgtEl>
                                        <p:attrNameLst>
                                          <p:attrName>style.visibility</p:attrName>
                                        </p:attrNameLst>
                                      </p:cBhvr>
                                      <p:to>
                                        <p:strVal val="visible"/>
                                      </p:to>
                                    </p:set>
                                    <p:animEffect transition="in" filter="blinds(horizontal)">
                                      <p:cBhvr>
                                        <p:cTn id="45" dur="500"/>
                                        <p:tgtEl>
                                          <p:spTgt spid="899075">
                                            <p:txEl>
                                              <p:pRg st="12" end="12"/>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899075">
                                            <p:txEl>
                                              <p:pRg st="13" end="13"/>
                                            </p:txEl>
                                          </p:spTgt>
                                        </p:tgtEl>
                                        <p:attrNameLst>
                                          <p:attrName>style.visibility</p:attrName>
                                        </p:attrNameLst>
                                      </p:cBhvr>
                                      <p:to>
                                        <p:strVal val="visible"/>
                                      </p:to>
                                    </p:set>
                                    <p:animEffect transition="in" filter="blinds(horizontal)">
                                      <p:cBhvr>
                                        <p:cTn id="48" dur="500"/>
                                        <p:tgtEl>
                                          <p:spTgt spid="899075">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899077"/>
                                        </p:tgtEl>
                                        <p:attrNameLst>
                                          <p:attrName>style.visibility</p:attrName>
                                        </p:attrNameLst>
                                      </p:cBhvr>
                                      <p:to>
                                        <p:strVal val="visible"/>
                                      </p:to>
                                    </p:set>
                                    <p:animEffect transition="in" filter="blinds(horizontal)">
                                      <p:cBhvr>
                                        <p:cTn id="53" dur="500"/>
                                        <p:tgtEl>
                                          <p:spTgt spid="899077"/>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899078">
                                            <p:txEl>
                                              <p:pRg st="0" end="0"/>
                                            </p:txEl>
                                          </p:spTgt>
                                        </p:tgtEl>
                                        <p:attrNameLst>
                                          <p:attrName>style.visibility</p:attrName>
                                        </p:attrNameLst>
                                      </p:cBhvr>
                                      <p:to>
                                        <p:strVal val="visible"/>
                                      </p:to>
                                    </p:set>
                                    <p:animEffect transition="in" filter="blinds(horizontal)">
                                      <p:cBhvr>
                                        <p:cTn id="58" dur="500"/>
                                        <p:tgtEl>
                                          <p:spTgt spid="899078">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899078">
                                            <p:txEl>
                                              <p:pRg st="1" end="1"/>
                                            </p:txEl>
                                          </p:spTgt>
                                        </p:tgtEl>
                                        <p:attrNameLst>
                                          <p:attrName>style.visibility</p:attrName>
                                        </p:attrNameLst>
                                      </p:cBhvr>
                                      <p:to>
                                        <p:strVal val="visible"/>
                                      </p:to>
                                    </p:set>
                                    <p:animEffect transition="in" filter="blinds(horizontal)">
                                      <p:cBhvr>
                                        <p:cTn id="63" dur="500"/>
                                        <p:tgtEl>
                                          <p:spTgt spid="899078">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899078">
                                            <p:txEl>
                                              <p:pRg st="2" end="2"/>
                                            </p:txEl>
                                          </p:spTgt>
                                        </p:tgtEl>
                                        <p:attrNameLst>
                                          <p:attrName>style.visibility</p:attrName>
                                        </p:attrNameLst>
                                      </p:cBhvr>
                                      <p:to>
                                        <p:strVal val="visible"/>
                                      </p:to>
                                    </p:set>
                                    <p:animEffect transition="in" filter="blinds(horizontal)">
                                      <p:cBhvr>
                                        <p:cTn id="68" dur="500"/>
                                        <p:tgtEl>
                                          <p:spTgt spid="899078">
                                            <p:txEl>
                                              <p:pRg st="2" end="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899078">
                                            <p:txEl>
                                              <p:pRg st="3" end="3"/>
                                            </p:txEl>
                                          </p:spTgt>
                                        </p:tgtEl>
                                        <p:attrNameLst>
                                          <p:attrName>style.visibility</p:attrName>
                                        </p:attrNameLst>
                                      </p:cBhvr>
                                      <p:to>
                                        <p:strVal val="visible"/>
                                      </p:to>
                                    </p:set>
                                    <p:animEffect transition="in" filter="blinds(horizontal)">
                                      <p:cBhvr>
                                        <p:cTn id="73" dur="500"/>
                                        <p:tgtEl>
                                          <p:spTgt spid="899078">
                                            <p:txEl>
                                              <p:pRg st="3" end="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899080">
                                            <p:txEl>
                                              <p:pRg st="0" end="0"/>
                                            </p:txEl>
                                          </p:spTgt>
                                        </p:tgtEl>
                                        <p:attrNameLst>
                                          <p:attrName>style.visibility</p:attrName>
                                        </p:attrNameLst>
                                      </p:cBhvr>
                                      <p:to>
                                        <p:strVal val="visible"/>
                                      </p:to>
                                    </p:set>
                                    <p:animEffect transition="in" filter="blinds(horizontal)">
                                      <p:cBhvr>
                                        <p:cTn id="78" dur="500"/>
                                        <p:tgtEl>
                                          <p:spTgt spid="899080">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899080">
                                            <p:txEl>
                                              <p:pRg st="1" end="1"/>
                                            </p:txEl>
                                          </p:spTgt>
                                        </p:tgtEl>
                                        <p:attrNameLst>
                                          <p:attrName>style.visibility</p:attrName>
                                        </p:attrNameLst>
                                      </p:cBhvr>
                                      <p:to>
                                        <p:strVal val="visible"/>
                                      </p:to>
                                    </p:set>
                                    <p:animEffect transition="in" filter="blinds(horizontal)">
                                      <p:cBhvr>
                                        <p:cTn id="83" dur="500"/>
                                        <p:tgtEl>
                                          <p:spTgt spid="899080">
                                            <p:txEl>
                                              <p:pRg st="1" end="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899083"/>
                                        </p:tgtEl>
                                        <p:attrNameLst>
                                          <p:attrName>style.visibility</p:attrName>
                                        </p:attrNameLst>
                                      </p:cBhvr>
                                      <p:to>
                                        <p:strVal val="visible"/>
                                      </p:to>
                                    </p:set>
                                    <p:animEffect transition="in" filter="blinds(horizontal)">
                                      <p:cBhvr>
                                        <p:cTn id="88" dur="500"/>
                                        <p:tgtEl>
                                          <p:spTgt spid="899083"/>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899079">
                                            <p:txEl>
                                              <p:pRg st="0" end="0"/>
                                            </p:txEl>
                                          </p:spTgt>
                                        </p:tgtEl>
                                        <p:attrNameLst>
                                          <p:attrName>style.visibility</p:attrName>
                                        </p:attrNameLst>
                                      </p:cBhvr>
                                      <p:to>
                                        <p:strVal val="visible"/>
                                      </p:to>
                                    </p:set>
                                    <p:animEffect transition="in" filter="blinds(horizontal)">
                                      <p:cBhvr>
                                        <p:cTn id="93" dur="500"/>
                                        <p:tgtEl>
                                          <p:spTgt spid="899079">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899079">
                                            <p:txEl>
                                              <p:pRg st="1" end="1"/>
                                            </p:txEl>
                                          </p:spTgt>
                                        </p:tgtEl>
                                        <p:attrNameLst>
                                          <p:attrName>style.visibility</p:attrName>
                                        </p:attrNameLst>
                                      </p:cBhvr>
                                      <p:to>
                                        <p:strVal val="visible"/>
                                      </p:to>
                                    </p:set>
                                    <p:animEffect transition="in" filter="blinds(horizontal)">
                                      <p:cBhvr>
                                        <p:cTn id="98" dur="500"/>
                                        <p:tgtEl>
                                          <p:spTgt spid="899079">
                                            <p:txEl>
                                              <p:pRg st="1" end="1"/>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899079">
                                            <p:txEl>
                                              <p:pRg st="2" end="2"/>
                                            </p:txEl>
                                          </p:spTgt>
                                        </p:tgtEl>
                                        <p:attrNameLst>
                                          <p:attrName>style.visibility</p:attrName>
                                        </p:attrNameLst>
                                      </p:cBhvr>
                                      <p:to>
                                        <p:strVal val="visible"/>
                                      </p:to>
                                    </p:set>
                                    <p:animEffect transition="in" filter="blinds(horizontal)">
                                      <p:cBhvr>
                                        <p:cTn id="103" dur="500"/>
                                        <p:tgtEl>
                                          <p:spTgt spid="899079">
                                            <p:txEl>
                                              <p:pRg st="2" end="2"/>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899079">
                                            <p:txEl>
                                              <p:pRg st="3" end="3"/>
                                            </p:txEl>
                                          </p:spTgt>
                                        </p:tgtEl>
                                        <p:attrNameLst>
                                          <p:attrName>style.visibility</p:attrName>
                                        </p:attrNameLst>
                                      </p:cBhvr>
                                      <p:to>
                                        <p:strVal val="visible"/>
                                      </p:to>
                                    </p:set>
                                    <p:animEffect transition="in" filter="blinds(horizontal)">
                                      <p:cBhvr>
                                        <p:cTn id="108" dur="500"/>
                                        <p:tgtEl>
                                          <p:spTgt spid="899079">
                                            <p:txEl>
                                              <p:pRg st="3" end="3"/>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899082"/>
                                        </p:tgtEl>
                                        <p:attrNameLst>
                                          <p:attrName>style.visibility</p:attrName>
                                        </p:attrNameLst>
                                      </p:cBhvr>
                                      <p:to>
                                        <p:strVal val="visible"/>
                                      </p:to>
                                    </p:set>
                                    <p:animEffect transition="in" filter="blinds(horizontal)">
                                      <p:cBhvr>
                                        <p:cTn id="113" dur="500"/>
                                        <p:tgtEl>
                                          <p:spTgt spid="899082"/>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899084"/>
                                        </p:tgtEl>
                                        <p:attrNameLst>
                                          <p:attrName>style.visibility</p:attrName>
                                        </p:attrNameLst>
                                      </p:cBhvr>
                                      <p:to>
                                        <p:strVal val="visible"/>
                                      </p:to>
                                    </p:set>
                                    <p:animEffect transition="in" filter="blinds(horizontal)">
                                      <p:cBhvr>
                                        <p:cTn id="118" dur="500"/>
                                        <p:tgtEl>
                                          <p:spTgt spid="899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7" grpId="0"/>
      <p:bldP spid="899082" grpId="0"/>
      <p:bldP spid="899083" grpId="0"/>
      <p:bldP spid="89908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p:txBody>
          <a:bodyPr/>
          <a:lstStyle/>
          <a:p>
            <a:r>
              <a:rPr lang="en-US" altLang="zh-CN"/>
              <a:t>Linux</a:t>
            </a:r>
            <a:r>
              <a:rPr lang="zh-CN" altLang="en-US"/>
              <a:t>系统下的</a:t>
            </a:r>
            <a:r>
              <a:rPr lang="en-US" altLang="zh-CN"/>
              <a:t>write()</a:t>
            </a:r>
            <a:r>
              <a:rPr lang="zh-CN" altLang="en-US"/>
              <a:t>封装函数 </a:t>
            </a:r>
            <a:endParaRPr lang="en-US" altLang="zh-CN"/>
          </a:p>
        </p:txBody>
      </p:sp>
      <p:sp>
        <p:nvSpPr>
          <p:cNvPr id="900099" name="Text Box 3"/>
          <p:cNvSpPr txBox="1">
            <a:spLocks noChangeArrowheads="1"/>
          </p:cNvSpPr>
          <p:nvPr/>
        </p:nvSpPr>
        <p:spPr bwMode="auto">
          <a:xfrm>
            <a:off x="250825" y="1606550"/>
            <a:ext cx="8707438" cy="5068888"/>
          </a:xfrm>
          <a:prstGeom prst="rect">
            <a:avLst/>
          </a:prstGeom>
          <a:solidFill>
            <a:srgbClr val="FFFFFF"/>
          </a:solidFill>
          <a:ln w="9525">
            <a:solidFill>
              <a:srgbClr val="000000"/>
            </a:solidFill>
            <a:miter lim="800000"/>
            <a:headEnd/>
            <a:tailEnd/>
          </a:ln>
        </p:spPr>
        <p:txBody>
          <a:bodyPr/>
          <a:lstStyle/>
          <a:p>
            <a:pPr>
              <a:lnSpc>
                <a:spcPct val="115000"/>
              </a:lnSpc>
            </a:pPr>
            <a:r>
              <a:rPr lang="en-US" altLang="zh-CN" sz="1900" b="1" dirty="0">
                <a:latin typeface="微软雅黑" pitchFamily="34" charset="-122"/>
                <a:ea typeface="微软雅黑" pitchFamily="34" charset="-122"/>
              </a:rPr>
              <a:t>1 write:</a:t>
            </a:r>
          </a:p>
          <a:p>
            <a:pPr>
              <a:lnSpc>
                <a:spcPct val="115000"/>
              </a:lnSpc>
            </a:pPr>
            <a:r>
              <a:rPr lang="en-US" altLang="zh-CN" sz="1900" b="1" dirty="0">
                <a:latin typeface="微软雅黑" pitchFamily="34" charset="-122"/>
                <a:ea typeface="微软雅黑" pitchFamily="34" charset="-122"/>
              </a:rPr>
              <a:t>2     </a:t>
            </a:r>
            <a:r>
              <a:rPr lang="en-US" altLang="zh-CN" sz="1900" b="1" dirty="0" err="1">
                <a:latin typeface="微软雅黑" pitchFamily="34" charset="-122"/>
                <a:ea typeface="微软雅黑" pitchFamily="34" charset="-122"/>
              </a:rPr>
              <a:t>pushl</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ebx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将</a:t>
            </a:r>
            <a:r>
              <a:rPr lang="en-US" altLang="zh-CN" sz="1900" b="1" dirty="0">
                <a:latin typeface="微软雅黑" pitchFamily="34" charset="-122"/>
                <a:ea typeface="微软雅黑" pitchFamily="34" charset="-122"/>
              </a:rPr>
              <a:t>EBX</a:t>
            </a:r>
            <a:r>
              <a:rPr lang="zh-CN" altLang="en-US" sz="1900" b="1" dirty="0">
                <a:latin typeface="微软雅黑" pitchFamily="34" charset="-122"/>
                <a:ea typeface="微软雅黑" pitchFamily="34" charset="-122"/>
              </a:rPr>
              <a:t>入栈</a:t>
            </a:r>
            <a:r>
              <a:rPr lang="zh-CN" altLang="en-US" sz="1900" b="1" dirty="0">
                <a:solidFill>
                  <a:srgbClr val="A50021"/>
                </a:solidFill>
                <a:latin typeface="微软雅黑" pitchFamily="34" charset="-122"/>
                <a:ea typeface="微软雅黑" pitchFamily="34" charset="-122"/>
              </a:rPr>
              <a:t>（</a:t>
            </a:r>
            <a:r>
              <a:rPr lang="en-US" altLang="zh-CN" sz="1900" b="1" dirty="0">
                <a:solidFill>
                  <a:srgbClr val="A50021"/>
                </a:solidFill>
                <a:latin typeface="微软雅黑" pitchFamily="34" charset="-122"/>
                <a:ea typeface="微软雅黑" pitchFamily="34" charset="-122"/>
              </a:rPr>
              <a:t>EBX</a:t>
            </a:r>
            <a:r>
              <a:rPr lang="zh-CN" altLang="en-US" sz="1900" b="1" dirty="0">
                <a:solidFill>
                  <a:srgbClr val="A50021"/>
                </a:solidFill>
                <a:latin typeface="微软雅黑" pitchFamily="34" charset="-122"/>
                <a:ea typeface="微软雅黑" pitchFamily="34" charset="-122"/>
              </a:rPr>
              <a:t>为被调用者保存寄存器）</a:t>
            </a:r>
          </a:p>
          <a:p>
            <a:pPr>
              <a:lnSpc>
                <a:spcPct val="115000"/>
              </a:lnSpc>
            </a:pPr>
            <a:r>
              <a:rPr lang="en-US" altLang="zh-CN" sz="1900" b="1" dirty="0">
                <a:solidFill>
                  <a:schemeClr val="accent2"/>
                </a:solidFill>
                <a:latin typeface="微软雅黑" pitchFamily="34" charset="-122"/>
                <a:ea typeface="微软雅黑" pitchFamily="34" charset="-122"/>
              </a:rPr>
              <a:t>3     </a:t>
            </a:r>
            <a:r>
              <a:rPr lang="en-US" altLang="zh-CN" sz="1900" b="1" dirty="0" err="1">
                <a:solidFill>
                  <a:schemeClr val="accent2"/>
                </a:solidFill>
                <a:latin typeface="微软雅黑" pitchFamily="34" charset="-122"/>
                <a:ea typeface="微软雅黑" pitchFamily="34" charset="-122"/>
              </a:rPr>
              <a:t>movl</a:t>
            </a:r>
            <a:r>
              <a:rPr lang="en-US" altLang="zh-CN" sz="1900" b="1" dirty="0">
                <a:solidFill>
                  <a:schemeClr val="accent2"/>
                </a:solidFill>
                <a:latin typeface="微软雅黑" pitchFamily="34" charset="-122"/>
                <a:ea typeface="微软雅黑" pitchFamily="34" charset="-122"/>
              </a:rPr>
              <a:t>  $4, %</a:t>
            </a:r>
            <a:r>
              <a:rPr lang="en-US" altLang="zh-CN" sz="1900" b="1" dirty="0" err="1">
                <a:solidFill>
                  <a:schemeClr val="accent2"/>
                </a:solidFill>
                <a:latin typeface="微软雅黑" pitchFamily="34" charset="-122"/>
                <a:ea typeface="微软雅黑" pitchFamily="34" charset="-122"/>
              </a:rPr>
              <a:t>eax</a:t>
            </a:r>
            <a:r>
              <a:rPr lang="en-US" altLang="zh-CN" sz="1900" b="1" dirty="0">
                <a:solidFill>
                  <a:schemeClr val="accent2"/>
                </a:solidFill>
                <a:latin typeface="微软雅黑" pitchFamily="34" charset="-122"/>
                <a:ea typeface="微软雅黑" pitchFamily="34" charset="-122"/>
              </a:rPr>
              <a:t>		//</a:t>
            </a:r>
            <a:r>
              <a:rPr lang="zh-CN" altLang="en-US" sz="1900" b="1" dirty="0">
                <a:solidFill>
                  <a:schemeClr val="accent2"/>
                </a:solidFill>
                <a:latin typeface="微软雅黑" pitchFamily="34" charset="-122"/>
                <a:ea typeface="微软雅黑" pitchFamily="34" charset="-122"/>
              </a:rPr>
              <a:t>将系统调用号 </a:t>
            </a:r>
            <a:r>
              <a:rPr lang="en-US" altLang="zh-CN" sz="1900" b="1" dirty="0">
                <a:solidFill>
                  <a:schemeClr val="accent2"/>
                </a:solidFill>
                <a:latin typeface="微软雅黑" pitchFamily="34" charset="-122"/>
                <a:ea typeface="微软雅黑" pitchFamily="34" charset="-122"/>
              </a:rPr>
              <a:t>4 </a:t>
            </a:r>
            <a:r>
              <a:rPr lang="zh-CN" altLang="en-US" sz="1900" b="1" dirty="0">
                <a:solidFill>
                  <a:schemeClr val="accent2"/>
                </a:solidFill>
                <a:latin typeface="微软雅黑" pitchFamily="34" charset="-122"/>
                <a:ea typeface="微软雅黑" pitchFamily="34" charset="-122"/>
              </a:rPr>
              <a:t>送</a:t>
            </a:r>
            <a:r>
              <a:rPr lang="en-US" altLang="zh-CN" sz="1900" b="1" dirty="0">
                <a:solidFill>
                  <a:schemeClr val="accent2"/>
                </a:solidFill>
                <a:latin typeface="微软雅黑" pitchFamily="34" charset="-122"/>
                <a:ea typeface="微软雅黑" pitchFamily="34" charset="-122"/>
              </a:rPr>
              <a:t>EAX</a:t>
            </a:r>
            <a:r>
              <a:rPr lang="en-US" altLang="zh-CN" sz="1900" b="1" dirty="0">
                <a:latin typeface="微软雅黑" pitchFamily="34" charset="-122"/>
                <a:ea typeface="微软雅黑" pitchFamily="34" charset="-122"/>
              </a:rPr>
              <a:t> </a:t>
            </a:r>
          </a:p>
          <a:p>
            <a:pPr>
              <a:lnSpc>
                <a:spcPct val="115000"/>
              </a:lnSpc>
            </a:pPr>
            <a:r>
              <a:rPr lang="en-US" altLang="zh-CN" sz="1900" b="1" dirty="0">
                <a:latin typeface="微软雅黑" pitchFamily="34" charset="-122"/>
                <a:ea typeface="微软雅黑" pitchFamily="34" charset="-122"/>
              </a:rPr>
              <a:t>4     </a:t>
            </a:r>
            <a:r>
              <a:rPr lang="en-US" altLang="zh-CN" sz="1900" b="1" dirty="0" err="1">
                <a:latin typeface="微软雅黑" pitchFamily="34" charset="-122"/>
                <a:ea typeface="微软雅黑" pitchFamily="34" charset="-122"/>
              </a:rPr>
              <a:t>movl</a:t>
            </a:r>
            <a:r>
              <a:rPr lang="en-US" altLang="zh-CN" sz="1900" b="1" dirty="0">
                <a:latin typeface="微软雅黑" pitchFamily="34" charset="-122"/>
                <a:ea typeface="微软雅黑" pitchFamily="34" charset="-122"/>
              </a:rPr>
              <a:t>  </a:t>
            </a:r>
            <a:r>
              <a:rPr lang="en-US" altLang="zh-CN" sz="1900" b="1" dirty="0">
                <a:solidFill>
                  <a:srgbClr val="A50021"/>
                </a:solidFill>
                <a:latin typeface="微软雅黑" pitchFamily="34" charset="-122"/>
                <a:ea typeface="微软雅黑" pitchFamily="34" charset="-122"/>
              </a:rPr>
              <a:t>8(%</a:t>
            </a:r>
            <a:r>
              <a:rPr lang="en-US" altLang="zh-CN" sz="1900" b="1" dirty="0" err="1">
                <a:solidFill>
                  <a:srgbClr val="A50021"/>
                </a:solidFill>
                <a:latin typeface="微软雅黑" pitchFamily="34" charset="-122"/>
                <a:ea typeface="微软雅黑" pitchFamily="34" charset="-122"/>
              </a:rPr>
              <a:t>esp</a:t>
            </a:r>
            <a:r>
              <a:rPr lang="en-US" altLang="zh-CN" sz="1900" b="1" dirty="0">
                <a:solidFill>
                  <a:srgbClr val="A50021"/>
                </a:solidFill>
                <a:latin typeface="微软雅黑" pitchFamily="34" charset="-122"/>
                <a:ea typeface="微软雅黑" pitchFamily="34" charset="-122"/>
              </a:rPr>
              <a:t>),</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ebx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将文件描述符 </a:t>
            </a:r>
            <a:r>
              <a:rPr lang="en-US" altLang="zh-CN" sz="1900" b="1" dirty="0" err="1">
                <a:latin typeface="微软雅黑" pitchFamily="34" charset="-122"/>
                <a:ea typeface="微软雅黑" pitchFamily="34" charset="-122"/>
              </a:rPr>
              <a:t>fd</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送</a:t>
            </a:r>
            <a:r>
              <a:rPr lang="en-US" altLang="zh-CN" sz="1900" b="1" dirty="0">
                <a:latin typeface="微软雅黑" pitchFamily="34" charset="-122"/>
                <a:ea typeface="微软雅黑" pitchFamily="34" charset="-122"/>
              </a:rPr>
              <a:t>EBX</a:t>
            </a:r>
          </a:p>
          <a:p>
            <a:pPr>
              <a:lnSpc>
                <a:spcPct val="115000"/>
              </a:lnSpc>
            </a:pPr>
            <a:r>
              <a:rPr lang="en-US" altLang="zh-CN" sz="1900" b="1" dirty="0">
                <a:latin typeface="微软雅黑" pitchFamily="34" charset="-122"/>
                <a:ea typeface="微软雅黑" pitchFamily="34" charset="-122"/>
              </a:rPr>
              <a:t>5     </a:t>
            </a:r>
            <a:r>
              <a:rPr lang="en-US" altLang="zh-CN" sz="1900" b="1" dirty="0" err="1">
                <a:latin typeface="微软雅黑" pitchFamily="34" charset="-122"/>
                <a:ea typeface="微软雅黑" pitchFamily="34" charset="-122"/>
              </a:rPr>
              <a:t>movl</a:t>
            </a:r>
            <a:r>
              <a:rPr lang="en-US" altLang="zh-CN" sz="1900" b="1" dirty="0">
                <a:latin typeface="微软雅黑" pitchFamily="34" charset="-122"/>
                <a:ea typeface="微软雅黑" pitchFamily="34" charset="-122"/>
              </a:rPr>
              <a:t>  </a:t>
            </a:r>
            <a:r>
              <a:rPr lang="en-US" altLang="zh-CN" sz="1900" b="1" dirty="0">
                <a:solidFill>
                  <a:srgbClr val="A50021"/>
                </a:solidFill>
                <a:latin typeface="微软雅黑" pitchFamily="34" charset="-122"/>
                <a:ea typeface="微软雅黑" pitchFamily="34" charset="-122"/>
              </a:rPr>
              <a:t>12(%</a:t>
            </a:r>
            <a:r>
              <a:rPr lang="en-US" altLang="zh-CN" sz="1900" b="1" dirty="0" err="1">
                <a:solidFill>
                  <a:srgbClr val="A50021"/>
                </a:solidFill>
                <a:latin typeface="微软雅黑" pitchFamily="34" charset="-122"/>
                <a:ea typeface="微软雅黑" pitchFamily="34" charset="-122"/>
              </a:rPr>
              <a:t>esp</a:t>
            </a:r>
            <a:r>
              <a:rPr lang="en-US" altLang="zh-CN" sz="1900" b="1" dirty="0">
                <a:solidFill>
                  <a:srgbClr val="A50021"/>
                </a:solidFill>
                <a:latin typeface="微软雅黑" pitchFamily="34" charset="-122"/>
                <a:ea typeface="微软雅黑" pitchFamily="34" charset="-122"/>
              </a:rPr>
              <a:t>),</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ecx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将所写字符串首址 </a:t>
            </a:r>
            <a:r>
              <a:rPr lang="en-US" altLang="zh-CN" sz="1900" b="1" dirty="0" err="1">
                <a:latin typeface="微软雅黑" pitchFamily="34" charset="-122"/>
                <a:ea typeface="微软雅黑" pitchFamily="34" charset="-122"/>
              </a:rPr>
              <a:t>buf</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送</a:t>
            </a:r>
            <a:r>
              <a:rPr lang="en-US" altLang="zh-CN" sz="1900" b="1" dirty="0">
                <a:latin typeface="微软雅黑" pitchFamily="34" charset="-122"/>
                <a:ea typeface="微软雅黑" pitchFamily="34" charset="-122"/>
              </a:rPr>
              <a:t>ECX</a:t>
            </a:r>
          </a:p>
          <a:p>
            <a:pPr>
              <a:lnSpc>
                <a:spcPct val="115000"/>
              </a:lnSpc>
            </a:pPr>
            <a:r>
              <a:rPr lang="en-US" altLang="zh-CN" sz="1900" b="1" dirty="0">
                <a:latin typeface="微软雅黑" pitchFamily="34" charset="-122"/>
                <a:ea typeface="微软雅黑" pitchFamily="34" charset="-122"/>
              </a:rPr>
              <a:t>6     </a:t>
            </a:r>
            <a:r>
              <a:rPr lang="en-US" altLang="zh-CN" sz="1900" b="1" dirty="0" err="1">
                <a:latin typeface="微软雅黑" pitchFamily="34" charset="-122"/>
                <a:ea typeface="微软雅黑" pitchFamily="34" charset="-122"/>
              </a:rPr>
              <a:t>movl</a:t>
            </a:r>
            <a:r>
              <a:rPr lang="en-US" altLang="zh-CN" sz="1900" b="1" dirty="0">
                <a:latin typeface="微软雅黑" pitchFamily="34" charset="-122"/>
                <a:ea typeface="微软雅黑" pitchFamily="34" charset="-122"/>
              </a:rPr>
              <a:t>  </a:t>
            </a:r>
            <a:r>
              <a:rPr lang="en-US" altLang="zh-CN" sz="1900" b="1" dirty="0">
                <a:solidFill>
                  <a:srgbClr val="A50021"/>
                </a:solidFill>
                <a:latin typeface="微软雅黑" pitchFamily="34" charset="-122"/>
                <a:ea typeface="微软雅黑" pitchFamily="34" charset="-122"/>
              </a:rPr>
              <a:t>16(%</a:t>
            </a:r>
            <a:r>
              <a:rPr lang="en-US" altLang="zh-CN" sz="1900" b="1" dirty="0" err="1">
                <a:solidFill>
                  <a:srgbClr val="A50021"/>
                </a:solidFill>
                <a:latin typeface="微软雅黑" pitchFamily="34" charset="-122"/>
                <a:ea typeface="微软雅黑" pitchFamily="34" charset="-122"/>
              </a:rPr>
              <a:t>esp</a:t>
            </a:r>
            <a:r>
              <a:rPr lang="en-US" altLang="zh-CN" sz="1900" b="1" dirty="0">
                <a:solidFill>
                  <a:srgbClr val="A50021"/>
                </a:solidFill>
                <a:latin typeface="微软雅黑" pitchFamily="34" charset="-122"/>
                <a:ea typeface="微软雅黑" pitchFamily="34" charset="-122"/>
              </a:rPr>
              <a:t>),</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edx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将所写字符个数 </a:t>
            </a:r>
            <a:r>
              <a:rPr lang="en-US" altLang="zh-CN" sz="1900" b="1" dirty="0">
                <a:latin typeface="微软雅黑" pitchFamily="34" charset="-122"/>
                <a:ea typeface="微软雅黑" pitchFamily="34" charset="-122"/>
              </a:rPr>
              <a:t>n </a:t>
            </a:r>
            <a:r>
              <a:rPr lang="zh-CN" altLang="en-US" sz="1900" b="1" dirty="0">
                <a:latin typeface="微软雅黑" pitchFamily="34" charset="-122"/>
                <a:ea typeface="微软雅黑" pitchFamily="34" charset="-122"/>
              </a:rPr>
              <a:t>送</a:t>
            </a:r>
            <a:r>
              <a:rPr lang="en-US" altLang="zh-CN" sz="1900" b="1" dirty="0">
                <a:latin typeface="微软雅黑" pitchFamily="34" charset="-122"/>
                <a:ea typeface="微软雅黑" pitchFamily="34" charset="-122"/>
              </a:rPr>
              <a:t>EDX</a:t>
            </a:r>
          </a:p>
          <a:p>
            <a:pPr>
              <a:lnSpc>
                <a:spcPct val="115000"/>
              </a:lnSpc>
            </a:pPr>
            <a:r>
              <a:rPr lang="en-US" altLang="zh-CN" sz="1900" b="1" dirty="0">
                <a:solidFill>
                  <a:schemeClr val="accent1"/>
                </a:solidFill>
                <a:latin typeface="微软雅黑" pitchFamily="34" charset="-122"/>
                <a:ea typeface="微软雅黑" pitchFamily="34" charset="-122"/>
              </a:rPr>
              <a:t>7     </a:t>
            </a:r>
            <a:r>
              <a:rPr lang="en-US" altLang="zh-CN" sz="1900" b="1" dirty="0" err="1">
                <a:solidFill>
                  <a:schemeClr val="accent1"/>
                </a:solidFill>
                <a:latin typeface="微软雅黑" pitchFamily="34" charset="-122"/>
                <a:ea typeface="微软雅黑" pitchFamily="34" charset="-122"/>
              </a:rPr>
              <a:t>int</a:t>
            </a:r>
            <a:r>
              <a:rPr lang="en-US" altLang="zh-CN" sz="1900" b="1" dirty="0">
                <a:solidFill>
                  <a:schemeClr val="accent1"/>
                </a:solidFill>
                <a:latin typeface="微软雅黑" pitchFamily="34" charset="-122"/>
                <a:ea typeface="微软雅黑" pitchFamily="34" charset="-122"/>
              </a:rPr>
              <a:t>	 $0x80			//</a:t>
            </a:r>
            <a:r>
              <a:rPr lang="zh-CN" altLang="en-US" sz="1900" b="1" dirty="0">
                <a:solidFill>
                  <a:schemeClr val="accent1"/>
                </a:solidFill>
                <a:latin typeface="微软雅黑" pitchFamily="34" charset="-122"/>
                <a:ea typeface="微软雅黑" pitchFamily="34" charset="-122"/>
                <a:hlinkClick r:id="" action="ppaction://hlinkshowjump?jump=nextslide"/>
              </a:rPr>
              <a:t>进入系统调用处理程序</a:t>
            </a:r>
            <a:r>
              <a:rPr lang="en-US" altLang="zh-CN" sz="1900" b="1" dirty="0" err="1">
                <a:solidFill>
                  <a:schemeClr val="accent1"/>
                </a:solidFill>
                <a:latin typeface="微软雅黑" pitchFamily="34" charset="-122"/>
                <a:ea typeface="微软雅黑" pitchFamily="34" charset="-122"/>
              </a:rPr>
              <a:t>system_call</a:t>
            </a:r>
            <a:r>
              <a:rPr lang="zh-CN" altLang="en-US" sz="1900" b="1" dirty="0">
                <a:solidFill>
                  <a:schemeClr val="accent1"/>
                </a:solidFill>
                <a:latin typeface="微软雅黑" pitchFamily="34" charset="-122"/>
                <a:ea typeface="微软雅黑" pitchFamily="34" charset="-122"/>
              </a:rPr>
              <a:t>执行</a:t>
            </a:r>
          </a:p>
          <a:p>
            <a:pPr>
              <a:lnSpc>
                <a:spcPct val="115000"/>
              </a:lnSpc>
            </a:pPr>
            <a:r>
              <a:rPr lang="en-US" altLang="zh-CN" sz="1900" b="1" dirty="0">
                <a:latin typeface="微软雅黑" pitchFamily="34" charset="-122"/>
                <a:ea typeface="微软雅黑" pitchFamily="34" charset="-122"/>
              </a:rPr>
              <a:t>8     </a:t>
            </a:r>
            <a:r>
              <a:rPr lang="en-US" altLang="zh-CN" sz="1900" b="1" dirty="0" err="1">
                <a:latin typeface="微软雅黑" pitchFamily="34" charset="-122"/>
                <a:ea typeface="微软雅黑" pitchFamily="34" charset="-122"/>
              </a:rPr>
              <a:t>cmpl</a:t>
            </a:r>
            <a:r>
              <a:rPr lang="en-US" altLang="zh-CN" sz="1900" b="1" dirty="0">
                <a:latin typeface="微软雅黑" pitchFamily="34" charset="-122"/>
                <a:ea typeface="微软雅黑" pitchFamily="34" charset="-122"/>
              </a:rPr>
              <a:t>  $-125, %</a:t>
            </a:r>
            <a:r>
              <a:rPr lang="en-US" altLang="zh-CN" sz="1900" b="1" dirty="0" err="1">
                <a:latin typeface="微软雅黑" pitchFamily="34" charset="-122"/>
                <a:ea typeface="微软雅黑" pitchFamily="34" charset="-122"/>
              </a:rPr>
              <a:t>eax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检查返回值</a:t>
            </a:r>
          </a:p>
          <a:p>
            <a:pPr>
              <a:lnSpc>
                <a:spcPct val="115000"/>
              </a:lnSpc>
            </a:pPr>
            <a:r>
              <a:rPr lang="en-US" altLang="zh-CN" sz="1900" b="1" dirty="0">
                <a:latin typeface="微软雅黑" pitchFamily="34" charset="-122"/>
                <a:ea typeface="微软雅黑" pitchFamily="34" charset="-122"/>
              </a:rPr>
              <a:t>9    </a:t>
            </a:r>
            <a:r>
              <a:rPr lang="en-US" altLang="zh-CN" sz="1900" b="1" dirty="0">
                <a:solidFill>
                  <a:srgbClr val="006600"/>
                </a:solidFill>
                <a:latin typeface="微软雅黑" pitchFamily="34" charset="-122"/>
                <a:ea typeface="微软雅黑" pitchFamily="34" charset="-122"/>
              </a:rPr>
              <a:t> </a:t>
            </a:r>
            <a:r>
              <a:rPr lang="en-US" altLang="zh-CN" sz="1900" b="1" dirty="0" err="1">
                <a:solidFill>
                  <a:srgbClr val="006600"/>
                </a:solidFill>
                <a:latin typeface="微软雅黑" pitchFamily="34" charset="-122"/>
                <a:ea typeface="微软雅黑" pitchFamily="34" charset="-122"/>
              </a:rPr>
              <a:t>jbe</a:t>
            </a:r>
            <a:r>
              <a:rPr lang="en-US" altLang="zh-CN" sz="1900" b="1" dirty="0">
                <a:solidFill>
                  <a:srgbClr val="006600"/>
                </a:solidFill>
                <a:latin typeface="微软雅黑" pitchFamily="34" charset="-122"/>
                <a:ea typeface="微软雅黑" pitchFamily="34" charset="-122"/>
              </a:rPr>
              <a:t> </a:t>
            </a:r>
            <a:r>
              <a:rPr lang="en-US" altLang="zh-CN" sz="1900" b="1" dirty="0">
                <a:latin typeface="微软雅黑" pitchFamily="34" charset="-122"/>
                <a:ea typeface="微软雅黑" pitchFamily="34" charset="-122"/>
              </a:rPr>
              <a:t>   .L1			//</a:t>
            </a:r>
            <a:r>
              <a:rPr lang="zh-CN" altLang="en-US" sz="1900" b="1" dirty="0">
                <a:latin typeface="微软雅黑" pitchFamily="34" charset="-122"/>
                <a:ea typeface="微软雅黑" pitchFamily="34" charset="-122"/>
              </a:rPr>
              <a:t>若无错误，则跳转至</a:t>
            </a:r>
            <a:r>
              <a:rPr lang="en-US" altLang="zh-CN" sz="1900" b="1" dirty="0">
                <a:latin typeface="微软雅黑" pitchFamily="34" charset="-122"/>
                <a:ea typeface="微软雅黑" pitchFamily="34" charset="-122"/>
              </a:rPr>
              <a:t>.L1</a:t>
            </a:r>
            <a:r>
              <a:rPr lang="zh-CN" altLang="en-US" sz="1900" b="1" dirty="0">
                <a:solidFill>
                  <a:srgbClr val="006600"/>
                </a:solidFill>
                <a:latin typeface="微软雅黑" pitchFamily="34" charset="-122"/>
                <a:ea typeface="微软雅黑" pitchFamily="34" charset="-122"/>
              </a:rPr>
              <a:t>（按无符号数比）</a:t>
            </a:r>
          </a:p>
          <a:p>
            <a:pPr>
              <a:lnSpc>
                <a:spcPct val="115000"/>
              </a:lnSpc>
            </a:pPr>
            <a:r>
              <a:rPr lang="en-US" altLang="zh-CN" sz="1900" b="1" dirty="0">
                <a:latin typeface="微软雅黑" pitchFamily="34" charset="-122"/>
                <a:ea typeface="微软雅黑" pitchFamily="34" charset="-122"/>
              </a:rPr>
              <a:t>10   </a:t>
            </a:r>
            <a:r>
              <a:rPr lang="en-US" altLang="zh-CN" sz="1900" b="1" dirty="0" err="1">
                <a:latin typeface="微软雅黑" pitchFamily="34" charset="-122"/>
                <a:ea typeface="微软雅黑" pitchFamily="34" charset="-122"/>
              </a:rPr>
              <a:t>negl</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eax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将返回值取负送</a:t>
            </a:r>
            <a:r>
              <a:rPr lang="en-US" altLang="zh-CN" sz="1900" b="1" dirty="0">
                <a:latin typeface="微软雅黑" pitchFamily="34" charset="-122"/>
                <a:ea typeface="微软雅黑" pitchFamily="34" charset="-122"/>
              </a:rPr>
              <a:t>EAX</a:t>
            </a:r>
          </a:p>
          <a:p>
            <a:pPr>
              <a:lnSpc>
                <a:spcPct val="115000"/>
              </a:lnSpc>
            </a:pPr>
            <a:r>
              <a:rPr lang="en-US" altLang="zh-CN" sz="1900" b="1" dirty="0">
                <a:latin typeface="微软雅黑" pitchFamily="34" charset="-122"/>
                <a:ea typeface="微软雅黑" pitchFamily="34" charset="-122"/>
              </a:rPr>
              <a:t>11   </a:t>
            </a:r>
            <a:r>
              <a:rPr lang="en-US" altLang="zh-CN" sz="1900" b="1" dirty="0" err="1">
                <a:latin typeface="微软雅黑" pitchFamily="34" charset="-122"/>
                <a:ea typeface="微软雅黑" pitchFamily="34" charset="-122"/>
              </a:rPr>
              <a:t>movl</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eax</a:t>
            </a:r>
            <a:r>
              <a:rPr lang="en-US" altLang="zh-CN" sz="1900" b="1" dirty="0">
                <a:latin typeface="微软雅黑" pitchFamily="34" charset="-122"/>
                <a:ea typeface="微软雅黑" pitchFamily="34" charset="-122"/>
              </a:rPr>
              <a:t>, error  	//</a:t>
            </a:r>
            <a:r>
              <a:rPr lang="zh-CN" altLang="en-US" sz="1900" b="1" dirty="0">
                <a:latin typeface="微软雅黑" pitchFamily="34" charset="-122"/>
                <a:ea typeface="微软雅黑" pitchFamily="34" charset="-122"/>
              </a:rPr>
              <a:t>将</a:t>
            </a:r>
            <a:r>
              <a:rPr lang="en-US" altLang="zh-CN" sz="1900" b="1" dirty="0">
                <a:latin typeface="微软雅黑" pitchFamily="34" charset="-122"/>
                <a:ea typeface="微软雅黑" pitchFamily="34" charset="-122"/>
              </a:rPr>
              <a:t>EAX</a:t>
            </a:r>
            <a:r>
              <a:rPr lang="zh-CN" altLang="en-US" sz="1900" b="1" dirty="0">
                <a:latin typeface="微软雅黑" pitchFamily="34" charset="-122"/>
                <a:ea typeface="微软雅黑" pitchFamily="34" charset="-122"/>
              </a:rPr>
              <a:t>的值送</a:t>
            </a:r>
            <a:r>
              <a:rPr lang="en-US" altLang="zh-CN" sz="1900" b="1" dirty="0">
                <a:latin typeface="微软雅黑" pitchFamily="34" charset="-122"/>
                <a:ea typeface="微软雅黑" pitchFamily="34" charset="-122"/>
              </a:rPr>
              <a:t>error</a:t>
            </a:r>
          </a:p>
          <a:p>
            <a:pPr>
              <a:lnSpc>
                <a:spcPct val="115000"/>
              </a:lnSpc>
            </a:pPr>
            <a:r>
              <a:rPr lang="en-US" altLang="zh-CN" sz="1900" b="1" dirty="0">
                <a:latin typeface="微软雅黑" pitchFamily="34" charset="-122"/>
                <a:ea typeface="微软雅黑" pitchFamily="34" charset="-122"/>
              </a:rPr>
              <a:t>12   </a:t>
            </a:r>
            <a:r>
              <a:rPr lang="en-US" altLang="zh-CN" sz="1900" b="1" dirty="0" err="1">
                <a:latin typeface="微软雅黑" pitchFamily="34" charset="-122"/>
                <a:ea typeface="微软雅黑" pitchFamily="34" charset="-122"/>
              </a:rPr>
              <a:t>movl</a:t>
            </a:r>
            <a:r>
              <a:rPr lang="en-US" altLang="zh-CN" sz="1900" b="1" dirty="0">
                <a:latin typeface="微软雅黑" pitchFamily="34" charset="-122"/>
                <a:ea typeface="微软雅黑" pitchFamily="34" charset="-122"/>
              </a:rPr>
              <a:t>   $-1, %</a:t>
            </a:r>
            <a:r>
              <a:rPr lang="en-US" altLang="zh-CN" sz="1900" b="1" dirty="0" err="1">
                <a:latin typeface="微软雅黑" pitchFamily="34" charset="-122"/>
                <a:ea typeface="微软雅黑" pitchFamily="34" charset="-122"/>
              </a:rPr>
              <a:t>eax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将</a:t>
            </a:r>
            <a:r>
              <a:rPr lang="en-US" altLang="zh-CN" sz="1900" b="1" dirty="0">
                <a:latin typeface="微软雅黑" pitchFamily="34" charset="-122"/>
                <a:ea typeface="微软雅黑" pitchFamily="34" charset="-122"/>
              </a:rPr>
              <a:t>write</a:t>
            </a:r>
            <a:r>
              <a:rPr lang="zh-CN" altLang="en-US" sz="1900" b="1" dirty="0">
                <a:latin typeface="微软雅黑" pitchFamily="34" charset="-122"/>
                <a:ea typeface="微软雅黑" pitchFamily="34" charset="-122"/>
              </a:rPr>
              <a:t>函数返回值置</a:t>
            </a:r>
            <a:r>
              <a:rPr lang="en-US" altLang="zh-CN" sz="1900" b="1" dirty="0">
                <a:latin typeface="微软雅黑" pitchFamily="34" charset="-122"/>
                <a:ea typeface="微软雅黑" pitchFamily="34" charset="-122"/>
              </a:rPr>
              <a:t>-1</a:t>
            </a:r>
          </a:p>
          <a:p>
            <a:pPr>
              <a:lnSpc>
                <a:spcPct val="115000"/>
              </a:lnSpc>
            </a:pPr>
            <a:r>
              <a:rPr lang="en-US" altLang="zh-CN" sz="1900" b="1" dirty="0">
                <a:latin typeface="微软雅黑" pitchFamily="34" charset="-122"/>
                <a:ea typeface="微软雅黑" pitchFamily="34" charset="-122"/>
              </a:rPr>
              <a:t>13 .L1: 	</a:t>
            </a:r>
          </a:p>
          <a:p>
            <a:pPr>
              <a:lnSpc>
                <a:spcPct val="115000"/>
              </a:lnSpc>
            </a:pPr>
            <a:r>
              <a:rPr lang="en-US" altLang="zh-CN" sz="1900" b="1" dirty="0">
                <a:latin typeface="微软雅黑" pitchFamily="34" charset="-122"/>
                <a:ea typeface="微软雅黑" pitchFamily="34" charset="-122"/>
              </a:rPr>
              <a:t>14    </a:t>
            </a:r>
            <a:r>
              <a:rPr lang="en-US" altLang="zh-CN" sz="1900" b="1" dirty="0" err="1">
                <a:latin typeface="微软雅黑" pitchFamily="34" charset="-122"/>
                <a:ea typeface="微软雅黑" pitchFamily="34" charset="-122"/>
              </a:rPr>
              <a:t>popl</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ebx</a:t>
            </a:r>
            <a:endParaRPr lang="en-US" altLang="zh-CN" sz="1900" b="1" dirty="0">
              <a:latin typeface="微软雅黑" pitchFamily="34" charset="-122"/>
              <a:ea typeface="微软雅黑" pitchFamily="34" charset="-122"/>
            </a:endParaRPr>
          </a:p>
          <a:p>
            <a:pPr>
              <a:lnSpc>
                <a:spcPct val="115000"/>
              </a:lnSpc>
            </a:pPr>
            <a:r>
              <a:rPr lang="en-US" altLang="zh-CN" sz="1900" b="1" dirty="0">
                <a:latin typeface="微软雅黑" pitchFamily="34" charset="-122"/>
                <a:ea typeface="微软雅黑" pitchFamily="34" charset="-122"/>
              </a:rPr>
              <a:t>15    ret</a:t>
            </a:r>
          </a:p>
        </p:txBody>
      </p:sp>
      <p:sp>
        <p:nvSpPr>
          <p:cNvPr id="900100" name="Rectangle 4"/>
          <p:cNvSpPr>
            <a:spLocks noChangeArrowheads="1"/>
          </p:cNvSpPr>
          <p:nvPr/>
        </p:nvSpPr>
        <p:spPr bwMode="auto">
          <a:xfrm>
            <a:off x="328613" y="687388"/>
            <a:ext cx="8486775" cy="903287"/>
          </a:xfrm>
          <a:prstGeom prst="rect">
            <a:avLst/>
          </a:prstGeom>
          <a:noFill/>
          <a:ln w="50800">
            <a:noFill/>
            <a:miter lim="800000"/>
            <a:headEnd/>
            <a:tailEnd/>
          </a:ln>
          <a:effectLst/>
        </p:spPr>
        <p:txBody>
          <a:bodyPr anchor="ctr">
            <a:spAutoFit/>
          </a:bodyPr>
          <a:lstStyle/>
          <a:p>
            <a:pPr indent="266700">
              <a:lnSpc>
                <a:spcPct val="130000"/>
              </a:lnSpc>
            </a:pPr>
            <a:r>
              <a:rPr lang="zh-CN" altLang="en-US" sz="2200" b="1">
                <a:latin typeface="微软雅黑" pitchFamily="34" charset="-122"/>
                <a:ea typeface="微软雅黑" pitchFamily="34" charset="-122"/>
              </a:rPr>
              <a:t>用法：</a:t>
            </a:r>
            <a:r>
              <a:rPr lang="en-US" altLang="zh-CN" sz="2200" b="1">
                <a:latin typeface="微软雅黑" pitchFamily="34" charset="-122"/>
                <a:ea typeface="微软雅黑" pitchFamily="34" charset="-122"/>
              </a:rPr>
              <a:t>ssize_t write(int fd, const void * buf, size_t n);</a:t>
            </a:r>
          </a:p>
          <a:p>
            <a:pPr indent="266700">
              <a:lnSpc>
                <a:spcPct val="130000"/>
              </a:lnSpc>
            </a:pPr>
            <a:r>
              <a:rPr lang="en-US" altLang="zh-CN" sz="1900" b="1">
                <a:solidFill>
                  <a:schemeClr val="accent2"/>
                </a:solidFill>
                <a:latin typeface="微软雅黑" pitchFamily="34" charset="-122"/>
                <a:ea typeface="微软雅黑" pitchFamily="34" charset="-122"/>
              </a:rPr>
              <a:t>size_t </a:t>
            </a:r>
            <a:r>
              <a:rPr lang="zh-CN" altLang="en-US" sz="1900" b="1">
                <a:solidFill>
                  <a:schemeClr val="accent2"/>
                </a:solidFill>
                <a:latin typeface="微软雅黑" pitchFamily="34" charset="-122"/>
                <a:ea typeface="微软雅黑" pitchFamily="34" charset="-122"/>
              </a:rPr>
              <a:t>和 </a:t>
            </a:r>
            <a:r>
              <a:rPr lang="en-US" altLang="zh-CN" sz="1900" b="1">
                <a:solidFill>
                  <a:schemeClr val="accent2"/>
                </a:solidFill>
                <a:latin typeface="微软雅黑" pitchFamily="34" charset="-122"/>
                <a:ea typeface="微软雅黑" pitchFamily="34" charset="-122"/>
              </a:rPr>
              <a:t>ssize_t </a:t>
            </a:r>
            <a:r>
              <a:rPr lang="zh-CN" altLang="en-US" sz="1900" b="1">
                <a:solidFill>
                  <a:schemeClr val="accent2"/>
                </a:solidFill>
                <a:latin typeface="微软雅黑" pitchFamily="34" charset="-122"/>
                <a:ea typeface="微软雅黑" pitchFamily="34" charset="-122"/>
              </a:rPr>
              <a:t>分别是 </a:t>
            </a:r>
            <a:r>
              <a:rPr lang="en-US" altLang="zh-CN" sz="1900" b="1">
                <a:solidFill>
                  <a:schemeClr val="accent2"/>
                </a:solidFill>
                <a:latin typeface="微软雅黑" pitchFamily="34" charset="-122"/>
                <a:ea typeface="微软雅黑" pitchFamily="34" charset="-122"/>
              </a:rPr>
              <a:t>unsigned int </a:t>
            </a:r>
            <a:r>
              <a:rPr lang="zh-CN" altLang="en-US" sz="1900" b="1">
                <a:solidFill>
                  <a:schemeClr val="accent2"/>
                </a:solidFill>
                <a:latin typeface="微软雅黑" pitchFamily="34" charset="-122"/>
                <a:ea typeface="微软雅黑" pitchFamily="34" charset="-122"/>
              </a:rPr>
              <a:t>和 </a:t>
            </a:r>
            <a:r>
              <a:rPr lang="en-US" altLang="zh-CN" sz="1900" b="1">
                <a:solidFill>
                  <a:schemeClr val="accent2"/>
                </a:solidFill>
                <a:latin typeface="微软雅黑" pitchFamily="34" charset="-122"/>
                <a:ea typeface="微软雅黑" pitchFamily="34" charset="-122"/>
              </a:rPr>
              <a:t>int</a:t>
            </a:r>
            <a:r>
              <a:rPr lang="zh-CN" altLang="en-US" sz="1900" b="1">
                <a:solidFill>
                  <a:schemeClr val="accent2"/>
                </a:solidFill>
                <a:latin typeface="微软雅黑" pitchFamily="34" charset="-122"/>
                <a:ea typeface="微软雅黑" pitchFamily="34" charset="-122"/>
              </a:rPr>
              <a:t>，因为返回值可能是</a:t>
            </a:r>
            <a:r>
              <a:rPr lang="en-US" altLang="zh-CN" sz="1900" b="1">
                <a:solidFill>
                  <a:schemeClr val="accent2"/>
                </a:solidFill>
                <a:latin typeface="微软雅黑" pitchFamily="34" charset="-122"/>
                <a:ea typeface="微软雅黑" pitchFamily="34" charset="-122"/>
              </a:rPr>
              <a:t>-1</a:t>
            </a:r>
            <a:r>
              <a:rPr lang="zh-CN" altLang="en-US" sz="1900" b="1">
                <a:solidFill>
                  <a:schemeClr val="accent2"/>
                </a:solidFill>
                <a:latin typeface="微软雅黑" pitchFamily="34" charset="-122"/>
                <a:ea typeface="微软雅黑" pitchFamily="34" charset="-122"/>
              </a:rPr>
              <a:t>。</a:t>
            </a:r>
          </a:p>
        </p:txBody>
      </p:sp>
      <p:sp>
        <p:nvSpPr>
          <p:cNvPr id="900101" name="Text Box 5"/>
          <p:cNvSpPr txBox="1">
            <a:spLocks noChangeArrowheads="1"/>
          </p:cNvSpPr>
          <p:nvPr/>
        </p:nvSpPr>
        <p:spPr bwMode="auto">
          <a:xfrm>
            <a:off x="3773488" y="5684838"/>
            <a:ext cx="5048250" cy="958850"/>
          </a:xfrm>
          <a:prstGeom prst="rect">
            <a:avLst/>
          </a:prstGeom>
          <a:noFill/>
          <a:ln w="50800">
            <a:noFill/>
            <a:miter lim="800000"/>
            <a:headEnd/>
            <a:tailEnd/>
          </a:ln>
          <a:effectLst/>
        </p:spPr>
        <p:txBody>
          <a:bodyPr>
            <a:spAutoFit/>
          </a:bodyPr>
          <a:lstStyle/>
          <a:p>
            <a:pPr>
              <a:spcBef>
                <a:spcPct val="50000"/>
              </a:spcBef>
            </a:pPr>
            <a:r>
              <a:rPr lang="zh-CN" altLang="en-US" sz="1900" b="1">
                <a:solidFill>
                  <a:srgbClr val="006600"/>
                </a:solidFill>
                <a:latin typeface="微软雅黑" pitchFamily="34" charset="-122"/>
                <a:ea typeface="微软雅黑" pitchFamily="34" charset="-122"/>
              </a:rPr>
              <a:t>内核执行</a:t>
            </a:r>
            <a:r>
              <a:rPr lang="en-US" altLang="zh-CN" sz="1900" b="1">
                <a:solidFill>
                  <a:srgbClr val="006600"/>
                </a:solidFill>
                <a:latin typeface="微软雅黑" pitchFamily="34" charset="-122"/>
                <a:ea typeface="微软雅黑" pitchFamily="34" charset="-122"/>
              </a:rPr>
              <a:t>write</a:t>
            </a:r>
            <a:r>
              <a:rPr lang="zh-CN" altLang="en-US" sz="1900" b="1">
                <a:solidFill>
                  <a:srgbClr val="006600"/>
                </a:solidFill>
                <a:latin typeface="微软雅黑" pitchFamily="34" charset="-122"/>
                <a:ea typeface="微软雅黑" pitchFamily="34" charset="-122"/>
              </a:rPr>
              <a:t>的结果在</a:t>
            </a:r>
            <a:r>
              <a:rPr lang="en-US" altLang="zh-CN" sz="1900" b="1">
                <a:solidFill>
                  <a:srgbClr val="006600"/>
                </a:solidFill>
                <a:latin typeface="微软雅黑" pitchFamily="34" charset="-122"/>
                <a:ea typeface="微软雅黑" pitchFamily="34" charset="-122"/>
              </a:rPr>
              <a:t>EAX</a:t>
            </a:r>
            <a:r>
              <a:rPr lang="zh-CN" altLang="en-US" sz="1900" b="1">
                <a:solidFill>
                  <a:srgbClr val="006600"/>
                </a:solidFill>
                <a:latin typeface="微软雅黑" pitchFamily="34" charset="-122"/>
                <a:ea typeface="微软雅黑" pitchFamily="34" charset="-122"/>
              </a:rPr>
              <a:t>中返回，正确时为所写字符数（最高位为</a:t>
            </a:r>
            <a:r>
              <a:rPr lang="en-US" altLang="zh-CN" sz="1900" b="1">
                <a:solidFill>
                  <a:srgbClr val="006600"/>
                </a:solidFill>
                <a:latin typeface="微软雅黑" pitchFamily="34" charset="-122"/>
                <a:ea typeface="微软雅黑" pitchFamily="34" charset="-122"/>
              </a:rPr>
              <a:t>0</a:t>
            </a:r>
            <a:r>
              <a:rPr lang="zh-CN" altLang="en-US" sz="1900" b="1">
                <a:solidFill>
                  <a:srgbClr val="006600"/>
                </a:solidFill>
                <a:latin typeface="微软雅黑" pitchFamily="34" charset="-122"/>
                <a:ea typeface="微软雅黑" pitchFamily="34" charset="-122"/>
              </a:rPr>
              <a:t>），出错时为错误码的负数（最高位为</a:t>
            </a:r>
            <a:r>
              <a:rPr lang="en-US" altLang="zh-CN" sz="1900" b="1">
                <a:solidFill>
                  <a:srgbClr val="006600"/>
                </a:solidFill>
                <a:latin typeface="微软雅黑" pitchFamily="34" charset="-122"/>
                <a:ea typeface="微软雅黑" pitchFamily="34" charset="-122"/>
              </a:rPr>
              <a:t>1</a:t>
            </a:r>
            <a:r>
              <a:rPr lang="zh-CN" altLang="en-US" sz="1900" b="1">
                <a:solidFill>
                  <a:srgbClr val="006600"/>
                </a:solidFill>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altLang="zh-CN"/>
              <a:t>I/O</a:t>
            </a:r>
            <a:r>
              <a:rPr lang="zh-CN" altLang="en-US"/>
              <a:t>操作的实现</a:t>
            </a:r>
          </a:p>
        </p:txBody>
      </p:sp>
      <p:sp>
        <p:nvSpPr>
          <p:cNvPr id="908291" name="Rectangle 3"/>
          <p:cNvSpPr>
            <a:spLocks noGrp="1" noChangeArrowheads="1"/>
          </p:cNvSpPr>
          <p:nvPr>
            <p:ph type="body" idx="1"/>
          </p:nvPr>
        </p:nvSpPr>
        <p:spPr>
          <a:xfrm>
            <a:off x="436563" y="815975"/>
            <a:ext cx="8191500" cy="5605463"/>
          </a:xfrm>
        </p:spPr>
        <p:txBody>
          <a:bodyPr/>
          <a:lstStyle/>
          <a:p>
            <a:r>
              <a:rPr lang="zh-CN" altLang="en-US" sz="2200">
                <a:latin typeface="微软雅黑" pitchFamily="34" charset="-122"/>
                <a:ea typeface="微软雅黑" pitchFamily="34" charset="-122"/>
              </a:rPr>
              <a:t>分以下三个部分介绍</a:t>
            </a:r>
          </a:p>
          <a:p>
            <a:pPr lvl="1">
              <a:spcBef>
                <a:spcPct val="30000"/>
              </a:spcBef>
            </a:pPr>
            <a:r>
              <a:rPr lang="zh-CN" altLang="en-US" sz="2200">
                <a:latin typeface="微软雅黑" pitchFamily="34" charset="-122"/>
                <a:ea typeface="微软雅黑" pitchFamily="34" charset="-122"/>
              </a:rPr>
              <a:t>第一讲：用户空间</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软件</a:t>
            </a:r>
          </a:p>
          <a:p>
            <a:pPr lvl="2">
              <a:spcBef>
                <a:spcPct val="30000"/>
              </a:spcBef>
            </a:pP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子系统概述</a:t>
            </a:r>
          </a:p>
          <a:p>
            <a:pPr lvl="2">
              <a:spcBef>
                <a:spcPct val="30000"/>
              </a:spcBef>
            </a:pPr>
            <a:r>
              <a:rPr lang="zh-CN" altLang="en-US" sz="2200">
                <a:solidFill>
                  <a:srgbClr val="006600"/>
                </a:solidFill>
                <a:latin typeface="微软雅黑" pitchFamily="34" charset="-122"/>
                <a:ea typeface="微软雅黑" pitchFamily="34" charset="-122"/>
              </a:rPr>
              <a:t>文件的基本概念</a:t>
            </a:r>
          </a:p>
          <a:p>
            <a:pPr lvl="2">
              <a:spcBef>
                <a:spcPct val="30000"/>
              </a:spcBef>
            </a:pPr>
            <a:r>
              <a:rPr lang="zh-CN" altLang="en-US" sz="2200">
                <a:solidFill>
                  <a:srgbClr val="006600"/>
                </a:solidFill>
                <a:latin typeface="微软雅黑" pitchFamily="34" charset="-122"/>
                <a:ea typeface="微软雅黑" pitchFamily="34" charset="-122"/>
              </a:rPr>
              <a:t>用户空间的</a:t>
            </a: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函数</a:t>
            </a:r>
          </a:p>
          <a:p>
            <a:pPr lvl="1">
              <a:spcBef>
                <a:spcPct val="30000"/>
              </a:spcBef>
            </a:pPr>
            <a:r>
              <a:rPr lang="zh-CN" altLang="en-US" sz="2200">
                <a:solidFill>
                  <a:schemeClr val="accent1"/>
                </a:solidFill>
                <a:latin typeface="微软雅黑" pitchFamily="34" charset="-122"/>
                <a:ea typeface="微软雅黑" pitchFamily="34" charset="-122"/>
              </a:rPr>
              <a:t>第二讲：</a:t>
            </a:r>
            <a:r>
              <a:rPr lang="en-US" altLang="zh-CN" sz="2200">
                <a:solidFill>
                  <a:schemeClr val="accent1"/>
                </a:solidFill>
                <a:latin typeface="微软雅黑" pitchFamily="34" charset="-122"/>
                <a:ea typeface="微软雅黑" pitchFamily="34" charset="-122"/>
              </a:rPr>
              <a:t>I/O</a:t>
            </a:r>
            <a:r>
              <a:rPr lang="zh-CN" altLang="en-US" sz="2200">
                <a:solidFill>
                  <a:schemeClr val="accent1"/>
                </a:solidFill>
                <a:latin typeface="微软雅黑" pitchFamily="34" charset="-122"/>
                <a:ea typeface="微软雅黑" pitchFamily="34" charset="-122"/>
              </a:rPr>
              <a:t>硬件和软件的接口</a:t>
            </a:r>
          </a:p>
          <a:p>
            <a:pPr lvl="2">
              <a:spcBef>
                <a:spcPct val="30000"/>
              </a:spcBef>
            </a:pP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设备和设备控制器</a:t>
            </a:r>
          </a:p>
          <a:p>
            <a:pPr lvl="2">
              <a:spcBef>
                <a:spcPct val="30000"/>
              </a:spcBef>
            </a:pP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端口及其编址方式</a:t>
            </a:r>
          </a:p>
          <a:p>
            <a:pPr lvl="2">
              <a:spcBef>
                <a:spcPct val="30000"/>
              </a:spcBef>
            </a:pP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控制方式</a:t>
            </a:r>
          </a:p>
          <a:p>
            <a:pPr lvl="1">
              <a:spcBef>
                <a:spcPct val="30000"/>
              </a:spcBef>
            </a:pPr>
            <a:r>
              <a:rPr lang="zh-CN" altLang="en-US" sz="2200">
                <a:latin typeface="微软雅黑" pitchFamily="34" charset="-122"/>
                <a:ea typeface="微软雅黑" pitchFamily="34" charset="-122"/>
              </a:rPr>
              <a:t>第三讲：内核空间</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软件</a:t>
            </a:r>
          </a:p>
          <a:p>
            <a:pPr lvl="2">
              <a:spcBef>
                <a:spcPct val="30000"/>
              </a:spcBef>
            </a:pPr>
            <a:r>
              <a:rPr lang="zh-CN" altLang="en-US" sz="2200">
                <a:solidFill>
                  <a:srgbClr val="006600"/>
                </a:solidFill>
                <a:latin typeface="微软雅黑" pitchFamily="34" charset="-122"/>
                <a:ea typeface="微软雅黑" pitchFamily="34" charset="-122"/>
              </a:rPr>
              <a:t>与设备无关的</a:t>
            </a: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软件</a:t>
            </a:r>
          </a:p>
          <a:p>
            <a:pPr lvl="2">
              <a:spcBef>
                <a:spcPct val="30000"/>
              </a:spcBef>
            </a:pPr>
            <a:r>
              <a:rPr lang="zh-CN" altLang="en-US" sz="2200">
                <a:solidFill>
                  <a:srgbClr val="006600"/>
                </a:solidFill>
                <a:latin typeface="微软雅黑" pitchFamily="34" charset="-122"/>
                <a:ea typeface="微软雅黑" pitchFamily="34" charset="-122"/>
              </a:rPr>
              <a:t>设备驱动程序</a:t>
            </a:r>
          </a:p>
          <a:p>
            <a:pPr lvl="2">
              <a:spcBef>
                <a:spcPct val="30000"/>
              </a:spcBef>
            </a:pPr>
            <a:r>
              <a:rPr lang="zh-CN" altLang="en-US" sz="2200">
                <a:solidFill>
                  <a:srgbClr val="006600"/>
                </a:solidFill>
                <a:latin typeface="微软雅黑" pitchFamily="34" charset="-122"/>
                <a:ea typeface="微软雅黑" pitchFamily="34" charset="-122"/>
              </a:rPr>
              <a:t>中断服务程序</a:t>
            </a:r>
          </a:p>
        </p:txBody>
      </p:sp>
    </p:spTree>
    <p:extLst>
      <p:ext uri="{BB962C8B-B14F-4D97-AF65-F5344CB8AC3E}">
        <p14:creationId xmlns:p14="http://schemas.microsoft.com/office/powerpoint/2010/main" val="753445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lstStyle/>
          <a:p>
            <a:r>
              <a:rPr lang="en-US" altLang="zh-CN"/>
              <a:t>I/O</a:t>
            </a:r>
            <a:r>
              <a:rPr lang="zh-CN" altLang="en-US"/>
              <a:t>硬件的组成</a:t>
            </a:r>
          </a:p>
        </p:txBody>
      </p:sp>
      <p:pic>
        <p:nvPicPr>
          <p:cNvPr id="852996" name="Picture 4"/>
          <p:cNvPicPr>
            <a:picLocks noChangeAspect="1" noChangeArrowheads="1"/>
          </p:cNvPicPr>
          <p:nvPr/>
        </p:nvPicPr>
        <p:blipFill>
          <a:blip r:embed="rId2"/>
          <a:srcRect/>
          <a:stretch>
            <a:fillRect/>
          </a:stretch>
        </p:blipFill>
        <p:spPr bwMode="auto">
          <a:xfrm>
            <a:off x="257175" y="2197100"/>
            <a:ext cx="8458200" cy="4467225"/>
          </a:xfrm>
          <a:prstGeom prst="rect">
            <a:avLst/>
          </a:prstGeom>
          <a:noFill/>
          <a:ln w="9525">
            <a:noFill/>
            <a:miter lim="800000"/>
            <a:headEnd/>
            <a:tailEnd/>
          </a:ln>
        </p:spPr>
      </p:pic>
      <p:sp>
        <p:nvSpPr>
          <p:cNvPr id="852998" name="Rectangle 6"/>
          <p:cNvSpPr>
            <a:spLocks noChangeArrowheads="1"/>
          </p:cNvSpPr>
          <p:nvPr/>
        </p:nvSpPr>
        <p:spPr bwMode="auto">
          <a:xfrm>
            <a:off x="465138" y="4530725"/>
            <a:ext cx="7953375" cy="2179638"/>
          </a:xfrm>
          <a:prstGeom prst="rect">
            <a:avLst/>
          </a:prstGeom>
          <a:solidFill>
            <a:schemeClr val="accent1">
              <a:alpha val="17999"/>
            </a:schemeClr>
          </a:solidFill>
          <a:ln w="50800">
            <a:noFill/>
            <a:miter lim="800000"/>
            <a:headEnd/>
            <a:tailEnd/>
          </a:ln>
          <a:effectLst/>
        </p:spPr>
        <p:txBody>
          <a:bodyPr wrap="none" anchor="ctr"/>
          <a:lstStyle/>
          <a:p>
            <a:endParaRPr lang="zh-CN" altLang="en-US"/>
          </a:p>
        </p:txBody>
      </p:sp>
      <p:sp>
        <p:nvSpPr>
          <p:cNvPr id="852999" name="Rectangle 7"/>
          <p:cNvSpPr>
            <a:spLocks noChangeArrowheads="1"/>
          </p:cNvSpPr>
          <p:nvPr/>
        </p:nvSpPr>
        <p:spPr bwMode="auto">
          <a:xfrm>
            <a:off x="177800" y="709613"/>
            <a:ext cx="8499475" cy="1495425"/>
          </a:xfrm>
          <a:prstGeom prst="rect">
            <a:avLst/>
          </a:prstGeom>
          <a:noFill/>
          <a:ln w="50800">
            <a:noFill/>
            <a:miter lim="800000"/>
            <a:headEnd/>
            <a:tailEnd/>
          </a:ln>
          <a:effectLst/>
        </p:spPr>
        <p:txBody>
          <a:bodyPr anchor="ctr">
            <a:spAutoFit/>
          </a:bodyPr>
          <a:lstStyle/>
          <a:p>
            <a:pPr>
              <a:lnSpc>
                <a:spcPct val="115000"/>
              </a:lnSpc>
            </a:pP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硬件建立了外设与主机之间的“通路”：</a:t>
            </a:r>
          </a:p>
          <a:p>
            <a:pPr lvl="1">
              <a:lnSpc>
                <a:spcPct val="115000"/>
              </a:lnSpc>
            </a:pPr>
            <a:r>
              <a:rPr lang="zh-CN" altLang="en-US" sz="2000" b="1">
                <a:solidFill>
                  <a:schemeClr val="accent2"/>
                </a:solidFill>
                <a:latin typeface="微软雅黑" pitchFamily="34" charset="-122"/>
                <a:ea typeface="微软雅黑" pitchFamily="34" charset="-122"/>
              </a:rPr>
              <a:t>主机</a:t>
            </a:r>
            <a:r>
              <a:rPr lang="en-US" altLang="zh-CN" sz="2000" b="1">
                <a:solidFill>
                  <a:schemeClr val="accent2"/>
                </a:solidFill>
                <a:latin typeface="微软雅黑" pitchFamily="34" charset="-122"/>
                <a:ea typeface="微软雅黑" pitchFamily="34" charset="-122"/>
              </a:rPr>
              <a:t>----</a:t>
            </a:r>
            <a:r>
              <a:rPr lang="en-US" altLang="zh-CN" sz="2000" b="1">
                <a:solidFill>
                  <a:srgbClr val="008000"/>
                </a:solidFill>
                <a:latin typeface="微软雅黑" pitchFamily="34" charset="-122"/>
                <a:ea typeface="微软雅黑" pitchFamily="34" charset="-122"/>
              </a:rPr>
              <a:t>I/O</a:t>
            </a:r>
            <a:r>
              <a:rPr lang="zh-CN" altLang="en-US" sz="2000" b="1">
                <a:solidFill>
                  <a:srgbClr val="008000"/>
                </a:solidFill>
                <a:latin typeface="微软雅黑" pitchFamily="34" charset="-122"/>
                <a:ea typeface="微软雅黑" pitchFamily="34" charset="-122"/>
              </a:rPr>
              <a:t>总线（桥）</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设备控制器</a:t>
            </a:r>
            <a:r>
              <a:rPr lang="en-US" altLang="zh-CN" sz="2000" b="1">
                <a:solidFill>
                  <a:schemeClr val="accent2"/>
                </a:solidFill>
                <a:latin typeface="微软雅黑" pitchFamily="34" charset="-122"/>
                <a:ea typeface="微软雅黑" pitchFamily="34" charset="-122"/>
              </a:rPr>
              <a:t>----</a:t>
            </a:r>
            <a:r>
              <a:rPr lang="zh-CN" altLang="en-US" sz="2000" b="1">
                <a:solidFill>
                  <a:srgbClr val="008000"/>
                </a:solidFill>
                <a:latin typeface="微软雅黑" pitchFamily="34" charset="-122"/>
                <a:ea typeface="微软雅黑" pitchFamily="34" charset="-122"/>
              </a:rPr>
              <a:t>电缆</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外设</a:t>
            </a:r>
          </a:p>
          <a:p>
            <a:pPr>
              <a:lnSpc>
                <a:spcPct val="115000"/>
              </a:lnSpc>
            </a:pPr>
            <a:r>
              <a:rPr lang="zh-CN" altLang="en-US" sz="2000" b="1">
                <a:latin typeface="微软雅黑" pitchFamily="34" charset="-122"/>
                <a:ea typeface="微软雅黑" pitchFamily="34" charset="-122"/>
              </a:rPr>
              <a:t>如何把</a:t>
            </a:r>
            <a:r>
              <a:rPr lang="zh-CN" altLang="en-US" sz="2000" b="1">
                <a:solidFill>
                  <a:schemeClr val="accent1"/>
                </a:solidFill>
                <a:latin typeface="微软雅黑" pitchFamily="34" charset="-122"/>
                <a:ea typeface="微软雅黑" pitchFamily="34" charset="-122"/>
              </a:rPr>
              <a:t>用户</a:t>
            </a:r>
            <a:r>
              <a:rPr lang="en-US" altLang="zh-CN" sz="2000" b="1">
                <a:solidFill>
                  <a:schemeClr val="accent1"/>
                </a:solidFill>
                <a:latin typeface="微软雅黑" pitchFamily="34" charset="-122"/>
                <a:ea typeface="微软雅黑" pitchFamily="34" charset="-122"/>
              </a:rPr>
              <a:t>I/O</a:t>
            </a:r>
            <a:r>
              <a:rPr lang="zh-CN" altLang="en-US" sz="2000" b="1">
                <a:solidFill>
                  <a:schemeClr val="accent1"/>
                </a:solidFill>
                <a:latin typeface="微软雅黑" pitchFamily="34" charset="-122"/>
                <a:ea typeface="微软雅黑" pitchFamily="34" charset="-122"/>
              </a:rPr>
              <a:t>请求</a:t>
            </a:r>
            <a:r>
              <a:rPr lang="zh-CN" altLang="en-US" sz="2000" b="1">
                <a:latin typeface="微软雅黑" pitchFamily="34" charset="-122"/>
                <a:ea typeface="微软雅黑" pitchFamily="34" charset="-122"/>
              </a:rPr>
              <a:t>转换为对设备的控制命令并完成设备</a:t>
            </a: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任务，需要</a:t>
            </a: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软件与</a:t>
            </a: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硬件之间的协调工作</a:t>
            </a:r>
          </a:p>
        </p:txBody>
      </p:sp>
      <p:sp>
        <p:nvSpPr>
          <p:cNvPr id="853000" name="Text Box 8"/>
          <p:cNvSpPr txBox="1">
            <a:spLocks noChangeArrowheads="1"/>
          </p:cNvSpPr>
          <p:nvPr/>
        </p:nvSpPr>
        <p:spPr bwMode="auto">
          <a:xfrm>
            <a:off x="4529138" y="2119313"/>
            <a:ext cx="4122737" cy="396875"/>
          </a:xfrm>
          <a:prstGeom prst="rect">
            <a:avLst/>
          </a:prstGeom>
          <a:no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如：</a:t>
            </a:r>
            <a:r>
              <a:rPr lang="en-US" altLang="zh-CN" sz="2000" b="1">
                <a:solidFill>
                  <a:schemeClr val="accent2"/>
                </a:solidFill>
                <a:latin typeface="微软雅黑" pitchFamily="34" charset="-122"/>
                <a:ea typeface="微软雅黑" pitchFamily="34" charset="-122"/>
              </a:rPr>
              <a:t>printf("hello, world\n");</a:t>
            </a:r>
            <a:endParaRPr lang="zh-CN" altLang="en-US" sz="2000" b="1">
              <a:latin typeface="微软雅黑" pitchFamily="34" charset="-122"/>
              <a:ea typeface="微软雅黑" pitchFamily="34" charset="-122"/>
            </a:endParaRPr>
          </a:p>
        </p:txBody>
      </p:sp>
      <p:sp>
        <p:nvSpPr>
          <p:cNvPr id="853001" name="Line 9"/>
          <p:cNvSpPr>
            <a:spLocks noChangeShapeType="1"/>
          </p:cNvSpPr>
          <p:nvPr/>
        </p:nvSpPr>
        <p:spPr bwMode="auto">
          <a:xfrm>
            <a:off x="2322513" y="1770063"/>
            <a:ext cx="3527425" cy="392112"/>
          </a:xfrm>
          <a:prstGeom prst="line">
            <a:avLst/>
          </a:prstGeom>
          <a:noFill/>
          <a:ln w="50800">
            <a:solidFill>
              <a:srgbClr val="FE9AAB"/>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285994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2999">
                                            <p:txEl>
                                              <p:pRg st="0" end="0"/>
                                            </p:txEl>
                                          </p:spTgt>
                                        </p:tgtEl>
                                        <p:attrNameLst>
                                          <p:attrName>style.visibility</p:attrName>
                                        </p:attrNameLst>
                                      </p:cBhvr>
                                      <p:to>
                                        <p:strVal val="visible"/>
                                      </p:to>
                                    </p:set>
                                    <p:animEffect transition="in" filter="blinds(horizontal)">
                                      <p:cBhvr>
                                        <p:cTn id="7" dur="500"/>
                                        <p:tgtEl>
                                          <p:spTgt spid="8529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2999">
                                            <p:txEl>
                                              <p:pRg st="1" end="1"/>
                                            </p:txEl>
                                          </p:spTgt>
                                        </p:tgtEl>
                                        <p:attrNameLst>
                                          <p:attrName>style.visibility</p:attrName>
                                        </p:attrNameLst>
                                      </p:cBhvr>
                                      <p:to>
                                        <p:strVal val="visible"/>
                                      </p:to>
                                    </p:set>
                                    <p:animEffect transition="in" filter="blinds(horizontal)">
                                      <p:cBhvr>
                                        <p:cTn id="12" dur="500"/>
                                        <p:tgtEl>
                                          <p:spTgt spid="8529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2998"/>
                                        </p:tgtEl>
                                        <p:attrNameLst>
                                          <p:attrName>style.visibility</p:attrName>
                                        </p:attrNameLst>
                                      </p:cBhvr>
                                      <p:to>
                                        <p:strVal val="visible"/>
                                      </p:to>
                                    </p:set>
                                    <p:animEffect transition="in" filter="blinds(horizontal)">
                                      <p:cBhvr>
                                        <p:cTn id="17" dur="500"/>
                                        <p:tgtEl>
                                          <p:spTgt spid="85299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2999">
                                            <p:txEl>
                                              <p:pRg st="2" end="2"/>
                                            </p:txEl>
                                          </p:spTgt>
                                        </p:tgtEl>
                                        <p:attrNameLst>
                                          <p:attrName>style.visibility</p:attrName>
                                        </p:attrNameLst>
                                      </p:cBhvr>
                                      <p:to>
                                        <p:strVal val="visible"/>
                                      </p:to>
                                    </p:set>
                                    <p:animEffect transition="in" filter="blinds(horizontal)">
                                      <p:cBhvr>
                                        <p:cTn id="22" dur="500"/>
                                        <p:tgtEl>
                                          <p:spTgt spid="85299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53000"/>
                                        </p:tgtEl>
                                        <p:attrNameLst>
                                          <p:attrName>style.visibility</p:attrName>
                                        </p:attrNameLst>
                                      </p:cBhvr>
                                      <p:to>
                                        <p:strVal val="visible"/>
                                      </p:to>
                                    </p:set>
                                    <p:animEffect transition="in" filter="blinds(horizontal)">
                                      <p:cBhvr>
                                        <p:cTn id="27" dur="500"/>
                                        <p:tgtEl>
                                          <p:spTgt spid="85300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53001"/>
                                        </p:tgtEl>
                                        <p:attrNameLst>
                                          <p:attrName>style.visibility</p:attrName>
                                        </p:attrNameLst>
                                      </p:cBhvr>
                                      <p:to>
                                        <p:strVal val="visible"/>
                                      </p:to>
                                    </p:set>
                                    <p:animEffect transition="in" filter="blinds(horizontal)">
                                      <p:cBhvr>
                                        <p:cTn id="32" dur="500"/>
                                        <p:tgtEl>
                                          <p:spTgt spid="853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8" grpId="0" animBg="1"/>
      <p:bldP spid="853000" grpId="0"/>
      <p:bldP spid="85300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0338" name="Picture 2"/>
          <p:cNvPicPr>
            <a:picLocks noGrp="1" noChangeAspect="1" noChangeArrowheads="1"/>
          </p:cNvPicPr>
          <p:nvPr>
            <p:ph/>
          </p:nvPr>
        </p:nvPicPr>
        <p:blipFill>
          <a:blip r:embed="rId2"/>
          <a:srcRect/>
          <a:stretch>
            <a:fillRect/>
          </a:stretch>
        </p:blipFill>
        <p:spPr>
          <a:xfrm>
            <a:off x="0" y="0"/>
            <a:ext cx="9144000" cy="6858000"/>
          </a:xfrm>
          <a:noFill/>
          <a:ln/>
        </p:spPr>
      </p:pic>
      <p:sp>
        <p:nvSpPr>
          <p:cNvPr id="910339" name="Rectangle 3"/>
          <p:cNvSpPr>
            <a:spLocks noChangeArrowheads="1"/>
          </p:cNvSpPr>
          <p:nvPr/>
        </p:nvSpPr>
        <p:spPr bwMode="auto">
          <a:xfrm>
            <a:off x="57150" y="46038"/>
            <a:ext cx="8972550" cy="460375"/>
          </a:xfrm>
          <a:prstGeom prst="rect">
            <a:avLst/>
          </a:prstGeom>
          <a:solidFill>
            <a:schemeClr val="bg1"/>
          </a:solidFill>
          <a:ln w="50800">
            <a:noFill/>
            <a:miter lim="800000"/>
            <a:headEnd/>
            <a:tailEnd/>
          </a:ln>
          <a:effectLst/>
        </p:spPr>
        <p:txBody>
          <a:bodyPr>
            <a:spAutoFit/>
          </a:bodyPr>
          <a:lstStyle/>
          <a:p>
            <a:pPr lvl="1">
              <a:lnSpc>
                <a:spcPct val="115000"/>
              </a:lnSpc>
            </a:pPr>
            <a:r>
              <a:rPr lang="zh-CN" altLang="en-US" sz="2100" b="1">
                <a:solidFill>
                  <a:schemeClr val="accent2"/>
                </a:solidFill>
                <a:latin typeface="微软雅黑" pitchFamily="34" charset="-122"/>
                <a:ea typeface="微软雅黑" pitchFamily="34" charset="-122"/>
              </a:rPr>
              <a:t>主机</a:t>
            </a:r>
            <a:r>
              <a:rPr lang="en-US" altLang="zh-CN" sz="2100" b="1">
                <a:solidFill>
                  <a:schemeClr val="accent2"/>
                </a:solidFill>
                <a:latin typeface="微软雅黑" pitchFamily="34" charset="-122"/>
                <a:ea typeface="微软雅黑" pitchFamily="34" charset="-122"/>
              </a:rPr>
              <a:t>----</a:t>
            </a:r>
            <a:r>
              <a:rPr lang="en-US" altLang="zh-CN" sz="2100" b="1">
                <a:solidFill>
                  <a:srgbClr val="008000"/>
                </a:solidFill>
                <a:latin typeface="微软雅黑" pitchFamily="34" charset="-122"/>
                <a:ea typeface="微软雅黑" pitchFamily="34" charset="-122"/>
              </a:rPr>
              <a:t>I/O</a:t>
            </a:r>
            <a:r>
              <a:rPr lang="zh-CN" altLang="en-US" sz="2100" b="1">
                <a:solidFill>
                  <a:srgbClr val="008000"/>
                </a:solidFill>
                <a:latin typeface="微软雅黑" pitchFamily="34" charset="-122"/>
                <a:ea typeface="微软雅黑" pitchFamily="34" charset="-122"/>
              </a:rPr>
              <a:t>总线（桥）</a:t>
            </a: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设备控制器</a:t>
            </a:r>
            <a:r>
              <a:rPr lang="zh-CN" altLang="en-US" sz="2100" b="1">
                <a:solidFill>
                  <a:schemeClr val="accent1"/>
                </a:solidFill>
                <a:latin typeface="微软雅黑" pitchFamily="34" charset="-122"/>
                <a:ea typeface="微软雅黑" pitchFamily="34" charset="-122"/>
              </a:rPr>
              <a:t>（带连接器）</a:t>
            </a:r>
            <a:r>
              <a:rPr lang="en-US" altLang="zh-CN" sz="2100" b="1">
                <a:solidFill>
                  <a:schemeClr val="accent2"/>
                </a:solidFill>
                <a:latin typeface="微软雅黑" pitchFamily="34" charset="-122"/>
                <a:ea typeface="微软雅黑" pitchFamily="34" charset="-122"/>
              </a:rPr>
              <a:t>----</a:t>
            </a:r>
            <a:r>
              <a:rPr lang="zh-CN" altLang="en-US" sz="2100" b="1">
                <a:solidFill>
                  <a:srgbClr val="008000"/>
                </a:solidFill>
                <a:latin typeface="微软雅黑" pitchFamily="34" charset="-122"/>
                <a:ea typeface="微软雅黑" pitchFamily="34" charset="-122"/>
              </a:rPr>
              <a:t>电缆</a:t>
            </a: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外设</a:t>
            </a:r>
          </a:p>
        </p:txBody>
      </p:sp>
    </p:spTree>
    <p:extLst>
      <p:ext uri="{BB962C8B-B14F-4D97-AF65-F5344CB8AC3E}">
        <p14:creationId xmlns:p14="http://schemas.microsoft.com/office/powerpoint/2010/main" val="25651199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zh-CN" altLang="en-US"/>
              <a:t>连接外部设备的连接器</a:t>
            </a:r>
            <a:endParaRPr lang="en-US" altLang="zh-CN"/>
          </a:p>
        </p:txBody>
      </p:sp>
      <p:pic>
        <p:nvPicPr>
          <p:cNvPr id="912388" name="Picture 4"/>
          <p:cNvPicPr>
            <a:picLocks noChangeAspect="1" noChangeArrowheads="1"/>
          </p:cNvPicPr>
          <p:nvPr/>
        </p:nvPicPr>
        <p:blipFill>
          <a:blip r:embed="rId2"/>
          <a:srcRect/>
          <a:stretch>
            <a:fillRect/>
          </a:stretch>
        </p:blipFill>
        <p:spPr bwMode="auto">
          <a:xfrm>
            <a:off x="1089025" y="812800"/>
            <a:ext cx="6867525" cy="4310063"/>
          </a:xfrm>
          <a:prstGeom prst="rect">
            <a:avLst/>
          </a:prstGeom>
          <a:noFill/>
          <a:ln w="9525">
            <a:noFill/>
            <a:miter lim="800000"/>
            <a:headEnd/>
            <a:tailEnd/>
          </a:ln>
        </p:spPr>
      </p:pic>
      <p:sp>
        <p:nvSpPr>
          <p:cNvPr id="912389" name="Rectangle 5"/>
          <p:cNvSpPr>
            <a:spLocks noChangeArrowheads="1"/>
          </p:cNvSpPr>
          <p:nvPr/>
        </p:nvSpPr>
        <p:spPr bwMode="auto">
          <a:xfrm>
            <a:off x="85725" y="5514975"/>
            <a:ext cx="8972550" cy="460375"/>
          </a:xfrm>
          <a:prstGeom prst="rect">
            <a:avLst/>
          </a:prstGeom>
          <a:noFill/>
          <a:ln w="50800">
            <a:noFill/>
            <a:miter lim="800000"/>
            <a:headEnd/>
            <a:tailEnd/>
          </a:ln>
          <a:effectLst/>
        </p:spPr>
        <p:txBody>
          <a:bodyPr>
            <a:spAutoFit/>
          </a:bodyPr>
          <a:lstStyle/>
          <a:p>
            <a:pPr lvl="1">
              <a:lnSpc>
                <a:spcPct val="115000"/>
              </a:lnSpc>
            </a:pPr>
            <a:r>
              <a:rPr lang="zh-CN" altLang="en-US" sz="2100" b="1">
                <a:solidFill>
                  <a:schemeClr val="accent2"/>
                </a:solidFill>
                <a:latin typeface="微软雅黑" pitchFamily="34" charset="-122"/>
                <a:ea typeface="微软雅黑" pitchFamily="34" charset="-122"/>
              </a:rPr>
              <a:t>主机</a:t>
            </a:r>
            <a:r>
              <a:rPr lang="en-US" altLang="zh-CN" sz="2100" b="1">
                <a:solidFill>
                  <a:schemeClr val="accent2"/>
                </a:solidFill>
                <a:latin typeface="微软雅黑" pitchFamily="34" charset="-122"/>
                <a:ea typeface="微软雅黑" pitchFamily="34" charset="-122"/>
              </a:rPr>
              <a:t>----</a:t>
            </a:r>
            <a:r>
              <a:rPr lang="en-US" altLang="zh-CN" sz="2100" b="1">
                <a:solidFill>
                  <a:srgbClr val="008000"/>
                </a:solidFill>
                <a:latin typeface="微软雅黑" pitchFamily="34" charset="-122"/>
                <a:ea typeface="微软雅黑" pitchFamily="34" charset="-122"/>
              </a:rPr>
              <a:t>I/O</a:t>
            </a:r>
            <a:r>
              <a:rPr lang="zh-CN" altLang="en-US" sz="2100" b="1">
                <a:solidFill>
                  <a:srgbClr val="008000"/>
                </a:solidFill>
                <a:latin typeface="微软雅黑" pitchFamily="34" charset="-122"/>
                <a:ea typeface="微软雅黑" pitchFamily="34" charset="-122"/>
              </a:rPr>
              <a:t>总线（桥）</a:t>
            </a: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设备控制器</a:t>
            </a:r>
            <a:r>
              <a:rPr lang="zh-CN" altLang="en-US" sz="2100" b="1">
                <a:solidFill>
                  <a:schemeClr val="accent1"/>
                </a:solidFill>
                <a:latin typeface="微软雅黑" pitchFamily="34" charset="-122"/>
                <a:ea typeface="微软雅黑" pitchFamily="34" charset="-122"/>
              </a:rPr>
              <a:t>（带连接器）</a:t>
            </a:r>
            <a:r>
              <a:rPr lang="en-US" altLang="zh-CN" sz="2100" b="1">
                <a:solidFill>
                  <a:schemeClr val="accent2"/>
                </a:solidFill>
                <a:latin typeface="微软雅黑" pitchFamily="34" charset="-122"/>
                <a:ea typeface="微软雅黑" pitchFamily="34" charset="-122"/>
              </a:rPr>
              <a:t>----</a:t>
            </a:r>
            <a:r>
              <a:rPr lang="zh-CN" altLang="en-US" sz="2100" b="1">
                <a:solidFill>
                  <a:srgbClr val="008000"/>
                </a:solidFill>
                <a:latin typeface="微软雅黑" pitchFamily="34" charset="-122"/>
                <a:ea typeface="微软雅黑" pitchFamily="34" charset="-122"/>
              </a:rPr>
              <a:t>电缆</a:t>
            </a: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外设</a:t>
            </a:r>
          </a:p>
        </p:txBody>
      </p:sp>
    </p:spTree>
    <p:extLst>
      <p:ext uri="{BB962C8B-B14F-4D97-AF65-F5344CB8AC3E}">
        <p14:creationId xmlns:p14="http://schemas.microsoft.com/office/powerpoint/2010/main" val="34966891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p:txBody>
          <a:bodyPr/>
          <a:lstStyle/>
          <a:p>
            <a:r>
              <a:rPr lang="zh-CN" altLang="en-US">
                <a:latin typeface="黑体" pitchFamily="49" charset="-122"/>
              </a:rPr>
              <a:t>外部设备的通用模型</a:t>
            </a:r>
          </a:p>
        </p:txBody>
      </p:sp>
      <p:sp>
        <p:nvSpPr>
          <p:cNvPr id="911363" name="Rectangle 3"/>
          <p:cNvSpPr>
            <a:spLocks noGrp="1" noChangeArrowheads="1"/>
          </p:cNvSpPr>
          <p:nvPr>
            <p:ph type="body" idx="1"/>
          </p:nvPr>
        </p:nvSpPr>
        <p:spPr>
          <a:xfrm>
            <a:off x="76200" y="1200150"/>
            <a:ext cx="4449763" cy="4048125"/>
          </a:xfrm>
        </p:spPr>
        <p:txBody>
          <a:bodyPr/>
          <a:lstStyle/>
          <a:p>
            <a:pPr marL="342900" indent="-342900">
              <a:lnSpc>
                <a:spcPct val="130000"/>
              </a:lnSpc>
            </a:pPr>
            <a:r>
              <a:rPr lang="zh-CN" altLang="en-US" sz="2000" dirty="0">
                <a:latin typeface="微软雅黑" pitchFamily="34" charset="-122"/>
                <a:ea typeface="微软雅黑" pitchFamily="34" charset="-122"/>
              </a:rPr>
              <a:t>通过</a:t>
            </a:r>
            <a:r>
              <a:rPr lang="zh-CN" altLang="en-US" sz="2000" dirty="0">
                <a:solidFill>
                  <a:srgbClr val="D1390F"/>
                </a:solidFill>
                <a:latin typeface="微软雅黑" pitchFamily="34" charset="-122"/>
                <a:ea typeface="微软雅黑" pitchFamily="34" charset="-122"/>
              </a:rPr>
              <a:t>电缆</a:t>
            </a:r>
            <a:r>
              <a:rPr lang="zh-CN" altLang="en-US" sz="2000" dirty="0">
                <a:latin typeface="微软雅黑" pitchFamily="34" charset="-122"/>
                <a:ea typeface="微软雅黑" pitchFamily="34" charset="-122"/>
              </a:rPr>
              <a:t>与设备控制器（</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接口）进行数据、状态和控制信息的传送</a:t>
            </a:r>
          </a:p>
          <a:p>
            <a:pPr marL="342900" indent="-342900">
              <a:lnSpc>
                <a:spcPct val="130000"/>
              </a:lnSpc>
            </a:pPr>
            <a:r>
              <a:rPr lang="zh-CN" altLang="en-US" sz="2000" dirty="0">
                <a:solidFill>
                  <a:srgbClr val="D1390F"/>
                </a:solidFill>
                <a:latin typeface="微软雅黑" pitchFamily="34" charset="-122"/>
                <a:ea typeface="微软雅黑" pitchFamily="34" charset="-122"/>
              </a:rPr>
              <a:t>控制逻辑</a:t>
            </a:r>
            <a:r>
              <a:rPr lang="zh-CN" altLang="en-US" sz="2000" dirty="0">
                <a:latin typeface="微软雅黑" pitchFamily="34" charset="-122"/>
                <a:ea typeface="微软雅黑" pitchFamily="34" charset="-122"/>
              </a:rPr>
              <a:t>根据控制信息控制设备的操作，并检测设备状态</a:t>
            </a:r>
          </a:p>
          <a:p>
            <a:pPr marL="342900" indent="-342900">
              <a:lnSpc>
                <a:spcPct val="130000"/>
              </a:lnSpc>
            </a:pPr>
            <a:r>
              <a:rPr lang="zh-CN" altLang="en-US" sz="2000" dirty="0">
                <a:solidFill>
                  <a:srgbClr val="D1390F"/>
                </a:solidFill>
                <a:latin typeface="微软雅黑" pitchFamily="34" charset="-122"/>
                <a:ea typeface="微软雅黑" pitchFamily="34" charset="-122"/>
              </a:rPr>
              <a:t>缓冲器</a:t>
            </a:r>
            <a:r>
              <a:rPr lang="zh-CN" altLang="en-US" sz="2000" dirty="0">
                <a:latin typeface="微软雅黑" pitchFamily="34" charset="-122"/>
                <a:ea typeface="微软雅黑" pitchFamily="34" charset="-122"/>
              </a:rPr>
              <a:t>用于保存交换的数据信息</a:t>
            </a:r>
          </a:p>
          <a:p>
            <a:pPr marL="342900" indent="-342900">
              <a:lnSpc>
                <a:spcPct val="130000"/>
              </a:lnSpc>
            </a:pPr>
            <a:r>
              <a:rPr lang="zh-CN" altLang="en-US" sz="2000" dirty="0">
                <a:solidFill>
                  <a:srgbClr val="D1390F"/>
                </a:solidFill>
                <a:latin typeface="微软雅黑" pitchFamily="34" charset="-122"/>
                <a:ea typeface="微软雅黑" pitchFamily="34" charset="-122"/>
              </a:rPr>
              <a:t>变换器</a:t>
            </a:r>
            <a:r>
              <a:rPr lang="zh-CN" altLang="en-US" sz="2000" dirty="0">
                <a:latin typeface="微软雅黑" pitchFamily="34" charset="-122"/>
                <a:ea typeface="微软雅黑" pitchFamily="34" charset="-122"/>
              </a:rPr>
              <a:t>用于在电信号形式（内部数据）和其他形式的设备数据之间进行转换</a:t>
            </a:r>
          </a:p>
          <a:p>
            <a:pPr marL="342900" indent="-342900">
              <a:lnSpc>
                <a:spcPct val="130000"/>
              </a:lnSpc>
            </a:pPr>
            <a:endParaRPr lang="zh-CN" altLang="en-US" sz="2000" dirty="0">
              <a:latin typeface="微软雅黑" pitchFamily="34" charset="-122"/>
              <a:ea typeface="微软雅黑" pitchFamily="34" charset="-122"/>
            </a:endParaRPr>
          </a:p>
        </p:txBody>
      </p:sp>
      <p:sp>
        <p:nvSpPr>
          <p:cNvPr id="911364" name="Rectangle 4"/>
          <p:cNvSpPr>
            <a:spLocks noChangeArrowheads="1"/>
          </p:cNvSpPr>
          <p:nvPr/>
        </p:nvSpPr>
        <p:spPr bwMode="auto">
          <a:xfrm>
            <a:off x="4627563" y="3290888"/>
            <a:ext cx="4191000" cy="2286000"/>
          </a:xfrm>
          <a:prstGeom prst="rect">
            <a:avLst/>
          </a:prstGeom>
          <a:solidFill>
            <a:schemeClr val="accent1">
              <a:alpha val="8000"/>
            </a:schemeClr>
          </a:solidFill>
          <a:ln w="28575">
            <a:solidFill>
              <a:srgbClr val="FF00FF"/>
            </a:solidFill>
            <a:miter lim="800000"/>
            <a:headEnd/>
            <a:tailEnd/>
          </a:ln>
          <a:effectLst/>
        </p:spPr>
        <p:txBody>
          <a:bodyPr wrap="none" anchor="ctr"/>
          <a:lstStyle/>
          <a:p>
            <a:endParaRPr lang="zh-CN" altLang="en-US"/>
          </a:p>
        </p:txBody>
      </p:sp>
      <p:sp>
        <p:nvSpPr>
          <p:cNvPr id="911365" name="Text Box 5"/>
          <p:cNvSpPr txBox="1">
            <a:spLocks noChangeArrowheads="1"/>
          </p:cNvSpPr>
          <p:nvPr/>
        </p:nvSpPr>
        <p:spPr bwMode="auto">
          <a:xfrm>
            <a:off x="4894263" y="4129088"/>
            <a:ext cx="1295400" cy="482600"/>
          </a:xfrm>
          <a:prstGeom prst="rect">
            <a:avLst/>
          </a:prstGeom>
          <a:noFill/>
          <a:ln w="9525">
            <a:solidFill>
              <a:schemeClr val="tx1"/>
            </a:solidFill>
            <a:miter lim="800000"/>
            <a:headEnd/>
            <a:tailEnd/>
          </a:ln>
          <a:effectLst/>
        </p:spPr>
        <p:txBody>
          <a:bodyPr lIns="0" tIns="0" rIns="0" bIns="108000">
            <a:spAutoFit/>
          </a:bodyPr>
          <a:lstStyle/>
          <a:p>
            <a:pPr algn="ctr" eaLnBrk="1" hangingPunct="1">
              <a:lnSpc>
                <a:spcPct val="120000"/>
              </a:lnSpc>
              <a:spcBef>
                <a:spcPct val="50000"/>
              </a:spcBef>
            </a:pPr>
            <a:r>
              <a:rPr kumimoji="1" lang="zh-CN" altLang="en-US" sz="2000" b="1">
                <a:solidFill>
                  <a:srgbClr val="D1390F"/>
                </a:solidFill>
                <a:latin typeface="Times New Roman" pitchFamily="18" charset="0"/>
                <a:ea typeface="微软雅黑" pitchFamily="34" charset="-122"/>
              </a:rPr>
              <a:t>控制逻辑</a:t>
            </a:r>
          </a:p>
        </p:txBody>
      </p:sp>
      <p:sp>
        <p:nvSpPr>
          <p:cNvPr id="911366" name="Text Box 6"/>
          <p:cNvSpPr txBox="1">
            <a:spLocks noChangeArrowheads="1"/>
          </p:cNvSpPr>
          <p:nvPr/>
        </p:nvSpPr>
        <p:spPr bwMode="auto">
          <a:xfrm>
            <a:off x="6799263" y="3976688"/>
            <a:ext cx="1600200" cy="1000125"/>
          </a:xfrm>
          <a:prstGeom prst="rect">
            <a:avLst/>
          </a:prstGeom>
          <a:noFill/>
          <a:ln w="9525">
            <a:solidFill>
              <a:schemeClr val="tx1"/>
            </a:solidFill>
            <a:miter lim="800000"/>
            <a:headEnd/>
            <a:tailEnd/>
          </a:ln>
          <a:effectLst/>
        </p:spPr>
        <p:txBody>
          <a:bodyPr lIns="0" tIns="0" rIns="0" bIns="108000">
            <a:spAutoFit/>
          </a:bodyPr>
          <a:lstStyle/>
          <a:p>
            <a:pPr algn="ctr" eaLnBrk="1" hangingPunct="1">
              <a:lnSpc>
                <a:spcPct val="120000"/>
              </a:lnSpc>
              <a:spcBef>
                <a:spcPct val="50000"/>
              </a:spcBef>
            </a:pPr>
            <a:r>
              <a:rPr kumimoji="1" lang="zh-CN" altLang="en-US" sz="2000" b="1">
                <a:solidFill>
                  <a:srgbClr val="D1390F"/>
                </a:solidFill>
                <a:latin typeface="Times New Roman" pitchFamily="18" charset="0"/>
                <a:ea typeface="微软雅黑" pitchFamily="34" charset="-122"/>
              </a:rPr>
              <a:t>缓冲器</a:t>
            </a:r>
          </a:p>
          <a:p>
            <a:pPr algn="ctr" eaLnBrk="1" hangingPunct="1">
              <a:lnSpc>
                <a:spcPct val="120000"/>
              </a:lnSpc>
              <a:spcBef>
                <a:spcPct val="50000"/>
              </a:spcBef>
            </a:pPr>
            <a:r>
              <a:rPr kumimoji="1" lang="zh-CN" altLang="en-US" sz="2000" b="1">
                <a:solidFill>
                  <a:srgbClr val="D1390F"/>
                </a:solidFill>
                <a:latin typeface="Times New Roman" pitchFamily="18" charset="0"/>
                <a:ea typeface="微软雅黑" pitchFamily="34" charset="-122"/>
              </a:rPr>
              <a:t>变换器</a:t>
            </a:r>
          </a:p>
        </p:txBody>
      </p:sp>
      <p:sp>
        <p:nvSpPr>
          <p:cNvPr id="911367" name="Line 7"/>
          <p:cNvSpPr>
            <a:spLocks noChangeShapeType="1"/>
          </p:cNvSpPr>
          <p:nvPr/>
        </p:nvSpPr>
        <p:spPr bwMode="auto">
          <a:xfrm>
            <a:off x="6799263" y="4433888"/>
            <a:ext cx="1600200" cy="0"/>
          </a:xfrm>
          <a:prstGeom prst="line">
            <a:avLst/>
          </a:prstGeom>
          <a:noFill/>
          <a:ln w="9525">
            <a:solidFill>
              <a:schemeClr val="tx1"/>
            </a:solidFill>
            <a:round/>
            <a:headEnd/>
            <a:tailEnd/>
          </a:ln>
          <a:effectLst/>
        </p:spPr>
        <p:txBody>
          <a:bodyPr/>
          <a:lstStyle/>
          <a:p>
            <a:endParaRPr lang="zh-CN" altLang="en-US"/>
          </a:p>
        </p:txBody>
      </p:sp>
      <p:sp>
        <p:nvSpPr>
          <p:cNvPr id="911368" name="Line 8"/>
          <p:cNvSpPr>
            <a:spLocks noChangeShapeType="1"/>
          </p:cNvSpPr>
          <p:nvPr/>
        </p:nvSpPr>
        <p:spPr bwMode="auto">
          <a:xfrm>
            <a:off x="6189663" y="4281488"/>
            <a:ext cx="609600" cy="0"/>
          </a:xfrm>
          <a:prstGeom prst="line">
            <a:avLst/>
          </a:prstGeom>
          <a:noFill/>
          <a:ln w="9525">
            <a:solidFill>
              <a:schemeClr val="tx1"/>
            </a:solidFill>
            <a:round/>
            <a:headEnd/>
            <a:tailEnd type="triangle" w="med" len="med"/>
          </a:ln>
          <a:effectLst/>
        </p:spPr>
        <p:txBody>
          <a:bodyPr/>
          <a:lstStyle/>
          <a:p>
            <a:endParaRPr lang="zh-CN" altLang="en-US"/>
          </a:p>
        </p:txBody>
      </p:sp>
      <p:sp>
        <p:nvSpPr>
          <p:cNvPr id="911369" name="Line 9"/>
          <p:cNvSpPr>
            <a:spLocks noChangeShapeType="1"/>
          </p:cNvSpPr>
          <p:nvPr/>
        </p:nvSpPr>
        <p:spPr bwMode="auto">
          <a:xfrm>
            <a:off x="5046663" y="2833688"/>
            <a:ext cx="0" cy="1295400"/>
          </a:xfrm>
          <a:prstGeom prst="line">
            <a:avLst/>
          </a:prstGeom>
          <a:noFill/>
          <a:ln w="9525">
            <a:solidFill>
              <a:schemeClr val="tx1"/>
            </a:solidFill>
            <a:round/>
            <a:headEnd/>
            <a:tailEnd type="triangle" w="med" len="med"/>
          </a:ln>
          <a:effectLst/>
        </p:spPr>
        <p:txBody>
          <a:bodyPr/>
          <a:lstStyle/>
          <a:p>
            <a:endParaRPr lang="zh-CN" altLang="en-US"/>
          </a:p>
        </p:txBody>
      </p:sp>
      <p:sp>
        <p:nvSpPr>
          <p:cNvPr id="911370" name="Line 10"/>
          <p:cNvSpPr>
            <a:spLocks noChangeShapeType="1"/>
          </p:cNvSpPr>
          <p:nvPr/>
        </p:nvSpPr>
        <p:spPr bwMode="auto">
          <a:xfrm>
            <a:off x="5961063" y="2833688"/>
            <a:ext cx="0" cy="1295400"/>
          </a:xfrm>
          <a:prstGeom prst="line">
            <a:avLst/>
          </a:prstGeom>
          <a:noFill/>
          <a:ln w="9525">
            <a:solidFill>
              <a:schemeClr val="tx1"/>
            </a:solidFill>
            <a:round/>
            <a:headEnd type="triangle" w="med" len="med"/>
            <a:tailEnd/>
          </a:ln>
          <a:effectLst/>
        </p:spPr>
        <p:txBody>
          <a:bodyPr/>
          <a:lstStyle/>
          <a:p>
            <a:endParaRPr lang="zh-CN" altLang="en-US"/>
          </a:p>
        </p:txBody>
      </p:sp>
      <p:sp>
        <p:nvSpPr>
          <p:cNvPr id="911371" name="Line 11"/>
          <p:cNvSpPr>
            <a:spLocks noChangeShapeType="1"/>
          </p:cNvSpPr>
          <p:nvPr/>
        </p:nvSpPr>
        <p:spPr bwMode="auto">
          <a:xfrm>
            <a:off x="7637463" y="2757488"/>
            <a:ext cx="0" cy="121920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11372" name="Line 12"/>
          <p:cNvSpPr>
            <a:spLocks noChangeShapeType="1"/>
          </p:cNvSpPr>
          <p:nvPr/>
        </p:nvSpPr>
        <p:spPr bwMode="auto">
          <a:xfrm>
            <a:off x="7637463" y="4967288"/>
            <a:ext cx="0" cy="129540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11373" name="Rectangle 13"/>
          <p:cNvSpPr>
            <a:spLocks noChangeArrowheads="1"/>
          </p:cNvSpPr>
          <p:nvPr/>
        </p:nvSpPr>
        <p:spPr bwMode="auto">
          <a:xfrm>
            <a:off x="5040313" y="2833688"/>
            <a:ext cx="1089025" cy="396875"/>
          </a:xfrm>
          <a:prstGeom prst="rect">
            <a:avLst/>
          </a:prstGeom>
          <a:noFill/>
          <a:ln w="9525">
            <a:noFill/>
            <a:miter lim="800000"/>
            <a:headEnd/>
            <a:tailEnd/>
          </a:ln>
          <a:effectLst/>
        </p:spPr>
        <p:txBody>
          <a:bodyPr>
            <a:spAutoFit/>
          </a:bodyPr>
          <a:lstStyle/>
          <a:p>
            <a:pPr eaLnBrk="1" hangingPunct="1"/>
            <a:r>
              <a:rPr kumimoji="1" lang="zh-CN" altLang="en-US" sz="2000" b="1">
                <a:solidFill>
                  <a:srgbClr val="008000"/>
                </a:solidFill>
                <a:latin typeface="Times New Roman" pitchFamily="18" charset="0"/>
                <a:ea typeface="微软雅黑" pitchFamily="34" charset="-122"/>
              </a:rPr>
              <a:t>控制</a:t>
            </a:r>
          </a:p>
        </p:txBody>
      </p:sp>
      <p:sp>
        <p:nvSpPr>
          <p:cNvPr id="911374" name="Rectangle 14"/>
          <p:cNvSpPr>
            <a:spLocks noChangeArrowheads="1"/>
          </p:cNvSpPr>
          <p:nvPr/>
        </p:nvSpPr>
        <p:spPr bwMode="auto">
          <a:xfrm>
            <a:off x="5961063" y="2833688"/>
            <a:ext cx="974725" cy="396875"/>
          </a:xfrm>
          <a:prstGeom prst="rect">
            <a:avLst/>
          </a:prstGeom>
          <a:noFill/>
          <a:ln w="9525">
            <a:noFill/>
            <a:miter lim="800000"/>
            <a:headEnd/>
            <a:tailEnd/>
          </a:ln>
          <a:effectLst/>
        </p:spPr>
        <p:txBody>
          <a:bodyPr>
            <a:spAutoFit/>
          </a:bodyPr>
          <a:lstStyle/>
          <a:p>
            <a:pPr eaLnBrk="1" hangingPunct="1"/>
            <a:r>
              <a:rPr kumimoji="1" lang="zh-CN" altLang="en-US" sz="2000" b="1">
                <a:solidFill>
                  <a:srgbClr val="008000"/>
                </a:solidFill>
                <a:latin typeface="Times New Roman" pitchFamily="18" charset="0"/>
                <a:ea typeface="微软雅黑" pitchFamily="34" charset="-122"/>
              </a:rPr>
              <a:t>状态</a:t>
            </a:r>
          </a:p>
        </p:txBody>
      </p:sp>
      <p:sp>
        <p:nvSpPr>
          <p:cNvPr id="911375" name="Rectangle 15"/>
          <p:cNvSpPr>
            <a:spLocks noChangeArrowheads="1"/>
          </p:cNvSpPr>
          <p:nvPr/>
        </p:nvSpPr>
        <p:spPr bwMode="auto">
          <a:xfrm>
            <a:off x="7637463" y="2833688"/>
            <a:ext cx="946150" cy="396875"/>
          </a:xfrm>
          <a:prstGeom prst="rect">
            <a:avLst/>
          </a:prstGeom>
          <a:noFill/>
          <a:ln w="9525">
            <a:noFill/>
            <a:miter lim="800000"/>
            <a:headEnd/>
            <a:tailEnd/>
          </a:ln>
          <a:effectLst/>
        </p:spPr>
        <p:txBody>
          <a:bodyPr>
            <a:spAutoFit/>
          </a:bodyPr>
          <a:lstStyle/>
          <a:p>
            <a:pPr eaLnBrk="1" hangingPunct="1"/>
            <a:r>
              <a:rPr kumimoji="1" lang="zh-CN" altLang="en-US" sz="2000" b="1">
                <a:solidFill>
                  <a:srgbClr val="008000"/>
                </a:solidFill>
                <a:latin typeface="Times New Roman" pitchFamily="18" charset="0"/>
                <a:ea typeface="微软雅黑" pitchFamily="34" charset="-122"/>
              </a:rPr>
              <a:t>数据</a:t>
            </a:r>
          </a:p>
        </p:txBody>
      </p:sp>
      <p:sp>
        <p:nvSpPr>
          <p:cNvPr id="911376" name="AutoShape 16"/>
          <p:cNvSpPr>
            <a:spLocks/>
          </p:cNvSpPr>
          <p:nvPr/>
        </p:nvSpPr>
        <p:spPr bwMode="auto">
          <a:xfrm rot="5426823">
            <a:off x="6492875" y="1004888"/>
            <a:ext cx="228600" cy="3276600"/>
          </a:xfrm>
          <a:prstGeom prst="leftBrace">
            <a:avLst>
              <a:gd name="adj1" fmla="val 119444"/>
              <a:gd name="adj2" fmla="val 50662"/>
            </a:avLst>
          </a:prstGeom>
          <a:noFill/>
          <a:ln w="9525">
            <a:solidFill>
              <a:schemeClr val="tx1"/>
            </a:solidFill>
            <a:round/>
            <a:headEnd/>
            <a:tailEnd/>
          </a:ln>
          <a:effectLst/>
        </p:spPr>
        <p:txBody>
          <a:bodyPr wrap="none" anchor="ctr"/>
          <a:lstStyle/>
          <a:p>
            <a:endParaRPr lang="zh-CN" altLang="en-US"/>
          </a:p>
        </p:txBody>
      </p:sp>
      <p:sp>
        <p:nvSpPr>
          <p:cNvPr id="911377" name="Text Box 17"/>
          <p:cNvSpPr txBox="1">
            <a:spLocks noChangeArrowheads="1"/>
          </p:cNvSpPr>
          <p:nvPr/>
        </p:nvSpPr>
        <p:spPr bwMode="auto">
          <a:xfrm>
            <a:off x="5788025" y="1069975"/>
            <a:ext cx="1658938" cy="1311275"/>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2000" b="1">
                <a:solidFill>
                  <a:srgbClr val="0000FF"/>
                </a:solidFill>
                <a:latin typeface="微软雅黑" pitchFamily="34" charset="-122"/>
                <a:ea typeface="微软雅黑" pitchFamily="34" charset="-122"/>
              </a:rPr>
              <a:t>设备控制器</a:t>
            </a:r>
          </a:p>
          <a:p>
            <a:pPr algn="ctr" eaLnBrk="1" hangingPunct="1">
              <a:spcBef>
                <a:spcPct val="50000"/>
              </a:spcBef>
            </a:pPr>
            <a:r>
              <a:rPr kumimoji="1" lang="zh-CN" altLang="en-US" sz="2000" b="1">
                <a:solidFill>
                  <a:srgbClr val="0000FF"/>
                </a:solidFill>
                <a:latin typeface="微软雅黑" pitchFamily="34" charset="-122"/>
                <a:ea typeface="微软雅黑" pitchFamily="34" charset="-122"/>
              </a:rPr>
              <a:t>（连接器）</a:t>
            </a:r>
          </a:p>
          <a:p>
            <a:pPr algn="ctr" eaLnBrk="1" hangingPunct="1">
              <a:spcBef>
                <a:spcPct val="50000"/>
              </a:spcBef>
            </a:pPr>
            <a:r>
              <a:rPr kumimoji="1" lang="zh-CN" altLang="en-US" sz="2000" b="1">
                <a:solidFill>
                  <a:srgbClr val="008000"/>
                </a:solidFill>
                <a:latin typeface="微软雅黑" pitchFamily="34" charset="-122"/>
                <a:ea typeface="微软雅黑" pitchFamily="34" charset="-122"/>
              </a:rPr>
              <a:t>电缆</a:t>
            </a:r>
          </a:p>
        </p:txBody>
      </p:sp>
      <p:sp>
        <p:nvSpPr>
          <p:cNvPr id="911378" name="Rectangle 18"/>
          <p:cNvSpPr>
            <a:spLocks noChangeArrowheads="1"/>
          </p:cNvSpPr>
          <p:nvPr/>
        </p:nvSpPr>
        <p:spPr bwMode="auto">
          <a:xfrm>
            <a:off x="7637463" y="5653088"/>
            <a:ext cx="1397000" cy="396875"/>
          </a:xfrm>
          <a:prstGeom prst="rect">
            <a:avLst/>
          </a:prstGeom>
          <a:noFill/>
          <a:ln w="9525">
            <a:noFill/>
            <a:miter lim="800000"/>
            <a:headEnd/>
            <a:tailEnd/>
          </a:ln>
          <a:effectLst/>
        </p:spPr>
        <p:txBody>
          <a:bodyPr>
            <a:spAutoFit/>
          </a:bodyPr>
          <a:lstStyle/>
          <a:p>
            <a:pPr eaLnBrk="1" hangingPunct="1"/>
            <a:r>
              <a:rPr kumimoji="1" lang="zh-CN" altLang="en-US" sz="2000" b="1">
                <a:solidFill>
                  <a:srgbClr val="008000"/>
                </a:solidFill>
                <a:latin typeface="Times New Roman" pitchFamily="18" charset="0"/>
                <a:ea typeface="微软雅黑" pitchFamily="34" charset="-122"/>
              </a:rPr>
              <a:t>设备数据</a:t>
            </a:r>
          </a:p>
        </p:txBody>
      </p:sp>
      <p:sp>
        <p:nvSpPr>
          <p:cNvPr id="911379" name="Rectangle 19"/>
          <p:cNvSpPr>
            <a:spLocks noChangeArrowheads="1"/>
          </p:cNvSpPr>
          <p:nvPr/>
        </p:nvSpPr>
        <p:spPr bwMode="auto">
          <a:xfrm>
            <a:off x="7332663" y="6338888"/>
            <a:ext cx="1076325" cy="396875"/>
          </a:xfrm>
          <a:prstGeom prst="rect">
            <a:avLst/>
          </a:prstGeom>
          <a:noFill/>
          <a:ln w="9525">
            <a:noFill/>
            <a:miter lim="800000"/>
            <a:headEnd/>
            <a:tailEnd/>
          </a:ln>
          <a:effectLst/>
        </p:spPr>
        <p:txBody>
          <a:bodyPr>
            <a:spAutoFit/>
          </a:bodyPr>
          <a:lstStyle/>
          <a:p>
            <a:pPr eaLnBrk="1" hangingPunct="1"/>
            <a:r>
              <a:rPr kumimoji="1" lang="zh-CN" altLang="en-US" sz="2000" b="1">
                <a:solidFill>
                  <a:srgbClr val="0000FF"/>
                </a:solidFill>
                <a:latin typeface="Times New Roman" pitchFamily="18" charset="0"/>
                <a:ea typeface="微软雅黑" pitchFamily="34" charset="-122"/>
              </a:rPr>
              <a:t>环境</a:t>
            </a:r>
          </a:p>
        </p:txBody>
      </p:sp>
      <p:sp>
        <p:nvSpPr>
          <p:cNvPr id="911380" name="Line 20"/>
          <p:cNvSpPr>
            <a:spLocks noChangeShapeType="1"/>
          </p:cNvSpPr>
          <p:nvPr/>
        </p:nvSpPr>
        <p:spPr bwMode="auto">
          <a:xfrm>
            <a:off x="4948238" y="3556000"/>
            <a:ext cx="188912" cy="144463"/>
          </a:xfrm>
          <a:prstGeom prst="line">
            <a:avLst/>
          </a:prstGeom>
          <a:noFill/>
          <a:ln w="12700">
            <a:solidFill>
              <a:schemeClr val="tx1"/>
            </a:solidFill>
            <a:round/>
            <a:headEnd/>
            <a:tailEnd/>
          </a:ln>
          <a:effectLst/>
        </p:spPr>
        <p:txBody>
          <a:bodyPr/>
          <a:lstStyle/>
          <a:p>
            <a:endParaRPr lang="zh-CN" altLang="en-US"/>
          </a:p>
        </p:txBody>
      </p:sp>
      <p:sp>
        <p:nvSpPr>
          <p:cNvPr id="911381" name="Line 21"/>
          <p:cNvSpPr>
            <a:spLocks noChangeShapeType="1"/>
          </p:cNvSpPr>
          <p:nvPr/>
        </p:nvSpPr>
        <p:spPr bwMode="auto">
          <a:xfrm>
            <a:off x="5861050" y="3641725"/>
            <a:ext cx="188913" cy="144463"/>
          </a:xfrm>
          <a:prstGeom prst="line">
            <a:avLst/>
          </a:prstGeom>
          <a:noFill/>
          <a:ln w="12700">
            <a:solidFill>
              <a:schemeClr val="tx1"/>
            </a:solidFill>
            <a:round/>
            <a:headEnd/>
            <a:tailEnd/>
          </a:ln>
          <a:effectLst/>
        </p:spPr>
        <p:txBody>
          <a:bodyPr/>
          <a:lstStyle/>
          <a:p>
            <a:endParaRPr lang="zh-CN" altLang="en-US"/>
          </a:p>
        </p:txBody>
      </p:sp>
      <p:sp>
        <p:nvSpPr>
          <p:cNvPr id="911382" name="Line 22"/>
          <p:cNvSpPr>
            <a:spLocks noChangeShapeType="1"/>
          </p:cNvSpPr>
          <p:nvPr/>
        </p:nvSpPr>
        <p:spPr bwMode="auto">
          <a:xfrm>
            <a:off x="7543800" y="3582988"/>
            <a:ext cx="188913" cy="144462"/>
          </a:xfrm>
          <a:prstGeom prst="line">
            <a:avLst/>
          </a:prstGeom>
          <a:noFill/>
          <a:ln w="12700">
            <a:solidFill>
              <a:schemeClr val="tx1"/>
            </a:solidFill>
            <a:round/>
            <a:headEnd/>
            <a:tailEnd/>
          </a:ln>
          <a:effectLst/>
        </p:spPr>
        <p:txBody>
          <a:bodyPr/>
          <a:lstStyle/>
          <a:p>
            <a:endParaRPr lang="zh-CN" altLang="en-US"/>
          </a:p>
        </p:txBody>
      </p:sp>
      <p:sp>
        <p:nvSpPr>
          <p:cNvPr id="911383" name="Line 23"/>
          <p:cNvSpPr>
            <a:spLocks noChangeShapeType="1"/>
          </p:cNvSpPr>
          <p:nvPr/>
        </p:nvSpPr>
        <p:spPr bwMode="auto">
          <a:xfrm>
            <a:off x="7531100" y="5310188"/>
            <a:ext cx="188913" cy="144462"/>
          </a:xfrm>
          <a:prstGeom prst="line">
            <a:avLst/>
          </a:prstGeom>
          <a:noFill/>
          <a:ln w="12700">
            <a:solidFill>
              <a:schemeClr val="tx1"/>
            </a:solidFill>
            <a:round/>
            <a:headEnd/>
            <a:tailEnd/>
          </a:ln>
          <a:effectLst/>
        </p:spPr>
        <p:txBody>
          <a:bodyPr/>
          <a:lstStyle/>
          <a:p>
            <a:endParaRPr lang="zh-CN" altLang="en-US"/>
          </a:p>
        </p:txBody>
      </p:sp>
      <p:sp>
        <p:nvSpPr>
          <p:cNvPr id="911384" name="Text Box 24"/>
          <p:cNvSpPr txBox="1">
            <a:spLocks noChangeArrowheads="1"/>
          </p:cNvSpPr>
          <p:nvPr/>
        </p:nvSpPr>
        <p:spPr bwMode="auto">
          <a:xfrm>
            <a:off x="250825" y="4929188"/>
            <a:ext cx="4819650" cy="1311275"/>
          </a:xfrm>
          <a:prstGeom prst="rect">
            <a:avLst/>
          </a:prstGeom>
          <a:noFill/>
          <a:ln w="12700">
            <a:noFill/>
            <a:miter lim="800000"/>
            <a:headEnd/>
            <a:tailEnd/>
          </a:ln>
          <a:effectLst/>
        </p:spPr>
        <p:txBody>
          <a:bodyPr>
            <a:spAutoFit/>
          </a:bodyPr>
          <a:lstStyle/>
          <a:p>
            <a:pPr>
              <a:spcBef>
                <a:spcPct val="50000"/>
              </a:spcBef>
            </a:pPr>
            <a:r>
              <a:rPr lang="zh-CN" altLang="en-US" sz="2000" b="1" dirty="0">
                <a:solidFill>
                  <a:srgbClr val="0000FF"/>
                </a:solidFill>
                <a:ea typeface="微软雅黑" pitchFamily="34" charset="-122"/>
              </a:rPr>
              <a:t>所有设备都可抽象成该通用模型！</a:t>
            </a:r>
          </a:p>
          <a:p>
            <a:pPr>
              <a:spcBef>
                <a:spcPct val="50000"/>
              </a:spcBef>
            </a:pPr>
            <a:r>
              <a:rPr lang="zh-CN" altLang="en-US" sz="2000" b="1" dirty="0">
                <a:solidFill>
                  <a:srgbClr val="0000FF"/>
                </a:solidFill>
                <a:ea typeface="微软雅黑" pitchFamily="34" charset="-122"/>
              </a:rPr>
              <a:t>设备所用电缆中有三种信号线：</a:t>
            </a:r>
          </a:p>
          <a:p>
            <a:pPr>
              <a:spcBef>
                <a:spcPct val="50000"/>
              </a:spcBef>
            </a:pPr>
            <a:r>
              <a:rPr lang="zh-CN" altLang="en-US" sz="2000" b="1" dirty="0">
                <a:solidFill>
                  <a:srgbClr val="008000"/>
                </a:solidFill>
                <a:ea typeface="微软雅黑" pitchFamily="34" charset="-122"/>
              </a:rPr>
              <a:t>控制信号、状态信号、数据信号</a:t>
            </a:r>
          </a:p>
        </p:txBody>
      </p:sp>
    </p:spTree>
    <p:extLst>
      <p:ext uri="{BB962C8B-B14F-4D97-AF65-F5344CB8AC3E}">
        <p14:creationId xmlns:p14="http://schemas.microsoft.com/office/powerpoint/2010/main" val="3745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363">
                                            <p:txEl>
                                              <p:pRg st="0" end="0"/>
                                            </p:txEl>
                                          </p:spTgt>
                                        </p:tgtEl>
                                        <p:attrNameLst>
                                          <p:attrName>style.visibility</p:attrName>
                                        </p:attrNameLst>
                                      </p:cBhvr>
                                      <p:to>
                                        <p:strVal val="visible"/>
                                      </p:to>
                                    </p:set>
                                    <p:animEffect transition="in" filter="blinds(horizontal)">
                                      <p:cBhvr>
                                        <p:cTn id="7" dur="500"/>
                                        <p:tgtEl>
                                          <p:spTgt spid="911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1363">
                                            <p:txEl>
                                              <p:pRg st="1" end="1"/>
                                            </p:txEl>
                                          </p:spTgt>
                                        </p:tgtEl>
                                        <p:attrNameLst>
                                          <p:attrName>style.visibility</p:attrName>
                                        </p:attrNameLst>
                                      </p:cBhvr>
                                      <p:to>
                                        <p:strVal val="visible"/>
                                      </p:to>
                                    </p:set>
                                    <p:animEffect transition="in" filter="blinds(horizontal)">
                                      <p:cBhvr>
                                        <p:cTn id="12" dur="500"/>
                                        <p:tgtEl>
                                          <p:spTgt spid="911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1363">
                                            <p:txEl>
                                              <p:pRg st="2" end="2"/>
                                            </p:txEl>
                                          </p:spTgt>
                                        </p:tgtEl>
                                        <p:attrNameLst>
                                          <p:attrName>style.visibility</p:attrName>
                                        </p:attrNameLst>
                                      </p:cBhvr>
                                      <p:to>
                                        <p:strVal val="visible"/>
                                      </p:to>
                                    </p:set>
                                    <p:animEffect transition="in" filter="blinds(horizontal)">
                                      <p:cBhvr>
                                        <p:cTn id="17" dur="500"/>
                                        <p:tgtEl>
                                          <p:spTgt spid="911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1363">
                                            <p:txEl>
                                              <p:pRg st="3" end="3"/>
                                            </p:txEl>
                                          </p:spTgt>
                                        </p:tgtEl>
                                        <p:attrNameLst>
                                          <p:attrName>style.visibility</p:attrName>
                                        </p:attrNameLst>
                                      </p:cBhvr>
                                      <p:to>
                                        <p:strVal val="visible"/>
                                      </p:to>
                                    </p:set>
                                    <p:animEffect transition="in" filter="blinds(horizontal)">
                                      <p:cBhvr>
                                        <p:cTn id="22" dur="500"/>
                                        <p:tgtEl>
                                          <p:spTgt spid="9113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11384"/>
                                        </p:tgtEl>
                                        <p:attrNameLst>
                                          <p:attrName>style.visibility</p:attrName>
                                        </p:attrNameLst>
                                      </p:cBhvr>
                                      <p:to>
                                        <p:strVal val="visible"/>
                                      </p:to>
                                    </p:set>
                                    <p:animEffect transition="in" filter="blinds(horizontal)">
                                      <p:cBhvr>
                                        <p:cTn id="27" dur="500"/>
                                        <p:tgtEl>
                                          <p:spTgt spid="911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idx="4294967295"/>
          </p:nvPr>
        </p:nvSpPr>
        <p:spPr>
          <a:xfrm>
            <a:off x="250825" y="98425"/>
            <a:ext cx="6997700" cy="528638"/>
          </a:xfrm>
        </p:spPr>
        <p:txBody>
          <a:bodyPr lIns="91440" tIns="45720" rIns="91440" bIns="45720" anchor="ctr"/>
          <a:lstStyle/>
          <a:p>
            <a:pPr eaLnBrk="1" hangingPunct="1"/>
            <a:r>
              <a:rPr lang="zh-CN" altLang="en-US"/>
              <a:t>复习：</a:t>
            </a:r>
            <a:r>
              <a:rPr lang="en-US" altLang="zh-CN"/>
              <a:t>Hello</a:t>
            </a:r>
            <a:r>
              <a:rPr lang="zh-CN" altLang="en-US"/>
              <a:t>程序的数据流动过程</a:t>
            </a:r>
          </a:p>
        </p:txBody>
      </p:sp>
      <p:pic>
        <p:nvPicPr>
          <p:cNvPr id="871427" name="Picture 3"/>
          <p:cNvPicPr>
            <a:picLocks noGrp="1" noChangeAspect="1" noChangeArrowheads="1"/>
          </p:cNvPicPr>
          <p:nvPr>
            <p:ph idx="4294967295"/>
          </p:nvPr>
        </p:nvPicPr>
        <p:blipFill>
          <a:blip r:embed="rId2"/>
          <a:srcRect/>
          <a:stretch>
            <a:fillRect/>
          </a:stretch>
        </p:blipFill>
        <p:spPr>
          <a:xfrm>
            <a:off x="0" y="1109663"/>
            <a:ext cx="8535988" cy="4981575"/>
          </a:xfrm>
          <a:noFill/>
        </p:spPr>
      </p:pic>
      <p:sp>
        <p:nvSpPr>
          <p:cNvPr id="657412" name="Line 4"/>
          <p:cNvSpPr>
            <a:spLocks noChangeShapeType="1"/>
          </p:cNvSpPr>
          <p:nvPr/>
        </p:nvSpPr>
        <p:spPr bwMode="auto">
          <a:xfrm flipV="1">
            <a:off x="1643063" y="3978275"/>
            <a:ext cx="0" cy="609600"/>
          </a:xfrm>
          <a:prstGeom prst="line">
            <a:avLst/>
          </a:prstGeom>
          <a:noFill/>
          <a:ln w="38100">
            <a:solidFill>
              <a:srgbClr val="CC0000"/>
            </a:solidFill>
            <a:miter lim="800000"/>
            <a:headEnd/>
            <a:tailEnd/>
          </a:ln>
        </p:spPr>
        <p:txBody>
          <a:bodyPr wrap="none"/>
          <a:lstStyle/>
          <a:p>
            <a:endParaRPr lang="zh-CN" altLang="en-US"/>
          </a:p>
        </p:txBody>
      </p:sp>
      <p:sp>
        <p:nvSpPr>
          <p:cNvPr id="657413" name="Line 5"/>
          <p:cNvSpPr>
            <a:spLocks noChangeShapeType="1"/>
          </p:cNvSpPr>
          <p:nvPr/>
        </p:nvSpPr>
        <p:spPr bwMode="auto">
          <a:xfrm>
            <a:off x="1628775" y="3992563"/>
            <a:ext cx="2974975" cy="0"/>
          </a:xfrm>
          <a:prstGeom prst="line">
            <a:avLst/>
          </a:prstGeom>
          <a:noFill/>
          <a:ln w="38100">
            <a:solidFill>
              <a:srgbClr val="CC0000"/>
            </a:solidFill>
            <a:miter lim="800000"/>
            <a:headEnd/>
            <a:tailEnd/>
          </a:ln>
        </p:spPr>
        <p:txBody>
          <a:bodyPr wrap="none"/>
          <a:lstStyle/>
          <a:p>
            <a:endParaRPr lang="zh-CN" altLang="en-US"/>
          </a:p>
        </p:txBody>
      </p:sp>
      <p:sp>
        <p:nvSpPr>
          <p:cNvPr id="657414" name="Line 6"/>
          <p:cNvSpPr>
            <a:spLocks noChangeShapeType="1"/>
          </p:cNvSpPr>
          <p:nvPr/>
        </p:nvSpPr>
        <p:spPr bwMode="auto">
          <a:xfrm flipV="1">
            <a:off x="4589463" y="3354388"/>
            <a:ext cx="0" cy="625475"/>
          </a:xfrm>
          <a:prstGeom prst="line">
            <a:avLst/>
          </a:prstGeom>
          <a:noFill/>
          <a:ln w="38100">
            <a:solidFill>
              <a:srgbClr val="CC0000"/>
            </a:solidFill>
            <a:miter lim="800000"/>
            <a:headEnd/>
            <a:tailEnd/>
          </a:ln>
        </p:spPr>
        <p:txBody>
          <a:bodyPr wrap="none"/>
          <a:lstStyle/>
          <a:p>
            <a:endParaRPr lang="zh-CN" altLang="en-US"/>
          </a:p>
        </p:txBody>
      </p:sp>
      <p:sp>
        <p:nvSpPr>
          <p:cNvPr id="657415" name="Line 7"/>
          <p:cNvSpPr>
            <a:spLocks noChangeShapeType="1"/>
          </p:cNvSpPr>
          <p:nvPr/>
        </p:nvSpPr>
        <p:spPr bwMode="auto">
          <a:xfrm flipH="1" flipV="1">
            <a:off x="2005013" y="3178175"/>
            <a:ext cx="2147887" cy="28575"/>
          </a:xfrm>
          <a:prstGeom prst="line">
            <a:avLst/>
          </a:prstGeom>
          <a:noFill/>
          <a:ln w="38100">
            <a:solidFill>
              <a:srgbClr val="CC0000"/>
            </a:solidFill>
            <a:miter lim="800000"/>
            <a:headEnd/>
            <a:tailEnd/>
          </a:ln>
        </p:spPr>
        <p:txBody>
          <a:bodyPr wrap="none"/>
          <a:lstStyle/>
          <a:p>
            <a:endParaRPr lang="zh-CN" altLang="en-US"/>
          </a:p>
        </p:txBody>
      </p:sp>
      <p:sp>
        <p:nvSpPr>
          <p:cNvPr id="657416" name="Line 8"/>
          <p:cNvSpPr>
            <a:spLocks noChangeShapeType="1"/>
          </p:cNvSpPr>
          <p:nvPr/>
        </p:nvSpPr>
        <p:spPr bwMode="auto">
          <a:xfrm flipV="1">
            <a:off x="2005013" y="2427288"/>
            <a:ext cx="0" cy="739775"/>
          </a:xfrm>
          <a:prstGeom prst="line">
            <a:avLst/>
          </a:prstGeom>
          <a:noFill/>
          <a:ln w="38100">
            <a:solidFill>
              <a:srgbClr val="CC0000"/>
            </a:solidFill>
            <a:miter lim="800000"/>
            <a:headEnd/>
            <a:tailEnd type="triangle" w="med" len="med"/>
          </a:ln>
        </p:spPr>
        <p:txBody>
          <a:bodyPr wrap="none"/>
          <a:lstStyle/>
          <a:p>
            <a:endParaRPr lang="zh-CN" altLang="en-US"/>
          </a:p>
        </p:txBody>
      </p:sp>
      <p:grpSp>
        <p:nvGrpSpPr>
          <p:cNvPr id="2" name="Group 9"/>
          <p:cNvGrpSpPr>
            <a:grpSpLocks/>
          </p:cNvGrpSpPr>
          <p:nvPr/>
        </p:nvGrpSpPr>
        <p:grpSpPr bwMode="auto">
          <a:xfrm>
            <a:off x="1511300" y="4559300"/>
            <a:ext cx="1190625" cy="1268413"/>
            <a:chOff x="1051" y="2980"/>
            <a:chExt cx="750" cy="799"/>
          </a:xfrm>
        </p:grpSpPr>
        <p:sp>
          <p:nvSpPr>
            <p:cNvPr id="871434" name="Line 10"/>
            <p:cNvSpPr>
              <a:spLocks noChangeShapeType="1"/>
            </p:cNvSpPr>
            <p:nvPr/>
          </p:nvSpPr>
          <p:spPr bwMode="auto">
            <a:xfrm flipH="1" flipV="1">
              <a:off x="1134" y="2980"/>
              <a:ext cx="256" cy="330"/>
            </a:xfrm>
            <a:prstGeom prst="line">
              <a:avLst/>
            </a:prstGeom>
            <a:noFill/>
            <a:ln w="38100">
              <a:solidFill>
                <a:srgbClr val="CC0000"/>
              </a:solidFill>
              <a:miter lim="800000"/>
              <a:headEnd/>
              <a:tailEnd/>
            </a:ln>
          </p:spPr>
          <p:txBody>
            <a:bodyPr wrap="none"/>
            <a:lstStyle/>
            <a:p>
              <a:endParaRPr lang="zh-CN" altLang="en-US"/>
            </a:p>
          </p:txBody>
        </p:sp>
        <p:sp>
          <p:nvSpPr>
            <p:cNvPr id="871435" name="Text Box 11"/>
            <p:cNvSpPr txBox="1">
              <a:spLocks noChangeArrowheads="1"/>
            </p:cNvSpPr>
            <p:nvPr/>
          </p:nvSpPr>
          <p:spPr bwMode="auto">
            <a:xfrm>
              <a:off x="1051" y="3548"/>
              <a:ext cx="750" cy="231"/>
            </a:xfrm>
            <a:prstGeom prst="rect">
              <a:avLst/>
            </a:prstGeom>
            <a:noFill/>
            <a:ln w="9525">
              <a:noFill/>
              <a:miter lim="800000"/>
              <a:headEnd/>
              <a:tailEnd/>
            </a:ln>
          </p:spPr>
          <p:txBody>
            <a:bodyPr>
              <a:spAutoFit/>
            </a:bodyPr>
            <a:lstStyle/>
            <a:p>
              <a:pPr algn="ctr">
                <a:spcBef>
                  <a:spcPct val="50000"/>
                </a:spcBef>
              </a:pPr>
              <a:r>
                <a:rPr lang="en-US" altLang="zh-CN" sz="1800" b="1">
                  <a:solidFill>
                    <a:srgbClr val="B3110D"/>
                  </a:solidFill>
                  <a:latin typeface="Arial Black" pitchFamily="34" charset="0"/>
                  <a:ea typeface="宋体" pitchFamily="2" charset="-122"/>
                  <a:cs typeface="Arial" charset="0"/>
                </a:rPr>
                <a:t>“hello”</a:t>
              </a:r>
            </a:p>
          </p:txBody>
        </p:sp>
      </p:grpSp>
      <p:sp>
        <p:nvSpPr>
          <p:cNvPr id="657420" name="Line 12"/>
          <p:cNvSpPr>
            <a:spLocks noChangeShapeType="1"/>
          </p:cNvSpPr>
          <p:nvPr/>
        </p:nvSpPr>
        <p:spPr bwMode="auto">
          <a:xfrm flipV="1">
            <a:off x="2236788" y="2279650"/>
            <a:ext cx="0" cy="596900"/>
          </a:xfrm>
          <a:prstGeom prst="line">
            <a:avLst/>
          </a:prstGeom>
          <a:noFill/>
          <a:ln w="38100">
            <a:solidFill>
              <a:srgbClr val="CC0000"/>
            </a:solidFill>
            <a:miter lim="800000"/>
            <a:headEnd/>
            <a:tailEnd/>
          </a:ln>
        </p:spPr>
        <p:txBody>
          <a:bodyPr wrap="none"/>
          <a:lstStyle/>
          <a:p>
            <a:endParaRPr lang="zh-CN" altLang="en-US"/>
          </a:p>
        </p:txBody>
      </p:sp>
      <p:sp>
        <p:nvSpPr>
          <p:cNvPr id="657421" name="Line 13"/>
          <p:cNvSpPr>
            <a:spLocks noChangeShapeType="1"/>
          </p:cNvSpPr>
          <p:nvPr/>
        </p:nvSpPr>
        <p:spPr bwMode="auto">
          <a:xfrm flipH="1" flipV="1">
            <a:off x="2206625" y="2860675"/>
            <a:ext cx="4340225" cy="14288"/>
          </a:xfrm>
          <a:prstGeom prst="line">
            <a:avLst/>
          </a:prstGeom>
          <a:noFill/>
          <a:ln w="38100">
            <a:solidFill>
              <a:srgbClr val="CC0000"/>
            </a:solidFill>
            <a:miter lim="800000"/>
            <a:headEnd type="triangle" w="med" len="med"/>
            <a:tailEnd/>
          </a:ln>
        </p:spPr>
        <p:txBody>
          <a:bodyPr wrap="none"/>
          <a:lstStyle/>
          <a:p>
            <a:endParaRPr lang="zh-CN" altLang="en-US"/>
          </a:p>
        </p:txBody>
      </p:sp>
      <p:sp>
        <p:nvSpPr>
          <p:cNvPr id="657422" name="Line 14"/>
          <p:cNvSpPr>
            <a:spLocks noChangeShapeType="1"/>
          </p:cNvSpPr>
          <p:nvPr/>
        </p:nvSpPr>
        <p:spPr bwMode="auto">
          <a:xfrm flipV="1">
            <a:off x="5734050" y="3976688"/>
            <a:ext cx="0" cy="625475"/>
          </a:xfrm>
          <a:prstGeom prst="line">
            <a:avLst/>
          </a:prstGeom>
          <a:noFill/>
          <a:ln w="38100">
            <a:solidFill>
              <a:schemeClr val="accent2"/>
            </a:solidFill>
            <a:miter lim="800000"/>
            <a:headEnd/>
            <a:tailEnd/>
          </a:ln>
        </p:spPr>
        <p:txBody>
          <a:bodyPr wrap="none"/>
          <a:lstStyle/>
          <a:p>
            <a:endParaRPr lang="zh-CN" altLang="en-US"/>
          </a:p>
        </p:txBody>
      </p:sp>
      <p:sp>
        <p:nvSpPr>
          <p:cNvPr id="657423" name="Line 15"/>
          <p:cNvSpPr>
            <a:spLocks noChangeShapeType="1"/>
          </p:cNvSpPr>
          <p:nvPr/>
        </p:nvSpPr>
        <p:spPr bwMode="auto">
          <a:xfrm>
            <a:off x="4732338" y="3990975"/>
            <a:ext cx="1031875" cy="0"/>
          </a:xfrm>
          <a:prstGeom prst="line">
            <a:avLst/>
          </a:prstGeom>
          <a:noFill/>
          <a:ln w="38100">
            <a:solidFill>
              <a:schemeClr val="accent2"/>
            </a:solidFill>
            <a:miter lim="800000"/>
            <a:headEnd/>
            <a:tailEnd/>
          </a:ln>
        </p:spPr>
        <p:txBody>
          <a:bodyPr wrap="none"/>
          <a:lstStyle/>
          <a:p>
            <a:endParaRPr lang="zh-CN" altLang="en-US"/>
          </a:p>
        </p:txBody>
      </p:sp>
      <p:sp>
        <p:nvSpPr>
          <p:cNvPr id="657424" name="Line 16"/>
          <p:cNvSpPr>
            <a:spLocks noChangeShapeType="1"/>
          </p:cNvSpPr>
          <p:nvPr/>
        </p:nvSpPr>
        <p:spPr bwMode="auto">
          <a:xfrm flipV="1">
            <a:off x="4748213" y="3355975"/>
            <a:ext cx="0" cy="625475"/>
          </a:xfrm>
          <a:prstGeom prst="line">
            <a:avLst/>
          </a:prstGeom>
          <a:noFill/>
          <a:ln w="38100">
            <a:solidFill>
              <a:schemeClr val="accent2"/>
            </a:solidFill>
            <a:miter lim="800000"/>
            <a:headEnd/>
            <a:tailEnd/>
          </a:ln>
        </p:spPr>
        <p:txBody>
          <a:bodyPr wrap="none"/>
          <a:lstStyle/>
          <a:p>
            <a:endParaRPr lang="zh-CN" altLang="en-US"/>
          </a:p>
        </p:txBody>
      </p:sp>
      <p:sp>
        <p:nvSpPr>
          <p:cNvPr id="657425" name="Line 17"/>
          <p:cNvSpPr>
            <a:spLocks noChangeShapeType="1"/>
          </p:cNvSpPr>
          <p:nvPr/>
        </p:nvSpPr>
        <p:spPr bwMode="auto">
          <a:xfrm flipH="1" flipV="1">
            <a:off x="5030788" y="3222625"/>
            <a:ext cx="1566862" cy="28575"/>
          </a:xfrm>
          <a:prstGeom prst="line">
            <a:avLst/>
          </a:prstGeom>
          <a:noFill/>
          <a:ln w="38100">
            <a:solidFill>
              <a:schemeClr val="accent2"/>
            </a:solidFill>
            <a:miter lim="800000"/>
            <a:headEnd type="triangle" w="med" len="med"/>
            <a:tailEnd/>
          </a:ln>
        </p:spPr>
        <p:txBody>
          <a:bodyPr wrap="none"/>
          <a:lstStyle/>
          <a:p>
            <a:endParaRPr lang="zh-CN" altLang="en-US"/>
          </a:p>
        </p:txBody>
      </p:sp>
      <p:sp>
        <p:nvSpPr>
          <p:cNvPr id="657426" name="Text Box 18"/>
          <p:cNvSpPr txBox="1">
            <a:spLocks noChangeArrowheads="1"/>
          </p:cNvSpPr>
          <p:nvPr/>
        </p:nvSpPr>
        <p:spPr bwMode="auto">
          <a:xfrm>
            <a:off x="6157913" y="5446713"/>
            <a:ext cx="1944687" cy="366712"/>
          </a:xfrm>
          <a:prstGeom prst="rect">
            <a:avLst/>
          </a:prstGeom>
          <a:solidFill>
            <a:schemeClr val="bg1"/>
          </a:solidFill>
          <a:ln w="9525">
            <a:noFill/>
            <a:miter lim="800000"/>
            <a:headEnd/>
            <a:tailEnd/>
          </a:ln>
        </p:spPr>
        <p:txBody>
          <a:bodyPr>
            <a:spAutoFit/>
          </a:bodyPr>
          <a:lstStyle/>
          <a:p>
            <a:pPr algn="ctr">
              <a:spcBef>
                <a:spcPct val="50000"/>
              </a:spcBef>
            </a:pPr>
            <a:r>
              <a:rPr lang="en-US" altLang="zh-CN" sz="1800" b="1">
                <a:solidFill>
                  <a:schemeClr val="accent2"/>
                </a:solidFill>
                <a:latin typeface="微软雅黑" pitchFamily="34" charset="-122"/>
                <a:ea typeface="微软雅黑" pitchFamily="34" charset="-122"/>
                <a:cs typeface="Arial" charset="0"/>
              </a:rPr>
              <a:t>Hello</a:t>
            </a:r>
            <a:r>
              <a:rPr lang="zh-CN" altLang="en-US" sz="1800" b="1">
                <a:solidFill>
                  <a:schemeClr val="accent2"/>
                </a:solidFill>
                <a:latin typeface="微软雅黑" pitchFamily="34" charset="-122"/>
                <a:ea typeface="微软雅黑" pitchFamily="34" charset="-122"/>
                <a:cs typeface="Arial" charset="0"/>
              </a:rPr>
              <a:t>可执行文件</a:t>
            </a:r>
          </a:p>
        </p:txBody>
      </p:sp>
      <p:sp>
        <p:nvSpPr>
          <p:cNvPr id="657427" name="Text Box 19"/>
          <p:cNvSpPr txBox="1">
            <a:spLocks noChangeArrowheads="1"/>
          </p:cNvSpPr>
          <p:nvPr/>
        </p:nvSpPr>
        <p:spPr bwMode="auto">
          <a:xfrm>
            <a:off x="4076700" y="908050"/>
            <a:ext cx="3789363" cy="1098550"/>
          </a:xfrm>
          <a:prstGeom prst="rect">
            <a:avLst/>
          </a:prstGeom>
          <a:noFill/>
          <a:ln w="9525">
            <a:noFill/>
            <a:miter lim="800000"/>
            <a:headEnd/>
            <a:tailEnd/>
          </a:ln>
        </p:spPr>
        <p:txBody>
          <a:bodyPr>
            <a:spAutoFit/>
          </a:bodyPr>
          <a:lstStyle/>
          <a:p>
            <a:pPr>
              <a:spcBef>
                <a:spcPct val="15000"/>
              </a:spcBef>
            </a:pPr>
            <a:r>
              <a:rPr lang="en-US" altLang="zh-CN" sz="2000" b="1">
                <a:solidFill>
                  <a:srgbClr val="B3110D"/>
                </a:solidFill>
                <a:latin typeface="微软雅黑" pitchFamily="34" charset="-122"/>
                <a:ea typeface="微软雅黑" pitchFamily="34" charset="-122"/>
              </a:rPr>
              <a:t>Red</a:t>
            </a:r>
            <a:r>
              <a:rPr lang="zh-CN" altLang="en-US" sz="2000" b="1">
                <a:solidFill>
                  <a:srgbClr val="B3110D"/>
                </a:solidFill>
                <a:latin typeface="微软雅黑" pitchFamily="34" charset="-122"/>
                <a:ea typeface="微软雅黑" pitchFamily="34" charset="-122"/>
              </a:rPr>
              <a:t>：</a:t>
            </a:r>
            <a:r>
              <a:rPr lang="en-US" altLang="zh-CN" sz="2000" b="1">
                <a:solidFill>
                  <a:srgbClr val="B3110D"/>
                </a:solidFill>
                <a:latin typeface="微软雅黑" pitchFamily="34" charset="-122"/>
                <a:ea typeface="微软雅黑" pitchFamily="34" charset="-122"/>
              </a:rPr>
              <a:t>shell</a:t>
            </a:r>
            <a:r>
              <a:rPr lang="zh-CN" altLang="en-US" sz="2000" b="1">
                <a:solidFill>
                  <a:srgbClr val="B3110D"/>
                </a:solidFill>
                <a:latin typeface="微软雅黑" pitchFamily="34" charset="-122"/>
                <a:ea typeface="微软雅黑" pitchFamily="34" charset="-122"/>
              </a:rPr>
              <a:t>命令行处理</a:t>
            </a:r>
          </a:p>
          <a:p>
            <a:pPr>
              <a:spcBef>
                <a:spcPct val="15000"/>
              </a:spcBef>
            </a:pPr>
            <a:r>
              <a:rPr lang="en-US" altLang="zh-CN" sz="2000" b="1">
                <a:solidFill>
                  <a:schemeClr val="accent2"/>
                </a:solidFill>
                <a:latin typeface="微软雅黑" pitchFamily="34" charset="-122"/>
                <a:ea typeface="微软雅黑" pitchFamily="34" charset="-122"/>
              </a:rPr>
              <a:t>Blue</a:t>
            </a:r>
            <a:r>
              <a:rPr lang="zh-CN" altLang="en-US" sz="2000" b="1">
                <a:solidFill>
                  <a:schemeClr val="accent2"/>
                </a:solidFill>
                <a:latin typeface="微软雅黑" pitchFamily="34" charset="-122"/>
                <a:ea typeface="微软雅黑" pitchFamily="34" charset="-122"/>
              </a:rPr>
              <a:t>：可执行文件加载</a:t>
            </a:r>
          </a:p>
          <a:p>
            <a:pPr>
              <a:spcBef>
                <a:spcPct val="15000"/>
              </a:spcBef>
            </a:pPr>
            <a:r>
              <a:rPr lang="en-US" altLang="zh-CN" sz="2000" b="1">
                <a:solidFill>
                  <a:srgbClr val="008000"/>
                </a:solidFill>
                <a:latin typeface="微软雅黑" pitchFamily="34" charset="-122"/>
                <a:ea typeface="微软雅黑" pitchFamily="34" charset="-122"/>
              </a:rPr>
              <a:t>Cyan</a:t>
            </a:r>
            <a:r>
              <a:rPr lang="zh-CN" altLang="en-US" sz="2000" b="1">
                <a:solidFill>
                  <a:srgbClr val="008000"/>
                </a:solidFill>
                <a:latin typeface="微软雅黑" pitchFamily="34" charset="-122"/>
                <a:ea typeface="微软雅黑" pitchFamily="34" charset="-122"/>
              </a:rPr>
              <a:t>：</a:t>
            </a:r>
            <a:r>
              <a:rPr lang="en-US" altLang="zh-CN" sz="2000" b="1">
                <a:solidFill>
                  <a:srgbClr val="008000"/>
                </a:solidFill>
                <a:latin typeface="微软雅黑" pitchFamily="34" charset="-122"/>
                <a:ea typeface="微软雅黑" pitchFamily="34" charset="-122"/>
              </a:rPr>
              <a:t>hello</a:t>
            </a:r>
            <a:r>
              <a:rPr lang="zh-CN" altLang="en-US" sz="2000" b="1">
                <a:solidFill>
                  <a:srgbClr val="008000"/>
                </a:solidFill>
                <a:latin typeface="微软雅黑" pitchFamily="34" charset="-122"/>
                <a:ea typeface="微软雅黑" pitchFamily="34" charset="-122"/>
              </a:rPr>
              <a:t>程序执行过程</a:t>
            </a:r>
          </a:p>
        </p:txBody>
      </p:sp>
      <p:sp>
        <p:nvSpPr>
          <p:cNvPr id="657428" name="Text Box 20"/>
          <p:cNvSpPr txBox="1">
            <a:spLocks noChangeArrowheads="1"/>
          </p:cNvSpPr>
          <p:nvPr/>
        </p:nvSpPr>
        <p:spPr bwMode="auto">
          <a:xfrm>
            <a:off x="7532688" y="2600325"/>
            <a:ext cx="1030287" cy="336550"/>
          </a:xfrm>
          <a:prstGeom prst="rect">
            <a:avLst/>
          </a:prstGeom>
          <a:noFill/>
          <a:ln w="9525">
            <a:noFill/>
            <a:miter lim="800000"/>
            <a:headEnd/>
            <a:tailEnd/>
          </a:ln>
        </p:spPr>
        <p:txBody>
          <a:bodyPr>
            <a:spAutoFit/>
          </a:bodyPr>
          <a:lstStyle/>
          <a:p>
            <a:pPr algn="ctr">
              <a:spcBef>
                <a:spcPct val="50000"/>
              </a:spcBef>
            </a:pPr>
            <a:r>
              <a:rPr lang="en-US" altLang="zh-CN" b="1">
                <a:solidFill>
                  <a:srgbClr val="B3110D"/>
                </a:solidFill>
                <a:latin typeface="Arial Black" pitchFamily="34" charset="0"/>
                <a:ea typeface="微软雅黑" pitchFamily="34" charset="-122"/>
                <a:cs typeface="Arial" charset="0"/>
              </a:rPr>
              <a:t>“hello”</a:t>
            </a:r>
          </a:p>
        </p:txBody>
      </p:sp>
      <p:sp>
        <p:nvSpPr>
          <p:cNvPr id="657429" name="Text Box 21"/>
          <p:cNvSpPr txBox="1">
            <a:spLocks noChangeArrowheads="1"/>
          </p:cNvSpPr>
          <p:nvPr/>
        </p:nvSpPr>
        <p:spPr bwMode="auto">
          <a:xfrm>
            <a:off x="7472363" y="3019425"/>
            <a:ext cx="1625600" cy="336550"/>
          </a:xfrm>
          <a:prstGeom prst="rect">
            <a:avLst/>
          </a:prstGeom>
          <a:noFill/>
          <a:ln w="9525">
            <a:noFill/>
            <a:miter lim="800000"/>
            <a:headEnd/>
            <a:tailEnd/>
          </a:ln>
        </p:spPr>
        <p:txBody>
          <a:bodyPr lIns="0" rIns="0">
            <a:spAutoFit/>
          </a:bodyPr>
          <a:lstStyle/>
          <a:p>
            <a:pPr algn="ctr">
              <a:spcBef>
                <a:spcPct val="50000"/>
              </a:spcBef>
            </a:pPr>
            <a:r>
              <a:rPr lang="en-US" altLang="zh-CN" b="1">
                <a:solidFill>
                  <a:schemeClr val="accent2"/>
                </a:solidFill>
                <a:latin typeface="Arial Black" pitchFamily="34" charset="0"/>
                <a:ea typeface="宋体" pitchFamily="2" charset="-122"/>
                <a:cs typeface="Arial" charset="0"/>
              </a:rPr>
              <a:t>“hello,world/n”</a:t>
            </a:r>
          </a:p>
        </p:txBody>
      </p:sp>
      <p:sp>
        <p:nvSpPr>
          <p:cNvPr id="657430" name="Text Box 22"/>
          <p:cNvSpPr txBox="1">
            <a:spLocks noChangeArrowheads="1"/>
          </p:cNvSpPr>
          <p:nvPr/>
        </p:nvSpPr>
        <p:spPr bwMode="auto">
          <a:xfrm>
            <a:off x="2857500" y="5445125"/>
            <a:ext cx="2163763" cy="366713"/>
          </a:xfrm>
          <a:prstGeom prst="rect">
            <a:avLst/>
          </a:prstGeom>
          <a:noFill/>
          <a:ln w="9525">
            <a:noFill/>
            <a:miter lim="800000"/>
            <a:headEnd/>
            <a:tailEnd/>
          </a:ln>
        </p:spPr>
        <p:txBody>
          <a:bodyPr>
            <a:spAutoFit/>
          </a:bodyPr>
          <a:lstStyle/>
          <a:p>
            <a:pPr algn="ctr">
              <a:spcBef>
                <a:spcPct val="50000"/>
              </a:spcBef>
            </a:pPr>
            <a:r>
              <a:rPr lang="en-US" altLang="zh-CN" sz="1800" b="1">
                <a:solidFill>
                  <a:srgbClr val="008000"/>
                </a:solidFill>
                <a:latin typeface="Arial Black" pitchFamily="34" charset="0"/>
                <a:ea typeface="宋体" pitchFamily="2" charset="-122"/>
                <a:cs typeface="Arial" charset="0"/>
              </a:rPr>
              <a:t>“hello,world/n”</a:t>
            </a:r>
          </a:p>
        </p:txBody>
      </p:sp>
      <p:sp>
        <p:nvSpPr>
          <p:cNvPr id="657431" name="Line 23"/>
          <p:cNvSpPr>
            <a:spLocks noChangeShapeType="1"/>
          </p:cNvSpPr>
          <p:nvPr/>
        </p:nvSpPr>
        <p:spPr bwMode="auto">
          <a:xfrm flipH="1" flipV="1">
            <a:off x="2149475" y="3062288"/>
            <a:ext cx="4427538" cy="14287"/>
          </a:xfrm>
          <a:prstGeom prst="line">
            <a:avLst/>
          </a:prstGeom>
          <a:noFill/>
          <a:ln w="38100">
            <a:solidFill>
              <a:srgbClr val="008000"/>
            </a:solidFill>
            <a:miter lim="800000"/>
            <a:headEnd/>
            <a:tailEnd/>
          </a:ln>
        </p:spPr>
        <p:txBody>
          <a:bodyPr wrap="none"/>
          <a:lstStyle/>
          <a:p>
            <a:endParaRPr lang="zh-CN" altLang="en-US"/>
          </a:p>
        </p:txBody>
      </p:sp>
      <p:sp>
        <p:nvSpPr>
          <p:cNvPr id="657432" name="Line 24"/>
          <p:cNvSpPr>
            <a:spLocks noChangeShapeType="1"/>
          </p:cNvSpPr>
          <p:nvPr/>
        </p:nvSpPr>
        <p:spPr bwMode="auto">
          <a:xfrm flipV="1">
            <a:off x="2120900" y="2300288"/>
            <a:ext cx="0" cy="739775"/>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657433" name="Line 25"/>
          <p:cNvSpPr>
            <a:spLocks noChangeShapeType="1"/>
          </p:cNvSpPr>
          <p:nvPr/>
        </p:nvSpPr>
        <p:spPr bwMode="auto">
          <a:xfrm flipH="1" flipV="1">
            <a:off x="1773238" y="2295525"/>
            <a:ext cx="0" cy="1014413"/>
          </a:xfrm>
          <a:prstGeom prst="line">
            <a:avLst/>
          </a:prstGeom>
          <a:noFill/>
          <a:ln w="38100">
            <a:solidFill>
              <a:srgbClr val="008000"/>
            </a:solidFill>
            <a:miter lim="800000"/>
            <a:headEnd/>
            <a:tailEnd/>
          </a:ln>
        </p:spPr>
        <p:txBody>
          <a:bodyPr wrap="none"/>
          <a:lstStyle/>
          <a:p>
            <a:endParaRPr lang="zh-CN" altLang="en-US"/>
          </a:p>
        </p:txBody>
      </p:sp>
      <p:sp>
        <p:nvSpPr>
          <p:cNvPr id="657434" name="Line 26"/>
          <p:cNvSpPr>
            <a:spLocks noChangeShapeType="1"/>
          </p:cNvSpPr>
          <p:nvPr/>
        </p:nvSpPr>
        <p:spPr bwMode="auto">
          <a:xfrm flipH="1" flipV="1">
            <a:off x="1849438" y="3322638"/>
            <a:ext cx="2351087" cy="28575"/>
          </a:xfrm>
          <a:prstGeom prst="line">
            <a:avLst/>
          </a:prstGeom>
          <a:noFill/>
          <a:ln w="38100">
            <a:solidFill>
              <a:srgbClr val="008000"/>
            </a:solidFill>
            <a:miter lim="800000"/>
            <a:headEnd/>
            <a:tailEnd/>
          </a:ln>
        </p:spPr>
        <p:txBody>
          <a:bodyPr wrap="none"/>
          <a:lstStyle/>
          <a:p>
            <a:endParaRPr lang="zh-CN" altLang="en-US"/>
          </a:p>
        </p:txBody>
      </p:sp>
      <p:sp>
        <p:nvSpPr>
          <p:cNvPr id="657435" name="Line 27"/>
          <p:cNvSpPr>
            <a:spLocks noChangeShapeType="1"/>
          </p:cNvSpPr>
          <p:nvPr/>
        </p:nvSpPr>
        <p:spPr bwMode="auto">
          <a:xfrm flipV="1">
            <a:off x="4195763" y="3338513"/>
            <a:ext cx="0" cy="465137"/>
          </a:xfrm>
          <a:prstGeom prst="line">
            <a:avLst/>
          </a:prstGeom>
          <a:noFill/>
          <a:ln w="38100">
            <a:solidFill>
              <a:srgbClr val="008000"/>
            </a:solidFill>
            <a:miter lim="800000"/>
            <a:headEnd/>
            <a:tailEnd/>
          </a:ln>
        </p:spPr>
        <p:txBody>
          <a:bodyPr wrap="none"/>
          <a:lstStyle/>
          <a:p>
            <a:endParaRPr lang="zh-CN" altLang="en-US"/>
          </a:p>
        </p:txBody>
      </p:sp>
      <p:sp>
        <p:nvSpPr>
          <p:cNvPr id="657436" name="Line 28"/>
          <p:cNvSpPr>
            <a:spLocks noChangeShapeType="1"/>
          </p:cNvSpPr>
          <p:nvPr/>
        </p:nvSpPr>
        <p:spPr bwMode="auto">
          <a:xfrm>
            <a:off x="3395663" y="3805238"/>
            <a:ext cx="798512" cy="0"/>
          </a:xfrm>
          <a:prstGeom prst="line">
            <a:avLst/>
          </a:prstGeom>
          <a:noFill/>
          <a:ln w="38100">
            <a:solidFill>
              <a:srgbClr val="008000"/>
            </a:solidFill>
            <a:miter lim="800000"/>
            <a:headEnd/>
            <a:tailEnd/>
          </a:ln>
        </p:spPr>
        <p:txBody>
          <a:bodyPr wrap="none"/>
          <a:lstStyle/>
          <a:p>
            <a:endParaRPr lang="zh-CN" altLang="en-US"/>
          </a:p>
        </p:txBody>
      </p:sp>
      <p:sp>
        <p:nvSpPr>
          <p:cNvPr id="657437" name="Line 29"/>
          <p:cNvSpPr>
            <a:spLocks noChangeShapeType="1"/>
          </p:cNvSpPr>
          <p:nvPr/>
        </p:nvSpPr>
        <p:spPr bwMode="auto">
          <a:xfrm flipV="1">
            <a:off x="3381375" y="3786188"/>
            <a:ext cx="0" cy="741362"/>
          </a:xfrm>
          <a:prstGeom prst="line">
            <a:avLst/>
          </a:prstGeom>
          <a:noFill/>
          <a:ln w="38100">
            <a:solidFill>
              <a:srgbClr val="008000"/>
            </a:solidFill>
            <a:miter lim="800000"/>
            <a:headEnd type="triangle" w="med" len="med"/>
            <a:tailEnd/>
          </a:ln>
        </p:spPr>
        <p:txBody>
          <a:bodyPr wrap="none"/>
          <a:lstStyle/>
          <a:p>
            <a:endParaRPr lang="zh-CN" altLang="en-US"/>
          </a:p>
        </p:txBody>
      </p:sp>
      <p:sp>
        <p:nvSpPr>
          <p:cNvPr id="657439" name="Text Box 31"/>
          <p:cNvSpPr txBox="1">
            <a:spLocks noChangeArrowheads="1"/>
          </p:cNvSpPr>
          <p:nvPr/>
        </p:nvSpPr>
        <p:spPr bwMode="auto">
          <a:xfrm>
            <a:off x="157163" y="5967413"/>
            <a:ext cx="8731250" cy="701675"/>
          </a:xfrm>
          <a:prstGeom prst="rect">
            <a:avLst/>
          </a:prstGeom>
          <a:solidFill>
            <a:schemeClr val="bg1"/>
          </a:solidFill>
          <a:ln w="9525">
            <a:noFill/>
            <a:miter lim="800000"/>
            <a:headEnd/>
            <a:tailEnd/>
          </a:ln>
        </p:spPr>
        <p:txBody>
          <a:bodyPr>
            <a:spAutoFit/>
          </a:bodyPr>
          <a:lstStyle/>
          <a:p>
            <a:r>
              <a:rPr lang="zh-CN" altLang="en-US" sz="2000" b="1">
                <a:solidFill>
                  <a:srgbClr val="CC0000"/>
                </a:solidFill>
                <a:latin typeface="微软雅黑" pitchFamily="34" charset="-122"/>
                <a:ea typeface="微软雅黑" pitchFamily="34" charset="-122"/>
              </a:rPr>
              <a:t>问题：</a:t>
            </a:r>
            <a:r>
              <a:rPr lang="en-US" altLang="zh-CN" sz="2000" b="1">
                <a:solidFill>
                  <a:srgbClr val="CC0000"/>
                </a:solidFill>
                <a:latin typeface="微软雅黑" pitchFamily="34" charset="-122"/>
                <a:ea typeface="微软雅黑" pitchFamily="34" charset="-122"/>
              </a:rPr>
              <a:t>hello</a:t>
            </a:r>
            <a:r>
              <a:rPr lang="zh-CN" altLang="en-US" sz="2000" b="1">
                <a:solidFill>
                  <a:srgbClr val="CC0000"/>
                </a:solidFill>
                <a:latin typeface="微软雅黑" pitchFamily="34" charset="-122"/>
                <a:ea typeface="微软雅黑" pitchFamily="34" charset="-122"/>
              </a:rPr>
              <a:t>程序何时被装？谁来装入？被谁启动？每次是否被装到相同的地方？</a:t>
            </a:r>
            <a:r>
              <a:rPr lang="en-US" altLang="zh-CN" sz="2000" b="1">
                <a:solidFill>
                  <a:srgbClr val="CC0000"/>
                </a:solidFill>
                <a:latin typeface="微软雅黑" pitchFamily="34" charset="-122"/>
                <a:ea typeface="微软雅黑" pitchFamily="34" charset="-122"/>
              </a:rPr>
              <a:t>Hello</a:t>
            </a:r>
            <a:r>
              <a:rPr lang="zh-CN" altLang="en-US" sz="2000" b="1">
                <a:solidFill>
                  <a:srgbClr val="CC0000"/>
                </a:solidFill>
                <a:latin typeface="微软雅黑" pitchFamily="34" charset="-122"/>
                <a:ea typeface="微软雅黑" pitchFamily="34" charset="-122"/>
              </a:rPr>
              <a:t>程序是否能直接访问硬件资源？</a:t>
            </a:r>
          </a:p>
        </p:txBody>
      </p:sp>
      <p:sp>
        <p:nvSpPr>
          <p:cNvPr id="871455" name="Rectangle 41"/>
          <p:cNvSpPr>
            <a:spLocks noChangeArrowheads="1"/>
          </p:cNvSpPr>
          <p:nvPr/>
        </p:nvSpPr>
        <p:spPr bwMode="auto">
          <a:xfrm>
            <a:off x="7272338" y="368300"/>
            <a:ext cx="1844675" cy="1016000"/>
          </a:xfrm>
          <a:prstGeom prst="rect">
            <a:avLst/>
          </a:prstGeom>
          <a:solidFill>
            <a:schemeClr val="bg1"/>
          </a:solidFill>
          <a:ln w="9525">
            <a:noFill/>
            <a:miter lim="800000"/>
            <a:headEnd/>
            <a:tailEnd/>
          </a:ln>
        </p:spPr>
        <p:txBody>
          <a:bodyPr>
            <a:spAutoFit/>
          </a:bodyPr>
          <a:lstStyle/>
          <a:p>
            <a:pPr eaLnBrk="1" hangingPunct="1"/>
            <a:r>
              <a:rPr kumimoji="1" lang="en-US" altLang="zh-CN" sz="2000" b="1" i="1">
                <a:solidFill>
                  <a:srgbClr val="ED1611"/>
                </a:solidFill>
                <a:ea typeface="华文新魏" pitchFamily="2" charset="-122"/>
                <a:cs typeface="Arial" charset="0"/>
              </a:rPr>
              <a:t>Unix&gt;./hello</a:t>
            </a:r>
          </a:p>
          <a:p>
            <a:pPr eaLnBrk="1" hangingPunct="1"/>
            <a:r>
              <a:rPr kumimoji="1" lang="en-US" altLang="zh-CN" sz="2000" b="1" i="1">
                <a:solidFill>
                  <a:srgbClr val="008000"/>
                </a:solidFill>
                <a:ea typeface="华文新魏" pitchFamily="2" charset="-122"/>
                <a:cs typeface="Arial" charset="0"/>
              </a:rPr>
              <a:t>hello, world</a:t>
            </a:r>
          </a:p>
          <a:p>
            <a:pPr eaLnBrk="1" hangingPunct="1"/>
            <a:r>
              <a:rPr kumimoji="1" lang="en-US" altLang="zh-CN" sz="2000" b="1" i="1">
                <a:solidFill>
                  <a:srgbClr val="666699"/>
                </a:solidFill>
                <a:ea typeface="华文新魏" pitchFamily="2" charset="-122"/>
                <a:cs typeface="Arial" charset="0"/>
              </a:rPr>
              <a:t>unix&gt;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7427">
                                            <p:txEl>
                                              <p:pRg st="0" end="0"/>
                                            </p:txEl>
                                          </p:spTgt>
                                        </p:tgtEl>
                                        <p:attrNameLst>
                                          <p:attrName>style.visibility</p:attrName>
                                        </p:attrNameLst>
                                      </p:cBhvr>
                                      <p:to>
                                        <p:strVal val="visible"/>
                                      </p:to>
                                    </p:set>
                                    <p:animEffect transition="in" filter="blinds(horizontal)">
                                      <p:cBhvr>
                                        <p:cTn id="7" dur="500"/>
                                        <p:tgtEl>
                                          <p:spTgt spid="657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57412"/>
                                        </p:tgtEl>
                                        <p:attrNameLst>
                                          <p:attrName>style.visibility</p:attrName>
                                        </p:attrNameLst>
                                      </p:cBhvr>
                                      <p:to>
                                        <p:strVal val="visible"/>
                                      </p:to>
                                    </p:set>
                                    <p:animEffect transition="in" filter="slide(fromBottom)">
                                      <p:cBhvr>
                                        <p:cTn id="17" dur="500"/>
                                        <p:tgtEl>
                                          <p:spTgt spid="6574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657413"/>
                                        </p:tgtEl>
                                        <p:attrNameLst>
                                          <p:attrName>style.visibility</p:attrName>
                                        </p:attrNameLst>
                                      </p:cBhvr>
                                      <p:to>
                                        <p:strVal val="visible"/>
                                      </p:to>
                                    </p:set>
                                    <p:animEffect transition="in" filter="slide(fromLeft)">
                                      <p:cBhvr>
                                        <p:cTn id="22" dur="500"/>
                                        <p:tgtEl>
                                          <p:spTgt spid="65741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57414"/>
                                        </p:tgtEl>
                                        <p:attrNameLst>
                                          <p:attrName>style.visibility</p:attrName>
                                        </p:attrNameLst>
                                      </p:cBhvr>
                                      <p:to>
                                        <p:strVal val="visible"/>
                                      </p:to>
                                    </p:set>
                                    <p:animEffect transition="in" filter="slide(fromBottom)">
                                      <p:cBhvr>
                                        <p:cTn id="27" dur="500"/>
                                        <p:tgtEl>
                                          <p:spTgt spid="657414"/>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657415"/>
                                        </p:tgtEl>
                                        <p:attrNameLst>
                                          <p:attrName>style.visibility</p:attrName>
                                        </p:attrNameLst>
                                      </p:cBhvr>
                                      <p:to>
                                        <p:strVal val="visible"/>
                                      </p:to>
                                    </p:set>
                                    <p:animEffect transition="in" filter="slide(fromRight)">
                                      <p:cBhvr>
                                        <p:cTn id="32" dur="500"/>
                                        <p:tgtEl>
                                          <p:spTgt spid="6574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57416"/>
                                        </p:tgtEl>
                                        <p:attrNameLst>
                                          <p:attrName>style.visibility</p:attrName>
                                        </p:attrNameLst>
                                      </p:cBhvr>
                                      <p:to>
                                        <p:strVal val="visible"/>
                                      </p:to>
                                    </p:set>
                                    <p:animEffect transition="in" filter="slide(fromBottom)">
                                      <p:cBhvr>
                                        <p:cTn id="37" dur="500"/>
                                        <p:tgtEl>
                                          <p:spTgt spid="65741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657420"/>
                                        </p:tgtEl>
                                        <p:attrNameLst>
                                          <p:attrName>style.visibility</p:attrName>
                                        </p:attrNameLst>
                                      </p:cBhvr>
                                      <p:to>
                                        <p:strVal val="visible"/>
                                      </p:to>
                                    </p:set>
                                    <p:animEffect transition="in" filter="slide(fromTop)">
                                      <p:cBhvr>
                                        <p:cTn id="42" dur="500"/>
                                        <p:tgtEl>
                                          <p:spTgt spid="65742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657421"/>
                                        </p:tgtEl>
                                        <p:attrNameLst>
                                          <p:attrName>style.visibility</p:attrName>
                                        </p:attrNameLst>
                                      </p:cBhvr>
                                      <p:to>
                                        <p:strVal val="visible"/>
                                      </p:to>
                                    </p:set>
                                    <p:animEffect transition="in" filter="slide(fromLeft)">
                                      <p:cBhvr>
                                        <p:cTn id="47" dur="500"/>
                                        <p:tgtEl>
                                          <p:spTgt spid="65742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57428"/>
                                        </p:tgtEl>
                                        <p:attrNameLst>
                                          <p:attrName>style.visibility</p:attrName>
                                        </p:attrNameLst>
                                      </p:cBhvr>
                                      <p:to>
                                        <p:strVal val="visible"/>
                                      </p:to>
                                    </p:set>
                                    <p:animEffect transition="in" filter="blinds(horizontal)">
                                      <p:cBhvr>
                                        <p:cTn id="52" dur="500"/>
                                        <p:tgtEl>
                                          <p:spTgt spid="65742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57427">
                                            <p:txEl>
                                              <p:pRg st="1" end="1"/>
                                            </p:txEl>
                                          </p:spTgt>
                                        </p:tgtEl>
                                        <p:attrNameLst>
                                          <p:attrName>style.visibility</p:attrName>
                                        </p:attrNameLst>
                                      </p:cBhvr>
                                      <p:to>
                                        <p:strVal val="visible"/>
                                      </p:to>
                                    </p:set>
                                    <p:animEffect transition="in" filter="blinds(horizontal)">
                                      <p:cBhvr>
                                        <p:cTn id="57" dur="500"/>
                                        <p:tgtEl>
                                          <p:spTgt spid="657427">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57426"/>
                                        </p:tgtEl>
                                        <p:attrNameLst>
                                          <p:attrName>style.visibility</p:attrName>
                                        </p:attrNameLst>
                                      </p:cBhvr>
                                      <p:to>
                                        <p:strVal val="visible"/>
                                      </p:to>
                                    </p:set>
                                    <p:animEffect transition="in" filter="blinds(horizontal)">
                                      <p:cBhvr>
                                        <p:cTn id="62" dur="500"/>
                                        <p:tgtEl>
                                          <p:spTgt spid="657426"/>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657422"/>
                                        </p:tgtEl>
                                        <p:attrNameLst>
                                          <p:attrName>style.visibility</p:attrName>
                                        </p:attrNameLst>
                                      </p:cBhvr>
                                      <p:to>
                                        <p:strVal val="visible"/>
                                      </p:to>
                                    </p:set>
                                    <p:animEffect transition="in" filter="slide(fromBottom)">
                                      <p:cBhvr>
                                        <p:cTn id="67" dur="500"/>
                                        <p:tgtEl>
                                          <p:spTgt spid="657422"/>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2" fill="hold" grpId="0" nodeType="clickEffect">
                                  <p:stCondLst>
                                    <p:cond delay="0"/>
                                  </p:stCondLst>
                                  <p:childTnLst>
                                    <p:set>
                                      <p:cBhvr>
                                        <p:cTn id="71" dur="1" fill="hold">
                                          <p:stCondLst>
                                            <p:cond delay="0"/>
                                          </p:stCondLst>
                                        </p:cTn>
                                        <p:tgtEl>
                                          <p:spTgt spid="657423"/>
                                        </p:tgtEl>
                                        <p:attrNameLst>
                                          <p:attrName>style.visibility</p:attrName>
                                        </p:attrNameLst>
                                      </p:cBhvr>
                                      <p:to>
                                        <p:strVal val="visible"/>
                                      </p:to>
                                    </p:set>
                                    <p:animEffect transition="in" filter="slide(fromRight)">
                                      <p:cBhvr>
                                        <p:cTn id="72" dur="500"/>
                                        <p:tgtEl>
                                          <p:spTgt spid="657423"/>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657424"/>
                                        </p:tgtEl>
                                        <p:attrNameLst>
                                          <p:attrName>style.visibility</p:attrName>
                                        </p:attrNameLst>
                                      </p:cBhvr>
                                      <p:to>
                                        <p:strVal val="visible"/>
                                      </p:to>
                                    </p:set>
                                    <p:animEffect transition="in" filter="slide(fromBottom)">
                                      <p:cBhvr>
                                        <p:cTn id="77" dur="500"/>
                                        <p:tgtEl>
                                          <p:spTgt spid="657424"/>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grpId="0" nodeType="clickEffect">
                                  <p:stCondLst>
                                    <p:cond delay="0"/>
                                  </p:stCondLst>
                                  <p:childTnLst>
                                    <p:set>
                                      <p:cBhvr>
                                        <p:cTn id="81" dur="1" fill="hold">
                                          <p:stCondLst>
                                            <p:cond delay="0"/>
                                          </p:stCondLst>
                                        </p:cTn>
                                        <p:tgtEl>
                                          <p:spTgt spid="657425"/>
                                        </p:tgtEl>
                                        <p:attrNameLst>
                                          <p:attrName>style.visibility</p:attrName>
                                        </p:attrNameLst>
                                      </p:cBhvr>
                                      <p:to>
                                        <p:strVal val="visible"/>
                                      </p:to>
                                    </p:set>
                                    <p:animEffect transition="in" filter="slide(fromLeft)">
                                      <p:cBhvr>
                                        <p:cTn id="82" dur="500"/>
                                        <p:tgtEl>
                                          <p:spTgt spid="65742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57429"/>
                                        </p:tgtEl>
                                        <p:attrNameLst>
                                          <p:attrName>style.visibility</p:attrName>
                                        </p:attrNameLst>
                                      </p:cBhvr>
                                      <p:to>
                                        <p:strVal val="visible"/>
                                      </p:to>
                                    </p:set>
                                    <p:animEffect transition="in" filter="blinds(horizontal)">
                                      <p:cBhvr>
                                        <p:cTn id="87" dur="500"/>
                                        <p:tgtEl>
                                          <p:spTgt spid="65742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57427">
                                            <p:txEl>
                                              <p:pRg st="2" end="2"/>
                                            </p:txEl>
                                          </p:spTgt>
                                        </p:tgtEl>
                                        <p:attrNameLst>
                                          <p:attrName>style.visibility</p:attrName>
                                        </p:attrNameLst>
                                      </p:cBhvr>
                                      <p:to>
                                        <p:strVal val="visible"/>
                                      </p:to>
                                    </p:set>
                                    <p:animEffect transition="in" filter="blinds(horizontal)">
                                      <p:cBhvr>
                                        <p:cTn id="92" dur="500"/>
                                        <p:tgtEl>
                                          <p:spTgt spid="657427">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2" fill="hold" grpId="0" nodeType="clickEffect">
                                  <p:stCondLst>
                                    <p:cond delay="0"/>
                                  </p:stCondLst>
                                  <p:childTnLst>
                                    <p:set>
                                      <p:cBhvr>
                                        <p:cTn id="96" dur="1" fill="hold">
                                          <p:stCondLst>
                                            <p:cond delay="0"/>
                                          </p:stCondLst>
                                        </p:cTn>
                                        <p:tgtEl>
                                          <p:spTgt spid="657431"/>
                                        </p:tgtEl>
                                        <p:attrNameLst>
                                          <p:attrName>style.visibility</p:attrName>
                                        </p:attrNameLst>
                                      </p:cBhvr>
                                      <p:to>
                                        <p:strVal val="visible"/>
                                      </p:to>
                                    </p:set>
                                    <p:animEffect transition="in" filter="slide(fromRight)">
                                      <p:cBhvr>
                                        <p:cTn id="97" dur="500"/>
                                        <p:tgtEl>
                                          <p:spTgt spid="657431"/>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4" fill="hold" grpId="0" nodeType="clickEffect">
                                  <p:stCondLst>
                                    <p:cond delay="0"/>
                                  </p:stCondLst>
                                  <p:childTnLst>
                                    <p:set>
                                      <p:cBhvr>
                                        <p:cTn id="101" dur="1" fill="hold">
                                          <p:stCondLst>
                                            <p:cond delay="0"/>
                                          </p:stCondLst>
                                        </p:cTn>
                                        <p:tgtEl>
                                          <p:spTgt spid="657432"/>
                                        </p:tgtEl>
                                        <p:attrNameLst>
                                          <p:attrName>style.visibility</p:attrName>
                                        </p:attrNameLst>
                                      </p:cBhvr>
                                      <p:to>
                                        <p:strVal val="visible"/>
                                      </p:to>
                                    </p:set>
                                    <p:animEffect transition="in" filter="slide(fromBottom)">
                                      <p:cBhvr>
                                        <p:cTn id="102" dur="500"/>
                                        <p:tgtEl>
                                          <p:spTgt spid="657432"/>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1" fill="hold" grpId="0" nodeType="clickEffect">
                                  <p:stCondLst>
                                    <p:cond delay="0"/>
                                  </p:stCondLst>
                                  <p:childTnLst>
                                    <p:set>
                                      <p:cBhvr>
                                        <p:cTn id="106" dur="1" fill="hold">
                                          <p:stCondLst>
                                            <p:cond delay="0"/>
                                          </p:stCondLst>
                                        </p:cTn>
                                        <p:tgtEl>
                                          <p:spTgt spid="657433"/>
                                        </p:tgtEl>
                                        <p:attrNameLst>
                                          <p:attrName>style.visibility</p:attrName>
                                        </p:attrNameLst>
                                      </p:cBhvr>
                                      <p:to>
                                        <p:strVal val="visible"/>
                                      </p:to>
                                    </p:set>
                                    <p:animEffect transition="in" filter="slide(fromTop)">
                                      <p:cBhvr>
                                        <p:cTn id="107" dur="500"/>
                                        <p:tgtEl>
                                          <p:spTgt spid="657433"/>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8" fill="hold" grpId="0" nodeType="clickEffect">
                                  <p:stCondLst>
                                    <p:cond delay="0"/>
                                  </p:stCondLst>
                                  <p:childTnLst>
                                    <p:set>
                                      <p:cBhvr>
                                        <p:cTn id="111" dur="1" fill="hold">
                                          <p:stCondLst>
                                            <p:cond delay="0"/>
                                          </p:stCondLst>
                                        </p:cTn>
                                        <p:tgtEl>
                                          <p:spTgt spid="657434"/>
                                        </p:tgtEl>
                                        <p:attrNameLst>
                                          <p:attrName>style.visibility</p:attrName>
                                        </p:attrNameLst>
                                      </p:cBhvr>
                                      <p:to>
                                        <p:strVal val="visible"/>
                                      </p:to>
                                    </p:set>
                                    <p:animEffect transition="in" filter="slide(fromLeft)">
                                      <p:cBhvr>
                                        <p:cTn id="112" dur="500"/>
                                        <p:tgtEl>
                                          <p:spTgt spid="657434"/>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1" fill="hold" grpId="0" nodeType="clickEffect">
                                  <p:stCondLst>
                                    <p:cond delay="0"/>
                                  </p:stCondLst>
                                  <p:childTnLst>
                                    <p:set>
                                      <p:cBhvr>
                                        <p:cTn id="116" dur="1" fill="hold">
                                          <p:stCondLst>
                                            <p:cond delay="0"/>
                                          </p:stCondLst>
                                        </p:cTn>
                                        <p:tgtEl>
                                          <p:spTgt spid="657435"/>
                                        </p:tgtEl>
                                        <p:attrNameLst>
                                          <p:attrName>style.visibility</p:attrName>
                                        </p:attrNameLst>
                                      </p:cBhvr>
                                      <p:to>
                                        <p:strVal val="visible"/>
                                      </p:to>
                                    </p:set>
                                    <p:animEffect transition="in" filter="slide(fromTop)">
                                      <p:cBhvr>
                                        <p:cTn id="117" dur="500"/>
                                        <p:tgtEl>
                                          <p:spTgt spid="657435"/>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2" fill="hold" grpId="0" nodeType="clickEffect">
                                  <p:stCondLst>
                                    <p:cond delay="0"/>
                                  </p:stCondLst>
                                  <p:childTnLst>
                                    <p:set>
                                      <p:cBhvr>
                                        <p:cTn id="121" dur="1" fill="hold">
                                          <p:stCondLst>
                                            <p:cond delay="0"/>
                                          </p:stCondLst>
                                        </p:cTn>
                                        <p:tgtEl>
                                          <p:spTgt spid="657436"/>
                                        </p:tgtEl>
                                        <p:attrNameLst>
                                          <p:attrName>style.visibility</p:attrName>
                                        </p:attrNameLst>
                                      </p:cBhvr>
                                      <p:to>
                                        <p:strVal val="visible"/>
                                      </p:to>
                                    </p:set>
                                    <p:animEffect transition="in" filter="slide(fromRight)">
                                      <p:cBhvr>
                                        <p:cTn id="122" dur="500"/>
                                        <p:tgtEl>
                                          <p:spTgt spid="657436"/>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1" fill="hold" grpId="0" nodeType="clickEffect">
                                  <p:stCondLst>
                                    <p:cond delay="0"/>
                                  </p:stCondLst>
                                  <p:childTnLst>
                                    <p:set>
                                      <p:cBhvr>
                                        <p:cTn id="126" dur="1" fill="hold">
                                          <p:stCondLst>
                                            <p:cond delay="0"/>
                                          </p:stCondLst>
                                        </p:cTn>
                                        <p:tgtEl>
                                          <p:spTgt spid="657437"/>
                                        </p:tgtEl>
                                        <p:attrNameLst>
                                          <p:attrName>style.visibility</p:attrName>
                                        </p:attrNameLst>
                                      </p:cBhvr>
                                      <p:to>
                                        <p:strVal val="visible"/>
                                      </p:to>
                                    </p:set>
                                    <p:animEffect transition="in" filter="slide(fromTop)">
                                      <p:cBhvr>
                                        <p:cTn id="127" dur="500"/>
                                        <p:tgtEl>
                                          <p:spTgt spid="657437"/>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657430"/>
                                        </p:tgtEl>
                                        <p:attrNameLst>
                                          <p:attrName>style.visibility</p:attrName>
                                        </p:attrNameLst>
                                      </p:cBhvr>
                                      <p:to>
                                        <p:strVal val="visible"/>
                                      </p:to>
                                    </p:set>
                                    <p:animEffect transition="in" filter="blinds(horizontal)">
                                      <p:cBhvr>
                                        <p:cTn id="132" dur="500"/>
                                        <p:tgtEl>
                                          <p:spTgt spid="657430"/>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657439">
                                            <p:txEl>
                                              <p:pRg st="0" end="0"/>
                                            </p:txEl>
                                          </p:spTgt>
                                        </p:tgtEl>
                                        <p:attrNameLst>
                                          <p:attrName>style.visibility</p:attrName>
                                        </p:attrNameLst>
                                      </p:cBhvr>
                                      <p:to>
                                        <p:strVal val="visible"/>
                                      </p:to>
                                    </p:set>
                                    <p:animEffect transition="in" filter="blinds(horizontal)">
                                      <p:cBhvr>
                                        <p:cTn id="137" dur="500"/>
                                        <p:tgtEl>
                                          <p:spTgt spid="6574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2" grpId="0" animBg="1"/>
      <p:bldP spid="657413" grpId="0" animBg="1"/>
      <p:bldP spid="657414" grpId="0" animBg="1"/>
      <p:bldP spid="657415" grpId="0" animBg="1"/>
      <p:bldP spid="657416" grpId="0" animBg="1"/>
      <p:bldP spid="657420" grpId="0" animBg="1"/>
      <p:bldP spid="657421" grpId="0" animBg="1"/>
      <p:bldP spid="657422" grpId="0" animBg="1"/>
      <p:bldP spid="657423" grpId="0" animBg="1"/>
      <p:bldP spid="657424" grpId="0" animBg="1"/>
      <p:bldP spid="657425" grpId="0" animBg="1"/>
      <p:bldP spid="657426" grpId="0" animBg="1"/>
      <p:bldP spid="657428" grpId="0"/>
      <p:bldP spid="657429" grpId="0"/>
      <p:bldP spid="657430" grpId="0"/>
      <p:bldP spid="657431" grpId="0" animBg="1"/>
      <p:bldP spid="657432" grpId="0" animBg="1"/>
      <p:bldP spid="657433" grpId="0" animBg="1"/>
      <p:bldP spid="657434" grpId="0" animBg="1"/>
      <p:bldP spid="657435" grpId="0" animBg="1"/>
      <p:bldP spid="657436" grpId="0" animBg="1"/>
      <p:bldP spid="65743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62" name="Picture 2" descr="IO接口的结构"/>
          <p:cNvPicPr>
            <a:picLocks noChangeAspect="1" noChangeArrowheads="1"/>
          </p:cNvPicPr>
          <p:nvPr/>
        </p:nvPicPr>
        <p:blipFill>
          <a:blip r:embed="rId2"/>
          <a:srcRect/>
          <a:stretch>
            <a:fillRect/>
          </a:stretch>
        </p:blipFill>
        <p:spPr bwMode="auto">
          <a:xfrm>
            <a:off x="781050" y="1189038"/>
            <a:ext cx="7627938" cy="3930650"/>
          </a:xfrm>
          <a:prstGeom prst="rect">
            <a:avLst/>
          </a:prstGeom>
          <a:noFill/>
        </p:spPr>
      </p:pic>
      <p:sp>
        <p:nvSpPr>
          <p:cNvPr id="860163" name="Rectangle 3"/>
          <p:cNvSpPr>
            <a:spLocks noGrp="1" noChangeArrowheads="1"/>
          </p:cNvSpPr>
          <p:nvPr>
            <p:ph type="title"/>
          </p:nvPr>
        </p:nvSpPr>
        <p:spPr>
          <a:xfrm>
            <a:off x="1395413" y="144463"/>
            <a:ext cx="5945187" cy="528637"/>
          </a:xfrm>
        </p:spPr>
        <p:txBody>
          <a:bodyPr/>
          <a:lstStyle/>
          <a:p>
            <a:r>
              <a:rPr lang="zh-CN" altLang="en-US">
                <a:latin typeface="黑体" pitchFamily="49" charset="-122"/>
                <a:cs typeface="Arial" charset="0"/>
              </a:rPr>
              <a:t>设备控制器的结构</a:t>
            </a:r>
          </a:p>
        </p:txBody>
      </p:sp>
      <p:sp>
        <p:nvSpPr>
          <p:cNvPr id="860164" name="Rectangle 4"/>
          <p:cNvSpPr>
            <a:spLocks noGrp="1" noChangeArrowheads="1"/>
          </p:cNvSpPr>
          <p:nvPr>
            <p:ph type="body" idx="1"/>
          </p:nvPr>
        </p:nvSpPr>
        <p:spPr>
          <a:xfrm>
            <a:off x="128588" y="806450"/>
            <a:ext cx="8915400" cy="368300"/>
          </a:xfrm>
        </p:spPr>
        <p:txBody>
          <a:bodyPr/>
          <a:lstStyle/>
          <a:p>
            <a:pPr marL="342900" indent="-342900">
              <a:lnSpc>
                <a:spcPct val="110000"/>
              </a:lnSpc>
            </a:pPr>
            <a:r>
              <a:rPr lang="zh-CN" altLang="en-US" sz="1900">
                <a:ea typeface="黑体" pitchFamily="49" charset="-122"/>
                <a:cs typeface="Arial" charset="0"/>
              </a:rPr>
              <a:t>设备控制器的一般结构：</a:t>
            </a:r>
            <a:r>
              <a:rPr lang="zh-CN" altLang="en-US" sz="1900">
                <a:solidFill>
                  <a:srgbClr val="008000"/>
                </a:solidFill>
                <a:ea typeface="黑体" pitchFamily="49" charset="-122"/>
                <a:cs typeface="Arial" charset="0"/>
              </a:rPr>
              <a:t>不同</a:t>
            </a:r>
            <a:r>
              <a:rPr lang="en-US" altLang="zh-CN" sz="1900">
                <a:solidFill>
                  <a:srgbClr val="008000"/>
                </a:solidFill>
                <a:ea typeface="黑体" pitchFamily="49" charset="-122"/>
                <a:cs typeface="Arial" charset="0"/>
              </a:rPr>
              <a:t>I/O</a:t>
            </a:r>
            <a:r>
              <a:rPr lang="zh-CN" altLang="en-US" sz="1900">
                <a:solidFill>
                  <a:srgbClr val="008000"/>
                </a:solidFill>
                <a:ea typeface="黑体" pitchFamily="49" charset="-122"/>
                <a:cs typeface="Arial" charset="0"/>
              </a:rPr>
              <a:t>模块在复杂性和控制外设的数量上相差很大</a:t>
            </a:r>
          </a:p>
        </p:txBody>
      </p:sp>
      <p:sp>
        <p:nvSpPr>
          <p:cNvPr id="860165" name="Rectangle 5"/>
          <p:cNvSpPr>
            <a:spLocks noChangeArrowheads="1"/>
          </p:cNvSpPr>
          <p:nvPr/>
        </p:nvSpPr>
        <p:spPr bwMode="auto">
          <a:xfrm>
            <a:off x="836613" y="5137150"/>
            <a:ext cx="7651750" cy="1016000"/>
          </a:xfrm>
          <a:prstGeom prst="rect">
            <a:avLst/>
          </a:prstGeom>
          <a:noFill/>
          <a:ln w="12700">
            <a:noFill/>
            <a:miter lim="800000"/>
            <a:headEnd/>
            <a:tailEnd/>
          </a:ln>
          <a:effectLst/>
        </p:spPr>
        <p:txBody>
          <a:bodyPr>
            <a:spAutoFit/>
          </a:bodyPr>
          <a:lstStyle/>
          <a:p>
            <a:pPr>
              <a:spcBef>
                <a:spcPct val="10000"/>
              </a:spcBef>
              <a:buSzPct val="100000"/>
            </a:pPr>
            <a:r>
              <a:rPr lang="zh-CN" altLang="en-US" sz="1900" b="1">
                <a:solidFill>
                  <a:srgbClr val="D1390F"/>
                </a:solidFill>
                <a:latin typeface="微软雅黑" pitchFamily="34" charset="-122"/>
                <a:ea typeface="微软雅黑" pitchFamily="34" charset="-122"/>
              </a:rPr>
              <a:t>通过发送命令字到</a:t>
            </a:r>
            <a:r>
              <a:rPr lang="en-US" altLang="zh-CN" sz="1900" b="1">
                <a:solidFill>
                  <a:srgbClr val="D1390F"/>
                </a:solidFill>
                <a:latin typeface="微软雅黑" pitchFamily="34" charset="-122"/>
                <a:ea typeface="微软雅黑" pitchFamily="34" charset="-122"/>
              </a:rPr>
              <a:t>I/O</a:t>
            </a:r>
            <a:r>
              <a:rPr lang="zh-CN" altLang="en-US" sz="1900" b="1">
                <a:solidFill>
                  <a:srgbClr val="D1390F"/>
                </a:solidFill>
                <a:latin typeface="微软雅黑" pitchFamily="34" charset="-122"/>
                <a:ea typeface="微软雅黑" pitchFamily="34" charset="-122"/>
              </a:rPr>
              <a:t>控制寄存器来向设备发送命令</a:t>
            </a:r>
          </a:p>
          <a:p>
            <a:pPr>
              <a:spcBef>
                <a:spcPct val="10000"/>
              </a:spcBef>
              <a:buSzPct val="100000"/>
            </a:pPr>
            <a:r>
              <a:rPr lang="zh-CN" altLang="en-US" sz="1900" b="1">
                <a:solidFill>
                  <a:srgbClr val="0000FF"/>
                </a:solidFill>
                <a:latin typeface="微软雅黑" pitchFamily="34" charset="-122"/>
                <a:ea typeface="微软雅黑" pitchFamily="34" charset="-122"/>
              </a:rPr>
              <a:t>通过从状态寄存器读取状态字来获取外设或</a:t>
            </a:r>
            <a:r>
              <a:rPr lang="en-US" altLang="zh-CN" sz="1900" b="1">
                <a:solidFill>
                  <a:srgbClr val="0000FF"/>
                </a:solidFill>
                <a:latin typeface="微软雅黑" pitchFamily="34" charset="-122"/>
                <a:ea typeface="微软雅黑" pitchFamily="34" charset="-122"/>
              </a:rPr>
              <a:t>I/O</a:t>
            </a:r>
            <a:r>
              <a:rPr lang="zh-CN" altLang="en-US" sz="1900" b="1">
                <a:solidFill>
                  <a:srgbClr val="0000FF"/>
                </a:solidFill>
                <a:latin typeface="微软雅黑" pitchFamily="34" charset="-122"/>
                <a:ea typeface="微软雅黑" pitchFamily="34" charset="-122"/>
              </a:rPr>
              <a:t>控制器的状态信息</a:t>
            </a:r>
          </a:p>
          <a:p>
            <a:pPr>
              <a:spcBef>
                <a:spcPct val="10000"/>
              </a:spcBef>
              <a:buSzPct val="100000"/>
            </a:pPr>
            <a:r>
              <a:rPr lang="zh-CN" altLang="en-US" sz="1900" b="1">
                <a:solidFill>
                  <a:srgbClr val="146C18"/>
                </a:solidFill>
                <a:latin typeface="微软雅黑" pitchFamily="34" charset="-122"/>
                <a:ea typeface="微软雅黑" pitchFamily="34" charset="-122"/>
              </a:rPr>
              <a:t>通过向</a:t>
            </a:r>
            <a:r>
              <a:rPr lang="en-US" altLang="zh-CN" sz="1900" b="1">
                <a:solidFill>
                  <a:srgbClr val="146C18"/>
                </a:solidFill>
                <a:latin typeface="微软雅黑" pitchFamily="34" charset="-122"/>
                <a:ea typeface="微软雅黑" pitchFamily="34" charset="-122"/>
              </a:rPr>
              <a:t>I/O</a:t>
            </a:r>
            <a:r>
              <a:rPr lang="zh-CN" altLang="en-US" sz="1900" b="1">
                <a:solidFill>
                  <a:srgbClr val="146C18"/>
                </a:solidFill>
                <a:latin typeface="微软雅黑" pitchFamily="34" charset="-122"/>
                <a:ea typeface="微软雅黑" pitchFamily="34" charset="-122"/>
              </a:rPr>
              <a:t>控制器发送或读取数据来和外设进行数据交换</a:t>
            </a:r>
          </a:p>
        </p:txBody>
      </p:sp>
      <p:sp>
        <p:nvSpPr>
          <p:cNvPr id="860166" name="Rectangle 6"/>
          <p:cNvSpPr>
            <a:spLocks noChangeArrowheads="1"/>
          </p:cNvSpPr>
          <p:nvPr/>
        </p:nvSpPr>
        <p:spPr bwMode="auto">
          <a:xfrm>
            <a:off x="2978150" y="3321050"/>
            <a:ext cx="1770063" cy="347663"/>
          </a:xfrm>
          <a:prstGeom prst="rect">
            <a:avLst/>
          </a:prstGeom>
          <a:noFill/>
          <a:ln w="28575">
            <a:solidFill>
              <a:srgbClr val="D1390F"/>
            </a:solidFill>
            <a:miter lim="800000"/>
            <a:headEnd/>
            <a:tailEnd/>
          </a:ln>
          <a:effectLst/>
        </p:spPr>
        <p:txBody>
          <a:bodyPr wrap="none" anchor="ctr"/>
          <a:lstStyle/>
          <a:p>
            <a:endParaRPr lang="zh-CN" altLang="en-US"/>
          </a:p>
        </p:txBody>
      </p:sp>
      <p:sp>
        <p:nvSpPr>
          <p:cNvPr id="860167" name="Rectangle 7"/>
          <p:cNvSpPr>
            <a:spLocks noChangeArrowheads="1"/>
          </p:cNvSpPr>
          <p:nvPr/>
        </p:nvSpPr>
        <p:spPr bwMode="auto">
          <a:xfrm>
            <a:off x="2967038" y="3333750"/>
            <a:ext cx="1798637" cy="347663"/>
          </a:xfrm>
          <a:prstGeom prst="rect">
            <a:avLst/>
          </a:prstGeom>
          <a:noFill/>
          <a:ln w="28575">
            <a:solidFill>
              <a:srgbClr val="0000FF"/>
            </a:solidFill>
            <a:miter lim="800000"/>
            <a:headEnd/>
            <a:tailEnd/>
          </a:ln>
          <a:effectLst/>
        </p:spPr>
        <p:txBody>
          <a:bodyPr wrap="none" anchor="ctr"/>
          <a:lstStyle/>
          <a:p>
            <a:endParaRPr lang="zh-CN" altLang="en-US"/>
          </a:p>
        </p:txBody>
      </p:sp>
      <p:sp>
        <p:nvSpPr>
          <p:cNvPr id="860168" name="Rectangle 8"/>
          <p:cNvSpPr>
            <a:spLocks noChangeArrowheads="1"/>
          </p:cNvSpPr>
          <p:nvPr/>
        </p:nvSpPr>
        <p:spPr bwMode="auto">
          <a:xfrm>
            <a:off x="2978150" y="2519363"/>
            <a:ext cx="1697038" cy="347662"/>
          </a:xfrm>
          <a:prstGeom prst="rect">
            <a:avLst/>
          </a:prstGeom>
          <a:noFill/>
          <a:ln w="28575">
            <a:solidFill>
              <a:srgbClr val="146C18"/>
            </a:solidFill>
            <a:miter lim="800000"/>
            <a:headEnd/>
            <a:tailEnd/>
          </a:ln>
          <a:effectLst/>
        </p:spPr>
        <p:txBody>
          <a:bodyPr wrap="none" anchor="ctr"/>
          <a:lstStyle/>
          <a:p>
            <a:endParaRPr lang="zh-CN" altLang="en-US"/>
          </a:p>
        </p:txBody>
      </p:sp>
      <p:sp>
        <p:nvSpPr>
          <p:cNvPr id="860169" name="Text Box 9"/>
          <p:cNvSpPr txBox="1">
            <a:spLocks noChangeArrowheads="1"/>
          </p:cNvSpPr>
          <p:nvPr/>
        </p:nvSpPr>
        <p:spPr bwMode="auto">
          <a:xfrm>
            <a:off x="806450" y="6127750"/>
            <a:ext cx="7254875" cy="669925"/>
          </a:xfrm>
          <a:prstGeom prst="rect">
            <a:avLst/>
          </a:prstGeom>
          <a:noFill/>
          <a:ln w="12700">
            <a:noFill/>
            <a:miter lim="800000"/>
            <a:headEnd/>
            <a:tailEnd/>
          </a:ln>
          <a:effectLst/>
        </p:spPr>
        <p:txBody>
          <a:bodyPr>
            <a:spAutoFit/>
          </a:bodyPr>
          <a:lstStyle/>
          <a:p>
            <a:r>
              <a:rPr lang="zh-CN" altLang="en-US" sz="1900" b="1">
                <a:solidFill>
                  <a:srgbClr val="990000"/>
                </a:solidFill>
                <a:latin typeface="微软雅黑" pitchFamily="34" charset="-122"/>
                <a:ea typeface="微软雅黑" pitchFamily="34" charset="-122"/>
              </a:rPr>
              <a:t>将</a:t>
            </a:r>
            <a:r>
              <a:rPr lang="en-US" altLang="zh-CN" sz="1900" b="1">
                <a:solidFill>
                  <a:srgbClr val="990000"/>
                </a:solidFill>
                <a:latin typeface="微软雅黑" pitchFamily="34" charset="-122"/>
                <a:ea typeface="微软雅黑" pitchFamily="34" charset="-122"/>
              </a:rPr>
              <a:t>I/O</a:t>
            </a:r>
            <a:r>
              <a:rPr lang="zh-CN" altLang="en-US" sz="1900" b="1">
                <a:solidFill>
                  <a:srgbClr val="990000"/>
                </a:solidFill>
                <a:latin typeface="微软雅黑" pitchFamily="34" charset="-122"/>
                <a:ea typeface="微软雅黑" pitchFamily="34" charset="-122"/>
              </a:rPr>
              <a:t>控制器中</a:t>
            </a:r>
            <a:r>
              <a:rPr lang="en-US" altLang="zh-CN" sz="1900" b="1">
                <a:solidFill>
                  <a:srgbClr val="990000"/>
                </a:solidFill>
                <a:latin typeface="微软雅黑" pitchFamily="34" charset="-122"/>
                <a:ea typeface="微软雅黑" pitchFamily="34" charset="-122"/>
              </a:rPr>
              <a:t>CPU</a:t>
            </a:r>
            <a:r>
              <a:rPr lang="zh-CN" altLang="en-US" sz="1900" b="1">
                <a:solidFill>
                  <a:srgbClr val="990000"/>
                </a:solidFill>
                <a:latin typeface="微软雅黑" pitchFamily="34" charset="-122"/>
                <a:ea typeface="微软雅黑" pitchFamily="34" charset="-122"/>
              </a:rPr>
              <a:t>能够访问的各类寄存器称为</a:t>
            </a:r>
            <a:r>
              <a:rPr lang="en-US" altLang="zh-CN" sz="1900" b="1">
                <a:solidFill>
                  <a:schemeClr val="accent1"/>
                </a:solidFill>
                <a:latin typeface="微软雅黑" pitchFamily="34" charset="-122"/>
                <a:ea typeface="微软雅黑" pitchFamily="34" charset="-122"/>
              </a:rPr>
              <a:t>I/O</a:t>
            </a:r>
            <a:r>
              <a:rPr lang="zh-CN" altLang="en-US" sz="1900" b="1">
                <a:solidFill>
                  <a:schemeClr val="accent1"/>
                </a:solidFill>
                <a:latin typeface="微软雅黑" pitchFamily="34" charset="-122"/>
                <a:ea typeface="微软雅黑" pitchFamily="34" charset="-122"/>
              </a:rPr>
              <a:t>端口</a:t>
            </a:r>
          </a:p>
          <a:p>
            <a:r>
              <a:rPr lang="zh-CN" altLang="en-US" sz="1900" b="1">
                <a:solidFill>
                  <a:srgbClr val="990000"/>
                </a:solidFill>
                <a:latin typeface="微软雅黑" pitchFamily="34" charset="-122"/>
                <a:ea typeface="微软雅黑" pitchFamily="34" charset="-122"/>
              </a:rPr>
              <a:t>对外设的访问通过向</a:t>
            </a:r>
            <a:r>
              <a:rPr lang="en-US" altLang="zh-CN" sz="1900" b="1">
                <a:solidFill>
                  <a:srgbClr val="990000"/>
                </a:solidFill>
                <a:latin typeface="微软雅黑" pitchFamily="34" charset="-122"/>
                <a:ea typeface="微软雅黑" pitchFamily="34" charset="-122"/>
              </a:rPr>
              <a:t>I/O</a:t>
            </a:r>
            <a:r>
              <a:rPr lang="zh-CN" altLang="en-US" sz="1900" b="1">
                <a:solidFill>
                  <a:srgbClr val="990000"/>
                </a:solidFill>
                <a:latin typeface="微软雅黑" pitchFamily="34" charset="-122"/>
                <a:ea typeface="微软雅黑" pitchFamily="34" charset="-122"/>
              </a:rPr>
              <a:t>端口发命令、读状态、读</a:t>
            </a:r>
            <a:r>
              <a:rPr lang="en-US" altLang="zh-CN" sz="1900" b="1">
                <a:solidFill>
                  <a:srgbClr val="990000"/>
                </a:solidFill>
                <a:latin typeface="微软雅黑" pitchFamily="34" charset="-122"/>
                <a:ea typeface="微软雅黑" pitchFamily="34" charset="-122"/>
              </a:rPr>
              <a:t>/</a:t>
            </a:r>
            <a:r>
              <a:rPr lang="zh-CN" altLang="en-US" sz="1900" b="1">
                <a:solidFill>
                  <a:srgbClr val="990000"/>
                </a:solidFill>
                <a:latin typeface="微软雅黑" pitchFamily="34" charset="-122"/>
                <a:ea typeface="微软雅黑" pitchFamily="34" charset="-122"/>
              </a:rPr>
              <a:t>写数据来进行</a:t>
            </a:r>
          </a:p>
        </p:txBody>
      </p:sp>
      <p:sp>
        <p:nvSpPr>
          <p:cNvPr id="860170" name="Rectangle 10"/>
          <p:cNvSpPr>
            <a:spLocks noChangeArrowheads="1"/>
          </p:cNvSpPr>
          <p:nvPr/>
        </p:nvSpPr>
        <p:spPr bwMode="auto">
          <a:xfrm>
            <a:off x="3233738" y="1854200"/>
            <a:ext cx="3068637" cy="641350"/>
          </a:xfrm>
          <a:prstGeom prst="rect">
            <a:avLst/>
          </a:prstGeom>
          <a:noFill/>
          <a:ln w="50800">
            <a:noFill/>
            <a:miter lim="800000"/>
            <a:headEnd/>
            <a:tailEnd/>
          </a:ln>
          <a:effectLst/>
        </p:spPr>
        <p:txBody>
          <a:bodyPr>
            <a:spAutoFit/>
          </a:bodyPr>
          <a:lstStyle/>
          <a:p>
            <a:r>
              <a:rPr lang="zh-CN" altLang="en-US" sz="1800" b="1">
                <a:solidFill>
                  <a:schemeClr val="accent1"/>
                </a:solidFill>
                <a:latin typeface="微软雅黑" pitchFamily="34" charset="-122"/>
                <a:ea typeface="微软雅黑" pitchFamily="34" charset="-122"/>
              </a:rPr>
              <a:t>设备控制器</a:t>
            </a:r>
            <a:r>
              <a:rPr lang="zh-CN" altLang="en-US" sz="1800" b="1">
                <a:latin typeface="微软雅黑" pitchFamily="34" charset="-122"/>
                <a:ea typeface="微软雅黑" pitchFamily="34" charset="-122"/>
              </a:rPr>
              <a:t>又称</a:t>
            </a:r>
            <a:r>
              <a:rPr lang="zh-CN" altLang="en-US" sz="1800" b="1">
                <a:solidFill>
                  <a:schemeClr val="accent1"/>
                </a:solidFill>
                <a:latin typeface="微软雅黑" pitchFamily="34" charset="-122"/>
                <a:ea typeface="微软雅黑" pitchFamily="34" charset="-122"/>
              </a:rPr>
              <a:t> </a:t>
            </a:r>
            <a:r>
              <a:rPr lang="en-US" altLang="zh-CN" sz="1800" b="1">
                <a:solidFill>
                  <a:schemeClr val="accent1"/>
                </a:solidFill>
                <a:latin typeface="微软雅黑" pitchFamily="34" charset="-122"/>
                <a:ea typeface="微软雅黑" pitchFamily="34" charset="-122"/>
              </a:rPr>
              <a:t>I/O</a:t>
            </a:r>
            <a:r>
              <a:rPr lang="zh-CN" altLang="en-US" sz="1800" b="1">
                <a:solidFill>
                  <a:schemeClr val="accent1"/>
                </a:solidFill>
                <a:latin typeface="微软雅黑" pitchFamily="34" charset="-122"/>
                <a:ea typeface="微软雅黑" pitchFamily="34" charset="-122"/>
              </a:rPr>
              <a:t>控制器</a:t>
            </a:r>
            <a:r>
              <a:rPr lang="zh-CN" altLang="en-US" sz="1800" b="1">
                <a:latin typeface="微软雅黑" pitchFamily="34" charset="-122"/>
                <a:ea typeface="微软雅黑" pitchFamily="34" charset="-122"/>
              </a:rPr>
              <a:t>简称</a:t>
            </a:r>
            <a:r>
              <a:rPr lang="zh-CN" altLang="en-US" sz="1800" b="1">
                <a:solidFill>
                  <a:schemeClr val="accent1"/>
                </a:solidFill>
                <a:latin typeface="微软雅黑" pitchFamily="34" charset="-122"/>
                <a:ea typeface="微软雅黑" pitchFamily="34" charset="-122"/>
              </a:rPr>
              <a:t> </a:t>
            </a:r>
            <a:r>
              <a:rPr lang="en-US" altLang="zh-CN" sz="1800" b="1">
                <a:solidFill>
                  <a:schemeClr val="accent1"/>
                </a:solidFill>
                <a:latin typeface="微软雅黑" pitchFamily="34" charset="-122"/>
                <a:ea typeface="微软雅黑" pitchFamily="34" charset="-122"/>
              </a:rPr>
              <a:t>I/O</a:t>
            </a:r>
            <a:r>
              <a:rPr lang="zh-CN" altLang="en-US" sz="1800" b="1">
                <a:solidFill>
                  <a:schemeClr val="accent1"/>
                </a:solidFill>
                <a:latin typeface="微软雅黑" pitchFamily="34" charset="-122"/>
                <a:ea typeface="微软雅黑" pitchFamily="34" charset="-122"/>
              </a:rPr>
              <a:t>模块 </a:t>
            </a:r>
            <a:r>
              <a:rPr lang="zh-CN" altLang="en-US" sz="1800" b="1">
                <a:latin typeface="微软雅黑" pitchFamily="34" charset="-122"/>
                <a:ea typeface="微软雅黑" pitchFamily="34" charset="-122"/>
              </a:rPr>
              <a:t>或</a:t>
            </a:r>
            <a:r>
              <a:rPr lang="zh-CN" altLang="en-US" sz="1800" b="1">
                <a:solidFill>
                  <a:schemeClr val="accent1"/>
                </a:solidFill>
                <a:latin typeface="微软雅黑" pitchFamily="34" charset="-122"/>
                <a:ea typeface="微软雅黑" pitchFamily="34" charset="-122"/>
              </a:rPr>
              <a:t> </a:t>
            </a:r>
            <a:r>
              <a:rPr lang="en-US" altLang="zh-CN" sz="1800" b="1">
                <a:solidFill>
                  <a:schemeClr val="accent1"/>
                </a:solidFill>
                <a:latin typeface="微软雅黑" pitchFamily="34" charset="-122"/>
                <a:ea typeface="微软雅黑" pitchFamily="34" charset="-122"/>
              </a:rPr>
              <a:t>I/O</a:t>
            </a:r>
            <a:r>
              <a:rPr lang="zh-CN" altLang="en-US" sz="1800" b="1">
                <a:solidFill>
                  <a:schemeClr val="accent1"/>
                </a:solidFill>
                <a:latin typeface="微软雅黑" pitchFamily="34" charset="-122"/>
                <a:ea typeface="微软雅黑" pitchFamily="34" charset="-122"/>
              </a:rPr>
              <a:t>接口</a:t>
            </a:r>
            <a:r>
              <a:rPr lang="zh-CN" altLang="en-US" sz="1800" b="1">
                <a:latin typeface="微软雅黑" pitchFamily="34" charset="-122"/>
                <a:ea typeface="微软雅黑" pitchFamily="34" charset="-122"/>
              </a:rPr>
              <a:t> </a:t>
            </a:r>
          </a:p>
        </p:txBody>
      </p:sp>
    </p:spTree>
    <p:extLst>
      <p:ext uri="{BB962C8B-B14F-4D97-AF65-F5344CB8AC3E}">
        <p14:creationId xmlns:p14="http://schemas.microsoft.com/office/powerpoint/2010/main" val="34009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64">
                                            <p:txEl>
                                              <p:pRg st="0" end="0"/>
                                            </p:txEl>
                                          </p:spTgt>
                                        </p:tgtEl>
                                        <p:attrNameLst>
                                          <p:attrName>style.visibility</p:attrName>
                                        </p:attrNameLst>
                                      </p:cBhvr>
                                      <p:to>
                                        <p:strVal val="visible"/>
                                      </p:to>
                                    </p:set>
                                    <p:animEffect transition="in" filter="blinds(horizontal)">
                                      <p:cBhvr>
                                        <p:cTn id="7" dur="500"/>
                                        <p:tgtEl>
                                          <p:spTgt spid="860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170"/>
                                        </p:tgtEl>
                                        <p:attrNameLst>
                                          <p:attrName>style.visibility</p:attrName>
                                        </p:attrNameLst>
                                      </p:cBhvr>
                                      <p:to>
                                        <p:strVal val="visible"/>
                                      </p:to>
                                    </p:set>
                                    <p:animEffect transition="in" filter="blinds(horizontal)">
                                      <p:cBhvr>
                                        <p:cTn id="12" dur="500"/>
                                        <p:tgtEl>
                                          <p:spTgt spid="86017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60165">
                                            <p:txEl>
                                              <p:pRg st="0" end="0"/>
                                            </p:txEl>
                                          </p:spTgt>
                                        </p:tgtEl>
                                        <p:attrNameLst>
                                          <p:attrName>style.visibility</p:attrName>
                                        </p:attrNameLst>
                                      </p:cBhvr>
                                      <p:to>
                                        <p:strVal val="visible"/>
                                      </p:to>
                                    </p:set>
                                    <p:animEffect transition="in" filter="checkerboard(across)">
                                      <p:cBhvr>
                                        <p:cTn id="17" dur="500"/>
                                        <p:tgtEl>
                                          <p:spTgt spid="86016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60166"/>
                                        </p:tgtEl>
                                        <p:attrNameLst>
                                          <p:attrName>style.visibility</p:attrName>
                                        </p:attrNameLst>
                                      </p:cBhvr>
                                      <p:to>
                                        <p:strVal val="visible"/>
                                      </p:to>
                                    </p:set>
                                    <p:animEffect transition="in" filter="checkerboard(across)">
                                      <p:cBhvr>
                                        <p:cTn id="22" dur="500"/>
                                        <p:tgtEl>
                                          <p:spTgt spid="86016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60165">
                                            <p:txEl>
                                              <p:pRg st="1" end="1"/>
                                            </p:txEl>
                                          </p:spTgt>
                                        </p:tgtEl>
                                        <p:attrNameLst>
                                          <p:attrName>style.visibility</p:attrName>
                                        </p:attrNameLst>
                                      </p:cBhvr>
                                      <p:to>
                                        <p:strVal val="visible"/>
                                      </p:to>
                                    </p:set>
                                    <p:animEffect transition="in" filter="checkerboard(across)">
                                      <p:cBhvr>
                                        <p:cTn id="27" dur="500"/>
                                        <p:tgtEl>
                                          <p:spTgt spid="86016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60167"/>
                                        </p:tgtEl>
                                        <p:attrNameLst>
                                          <p:attrName>style.visibility</p:attrName>
                                        </p:attrNameLst>
                                      </p:cBhvr>
                                      <p:to>
                                        <p:strVal val="visible"/>
                                      </p:to>
                                    </p:set>
                                    <p:animEffect transition="in" filter="checkerboard(across)">
                                      <p:cBhvr>
                                        <p:cTn id="32" dur="500"/>
                                        <p:tgtEl>
                                          <p:spTgt spid="86016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60165">
                                            <p:txEl>
                                              <p:pRg st="2" end="2"/>
                                            </p:txEl>
                                          </p:spTgt>
                                        </p:tgtEl>
                                        <p:attrNameLst>
                                          <p:attrName>style.visibility</p:attrName>
                                        </p:attrNameLst>
                                      </p:cBhvr>
                                      <p:to>
                                        <p:strVal val="visible"/>
                                      </p:to>
                                    </p:set>
                                    <p:animEffect transition="in" filter="checkerboard(across)">
                                      <p:cBhvr>
                                        <p:cTn id="37" dur="500"/>
                                        <p:tgtEl>
                                          <p:spTgt spid="86016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860168"/>
                                        </p:tgtEl>
                                        <p:attrNameLst>
                                          <p:attrName>style.visibility</p:attrName>
                                        </p:attrNameLst>
                                      </p:cBhvr>
                                      <p:to>
                                        <p:strVal val="visible"/>
                                      </p:to>
                                    </p:set>
                                    <p:animEffect transition="in" filter="checkerboard(across)">
                                      <p:cBhvr>
                                        <p:cTn id="42" dur="500"/>
                                        <p:tgtEl>
                                          <p:spTgt spid="86016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60169"/>
                                        </p:tgtEl>
                                        <p:attrNameLst>
                                          <p:attrName>style.visibility</p:attrName>
                                        </p:attrNameLst>
                                      </p:cBhvr>
                                      <p:to>
                                        <p:strVal val="visible"/>
                                      </p:to>
                                    </p:set>
                                    <p:animEffect transition="in" filter="blinds(horizontal)">
                                      <p:cBhvr>
                                        <p:cTn id="47" dur="500"/>
                                        <p:tgtEl>
                                          <p:spTgt spid="860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4" grpId="0" build="p"/>
      <p:bldP spid="860166" grpId="0" animBg="1"/>
      <p:bldP spid="860167" grpId="0" animBg="1"/>
      <p:bldP spid="860168" grpId="0" animBg="1"/>
      <p:bldP spid="860169" grpId="0"/>
      <p:bldP spid="86017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a:lstStyle/>
          <a:p>
            <a:r>
              <a:rPr lang="zh-CN" altLang="en-US"/>
              <a:t>显卡的外部连接特征</a:t>
            </a:r>
          </a:p>
        </p:txBody>
      </p:sp>
      <p:sp>
        <p:nvSpPr>
          <p:cNvPr id="960515" name="Rectangle 3"/>
          <p:cNvSpPr>
            <a:spLocks noGrp="1" noChangeArrowheads="1"/>
          </p:cNvSpPr>
          <p:nvPr>
            <p:ph type="body" idx="1"/>
          </p:nvPr>
        </p:nvSpPr>
        <p:spPr/>
        <p:txBody>
          <a:bodyPr/>
          <a:lstStyle/>
          <a:p>
            <a:endParaRPr lang="zh-CN" altLang="en-US">
              <a:ea typeface="宋体" pitchFamily="2" charset="-122"/>
            </a:endParaRPr>
          </a:p>
        </p:txBody>
      </p:sp>
      <p:pic>
        <p:nvPicPr>
          <p:cNvPr id="960516" name="Picture 4" descr="001244897"/>
          <p:cNvPicPr>
            <a:picLocks noChangeAspect="1" noChangeArrowheads="1"/>
          </p:cNvPicPr>
          <p:nvPr/>
        </p:nvPicPr>
        <p:blipFill>
          <a:blip r:embed="rId2" cstate="print"/>
          <a:srcRect/>
          <a:stretch>
            <a:fillRect/>
          </a:stretch>
        </p:blipFill>
        <p:spPr bwMode="auto">
          <a:xfrm>
            <a:off x="654050" y="842963"/>
            <a:ext cx="7766050" cy="5214937"/>
          </a:xfrm>
          <a:prstGeom prst="rect">
            <a:avLst/>
          </a:prstGeom>
          <a:noFill/>
        </p:spPr>
      </p:pic>
      <p:sp>
        <p:nvSpPr>
          <p:cNvPr id="960517" name="Text Box 5"/>
          <p:cNvSpPr txBox="1">
            <a:spLocks noChangeArrowheads="1"/>
          </p:cNvSpPr>
          <p:nvPr/>
        </p:nvSpPr>
        <p:spPr bwMode="auto">
          <a:xfrm>
            <a:off x="204788" y="4021138"/>
            <a:ext cx="2103437" cy="854075"/>
          </a:xfrm>
          <a:prstGeom prst="rect">
            <a:avLst/>
          </a:prstGeom>
          <a:noFill/>
          <a:ln w="50800">
            <a:noFill/>
            <a:miter lim="800000"/>
            <a:headEnd/>
            <a:tailEnd/>
          </a:ln>
          <a:effectLst/>
        </p:spPr>
        <p:txBody>
          <a:bodyPr>
            <a:spAutoFit/>
          </a:bodyPr>
          <a:lstStyle/>
          <a:p>
            <a:pPr algn="ctr">
              <a:spcBef>
                <a:spcPct val="50000"/>
              </a:spcBef>
            </a:pPr>
            <a:r>
              <a:rPr lang="en-US" altLang="zh-CN" sz="2000" b="1">
                <a:latin typeface="微软雅黑" pitchFamily="34" charset="-122"/>
                <a:ea typeface="微软雅黑" pitchFamily="34" charset="-122"/>
              </a:rPr>
              <a:t>VGA</a:t>
            </a:r>
            <a:r>
              <a:rPr lang="zh-CN" altLang="en-US" sz="2000" b="1">
                <a:latin typeface="微软雅黑" pitchFamily="34" charset="-122"/>
                <a:ea typeface="微软雅黑" pitchFamily="34" charset="-122"/>
              </a:rPr>
              <a:t>连接器</a:t>
            </a:r>
          </a:p>
          <a:p>
            <a:pPr algn="ctr">
              <a:spcBef>
                <a:spcPct val="50000"/>
              </a:spcBef>
            </a:pPr>
            <a:r>
              <a:rPr lang="zh-CN" altLang="en-US" sz="2000" b="1">
                <a:latin typeface="微软雅黑" pitchFamily="34" charset="-122"/>
                <a:ea typeface="微软雅黑" pitchFamily="34" charset="-122"/>
              </a:rPr>
              <a:t>连接到显示器</a:t>
            </a:r>
          </a:p>
        </p:txBody>
      </p:sp>
      <p:sp>
        <p:nvSpPr>
          <p:cNvPr id="960518" name="Rectangle 6"/>
          <p:cNvSpPr>
            <a:spLocks noChangeArrowheads="1"/>
          </p:cNvSpPr>
          <p:nvPr/>
        </p:nvSpPr>
        <p:spPr bwMode="auto">
          <a:xfrm>
            <a:off x="5799138" y="4879975"/>
            <a:ext cx="2379662" cy="701675"/>
          </a:xfrm>
          <a:prstGeom prst="rect">
            <a:avLst/>
          </a:prstGeom>
          <a:noFill/>
          <a:ln w="50800">
            <a:noFill/>
            <a:miter lim="800000"/>
            <a:headEnd/>
            <a:tailEnd/>
          </a:ln>
          <a:effectLst/>
        </p:spPr>
        <p:txBody>
          <a:bodyPr>
            <a:spAutoFit/>
          </a:bodyPr>
          <a:lstStyle/>
          <a:p>
            <a:pPr algn="ctr"/>
            <a:r>
              <a:rPr lang="zh-CN" altLang="en-US" sz="2000" b="1">
                <a:latin typeface="微软雅黑" pitchFamily="34" charset="-122"/>
                <a:ea typeface="微软雅黑" pitchFamily="34" charset="-122"/>
              </a:rPr>
              <a:t>连接到 </a:t>
            </a: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总线</a:t>
            </a:r>
          </a:p>
          <a:p>
            <a:pPr algn="ctr"/>
            <a:r>
              <a:rPr lang="zh-CN" altLang="en-US" sz="2000" b="1">
                <a:latin typeface="微软雅黑" pitchFamily="34" charset="-122"/>
                <a:ea typeface="微软雅黑" pitchFamily="34" charset="-122"/>
              </a:rPr>
              <a:t>（主机侧）</a:t>
            </a:r>
          </a:p>
        </p:txBody>
      </p:sp>
      <p:sp>
        <p:nvSpPr>
          <p:cNvPr id="960519" name="Text Box 7"/>
          <p:cNvSpPr txBox="1">
            <a:spLocks noChangeArrowheads="1"/>
          </p:cNvSpPr>
          <p:nvPr/>
        </p:nvSpPr>
        <p:spPr bwMode="auto">
          <a:xfrm>
            <a:off x="777875" y="5967413"/>
            <a:ext cx="7254875" cy="669925"/>
          </a:xfrm>
          <a:prstGeom prst="rect">
            <a:avLst/>
          </a:prstGeom>
          <a:noFill/>
          <a:ln w="12700">
            <a:noFill/>
            <a:miter lim="800000"/>
            <a:headEnd/>
            <a:tailEnd/>
          </a:ln>
          <a:effectLst/>
        </p:spPr>
        <p:txBody>
          <a:bodyPr>
            <a:spAutoFit/>
          </a:bodyPr>
          <a:lstStyle/>
          <a:p>
            <a:r>
              <a:rPr lang="zh-CN" altLang="en-US" sz="1900" b="1">
                <a:solidFill>
                  <a:srgbClr val="990000"/>
                </a:solidFill>
                <a:latin typeface="微软雅黑" pitchFamily="34" charset="-122"/>
                <a:ea typeface="微软雅黑" pitchFamily="34" charset="-122"/>
              </a:rPr>
              <a:t>将</a:t>
            </a:r>
            <a:r>
              <a:rPr lang="en-US" altLang="zh-CN" sz="1900" b="1">
                <a:solidFill>
                  <a:srgbClr val="990000"/>
                </a:solidFill>
                <a:latin typeface="微软雅黑" pitchFamily="34" charset="-122"/>
                <a:ea typeface="微软雅黑" pitchFamily="34" charset="-122"/>
              </a:rPr>
              <a:t>I/O</a:t>
            </a:r>
            <a:r>
              <a:rPr lang="zh-CN" altLang="en-US" sz="1900" b="1">
                <a:solidFill>
                  <a:srgbClr val="990000"/>
                </a:solidFill>
                <a:latin typeface="微软雅黑" pitchFamily="34" charset="-122"/>
                <a:ea typeface="微软雅黑" pitchFamily="34" charset="-122"/>
              </a:rPr>
              <a:t>控制器中</a:t>
            </a:r>
            <a:r>
              <a:rPr lang="en-US" altLang="zh-CN" sz="1900" b="1">
                <a:solidFill>
                  <a:srgbClr val="990000"/>
                </a:solidFill>
                <a:latin typeface="微软雅黑" pitchFamily="34" charset="-122"/>
                <a:ea typeface="微软雅黑" pitchFamily="34" charset="-122"/>
              </a:rPr>
              <a:t>CPU</a:t>
            </a:r>
            <a:r>
              <a:rPr lang="zh-CN" altLang="en-US" sz="1900" b="1">
                <a:solidFill>
                  <a:srgbClr val="990000"/>
                </a:solidFill>
                <a:latin typeface="微软雅黑" pitchFamily="34" charset="-122"/>
                <a:ea typeface="微软雅黑" pitchFamily="34" charset="-122"/>
              </a:rPr>
              <a:t>能够访问的各类寄存器称为</a:t>
            </a:r>
            <a:r>
              <a:rPr lang="en-US" altLang="zh-CN" sz="1900" b="1">
                <a:solidFill>
                  <a:schemeClr val="accent1"/>
                </a:solidFill>
                <a:latin typeface="微软雅黑" pitchFamily="34" charset="-122"/>
                <a:ea typeface="微软雅黑" pitchFamily="34" charset="-122"/>
              </a:rPr>
              <a:t>I/O</a:t>
            </a:r>
            <a:r>
              <a:rPr lang="zh-CN" altLang="en-US" sz="1900" b="1">
                <a:solidFill>
                  <a:schemeClr val="accent1"/>
                </a:solidFill>
                <a:latin typeface="微软雅黑" pitchFamily="34" charset="-122"/>
                <a:ea typeface="微软雅黑" pitchFamily="34" charset="-122"/>
              </a:rPr>
              <a:t>端口</a:t>
            </a:r>
          </a:p>
          <a:p>
            <a:r>
              <a:rPr lang="zh-CN" altLang="en-US" sz="1900" b="1">
                <a:solidFill>
                  <a:srgbClr val="990000"/>
                </a:solidFill>
                <a:latin typeface="微软雅黑" pitchFamily="34" charset="-122"/>
                <a:ea typeface="微软雅黑" pitchFamily="34" charset="-122"/>
              </a:rPr>
              <a:t>对外设的访问通过向</a:t>
            </a:r>
            <a:r>
              <a:rPr lang="en-US" altLang="zh-CN" sz="1900" b="1">
                <a:solidFill>
                  <a:srgbClr val="990000"/>
                </a:solidFill>
                <a:latin typeface="微软雅黑" pitchFamily="34" charset="-122"/>
                <a:ea typeface="微软雅黑" pitchFamily="34" charset="-122"/>
              </a:rPr>
              <a:t>I/O</a:t>
            </a:r>
            <a:r>
              <a:rPr lang="zh-CN" altLang="en-US" sz="1900" b="1">
                <a:solidFill>
                  <a:srgbClr val="990000"/>
                </a:solidFill>
                <a:latin typeface="微软雅黑" pitchFamily="34" charset="-122"/>
                <a:ea typeface="微软雅黑" pitchFamily="34" charset="-122"/>
              </a:rPr>
              <a:t>端口发命令、读状态、读</a:t>
            </a:r>
            <a:r>
              <a:rPr lang="en-US" altLang="zh-CN" sz="1900" b="1">
                <a:solidFill>
                  <a:srgbClr val="990000"/>
                </a:solidFill>
                <a:latin typeface="微软雅黑" pitchFamily="34" charset="-122"/>
                <a:ea typeface="微软雅黑" pitchFamily="34" charset="-122"/>
              </a:rPr>
              <a:t>/</a:t>
            </a:r>
            <a:r>
              <a:rPr lang="zh-CN" altLang="en-US" sz="1900" b="1">
                <a:solidFill>
                  <a:srgbClr val="990000"/>
                </a:solidFill>
                <a:latin typeface="微软雅黑" pitchFamily="34" charset="-122"/>
                <a:ea typeface="微软雅黑" pitchFamily="34" charset="-122"/>
              </a:rPr>
              <a:t>写数据来进行</a:t>
            </a:r>
          </a:p>
        </p:txBody>
      </p:sp>
    </p:spTree>
    <p:extLst>
      <p:ext uri="{BB962C8B-B14F-4D97-AF65-F5344CB8AC3E}">
        <p14:creationId xmlns:p14="http://schemas.microsoft.com/office/powerpoint/2010/main" val="1801756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a:xfrm>
            <a:off x="800100" y="142875"/>
            <a:ext cx="6707188" cy="528638"/>
          </a:xfrm>
        </p:spPr>
        <p:txBody>
          <a:bodyPr/>
          <a:lstStyle/>
          <a:p>
            <a:r>
              <a:rPr lang="en-US" altLang="zh-CN">
                <a:cs typeface="Arial" charset="0"/>
              </a:rPr>
              <a:t>I/O</a:t>
            </a:r>
            <a:r>
              <a:rPr lang="zh-CN" altLang="en-US">
                <a:cs typeface="Arial" charset="0"/>
              </a:rPr>
              <a:t>端口的寻址方式</a:t>
            </a:r>
          </a:p>
        </p:txBody>
      </p:sp>
      <p:sp>
        <p:nvSpPr>
          <p:cNvPr id="939011" name="Rectangle 3"/>
          <p:cNvSpPr>
            <a:spLocks noGrp="1" noChangeArrowheads="1"/>
          </p:cNvSpPr>
          <p:nvPr>
            <p:ph type="body" idx="1"/>
          </p:nvPr>
        </p:nvSpPr>
        <p:spPr>
          <a:xfrm>
            <a:off x="247650" y="2571750"/>
            <a:ext cx="8651875" cy="3852863"/>
          </a:xfrm>
        </p:spPr>
        <p:txBody>
          <a:bodyPr/>
          <a:lstStyle/>
          <a:p>
            <a:pPr marL="342900" indent="-342900">
              <a:lnSpc>
                <a:spcPct val="115000"/>
              </a:lnSpc>
              <a:spcBef>
                <a:spcPct val="25000"/>
              </a:spcBef>
              <a:buFontTx/>
              <a:buNone/>
            </a:pPr>
            <a:r>
              <a:rPr lang="zh-CN" altLang="en-US" sz="2200" b="0">
                <a:solidFill>
                  <a:srgbClr val="3333CC"/>
                </a:solidFill>
                <a:ea typeface="宋体" pitchFamily="2" charset="-122"/>
              </a:rPr>
              <a:t>   </a:t>
            </a:r>
            <a:r>
              <a:rPr lang="zh-CN" altLang="en-US" sz="2000" b="0">
                <a:solidFill>
                  <a:srgbClr val="3333CC"/>
                </a:solidFill>
                <a:latin typeface="微软雅黑" pitchFamily="34" charset="-122"/>
                <a:ea typeface="微软雅黑" pitchFamily="34" charset="-122"/>
              </a:rPr>
              <a:t>  </a:t>
            </a:r>
            <a:r>
              <a:rPr lang="zh-CN" altLang="en-US" sz="2000">
                <a:solidFill>
                  <a:srgbClr val="D1390F"/>
                </a:solidFill>
                <a:latin typeface="微软雅黑" pitchFamily="34" charset="-122"/>
                <a:ea typeface="微软雅黑" pitchFamily="34" charset="-122"/>
              </a:rPr>
              <a:t>（</a:t>
            </a:r>
            <a:r>
              <a:rPr lang="en-US" altLang="zh-CN" sz="2000">
                <a:solidFill>
                  <a:srgbClr val="D1390F"/>
                </a:solidFill>
                <a:latin typeface="微软雅黑" pitchFamily="34" charset="-122"/>
                <a:ea typeface="微软雅黑" pitchFamily="34" charset="-122"/>
              </a:rPr>
              <a:t>1</a:t>
            </a:r>
            <a:r>
              <a:rPr lang="zh-CN" altLang="en-US" sz="2000">
                <a:solidFill>
                  <a:srgbClr val="D1390F"/>
                </a:solidFill>
                <a:latin typeface="微软雅黑" pitchFamily="34" charset="-122"/>
                <a:ea typeface="微软雅黑" pitchFamily="34" charset="-122"/>
              </a:rPr>
              <a:t>）统一编址方式（内存映射方式）</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与主存空间统一编址，主存单元和</a:t>
            </a:r>
            <a:r>
              <a:rPr lang="en-US" altLang="zh-CN" sz="2000">
                <a:solidFill>
                  <a:srgbClr val="006600"/>
                </a:solidFill>
                <a:latin typeface="微软雅黑" pitchFamily="34" charset="-122"/>
                <a:ea typeface="微软雅黑" pitchFamily="34" charset="-122"/>
              </a:rPr>
              <a:t>I/O</a:t>
            </a:r>
            <a:r>
              <a:rPr lang="zh-CN" altLang="en-US" sz="2000">
                <a:solidFill>
                  <a:srgbClr val="006600"/>
                </a:solidFill>
                <a:latin typeface="微软雅黑" pitchFamily="34" charset="-122"/>
                <a:ea typeface="微软雅黑" pitchFamily="34" charset="-122"/>
              </a:rPr>
              <a:t>端口在同一个地址空间中。</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     </a:t>
            </a:r>
            <a:r>
              <a:rPr lang="zh-CN" altLang="en-US" sz="2000">
                <a:solidFill>
                  <a:srgbClr val="990000"/>
                </a:solidFill>
                <a:latin typeface="微软雅黑" pitchFamily="34" charset="-122"/>
                <a:ea typeface="微软雅黑" pitchFamily="34" charset="-122"/>
              </a:rPr>
              <a:t>（将</a:t>
            </a:r>
            <a:r>
              <a:rPr lang="en-US" altLang="zh-CN" sz="2000">
                <a:solidFill>
                  <a:srgbClr val="990000"/>
                </a:solidFill>
                <a:latin typeface="微软雅黑" pitchFamily="34" charset="-122"/>
                <a:ea typeface="微软雅黑" pitchFamily="34" charset="-122"/>
              </a:rPr>
              <a:t>I/O</a:t>
            </a:r>
            <a:r>
              <a:rPr lang="zh-CN" altLang="en-US" sz="2000">
                <a:solidFill>
                  <a:srgbClr val="990000"/>
                </a:solidFill>
                <a:latin typeface="微软雅黑" pitchFamily="34" charset="-122"/>
                <a:ea typeface="微软雅黑" pitchFamily="34" charset="-122"/>
              </a:rPr>
              <a:t>端口映射到某个主存区域，故也称“存储器映射方式”）</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       </a:t>
            </a:r>
            <a:r>
              <a:rPr lang="zh-CN" altLang="en-US" sz="2000">
                <a:solidFill>
                  <a:schemeClr val="tx1"/>
                </a:solidFill>
                <a:latin typeface="微软雅黑" pitchFamily="34" charset="-122"/>
                <a:ea typeface="微软雅黑" pitchFamily="34" charset="-122"/>
              </a:rPr>
              <a:t>例如，</a:t>
            </a:r>
            <a:r>
              <a:rPr lang="en-US" altLang="zh-CN" sz="2000">
                <a:solidFill>
                  <a:schemeClr val="tx1"/>
                </a:solidFill>
                <a:latin typeface="微软雅黑" pitchFamily="34" charset="-122"/>
                <a:ea typeface="微软雅黑" pitchFamily="34" charset="-122"/>
              </a:rPr>
              <a:t>RISC</a:t>
            </a:r>
            <a:r>
              <a:rPr lang="zh-CN" altLang="en-US" sz="2000">
                <a:solidFill>
                  <a:schemeClr val="tx1"/>
                </a:solidFill>
                <a:latin typeface="微软雅黑" pitchFamily="34" charset="-122"/>
                <a:ea typeface="微软雅黑" pitchFamily="34" charset="-122"/>
              </a:rPr>
              <a:t>机器、</a:t>
            </a:r>
            <a:r>
              <a:rPr lang="en-US" altLang="zh-CN" sz="2000">
                <a:solidFill>
                  <a:schemeClr val="tx1"/>
                </a:solidFill>
                <a:latin typeface="微软雅黑" pitchFamily="34" charset="-122"/>
                <a:ea typeface="微软雅黑" pitchFamily="34" charset="-122"/>
              </a:rPr>
              <a:t>Motorola</a:t>
            </a:r>
            <a:r>
              <a:rPr lang="zh-CN" altLang="en-US" sz="2000">
                <a:solidFill>
                  <a:schemeClr val="tx1"/>
                </a:solidFill>
                <a:latin typeface="微软雅黑" pitchFamily="34" charset="-122"/>
                <a:ea typeface="微软雅黑" pitchFamily="34" charset="-122"/>
              </a:rPr>
              <a:t>公司的处理器等采用该方案</a:t>
            </a:r>
          </a:p>
          <a:p>
            <a:pPr marL="742950" lvl="1" indent="-285750" algn="just">
              <a:lnSpc>
                <a:spcPct val="115000"/>
              </a:lnSpc>
              <a:spcBef>
                <a:spcPct val="25000"/>
              </a:spcBef>
              <a:buFontTx/>
              <a:buNone/>
            </a:pPr>
            <a:r>
              <a:rPr lang="zh-CN" altLang="en-US" sz="2000">
                <a:solidFill>
                  <a:schemeClr val="tx1"/>
                </a:solidFill>
                <a:latin typeface="微软雅黑" pitchFamily="34" charset="-122"/>
                <a:ea typeface="微软雅黑" pitchFamily="34" charset="-122"/>
              </a:rPr>
              <a:t>                  </a:t>
            </a:r>
            <a:r>
              <a:rPr lang="en-US" altLang="zh-CN" sz="2000">
                <a:solidFill>
                  <a:schemeClr val="tx1"/>
                </a:solidFill>
                <a:latin typeface="微软雅黑" pitchFamily="34" charset="-122"/>
                <a:ea typeface="微软雅黑" pitchFamily="34" charset="-122"/>
              </a:rPr>
              <a:t>VRAM</a:t>
            </a:r>
            <a:r>
              <a:rPr lang="zh-CN" altLang="en-US" sz="2000">
                <a:solidFill>
                  <a:schemeClr val="tx1"/>
                </a:solidFill>
                <a:latin typeface="微软雅黑" pitchFamily="34" charset="-122"/>
                <a:ea typeface="微软雅黑" pitchFamily="34" charset="-122"/>
              </a:rPr>
              <a:t>（显示存储器）通常也和主存统一编址</a:t>
            </a:r>
          </a:p>
          <a:p>
            <a:pPr marL="742950" lvl="1" indent="-285750" algn="just">
              <a:lnSpc>
                <a:spcPct val="115000"/>
              </a:lnSpc>
              <a:spcBef>
                <a:spcPct val="25000"/>
              </a:spcBef>
              <a:buFontTx/>
              <a:buNone/>
            </a:pPr>
            <a:r>
              <a:rPr lang="zh-CN" altLang="en-US" sz="2000">
                <a:solidFill>
                  <a:srgbClr val="D1390F"/>
                </a:solidFill>
                <a:latin typeface="微软雅黑" pitchFamily="34" charset="-122"/>
                <a:ea typeface="微软雅黑" pitchFamily="34" charset="-122"/>
              </a:rPr>
              <a:t>（</a:t>
            </a:r>
            <a:r>
              <a:rPr lang="en-US" altLang="zh-CN" sz="2000">
                <a:solidFill>
                  <a:srgbClr val="D1390F"/>
                </a:solidFill>
                <a:latin typeface="微软雅黑" pitchFamily="34" charset="-122"/>
                <a:ea typeface="微软雅黑" pitchFamily="34" charset="-122"/>
              </a:rPr>
              <a:t>2</a:t>
            </a:r>
            <a:r>
              <a:rPr lang="zh-CN" altLang="en-US" sz="2000">
                <a:solidFill>
                  <a:srgbClr val="D1390F"/>
                </a:solidFill>
                <a:latin typeface="微软雅黑" pitchFamily="34" charset="-122"/>
                <a:ea typeface="微软雅黑" pitchFamily="34" charset="-122"/>
              </a:rPr>
              <a:t>）独立编址方式（特殊</a:t>
            </a:r>
            <a:r>
              <a:rPr lang="en-US" altLang="zh-CN" sz="2000">
                <a:solidFill>
                  <a:srgbClr val="D1390F"/>
                </a:solidFill>
                <a:latin typeface="微软雅黑" pitchFamily="34" charset="-122"/>
                <a:ea typeface="微软雅黑" pitchFamily="34" charset="-122"/>
              </a:rPr>
              <a:t>I/O</a:t>
            </a:r>
            <a:r>
              <a:rPr lang="zh-CN" altLang="en-US" sz="2000">
                <a:solidFill>
                  <a:srgbClr val="D1390F"/>
                </a:solidFill>
                <a:latin typeface="微软雅黑" pitchFamily="34" charset="-122"/>
                <a:ea typeface="微软雅黑" pitchFamily="34" charset="-122"/>
              </a:rPr>
              <a:t>指令方式）</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 单独编号，不和主存单元一起编，使成为一个独立的</a:t>
            </a:r>
            <a:r>
              <a:rPr lang="en-US" altLang="zh-CN" sz="2000">
                <a:solidFill>
                  <a:srgbClr val="006600"/>
                </a:solidFill>
                <a:latin typeface="微软雅黑" pitchFamily="34" charset="-122"/>
                <a:ea typeface="微软雅黑" pitchFamily="34" charset="-122"/>
              </a:rPr>
              <a:t>I/O</a:t>
            </a:r>
            <a:r>
              <a:rPr lang="zh-CN" altLang="en-US" sz="2000">
                <a:solidFill>
                  <a:srgbClr val="006600"/>
                </a:solidFill>
                <a:latin typeface="微软雅黑" pitchFamily="34" charset="-122"/>
                <a:ea typeface="微软雅黑" pitchFamily="34" charset="-122"/>
              </a:rPr>
              <a:t>地址空间</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    </a:t>
            </a:r>
            <a:r>
              <a:rPr lang="zh-CN" altLang="en-US" sz="2000">
                <a:solidFill>
                  <a:srgbClr val="990000"/>
                </a:solidFill>
                <a:latin typeface="微软雅黑" pitchFamily="34" charset="-122"/>
                <a:ea typeface="微软雅黑" pitchFamily="34" charset="-122"/>
              </a:rPr>
              <a:t>（因为需专门</a:t>
            </a:r>
            <a:r>
              <a:rPr lang="en-US" altLang="zh-CN" sz="2000">
                <a:solidFill>
                  <a:srgbClr val="990000"/>
                </a:solidFill>
                <a:latin typeface="微软雅黑" pitchFamily="34" charset="-122"/>
                <a:ea typeface="微软雅黑" pitchFamily="34" charset="-122"/>
              </a:rPr>
              <a:t>I/O</a:t>
            </a:r>
            <a:r>
              <a:rPr lang="zh-CN" altLang="en-US" sz="2000">
                <a:solidFill>
                  <a:srgbClr val="990000"/>
                </a:solidFill>
                <a:latin typeface="微软雅黑" pitchFamily="34" charset="-122"/>
                <a:ea typeface="微软雅黑" pitchFamily="34" charset="-122"/>
              </a:rPr>
              <a:t>指令，故也称为“特殊</a:t>
            </a:r>
            <a:r>
              <a:rPr lang="en-US" altLang="zh-CN" sz="2000">
                <a:solidFill>
                  <a:srgbClr val="990000"/>
                </a:solidFill>
                <a:latin typeface="微软雅黑" pitchFamily="34" charset="-122"/>
                <a:ea typeface="微软雅黑" pitchFamily="34" charset="-122"/>
              </a:rPr>
              <a:t>I/O</a:t>
            </a:r>
            <a:r>
              <a:rPr lang="zh-CN" altLang="en-US" sz="2000">
                <a:solidFill>
                  <a:srgbClr val="990000"/>
                </a:solidFill>
                <a:latin typeface="微软雅黑" pitchFamily="34" charset="-122"/>
                <a:ea typeface="微软雅黑" pitchFamily="34" charset="-122"/>
              </a:rPr>
              <a:t>指令方式”）</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    </a:t>
            </a:r>
            <a:r>
              <a:rPr lang="zh-CN" altLang="en-US" sz="2000">
                <a:solidFill>
                  <a:schemeClr val="tx1"/>
                </a:solidFill>
                <a:latin typeface="微软雅黑" pitchFamily="34" charset="-122"/>
                <a:ea typeface="微软雅黑" pitchFamily="34" charset="-122"/>
              </a:rPr>
              <a:t>例如，</a:t>
            </a:r>
            <a:r>
              <a:rPr lang="en-US" altLang="zh-CN" sz="2000">
                <a:solidFill>
                  <a:schemeClr val="tx1"/>
                </a:solidFill>
                <a:latin typeface="微软雅黑" pitchFamily="34" charset="-122"/>
                <a:ea typeface="微软雅黑" pitchFamily="34" charset="-122"/>
              </a:rPr>
              <a:t>Intel</a:t>
            </a:r>
            <a:r>
              <a:rPr lang="zh-CN" altLang="en-US" sz="2000">
                <a:solidFill>
                  <a:schemeClr val="tx1"/>
                </a:solidFill>
                <a:latin typeface="微软雅黑" pitchFamily="34" charset="-122"/>
                <a:ea typeface="微软雅黑" pitchFamily="34" charset="-122"/>
              </a:rPr>
              <a:t>公司和</a:t>
            </a:r>
            <a:r>
              <a:rPr lang="en-US" altLang="zh-CN" sz="2000">
                <a:solidFill>
                  <a:schemeClr val="tx1"/>
                </a:solidFill>
                <a:latin typeface="微软雅黑" pitchFamily="34" charset="-122"/>
                <a:ea typeface="微软雅黑" pitchFamily="34" charset="-122"/>
              </a:rPr>
              <a:t>Zilog</a:t>
            </a:r>
            <a:r>
              <a:rPr lang="zh-CN" altLang="en-US" sz="2000">
                <a:solidFill>
                  <a:schemeClr val="tx1"/>
                </a:solidFill>
                <a:latin typeface="微软雅黑" pitchFamily="34" charset="-122"/>
                <a:ea typeface="微软雅黑" pitchFamily="34" charset="-122"/>
              </a:rPr>
              <a:t>公司的处理器就是独立编址方式</a:t>
            </a:r>
          </a:p>
        </p:txBody>
      </p:sp>
      <p:sp>
        <p:nvSpPr>
          <p:cNvPr id="939012" name="Rectangle 4"/>
          <p:cNvSpPr>
            <a:spLocks noChangeArrowheads="1"/>
          </p:cNvSpPr>
          <p:nvPr/>
        </p:nvSpPr>
        <p:spPr bwMode="auto">
          <a:xfrm>
            <a:off x="298450" y="860425"/>
            <a:ext cx="8485188" cy="1603375"/>
          </a:xfrm>
          <a:prstGeom prst="rect">
            <a:avLst/>
          </a:prstGeom>
          <a:noFill/>
          <a:ln w="9525">
            <a:noFill/>
            <a:miter lim="800000"/>
            <a:headEnd/>
            <a:tailEnd/>
          </a:ln>
          <a:effectLst/>
        </p:spPr>
        <p:txBody>
          <a:bodyPr>
            <a:spAutoFit/>
          </a:bodyPr>
          <a:lstStyle/>
          <a:p>
            <a:pPr eaLnBrk="1" hangingPunct="1">
              <a:lnSpc>
                <a:spcPct val="105000"/>
              </a:lnSpc>
              <a:spcBef>
                <a:spcPct val="25000"/>
              </a:spcBef>
              <a:buClr>
                <a:schemeClr val="accent2"/>
              </a:buClr>
              <a:buSzPct val="80000"/>
              <a:buFont typeface="Wingdings" pitchFamily="2" charset="2"/>
              <a:buChar char="l"/>
            </a:pPr>
            <a:r>
              <a:rPr kumimoji="1" lang="zh-CN" altLang="en-US" sz="1800" b="1">
                <a:solidFill>
                  <a:srgbClr val="3333CC"/>
                </a:solidFill>
                <a:ea typeface="宋体" pitchFamily="2" charset="-122"/>
              </a:rPr>
              <a:t>  </a:t>
            </a:r>
            <a:r>
              <a:rPr kumimoji="1" lang="zh-CN" altLang="en-US" sz="2000" b="1">
                <a:solidFill>
                  <a:srgbClr val="3333CC"/>
                </a:solidFill>
                <a:latin typeface="微软雅黑" pitchFamily="34" charset="-122"/>
                <a:ea typeface="微软雅黑" pitchFamily="34" charset="-122"/>
              </a:rPr>
              <a:t>对</a:t>
            </a:r>
            <a:r>
              <a:rPr kumimoji="1" lang="en-US" altLang="zh-CN" sz="2000" b="1">
                <a:solidFill>
                  <a:srgbClr val="3333CC"/>
                </a:solidFill>
                <a:latin typeface="微软雅黑" pitchFamily="34" charset="-122"/>
                <a:ea typeface="微软雅黑" pitchFamily="34" charset="-122"/>
              </a:rPr>
              <a:t>I/O</a:t>
            </a:r>
            <a:r>
              <a:rPr kumimoji="1" lang="zh-CN" altLang="en-US" sz="2000" b="1">
                <a:solidFill>
                  <a:srgbClr val="3333CC"/>
                </a:solidFill>
                <a:latin typeface="微软雅黑" pitchFamily="34" charset="-122"/>
                <a:ea typeface="微软雅黑" pitchFamily="34" charset="-122"/>
              </a:rPr>
              <a:t>端口读写就是向</a:t>
            </a:r>
            <a:r>
              <a:rPr kumimoji="1" lang="en-US" altLang="zh-CN" sz="2000" b="1">
                <a:solidFill>
                  <a:srgbClr val="3333CC"/>
                </a:solidFill>
                <a:latin typeface="微软雅黑" pitchFamily="34" charset="-122"/>
                <a:ea typeface="微软雅黑" pitchFamily="34" charset="-122"/>
              </a:rPr>
              <a:t>I/O</a:t>
            </a:r>
            <a:r>
              <a:rPr kumimoji="1" lang="zh-CN" altLang="en-US" sz="2000" b="1">
                <a:solidFill>
                  <a:srgbClr val="3333CC"/>
                </a:solidFill>
                <a:latin typeface="微软雅黑" pitchFamily="34" charset="-122"/>
                <a:ea typeface="微软雅黑" pitchFamily="34" charset="-122"/>
              </a:rPr>
              <a:t>设备</a:t>
            </a:r>
            <a:r>
              <a:rPr kumimoji="1" lang="zh-CN" altLang="en-US" sz="2000" b="1">
                <a:solidFill>
                  <a:schemeClr val="accent1"/>
                </a:solidFill>
                <a:latin typeface="微软雅黑" pitchFamily="34" charset="-122"/>
                <a:ea typeface="微软雅黑" pitchFamily="34" charset="-122"/>
              </a:rPr>
              <a:t>送出命令</a:t>
            </a:r>
            <a:r>
              <a:rPr kumimoji="1" lang="zh-CN" altLang="en-US" sz="2000" b="1">
                <a:solidFill>
                  <a:srgbClr val="3333CC"/>
                </a:solidFill>
                <a:latin typeface="微软雅黑" pitchFamily="34" charset="-122"/>
                <a:ea typeface="微软雅黑" pitchFamily="34" charset="-122"/>
              </a:rPr>
              <a:t>或从设备</a:t>
            </a:r>
            <a:r>
              <a:rPr kumimoji="1" lang="zh-CN" altLang="en-US" sz="2000" b="1">
                <a:solidFill>
                  <a:schemeClr val="accent1"/>
                </a:solidFill>
                <a:latin typeface="微软雅黑" pitchFamily="34" charset="-122"/>
                <a:ea typeface="微软雅黑" pitchFamily="34" charset="-122"/>
              </a:rPr>
              <a:t>读状态</a:t>
            </a:r>
            <a:r>
              <a:rPr kumimoji="1" lang="zh-CN" altLang="en-US" sz="2000" b="1">
                <a:solidFill>
                  <a:srgbClr val="3333CC"/>
                </a:solidFill>
                <a:latin typeface="微软雅黑" pitchFamily="34" charset="-122"/>
                <a:ea typeface="微软雅黑" pitchFamily="34" charset="-122"/>
              </a:rPr>
              <a:t>或</a:t>
            </a:r>
            <a:r>
              <a:rPr kumimoji="1" lang="zh-CN" altLang="en-US" sz="2000" b="1">
                <a:solidFill>
                  <a:schemeClr val="accent1"/>
                </a:solidFill>
                <a:latin typeface="微软雅黑" pitchFamily="34" charset="-122"/>
                <a:ea typeface="微软雅黑" pitchFamily="34" charset="-122"/>
              </a:rPr>
              <a:t>读</a:t>
            </a:r>
            <a:r>
              <a:rPr kumimoji="1" lang="en-US" altLang="zh-CN" sz="2000" b="1">
                <a:solidFill>
                  <a:schemeClr val="accent1"/>
                </a:solidFill>
                <a:latin typeface="微软雅黑" pitchFamily="34" charset="-122"/>
                <a:ea typeface="微软雅黑" pitchFamily="34" charset="-122"/>
              </a:rPr>
              <a:t>/</a:t>
            </a:r>
            <a:r>
              <a:rPr kumimoji="1" lang="zh-CN" altLang="en-US" sz="2000" b="1">
                <a:solidFill>
                  <a:schemeClr val="accent1"/>
                </a:solidFill>
                <a:latin typeface="微软雅黑" pitchFamily="34" charset="-122"/>
                <a:ea typeface="微软雅黑" pitchFamily="34" charset="-122"/>
              </a:rPr>
              <a:t>写数据</a:t>
            </a:r>
          </a:p>
          <a:p>
            <a:pPr eaLnBrk="1" hangingPunct="1">
              <a:lnSpc>
                <a:spcPct val="105000"/>
              </a:lnSpc>
              <a:spcBef>
                <a:spcPct val="25000"/>
              </a:spcBef>
              <a:buClr>
                <a:schemeClr val="accent2"/>
              </a:buClr>
              <a:buSzPct val="80000"/>
              <a:buFont typeface="Wingdings" pitchFamily="2" charset="2"/>
              <a:buChar char="l"/>
            </a:pPr>
            <a:r>
              <a:rPr kumimoji="1" lang="zh-CN" altLang="en-US" sz="2000" b="1">
                <a:solidFill>
                  <a:srgbClr val="3333CC"/>
                </a:solidFill>
                <a:latin typeface="微软雅黑" pitchFamily="34" charset="-122"/>
                <a:ea typeface="微软雅黑" pitchFamily="34" charset="-122"/>
              </a:rPr>
              <a:t>  一个</a:t>
            </a:r>
            <a:r>
              <a:rPr kumimoji="1" lang="en-US" altLang="zh-CN" sz="2000" b="1">
                <a:solidFill>
                  <a:srgbClr val="3333CC"/>
                </a:solidFill>
                <a:latin typeface="微软雅黑" pitchFamily="34" charset="-122"/>
                <a:ea typeface="微软雅黑" pitchFamily="34" charset="-122"/>
              </a:rPr>
              <a:t>I/O</a:t>
            </a:r>
            <a:r>
              <a:rPr kumimoji="1" lang="zh-CN" altLang="en-US" sz="2000" b="1">
                <a:solidFill>
                  <a:srgbClr val="3333CC"/>
                </a:solidFill>
                <a:latin typeface="微软雅黑" pitchFamily="34" charset="-122"/>
                <a:ea typeface="微软雅黑" pitchFamily="34" charset="-122"/>
              </a:rPr>
              <a:t>控制器可能会占有</a:t>
            </a:r>
            <a:r>
              <a:rPr kumimoji="1" lang="zh-CN" altLang="en-US" sz="2000" b="1">
                <a:solidFill>
                  <a:schemeClr val="accent1"/>
                </a:solidFill>
                <a:latin typeface="微软雅黑" pitchFamily="34" charset="-122"/>
                <a:ea typeface="微软雅黑" pitchFamily="34" charset="-122"/>
              </a:rPr>
              <a:t>多个端口地址</a:t>
            </a:r>
          </a:p>
          <a:p>
            <a:pPr eaLnBrk="1" hangingPunct="1">
              <a:lnSpc>
                <a:spcPct val="105000"/>
              </a:lnSpc>
              <a:spcBef>
                <a:spcPct val="25000"/>
              </a:spcBef>
              <a:buClr>
                <a:schemeClr val="accent2"/>
              </a:buClr>
              <a:buSzPct val="80000"/>
              <a:buFont typeface="Wingdings" pitchFamily="2" charset="2"/>
              <a:buChar char="l"/>
            </a:pPr>
            <a:r>
              <a:rPr kumimoji="1" lang="en-US" altLang="zh-CN" sz="2000" b="1">
                <a:solidFill>
                  <a:srgbClr val="3333CC"/>
                </a:solidFill>
                <a:latin typeface="微软雅黑" pitchFamily="34" charset="-122"/>
                <a:ea typeface="微软雅黑" pitchFamily="34" charset="-122"/>
              </a:rPr>
              <a:t>  I/O</a:t>
            </a:r>
            <a:r>
              <a:rPr kumimoji="1" lang="zh-CN" altLang="en-US" sz="2000" b="1">
                <a:solidFill>
                  <a:srgbClr val="3333CC"/>
                </a:solidFill>
                <a:latin typeface="微软雅黑" pitchFamily="34" charset="-122"/>
                <a:ea typeface="微软雅黑" pitchFamily="34" charset="-122"/>
              </a:rPr>
              <a:t>端口必须编号后，</a:t>
            </a:r>
            <a:r>
              <a:rPr kumimoji="1" lang="en-US" altLang="zh-CN" sz="2000" b="1">
                <a:solidFill>
                  <a:srgbClr val="3333CC"/>
                </a:solidFill>
                <a:latin typeface="微软雅黑" pitchFamily="34" charset="-122"/>
                <a:ea typeface="微软雅黑" pitchFamily="34" charset="-122"/>
              </a:rPr>
              <a:t>CPU</a:t>
            </a:r>
            <a:r>
              <a:rPr kumimoji="1" lang="zh-CN" altLang="en-US" sz="2000" b="1">
                <a:solidFill>
                  <a:srgbClr val="3333CC"/>
                </a:solidFill>
                <a:latin typeface="微软雅黑" pitchFamily="34" charset="-122"/>
                <a:ea typeface="微软雅黑" pitchFamily="34" charset="-122"/>
              </a:rPr>
              <a:t>才能访问它</a:t>
            </a:r>
          </a:p>
          <a:p>
            <a:pPr eaLnBrk="1" hangingPunct="1">
              <a:lnSpc>
                <a:spcPct val="105000"/>
              </a:lnSpc>
              <a:spcBef>
                <a:spcPct val="25000"/>
              </a:spcBef>
              <a:buClr>
                <a:schemeClr val="accent2"/>
              </a:buClr>
              <a:buSzPct val="80000"/>
              <a:buFont typeface="Wingdings" pitchFamily="2" charset="2"/>
              <a:buChar char="l"/>
            </a:pPr>
            <a:r>
              <a:rPr kumimoji="1" lang="en-US" altLang="zh-CN" sz="2000" b="1">
                <a:solidFill>
                  <a:srgbClr val="3333CC"/>
                </a:solidFill>
                <a:latin typeface="微软雅黑" pitchFamily="34" charset="-122"/>
                <a:ea typeface="微软雅黑" pitchFamily="34" charset="-122"/>
              </a:rPr>
              <a:t>  I/O</a:t>
            </a:r>
            <a:r>
              <a:rPr kumimoji="1" lang="zh-CN" altLang="en-US" sz="2000" b="1">
                <a:solidFill>
                  <a:srgbClr val="3333CC"/>
                </a:solidFill>
                <a:latin typeface="微软雅黑" pitchFamily="34" charset="-122"/>
                <a:ea typeface="微软雅黑" pitchFamily="34" charset="-122"/>
              </a:rPr>
              <a:t>设备的寻址方式就是</a:t>
            </a:r>
            <a:r>
              <a:rPr kumimoji="1" lang="en-US" altLang="zh-CN" sz="2000" b="1">
                <a:solidFill>
                  <a:schemeClr val="accent1"/>
                </a:solidFill>
                <a:latin typeface="微软雅黑" pitchFamily="34" charset="-122"/>
                <a:ea typeface="微软雅黑" pitchFamily="34" charset="-122"/>
              </a:rPr>
              <a:t>I/O</a:t>
            </a:r>
            <a:r>
              <a:rPr kumimoji="1" lang="zh-CN" altLang="en-US" sz="2000" b="1">
                <a:solidFill>
                  <a:schemeClr val="accent1"/>
                </a:solidFill>
                <a:latin typeface="微软雅黑" pitchFamily="34" charset="-122"/>
                <a:ea typeface="微软雅黑" pitchFamily="34" charset="-122"/>
              </a:rPr>
              <a:t>端口的编号方式</a:t>
            </a:r>
          </a:p>
        </p:txBody>
      </p:sp>
      <p:sp>
        <p:nvSpPr>
          <p:cNvPr id="939013" name="Text Box 5"/>
          <p:cNvSpPr txBox="1">
            <a:spLocks noChangeArrowheads="1"/>
          </p:cNvSpPr>
          <p:nvPr/>
        </p:nvSpPr>
        <p:spPr bwMode="auto">
          <a:xfrm>
            <a:off x="6038850" y="1484313"/>
            <a:ext cx="2771775" cy="10064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教室和办公室可以连号（统一编址），也可单独编号（独立编址）</a:t>
            </a:r>
          </a:p>
        </p:txBody>
      </p:sp>
    </p:spTree>
    <p:extLst>
      <p:ext uri="{BB962C8B-B14F-4D97-AF65-F5344CB8AC3E}">
        <p14:creationId xmlns:p14="http://schemas.microsoft.com/office/powerpoint/2010/main" val="394368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9012">
                                            <p:txEl>
                                              <p:pRg st="0" end="0"/>
                                            </p:txEl>
                                          </p:spTgt>
                                        </p:tgtEl>
                                        <p:attrNameLst>
                                          <p:attrName>style.visibility</p:attrName>
                                        </p:attrNameLst>
                                      </p:cBhvr>
                                      <p:to>
                                        <p:strVal val="visible"/>
                                      </p:to>
                                    </p:set>
                                    <p:animEffect transition="in" filter="blinds(horizontal)">
                                      <p:cBhvr>
                                        <p:cTn id="7" dur="500"/>
                                        <p:tgtEl>
                                          <p:spTgt spid="9390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9012">
                                            <p:txEl>
                                              <p:pRg st="1" end="1"/>
                                            </p:txEl>
                                          </p:spTgt>
                                        </p:tgtEl>
                                        <p:attrNameLst>
                                          <p:attrName>style.visibility</p:attrName>
                                        </p:attrNameLst>
                                      </p:cBhvr>
                                      <p:to>
                                        <p:strVal val="visible"/>
                                      </p:to>
                                    </p:set>
                                    <p:animEffect transition="in" filter="blinds(horizontal)">
                                      <p:cBhvr>
                                        <p:cTn id="12" dur="500"/>
                                        <p:tgtEl>
                                          <p:spTgt spid="9390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39012">
                                            <p:txEl>
                                              <p:pRg st="2" end="2"/>
                                            </p:txEl>
                                          </p:spTgt>
                                        </p:tgtEl>
                                        <p:attrNameLst>
                                          <p:attrName>style.visibility</p:attrName>
                                        </p:attrNameLst>
                                      </p:cBhvr>
                                      <p:to>
                                        <p:strVal val="visible"/>
                                      </p:to>
                                    </p:set>
                                    <p:animEffect transition="in" filter="blinds(horizontal)">
                                      <p:cBhvr>
                                        <p:cTn id="17" dur="500"/>
                                        <p:tgtEl>
                                          <p:spTgt spid="9390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39012">
                                            <p:txEl>
                                              <p:pRg st="3" end="3"/>
                                            </p:txEl>
                                          </p:spTgt>
                                        </p:tgtEl>
                                        <p:attrNameLst>
                                          <p:attrName>style.visibility</p:attrName>
                                        </p:attrNameLst>
                                      </p:cBhvr>
                                      <p:to>
                                        <p:strVal val="visible"/>
                                      </p:to>
                                    </p:set>
                                    <p:animEffect transition="in" filter="blinds(horizontal)">
                                      <p:cBhvr>
                                        <p:cTn id="22" dur="500"/>
                                        <p:tgtEl>
                                          <p:spTgt spid="9390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39013"/>
                                        </p:tgtEl>
                                        <p:attrNameLst>
                                          <p:attrName>style.visibility</p:attrName>
                                        </p:attrNameLst>
                                      </p:cBhvr>
                                      <p:to>
                                        <p:strVal val="visible"/>
                                      </p:to>
                                    </p:set>
                                    <p:animEffect transition="in" filter="blinds(horizontal)">
                                      <p:cBhvr>
                                        <p:cTn id="27" dur="500"/>
                                        <p:tgtEl>
                                          <p:spTgt spid="9390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39011">
                                            <p:txEl>
                                              <p:pRg st="0" end="0"/>
                                            </p:txEl>
                                          </p:spTgt>
                                        </p:tgtEl>
                                        <p:attrNameLst>
                                          <p:attrName>style.visibility</p:attrName>
                                        </p:attrNameLst>
                                      </p:cBhvr>
                                      <p:to>
                                        <p:strVal val="visible"/>
                                      </p:to>
                                    </p:set>
                                    <p:animEffect transition="in" filter="blinds(horizontal)">
                                      <p:cBhvr>
                                        <p:cTn id="32" dur="500"/>
                                        <p:tgtEl>
                                          <p:spTgt spid="9390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39011">
                                            <p:txEl>
                                              <p:pRg st="1" end="1"/>
                                            </p:txEl>
                                          </p:spTgt>
                                        </p:tgtEl>
                                        <p:attrNameLst>
                                          <p:attrName>style.visibility</p:attrName>
                                        </p:attrNameLst>
                                      </p:cBhvr>
                                      <p:to>
                                        <p:strVal val="visible"/>
                                      </p:to>
                                    </p:set>
                                    <p:animEffect transition="in" filter="checkerboard(across)">
                                      <p:cBhvr>
                                        <p:cTn id="37" dur="500"/>
                                        <p:tgtEl>
                                          <p:spTgt spid="9390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939011">
                                            <p:txEl>
                                              <p:pRg st="2" end="2"/>
                                            </p:txEl>
                                          </p:spTgt>
                                        </p:tgtEl>
                                        <p:attrNameLst>
                                          <p:attrName>style.visibility</p:attrName>
                                        </p:attrNameLst>
                                      </p:cBhvr>
                                      <p:to>
                                        <p:strVal val="visible"/>
                                      </p:to>
                                    </p:set>
                                    <p:animEffect transition="in" filter="checkerboard(across)">
                                      <p:cBhvr>
                                        <p:cTn id="42" dur="500"/>
                                        <p:tgtEl>
                                          <p:spTgt spid="9390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39011">
                                            <p:txEl>
                                              <p:pRg st="3" end="3"/>
                                            </p:txEl>
                                          </p:spTgt>
                                        </p:tgtEl>
                                        <p:attrNameLst>
                                          <p:attrName>style.visibility</p:attrName>
                                        </p:attrNameLst>
                                      </p:cBhvr>
                                      <p:to>
                                        <p:strVal val="visible"/>
                                      </p:to>
                                    </p:set>
                                    <p:animEffect transition="in" filter="blinds(horizontal)">
                                      <p:cBhvr>
                                        <p:cTn id="47" dur="500"/>
                                        <p:tgtEl>
                                          <p:spTgt spid="939011">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39011">
                                            <p:txEl>
                                              <p:pRg st="4" end="4"/>
                                            </p:txEl>
                                          </p:spTgt>
                                        </p:tgtEl>
                                        <p:attrNameLst>
                                          <p:attrName>style.visibility</p:attrName>
                                        </p:attrNameLst>
                                      </p:cBhvr>
                                      <p:to>
                                        <p:strVal val="visible"/>
                                      </p:to>
                                    </p:set>
                                    <p:animEffect transition="in" filter="blinds(horizontal)">
                                      <p:cBhvr>
                                        <p:cTn id="52" dur="500"/>
                                        <p:tgtEl>
                                          <p:spTgt spid="939011">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39011">
                                            <p:txEl>
                                              <p:pRg st="5" end="5"/>
                                            </p:txEl>
                                          </p:spTgt>
                                        </p:tgtEl>
                                        <p:attrNameLst>
                                          <p:attrName>style.visibility</p:attrName>
                                        </p:attrNameLst>
                                      </p:cBhvr>
                                      <p:to>
                                        <p:strVal val="visible"/>
                                      </p:to>
                                    </p:set>
                                    <p:animEffect transition="in" filter="blinds(horizontal)">
                                      <p:cBhvr>
                                        <p:cTn id="57" dur="500"/>
                                        <p:tgtEl>
                                          <p:spTgt spid="939011">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939011">
                                            <p:txEl>
                                              <p:pRg st="6" end="6"/>
                                            </p:txEl>
                                          </p:spTgt>
                                        </p:tgtEl>
                                        <p:attrNameLst>
                                          <p:attrName>style.visibility</p:attrName>
                                        </p:attrNameLst>
                                      </p:cBhvr>
                                      <p:to>
                                        <p:strVal val="visible"/>
                                      </p:to>
                                    </p:set>
                                    <p:animEffect transition="in" filter="checkerboard(across)">
                                      <p:cBhvr>
                                        <p:cTn id="62" dur="500"/>
                                        <p:tgtEl>
                                          <p:spTgt spid="939011">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939011">
                                            <p:txEl>
                                              <p:pRg st="7" end="7"/>
                                            </p:txEl>
                                          </p:spTgt>
                                        </p:tgtEl>
                                        <p:attrNameLst>
                                          <p:attrName>style.visibility</p:attrName>
                                        </p:attrNameLst>
                                      </p:cBhvr>
                                      <p:to>
                                        <p:strVal val="visible"/>
                                      </p:to>
                                    </p:set>
                                    <p:animEffect transition="in" filter="checkerboard(across)">
                                      <p:cBhvr>
                                        <p:cTn id="67" dur="500"/>
                                        <p:tgtEl>
                                          <p:spTgt spid="939011">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939011">
                                            <p:txEl>
                                              <p:pRg st="8" end="8"/>
                                            </p:txEl>
                                          </p:spTgt>
                                        </p:tgtEl>
                                        <p:attrNameLst>
                                          <p:attrName>style.visibility</p:attrName>
                                        </p:attrNameLst>
                                      </p:cBhvr>
                                      <p:to>
                                        <p:strVal val="visible"/>
                                      </p:to>
                                    </p:set>
                                    <p:animEffect transition="in" filter="blinds(horizontal)">
                                      <p:cBhvr>
                                        <p:cTn id="72" dur="500"/>
                                        <p:tgtEl>
                                          <p:spTgt spid="9390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a:lstStyle/>
          <a:p>
            <a:r>
              <a:rPr lang="zh-CN" altLang="en-US"/>
              <a:t>驱动程序与</a:t>
            </a:r>
            <a:r>
              <a:rPr lang="en-US" altLang="zh-CN"/>
              <a:t>I/O</a:t>
            </a:r>
            <a:r>
              <a:rPr lang="zh-CN" altLang="en-US"/>
              <a:t>指令</a:t>
            </a:r>
          </a:p>
        </p:txBody>
      </p:sp>
      <p:sp>
        <p:nvSpPr>
          <p:cNvPr id="913411" name="Rectangle 3"/>
          <p:cNvSpPr>
            <a:spLocks noGrp="1" noChangeArrowheads="1"/>
          </p:cNvSpPr>
          <p:nvPr>
            <p:ph type="body" idx="1"/>
          </p:nvPr>
        </p:nvSpPr>
        <p:spPr>
          <a:xfrm>
            <a:off x="349250" y="831850"/>
            <a:ext cx="8191500" cy="5283200"/>
          </a:xfrm>
        </p:spPr>
        <p:txBody>
          <a:bodyPr/>
          <a:lstStyle/>
          <a:p>
            <a:pPr>
              <a:lnSpc>
                <a:spcPct val="120000"/>
              </a:lnSpc>
            </a:pPr>
            <a:r>
              <a:rPr lang="zh-CN" altLang="en-US" sz="2000" dirty="0">
                <a:latin typeface="微软雅黑" pitchFamily="34" charset="-122"/>
                <a:ea typeface="微软雅黑" pitchFamily="34" charset="-122"/>
              </a:rPr>
              <a:t>控制外设进行输入</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输出的底层</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软件是</a:t>
            </a:r>
            <a:r>
              <a:rPr lang="zh-CN" altLang="en-US" sz="2000" dirty="0">
                <a:solidFill>
                  <a:schemeClr val="accent1"/>
                </a:solidFill>
                <a:latin typeface="微软雅黑" pitchFamily="34" charset="-122"/>
                <a:ea typeface="微软雅黑" pitchFamily="34" charset="-122"/>
              </a:rPr>
              <a:t>驱动程序</a:t>
            </a:r>
            <a:endParaRPr lang="en-US" altLang="zh-CN" sz="2000" dirty="0">
              <a:latin typeface="微软雅黑" pitchFamily="34" charset="-122"/>
              <a:ea typeface="微软雅黑" pitchFamily="34" charset="-122"/>
            </a:endParaRPr>
          </a:p>
          <a:p>
            <a:pPr>
              <a:lnSpc>
                <a:spcPct val="120000"/>
              </a:lnSpc>
            </a:pPr>
            <a:r>
              <a:rPr lang="zh-CN" altLang="en-US" sz="2000" dirty="0">
                <a:latin typeface="微软雅黑" pitchFamily="34" charset="-122"/>
                <a:ea typeface="微软雅黑" pitchFamily="34" charset="-122"/>
              </a:rPr>
              <a:t>驱动程序设计者应了解设备控制器及设备的工作原理，包括：</a:t>
            </a:r>
            <a:r>
              <a:rPr lang="zh-CN" altLang="en-US" sz="2000" dirty="0">
                <a:solidFill>
                  <a:srgbClr val="008000"/>
                </a:solidFill>
                <a:latin typeface="微软雅黑" pitchFamily="34" charset="-122"/>
                <a:ea typeface="微软雅黑" pitchFamily="34" charset="-122"/>
              </a:rPr>
              <a:t>设备控制器中有哪些用户可访问的寄存器、控制</a:t>
            </a:r>
            <a:r>
              <a:rPr lang="en-US" altLang="zh-CN" sz="2000" dirty="0">
                <a:solidFill>
                  <a:srgbClr val="008000"/>
                </a:solidFill>
                <a:latin typeface="微软雅黑" pitchFamily="34" charset="-122"/>
                <a:ea typeface="微软雅黑" pitchFamily="34" charset="-122"/>
              </a:rPr>
              <a:t>/</a:t>
            </a:r>
            <a:r>
              <a:rPr lang="zh-CN" altLang="en-US" sz="2000" dirty="0">
                <a:solidFill>
                  <a:srgbClr val="008000"/>
                </a:solidFill>
                <a:latin typeface="微软雅黑" pitchFamily="34" charset="-122"/>
                <a:ea typeface="微软雅黑" pitchFamily="34" charset="-122"/>
              </a:rPr>
              <a:t>状态寄存器中每一位的含义、设备控制器与外设之间的通信协议</a:t>
            </a:r>
            <a:r>
              <a:rPr lang="zh-CN" altLang="en-US" sz="2000" dirty="0">
                <a:latin typeface="微软雅黑" pitchFamily="34" charset="-122"/>
                <a:ea typeface="微软雅黑" pitchFamily="34" charset="-122"/>
              </a:rPr>
              <a:t>等，而关于外设的机械特性，程序员则无需了解。驱动程序通过访问</a:t>
            </a:r>
            <a:r>
              <a:rPr lang="en-US" altLang="zh-CN" sz="2000" dirty="0">
                <a:solidFill>
                  <a:schemeClr val="accent1"/>
                </a:solidFill>
                <a:latin typeface="微软雅黑" pitchFamily="34" charset="-122"/>
                <a:ea typeface="微软雅黑" pitchFamily="34" charset="-122"/>
              </a:rPr>
              <a:t>I/O</a:t>
            </a:r>
            <a:r>
              <a:rPr lang="zh-CN" altLang="en-US" sz="2000" dirty="0">
                <a:solidFill>
                  <a:schemeClr val="accent1"/>
                </a:solidFill>
                <a:latin typeface="微软雅黑" pitchFamily="34" charset="-122"/>
                <a:ea typeface="微软雅黑" pitchFamily="34" charset="-122"/>
              </a:rPr>
              <a:t>端口</a:t>
            </a:r>
            <a:r>
              <a:rPr lang="zh-CN" altLang="en-US" sz="2000" dirty="0">
                <a:latin typeface="微软雅黑" pitchFamily="34" charset="-122"/>
                <a:ea typeface="微软雅黑" pitchFamily="34" charset="-122"/>
              </a:rPr>
              <a:t>控制外设进行</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a:t>
            </a:r>
          </a:p>
          <a:p>
            <a:pPr lvl="1">
              <a:lnSpc>
                <a:spcPct val="120000"/>
              </a:lnSpc>
            </a:pPr>
            <a:r>
              <a:rPr lang="zh-CN" altLang="en-US" sz="2000" dirty="0">
                <a:latin typeface="微软雅黑" pitchFamily="34" charset="-122"/>
                <a:ea typeface="微软雅黑" pitchFamily="34" charset="-122"/>
              </a:rPr>
              <a:t>将控制命令送到</a:t>
            </a:r>
            <a:r>
              <a:rPr lang="zh-CN" altLang="en-US" sz="2000" dirty="0">
                <a:solidFill>
                  <a:schemeClr val="accent1"/>
                </a:solidFill>
                <a:latin typeface="微软雅黑" pitchFamily="34" charset="-122"/>
                <a:ea typeface="微软雅黑" pitchFamily="34" charset="-122"/>
              </a:rPr>
              <a:t>控制寄存器</a:t>
            </a:r>
            <a:r>
              <a:rPr lang="zh-CN" altLang="en-US" sz="2000" dirty="0">
                <a:latin typeface="微软雅黑" pitchFamily="34" charset="-122"/>
                <a:ea typeface="微软雅黑" pitchFamily="34" charset="-122"/>
              </a:rPr>
              <a:t>来启动外设工作；</a:t>
            </a:r>
          </a:p>
          <a:p>
            <a:pPr lvl="1">
              <a:lnSpc>
                <a:spcPct val="120000"/>
              </a:lnSpc>
            </a:pPr>
            <a:r>
              <a:rPr lang="zh-CN" altLang="en-US" sz="2000" dirty="0">
                <a:latin typeface="微软雅黑" pitchFamily="34" charset="-122"/>
                <a:ea typeface="微软雅黑" pitchFamily="34" charset="-122"/>
              </a:rPr>
              <a:t>读取</a:t>
            </a:r>
            <a:r>
              <a:rPr lang="zh-CN" altLang="en-US" sz="2000" dirty="0">
                <a:solidFill>
                  <a:schemeClr val="accent1"/>
                </a:solidFill>
                <a:latin typeface="微软雅黑" pitchFamily="34" charset="-122"/>
                <a:ea typeface="微软雅黑" pitchFamily="34" charset="-122"/>
              </a:rPr>
              <a:t>状态寄存器</a:t>
            </a:r>
            <a:r>
              <a:rPr lang="zh-CN" altLang="en-US" sz="2000" dirty="0">
                <a:latin typeface="微软雅黑" pitchFamily="34" charset="-122"/>
                <a:ea typeface="微软雅黑" pitchFamily="34" charset="-122"/>
              </a:rPr>
              <a:t>了解外设和设备控制器的状态；</a:t>
            </a:r>
          </a:p>
          <a:p>
            <a:pPr lvl="1">
              <a:lnSpc>
                <a:spcPct val="120000"/>
              </a:lnSpc>
            </a:pPr>
            <a:r>
              <a:rPr lang="zh-CN" altLang="en-US" sz="2000" dirty="0">
                <a:latin typeface="微软雅黑" pitchFamily="34" charset="-122"/>
                <a:ea typeface="微软雅黑" pitchFamily="34" charset="-122"/>
              </a:rPr>
              <a:t>访问</a:t>
            </a:r>
            <a:r>
              <a:rPr lang="zh-CN" altLang="en-US" sz="2000" dirty="0">
                <a:solidFill>
                  <a:schemeClr val="accent1"/>
                </a:solidFill>
                <a:latin typeface="微软雅黑" pitchFamily="34" charset="-122"/>
                <a:ea typeface="微软雅黑" pitchFamily="34" charset="-122"/>
              </a:rPr>
              <a:t>数据缓冲寄存器</a:t>
            </a:r>
            <a:r>
              <a:rPr lang="zh-CN" altLang="en-US" sz="2000" dirty="0">
                <a:latin typeface="微软雅黑" pitchFamily="34" charset="-122"/>
                <a:ea typeface="微软雅黑" pitchFamily="34" charset="-122"/>
              </a:rPr>
              <a:t>进行数据的输入和输出。</a:t>
            </a:r>
          </a:p>
          <a:p>
            <a:pPr>
              <a:lnSpc>
                <a:spcPct val="120000"/>
              </a:lnSpc>
            </a:pPr>
            <a:r>
              <a:rPr lang="zh-CN" altLang="en-US" sz="2000" dirty="0">
                <a:latin typeface="微软雅黑" pitchFamily="34" charset="-122"/>
                <a:ea typeface="微软雅黑" pitchFamily="34" charset="-122"/>
              </a:rPr>
              <a:t>对</a:t>
            </a:r>
            <a:r>
              <a:rPr lang="en-US" altLang="zh-CN" sz="2000" dirty="0">
                <a:solidFill>
                  <a:schemeClr val="accent1"/>
                </a:solidFill>
                <a:latin typeface="微软雅黑" pitchFamily="34" charset="-122"/>
                <a:ea typeface="微软雅黑" pitchFamily="34" charset="-122"/>
              </a:rPr>
              <a:t>I/O</a:t>
            </a:r>
            <a:r>
              <a:rPr lang="zh-CN" altLang="en-US" sz="2000" dirty="0">
                <a:solidFill>
                  <a:schemeClr val="accent1"/>
                </a:solidFill>
                <a:latin typeface="微软雅黑" pitchFamily="34" charset="-122"/>
                <a:ea typeface="微软雅黑" pitchFamily="34" charset="-122"/>
              </a:rPr>
              <a:t>端口</a:t>
            </a:r>
            <a:r>
              <a:rPr lang="zh-CN" altLang="en-US" sz="2000" dirty="0">
                <a:latin typeface="微软雅黑" pitchFamily="34" charset="-122"/>
                <a:ea typeface="微软雅黑" pitchFamily="34" charset="-122"/>
              </a:rPr>
              <a:t>的访问操作由</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指令完成，它们是一种特权指令</a:t>
            </a:r>
          </a:p>
          <a:p>
            <a:pPr>
              <a:lnSpc>
                <a:spcPct val="120000"/>
              </a:lnSpc>
            </a:pPr>
            <a:r>
              <a:rPr lang="en-US" altLang="zh-CN" sz="2000" dirty="0">
                <a:latin typeface="微软雅黑" pitchFamily="34" charset="-122"/>
                <a:ea typeface="微软雅黑" pitchFamily="34" charset="-122"/>
              </a:rPr>
              <a:t>IA-32</a:t>
            </a:r>
            <a:r>
              <a:rPr lang="zh-CN" altLang="en-US" sz="2000" dirty="0">
                <a:latin typeface="微软雅黑" pitchFamily="34" charset="-122"/>
                <a:ea typeface="微软雅黑" pitchFamily="34" charset="-122"/>
              </a:rPr>
              <a:t>中的</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指令：</a:t>
            </a:r>
            <a:r>
              <a:rPr lang="en-US" altLang="zh-CN" sz="2000" dirty="0">
                <a:latin typeface="微软雅黑" pitchFamily="34" charset="-122"/>
                <a:ea typeface="微软雅黑" pitchFamily="34" charset="-122"/>
              </a:rPr>
              <a:t>in</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ins</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out</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outs</a:t>
            </a:r>
            <a:endParaRPr lang="zh-CN" altLang="en-US" sz="2000" dirty="0">
              <a:latin typeface="微软雅黑" pitchFamily="34" charset="-122"/>
              <a:ea typeface="微软雅黑" pitchFamily="34" charset="-122"/>
            </a:endParaRPr>
          </a:p>
          <a:p>
            <a:pPr lvl="1">
              <a:lnSpc>
                <a:spcPct val="120000"/>
              </a:lnSpc>
            </a:pPr>
            <a:r>
              <a:rPr lang="en-US" altLang="zh-CN" sz="2000" dirty="0">
                <a:latin typeface="微软雅黑" pitchFamily="34" charset="-122"/>
                <a:ea typeface="微软雅黑" pitchFamily="34" charset="-122"/>
              </a:rPr>
              <a:t>in</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ins</a:t>
            </a:r>
            <a:r>
              <a:rPr lang="zh-CN" altLang="en-US" sz="2000" dirty="0">
                <a:latin typeface="微软雅黑" pitchFamily="34" charset="-122"/>
                <a:ea typeface="微软雅黑" pitchFamily="34" charset="-122"/>
              </a:rPr>
              <a:t>用于将</a:t>
            </a:r>
            <a:r>
              <a:rPr lang="en-US" altLang="zh-CN" sz="2000" dirty="0">
                <a:solidFill>
                  <a:schemeClr val="accent1"/>
                </a:solidFill>
                <a:latin typeface="微软雅黑" pitchFamily="34" charset="-122"/>
                <a:ea typeface="微软雅黑" pitchFamily="34" charset="-122"/>
              </a:rPr>
              <a:t>I/O</a:t>
            </a:r>
            <a:r>
              <a:rPr lang="zh-CN" altLang="en-US" sz="2000" dirty="0">
                <a:solidFill>
                  <a:schemeClr val="accent1"/>
                </a:solidFill>
                <a:latin typeface="微软雅黑" pitchFamily="34" charset="-122"/>
                <a:ea typeface="微软雅黑" pitchFamily="34" charset="-122"/>
              </a:rPr>
              <a:t>端口</a:t>
            </a:r>
            <a:r>
              <a:rPr lang="zh-CN" altLang="en-US" sz="2000" dirty="0">
                <a:latin typeface="微软雅黑" pitchFamily="34" charset="-122"/>
                <a:ea typeface="微软雅黑" pitchFamily="34" charset="-122"/>
              </a:rPr>
              <a:t>的内容取到</a:t>
            </a:r>
            <a:r>
              <a:rPr lang="en-US" altLang="zh-CN" sz="2000" dirty="0">
                <a:latin typeface="微软雅黑" pitchFamily="34" charset="-122"/>
                <a:ea typeface="微软雅黑" pitchFamily="34" charset="-122"/>
              </a:rPr>
              <a:t>CPU</a:t>
            </a:r>
            <a:r>
              <a:rPr lang="zh-CN" altLang="en-US" sz="2000" dirty="0">
                <a:latin typeface="微软雅黑" pitchFamily="34" charset="-122"/>
                <a:ea typeface="微软雅黑" pitchFamily="34" charset="-122"/>
              </a:rPr>
              <a:t>内的</a:t>
            </a:r>
            <a:r>
              <a:rPr lang="zh-CN" altLang="en-US" sz="2000" dirty="0">
                <a:solidFill>
                  <a:schemeClr val="accent1"/>
                </a:solidFill>
                <a:latin typeface="微软雅黑" pitchFamily="34" charset="-122"/>
                <a:ea typeface="微软雅黑" pitchFamily="34" charset="-122"/>
              </a:rPr>
              <a:t>通用寄存器</a:t>
            </a:r>
            <a:r>
              <a:rPr lang="zh-CN" altLang="en-US" sz="2000" dirty="0">
                <a:latin typeface="微软雅黑" pitchFamily="34" charset="-122"/>
                <a:ea typeface="微软雅黑" pitchFamily="34" charset="-122"/>
              </a:rPr>
              <a:t>中；</a:t>
            </a:r>
          </a:p>
          <a:p>
            <a:pPr lvl="1">
              <a:lnSpc>
                <a:spcPct val="120000"/>
              </a:lnSpc>
            </a:pPr>
            <a:r>
              <a:rPr lang="en-US" altLang="zh-CN" sz="2000" dirty="0">
                <a:latin typeface="微软雅黑" pitchFamily="34" charset="-122"/>
                <a:ea typeface="微软雅黑" pitchFamily="34" charset="-122"/>
              </a:rPr>
              <a:t>out</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outs</a:t>
            </a:r>
            <a:r>
              <a:rPr lang="zh-CN" altLang="en-US" sz="2000" dirty="0">
                <a:latin typeface="微软雅黑" pitchFamily="34" charset="-122"/>
                <a:ea typeface="微软雅黑" pitchFamily="34" charset="-122"/>
              </a:rPr>
              <a:t>用于将</a:t>
            </a:r>
            <a:r>
              <a:rPr lang="zh-CN" altLang="en-US" sz="2000" dirty="0">
                <a:solidFill>
                  <a:schemeClr val="accent1"/>
                </a:solidFill>
                <a:latin typeface="微软雅黑" pitchFamily="34" charset="-122"/>
                <a:ea typeface="微软雅黑" pitchFamily="34" charset="-122"/>
              </a:rPr>
              <a:t>通用寄存器</a:t>
            </a:r>
            <a:r>
              <a:rPr lang="zh-CN" altLang="en-US" sz="2000" dirty="0">
                <a:latin typeface="微软雅黑" pitchFamily="34" charset="-122"/>
                <a:ea typeface="微软雅黑" pitchFamily="34" charset="-122"/>
              </a:rPr>
              <a:t>内容输出到</a:t>
            </a:r>
            <a:r>
              <a:rPr lang="en-US" altLang="zh-CN" sz="2000" dirty="0">
                <a:solidFill>
                  <a:schemeClr val="accent1"/>
                </a:solidFill>
                <a:latin typeface="微软雅黑" pitchFamily="34" charset="-122"/>
                <a:ea typeface="微软雅黑" pitchFamily="34" charset="-122"/>
              </a:rPr>
              <a:t>I/O</a:t>
            </a:r>
            <a:r>
              <a:rPr lang="zh-CN" altLang="en-US" sz="2000" dirty="0">
                <a:solidFill>
                  <a:schemeClr val="accent1"/>
                </a:solidFill>
                <a:latin typeface="微软雅黑" pitchFamily="34" charset="-122"/>
                <a:ea typeface="微软雅黑" pitchFamily="34" charset="-122"/>
              </a:rPr>
              <a:t>端口</a:t>
            </a:r>
            <a:r>
              <a:rPr lang="zh-CN" altLang="en-US" sz="2000" dirty="0">
                <a:latin typeface="微软雅黑" pitchFamily="34" charset="-122"/>
                <a:ea typeface="微软雅黑" pitchFamily="34" charset="-122"/>
              </a:rPr>
              <a:t>。</a:t>
            </a:r>
            <a:r>
              <a:rPr lang="zh-CN" altLang="en-US" dirty="0">
                <a:ea typeface="宋体" pitchFamily="2" charset="-122"/>
              </a:rPr>
              <a:t> </a:t>
            </a:r>
          </a:p>
        </p:txBody>
      </p:sp>
      <p:sp>
        <p:nvSpPr>
          <p:cNvPr id="913412" name="Text Box 4"/>
          <p:cNvSpPr txBox="1">
            <a:spLocks noChangeArrowheads="1"/>
          </p:cNvSpPr>
          <p:nvPr/>
        </p:nvSpPr>
        <p:spPr bwMode="auto">
          <a:xfrm>
            <a:off x="261938" y="6270625"/>
            <a:ext cx="8561387" cy="396875"/>
          </a:xfrm>
          <a:prstGeom prst="rect">
            <a:avLst/>
          </a:prstGeom>
          <a:noFill/>
          <a:ln w="50800">
            <a:noFill/>
            <a:miter lim="800000"/>
            <a:headEnd/>
            <a:tailEnd/>
          </a:ln>
          <a:effectLst/>
        </p:spPr>
        <p:txBody>
          <a:bodyPr>
            <a:spAutoFit/>
          </a:bodyPr>
          <a:lstStyle/>
          <a:p>
            <a:pPr algn="just"/>
            <a:r>
              <a:rPr kumimoji="1" lang="zh-CN" altLang="en-US" sz="2000" b="1">
                <a:solidFill>
                  <a:schemeClr val="accent1"/>
                </a:solidFill>
                <a:latin typeface="微软雅黑" pitchFamily="34" charset="-122"/>
                <a:ea typeface="微软雅黑" pitchFamily="34" charset="-122"/>
              </a:rPr>
              <a:t>如 </a:t>
            </a:r>
            <a:r>
              <a:rPr kumimoji="1" lang="en-US" altLang="zh-CN" sz="2000" b="1">
                <a:solidFill>
                  <a:srgbClr val="008000"/>
                </a:solidFill>
                <a:latin typeface="微软雅黑" pitchFamily="34" charset="-122"/>
                <a:ea typeface="微软雅黑" pitchFamily="34" charset="-122"/>
              </a:rPr>
              <a:t>IN AL, DX</a:t>
            </a:r>
            <a:r>
              <a:rPr kumimoji="1" lang="zh-CN" altLang="en-US" sz="2000" b="1">
                <a:solidFill>
                  <a:schemeClr val="accent1"/>
                </a:solidFill>
                <a:latin typeface="微软雅黑" pitchFamily="34" charset="-122"/>
                <a:ea typeface="微软雅黑" pitchFamily="34" charset="-122"/>
              </a:rPr>
              <a:t>：</a:t>
            </a:r>
            <a:r>
              <a:rPr kumimoji="1" lang="en-US" altLang="zh-CN" sz="2000" b="1">
                <a:solidFill>
                  <a:schemeClr val="accent1"/>
                </a:solidFill>
                <a:latin typeface="微软雅黑" pitchFamily="34" charset="-122"/>
                <a:ea typeface="微软雅黑" pitchFamily="34" charset="-122"/>
              </a:rPr>
              <a:t>DX</a:t>
            </a:r>
            <a:r>
              <a:rPr kumimoji="1" lang="zh-CN" altLang="en-US" sz="2000" b="1">
                <a:solidFill>
                  <a:schemeClr val="accent1"/>
                </a:solidFill>
                <a:latin typeface="微软雅黑" pitchFamily="34" charset="-122"/>
                <a:ea typeface="微软雅黑" pitchFamily="34" charset="-122"/>
              </a:rPr>
              <a:t>中存放</a:t>
            </a:r>
            <a:r>
              <a:rPr kumimoji="1" lang="en-US" altLang="zh-CN" sz="2000" b="1">
                <a:solidFill>
                  <a:schemeClr val="accent1"/>
                </a:solidFill>
                <a:latin typeface="微软雅黑" pitchFamily="34" charset="-122"/>
                <a:ea typeface="微软雅黑" pitchFamily="34" charset="-122"/>
              </a:rPr>
              <a:t>I/O</a:t>
            </a:r>
            <a:r>
              <a:rPr kumimoji="1" lang="zh-CN" altLang="en-US" sz="2000" b="1">
                <a:solidFill>
                  <a:schemeClr val="accent1"/>
                </a:solidFill>
                <a:latin typeface="微软雅黑" pitchFamily="34" charset="-122"/>
                <a:ea typeface="微软雅黑" pitchFamily="34" charset="-122"/>
              </a:rPr>
              <a:t>端口地址，将</a:t>
            </a:r>
            <a:r>
              <a:rPr kumimoji="1" lang="en-US" altLang="zh-CN" sz="2000" b="1">
                <a:solidFill>
                  <a:schemeClr val="accent1"/>
                </a:solidFill>
                <a:latin typeface="微软雅黑" pitchFamily="34" charset="-122"/>
                <a:ea typeface="微软雅黑" pitchFamily="34" charset="-122"/>
              </a:rPr>
              <a:t>I/O</a:t>
            </a:r>
            <a:r>
              <a:rPr kumimoji="1" lang="zh-CN" altLang="en-US" sz="2000" b="1">
                <a:solidFill>
                  <a:schemeClr val="accent1"/>
                </a:solidFill>
                <a:latin typeface="微软雅黑" pitchFamily="34" charset="-122"/>
                <a:ea typeface="微软雅黑" pitchFamily="34" charset="-122"/>
              </a:rPr>
              <a:t>端口中的内容取到</a:t>
            </a:r>
            <a:r>
              <a:rPr kumimoji="1" lang="en-US" altLang="zh-CN" sz="2000" b="1">
                <a:solidFill>
                  <a:schemeClr val="accent1"/>
                </a:solidFill>
                <a:latin typeface="微软雅黑" pitchFamily="34" charset="-122"/>
                <a:ea typeface="微软雅黑" pitchFamily="34" charset="-122"/>
              </a:rPr>
              <a:t>AL</a:t>
            </a:r>
            <a:r>
              <a:rPr kumimoji="1" lang="zh-CN" altLang="en-US" sz="2000" b="1">
                <a:solidFill>
                  <a:schemeClr val="accent1"/>
                </a:solidFill>
                <a:latin typeface="微软雅黑" pitchFamily="34" charset="-122"/>
                <a:ea typeface="微软雅黑" pitchFamily="34" charset="-122"/>
              </a:rPr>
              <a:t>中</a:t>
            </a:r>
            <a:endParaRPr lang="zh-CN" altLang="en-US" sz="2000" b="1">
              <a:latin typeface="微软雅黑" pitchFamily="34" charset="-122"/>
              <a:ea typeface="微软雅黑" pitchFamily="34" charset="-122"/>
            </a:endParaRPr>
          </a:p>
        </p:txBody>
      </p:sp>
    </p:spTree>
    <p:extLst>
      <p:ext uri="{BB962C8B-B14F-4D97-AF65-F5344CB8AC3E}">
        <p14:creationId xmlns:p14="http://schemas.microsoft.com/office/powerpoint/2010/main" val="213297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3411">
                                            <p:txEl>
                                              <p:pRg st="0" end="0"/>
                                            </p:txEl>
                                          </p:spTgt>
                                        </p:tgtEl>
                                        <p:attrNameLst>
                                          <p:attrName>style.visibility</p:attrName>
                                        </p:attrNameLst>
                                      </p:cBhvr>
                                      <p:to>
                                        <p:strVal val="visible"/>
                                      </p:to>
                                    </p:set>
                                    <p:animEffect transition="in" filter="blinds(horizontal)">
                                      <p:cBhvr>
                                        <p:cTn id="7" dur="500"/>
                                        <p:tgtEl>
                                          <p:spTgt spid="91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3411">
                                            <p:txEl>
                                              <p:pRg st="1" end="1"/>
                                            </p:txEl>
                                          </p:spTgt>
                                        </p:tgtEl>
                                        <p:attrNameLst>
                                          <p:attrName>style.visibility</p:attrName>
                                        </p:attrNameLst>
                                      </p:cBhvr>
                                      <p:to>
                                        <p:strVal val="visible"/>
                                      </p:to>
                                    </p:set>
                                    <p:animEffect transition="in" filter="blinds(horizontal)">
                                      <p:cBhvr>
                                        <p:cTn id="12" dur="500"/>
                                        <p:tgtEl>
                                          <p:spTgt spid="91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3411">
                                            <p:txEl>
                                              <p:pRg st="2" end="2"/>
                                            </p:txEl>
                                          </p:spTgt>
                                        </p:tgtEl>
                                        <p:attrNameLst>
                                          <p:attrName>style.visibility</p:attrName>
                                        </p:attrNameLst>
                                      </p:cBhvr>
                                      <p:to>
                                        <p:strVal val="visible"/>
                                      </p:to>
                                    </p:set>
                                    <p:animEffect transition="in" filter="blinds(horizontal)">
                                      <p:cBhvr>
                                        <p:cTn id="17" dur="500"/>
                                        <p:tgtEl>
                                          <p:spTgt spid="91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3411">
                                            <p:txEl>
                                              <p:pRg st="3" end="3"/>
                                            </p:txEl>
                                          </p:spTgt>
                                        </p:tgtEl>
                                        <p:attrNameLst>
                                          <p:attrName>style.visibility</p:attrName>
                                        </p:attrNameLst>
                                      </p:cBhvr>
                                      <p:to>
                                        <p:strVal val="visible"/>
                                      </p:to>
                                    </p:set>
                                    <p:animEffect transition="in" filter="blinds(horizontal)">
                                      <p:cBhvr>
                                        <p:cTn id="22" dur="500"/>
                                        <p:tgtEl>
                                          <p:spTgt spid="913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13411">
                                            <p:txEl>
                                              <p:pRg st="4" end="4"/>
                                            </p:txEl>
                                          </p:spTgt>
                                        </p:tgtEl>
                                        <p:attrNameLst>
                                          <p:attrName>style.visibility</p:attrName>
                                        </p:attrNameLst>
                                      </p:cBhvr>
                                      <p:to>
                                        <p:strVal val="visible"/>
                                      </p:to>
                                    </p:set>
                                    <p:animEffect transition="in" filter="blinds(horizontal)">
                                      <p:cBhvr>
                                        <p:cTn id="27" dur="500"/>
                                        <p:tgtEl>
                                          <p:spTgt spid="9134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13411">
                                            <p:txEl>
                                              <p:pRg st="5" end="5"/>
                                            </p:txEl>
                                          </p:spTgt>
                                        </p:tgtEl>
                                        <p:attrNameLst>
                                          <p:attrName>style.visibility</p:attrName>
                                        </p:attrNameLst>
                                      </p:cBhvr>
                                      <p:to>
                                        <p:strVal val="visible"/>
                                      </p:to>
                                    </p:set>
                                    <p:animEffect transition="in" filter="blinds(horizontal)">
                                      <p:cBhvr>
                                        <p:cTn id="32" dur="500"/>
                                        <p:tgtEl>
                                          <p:spTgt spid="9134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13411">
                                            <p:txEl>
                                              <p:pRg st="6" end="6"/>
                                            </p:txEl>
                                          </p:spTgt>
                                        </p:tgtEl>
                                        <p:attrNameLst>
                                          <p:attrName>style.visibility</p:attrName>
                                        </p:attrNameLst>
                                      </p:cBhvr>
                                      <p:to>
                                        <p:strVal val="visible"/>
                                      </p:to>
                                    </p:set>
                                    <p:animEffect transition="in" filter="blinds(horizontal)">
                                      <p:cBhvr>
                                        <p:cTn id="37" dur="500"/>
                                        <p:tgtEl>
                                          <p:spTgt spid="9134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13411">
                                            <p:txEl>
                                              <p:pRg st="7" end="7"/>
                                            </p:txEl>
                                          </p:spTgt>
                                        </p:tgtEl>
                                        <p:attrNameLst>
                                          <p:attrName>style.visibility</p:attrName>
                                        </p:attrNameLst>
                                      </p:cBhvr>
                                      <p:to>
                                        <p:strVal val="visible"/>
                                      </p:to>
                                    </p:set>
                                    <p:animEffect transition="in" filter="blinds(horizontal)">
                                      <p:cBhvr>
                                        <p:cTn id="42" dur="500"/>
                                        <p:tgtEl>
                                          <p:spTgt spid="9134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13411">
                                            <p:txEl>
                                              <p:pRg st="8" end="8"/>
                                            </p:txEl>
                                          </p:spTgt>
                                        </p:tgtEl>
                                        <p:attrNameLst>
                                          <p:attrName>style.visibility</p:attrName>
                                        </p:attrNameLst>
                                      </p:cBhvr>
                                      <p:to>
                                        <p:strVal val="visible"/>
                                      </p:to>
                                    </p:set>
                                    <p:animEffect transition="in" filter="blinds(horizontal)">
                                      <p:cBhvr>
                                        <p:cTn id="47" dur="500"/>
                                        <p:tgtEl>
                                          <p:spTgt spid="9134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13412"/>
                                        </p:tgtEl>
                                        <p:attrNameLst>
                                          <p:attrName>style.visibility</p:attrName>
                                        </p:attrNameLst>
                                      </p:cBhvr>
                                      <p:to>
                                        <p:strVal val="visible"/>
                                      </p:to>
                                    </p:set>
                                    <p:animEffect transition="in" filter="blinds(horizontal)">
                                      <p:cBhvr>
                                        <p:cTn id="52" dur="500"/>
                                        <p:tgtEl>
                                          <p:spTgt spid="913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a:xfrm>
            <a:off x="528638" y="157163"/>
            <a:ext cx="8183562" cy="528637"/>
          </a:xfrm>
        </p:spPr>
        <p:txBody>
          <a:bodyPr/>
          <a:lstStyle/>
          <a:p>
            <a:r>
              <a:rPr lang="zh-CN" altLang="en-US"/>
              <a:t>三种基本</a:t>
            </a:r>
            <a:r>
              <a:rPr lang="en-US" altLang="zh-CN"/>
              <a:t>I/O</a:t>
            </a:r>
            <a:r>
              <a:rPr lang="zh-CN" altLang="en-US"/>
              <a:t>方式</a:t>
            </a:r>
          </a:p>
        </p:txBody>
      </p:sp>
      <p:sp>
        <p:nvSpPr>
          <p:cNvPr id="862211" name="Rectangle 3"/>
          <p:cNvSpPr>
            <a:spLocks noGrp="1" noChangeArrowheads="1"/>
          </p:cNvSpPr>
          <p:nvPr>
            <p:ph type="body" idx="1"/>
          </p:nvPr>
        </p:nvSpPr>
        <p:spPr>
          <a:xfrm>
            <a:off x="214313" y="671513"/>
            <a:ext cx="8512175" cy="5062537"/>
          </a:xfrm>
        </p:spPr>
        <p:txBody>
          <a:bodyPr/>
          <a:lstStyle/>
          <a:p>
            <a:pPr>
              <a:buFontTx/>
              <a:buNone/>
            </a:pPr>
            <a:endParaRPr lang="zh-CN" altLang="en-US" sz="1600">
              <a:ea typeface="宋体" pitchFamily="2" charset="-122"/>
            </a:endParaRPr>
          </a:p>
          <a:p>
            <a:r>
              <a:rPr lang="zh-CN" altLang="en-US" sz="2100">
                <a:latin typeface="微软雅黑" pitchFamily="34" charset="-122"/>
                <a:ea typeface="微软雅黑" pitchFamily="34" charset="-122"/>
              </a:rPr>
              <a:t>程序直接控制方式（最简单的</a:t>
            </a:r>
            <a:r>
              <a:rPr lang="en-US" altLang="zh-CN" sz="2100">
                <a:latin typeface="微软雅黑" pitchFamily="34" charset="-122"/>
                <a:ea typeface="微软雅黑" pitchFamily="34" charset="-122"/>
              </a:rPr>
              <a:t>I/O</a:t>
            </a:r>
            <a:r>
              <a:rPr lang="zh-CN" altLang="en-US" sz="2100">
                <a:latin typeface="微软雅黑" pitchFamily="34" charset="-122"/>
                <a:ea typeface="微软雅黑" pitchFamily="34" charset="-122"/>
              </a:rPr>
              <a:t>方式）</a:t>
            </a:r>
          </a:p>
          <a:p>
            <a:pPr lvl="1"/>
            <a:r>
              <a:rPr lang="zh-CN" altLang="en-US" sz="2100">
                <a:latin typeface="微软雅黑" pitchFamily="34" charset="-122"/>
                <a:ea typeface="微软雅黑" pitchFamily="34" charset="-122"/>
              </a:rPr>
              <a:t>无条件传送：对简单外设定时（同步）进行数据传送</a:t>
            </a:r>
          </a:p>
          <a:p>
            <a:pPr lvl="1"/>
            <a:r>
              <a:rPr lang="zh-CN" altLang="en-US" sz="2100">
                <a:latin typeface="微软雅黑" pitchFamily="34" charset="-122"/>
                <a:ea typeface="微软雅黑" pitchFamily="34" charset="-122"/>
              </a:rPr>
              <a:t>条件传送：</a:t>
            </a:r>
            <a:r>
              <a:rPr lang="en-US" altLang="zh-CN" sz="2100">
                <a:latin typeface="微软雅黑" pitchFamily="34" charset="-122"/>
                <a:ea typeface="微软雅黑" pitchFamily="34" charset="-122"/>
              </a:rPr>
              <a:t>CPU</a:t>
            </a:r>
            <a:r>
              <a:rPr lang="zh-CN" altLang="en-US" sz="2100">
                <a:latin typeface="微软雅黑" pitchFamily="34" charset="-122"/>
                <a:ea typeface="微软雅黑" pitchFamily="34" charset="-122"/>
              </a:rPr>
              <a:t>主动查询，也称程序</a:t>
            </a:r>
            <a:r>
              <a:rPr lang="zh-CN" altLang="en-US" sz="2100">
                <a:solidFill>
                  <a:srgbClr val="2E9267"/>
                </a:solidFill>
                <a:latin typeface="微软雅黑" pitchFamily="34" charset="-122"/>
                <a:ea typeface="微软雅黑" pitchFamily="34" charset="-122"/>
              </a:rPr>
              <a:t>查询或轮询（</a:t>
            </a:r>
            <a:r>
              <a:rPr lang="en-US" altLang="zh-CN" sz="2100">
                <a:latin typeface="微软雅黑" pitchFamily="34" charset="-122"/>
                <a:ea typeface="微软雅黑" pitchFamily="34" charset="-122"/>
              </a:rPr>
              <a:t>Polling</a:t>
            </a:r>
            <a:r>
              <a:rPr lang="zh-CN" altLang="en-US" sz="2100">
                <a:latin typeface="微软雅黑" pitchFamily="34" charset="-122"/>
                <a:ea typeface="微软雅黑" pitchFamily="34" charset="-122"/>
              </a:rPr>
              <a:t>）</a:t>
            </a:r>
            <a:r>
              <a:rPr lang="zh-CN" altLang="en-US" sz="2100">
                <a:solidFill>
                  <a:srgbClr val="2E9267"/>
                </a:solidFill>
                <a:latin typeface="微软雅黑" pitchFamily="34" charset="-122"/>
                <a:ea typeface="微软雅黑" pitchFamily="34" charset="-122"/>
              </a:rPr>
              <a:t>方式</a:t>
            </a:r>
            <a:endParaRPr lang="en-US" altLang="zh-CN" sz="2100">
              <a:solidFill>
                <a:srgbClr val="CC0000"/>
              </a:solidFill>
              <a:latin typeface="微软雅黑" pitchFamily="34" charset="-122"/>
              <a:ea typeface="微软雅黑" pitchFamily="34" charset="-122"/>
            </a:endParaRPr>
          </a:p>
          <a:p>
            <a:r>
              <a:rPr lang="en-US" altLang="zh-CN" sz="2100">
                <a:latin typeface="微软雅黑" pitchFamily="34" charset="-122"/>
                <a:ea typeface="微软雅黑" pitchFamily="34" charset="-122"/>
              </a:rPr>
              <a:t>I/O Interrupt </a:t>
            </a:r>
            <a:r>
              <a:rPr lang="en-US" altLang="zh-CN" sz="2100">
                <a:solidFill>
                  <a:srgbClr val="CC0000"/>
                </a:solidFill>
                <a:latin typeface="微软雅黑" pitchFamily="34" charset="-122"/>
                <a:ea typeface="微软雅黑" pitchFamily="34" charset="-122"/>
              </a:rPr>
              <a:t>(</a:t>
            </a:r>
            <a:r>
              <a:rPr lang="zh-CN" altLang="en-US" sz="2100">
                <a:solidFill>
                  <a:srgbClr val="CC0000"/>
                </a:solidFill>
                <a:latin typeface="微软雅黑" pitchFamily="34" charset="-122"/>
                <a:ea typeface="微软雅黑" pitchFamily="34" charset="-122"/>
              </a:rPr>
              <a:t>中断</a:t>
            </a:r>
            <a:r>
              <a:rPr lang="en-US" altLang="zh-CN" sz="2100">
                <a:solidFill>
                  <a:srgbClr val="CC0000"/>
                </a:solidFill>
                <a:latin typeface="微软雅黑" pitchFamily="34" charset="-122"/>
                <a:ea typeface="微软雅黑" pitchFamily="34" charset="-122"/>
              </a:rPr>
              <a:t>I/O</a:t>
            </a:r>
            <a:r>
              <a:rPr lang="zh-CN" altLang="en-US" sz="2100">
                <a:solidFill>
                  <a:srgbClr val="CC0000"/>
                </a:solidFill>
                <a:latin typeface="微软雅黑" pitchFamily="34" charset="-122"/>
                <a:ea typeface="微软雅黑" pitchFamily="34" charset="-122"/>
              </a:rPr>
              <a:t>方式</a:t>
            </a:r>
            <a:r>
              <a:rPr lang="en-US" altLang="zh-CN" sz="2100">
                <a:solidFill>
                  <a:srgbClr val="CC0000"/>
                </a:solidFill>
                <a:latin typeface="微软雅黑" pitchFamily="34" charset="-122"/>
                <a:ea typeface="微软雅黑" pitchFamily="34" charset="-122"/>
              </a:rPr>
              <a:t>): </a:t>
            </a:r>
            <a:r>
              <a:rPr lang="zh-CN" altLang="en-US" sz="2100">
                <a:latin typeface="微软雅黑" pitchFamily="34" charset="-122"/>
                <a:ea typeface="微软雅黑" pitchFamily="34" charset="-122"/>
              </a:rPr>
              <a:t>几乎所有系统都支持中断</a:t>
            </a:r>
            <a:r>
              <a:rPr lang="en-US" altLang="zh-CN" sz="2100">
                <a:latin typeface="微软雅黑" pitchFamily="34" charset="-122"/>
                <a:ea typeface="微软雅黑" pitchFamily="34" charset="-122"/>
              </a:rPr>
              <a:t>I/O</a:t>
            </a:r>
            <a:r>
              <a:rPr lang="zh-CN" altLang="en-US" sz="2100">
                <a:latin typeface="微软雅黑" pitchFamily="34" charset="-122"/>
                <a:ea typeface="微软雅黑" pitchFamily="34" charset="-122"/>
              </a:rPr>
              <a:t>方式</a:t>
            </a:r>
          </a:p>
          <a:p>
            <a:pPr lvl="1"/>
            <a:r>
              <a:rPr lang="zh-CN" altLang="en-US" sz="2100">
                <a:latin typeface="微软雅黑" pitchFamily="34" charset="-122"/>
                <a:ea typeface="微软雅黑" pitchFamily="34" charset="-122"/>
              </a:rPr>
              <a:t>若一个</a:t>
            </a:r>
            <a:r>
              <a:rPr lang="en-US" altLang="zh-CN" sz="2100">
                <a:latin typeface="微软雅黑" pitchFamily="34" charset="-122"/>
                <a:ea typeface="微软雅黑" pitchFamily="34" charset="-122"/>
              </a:rPr>
              <a:t>I/O</a:t>
            </a:r>
            <a:r>
              <a:rPr lang="zh-CN" altLang="en-US" sz="2100">
                <a:latin typeface="微软雅黑" pitchFamily="34" charset="-122"/>
                <a:ea typeface="微软雅黑" pitchFamily="34" charset="-122"/>
              </a:rPr>
              <a:t>设备需要</a:t>
            </a:r>
            <a:r>
              <a:rPr lang="en-US" altLang="zh-CN" sz="2100">
                <a:latin typeface="微软雅黑" pitchFamily="34" charset="-122"/>
                <a:ea typeface="微软雅黑" pitchFamily="34" charset="-122"/>
              </a:rPr>
              <a:t>CPU</a:t>
            </a:r>
            <a:r>
              <a:rPr lang="zh-CN" altLang="en-US" sz="2100">
                <a:latin typeface="微软雅黑" pitchFamily="34" charset="-122"/>
                <a:ea typeface="微软雅黑" pitchFamily="34" charset="-122"/>
              </a:rPr>
              <a:t>干预，它就通过中断请求通知</a:t>
            </a:r>
            <a:r>
              <a:rPr lang="en-US" altLang="zh-CN" sz="2100">
                <a:latin typeface="微软雅黑" pitchFamily="34" charset="-122"/>
                <a:ea typeface="微软雅黑" pitchFamily="34" charset="-122"/>
              </a:rPr>
              <a:t>CPU</a:t>
            </a:r>
          </a:p>
          <a:p>
            <a:pPr lvl="1"/>
            <a:r>
              <a:rPr lang="en-US" altLang="zh-CN" sz="2100">
                <a:latin typeface="微软雅黑" pitchFamily="34" charset="-122"/>
                <a:ea typeface="微软雅黑" pitchFamily="34" charset="-122"/>
              </a:rPr>
              <a:t>CPU</a:t>
            </a:r>
            <a:r>
              <a:rPr lang="zh-CN" altLang="en-US" sz="2100">
                <a:latin typeface="微软雅黑" pitchFamily="34" charset="-122"/>
                <a:ea typeface="微软雅黑" pitchFamily="34" charset="-122"/>
              </a:rPr>
              <a:t>中止当前程序的执行，调出</a:t>
            </a:r>
            <a:r>
              <a:rPr lang="en-US" altLang="zh-CN" sz="2100">
                <a:latin typeface="微软雅黑" pitchFamily="34" charset="-122"/>
                <a:ea typeface="微软雅黑" pitchFamily="34" charset="-122"/>
              </a:rPr>
              <a:t>OS</a:t>
            </a:r>
            <a:r>
              <a:rPr lang="zh-CN" altLang="en-US" sz="2100">
                <a:latin typeface="微软雅黑" pitchFamily="34" charset="-122"/>
                <a:ea typeface="微软雅黑" pitchFamily="34" charset="-122"/>
              </a:rPr>
              <a:t>（中断处理程序）来执行</a:t>
            </a:r>
          </a:p>
          <a:p>
            <a:pPr lvl="1"/>
            <a:r>
              <a:rPr lang="zh-CN" altLang="en-US" sz="2100">
                <a:latin typeface="微软雅黑" pitchFamily="34" charset="-122"/>
                <a:ea typeface="微软雅黑" pitchFamily="34" charset="-122"/>
              </a:rPr>
              <a:t>处理结束后，再返回到被中止的程序继续执行</a:t>
            </a:r>
          </a:p>
          <a:p>
            <a:r>
              <a:rPr lang="en-US" altLang="zh-CN" sz="2100">
                <a:latin typeface="微软雅黑" pitchFamily="34" charset="-122"/>
                <a:ea typeface="微软雅黑" pitchFamily="34" charset="-122"/>
              </a:rPr>
              <a:t>Direct Memory Access </a:t>
            </a:r>
            <a:r>
              <a:rPr lang="en-US" altLang="zh-CN" sz="2100">
                <a:solidFill>
                  <a:srgbClr val="D1390F"/>
                </a:solidFill>
                <a:latin typeface="微软雅黑" pitchFamily="34" charset="-122"/>
                <a:ea typeface="微软雅黑" pitchFamily="34" charset="-122"/>
              </a:rPr>
              <a:t>(DMA</a:t>
            </a:r>
            <a:r>
              <a:rPr lang="zh-CN" altLang="en-US" sz="2100">
                <a:solidFill>
                  <a:srgbClr val="D1390F"/>
                </a:solidFill>
                <a:latin typeface="微软雅黑" pitchFamily="34" charset="-122"/>
                <a:ea typeface="微软雅黑" pitchFamily="34" charset="-122"/>
              </a:rPr>
              <a:t>方式</a:t>
            </a:r>
            <a:r>
              <a:rPr lang="en-US" altLang="zh-CN" sz="2100">
                <a:solidFill>
                  <a:srgbClr val="D1390F"/>
                </a:solidFill>
                <a:latin typeface="微软雅黑" pitchFamily="34" charset="-122"/>
                <a:ea typeface="微软雅黑" pitchFamily="34" charset="-122"/>
              </a:rPr>
              <a:t>): </a:t>
            </a:r>
            <a:r>
              <a:rPr lang="zh-CN" altLang="en-US" sz="2100">
                <a:latin typeface="微软雅黑" pitchFamily="34" charset="-122"/>
                <a:ea typeface="微软雅黑" pitchFamily="34" charset="-122"/>
              </a:rPr>
              <a:t>磁盘等高速外设所用的方式</a:t>
            </a:r>
          </a:p>
          <a:p>
            <a:pPr lvl="1"/>
            <a:r>
              <a:rPr lang="zh-CN" altLang="en-US" sz="2100">
                <a:latin typeface="微软雅黑" pitchFamily="34" charset="-122"/>
                <a:ea typeface="微软雅黑" pitchFamily="34" charset="-122"/>
              </a:rPr>
              <a:t>磁盘等高速外设</a:t>
            </a:r>
            <a:r>
              <a:rPr lang="zh-CN" altLang="en-US" sz="2100">
                <a:solidFill>
                  <a:schemeClr val="accent1"/>
                </a:solidFill>
                <a:latin typeface="微软雅黑" pitchFamily="34" charset="-122"/>
                <a:ea typeface="微软雅黑" pitchFamily="34" charset="-122"/>
              </a:rPr>
              <a:t>成批地直接和主存进行数据交换</a:t>
            </a:r>
          </a:p>
          <a:p>
            <a:pPr lvl="1"/>
            <a:r>
              <a:rPr lang="zh-CN" altLang="en-US" sz="2100">
                <a:latin typeface="微软雅黑" pitchFamily="34" charset="-122"/>
                <a:ea typeface="微软雅黑" pitchFamily="34" charset="-122"/>
              </a:rPr>
              <a:t>需要专门的</a:t>
            </a:r>
            <a:r>
              <a:rPr lang="en-US" altLang="zh-CN" sz="2100">
                <a:solidFill>
                  <a:schemeClr val="accent1"/>
                </a:solidFill>
                <a:latin typeface="微软雅黑" pitchFamily="34" charset="-122"/>
                <a:ea typeface="微软雅黑" pitchFamily="34" charset="-122"/>
              </a:rPr>
              <a:t>DMA</a:t>
            </a:r>
            <a:r>
              <a:rPr lang="zh-CN" altLang="en-US" sz="2100">
                <a:solidFill>
                  <a:schemeClr val="accent1"/>
                </a:solidFill>
                <a:latin typeface="微软雅黑" pitchFamily="34" charset="-122"/>
                <a:ea typeface="微软雅黑" pitchFamily="34" charset="-122"/>
              </a:rPr>
              <a:t>控制器</a:t>
            </a:r>
            <a:r>
              <a:rPr lang="zh-CN" altLang="en-US" sz="2100">
                <a:latin typeface="微软雅黑" pitchFamily="34" charset="-122"/>
                <a:ea typeface="微软雅黑" pitchFamily="34" charset="-122"/>
              </a:rPr>
              <a:t>控制总线，完成数据传送</a:t>
            </a:r>
          </a:p>
          <a:p>
            <a:pPr lvl="1"/>
            <a:r>
              <a:rPr lang="zh-CN" altLang="en-US" sz="2100">
                <a:latin typeface="微软雅黑" pitchFamily="34" charset="-122"/>
                <a:ea typeface="微软雅黑" pitchFamily="34" charset="-122"/>
              </a:rPr>
              <a:t>数据传送过程无需</a:t>
            </a:r>
            <a:r>
              <a:rPr lang="en-US" altLang="zh-CN" sz="2100">
                <a:latin typeface="微软雅黑" pitchFamily="34" charset="-122"/>
                <a:ea typeface="微软雅黑" pitchFamily="34" charset="-122"/>
              </a:rPr>
              <a:t>CPU</a:t>
            </a:r>
            <a:r>
              <a:rPr lang="zh-CN" altLang="en-US" sz="2100">
                <a:latin typeface="微软雅黑" pitchFamily="34" charset="-122"/>
                <a:ea typeface="微软雅黑" pitchFamily="34" charset="-122"/>
              </a:rPr>
              <a:t>参与</a:t>
            </a:r>
          </a:p>
        </p:txBody>
      </p:sp>
    </p:spTree>
    <p:extLst>
      <p:ext uri="{BB962C8B-B14F-4D97-AF65-F5344CB8AC3E}">
        <p14:creationId xmlns:p14="http://schemas.microsoft.com/office/powerpoint/2010/main" val="175430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2211">
                                            <p:txEl>
                                              <p:pRg st="2" end="2"/>
                                            </p:txEl>
                                          </p:spTgt>
                                        </p:tgtEl>
                                        <p:attrNameLst>
                                          <p:attrName>style.visibility</p:attrName>
                                        </p:attrNameLst>
                                      </p:cBhvr>
                                      <p:to>
                                        <p:strVal val="visible"/>
                                      </p:to>
                                    </p:set>
                                    <p:animEffect transition="in" filter="blinds(horizontal)">
                                      <p:cBhvr>
                                        <p:cTn id="7" dur="500"/>
                                        <p:tgtEl>
                                          <p:spTgt spid="8622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62211">
                                            <p:txEl>
                                              <p:pRg st="3" end="3"/>
                                            </p:txEl>
                                          </p:spTgt>
                                        </p:tgtEl>
                                        <p:attrNameLst>
                                          <p:attrName>style.visibility</p:attrName>
                                        </p:attrNameLst>
                                      </p:cBhvr>
                                      <p:to>
                                        <p:strVal val="visible"/>
                                      </p:to>
                                    </p:set>
                                    <p:animEffect transition="in" filter="blinds(horizontal)">
                                      <p:cBhvr>
                                        <p:cTn id="12" dur="500"/>
                                        <p:tgtEl>
                                          <p:spTgt spid="8622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2211">
                                            <p:txEl>
                                              <p:pRg st="5" end="5"/>
                                            </p:txEl>
                                          </p:spTgt>
                                        </p:tgtEl>
                                        <p:attrNameLst>
                                          <p:attrName>style.visibility</p:attrName>
                                        </p:attrNameLst>
                                      </p:cBhvr>
                                      <p:to>
                                        <p:strVal val="visible"/>
                                      </p:to>
                                    </p:set>
                                    <p:animEffect transition="in" filter="blinds(horizontal)">
                                      <p:cBhvr>
                                        <p:cTn id="17" dur="500"/>
                                        <p:tgtEl>
                                          <p:spTgt spid="862211">
                                            <p:txEl>
                                              <p:pRg st="5" end="5"/>
                                            </p:txEl>
                                          </p:spTgt>
                                        </p:tgtEl>
                                      </p:cBhvr>
                                    </p:animEffect>
                                  </p:childTnLst>
                                  <p:subTnLst>
                                    <p:animClr clrSpc="rgb" dir="cw">
                                      <p:cBhvr override="childStyle">
                                        <p:cTn dur="1" fill="hold" display="0" masterRel="nextClick" afterEffect="1"/>
                                        <p:tgtEl>
                                          <p:spTgt spid="862211">
                                            <p:txEl>
                                              <p:pRg st="5" end="5"/>
                                            </p:txEl>
                                          </p:spTgt>
                                        </p:tgtEl>
                                        <p:attrNameLst>
                                          <p:attrName>ppt_c</p:attrName>
                                        </p:attrNameLst>
                                      </p:cBhvr>
                                      <p:to>
                                        <a:srgbClr val="3399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2211">
                                            <p:txEl>
                                              <p:pRg st="6" end="6"/>
                                            </p:txEl>
                                          </p:spTgt>
                                        </p:tgtEl>
                                        <p:attrNameLst>
                                          <p:attrName>style.visibility</p:attrName>
                                        </p:attrNameLst>
                                      </p:cBhvr>
                                      <p:to>
                                        <p:strVal val="visible"/>
                                      </p:to>
                                    </p:set>
                                    <p:animEffect transition="in" filter="blinds(horizontal)">
                                      <p:cBhvr>
                                        <p:cTn id="22" dur="500"/>
                                        <p:tgtEl>
                                          <p:spTgt spid="862211">
                                            <p:txEl>
                                              <p:pRg st="6" end="6"/>
                                            </p:txEl>
                                          </p:spTgt>
                                        </p:tgtEl>
                                      </p:cBhvr>
                                    </p:animEffect>
                                  </p:childTnLst>
                                  <p:subTnLst>
                                    <p:animClr clrSpc="rgb" dir="cw">
                                      <p:cBhvr override="childStyle">
                                        <p:cTn dur="1" fill="hold" display="0" masterRel="nextClick" afterEffect="1"/>
                                        <p:tgtEl>
                                          <p:spTgt spid="862211">
                                            <p:txEl>
                                              <p:pRg st="6" end="6"/>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62211">
                                            <p:txEl>
                                              <p:pRg st="7" end="7"/>
                                            </p:txEl>
                                          </p:spTgt>
                                        </p:tgtEl>
                                        <p:attrNameLst>
                                          <p:attrName>style.visibility</p:attrName>
                                        </p:attrNameLst>
                                      </p:cBhvr>
                                      <p:to>
                                        <p:strVal val="visible"/>
                                      </p:to>
                                    </p:set>
                                    <p:animEffect transition="in" filter="blinds(horizontal)">
                                      <p:cBhvr>
                                        <p:cTn id="27" dur="500"/>
                                        <p:tgtEl>
                                          <p:spTgt spid="862211">
                                            <p:txEl>
                                              <p:pRg st="7" end="7"/>
                                            </p:txEl>
                                          </p:spTgt>
                                        </p:tgtEl>
                                      </p:cBhvr>
                                    </p:animEffect>
                                  </p:childTnLst>
                                  <p:subTnLst>
                                    <p:animClr clrSpc="rgb" dir="cw">
                                      <p:cBhvr override="childStyle">
                                        <p:cTn dur="1" fill="hold" display="0" masterRel="nextClick" afterEffect="1"/>
                                        <p:tgtEl>
                                          <p:spTgt spid="862211">
                                            <p:txEl>
                                              <p:pRg st="7" end="7"/>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62211">
                                            <p:txEl>
                                              <p:pRg st="9" end="9"/>
                                            </p:txEl>
                                          </p:spTgt>
                                        </p:tgtEl>
                                        <p:attrNameLst>
                                          <p:attrName>style.visibility</p:attrName>
                                        </p:attrNameLst>
                                      </p:cBhvr>
                                      <p:to>
                                        <p:strVal val="visible"/>
                                      </p:to>
                                    </p:set>
                                    <p:animEffect transition="in" filter="blinds(horizontal)">
                                      <p:cBhvr>
                                        <p:cTn id="32" dur="500"/>
                                        <p:tgtEl>
                                          <p:spTgt spid="862211">
                                            <p:txEl>
                                              <p:pRg st="9" end="9"/>
                                            </p:txEl>
                                          </p:spTgt>
                                        </p:tgtEl>
                                      </p:cBhvr>
                                    </p:animEffect>
                                  </p:childTnLst>
                                  <p:subTnLst>
                                    <p:animClr clrSpc="rgb" dir="cw">
                                      <p:cBhvr override="childStyle">
                                        <p:cTn dur="1" fill="hold" display="0" masterRel="nextClick" afterEffect="1"/>
                                        <p:tgtEl>
                                          <p:spTgt spid="862211">
                                            <p:txEl>
                                              <p:pRg st="9" end="9"/>
                                            </p:txEl>
                                          </p:spTgt>
                                        </p:tgtEl>
                                        <p:attrNameLst>
                                          <p:attrName>ppt_c</p:attrName>
                                        </p:attrNameLst>
                                      </p:cBhvr>
                                      <p:to>
                                        <a:srgbClr val="3399FF"/>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62211">
                                            <p:txEl>
                                              <p:pRg st="10" end="10"/>
                                            </p:txEl>
                                          </p:spTgt>
                                        </p:tgtEl>
                                        <p:attrNameLst>
                                          <p:attrName>style.visibility</p:attrName>
                                        </p:attrNameLst>
                                      </p:cBhvr>
                                      <p:to>
                                        <p:strVal val="visible"/>
                                      </p:to>
                                    </p:set>
                                    <p:animEffect transition="in" filter="blinds(horizontal)">
                                      <p:cBhvr>
                                        <p:cTn id="37" dur="500"/>
                                        <p:tgtEl>
                                          <p:spTgt spid="862211">
                                            <p:txEl>
                                              <p:pRg st="10" end="10"/>
                                            </p:txEl>
                                          </p:spTgt>
                                        </p:tgtEl>
                                      </p:cBhvr>
                                    </p:animEffect>
                                  </p:childTnLst>
                                  <p:subTnLst>
                                    <p:animClr clrSpc="rgb" dir="cw">
                                      <p:cBhvr override="childStyle">
                                        <p:cTn dur="1" fill="hold" display="0" masterRel="nextClick" afterEffect="1"/>
                                        <p:tgtEl>
                                          <p:spTgt spid="862211">
                                            <p:txEl>
                                              <p:pRg st="10" end="10"/>
                                            </p:txEl>
                                          </p:spTgt>
                                        </p:tgtEl>
                                        <p:attrNameLst>
                                          <p:attrName>ppt_c</p:attrName>
                                        </p:attrNameLst>
                                      </p:cBhvr>
                                      <p:to>
                                        <a:srgbClr val="3399FF"/>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62211">
                                            <p:txEl>
                                              <p:pRg st="11" end="11"/>
                                            </p:txEl>
                                          </p:spTgt>
                                        </p:tgtEl>
                                        <p:attrNameLst>
                                          <p:attrName>style.visibility</p:attrName>
                                        </p:attrNameLst>
                                      </p:cBhvr>
                                      <p:to>
                                        <p:strVal val="visible"/>
                                      </p:to>
                                    </p:set>
                                    <p:animEffect transition="in" filter="blinds(horizontal)">
                                      <p:cBhvr>
                                        <p:cTn id="42" dur="500"/>
                                        <p:tgtEl>
                                          <p:spTgt spid="862211">
                                            <p:txEl>
                                              <p:pRg st="11" end="11"/>
                                            </p:txEl>
                                          </p:spTgt>
                                        </p:tgtEl>
                                      </p:cBhvr>
                                    </p:animEffect>
                                  </p:childTnLst>
                                  <p:subTnLst>
                                    <p:animClr clrSpc="rgb" dir="cw">
                                      <p:cBhvr override="childStyle">
                                        <p:cTn dur="1" fill="hold" display="0" masterRel="nextClick" afterEffect="1"/>
                                        <p:tgtEl>
                                          <p:spTgt spid="862211">
                                            <p:txEl>
                                              <p:pRg st="11" end="11"/>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lstStyle/>
          <a:p>
            <a:r>
              <a:rPr lang="zh-CN" altLang="en-US"/>
              <a:t>以</a:t>
            </a:r>
            <a:r>
              <a:rPr lang="en-US" altLang="zh-CN"/>
              <a:t>hello</a:t>
            </a:r>
            <a:r>
              <a:rPr lang="zh-CN" altLang="en-US"/>
              <a:t>程序为例说明</a:t>
            </a:r>
          </a:p>
        </p:txBody>
      </p:sp>
      <p:sp>
        <p:nvSpPr>
          <p:cNvPr id="942084" name="Rectangle 3"/>
          <p:cNvSpPr>
            <a:spLocks noChangeArrowheads="1"/>
          </p:cNvSpPr>
          <p:nvPr/>
        </p:nvSpPr>
        <p:spPr bwMode="auto">
          <a:xfrm>
            <a:off x="307975" y="1341438"/>
            <a:ext cx="3671888" cy="1879600"/>
          </a:xfrm>
          <a:prstGeom prst="rect">
            <a:avLst/>
          </a:prstGeom>
          <a:noFill/>
          <a:ln w="9525">
            <a:noFill/>
            <a:miter lim="800000"/>
            <a:headEnd/>
            <a:tailEnd/>
          </a:ln>
        </p:spPr>
        <p:txBody>
          <a:bodyPr lIns="63500" tIns="25400" rIns="63500" bIns="25400">
            <a:spAutoFit/>
          </a:bodyPr>
          <a:lstStyle/>
          <a:p>
            <a:pPr marL="203200" indent="-203200">
              <a:buSzPct val="100000"/>
            </a:pPr>
            <a:r>
              <a:rPr lang="en-US" altLang="zh-CN" sz="2000" b="1">
                <a:solidFill>
                  <a:schemeClr val="accent2"/>
                </a:solidFill>
                <a:latin typeface="微软雅黑" pitchFamily="34" charset="-122"/>
                <a:ea typeface="微软雅黑" pitchFamily="34" charset="-122"/>
                <a:cs typeface="Arial" charset="0"/>
              </a:rPr>
              <a:t>#include &lt;stdio.h&gt;</a:t>
            </a:r>
          </a:p>
          <a:p>
            <a:pPr marL="203200" indent="-203200">
              <a:buSzPct val="100000"/>
            </a:pPr>
            <a:r>
              <a:rPr lang="en-US" altLang="zh-CN" sz="2000" b="1">
                <a:solidFill>
                  <a:schemeClr val="accent2"/>
                </a:solidFill>
                <a:latin typeface="微软雅黑" pitchFamily="34" charset="-122"/>
                <a:ea typeface="微软雅黑" pitchFamily="34" charset="-122"/>
                <a:cs typeface="Arial" charset="0"/>
              </a:rPr>
              <a:t>int main()</a:t>
            </a:r>
          </a:p>
          <a:p>
            <a:pPr marL="203200" indent="-203200">
              <a:buSzPct val="100000"/>
            </a:pPr>
            <a:r>
              <a:rPr lang="en-US" altLang="zh-CN" sz="2000" b="1">
                <a:solidFill>
                  <a:schemeClr val="accent2"/>
                </a:solidFill>
                <a:latin typeface="微软雅黑" pitchFamily="34" charset="-122"/>
                <a:ea typeface="微软雅黑" pitchFamily="34" charset="-122"/>
                <a:cs typeface="Arial" charset="0"/>
              </a:rPr>
              <a:t>{</a:t>
            </a:r>
          </a:p>
          <a:p>
            <a:pPr marL="203200" indent="-203200">
              <a:buSzPct val="100000"/>
            </a:pPr>
            <a:r>
              <a:rPr lang="en-US" altLang="zh-CN" sz="2000" b="1">
                <a:solidFill>
                  <a:schemeClr val="accent2"/>
                </a:solidFill>
                <a:latin typeface="微软雅黑" pitchFamily="34" charset="-122"/>
                <a:ea typeface="微软雅黑" pitchFamily="34" charset="-122"/>
                <a:cs typeface="Arial" charset="0"/>
              </a:rPr>
              <a:t>     printf("hello, world\n");</a:t>
            </a:r>
          </a:p>
          <a:p>
            <a:pPr marL="203200" indent="-203200">
              <a:buSzPct val="100000"/>
            </a:pPr>
            <a:r>
              <a:rPr lang="en-US" altLang="zh-CN" sz="2000" b="1">
                <a:solidFill>
                  <a:schemeClr val="accent2"/>
                </a:solidFill>
                <a:latin typeface="微软雅黑" pitchFamily="34" charset="-122"/>
                <a:ea typeface="微软雅黑" pitchFamily="34" charset="-122"/>
                <a:cs typeface="Arial" charset="0"/>
              </a:rPr>
              <a:t>}</a:t>
            </a:r>
          </a:p>
          <a:p>
            <a:pPr marL="203200" indent="-203200">
              <a:buSzPct val="100000"/>
              <a:buFontTx/>
              <a:buChar char="°"/>
            </a:pPr>
            <a:endParaRPr lang="zh-CN" altLang="en-US" sz="2000" b="1">
              <a:solidFill>
                <a:schemeClr val="accent2"/>
              </a:solidFill>
              <a:latin typeface="微软雅黑" pitchFamily="34" charset="-122"/>
              <a:ea typeface="微软雅黑" pitchFamily="34" charset="-122"/>
              <a:cs typeface="Arial" charset="0"/>
            </a:endParaRPr>
          </a:p>
        </p:txBody>
      </p:sp>
      <p:sp>
        <p:nvSpPr>
          <p:cNvPr id="942085" name="Text Box 5"/>
          <p:cNvSpPr txBox="1">
            <a:spLocks noChangeArrowheads="1"/>
          </p:cNvSpPr>
          <p:nvPr/>
        </p:nvSpPr>
        <p:spPr bwMode="auto">
          <a:xfrm>
            <a:off x="276225" y="812800"/>
            <a:ext cx="4062413" cy="396875"/>
          </a:xfrm>
          <a:prstGeom prst="rect">
            <a:avLst/>
          </a:prstGeom>
          <a:no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假定以下用户程序对应的进程为</a:t>
            </a:r>
            <a:r>
              <a:rPr lang="en-US" altLang="zh-CN" sz="2000" b="1">
                <a:latin typeface="微软雅黑" pitchFamily="34" charset="-122"/>
                <a:ea typeface="微软雅黑" pitchFamily="34" charset="-122"/>
              </a:rPr>
              <a:t>p</a:t>
            </a:r>
          </a:p>
        </p:txBody>
      </p:sp>
      <p:grpSp>
        <p:nvGrpSpPr>
          <p:cNvPr id="942112" name="Group 32"/>
          <p:cNvGrpSpPr>
            <a:grpSpLocks/>
          </p:cNvGrpSpPr>
          <p:nvPr/>
        </p:nvGrpSpPr>
        <p:grpSpPr bwMode="auto">
          <a:xfrm>
            <a:off x="192088" y="3055938"/>
            <a:ext cx="8737600" cy="3521075"/>
            <a:chOff x="121" y="1925"/>
            <a:chExt cx="5504" cy="2218"/>
          </a:xfrm>
        </p:grpSpPr>
        <p:sp>
          <p:nvSpPr>
            <p:cNvPr id="942086" name="AutoShape 6"/>
            <p:cNvSpPr>
              <a:spLocks noChangeAspect="1" noChangeArrowheads="1"/>
            </p:cNvSpPr>
            <p:nvPr/>
          </p:nvSpPr>
          <p:spPr bwMode="auto">
            <a:xfrm>
              <a:off x="128" y="1925"/>
              <a:ext cx="5435" cy="2218"/>
            </a:xfrm>
            <a:prstGeom prst="rect">
              <a:avLst/>
            </a:prstGeom>
            <a:noFill/>
            <a:ln w="9525">
              <a:noFill/>
              <a:miter lim="800000"/>
              <a:headEnd/>
              <a:tailEnd/>
            </a:ln>
          </p:spPr>
          <p:txBody>
            <a:bodyPr/>
            <a:lstStyle/>
            <a:p>
              <a:endParaRPr lang="zh-CN" altLang="en-US"/>
            </a:p>
          </p:txBody>
        </p:sp>
        <p:sp>
          <p:nvSpPr>
            <p:cNvPr id="942087" name="Text Box 7"/>
            <p:cNvSpPr txBox="1">
              <a:spLocks noChangeArrowheads="1"/>
            </p:cNvSpPr>
            <p:nvPr/>
          </p:nvSpPr>
          <p:spPr bwMode="auto">
            <a:xfrm>
              <a:off x="195" y="2403"/>
              <a:ext cx="731" cy="1294"/>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latin typeface="微软雅黑" pitchFamily="34" charset="-122"/>
                  <a:ea typeface="微软雅黑" pitchFamily="34" charset="-122"/>
                </a:rPr>
                <a:t>main()</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printf();</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p:txBody>
        </p:sp>
        <p:sp>
          <p:nvSpPr>
            <p:cNvPr id="942088" name="Text Box 8"/>
            <p:cNvSpPr txBox="1">
              <a:spLocks noChangeArrowheads="1"/>
            </p:cNvSpPr>
            <p:nvPr/>
          </p:nvSpPr>
          <p:spPr bwMode="auto">
            <a:xfrm>
              <a:off x="235" y="3789"/>
              <a:ext cx="678" cy="197"/>
            </a:xfrm>
            <a:prstGeom prst="rect">
              <a:avLst/>
            </a:prstGeom>
            <a:solidFill>
              <a:srgbClr val="FFFFFF"/>
            </a:solidFill>
            <a:ln w="9525" algn="ctr">
              <a:noFill/>
              <a:miter lim="800000"/>
              <a:headEnd/>
              <a:tailEnd/>
            </a:ln>
            <a:effectLst/>
          </p:spPr>
          <p:txBody>
            <a:bodyPr lIns="0" tIns="0" rIns="0" bIns="0"/>
            <a:lstStyle/>
            <a:p>
              <a:pPr algn="just"/>
              <a:r>
                <a:rPr lang="zh-CN" altLang="en-US" sz="1900" b="1">
                  <a:latin typeface="Times New Roman" pitchFamily="18" charset="0"/>
                  <a:ea typeface="微软雅黑" pitchFamily="34" charset="-122"/>
                </a:rPr>
                <a:t>用户程序</a:t>
              </a:r>
              <a:r>
                <a:rPr lang="en-US" altLang="zh-CN" sz="900" b="1">
                  <a:latin typeface="Times New Roman" pitchFamily="18" charset="0"/>
                  <a:ea typeface="宋体" pitchFamily="2" charset="-122"/>
                </a:rPr>
                <a:t> </a:t>
              </a:r>
              <a:endParaRPr lang="en-US" altLang="zh-CN" b="1">
                <a:ea typeface="宋体" pitchFamily="2" charset="-122"/>
              </a:endParaRPr>
            </a:p>
          </p:txBody>
        </p:sp>
        <p:sp>
          <p:nvSpPr>
            <p:cNvPr id="942089" name="Text Box 9"/>
            <p:cNvSpPr txBox="1">
              <a:spLocks noChangeArrowheads="1"/>
            </p:cNvSpPr>
            <p:nvPr/>
          </p:nvSpPr>
          <p:spPr bwMode="auto">
            <a:xfrm>
              <a:off x="1109" y="2406"/>
              <a:ext cx="778" cy="1296"/>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latin typeface="微软雅黑" pitchFamily="34" charset="-122"/>
                  <a:ea typeface="微软雅黑" pitchFamily="34" charset="-122"/>
                </a:rPr>
                <a:t>printf() </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xxxx();</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p:txBody>
        </p:sp>
        <p:sp>
          <p:nvSpPr>
            <p:cNvPr id="942090" name="Line 10"/>
            <p:cNvSpPr>
              <a:spLocks noChangeShapeType="1"/>
            </p:cNvSpPr>
            <p:nvPr/>
          </p:nvSpPr>
          <p:spPr bwMode="auto">
            <a:xfrm flipV="1">
              <a:off x="865" y="2643"/>
              <a:ext cx="288" cy="362"/>
            </a:xfrm>
            <a:prstGeom prst="line">
              <a:avLst/>
            </a:prstGeom>
            <a:noFill/>
            <a:ln w="38100">
              <a:solidFill>
                <a:schemeClr val="accent1"/>
              </a:solidFill>
              <a:round/>
              <a:headEnd/>
              <a:tailEnd type="triangle" w="med" len="med"/>
            </a:ln>
            <a:effectLst/>
          </p:spPr>
          <p:txBody>
            <a:bodyPr/>
            <a:lstStyle/>
            <a:p>
              <a:endParaRPr lang="zh-CN" altLang="en-US"/>
            </a:p>
          </p:txBody>
        </p:sp>
        <p:sp>
          <p:nvSpPr>
            <p:cNvPr id="942091" name="Text Box 11"/>
            <p:cNvSpPr txBox="1">
              <a:spLocks noChangeArrowheads="1"/>
            </p:cNvSpPr>
            <p:nvPr/>
          </p:nvSpPr>
          <p:spPr bwMode="auto">
            <a:xfrm>
              <a:off x="3355" y="2420"/>
              <a:ext cx="1124" cy="1257"/>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latin typeface="微软雅黑" pitchFamily="34" charset="-122"/>
                  <a:ea typeface="微软雅黑" pitchFamily="34" charset="-122"/>
                </a:rPr>
                <a:t>system_call()</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xxxx();</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a:p>
              <a:pPr algn="just">
                <a:lnSpc>
                  <a:spcPct val="104000"/>
                </a:lnSpc>
              </a:pPr>
              <a:endParaRPr lang="en-US" altLang="zh-CN" sz="1900" b="1">
                <a:latin typeface="微软雅黑" pitchFamily="34" charset="-122"/>
                <a:ea typeface="微软雅黑" pitchFamily="34" charset="-122"/>
              </a:endParaRPr>
            </a:p>
          </p:txBody>
        </p:sp>
        <p:sp>
          <p:nvSpPr>
            <p:cNvPr id="942092" name="Text Box 12"/>
            <p:cNvSpPr txBox="1">
              <a:spLocks noChangeArrowheads="1"/>
            </p:cNvSpPr>
            <p:nvPr/>
          </p:nvSpPr>
          <p:spPr bwMode="auto">
            <a:xfrm>
              <a:off x="2238" y="3721"/>
              <a:ext cx="632" cy="363"/>
            </a:xfrm>
            <a:prstGeom prst="rect">
              <a:avLst/>
            </a:prstGeom>
            <a:solidFill>
              <a:srgbClr val="FFFFFF"/>
            </a:solidFill>
            <a:ln w="9525" algn="ctr">
              <a:noFill/>
              <a:miter lim="800000"/>
              <a:headEnd/>
              <a:tailEnd/>
            </a:ln>
            <a:effectLst/>
          </p:spPr>
          <p:txBody>
            <a:bodyPr lIns="0" tIns="0" rIns="0" bIns="0"/>
            <a:lstStyle/>
            <a:p>
              <a:pPr algn="just"/>
              <a:r>
                <a:rPr lang="zh-CN" altLang="en-US" sz="1900" b="1">
                  <a:solidFill>
                    <a:schemeClr val="accent1"/>
                  </a:solidFill>
                  <a:latin typeface="Times New Roman" pitchFamily="18" charset="0"/>
                  <a:ea typeface="微软雅黑" pitchFamily="34" charset="-122"/>
                </a:rPr>
                <a:t>系统调用封装函数</a:t>
              </a:r>
            </a:p>
          </p:txBody>
        </p:sp>
        <p:sp>
          <p:nvSpPr>
            <p:cNvPr id="942093" name="Text Box 13"/>
            <p:cNvSpPr txBox="1">
              <a:spLocks noChangeArrowheads="1"/>
            </p:cNvSpPr>
            <p:nvPr/>
          </p:nvSpPr>
          <p:spPr bwMode="auto">
            <a:xfrm>
              <a:off x="3595" y="3720"/>
              <a:ext cx="614" cy="356"/>
            </a:xfrm>
            <a:prstGeom prst="rect">
              <a:avLst/>
            </a:prstGeom>
            <a:solidFill>
              <a:srgbClr val="FFFFFF"/>
            </a:solidFill>
            <a:ln w="9525" algn="ctr">
              <a:noFill/>
              <a:miter lim="800000"/>
              <a:headEnd/>
              <a:tailEnd/>
            </a:ln>
            <a:effectLst/>
          </p:spPr>
          <p:txBody>
            <a:bodyPr lIns="0" tIns="0" rIns="0" bIns="0"/>
            <a:lstStyle/>
            <a:p>
              <a:pPr algn="just"/>
              <a:r>
                <a:rPr lang="zh-CN" altLang="en-US" sz="1900" b="1">
                  <a:latin typeface="Times New Roman" pitchFamily="18" charset="0"/>
                  <a:ea typeface="微软雅黑" pitchFamily="34" charset="-122"/>
                </a:rPr>
                <a:t>系统调用处理程序</a:t>
              </a:r>
            </a:p>
          </p:txBody>
        </p:sp>
        <p:sp>
          <p:nvSpPr>
            <p:cNvPr id="942094" name="Rectangle 14"/>
            <p:cNvSpPr>
              <a:spLocks noChangeArrowheads="1"/>
            </p:cNvSpPr>
            <p:nvPr/>
          </p:nvSpPr>
          <p:spPr bwMode="auto">
            <a:xfrm>
              <a:off x="121" y="2246"/>
              <a:ext cx="2938" cy="1859"/>
            </a:xfrm>
            <a:prstGeom prst="rect">
              <a:avLst/>
            </a:prstGeom>
            <a:noFill/>
            <a:ln w="38100" cap="rnd" algn="ctr">
              <a:solidFill>
                <a:srgbClr val="006600"/>
              </a:solidFill>
              <a:prstDash val="sysDot"/>
              <a:miter lim="800000"/>
              <a:headEnd/>
              <a:tailEnd/>
            </a:ln>
            <a:effectLst/>
          </p:spPr>
          <p:txBody>
            <a:bodyPr/>
            <a:lstStyle/>
            <a:p>
              <a:endParaRPr lang="zh-CN" altLang="en-US"/>
            </a:p>
          </p:txBody>
        </p:sp>
        <p:sp>
          <p:nvSpPr>
            <p:cNvPr id="942095" name="Text Box 15"/>
            <p:cNvSpPr txBox="1">
              <a:spLocks noChangeArrowheads="1"/>
            </p:cNvSpPr>
            <p:nvPr/>
          </p:nvSpPr>
          <p:spPr bwMode="auto">
            <a:xfrm>
              <a:off x="127" y="2001"/>
              <a:ext cx="2362" cy="225"/>
            </a:xfrm>
            <a:prstGeom prst="rect">
              <a:avLst/>
            </a:prstGeom>
            <a:solidFill>
              <a:srgbClr val="FFFFFF"/>
            </a:solidFill>
            <a:ln w="9525" algn="ctr">
              <a:noFill/>
              <a:miter lim="800000"/>
              <a:headEnd/>
              <a:tailEnd/>
            </a:ln>
            <a:effectLst/>
          </p:spPr>
          <p:txBody>
            <a:bodyPr lIns="0" tIns="0" rIns="0" bIns="0"/>
            <a:lstStyle/>
            <a:p>
              <a:pPr algn="just"/>
              <a:r>
                <a:rPr lang="zh-CN" altLang="en-US" sz="2000" b="1">
                  <a:solidFill>
                    <a:schemeClr val="accent1"/>
                  </a:solidFill>
                  <a:latin typeface="微软雅黑" pitchFamily="34" charset="-122"/>
                  <a:ea typeface="微软雅黑" pitchFamily="34" charset="-122"/>
                </a:rPr>
                <a:t>用户空间、运行在用户态</a:t>
              </a:r>
              <a:r>
                <a:rPr lang="zh-CN" altLang="en-US" sz="2000" b="1">
                  <a:latin typeface="微软雅黑" pitchFamily="34" charset="-122"/>
                  <a:ea typeface="微软雅黑" pitchFamily="34" charset="-122"/>
                </a:rPr>
                <a:t> </a:t>
              </a:r>
            </a:p>
          </p:txBody>
        </p:sp>
        <p:sp>
          <p:nvSpPr>
            <p:cNvPr id="942096" name="Rectangle 16"/>
            <p:cNvSpPr>
              <a:spLocks noChangeArrowheads="1"/>
            </p:cNvSpPr>
            <p:nvPr/>
          </p:nvSpPr>
          <p:spPr bwMode="auto">
            <a:xfrm>
              <a:off x="3268" y="2231"/>
              <a:ext cx="2357" cy="1885"/>
            </a:xfrm>
            <a:prstGeom prst="rect">
              <a:avLst/>
            </a:prstGeom>
            <a:noFill/>
            <a:ln w="28575" cap="rnd" algn="ctr">
              <a:solidFill>
                <a:srgbClr val="000000"/>
              </a:solidFill>
              <a:prstDash val="sysDot"/>
              <a:miter lim="800000"/>
              <a:headEnd/>
              <a:tailEnd/>
            </a:ln>
            <a:effectLst/>
          </p:spPr>
          <p:txBody>
            <a:bodyPr/>
            <a:lstStyle/>
            <a:p>
              <a:endParaRPr lang="zh-CN" altLang="en-US"/>
            </a:p>
          </p:txBody>
        </p:sp>
        <p:sp>
          <p:nvSpPr>
            <p:cNvPr id="942097" name="Text Box 17"/>
            <p:cNvSpPr txBox="1">
              <a:spLocks noChangeArrowheads="1"/>
            </p:cNvSpPr>
            <p:nvPr/>
          </p:nvSpPr>
          <p:spPr bwMode="auto">
            <a:xfrm>
              <a:off x="3301" y="1981"/>
              <a:ext cx="1975" cy="198"/>
            </a:xfrm>
            <a:prstGeom prst="rect">
              <a:avLst/>
            </a:prstGeom>
            <a:solidFill>
              <a:srgbClr val="FFFFFF"/>
            </a:solidFill>
            <a:ln w="9525" algn="ctr">
              <a:noFill/>
              <a:miter lim="800000"/>
              <a:headEnd/>
              <a:tailEnd/>
            </a:ln>
            <a:effectLst/>
          </p:spPr>
          <p:txBody>
            <a:bodyPr lIns="0" tIns="0" rIns="0" bIns="0"/>
            <a:lstStyle/>
            <a:p>
              <a:pPr algn="just"/>
              <a:r>
                <a:rPr lang="zh-CN" altLang="en-US" sz="2000" b="1">
                  <a:solidFill>
                    <a:schemeClr val="accent1"/>
                  </a:solidFill>
                  <a:latin typeface="微软雅黑" pitchFamily="34" charset="-122"/>
                  <a:ea typeface="微软雅黑" pitchFamily="34" charset="-122"/>
                </a:rPr>
                <a:t>内核空间、运行在内核态</a:t>
              </a:r>
              <a:r>
                <a:rPr lang="zh-CN" altLang="en-US" sz="2000" b="1">
                  <a:latin typeface="微软雅黑" pitchFamily="34" charset="-122"/>
                  <a:ea typeface="微软雅黑" pitchFamily="34" charset="-122"/>
                </a:rPr>
                <a:t> </a:t>
              </a:r>
            </a:p>
          </p:txBody>
        </p:sp>
        <p:sp>
          <p:nvSpPr>
            <p:cNvPr id="942098" name="Text Box 18"/>
            <p:cNvSpPr txBox="1">
              <a:spLocks noChangeArrowheads="1"/>
            </p:cNvSpPr>
            <p:nvPr/>
          </p:nvSpPr>
          <p:spPr bwMode="auto">
            <a:xfrm>
              <a:off x="2140" y="2375"/>
              <a:ext cx="841" cy="1320"/>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solidFill>
                    <a:schemeClr val="accent2"/>
                  </a:solidFill>
                  <a:latin typeface="微软雅黑" pitchFamily="34" charset="-122"/>
                  <a:ea typeface="微软雅黑" pitchFamily="34" charset="-122"/>
                </a:rPr>
                <a:t>write()</a:t>
              </a:r>
              <a:r>
                <a:rPr lang="en-US" altLang="zh-CN" sz="1900" b="1">
                  <a:latin typeface="微软雅黑" pitchFamily="34" charset="-122"/>
                  <a:ea typeface="微软雅黑" pitchFamily="34" charset="-122"/>
                </a:rPr>
                <a:t> </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solidFill>
                    <a:schemeClr val="accent1"/>
                  </a:solidFill>
                  <a:latin typeface="微软雅黑" pitchFamily="34" charset="-122"/>
                  <a:ea typeface="微软雅黑" pitchFamily="34" charset="-122"/>
                </a:rPr>
                <a:t>int $0x80</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p:txBody>
        </p:sp>
        <p:sp>
          <p:nvSpPr>
            <p:cNvPr id="942099" name="Line 19"/>
            <p:cNvSpPr>
              <a:spLocks noChangeShapeType="1"/>
            </p:cNvSpPr>
            <p:nvPr/>
          </p:nvSpPr>
          <p:spPr bwMode="auto">
            <a:xfrm flipV="1">
              <a:off x="1722" y="2589"/>
              <a:ext cx="458" cy="443"/>
            </a:xfrm>
            <a:prstGeom prst="line">
              <a:avLst/>
            </a:prstGeom>
            <a:noFill/>
            <a:ln w="38100">
              <a:solidFill>
                <a:schemeClr val="accent1"/>
              </a:solidFill>
              <a:prstDash val="dash"/>
              <a:round/>
              <a:headEnd/>
              <a:tailEnd type="triangle" w="med" len="med"/>
            </a:ln>
            <a:effectLst/>
          </p:spPr>
          <p:txBody>
            <a:bodyPr/>
            <a:lstStyle/>
            <a:p>
              <a:endParaRPr lang="zh-CN" altLang="en-US"/>
            </a:p>
          </p:txBody>
        </p:sp>
        <p:sp>
          <p:nvSpPr>
            <p:cNvPr id="942100" name="Text Box 20"/>
            <p:cNvSpPr txBox="1">
              <a:spLocks noChangeArrowheads="1"/>
            </p:cNvSpPr>
            <p:nvPr/>
          </p:nvSpPr>
          <p:spPr bwMode="auto">
            <a:xfrm>
              <a:off x="1211" y="3730"/>
              <a:ext cx="605" cy="363"/>
            </a:xfrm>
            <a:prstGeom prst="rect">
              <a:avLst/>
            </a:prstGeom>
            <a:solidFill>
              <a:srgbClr val="FFFFFF"/>
            </a:solidFill>
            <a:ln w="9525" algn="ctr">
              <a:noFill/>
              <a:miter lim="800000"/>
              <a:headEnd/>
              <a:tailEnd/>
            </a:ln>
            <a:effectLst/>
          </p:spPr>
          <p:txBody>
            <a:bodyPr lIns="0" tIns="0" rIns="0" bIns="0"/>
            <a:lstStyle/>
            <a:p>
              <a:pPr algn="just"/>
              <a:r>
                <a:rPr lang="en-US" altLang="zh-CN" sz="1900" b="1">
                  <a:latin typeface="微软雅黑" pitchFamily="34" charset="-122"/>
                  <a:ea typeface="微软雅黑" pitchFamily="34" charset="-122"/>
                </a:rPr>
                <a:t>I/O</a:t>
              </a:r>
              <a:r>
                <a:rPr lang="zh-CN" altLang="en-US" sz="1900" b="1">
                  <a:latin typeface="Times New Roman" pitchFamily="18" charset="0"/>
                  <a:ea typeface="微软雅黑" pitchFamily="34" charset="-122"/>
                </a:rPr>
                <a:t>标准库函数</a:t>
              </a:r>
            </a:p>
          </p:txBody>
        </p:sp>
        <p:sp>
          <p:nvSpPr>
            <p:cNvPr id="942101" name="Line 21"/>
            <p:cNvSpPr>
              <a:spLocks noChangeShapeType="1"/>
            </p:cNvSpPr>
            <p:nvPr/>
          </p:nvSpPr>
          <p:spPr bwMode="auto">
            <a:xfrm flipV="1">
              <a:off x="2938" y="2661"/>
              <a:ext cx="463" cy="383"/>
            </a:xfrm>
            <a:prstGeom prst="line">
              <a:avLst/>
            </a:prstGeom>
            <a:noFill/>
            <a:ln w="38100">
              <a:solidFill>
                <a:schemeClr val="accent1"/>
              </a:solidFill>
              <a:round/>
              <a:headEnd/>
              <a:tailEnd type="triangle" w="med" len="med"/>
            </a:ln>
            <a:effectLst/>
          </p:spPr>
          <p:txBody>
            <a:bodyPr/>
            <a:lstStyle/>
            <a:p>
              <a:endParaRPr lang="zh-CN" altLang="en-US"/>
            </a:p>
          </p:txBody>
        </p:sp>
        <p:sp>
          <p:nvSpPr>
            <p:cNvPr id="942102" name="Text Box 22"/>
            <p:cNvSpPr txBox="1">
              <a:spLocks noChangeArrowheads="1"/>
            </p:cNvSpPr>
            <p:nvPr/>
          </p:nvSpPr>
          <p:spPr bwMode="auto">
            <a:xfrm>
              <a:off x="4594" y="2435"/>
              <a:ext cx="942" cy="1247"/>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solidFill>
                    <a:schemeClr val="accent2"/>
                  </a:solidFill>
                  <a:latin typeface="微软雅黑" pitchFamily="34" charset="-122"/>
                  <a:ea typeface="微软雅黑" pitchFamily="34" charset="-122"/>
                </a:rPr>
                <a:t>sys_write()</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endParaRPr lang="en-US" altLang="zh-CN" sz="900" b="1">
                <a:latin typeface="Times New Roman" pitchFamily="18" charset="0"/>
                <a:ea typeface="宋体" pitchFamily="2" charset="-122"/>
              </a:endParaRP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a:p>
              <a:pPr algn="just">
                <a:lnSpc>
                  <a:spcPct val="104000"/>
                </a:lnSpc>
              </a:pPr>
              <a:endParaRPr lang="en-US" altLang="zh-CN" sz="1900" b="1">
                <a:latin typeface="微软雅黑" pitchFamily="34" charset="-122"/>
                <a:ea typeface="微软雅黑" pitchFamily="34" charset="-122"/>
              </a:endParaRPr>
            </a:p>
          </p:txBody>
        </p:sp>
        <p:sp>
          <p:nvSpPr>
            <p:cNvPr id="942103" name="Text Box 23"/>
            <p:cNvSpPr txBox="1">
              <a:spLocks noChangeArrowheads="1"/>
            </p:cNvSpPr>
            <p:nvPr/>
          </p:nvSpPr>
          <p:spPr bwMode="auto">
            <a:xfrm>
              <a:off x="4773" y="3709"/>
              <a:ext cx="659" cy="401"/>
            </a:xfrm>
            <a:prstGeom prst="rect">
              <a:avLst/>
            </a:prstGeom>
            <a:solidFill>
              <a:srgbClr val="FFFFFF"/>
            </a:solidFill>
            <a:ln w="9525" algn="ctr">
              <a:noFill/>
              <a:miter lim="800000"/>
              <a:headEnd/>
              <a:tailEnd/>
            </a:ln>
            <a:effectLst/>
          </p:spPr>
          <p:txBody>
            <a:bodyPr lIns="0" tIns="0" rIns="0" bIns="0"/>
            <a:lstStyle/>
            <a:p>
              <a:pPr algn="just"/>
              <a:r>
                <a:rPr lang="zh-CN" altLang="en-US" sz="1900" b="1">
                  <a:latin typeface="Times New Roman" pitchFamily="18" charset="0"/>
                  <a:ea typeface="微软雅黑" pitchFamily="34" charset="-122"/>
                </a:rPr>
                <a:t>系统调用服务例程</a:t>
              </a:r>
            </a:p>
          </p:txBody>
        </p:sp>
        <p:sp>
          <p:nvSpPr>
            <p:cNvPr id="942104" name="Line 24"/>
            <p:cNvSpPr>
              <a:spLocks noChangeShapeType="1"/>
            </p:cNvSpPr>
            <p:nvPr/>
          </p:nvSpPr>
          <p:spPr bwMode="auto">
            <a:xfrm flipV="1">
              <a:off x="4003" y="2623"/>
              <a:ext cx="704" cy="472"/>
            </a:xfrm>
            <a:prstGeom prst="line">
              <a:avLst/>
            </a:prstGeom>
            <a:noFill/>
            <a:ln w="38100">
              <a:solidFill>
                <a:schemeClr val="accent1"/>
              </a:solidFill>
              <a:round/>
              <a:headEnd/>
              <a:tailEnd type="triangle" w="med" len="med"/>
            </a:ln>
            <a:effectLst/>
          </p:spPr>
          <p:txBody>
            <a:bodyPr/>
            <a:lstStyle/>
            <a:p>
              <a:endParaRPr lang="zh-CN" altLang="en-US"/>
            </a:p>
          </p:txBody>
        </p:sp>
        <p:sp>
          <p:nvSpPr>
            <p:cNvPr id="942105" name="Line 25"/>
            <p:cNvSpPr>
              <a:spLocks noChangeShapeType="1"/>
            </p:cNvSpPr>
            <p:nvPr/>
          </p:nvSpPr>
          <p:spPr bwMode="auto">
            <a:xfrm flipH="1" flipV="1">
              <a:off x="4276" y="3392"/>
              <a:ext cx="360" cy="216"/>
            </a:xfrm>
            <a:prstGeom prst="line">
              <a:avLst/>
            </a:prstGeom>
            <a:noFill/>
            <a:ln w="38100">
              <a:solidFill>
                <a:schemeClr val="accent1"/>
              </a:solidFill>
              <a:round/>
              <a:headEnd/>
              <a:tailEnd type="triangle" w="med" len="med"/>
            </a:ln>
            <a:effectLst/>
          </p:spPr>
          <p:txBody>
            <a:bodyPr/>
            <a:lstStyle/>
            <a:p>
              <a:endParaRPr lang="zh-CN" altLang="en-US"/>
            </a:p>
          </p:txBody>
        </p:sp>
        <p:sp>
          <p:nvSpPr>
            <p:cNvPr id="942106" name="Line 26"/>
            <p:cNvSpPr>
              <a:spLocks noChangeShapeType="1"/>
            </p:cNvSpPr>
            <p:nvPr/>
          </p:nvSpPr>
          <p:spPr bwMode="auto">
            <a:xfrm flipH="1" flipV="1">
              <a:off x="2684" y="3346"/>
              <a:ext cx="727" cy="260"/>
            </a:xfrm>
            <a:prstGeom prst="line">
              <a:avLst/>
            </a:prstGeom>
            <a:noFill/>
            <a:ln w="38100">
              <a:solidFill>
                <a:schemeClr val="accent1"/>
              </a:solidFill>
              <a:round/>
              <a:headEnd/>
              <a:tailEnd type="triangle" w="med" len="med"/>
            </a:ln>
            <a:effectLst/>
          </p:spPr>
          <p:txBody>
            <a:bodyPr/>
            <a:lstStyle/>
            <a:p>
              <a:endParaRPr lang="zh-CN" altLang="en-US"/>
            </a:p>
          </p:txBody>
        </p:sp>
        <p:sp>
          <p:nvSpPr>
            <p:cNvPr id="942107" name="Line 27"/>
            <p:cNvSpPr>
              <a:spLocks noChangeShapeType="1"/>
            </p:cNvSpPr>
            <p:nvPr/>
          </p:nvSpPr>
          <p:spPr bwMode="auto">
            <a:xfrm flipH="1" flipV="1">
              <a:off x="1605" y="3336"/>
              <a:ext cx="611" cy="244"/>
            </a:xfrm>
            <a:prstGeom prst="line">
              <a:avLst/>
            </a:prstGeom>
            <a:noFill/>
            <a:ln w="38100">
              <a:solidFill>
                <a:schemeClr val="accent1"/>
              </a:solidFill>
              <a:prstDash val="dash"/>
              <a:round/>
              <a:headEnd/>
              <a:tailEnd type="triangle" w="med" len="med"/>
            </a:ln>
            <a:effectLst/>
          </p:spPr>
          <p:txBody>
            <a:bodyPr/>
            <a:lstStyle/>
            <a:p>
              <a:endParaRPr lang="zh-CN" altLang="en-US"/>
            </a:p>
          </p:txBody>
        </p:sp>
        <p:sp>
          <p:nvSpPr>
            <p:cNvPr id="942108" name="Line 28"/>
            <p:cNvSpPr>
              <a:spLocks noChangeShapeType="1"/>
            </p:cNvSpPr>
            <p:nvPr/>
          </p:nvSpPr>
          <p:spPr bwMode="auto">
            <a:xfrm flipH="1" flipV="1">
              <a:off x="683" y="3338"/>
              <a:ext cx="461" cy="205"/>
            </a:xfrm>
            <a:prstGeom prst="line">
              <a:avLst/>
            </a:prstGeom>
            <a:noFill/>
            <a:ln w="38100">
              <a:solidFill>
                <a:schemeClr val="accent1"/>
              </a:solidFill>
              <a:round/>
              <a:headEnd/>
              <a:tailEnd type="triangle" w="med" len="med"/>
            </a:ln>
            <a:effectLst/>
          </p:spPr>
          <p:txBody>
            <a:bodyPr/>
            <a:lstStyle/>
            <a:p>
              <a:endParaRPr lang="zh-CN" altLang="en-US"/>
            </a:p>
          </p:txBody>
        </p:sp>
      </p:grpSp>
      <p:grpSp>
        <p:nvGrpSpPr>
          <p:cNvPr id="942113" name="Group 33"/>
          <p:cNvGrpSpPr>
            <a:grpSpLocks/>
          </p:cNvGrpSpPr>
          <p:nvPr/>
        </p:nvGrpSpPr>
        <p:grpSpPr bwMode="auto">
          <a:xfrm>
            <a:off x="4441825" y="2133600"/>
            <a:ext cx="4368800" cy="1698625"/>
            <a:chOff x="2798" y="1344"/>
            <a:chExt cx="2752" cy="1070"/>
          </a:xfrm>
        </p:grpSpPr>
        <p:sp>
          <p:nvSpPr>
            <p:cNvPr id="942109" name="Text Box 29"/>
            <p:cNvSpPr txBox="1">
              <a:spLocks noChangeArrowheads="1"/>
            </p:cNvSpPr>
            <p:nvPr/>
          </p:nvSpPr>
          <p:spPr bwMode="auto">
            <a:xfrm>
              <a:off x="2798" y="1344"/>
              <a:ext cx="2752" cy="462"/>
            </a:xfrm>
            <a:prstGeom prst="rect">
              <a:avLst/>
            </a:prstGeom>
            <a:noFill/>
            <a:ln w="50800">
              <a:noFill/>
              <a:miter lim="800000"/>
              <a:headEnd/>
              <a:tailEnd/>
            </a:ln>
            <a:effectLst/>
          </p:spPr>
          <p:txBody>
            <a:bodyPr>
              <a:spAutoFit/>
            </a:bodyPr>
            <a:lstStyle/>
            <a:p>
              <a:pPr>
                <a:spcBef>
                  <a:spcPct val="50000"/>
                </a:spcBef>
              </a:pPr>
              <a:r>
                <a:rPr lang="zh-CN" altLang="en-US" sz="2100" b="1">
                  <a:latin typeface="微软雅黑" pitchFamily="34" charset="-122"/>
                  <a:ea typeface="微软雅黑" pitchFamily="34" charset="-122"/>
                </a:rPr>
                <a:t>可见：字符串输出最终是由内核中的</a:t>
              </a:r>
              <a:r>
                <a:rPr lang="en-US" altLang="zh-CN" sz="2100" b="1">
                  <a:solidFill>
                    <a:schemeClr val="accent1"/>
                  </a:solidFill>
                  <a:latin typeface="微软雅黑" pitchFamily="34" charset="-122"/>
                  <a:ea typeface="微软雅黑" pitchFamily="34" charset="-122"/>
                </a:rPr>
                <a:t>sys_write</a:t>
              </a:r>
              <a:r>
                <a:rPr lang="zh-CN" altLang="en-US" sz="2100" b="1">
                  <a:latin typeface="微软雅黑" pitchFamily="34" charset="-122"/>
                  <a:ea typeface="微软雅黑" pitchFamily="34" charset="-122"/>
                </a:rPr>
                <a:t>系统调用服务例程实现</a:t>
              </a:r>
              <a:endParaRPr lang="en-US" altLang="zh-CN" sz="2100" b="1">
                <a:latin typeface="微软雅黑" pitchFamily="34" charset="-122"/>
                <a:ea typeface="微软雅黑" pitchFamily="34" charset="-122"/>
              </a:endParaRPr>
            </a:p>
          </p:txBody>
        </p:sp>
        <p:sp>
          <p:nvSpPr>
            <p:cNvPr id="942110" name="Line 30"/>
            <p:cNvSpPr>
              <a:spLocks noChangeShapeType="1"/>
            </p:cNvSpPr>
            <p:nvPr/>
          </p:nvSpPr>
          <p:spPr bwMode="auto">
            <a:xfrm>
              <a:off x="3986" y="1822"/>
              <a:ext cx="1198" cy="592"/>
            </a:xfrm>
            <a:prstGeom prst="line">
              <a:avLst/>
            </a:prstGeom>
            <a:noFill/>
            <a:ln w="50800">
              <a:solidFill>
                <a:srgbClr val="FE9AAB"/>
              </a:solidFill>
              <a:round/>
              <a:headEnd/>
              <a:tailEnd type="triangle" w="med" len="med"/>
            </a:ln>
            <a:effectLst/>
          </p:spPr>
          <p:txBody>
            <a:bodyPr/>
            <a:lstStyle/>
            <a:p>
              <a:endParaRPr lang="zh-CN" altLang="en-US"/>
            </a:p>
          </p:txBody>
        </p:sp>
      </p:grpSp>
      <p:sp>
        <p:nvSpPr>
          <p:cNvPr id="942114" name="Text Box 34"/>
          <p:cNvSpPr txBox="1">
            <a:spLocks noChangeArrowheads="1"/>
          </p:cNvSpPr>
          <p:nvPr/>
        </p:nvSpPr>
        <p:spPr bwMode="auto">
          <a:xfrm>
            <a:off x="4529138" y="871538"/>
            <a:ext cx="4338637" cy="777875"/>
          </a:xfrm>
          <a:prstGeom prst="rect">
            <a:avLst/>
          </a:prstGeom>
          <a:noFill/>
          <a:ln w="50800">
            <a:noFill/>
            <a:miter lim="800000"/>
            <a:headEnd/>
            <a:tailEnd/>
          </a:ln>
          <a:effectLst/>
        </p:spPr>
        <p:txBody>
          <a:bodyPr>
            <a:spAutoFit/>
          </a:bodyPr>
          <a:lstStyle/>
          <a:p>
            <a:pPr>
              <a:spcBef>
                <a:spcPct val="25000"/>
              </a:spcBef>
            </a:pPr>
            <a:r>
              <a:rPr lang="en-US" altLang="zh-CN" sz="2000" b="1">
                <a:solidFill>
                  <a:schemeClr val="accent1"/>
                </a:solidFill>
                <a:latin typeface="微软雅黑" pitchFamily="34" charset="-122"/>
                <a:ea typeface="微软雅黑" pitchFamily="34" charset="-122"/>
              </a:rPr>
              <a:t>sys_write</a:t>
            </a:r>
            <a:r>
              <a:rPr lang="zh-CN" altLang="en-US" sz="2000" b="1">
                <a:solidFill>
                  <a:schemeClr val="accent1"/>
                </a:solidFill>
                <a:latin typeface="微软雅黑" pitchFamily="34" charset="-122"/>
                <a:ea typeface="微软雅黑" pitchFamily="34" charset="-122"/>
              </a:rPr>
              <a:t>可用三种</a:t>
            </a:r>
            <a:r>
              <a:rPr lang="en-US" altLang="zh-CN" sz="2000" b="1">
                <a:solidFill>
                  <a:schemeClr val="accent1"/>
                </a:solidFill>
                <a:latin typeface="微软雅黑" pitchFamily="34" charset="-122"/>
                <a:ea typeface="微软雅黑" pitchFamily="34" charset="-122"/>
              </a:rPr>
              <a:t>I/O</a:t>
            </a:r>
            <a:r>
              <a:rPr lang="zh-CN" altLang="en-US" sz="2000" b="1">
                <a:solidFill>
                  <a:schemeClr val="accent1"/>
                </a:solidFill>
                <a:latin typeface="微软雅黑" pitchFamily="34" charset="-122"/>
                <a:ea typeface="微软雅黑" pitchFamily="34" charset="-122"/>
              </a:rPr>
              <a:t>方式实现：</a:t>
            </a:r>
          </a:p>
          <a:p>
            <a:pPr>
              <a:spcBef>
                <a:spcPct val="25000"/>
              </a:spcBef>
            </a:pPr>
            <a:r>
              <a:rPr lang="zh-CN" altLang="en-US" sz="2000" b="1">
                <a:solidFill>
                  <a:schemeClr val="accent2"/>
                </a:solidFill>
                <a:latin typeface="微软雅黑" pitchFamily="34" charset="-122"/>
                <a:ea typeface="微软雅黑" pitchFamily="34" charset="-122"/>
              </a:rPr>
              <a:t>程序查询、中断 和 </a:t>
            </a:r>
            <a:r>
              <a:rPr lang="en-US" altLang="zh-CN" sz="2000" b="1">
                <a:solidFill>
                  <a:schemeClr val="accent2"/>
                </a:solidFill>
                <a:latin typeface="微软雅黑" pitchFamily="34" charset="-122"/>
                <a:ea typeface="微软雅黑" pitchFamily="34" charset="-122"/>
              </a:rPr>
              <a:t>DMA</a:t>
            </a:r>
          </a:p>
        </p:txBody>
      </p:sp>
    </p:spTree>
    <p:extLst>
      <p:ext uri="{BB962C8B-B14F-4D97-AF65-F5344CB8AC3E}">
        <p14:creationId xmlns:p14="http://schemas.microsoft.com/office/powerpoint/2010/main" val="358452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12"/>
                                        </p:tgtEl>
                                        <p:attrNameLst>
                                          <p:attrName>style.visibility</p:attrName>
                                        </p:attrNameLst>
                                      </p:cBhvr>
                                      <p:to>
                                        <p:strVal val="visible"/>
                                      </p:to>
                                    </p:set>
                                    <p:animEffect transition="in" filter="blinds(horizontal)">
                                      <p:cBhvr>
                                        <p:cTn id="7" dur="500"/>
                                        <p:tgtEl>
                                          <p:spTgt spid="9421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2113"/>
                                        </p:tgtEl>
                                        <p:attrNameLst>
                                          <p:attrName>style.visibility</p:attrName>
                                        </p:attrNameLst>
                                      </p:cBhvr>
                                      <p:to>
                                        <p:strVal val="visible"/>
                                      </p:to>
                                    </p:set>
                                    <p:animEffect transition="in" filter="blinds(horizontal)">
                                      <p:cBhvr>
                                        <p:cTn id="12" dur="500"/>
                                        <p:tgtEl>
                                          <p:spTgt spid="9421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2114"/>
                                        </p:tgtEl>
                                        <p:attrNameLst>
                                          <p:attrName>style.visibility</p:attrName>
                                        </p:attrNameLst>
                                      </p:cBhvr>
                                      <p:to>
                                        <p:strVal val="visible"/>
                                      </p:to>
                                    </p:set>
                                    <p:animEffect transition="in" filter="blinds(horizontal)">
                                      <p:cBhvr>
                                        <p:cTn id="17" dur="500"/>
                                        <p:tgtEl>
                                          <p:spTgt spid="942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zh-CN" altLang="en-US"/>
              <a:t>程序查询（</a:t>
            </a:r>
            <a:r>
              <a:rPr lang="en-US" altLang="zh-CN"/>
              <a:t>Polling</a:t>
            </a:r>
            <a:r>
              <a:rPr lang="zh-CN" altLang="en-US"/>
              <a:t>）方式</a:t>
            </a:r>
          </a:p>
        </p:txBody>
      </p:sp>
      <p:sp>
        <p:nvSpPr>
          <p:cNvPr id="914435" name="Rectangle 3"/>
          <p:cNvSpPr>
            <a:spLocks noGrp="1" noChangeArrowheads="1"/>
          </p:cNvSpPr>
          <p:nvPr>
            <p:ph type="body" idx="1"/>
          </p:nvPr>
        </p:nvSpPr>
        <p:spPr>
          <a:xfrm>
            <a:off x="349250" y="776288"/>
            <a:ext cx="8191500" cy="1844675"/>
          </a:xfrm>
        </p:spPr>
        <p:txBody>
          <a:bodyPr/>
          <a:lstStyle/>
          <a:p>
            <a:pPr>
              <a:spcBef>
                <a:spcPct val="15000"/>
              </a:spcBef>
            </a:pPr>
            <a:r>
              <a:rPr lang="en-US" altLang="zh-CN" sz="2100">
                <a:latin typeface="微软雅黑" pitchFamily="34" charset="-122"/>
                <a:ea typeface="微软雅黑" pitchFamily="34" charset="-122"/>
              </a:rPr>
              <a:t>I/O</a:t>
            </a:r>
            <a:r>
              <a:rPr lang="zh-CN" altLang="en-US" sz="2100">
                <a:latin typeface="微软雅黑" pitchFamily="34" charset="-122"/>
                <a:ea typeface="微软雅黑" pitchFamily="34" charset="-122"/>
              </a:rPr>
              <a:t>设备（包括设备控制器）将自己的状态放到</a:t>
            </a:r>
            <a:r>
              <a:rPr lang="zh-CN" altLang="en-US" sz="2100">
                <a:solidFill>
                  <a:schemeClr val="accent1"/>
                </a:solidFill>
                <a:latin typeface="微软雅黑" pitchFamily="34" charset="-122"/>
                <a:ea typeface="微软雅黑" pitchFamily="34" charset="-122"/>
              </a:rPr>
              <a:t>状态寄存器</a:t>
            </a:r>
            <a:r>
              <a:rPr lang="zh-CN" altLang="en-US" sz="2100">
                <a:latin typeface="微软雅黑" pitchFamily="34" charset="-122"/>
                <a:ea typeface="微软雅黑" pitchFamily="34" charset="-122"/>
              </a:rPr>
              <a:t>中 </a:t>
            </a:r>
          </a:p>
          <a:p>
            <a:pPr lvl="1">
              <a:spcBef>
                <a:spcPct val="15000"/>
              </a:spcBef>
            </a:pPr>
            <a:r>
              <a:rPr lang="zh-CN" altLang="en-US" sz="2100">
                <a:latin typeface="微软雅黑" pitchFamily="34" charset="-122"/>
                <a:ea typeface="微软雅黑" pitchFamily="34" charset="-122"/>
              </a:rPr>
              <a:t>打印缺纸、打印机忙、未就绪等都是状态</a:t>
            </a:r>
          </a:p>
          <a:p>
            <a:pPr>
              <a:spcBef>
                <a:spcPct val="15000"/>
              </a:spcBef>
            </a:pPr>
            <a:r>
              <a:rPr lang="en-US" altLang="zh-CN" sz="2100">
                <a:latin typeface="微软雅黑" pitchFamily="34" charset="-122"/>
                <a:ea typeface="微软雅黑" pitchFamily="34" charset="-122"/>
              </a:rPr>
              <a:t>OS</a:t>
            </a:r>
            <a:r>
              <a:rPr lang="zh-CN" altLang="en-US" sz="2100">
                <a:latin typeface="微软雅黑" pitchFamily="34" charset="-122"/>
                <a:ea typeface="微软雅黑" pitchFamily="34" charset="-122"/>
              </a:rPr>
              <a:t>阶段性地查询状态寄存器中的特定状态，以决定下一步动作</a:t>
            </a:r>
          </a:p>
          <a:p>
            <a:pPr lvl="1">
              <a:spcBef>
                <a:spcPct val="15000"/>
              </a:spcBef>
            </a:pPr>
            <a:r>
              <a:rPr lang="zh-CN" altLang="en-US" sz="2100">
                <a:latin typeface="微软雅黑" pitchFamily="34" charset="-122"/>
                <a:ea typeface="微软雅黑" pitchFamily="34" charset="-122"/>
              </a:rPr>
              <a:t>如：未</a:t>
            </a:r>
            <a:r>
              <a:rPr lang="zh-CN" altLang="en-US" sz="2100">
                <a:solidFill>
                  <a:schemeClr val="accent1"/>
                </a:solidFill>
                <a:latin typeface="微软雅黑" pitchFamily="34" charset="-122"/>
                <a:ea typeface="微软雅黑" pitchFamily="34" charset="-122"/>
              </a:rPr>
              <a:t>“就绪”</a:t>
            </a:r>
            <a:r>
              <a:rPr lang="zh-CN" altLang="en-US" sz="2100">
                <a:latin typeface="微软雅黑" pitchFamily="34" charset="-122"/>
                <a:ea typeface="微软雅黑" pitchFamily="34" charset="-122"/>
              </a:rPr>
              <a:t>时，则一直</a:t>
            </a:r>
            <a:r>
              <a:rPr lang="zh-CN" altLang="en-US" sz="2100">
                <a:solidFill>
                  <a:schemeClr val="accent1"/>
                </a:solidFill>
                <a:latin typeface="微软雅黑" pitchFamily="34" charset="-122"/>
                <a:ea typeface="微软雅黑" pitchFamily="34" charset="-122"/>
              </a:rPr>
              <a:t>“等待”</a:t>
            </a:r>
          </a:p>
          <a:p>
            <a:pPr>
              <a:spcBef>
                <a:spcPct val="15000"/>
              </a:spcBef>
            </a:pPr>
            <a:r>
              <a:rPr lang="zh-CN" altLang="en-US" sz="2100">
                <a:solidFill>
                  <a:srgbClr val="A50021"/>
                </a:solidFill>
                <a:latin typeface="微软雅黑" pitchFamily="34" charset="-122"/>
                <a:ea typeface="微软雅黑" pitchFamily="34" charset="-122"/>
              </a:rPr>
              <a:t>例如：</a:t>
            </a:r>
            <a:r>
              <a:rPr lang="en-US" altLang="zh-CN" sz="2100">
                <a:solidFill>
                  <a:srgbClr val="A50021"/>
                </a:solidFill>
                <a:latin typeface="微软雅黑" pitchFamily="34" charset="-122"/>
                <a:ea typeface="微软雅黑" pitchFamily="34" charset="-122"/>
              </a:rPr>
              <a:t>sys_write</a:t>
            </a:r>
            <a:r>
              <a:rPr lang="zh-CN" altLang="en-US" sz="2100">
                <a:solidFill>
                  <a:srgbClr val="A50021"/>
                </a:solidFill>
                <a:latin typeface="微软雅黑" pitchFamily="34" charset="-122"/>
                <a:ea typeface="微软雅黑" pitchFamily="34" charset="-122"/>
              </a:rPr>
              <a:t>进行字符串打印的程序段大致过程如下： </a:t>
            </a:r>
          </a:p>
        </p:txBody>
      </p:sp>
      <p:sp>
        <p:nvSpPr>
          <p:cNvPr id="914436" name="Text Box 4"/>
          <p:cNvSpPr txBox="1">
            <a:spLocks noChangeArrowheads="1"/>
          </p:cNvSpPr>
          <p:nvPr/>
        </p:nvSpPr>
        <p:spPr bwMode="auto">
          <a:xfrm>
            <a:off x="217488" y="2716213"/>
            <a:ext cx="8574087" cy="2449512"/>
          </a:xfrm>
          <a:prstGeom prst="rect">
            <a:avLst/>
          </a:prstGeom>
          <a:solidFill>
            <a:srgbClr val="FFFFFF"/>
          </a:solidFill>
          <a:ln w="9525">
            <a:solidFill>
              <a:srgbClr val="000000"/>
            </a:solidFill>
            <a:miter lim="800000"/>
            <a:headEnd/>
            <a:tailEnd/>
          </a:ln>
        </p:spPr>
        <p:txBody>
          <a:bodyPr/>
          <a:lstStyle/>
          <a:p>
            <a:pPr>
              <a:lnSpc>
                <a:spcPct val="120000"/>
              </a:lnSpc>
            </a:pPr>
            <a:r>
              <a:rPr lang="en-US" altLang="zh-CN" sz="1800" b="1">
                <a:latin typeface="微软雅黑" pitchFamily="34" charset="-122"/>
                <a:ea typeface="微软雅黑" pitchFamily="34" charset="-122"/>
              </a:rPr>
              <a:t>copy_string_to_kernel ( strbuf, kernelbuf, n);  // </a:t>
            </a:r>
            <a:r>
              <a:rPr lang="zh-CN" altLang="en-US" sz="1800" b="1">
                <a:latin typeface="微软雅黑" pitchFamily="34" charset="-122"/>
                <a:ea typeface="微软雅黑" pitchFamily="34" charset="-122"/>
              </a:rPr>
              <a:t>将字符串复制到内核缓冲区</a:t>
            </a:r>
          </a:p>
          <a:p>
            <a:pPr>
              <a:lnSpc>
                <a:spcPct val="120000"/>
              </a:lnSpc>
            </a:pPr>
            <a:r>
              <a:rPr lang="en-US" altLang="zh-CN" sz="1800" b="1">
                <a:latin typeface="微软雅黑" pitchFamily="34" charset="-122"/>
                <a:ea typeface="微软雅黑" pitchFamily="34" charset="-122"/>
              </a:rPr>
              <a:t>for (i=0; i &lt; n; i++) {		             // </a:t>
            </a:r>
            <a:r>
              <a:rPr lang="zh-CN" altLang="en-US" sz="1800" b="1">
                <a:latin typeface="微软雅黑" pitchFamily="34" charset="-122"/>
                <a:ea typeface="微软雅黑" pitchFamily="34" charset="-122"/>
              </a:rPr>
              <a:t>对于每个打印字符循环执行</a:t>
            </a:r>
          </a:p>
          <a:p>
            <a:pPr>
              <a:lnSpc>
                <a:spcPct val="120000"/>
              </a:lnSpc>
            </a:pPr>
            <a:r>
              <a:rPr lang="zh-CN" altLang="en-US" sz="1800" b="1">
                <a:latin typeface="微软雅黑" pitchFamily="34" charset="-122"/>
                <a:ea typeface="微软雅黑" pitchFamily="34" charset="-122"/>
              </a:rPr>
              <a:t>   </a:t>
            </a:r>
            <a:r>
              <a:rPr lang="en-US" altLang="zh-CN" sz="1800" b="1">
                <a:latin typeface="微软雅黑" pitchFamily="34" charset="-122"/>
                <a:ea typeface="微软雅黑" pitchFamily="34" charset="-122"/>
              </a:rPr>
              <a:t>while ( printer_status != READY);  	// </a:t>
            </a:r>
            <a:r>
              <a:rPr lang="zh-CN" altLang="en-US" sz="1800" b="1">
                <a:solidFill>
                  <a:schemeClr val="accent1"/>
                </a:solidFill>
                <a:latin typeface="微软雅黑" pitchFamily="34" charset="-122"/>
                <a:ea typeface="微软雅黑" pitchFamily="34" charset="-122"/>
              </a:rPr>
              <a:t>等待直到打印机状态为“就绪”</a:t>
            </a:r>
          </a:p>
          <a:p>
            <a:pPr>
              <a:lnSpc>
                <a:spcPct val="120000"/>
              </a:lnSpc>
            </a:pPr>
            <a:r>
              <a:rPr lang="zh-CN" altLang="en-US" sz="1800" b="1">
                <a:latin typeface="微软雅黑" pitchFamily="34" charset="-122"/>
                <a:ea typeface="微软雅黑" pitchFamily="34" charset="-122"/>
              </a:rPr>
              <a:t>   *</a:t>
            </a:r>
            <a:r>
              <a:rPr lang="en-US" altLang="zh-CN" sz="1800" b="1">
                <a:latin typeface="微软雅黑" pitchFamily="34" charset="-122"/>
                <a:ea typeface="微软雅黑" pitchFamily="34" charset="-122"/>
              </a:rPr>
              <a:t>printer_data_port=kernelbuf[i];  	// </a:t>
            </a:r>
            <a:r>
              <a:rPr lang="zh-CN" altLang="en-US" sz="1800" b="1">
                <a:latin typeface="微软雅黑" pitchFamily="34" charset="-122"/>
                <a:ea typeface="微软雅黑" pitchFamily="34" charset="-122"/>
              </a:rPr>
              <a:t>向数据端口输出一个字符</a:t>
            </a:r>
          </a:p>
          <a:p>
            <a:pPr>
              <a:lnSpc>
                <a:spcPct val="120000"/>
              </a:lnSpc>
            </a:pPr>
            <a:r>
              <a:rPr lang="zh-CN" altLang="en-US" sz="1800" b="1">
                <a:latin typeface="微软雅黑" pitchFamily="34" charset="-122"/>
                <a:ea typeface="微软雅黑" pitchFamily="34" charset="-122"/>
              </a:rPr>
              <a:t>   *</a:t>
            </a:r>
            <a:r>
              <a:rPr lang="en-US" altLang="zh-CN" sz="1800" b="1">
                <a:latin typeface="微软雅黑" pitchFamily="34" charset="-122"/>
                <a:ea typeface="微软雅黑" pitchFamily="34" charset="-122"/>
              </a:rPr>
              <a:t>printer_control_port=START;	             // </a:t>
            </a:r>
            <a:r>
              <a:rPr lang="zh-CN" altLang="en-US" sz="1800" b="1">
                <a:latin typeface="微软雅黑" pitchFamily="34" charset="-122"/>
                <a:ea typeface="微软雅黑" pitchFamily="34" charset="-122"/>
              </a:rPr>
              <a:t>发送“启动打印”命令</a:t>
            </a:r>
          </a:p>
          <a:p>
            <a:pPr>
              <a:lnSpc>
                <a:spcPct val="120000"/>
              </a:lnSpc>
            </a:pPr>
            <a:r>
              <a:rPr lang="en-US" altLang="zh-CN" sz="1800" b="1">
                <a:latin typeface="微软雅黑" pitchFamily="34" charset="-122"/>
                <a:ea typeface="微软雅黑" pitchFamily="34" charset="-122"/>
              </a:rPr>
              <a:t>}</a:t>
            </a:r>
          </a:p>
          <a:p>
            <a:pPr>
              <a:lnSpc>
                <a:spcPct val="120000"/>
              </a:lnSpc>
            </a:pPr>
            <a:r>
              <a:rPr lang="en-US" altLang="zh-CN" sz="1800" b="1">
                <a:latin typeface="微软雅黑" pitchFamily="34" charset="-122"/>
                <a:ea typeface="微软雅黑" pitchFamily="34" charset="-122"/>
              </a:rPr>
              <a:t>return_to_user ( );  		             // </a:t>
            </a:r>
            <a:r>
              <a:rPr lang="zh-CN" altLang="en-US" sz="1800" b="1">
                <a:latin typeface="微软雅黑" pitchFamily="34" charset="-122"/>
                <a:ea typeface="微软雅黑" pitchFamily="34" charset="-122"/>
              </a:rPr>
              <a:t>返回用户态</a:t>
            </a:r>
          </a:p>
        </p:txBody>
      </p:sp>
      <p:sp>
        <p:nvSpPr>
          <p:cNvPr id="914437" name="Text Box 5"/>
          <p:cNvSpPr txBox="1">
            <a:spLocks noChangeArrowheads="1"/>
          </p:cNvSpPr>
          <p:nvPr/>
        </p:nvSpPr>
        <p:spPr bwMode="auto">
          <a:xfrm>
            <a:off x="260350" y="5297488"/>
            <a:ext cx="7475538" cy="412750"/>
          </a:xfrm>
          <a:prstGeom prst="rect">
            <a:avLst/>
          </a:prstGeom>
          <a:noFill/>
          <a:ln w="50800">
            <a:noFill/>
            <a:miter lim="800000"/>
            <a:headEnd/>
            <a:tailEnd/>
          </a:ln>
          <a:effectLst/>
        </p:spPr>
        <p:txBody>
          <a:bodyPr>
            <a:spAutoFit/>
          </a:bodyPr>
          <a:lstStyle/>
          <a:p>
            <a:pPr>
              <a:spcBef>
                <a:spcPct val="50000"/>
              </a:spcBef>
            </a:pPr>
            <a:r>
              <a:rPr lang="zh-CN" altLang="en-US" sz="2100" b="1">
                <a:solidFill>
                  <a:schemeClr val="accent1"/>
                </a:solidFill>
                <a:latin typeface="微软雅黑" pitchFamily="34" charset="-122"/>
                <a:ea typeface="微软雅黑" pitchFamily="34" charset="-122"/>
              </a:rPr>
              <a:t>如何判断“就绪”？如何“等待”？</a:t>
            </a:r>
          </a:p>
        </p:txBody>
      </p:sp>
      <p:sp>
        <p:nvSpPr>
          <p:cNvPr id="914438" name="Text Box 6"/>
          <p:cNvSpPr txBox="1">
            <a:spLocks noChangeArrowheads="1"/>
          </p:cNvSpPr>
          <p:nvPr/>
        </p:nvSpPr>
        <p:spPr bwMode="auto">
          <a:xfrm>
            <a:off x="246063" y="5734050"/>
            <a:ext cx="7794625" cy="8540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2"/>
                </a:solidFill>
                <a:latin typeface="微软雅黑" pitchFamily="34" charset="-122"/>
                <a:ea typeface="微软雅黑" pitchFamily="34" charset="-122"/>
              </a:rPr>
              <a:t>读取状态寄存器，判断特定位（</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就绪；</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未就绪）是否为</a:t>
            </a:r>
            <a:r>
              <a:rPr lang="en-US" altLang="zh-CN" sz="2000" b="1">
                <a:solidFill>
                  <a:schemeClr val="accent2"/>
                </a:solidFill>
                <a:latin typeface="微软雅黑" pitchFamily="34" charset="-122"/>
                <a:ea typeface="微软雅黑" pitchFamily="34" charset="-122"/>
              </a:rPr>
              <a:t>1</a:t>
            </a:r>
          </a:p>
          <a:p>
            <a:pPr>
              <a:spcBef>
                <a:spcPct val="50000"/>
              </a:spcBef>
            </a:pPr>
            <a:r>
              <a:rPr lang="zh-CN" altLang="en-US" sz="2000" b="1">
                <a:solidFill>
                  <a:schemeClr val="accent2"/>
                </a:solidFill>
                <a:latin typeface="微软雅黑" pitchFamily="34" charset="-122"/>
                <a:ea typeface="微软雅黑" pitchFamily="34" charset="-122"/>
              </a:rPr>
              <a:t>等待：读状态、判断是否为</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；不是，则继续读状态、判断、</a:t>
            </a:r>
            <a:r>
              <a:rPr lang="en-US" altLang="zh-CN" sz="2000" b="1">
                <a:solidFill>
                  <a:schemeClr val="accent2"/>
                </a:solidFill>
                <a:latin typeface="微软雅黑" pitchFamily="34" charset="-122"/>
                <a:ea typeface="微软雅黑" pitchFamily="34" charset="-122"/>
              </a:rPr>
              <a:t>…….</a:t>
            </a:r>
          </a:p>
        </p:txBody>
      </p:sp>
      <p:sp>
        <p:nvSpPr>
          <p:cNvPr id="914440" name="Line 8"/>
          <p:cNvSpPr>
            <a:spLocks noChangeShapeType="1"/>
          </p:cNvSpPr>
          <p:nvPr/>
        </p:nvSpPr>
        <p:spPr bwMode="auto">
          <a:xfrm>
            <a:off x="652463" y="4106863"/>
            <a:ext cx="2017712" cy="0"/>
          </a:xfrm>
          <a:prstGeom prst="line">
            <a:avLst/>
          </a:prstGeom>
          <a:noFill/>
          <a:ln w="50800">
            <a:solidFill>
              <a:schemeClr val="accent1"/>
            </a:solidFill>
            <a:round/>
            <a:headEnd/>
            <a:tailEnd/>
          </a:ln>
          <a:effectLst/>
        </p:spPr>
        <p:txBody>
          <a:bodyPr/>
          <a:lstStyle/>
          <a:p>
            <a:endParaRPr lang="zh-CN" altLang="en-US"/>
          </a:p>
        </p:txBody>
      </p:sp>
      <p:sp>
        <p:nvSpPr>
          <p:cNvPr id="914441" name="Line 9"/>
          <p:cNvSpPr>
            <a:spLocks noChangeShapeType="1"/>
          </p:cNvSpPr>
          <p:nvPr/>
        </p:nvSpPr>
        <p:spPr bwMode="auto">
          <a:xfrm>
            <a:off x="688975" y="4443413"/>
            <a:ext cx="2322513" cy="0"/>
          </a:xfrm>
          <a:prstGeom prst="line">
            <a:avLst/>
          </a:prstGeom>
          <a:noFill/>
          <a:ln w="50800">
            <a:solidFill>
              <a:schemeClr val="accent1"/>
            </a:solidFill>
            <a:round/>
            <a:headEnd/>
            <a:tailEnd/>
          </a:ln>
          <a:effectLst/>
        </p:spPr>
        <p:txBody>
          <a:bodyPr/>
          <a:lstStyle/>
          <a:p>
            <a:endParaRPr lang="zh-CN" altLang="en-US"/>
          </a:p>
        </p:txBody>
      </p:sp>
    </p:spTree>
    <p:extLst>
      <p:ext uri="{BB962C8B-B14F-4D97-AF65-F5344CB8AC3E}">
        <p14:creationId xmlns:p14="http://schemas.microsoft.com/office/powerpoint/2010/main" val="299615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4435">
                                            <p:txEl>
                                              <p:pRg st="0" end="0"/>
                                            </p:txEl>
                                          </p:spTgt>
                                        </p:tgtEl>
                                        <p:attrNameLst>
                                          <p:attrName>style.visibility</p:attrName>
                                        </p:attrNameLst>
                                      </p:cBhvr>
                                      <p:to>
                                        <p:strVal val="visible"/>
                                      </p:to>
                                    </p:set>
                                    <p:animEffect transition="in" filter="blinds(horizontal)">
                                      <p:cBhvr>
                                        <p:cTn id="7" dur="500"/>
                                        <p:tgtEl>
                                          <p:spTgt spid="914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4435">
                                            <p:txEl>
                                              <p:pRg st="1" end="1"/>
                                            </p:txEl>
                                          </p:spTgt>
                                        </p:tgtEl>
                                        <p:attrNameLst>
                                          <p:attrName>style.visibility</p:attrName>
                                        </p:attrNameLst>
                                      </p:cBhvr>
                                      <p:to>
                                        <p:strVal val="visible"/>
                                      </p:to>
                                    </p:set>
                                    <p:animEffect transition="in" filter="blinds(horizontal)">
                                      <p:cBhvr>
                                        <p:cTn id="12" dur="500"/>
                                        <p:tgtEl>
                                          <p:spTgt spid="914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4435">
                                            <p:txEl>
                                              <p:pRg st="2" end="2"/>
                                            </p:txEl>
                                          </p:spTgt>
                                        </p:tgtEl>
                                        <p:attrNameLst>
                                          <p:attrName>style.visibility</p:attrName>
                                        </p:attrNameLst>
                                      </p:cBhvr>
                                      <p:to>
                                        <p:strVal val="visible"/>
                                      </p:to>
                                    </p:set>
                                    <p:animEffect transition="in" filter="blinds(horizontal)">
                                      <p:cBhvr>
                                        <p:cTn id="17" dur="500"/>
                                        <p:tgtEl>
                                          <p:spTgt spid="914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4435">
                                            <p:txEl>
                                              <p:pRg st="3" end="3"/>
                                            </p:txEl>
                                          </p:spTgt>
                                        </p:tgtEl>
                                        <p:attrNameLst>
                                          <p:attrName>style.visibility</p:attrName>
                                        </p:attrNameLst>
                                      </p:cBhvr>
                                      <p:to>
                                        <p:strVal val="visible"/>
                                      </p:to>
                                    </p:set>
                                    <p:animEffect transition="in" filter="blinds(horizontal)">
                                      <p:cBhvr>
                                        <p:cTn id="22" dur="500"/>
                                        <p:tgtEl>
                                          <p:spTgt spid="914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14435">
                                            <p:txEl>
                                              <p:pRg st="4" end="4"/>
                                            </p:txEl>
                                          </p:spTgt>
                                        </p:tgtEl>
                                        <p:attrNameLst>
                                          <p:attrName>style.visibility</p:attrName>
                                        </p:attrNameLst>
                                      </p:cBhvr>
                                      <p:to>
                                        <p:strVal val="visible"/>
                                      </p:to>
                                    </p:set>
                                    <p:animEffect transition="in" filter="blinds(horizontal)">
                                      <p:cBhvr>
                                        <p:cTn id="27" dur="500"/>
                                        <p:tgtEl>
                                          <p:spTgt spid="914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14436"/>
                                        </p:tgtEl>
                                        <p:attrNameLst>
                                          <p:attrName>style.visibility</p:attrName>
                                        </p:attrNameLst>
                                      </p:cBhvr>
                                      <p:to>
                                        <p:strVal val="visible"/>
                                      </p:to>
                                    </p:set>
                                    <p:animEffect transition="in" filter="blinds(horizontal)">
                                      <p:cBhvr>
                                        <p:cTn id="32" dur="500"/>
                                        <p:tgtEl>
                                          <p:spTgt spid="9144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14440"/>
                                        </p:tgtEl>
                                        <p:attrNameLst>
                                          <p:attrName>style.visibility</p:attrName>
                                        </p:attrNameLst>
                                      </p:cBhvr>
                                      <p:to>
                                        <p:strVal val="visible"/>
                                      </p:to>
                                    </p:set>
                                    <p:animEffect transition="in" filter="blinds(horizontal)">
                                      <p:cBhvr>
                                        <p:cTn id="37" dur="500"/>
                                        <p:tgtEl>
                                          <p:spTgt spid="91444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914441"/>
                                        </p:tgtEl>
                                        <p:attrNameLst>
                                          <p:attrName>style.visibility</p:attrName>
                                        </p:attrNameLst>
                                      </p:cBhvr>
                                      <p:to>
                                        <p:strVal val="visible"/>
                                      </p:to>
                                    </p:set>
                                    <p:animEffect transition="in" filter="blinds(horizontal)">
                                      <p:cBhvr>
                                        <p:cTn id="40" dur="500"/>
                                        <p:tgtEl>
                                          <p:spTgt spid="91444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14437"/>
                                        </p:tgtEl>
                                        <p:attrNameLst>
                                          <p:attrName>style.visibility</p:attrName>
                                        </p:attrNameLst>
                                      </p:cBhvr>
                                      <p:to>
                                        <p:strVal val="visible"/>
                                      </p:to>
                                    </p:set>
                                    <p:animEffect transition="in" filter="blinds(horizontal)">
                                      <p:cBhvr>
                                        <p:cTn id="45" dur="500"/>
                                        <p:tgtEl>
                                          <p:spTgt spid="91443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914438">
                                            <p:txEl>
                                              <p:pRg st="0" end="0"/>
                                            </p:txEl>
                                          </p:spTgt>
                                        </p:tgtEl>
                                        <p:attrNameLst>
                                          <p:attrName>style.visibility</p:attrName>
                                        </p:attrNameLst>
                                      </p:cBhvr>
                                      <p:to>
                                        <p:strVal val="visible"/>
                                      </p:to>
                                    </p:set>
                                    <p:animEffect transition="in" filter="blinds(horizontal)">
                                      <p:cBhvr>
                                        <p:cTn id="50" dur="500"/>
                                        <p:tgtEl>
                                          <p:spTgt spid="914438">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914438">
                                            <p:txEl>
                                              <p:pRg st="1" end="1"/>
                                            </p:txEl>
                                          </p:spTgt>
                                        </p:tgtEl>
                                        <p:attrNameLst>
                                          <p:attrName>style.visibility</p:attrName>
                                        </p:attrNameLst>
                                      </p:cBhvr>
                                      <p:to>
                                        <p:strVal val="visible"/>
                                      </p:to>
                                    </p:set>
                                    <p:animEffect transition="in" filter="blinds(horizontal)">
                                      <p:cBhvr>
                                        <p:cTn id="55" dur="500"/>
                                        <p:tgtEl>
                                          <p:spTgt spid="9144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36" grpId="0" animBg="1"/>
      <p:bldP spid="914437" grpId="0"/>
      <p:bldP spid="914440" grpId="0" animBg="1"/>
      <p:bldP spid="91444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Text Box 2"/>
          <p:cNvSpPr txBox="1">
            <a:spLocks noChangeArrowheads="1"/>
          </p:cNvSpPr>
          <p:nvPr/>
        </p:nvSpPr>
        <p:spPr bwMode="auto">
          <a:xfrm>
            <a:off x="4505325" y="2601913"/>
            <a:ext cx="3309938" cy="1004887"/>
          </a:xfrm>
          <a:prstGeom prst="rect">
            <a:avLst/>
          </a:prstGeom>
          <a:solidFill>
            <a:srgbClr val="FFFF99">
              <a:alpha val="61000"/>
            </a:srgbClr>
          </a:solidFill>
          <a:ln w="9525">
            <a:noFill/>
            <a:miter lim="800000"/>
            <a:headEnd/>
            <a:tailEnd/>
          </a:ln>
          <a:effectLst/>
        </p:spPr>
        <p:txBody>
          <a:bodyPr>
            <a:spAutoFit/>
          </a:bodyPr>
          <a:lstStyle/>
          <a:p>
            <a:pPr eaLnBrk="1" hangingPunct="1">
              <a:spcBef>
                <a:spcPct val="50000"/>
              </a:spcBef>
            </a:pPr>
            <a:endParaRPr kumimoji="1" lang="zh-CN" altLang="en-US" sz="2400">
              <a:latin typeface="Times New Roman" pitchFamily="18" charset="0"/>
              <a:ea typeface="宋体" pitchFamily="2" charset="-122"/>
            </a:endParaRPr>
          </a:p>
          <a:p>
            <a:pPr eaLnBrk="1" hangingPunct="1">
              <a:spcBef>
                <a:spcPct val="50000"/>
              </a:spcBef>
            </a:pPr>
            <a:endParaRPr kumimoji="1" lang="zh-CN" altLang="en-US" sz="2400">
              <a:latin typeface="Times New Roman" pitchFamily="18" charset="0"/>
              <a:ea typeface="宋体" pitchFamily="2" charset="-122"/>
            </a:endParaRPr>
          </a:p>
        </p:txBody>
      </p:sp>
      <p:sp>
        <p:nvSpPr>
          <p:cNvPr id="917507" name="Rectangle 3"/>
          <p:cNvSpPr>
            <a:spLocks noGrp="1" noChangeArrowheads="1"/>
          </p:cNvSpPr>
          <p:nvPr>
            <p:ph type="title"/>
          </p:nvPr>
        </p:nvSpPr>
        <p:spPr>
          <a:xfrm>
            <a:off x="685800" y="142875"/>
            <a:ext cx="7494588" cy="528638"/>
          </a:xfrm>
        </p:spPr>
        <p:txBody>
          <a:bodyPr/>
          <a:lstStyle/>
          <a:p>
            <a:r>
              <a:rPr lang="zh-CN" altLang="en-US"/>
              <a:t>程序查询（</a:t>
            </a:r>
            <a:r>
              <a:rPr lang="en-US" altLang="zh-CN"/>
              <a:t>Polling</a:t>
            </a:r>
            <a:r>
              <a:rPr lang="zh-CN" altLang="en-US"/>
              <a:t>）方式</a:t>
            </a:r>
          </a:p>
        </p:txBody>
      </p:sp>
      <p:sp>
        <p:nvSpPr>
          <p:cNvPr id="917508" name="Rectangle 4"/>
          <p:cNvSpPr>
            <a:spLocks noGrp="1" noChangeArrowheads="1"/>
          </p:cNvSpPr>
          <p:nvPr>
            <p:ph type="body" idx="1"/>
          </p:nvPr>
        </p:nvSpPr>
        <p:spPr>
          <a:xfrm>
            <a:off x="277813" y="1082675"/>
            <a:ext cx="4025900" cy="355600"/>
          </a:xfrm>
        </p:spPr>
        <p:txBody>
          <a:bodyPr/>
          <a:lstStyle/>
          <a:p>
            <a:pPr marL="342900" indent="-342900"/>
            <a:r>
              <a:rPr lang="zh-CN" altLang="en-US" sz="2000">
                <a:ea typeface="微软雅黑" pitchFamily="34" charset="-122"/>
              </a:rPr>
              <a:t>举例：控制打印输出</a:t>
            </a:r>
          </a:p>
        </p:txBody>
      </p:sp>
      <p:sp>
        <p:nvSpPr>
          <p:cNvPr id="917509" name="Text Box 5"/>
          <p:cNvSpPr txBox="1">
            <a:spLocks noChangeArrowheads="1"/>
          </p:cNvSpPr>
          <p:nvPr/>
        </p:nvSpPr>
        <p:spPr bwMode="auto">
          <a:xfrm>
            <a:off x="246063" y="4603750"/>
            <a:ext cx="3600450" cy="2100263"/>
          </a:xfrm>
          <a:prstGeom prst="rect">
            <a:avLst/>
          </a:prstGeom>
          <a:solidFill>
            <a:srgbClr val="FFFF99">
              <a:alpha val="61000"/>
            </a:srgbClr>
          </a:solidFill>
          <a:ln w="9525">
            <a:noFill/>
            <a:miter lim="800000"/>
            <a:headEnd/>
            <a:tailEnd/>
          </a:ln>
          <a:effectLst/>
        </p:spPr>
        <p:txBody>
          <a:bodyPr>
            <a:spAutoFit/>
          </a:bodyPr>
          <a:lstStyle/>
          <a:p>
            <a:pPr eaLnBrk="1" hangingPunct="1">
              <a:spcBef>
                <a:spcPct val="50000"/>
              </a:spcBef>
            </a:pPr>
            <a:endParaRPr kumimoji="1" lang="zh-CN" altLang="en-US" sz="2400">
              <a:latin typeface="Times New Roman" pitchFamily="18" charset="0"/>
              <a:ea typeface="宋体" pitchFamily="2" charset="-122"/>
            </a:endParaRPr>
          </a:p>
          <a:p>
            <a:pPr eaLnBrk="1" hangingPunct="1">
              <a:spcBef>
                <a:spcPct val="50000"/>
              </a:spcBef>
            </a:pPr>
            <a:endParaRPr kumimoji="1" lang="zh-CN" altLang="en-US" sz="2400">
              <a:latin typeface="Times New Roman" pitchFamily="18" charset="0"/>
              <a:ea typeface="宋体" pitchFamily="2" charset="-122"/>
            </a:endParaRPr>
          </a:p>
          <a:p>
            <a:pPr eaLnBrk="1" hangingPunct="1">
              <a:spcBef>
                <a:spcPct val="50000"/>
              </a:spcBef>
            </a:pPr>
            <a:endParaRPr kumimoji="1" lang="zh-CN" altLang="en-US" sz="2400">
              <a:latin typeface="Times New Roman" pitchFamily="18" charset="0"/>
              <a:ea typeface="宋体" pitchFamily="2" charset="-122"/>
            </a:endParaRPr>
          </a:p>
          <a:p>
            <a:pPr eaLnBrk="1" hangingPunct="1">
              <a:spcBef>
                <a:spcPct val="50000"/>
              </a:spcBef>
            </a:pPr>
            <a:endParaRPr kumimoji="1" lang="zh-CN" altLang="en-US" sz="2400">
              <a:latin typeface="Times New Roman" pitchFamily="18" charset="0"/>
              <a:ea typeface="宋体" pitchFamily="2" charset="-122"/>
            </a:endParaRPr>
          </a:p>
        </p:txBody>
      </p:sp>
      <p:sp>
        <p:nvSpPr>
          <p:cNvPr id="917510" name="Oval 6"/>
          <p:cNvSpPr>
            <a:spLocks noChangeArrowheads="1"/>
          </p:cNvSpPr>
          <p:nvPr/>
        </p:nvSpPr>
        <p:spPr bwMode="auto">
          <a:xfrm>
            <a:off x="1465263" y="1901825"/>
            <a:ext cx="1276350" cy="404813"/>
          </a:xfrm>
          <a:prstGeom prst="ellipse">
            <a:avLst/>
          </a:prstGeom>
          <a:solidFill>
            <a:srgbClr val="CCCC00"/>
          </a:solidFill>
          <a:ln w="9525">
            <a:solidFill>
              <a:schemeClr val="tx1"/>
            </a:solidFill>
            <a:round/>
            <a:headEnd/>
            <a:tailEnd/>
          </a:ln>
          <a:effectLst/>
        </p:spPr>
        <p:txBody>
          <a:bodyPr wrap="none" anchor="ctr"/>
          <a:lstStyle/>
          <a:p>
            <a:pPr algn="ctr" eaLnBrk="1" hangingPunct="1"/>
            <a:endParaRPr kumimoji="1" lang="zh-CN" altLang="en-US" sz="2400">
              <a:solidFill>
                <a:srgbClr val="CCCC00"/>
              </a:solidFill>
              <a:latin typeface="Times New Roman" pitchFamily="18" charset="0"/>
              <a:ea typeface="宋体" pitchFamily="2" charset="-122"/>
            </a:endParaRPr>
          </a:p>
        </p:txBody>
      </p:sp>
      <p:sp>
        <p:nvSpPr>
          <p:cNvPr id="917511" name="Text Box 7"/>
          <p:cNvSpPr txBox="1">
            <a:spLocks noChangeArrowheads="1"/>
          </p:cNvSpPr>
          <p:nvPr/>
        </p:nvSpPr>
        <p:spPr bwMode="auto">
          <a:xfrm>
            <a:off x="1697038" y="1857375"/>
            <a:ext cx="1250950"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latin typeface="Times New Roman" pitchFamily="18" charset="0"/>
                <a:ea typeface="宋体" pitchFamily="2" charset="-122"/>
              </a:rPr>
              <a:t>开始</a:t>
            </a:r>
          </a:p>
        </p:txBody>
      </p:sp>
      <p:sp>
        <p:nvSpPr>
          <p:cNvPr id="917512" name="Line 8"/>
          <p:cNvSpPr>
            <a:spLocks noChangeShapeType="1"/>
          </p:cNvSpPr>
          <p:nvPr/>
        </p:nvSpPr>
        <p:spPr bwMode="auto">
          <a:xfrm flipH="1">
            <a:off x="2070100" y="2698750"/>
            <a:ext cx="0" cy="361950"/>
          </a:xfrm>
          <a:prstGeom prst="line">
            <a:avLst/>
          </a:prstGeom>
          <a:noFill/>
          <a:ln w="9525">
            <a:solidFill>
              <a:schemeClr val="tx1"/>
            </a:solidFill>
            <a:round/>
            <a:headEnd/>
            <a:tailEnd type="triangle" w="med" len="med"/>
          </a:ln>
          <a:effectLst/>
        </p:spPr>
        <p:txBody>
          <a:bodyPr/>
          <a:lstStyle/>
          <a:p>
            <a:endParaRPr lang="zh-CN" altLang="en-US"/>
          </a:p>
        </p:txBody>
      </p:sp>
      <p:sp>
        <p:nvSpPr>
          <p:cNvPr id="917513" name="Text Box 9"/>
          <p:cNvSpPr txBox="1">
            <a:spLocks noChangeArrowheads="1"/>
          </p:cNvSpPr>
          <p:nvPr/>
        </p:nvSpPr>
        <p:spPr bwMode="auto">
          <a:xfrm>
            <a:off x="1171575" y="3063875"/>
            <a:ext cx="1801813" cy="406400"/>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读接口状态</a:t>
            </a:r>
          </a:p>
        </p:txBody>
      </p:sp>
      <p:sp>
        <p:nvSpPr>
          <p:cNvPr id="917514" name="Line 10"/>
          <p:cNvSpPr>
            <a:spLocks noChangeShapeType="1"/>
          </p:cNvSpPr>
          <p:nvPr/>
        </p:nvSpPr>
        <p:spPr bwMode="auto">
          <a:xfrm>
            <a:off x="2051050" y="3525838"/>
            <a:ext cx="12700" cy="363537"/>
          </a:xfrm>
          <a:prstGeom prst="line">
            <a:avLst/>
          </a:prstGeom>
          <a:noFill/>
          <a:ln w="9525">
            <a:solidFill>
              <a:schemeClr val="tx1"/>
            </a:solidFill>
            <a:round/>
            <a:headEnd/>
            <a:tailEnd type="triangle" w="med" len="med"/>
          </a:ln>
          <a:effectLst/>
        </p:spPr>
        <p:txBody>
          <a:bodyPr/>
          <a:lstStyle/>
          <a:p>
            <a:endParaRPr lang="zh-CN" altLang="en-US"/>
          </a:p>
        </p:txBody>
      </p:sp>
      <p:sp>
        <p:nvSpPr>
          <p:cNvPr id="917515" name="Text Box 11"/>
          <p:cNvSpPr txBox="1">
            <a:spLocks noChangeArrowheads="1"/>
          </p:cNvSpPr>
          <p:nvPr/>
        </p:nvSpPr>
        <p:spPr bwMode="auto">
          <a:xfrm>
            <a:off x="989013" y="4659313"/>
            <a:ext cx="2111375" cy="406400"/>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输出一个字符</a:t>
            </a:r>
          </a:p>
        </p:txBody>
      </p:sp>
      <p:sp>
        <p:nvSpPr>
          <p:cNvPr id="917516" name="AutoShape 12"/>
          <p:cNvSpPr>
            <a:spLocks noChangeArrowheads="1"/>
          </p:cNvSpPr>
          <p:nvPr/>
        </p:nvSpPr>
        <p:spPr bwMode="auto">
          <a:xfrm>
            <a:off x="1290638" y="3862388"/>
            <a:ext cx="1643062" cy="442912"/>
          </a:xfrm>
          <a:prstGeom prst="flowChartPreparation">
            <a:avLst/>
          </a:prstGeom>
          <a:solidFill>
            <a:srgbClr val="99CCFF"/>
          </a:solidFill>
          <a:ln w="9525">
            <a:solidFill>
              <a:schemeClr val="tx1"/>
            </a:solidFill>
            <a:miter lim="800000"/>
            <a:headEnd/>
            <a:tailEnd/>
          </a:ln>
          <a:effectLst/>
        </p:spPr>
        <p:txBody>
          <a:bodyPr wrap="none" anchor="ctr"/>
          <a:lstStyle/>
          <a:p>
            <a:endParaRPr lang="zh-CN" altLang="en-US"/>
          </a:p>
        </p:txBody>
      </p:sp>
      <p:sp>
        <p:nvSpPr>
          <p:cNvPr id="917517" name="Text Box 13"/>
          <p:cNvSpPr txBox="1">
            <a:spLocks noChangeArrowheads="1"/>
          </p:cNvSpPr>
          <p:nvPr/>
        </p:nvSpPr>
        <p:spPr bwMode="auto">
          <a:xfrm>
            <a:off x="1627188" y="3876675"/>
            <a:ext cx="1116012" cy="396875"/>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就绪否</a:t>
            </a:r>
          </a:p>
        </p:txBody>
      </p:sp>
      <p:sp>
        <p:nvSpPr>
          <p:cNvPr id="917518" name="Line 14"/>
          <p:cNvSpPr>
            <a:spLocks noChangeShapeType="1"/>
          </p:cNvSpPr>
          <p:nvPr/>
        </p:nvSpPr>
        <p:spPr bwMode="auto">
          <a:xfrm flipH="1">
            <a:off x="2041525" y="4313238"/>
            <a:ext cx="0" cy="347662"/>
          </a:xfrm>
          <a:prstGeom prst="line">
            <a:avLst/>
          </a:prstGeom>
          <a:noFill/>
          <a:ln w="9525">
            <a:solidFill>
              <a:schemeClr val="tx1"/>
            </a:solidFill>
            <a:round/>
            <a:headEnd/>
            <a:tailEnd type="triangle" w="med" len="med"/>
          </a:ln>
          <a:effectLst/>
        </p:spPr>
        <p:txBody>
          <a:bodyPr/>
          <a:lstStyle/>
          <a:p>
            <a:endParaRPr lang="zh-CN" altLang="en-US"/>
          </a:p>
        </p:txBody>
      </p:sp>
      <p:sp>
        <p:nvSpPr>
          <p:cNvPr id="917519" name="Text Box 15"/>
          <p:cNvSpPr txBox="1">
            <a:spLocks noChangeArrowheads="1"/>
          </p:cNvSpPr>
          <p:nvPr/>
        </p:nvSpPr>
        <p:spPr bwMode="auto">
          <a:xfrm>
            <a:off x="979488" y="5451475"/>
            <a:ext cx="2111375" cy="406400"/>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读打印机状态</a:t>
            </a:r>
          </a:p>
        </p:txBody>
      </p:sp>
      <p:sp>
        <p:nvSpPr>
          <p:cNvPr id="917520" name="Line 16"/>
          <p:cNvSpPr>
            <a:spLocks noChangeShapeType="1"/>
          </p:cNvSpPr>
          <p:nvPr/>
        </p:nvSpPr>
        <p:spPr bwMode="auto">
          <a:xfrm flipH="1">
            <a:off x="2032000" y="5132388"/>
            <a:ext cx="0" cy="333375"/>
          </a:xfrm>
          <a:prstGeom prst="line">
            <a:avLst/>
          </a:prstGeom>
          <a:noFill/>
          <a:ln w="9525">
            <a:solidFill>
              <a:schemeClr val="tx1"/>
            </a:solidFill>
            <a:round/>
            <a:headEnd/>
            <a:tailEnd type="triangle" w="med" len="med"/>
          </a:ln>
          <a:effectLst/>
        </p:spPr>
        <p:txBody>
          <a:bodyPr/>
          <a:lstStyle/>
          <a:p>
            <a:endParaRPr lang="zh-CN" altLang="en-US"/>
          </a:p>
        </p:txBody>
      </p:sp>
      <p:sp>
        <p:nvSpPr>
          <p:cNvPr id="917521" name="Line 17"/>
          <p:cNvSpPr>
            <a:spLocks noChangeShapeType="1"/>
          </p:cNvSpPr>
          <p:nvPr/>
        </p:nvSpPr>
        <p:spPr bwMode="auto">
          <a:xfrm>
            <a:off x="3751263" y="2406650"/>
            <a:ext cx="2165350" cy="0"/>
          </a:xfrm>
          <a:prstGeom prst="line">
            <a:avLst/>
          </a:prstGeom>
          <a:noFill/>
          <a:ln w="9525">
            <a:solidFill>
              <a:schemeClr val="tx1"/>
            </a:solidFill>
            <a:round/>
            <a:headEnd/>
            <a:tailEnd/>
          </a:ln>
          <a:effectLst/>
        </p:spPr>
        <p:txBody>
          <a:bodyPr/>
          <a:lstStyle/>
          <a:p>
            <a:endParaRPr lang="zh-CN" altLang="en-US"/>
          </a:p>
        </p:txBody>
      </p:sp>
      <p:sp>
        <p:nvSpPr>
          <p:cNvPr id="917522" name="Line 18"/>
          <p:cNvSpPr>
            <a:spLocks noChangeShapeType="1"/>
          </p:cNvSpPr>
          <p:nvPr/>
        </p:nvSpPr>
        <p:spPr bwMode="auto">
          <a:xfrm>
            <a:off x="2030413" y="5927725"/>
            <a:ext cx="1587" cy="282575"/>
          </a:xfrm>
          <a:prstGeom prst="line">
            <a:avLst/>
          </a:prstGeom>
          <a:noFill/>
          <a:ln w="9525">
            <a:solidFill>
              <a:schemeClr val="tx1"/>
            </a:solidFill>
            <a:round/>
            <a:headEnd/>
            <a:tailEnd type="triangle" w="med" len="med"/>
          </a:ln>
          <a:effectLst/>
        </p:spPr>
        <p:txBody>
          <a:bodyPr/>
          <a:lstStyle/>
          <a:p>
            <a:endParaRPr lang="zh-CN" altLang="en-US"/>
          </a:p>
        </p:txBody>
      </p:sp>
      <p:sp>
        <p:nvSpPr>
          <p:cNvPr id="917523" name="AutoShape 19"/>
          <p:cNvSpPr>
            <a:spLocks noChangeArrowheads="1"/>
          </p:cNvSpPr>
          <p:nvPr/>
        </p:nvSpPr>
        <p:spPr bwMode="auto">
          <a:xfrm>
            <a:off x="1147763" y="6203950"/>
            <a:ext cx="1643062" cy="442913"/>
          </a:xfrm>
          <a:prstGeom prst="flowChartPreparation">
            <a:avLst/>
          </a:prstGeom>
          <a:solidFill>
            <a:srgbClr val="99CCFF"/>
          </a:solidFill>
          <a:ln w="9525">
            <a:solidFill>
              <a:schemeClr val="tx1"/>
            </a:solidFill>
            <a:miter lim="800000"/>
            <a:headEnd/>
            <a:tailEnd/>
          </a:ln>
          <a:effectLst/>
        </p:spPr>
        <p:txBody>
          <a:bodyPr wrap="none" anchor="ctr"/>
          <a:lstStyle/>
          <a:p>
            <a:endParaRPr lang="zh-CN" altLang="en-US"/>
          </a:p>
        </p:txBody>
      </p:sp>
      <p:sp>
        <p:nvSpPr>
          <p:cNvPr id="917524" name="Text Box 20"/>
          <p:cNvSpPr txBox="1">
            <a:spLocks noChangeArrowheads="1"/>
          </p:cNvSpPr>
          <p:nvPr/>
        </p:nvSpPr>
        <p:spPr bwMode="auto">
          <a:xfrm>
            <a:off x="1484313" y="6246813"/>
            <a:ext cx="1116012" cy="366712"/>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1800" b="1">
                <a:latin typeface="Times New Roman" pitchFamily="18" charset="0"/>
                <a:ea typeface="宋体" pitchFamily="2" charset="-122"/>
              </a:rPr>
              <a:t>忙否</a:t>
            </a:r>
          </a:p>
        </p:txBody>
      </p:sp>
      <p:sp>
        <p:nvSpPr>
          <p:cNvPr id="917525" name="Text Box 21"/>
          <p:cNvSpPr txBox="1">
            <a:spLocks noChangeArrowheads="1"/>
          </p:cNvSpPr>
          <p:nvPr/>
        </p:nvSpPr>
        <p:spPr bwMode="auto">
          <a:xfrm>
            <a:off x="4857750" y="2878138"/>
            <a:ext cx="2111375" cy="406400"/>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启动打印</a:t>
            </a:r>
          </a:p>
        </p:txBody>
      </p:sp>
      <p:sp>
        <p:nvSpPr>
          <p:cNvPr id="917526" name="Line 22"/>
          <p:cNvSpPr>
            <a:spLocks noChangeShapeType="1"/>
          </p:cNvSpPr>
          <p:nvPr/>
        </p:nvSpPr>
        <p:spPr bwMode="auto">
          <a:xfrm flipH="1">
            <a:off x="5910263" y="2436813"/>
            <a:ext cx="0" cy="442912"/>
          </a:xfrm>
          <a:prstGeom prst="line">
            <a:avLst/>
          </a:prstGeom>
          <a:noFill/>
          <a:ln w="9525">
            <a:solidFill>
              <a:schemeClr val="tx1"/>
            </a:solidFill>
            <a:round/>
            <a:headEnd/>
            <a:tailEnd type="triangle" w="med" len="med"/>
          </a:ln>
          <a:effectLst/>
        </p:spPr>
        <p:txBody>
          <a:bodyPr/>
          <a:lstStyle/>
          <a:p>
            <a:endParaRPr lang="zh-CN" altLang="en-US"/>
          </a:p>
        </p:txBody>
      </p:sp>
      <p:sp>
        <p:nvSpPr>
          <p:cNvPr id="917527" name="Text Box 23"/>
          <p:cNvSpPr txBox="1">
            <a:spLocks noChangeArrowheads="1"/>
          </p:cNvSpPr>
          <p:nvPr/>
        </p:nvSpPr>
        <p:spPr bwMode="auto">
          <a:xfrm>
            <a:off x="4835525" y="3783013"/>
            <a:ext cx="2111375" cy="406400"/>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读打印机状态</a:t>
            </a:r>
          </a:p>
        </p:txBody>
      </p:sp>
      <p:sp>
        <p:nvSpPr>
          <p:cNvPr id="917528" name="Line 24"/>
          <p:cNvSpPr>
            <a:spLocks noChangeShapeType="1"/>
          </p:cNvSpPr>
          <p:nvPr/>
        </p:nvSpPr>
        <p:spPr bwMode="auto">
          <a:xfrm flipH="1">
            <a:off x="5888038" y="3341688"/>
            <a:ext cx="0" cy="442912"/>
          </a:xfrm>
          <a:prstGeom prst="line">
            <a:avLst/>
          </a:prstGeom>
          <a:noFill/>
          <a:ln w="9525">
            <a:solidFill>
              <a:schemeClr val="tx1"/>
            </a:solidFill>
            <a:round/>
            <a:headEnd/>
            <a:tailEnd type="triangle" w="med" len="med"/>
          </a:ln>
          <a:effectLst/>
        </p:spPr>
        <p:txBody>
          <a:bodyPr/>
          <a:lstStyle/>
          <a:p>
            <a:endParaRPr lang="zh-CN" altLang="en-US"/>
          </a:p>
        </p:txBody>
      </p:sp>
      <p:sp>
        <p:nvSpPr>
          <p:cNvPr id="917529" name="Line 25"/>
          <p:cNvSpPr>
            <a:spLocks noChangeShapeType="1"/>
          </p:cNvSpPr>
          <p:nvPr/>
        </p:nvSpPr>
        <p:spPr bwMode="auto">
          <a:xfrm>
            <a:off x="5908675" y="4219575"/>
            <a:ext cx="1588" cy="282575"/>
          </a:xfrm>
          <a:prstGeom prst="line">
            <a:avLst/>
          </a:prstGeom>
          <a:noFill/>
          <a:ln w="9525">
            <a:solidFill>
              <a:schemeClr val="tx1"/>
            </a:solidFill>
            <a:round/>
            <a:headEnd/>
            <a:tailEnd type="triangle" w="med" len="med"/>
          </a:ln>
          <a:effectLst/>
        </p:spPr>
        <p:txBody>
          <a:bodyPr/>
          <a:lstStyle/>
          <a:p>
            <a:endParaRPr lang="zh-CN" altLang="en-US"/>
          </a:p>
        </p:txBody>
      </p:sp>
      <p:sp>
        <p:nvSpPr>
          <p:cNvPr id="917530" name="AutoShape 26"/>
          <p:cNvSpPr>
            <a:spLocks noChangeArrowheads="1"/>
          </p:cNvSpPr>
          <p:nvPr/>
        </p:nvSpPr>
        <p:spPr bwMode="auto">
          <a:xfrm>
            <a:off x="5097463" y="4511675"/>
            <a:ext cx="1643062" cy="442913"/>
          </a:xfrm>
          <a:prstGeom prst="flowChartPreparation">
            <a:avLst/>
          </a:prstGeom>
          <a:solidFill>
            <a:srgbClr val="99CCFF"/>
          </a:solidFill>
          <a:ln w="9525">
            <a:solidFill>
              <a:schemeClr val="tx1"/>
            </a:solidFill>
            <a:miter lim="800000"/>
            <a:headEnd/>
            <a:tailEnd/>
          </a:ln>
          <a:effectLst/>
        </p:spPr>
        <p:txBody>
          <a:bodyPr wrap="none" anchor="ctr"/>
          <a:lstStyle/>
          <a:p>
            <a:endParaRPr lang="zh-CN" altLang="en-US"/>
          </a:p>
        </p:txBody>
      </p:sp>
      <p:sp>
        <p:nvSpPr>
          <p:cNvPr id="917531" name="Line 27"/>
          <p:cNvSpPr>
            <a:spLocks noChangeShapeType="1"/>
          </p:cNvSpPr>
          <p:nvPr/>
        </p:nvSpPr>
        <p:spPr bwMode="auto">
          <a:xfrm flipH="1">
            <a:off x="5892800" y="4962525"/>
            <a:ext cx="0" cy="415925"/>
          </a:xfrm>
          <a:prstGeom prst="line">
            <a:avLst/>
          </a:prstGeom>
          <a:noFill/>
          <a:ln w="9525">
            <a:solidFill>
              <a:schemeClr val="tx1"/>
            </a:solidFill>
            <a:round/>
            <a:headEnd/>
            <a:tailEnd type="triangle" w="med" len="med"/>
          </a:ln>
          <a:effectLst/>
        </p:spPr>
        <p:txBody>
          <a:bodyPr/>
          <a:lstStyle/>
          <a:p>
            <a:endParaRPr lang="zh-CN" altLang="en-US"/>
          </a:p>
        </p:txBody>
      </p:sp>
      <p:sp>
        <p:nvSpPr>
          <p:cNvPr id="917532" name="AutoShape 28"/>
          <p:cNvSpPr>
            <a:spLocks noChangeArrowheads="1"/>
          </p:cNvSpPr>
          <p:nvPr/>
        </p:nvSpPr>
        <p:spPr bwMode="auto">
          <a:xfrm>
            <a:off x="5119688" y="5364163"/>
            <a:ext cx="1643062" cy="442912"/>
          </a:xfrm>
          <a:prstGeom prst="flowChartPreparation">
            <a:avLst/>
          </a:prstGeom>
          <a:solidFill>
            <a:srgbClr val="99CCFF"/>
          </a:solidFill>
          <a:ln w="9525">
            <a:solidFill>
              <a:schemeClr val="tx1"/>
            </a:solidFill>
            <a:miter lim="800000"/>
            <a:headEnd/>
            <a:tailEnd/>
          </a:ln>
          <a:effectLst/>
        </p:spPr>
        <p:txBody>
          <a:bodyPr wrap="none" anchor="ctr"/>
          <a:lstStyle/>
          <a:p>
            <a:endParaRPr lang="zh-CN" altLang="en-US"/>
          </a:p>
        </p:txBody>
      </p:sp>
      <p:sp>
        <p:nvSpPr>
          <p:cNvPr id="917533" name="Text Box 29"/>
          <p:cNvSpPr txBox="1">
            <a:spLocks noChangeArrowheads="1"/>
          </p:cNvSpPr>
          <p:nvPr/>
        </p:nvSpPr>
        <p:spPr bwMode="auto">
          <a:xfrm>
            <a:off x="5413375" y="5378450"/>
            <a:ext cx="1116013" cy="396875"/>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完成否</a:t>
            </a:r>
          </a:p>
        </p:txBody>
      </p:sp>
      <p:sp>
        <p:nvSpPr>
          <p:cNvPr id="917534" name="Oval 30"/>
          <p:cNvSpPr>
            <a:spLocks noChangeArrowheads="1"/>
          </p:cNvSpPr>
          <p:nvPr/>
        </p:nvSpPr>
        <p:spPr bwMode="auto">
          <a:xfrm>
            <a:off x="5243513" y="6184900"/>
            <a:ext cx="1290637" cy="415925"/>
          </a:xfrm>
          <a:prstGeom prst="ellipse">
            <a:avLst/>
          </a:prstGeom>
          <a:solidFill>
            <a:srgbClr val="CCCC00"/>
          </a:solidFill>
          <a:ln w="9525">
            <a:solidFill>
              <a:schemeClr val="tx1"/>
            </a:solidFill>
            <a:round/>
            <a:headEnd/>
            <a:tailEnd/>
          </a:ln>
          <a:effectLst/>
        </p:spPr>
        <p:txBody>
          <a:bodyPr wrap="none" anchor="ctr"/>
          <a:lstStyle/>
          <a:p>
            <a:endParaRPr lang="zh-CN" altLang="en-US"/>
          </a:p>
        </p:txBody>
      </p:sp>
      <p:sp>
        <p:nvSpPr>
          <p:cNvPr id="917535" name="Text Box 31"/>
          <p:cNvSpPr txBox="1">
            <a:spLocks noChangeArrowheads="1"/>
          </p:cNvSpPr>
          <p:nvPr/>
        </p:nvSpPr>
        <p:spPr bwMode="auto">
          <a:xfrm>
            <a:off x="5487988" y="6164263"/>
            <a:ext cx="1250950"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latin typeface="Times New Roman" pitchFamily="18" charset="0"/>
                <a:ea typeface="宋体" pitchFamily="2" charset="-122"/>
              </a:rPr>
              <a:t>结束</a:t>
            </a:r>
          </a:p>
        </p:txBody>
      </p:sp>
      <p:sp>
        <p:nvSpPr>
          <p:cNvPr id="917536" name="Line 32"/>
          <p:cNvSpPr>
            <a:spLocks noChangeShapeType="1"/>
          </p:cNvSpPr>
          <p:nvPr/>
        </p:nvSpPr>
        <p:spPr bwMode="auto">
          <a:xfrm>
            <a:off x="6726238" y="4738688"/>
            <a:ext cx="604837" cy="1587"/>
          </a:xfrm>
          <a:prstGeom prst="line">
            <a:avLst/>
          </a:prstGeom>
          <a:noFill/>
          <a:ln w="9525">
            <a:solidFill>
              <a:schemeClr val="tx1"/>
            </a:solidFill>
            <a:round/>
            <a:headEnd/>
            <a:tailEnd type="triangle" w="med" len="med"/>
          </a:ln>
          <a:effectLst/>
        </p:spPr>
        <p:txBody>
          <a:bodyPr/>
          <a:lstStyle/>
          <a:p>
            <a:endParaRPr lang="zh-CN" altLang="en-US"/>
          </a:p>
        </p:txBody>
      </p:sp>
      <p:sp>
        <p:nvSpPr>
          <p:cNvPr id="917537" name="Text Box 33"/>
          <p:cNvSpPr txBox="1">
            <a:spLocks noChangeArrowheads="1"/>
          </p:cNvSpPr>
          <p:nvPr/>
        </p:nvSpPr>
        <p:spPr bwMode="auto">
          <a:xfrm>
            <a:off x="7345363" y="4470400"/>
            <a:ext cx="1452562" cy="466725"/>
          </a:xfrm>
          <a:prstGeom prst="rect">
            <a:avLst/>
          </a:prstGeom>
          <a:noFill/>
          <a:ln w="9525">
            <a:solidFill>
              <a:schemeClr val="tx1"/>
            </a:solid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宋体" pitchFamily="2" charset="-122"/>
              </a:rPr>
              <a:t>出错处理</a:t>
            </a:r>
          </a:p>
        </p:txBody>
      </p:sp>
      <p:sp>
        <p:nvSpPr>
          <p:cNvPr id="917538" name="Line 34"/>
          <p:cNvSpPr>
            <a:spLocks noChangeShapeType="1"/>
          </p:cNvSpPr>
          <p:nvPr/>
        </p:nvSpPr>
        <p:spPr bwMode="auto">
          <a:xfrm flipH="1">
            <a:off x="604838" y="4076700"/>
            <a:ext cx="673100" cy="0"/>
          </a:xfrm>
          <a:prstGeom prst="line">
            <a:avLst/>
          </a:prstGeom>
          <a:noFill/>
          <a:ln w="9525">
            <a:solidFill>
              <a:schemeClr val="tx1"/>
            </a:solidFill>
            <a:round/>
            <a:headEnd/>
            <a:tailEnd/>
          </a:ln>
          <a:effectLst/>
        </p:spPr>
        <p:txBody>
          <a:bodyPr/>
          <a:lstStyle/>
          <a:p>
            <a:endParaRPr lang="zh-CN" altLang="en-US"/>
          </a:p>
        </p:txBody>
      </p:sp>
      <p:sp>
        <p:nvSpPr>
          <p:cNvPr id="917539" name="Line 35"/>
          <p:cNvSpPr>
            <a:spLocks noChangeShapeType="1"/>
          </p:cNvSpPr>
          <p:nvPr/>
        </p:nvSpPr>
        <p:spPr bwMode="auto">
          <a:xfrm>
            <a:off x="600075" y="2781300"/>
            <a:ext cx="0" cy="1319213"/>
          </a:xfrm>
          <a:prstGeom prst="line">
            <a:avLst/>
          </a:prstGeom>
          <a:noFill/>
          <a:ln w="9525">
            <a:solidFill>
              <a:schemeClr val="tx1"/>
            </a:solidFill>
            <a:round/>
            <a:headEnd/>
            <a:tailEnd/>
          </a:ln>
          <a:effectLst/>
        </p:spPr>
        <p:txBody>
          <a:bodyPr/>
          <a:lstStyle/>
          <a:p>
            <a:endParaRPr lang="zh-CN" altLang="en-US"/>
          </a:p>
        </p:txBody>
      </p:sp>
      <p:sp>
        <p:nvSpPr>
          <p:cNvPr id="917540" name="Line 36"/>
          <p:cNvSpPr>
            <a:spLocks noChangeShapeType="1"/>
          </p:cNvSpPr>
          <p:nvPr/>
        </p:nvSpPr>
        <p:spPr bwMode="auto">
          <a:xfrm>
            <a:off x="604838" y="2778125"/>
            <a:ext cx="1465262" cy="0"/>
          </a:xfrm>
          <a:prstGeom prst="line">
            <a:avLst/>
          </a:prstGeom>
          <a:noFill/>
          <a:ln w="9525">
            <a:solidFill>
              <a:schemeClr val="tx1"/>
            </a:solidFill>
            <a:round/>
            <a:headEnd/>
            <a:tailEnd type="triangle" w="med" len="med"/>
          </a:ln>
          <a:effectLst/>
        </p:spPr>
        <p:txBody>
          <a:bodyPr/>
          <a:lstStyle/>
          <a:p>
            <a:endParaRPr lang="zh-CN" altLang="en-US"/>
          </a:p>
        </p:txBody>
      </p:sp>
      <p:sp>
        <p:nvSpPr>
          <p:cNvPr id="917541" name="Text Box 37"/>
          <p:cNvSpPr txBox="1">
            <a:spLocks noChangeArrowheads="1"/>
          </p:cNvSpPr>
          <p:nvPr/>
        </p:nvSpPr>
        <p:spPr bwMode="auto">
          <a:xfrm>
            <a:off x="815975" y="3700463"/>
            <a:ext cx="538163"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N</a:t>
            </a:r>
          </a:p>
        </p:txBody>
      </p:sp>
      <p:sp>
        <p:nvSpPr>
          <p:cNvPr id="917542" name="Text Box 38"/>
          <p:cNvSpPr txBox="1">
            <a:spLocks noChangeArrowheads="1"/>
          </p:cNvSpPr>
          <p:nvPr/>
        </p:nvSpPr>
        <p:spPr bwMode="auto">
          <a:xfrm>
            <a:off x="2084388" y="4270375"/>
            <a:ext cx="538162"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Y</a:t>
            </a:r>
          </a:p>
        </p:txBody>
      </p:sp>
      <p:sp>
        <p:nvSpPr>
          <p:cNvPr id="917543" name="Text Box 39"/>
          <p:cNvSpPr txBox="1">
            <a:spLocks noChangeArrowheads="1"/>
          </p:cNvSpPr>
          <p:nvPr/>
        </p:nvSpPr>
        <p:spPr bwMode="auto">
          <a:xfrm>
            <a:off x="2822575" y="6045200"/>
            <a:ext cx="538163"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N</a:t>
            </a:r>
          </a:p>
        </p:txBody>
      </p:sp>
      <p:sp>
        <p:nvSpPr>
          <p:cNvPr id="917544" name="Line 40"/>
          <p:cNvSpPr>
            <a:spLocks noChangeShapeType="1"/>
          </p:cNvSpPr>
          <p:nvPr/>
        </p:nvSpPr>
        <p:spPr bwMode="auto">
          <a:xfrm>
            <a:off x="574675" y="6421438"/>
            <a:ext cx="565150" cy="0"/>
          </a:xfrm>
          <a:prstGeom prst="line">
            <a:avLst/>
          </a:prstGeom>
          <a:noFill/>
          <a:ln w="9525">
            <a:solidFill>
              <a:schemeClr val="tx1"/>
            </a:solidFill>
            <a:round/>
            <a:headEnd/>
            <a:tailEnd/>
          </a:ln>
          <a:effectLst/>
        </p:spPr>
        <p:txBody>
          <a:bodyPr/>
          <a:lstStyle/>
          <a:p>
            <a:endParaRPr lang="zh-CN" altLang="en-US"/>
          </a:p>
        </p:txBody>
      </p:sp>
      <p:sp>
        <p:nvSpPr>
          <p:cNvPr id="917545" name="Text Box 41"/>
          <p:cNvSpPr txBox="1">
            <a:spLocks noChangeArrowheads="1"/>
          </p:cNvSpPr>
          <p:nvPr/>
        </p:nvSpPr>
        <p:spPr bwMode="auto">
          <a:xfrm>
            <a:off x="622300" y="6049963"/>
            <a:ext cx="538163"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Y</a:t>
            </a:r>
          </a:p>
        </p:txBody>
      </p:sp>
      <p:sp>
        <p:nvSpPr>
          <p:cNvPr id="917546" name="Line 42"/>
          <p:cNvSpPr>
            <a:spLocks noChangeShapeType="1"/>
          </p:cNvSpPr>
          <p:nvPr/>
        </p:nvSpPr>
        <p:spPr bwMode="auto">
          <a:xfrm flipH="1">
            <a:off x="558800" y="5257800"/>
            <a:ext cx="12700" cy="1173163"/>
          </a:xfrm>
          <a:prstGeom prst="line">
            <a:avLst/>
          </a:prstGeom>
          <a:noFill/>
          <a:ln w="9525">
            <a:solidFill>
              <a:schemeClr val="tx1"/>
            </a:solidFill>
            <a:round/>
            <a:headEnd/>
            <a:tailEnd/>
          </a:ln>
          <a:effectLst/>
        </p:spPr>
        <p:txBody>
          <a:bodyPr/>
          <a:lstStyle/>
          <a:p>
            <a:endParaRPr lang="zh-CN" altLang="en-US"/>
          </a:p>
        </p:txBody>
      </p:sp>
      <p:sp>
        <p:nvSpPr>
          <p:cNvPr id="917547" name="Line 43"/>
          <p:cNvSpPr>
            <a:spLocks noChangeShapeType="1"/>
          </p:cNvSpPr>
          <p:nvPr/>
        </p:nvSpPr>
        <p:spPr bwMode="auto">
          <a:xfrm>
            <a:off x="576263" y="5260975"/>
            <a:ext cx="1465262" cy="0"/>
          </a:xfrm>
          <a:prstGeom prst="line">
            <a:avLst/>
          </a:prstGeom>
          <a:noFill/>
          <a:ln w="9525">
            <a:solidFill>
              <a:schemeClr val="tx1"/>
            </a:solidFill>
            <a:round/>
            <a:headEnd/>
            <a:tailEnd type="triangle" w="med" len="med"/>
          </a:ln>
          <a:effectLst/>
        </p:spPr>
        <p:txBody>
          <a:bodyPr/>
          <a:lstStyle/>
          <a:p>
            <a:endParaRPr lang="zh-CN" altLang="en-US"/>
          </a:p>
        </p:txBody>
      </p:sp>
      <p:sp>
        <p:nvSpPr>
          <p:cNvPr id="917548" name="Line 44"/>
          <p:cNvSpPr>
            <a:spLocks noChangeShapeType="1"/>
          </p:cNvSpPr>
          <p:nvPr/>
        </p:nvSpPr>
        <p:spPr bwMode="auto">
          <a:xfrm flipV="1">
            <a:off x="2797175" y="6421438"/>
            <a:ext cx="914400" cy="0"/>
          </a:xfrm>
          <a:prstGeom prst="line">
            <a:avLst/>
          </a:prstGeom>
          <a:noFill/>
          <a:ln w="9525">
            <a:solidFill>
              <a:schemeClr val="tx1"/>
            </a:solidFill>
            <a:round/>
            <a:headEnd/>
            <a:tailEnd/>
          </a:ln>
          <a:effectLst/>
        </p:spPr>
        <p:txBody>
          <a:bodyPr/>
          <a:lstStyle/>
          <a:p>
            <a:endParaRPr lang="zh-CN" altLang="en-US"/>
          </a:p>
        </p:txBody>
      </p:sp>
      <p:sp>
        <p:nvSpPr>
          <p:cNvPr id="917550" name="Line 46"/>
          <p:cNvSpPr>
            <a:spLocks noChangeShapeType="1"/>
          </p:cNvSpPr>
          <p:nvPr/>
        </p:nvSpPr>
        <p:spPr bwMode="auto">
          <a:xfrm>
            <a:off x="5880100" y="5813425"/>
            <a:ext cx="0" cy="376238"/>
          </a:xfrm>
          <a:prstGeom prst="line">
            <a:avLst/>
          </a:prstGeom>
          <a:noFill/>
          <a:ln w="9525">
            <a:solidFill>
              <a:schemeClr val="tx1"/>
            </a:solidFill>
            <a:round/>
            <a:headEnd/>
            <a:tailEnd type="triangle" w="med" len="med"/>
          </a:ln>
          <a:effectLst/>
        </p:spPr>
        <p:txBody>
          <a:bodyPr/>
          <a:lstStyle/>
          <a:p>
            <a:endParaRPr lang="zh-CN" altLang="en-US"/>
          </a:p>
        </p:txBody>
      </p:sp>
      <p:sp>
        <p:nvSpPr>
          <p:cNvPr id="917551" name="Text Box 47"/>
          <p:cNvSpPr txBox="1">
            <a:spLocks noChangeArrowheads="1"/>
          </p:cNvSpPr>
          <p:nvPr/>
        </p:nvSpPr>
        <p:spPr bwMode="auto">
          <a:xfrm>
            <a:off x="5337175" y="4540250"/>
            <a:ext cx="1198563" cy="396875"/>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出错否</a:t>
            </a:r>
          </a:p>
        </p:txBody>
      </p:sp>
      <p:sp>
        <p:nvSpPr>
          <p:cNvPr id="917552" name="Text Box 48"/>
          <p:cNvSpPr txBox="1">
            <a:spLocks noChangeArrowheads="1"/>
          </p:cNvSpPr>
          <p:nvPr/>
        </p:nvSpPr>
        <p:spPr bwMode="auto">
          <a:xfrm>
            <a:off x="5910263" y="5775325"/>
            <a:ext cx="538162"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Y</a:t>
            </a:r>
          </a:p>
        </p:txBody>
      </p:sp>
      <p:sp>
        <p:nvSpPr>
          <p:cNvPr id="917553" name="Text Box 49"/>
          <p:cNvSpPr txBox="1">
            <a:spLocks noChangeArrowheads="1"/>
          </p:cNvSpPr>
          <p:nvPr/>
        </p:nvSpPr>
        <p:spPr bwMode="auto">
          <a:xfrm>
            <a:off x="4740275" y="5195888"/>
            <a:ext cx="538163"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N</a:t>
            </a:r>
          </a:p>
        </p:txBody>
      </p:sp>
      <p:sp>
        <p:nvSpPr>
          <p:cNvPr id="917554" name="Line 50"/>
          <p:cNvSpPr>
            <a:spLocks noChangeShapeType="1"/>
          </p:cNvSpPr>
          <p:nvPr/>
        </p:nvSpPr>
        <p:spPr bwMode="auto">
          <a:xfrm flipH="1">
            <a:off x="4344988" y="5584825"/>
            <a:ext cx="752475" cy="0"/>
          </a:xfrm>
          <a:prstGeom prst="line">
            <a:avLst/>
          </a:prstGeom>
          <a:noFill/>
          <a:ln w="9525">
            <a:solidFill>
              <a:schemeClr val="tx1"/>
            </a:solidFill>
            <a:round/>
            <a:headEnd/>
            <a:tailEnd/>
          </a:ln>
          <a:effectLst/>
        </p:spPr>
        <p:txBody>
          <a:bodyPr/>
          <a:lstStyle/>
          <a:p>
            <a:endParaRPr lang="zh-CN" altLang="en-US"/>
          </a:p>
        </p:txBody>
      </p:sp>
      <p:sp>
        <p:nvSpPr>
          <p:cNvPr id="917555" name="Line 51"/>
          <p:cNvSpPr>
            <a:spLocks noChangeShapeType="1"/>
          </p:cNvSpPr>
          <p:nvPr/>
        </p:nvSpPr>
        <p:spPr bwMode="auto">
          <a:xfrm>
            <a:off x="4318000" y="2759075"/>
            <a:ext cx="0" cy="2832100"/>
          </a:xfrm>
          <a:prstGeom prst="line">
            <a:avLst/>
          </a:prstGeom>
          <a:noFill/>
          <a:ln w="9525">
            <a:solidFill>
              <a:schemeClr val="tx1"/>
            </a:solidFill>
            <a:round/>
            <a:headEnd/>
            <a:tailEnd/>
          </a:ln>
          <a:effectLst/>
        </p:spPr>
        <p:txBody>
          <a:bodyPr/>
          <a:lstStyle/>
          <a:p>
            <a:endParaRPr lang="zh-CN" altLang="en-US"/>
          </a:p>
        </p:txBody>
      </p:sp>
      <p:sp>
        <p:nvSpPr>
          <p:cNvPr id="917556" name="Line 52"/>
          <p:cNvSpPr>
            <a:spLocks noChangeShapeType="1"/>
          </p:cNvSpPr>
          <p:nvPr/>
        </p:nvSpPr>
        <p:spPr bwMode="auto">
          <a:xfrm flipH="1">
            <a:off x="2070100" y="2778125"/>
            <a:ext cx="2246313" cy="0"/>
          </a:xfrm>
          <a:prstGeom prst="line">
            <a:avLst/>
          </a:prstGeom>
          <a:noFill/>
          <a:ln w="9525">
            <a:solidFill>
              <a:schemeClr val="tx1"/>
            </a:solidFill>
            <a:round/>
            <a:headEnd/>
            <a:tailEnd type="triangle" w="med" len="med"/>
          </a:ln>
          <a:effectLst/>
        </p:spPr>
        <p:txBody>
          <a:bodyPr/>
          <a:lstStyle/>
          <a:p>
            <a:endParaRPr lang="zh-CN" altLang="en-US"/>
          </a:p>
        </p:txBody>
      </p:sp>
      <p:sp>
        <p:nvSpPr>
          <p:cNvPr id="917557" name="Text Box 53"/>
          <p:cNvSpPr txBox="1">
            <a:spLocks noChangeArrowheads="1"/>
          </p:cNvSpPr>
          <p:nvPr/>
        </p:nvSpPr>
        <p:spPr bwMode="auto">
          <a:xfrm>
            <a:off x="5876925" y="4903788"/>
            <a:ext cx="538163"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N</a:t>
            </a:r>
          </a:p>
        </p:txBody>
      </p:sp>
      <p:sp>
        <p:nvSpPr>
          <p:cNvPr id="917558" name="Text Box 54"/>
          <p:cNvSpPr txBox="1">
            <a:spLocks noChangeArrowheads="1"/>
          </p:cNvSpPr>
          <p:nvPr/>
        </p:nvSpPr>
        <p:spPr bwMode="auto">
          <a:xfrm>
            <a:off x="6748463" y="4356100"/>
            <a:ext cx="538162"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Y</a:t>
            </a:r>
          </a:p>
        </p:txBody>
      </p:sp>
      <p:sp>
        <p:nvSpPr>
          <p:cNvPr id="917559" name="Text Box 55"/>
          <p:cNvSpPr txBox="1">
            <a:spLocks noChangeArrowheads="1"/>
          </p:cNvSpPr>
          <p:nvPr/>
        </p:nvSpPr>
        <p:spPr bwMode="auto">
          <a:xfrm>
            <a:off x="1708150" y="2335213"/>
            <a:ext cx="1087438"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1">
                <a:latin typeface="Times New Roman" pitchFamily="18" charset="0"/>
                <a:ea typeface="宋体" pitchFamily="2" charset="-122"/>
              </a:rPr>
              <a:t>……</a:t>
            </a:r>
          </a:p>
        </p:txBody>
      </p:sp>
      <p:sp>
        <p:nvSpPr>
          <p:cNvPr id="917560" name="Line 56"/>
          <p:cNvSpPr>
            <a:spLocks noChangeShapeType="1"/>
          </p:cNvSpPr>
          <p:nvPr/>
        </p:nvSpPr>
        <p:spPr bwMode="auto">
          <a:xfrm>
            <a:off x="2057400" y="2327275"/>
            <a:ext cx="0" cy="242888"/>
          </a:xfrm>
          <a:prstGeom prst="line">
            <a:avLst/>
          </a:prstGeom>
          <a:noFill/>
          <a:ln w="9525">
            <a:solidFill>
              <a:schemeClr val="tx1"/>
            </a:solidFill>
            <a:round/>
            <a:headEnd/>
            <a:tailEnd type="triangle" w="med" len="med"/>
          </a:ln>
          <a:effectLst/>
        </p:spPr>
        <p:txBody>
          <a:bodyPr/>
          <a:lstStyle/>
          <a:p>
            <a:endParaRPr lang="zh-CN" altLang="en-US"/>
          </a:p>
        </p:txBody>
      </p:sp>
      <p:sp>
        <p:nvSpPr>
          <p:cNvPr id="917561" name="Text Box 57"/>
          <p:cNvSpPr txBox="1">
            <a:spLocks noChangeArrowheads="1"/>
          </p:cNvSpPr>
          <p:nvPr/>
        </p:nvSpPr>
        <p:spPr bwMode="auto">
          <a:xfrm>
            <a:off x="3667125" y="873125"/>
            <a:ext cx="4554538" cy="396875"/>
          </a:xfrm>
          <a:prstGeom prst="rect">
            <a:avLst/>
          </a:prstGeom>
          <a:noFill/>
          <a:ln w="12700">
            <a:noFill/>
            <a:miter lim="800000"/>
            <a:headEnd/>
            <a:tailEnd/>
          </a:ln>
          <a:effectLst/>
        </p:spPr>
        <p:txBody>
          <a:bodyPr>
            <a:spAutoFit/>
          </a:bodyPr>
          <a:lstStyle/>
          <a:p>
            <a:pPr>
              <a:spcBef>
                <a:spcPct val="50000"/>
              </a:spcBef>
            </a:pPr>
            <a:r>
              <a:rPr lang="zh-CN" altLang="en-US" sz="2000" b="1">
                <a:solidFill>
                  <a:schemeClr val="accent1"/>
                </a:solidFill>
                <a:ea typeface="微软雅黑" pitchFamily="34" charset="-122"/>
              </a:rPr>
              <a:t>这里</a:t>
            </a:r>
            <a:r>
              <a:rPr lang="zh-CN" altLang="en-US" sz="2000" b="1">
                <a:solidFill>
                  <a:schemeClr val="accent1"/>
                </a:solidFill>
                <a:latin typeface="微软雅黑"/>
                <a:ea typeface="微软雅黑" pitchFamily="34" charset="-122"/>
              </a:rPr>
              <a:t>“</a:t>
            </a:r>
            <a:r>
              <a:rPr lang="zh-CN" altLang="en-US" sz="2000" b="1">
                <a:solidFill>
                  <a:schemeClr val="accent1"/>
                </a:solidFill>
                <a:ea typeface="微软雅黑" pitchFamily="34" charset="-122"/>
              </a:rPr>
              <a:t>就绪</a:t>
            </a:r>
            <a:r>
              <a:rPr lang="zh-CN" altLang="en-US" sz="2000" b="1">
                <a:solidFill>
                  <a:schemeClr val="accent1"/>
                </a:solidFill>
                <a:latin typeface="微软雅黑"/>
                <a:ea typeface="微软雅黑" pitchFamily="34" charset="-122"/>
              </a:rPr>
              <a:t>”</a:t>
            </a:r>
            <a:r>
              <a:rPr lang="zh-CN" altLang="en-US" sz="2000" b="1">
                <a:solidFill>
                  <a:schemeClr val="accent1"/>
                </a:solidFill>
                <a:ea typeface="微软雅黑" pitchFamily="34" charset="-122"/>
              </a:rPr>
              <a:t>的含义是什么？</a:t>
            </a:r>
          </a:p>
        </p:txBody>
      </p:sp>
      <p:sp>
        <p:nvSpPr>
          <p:cNvPr id="917562" name="Text Box 58"/>
          <p:cNvSpPr txBox="1">
            <a:spLocks noChangeArrowheads="1"/>
          </p:cNvSpPr>
          <p:nvPr/>
        </p:nvSpPr>
        <p:spPr bwMode="auto">
          <a:xfrm>
            <a:off x="4352925" y="1322388"/>
            <a:ext cx="4457700" cy="1006475"/>
          </a:xfrm>
          <a:prstGeom prst="rect">
            <a:avLst/>
          </a:prstGeom>
          <a:noFill/>
          <a:ln w="12700">
            <a:noFill/>
            <a:miter lim="800000"/>
            <a:headEnd/>
            <a:tailEnd/>
          </a:ln>
          <a:effectLst/>
        </p:spPr>
        <p:txBody>
          <a:bodyPr>
            <a:spAutoFit/>
          </a:bodyPr>
          <a:lstStyle/>
          <a:p>
            <a:pPr>
              <a:spcBef>
                <a:spcPct val="50000"/>
              </a:spcBef>
            </a:pPr>
            <a:r>
              <a:rPr lang="zh-CN" altLang="en-US" sz="2000" b="1">
                <a:solidFill>
                  <a:srgbClr val="146C18"/>
                </a:solidFill>
                <a:ea typeface="微软雅黑" pitchFamily="34" charset="-122"/>
              </a:rPr>
              <a:t>打印机控制器的数据缓冲中内容已被取走，现为</a:t>
            </a:r>
            <a:r>
              <a:rPr lang="zh-CN" altLang="en-US" sz="2000" b="1">
                <a:solidFill>
                  <a:srgbClr val="146C18"/>
                </a:solidFill>
                <a:latin typeface="微软雅黑"/>
                <a:ea typeface="微软雅黑" pitchFamily="34" charset="-122"/>
              </a:rPr>
              <a:t>“</a:t>
            </a:r>
            <a:r>
              <a:rPr lang="zh-CN" altLang="en-US" sz="2000" b="1">
                <a:solidFill>
                  <a:srgbClr val="146C18"/>
                </a:solidFill>
                <a:ea typeface="微软雅黑" pitchFamily="34" charset="-122"/>
              </a:rPr>
              <a:t>空</a:t>
            </a:r>
            <a:r>
              <a:rPr lang="zh-CN" altLang="en-US" sz="2000" b="1">
                <a:solidFill>
                  <a:srgbClr val="146C18"/>
                </a:solidFill>
                <a:latin typeface="微软雅黑"/>
                <a:ea typeface="微软雅黑" pitchFamily="34" charset="-122"/>
              </a:rPr>
              <a:t>”</a:t>
            </a:r>
            <a:r>
              <a:rPr lang="zh-CN" altLang="en-US" sz="2000" b="1">
                <a:solidFill>
                  <a:srgbClr val="146C18"/>
                </a:solidFill>
                <a:ea typeface="微软雅黑" pitchFamily="34" charset="-122"/>
              </a:rPr>
              <a:t>，可接受新的打印字符。</a:t>
            </a:r>
            <a:r>
              <a:rPr lang="zh-CN" altLang="en-US" sz="2000" b="1">
                <a:solidFill>
                  <a:schemeClr val="accent1"/>
                </a:solidFill>
                <a:ea typeface="微软雅黑" pitchFamily="34" charset="-122"/>
              </a:rPr>
              <a:t>由打印控制器自动设置</a:t>
            </a:r>
          </a:p>
        </p:txBody>
      </p:sp>
      <p:sp>
        <p:nvSpPr>
          <p:cNvPr id="917563" name="Line 59"/>
          <p:cNvSpPr>
            <a:spLocks noChangeShapeType="1"/>
          </p:cNvSpPr>
          <p:nvPr/>
        </p:nvSpPr>
        <p:spPr bwMode="auto">
          <a:xfrm>
            <a:off x="3730625" y="2409825"/>
            <a:ext cx="0" cy="4019550"/>
          </a:xfrm>
          <a:prstGeom prst="line">
            <a:avLst/>
          </a:prstGeom>
          <a:noFill/>
          <a:ln w="12700">
            <a:solidFill>
              <a:schemeClr val="tx1"/>
            </a:solidFill>
            <a:round/>
            <a:headEnd/>
            <a:tailEnd/>
          </a:ln>
          <a:effectLst/>
        </p:spPr>
        <p:txBody>
          <a:bodyPr/>
          <a:lstStyle/>
          <a:p>
            <a:endParaRPr lang="zh-CN" altLang="en-US"/>
          </a:p>
        </p:txBody>
      </p:sp>
      <p:sp>
        <p:nvSpPr>
          <p:cNvPr id="917564" name="Line 60"/>
          <p:cNvSpPr>
            <a:spLocks noChangeShapeType="1"/>
          </p:cNvSpPr>
          <p:nvPr/>
        </p:nvSpPr>
        <p:spPr bwMode="auto">
          <a:xfrm flipH="1">
            <a:off x="2728913" y="1146175"/>
            <a:ext cx="1828800" cy="2728913"/>
          </a:xfrm>
          <a:prstGeom prst="line">
            <a:avLst/>
          </a:prstGeom>
          <a:noFill/>
          <a:ln w="19050">
            <a:solidFill>
              <a:srgbClr val="FE9AAB"/>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10093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7561"/>
                                        </p:tgtEl>
                                        <p:attrNameLst>
                                          <p:attrName>style.visibility</p:attrName>
                                        </p:attrNameLst>
                                      </p:cBhvr>
                                      <p:to>
                                        <p:strVal val="visible"/>
                                      </p:to>
                                    </p:set>
                                    <p:animEffect transition="in" filter="blinds(horizontal)">
                                      <p:cBhvr>
                                        <p:cTn id="7" dur="500"/>
                                        <p:tgtEl>
                                          <p:spTgt spid="9175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7564"/>
                                        </p:tgtEl>
                                        <p:attrNameLst>
                                          <p:attrName>style.visibility</p:attrName>
                                        </p:attrNameLst>
                                      </p:cBhvr>
                                      <p:to>
                                        <p:strVal val="visible"/>
                                      </p:to>
                                    </p:set>
                                    <p:animEffect transition="in" filter="blinds(horizontal)">
                                      <p:cBhvr>
                                        <p:cTn id="12" dur="500"/>
                                        <p:tgtEl>
                                          <p:spTgt spid="9175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7562"/>
                                        </p:tgtEl>
                                        <p:attrNameLst>
                                          <p:attrName>style.visibility</p:attrName>
                                        </p:attrNameLst>
                                      </p:cBhvr>
                                      <p:to>
                                        <p:strVal val="visible"/>
                                      </p:to>
                                    </p:set>
                                    <p:animEffect transition="in" filter="blinds(horizontal)">
                                      <p:cBhvr>
                                        <p:cTn id="17" dur="500"/>
                                        <p:tgtEl>
                                          <p:spTgt spid="917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61" grpId="0"/>
      <p:bldP spid="917562" grpId="0"/>
      <p:bldP spid="91756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ChangeArrowheads="1"/>
          </p:cNvSpPr>
          <p:nvPr/>
        </p:nvSpPr>
        <p:spPr bwMode="auto">
          <a:xfrm>
            <a:off x="71438" y="769938"/>
            <a:ext cx="8955087" cy="5940425"/>
          </a:xfrm>
          <a:prstGeom prst="rect">
            <a:avLst/>
          </a:prstGeom>
          <a:noFill/>
          <a:ln w="9525">
            <a:noFill/>
            <a:miter lim="800000"/>
            <a:headEnd/>
            <a:tailEnd/>
          </a:ln>
          <a:effectLst/>
        </p:spPr>
        <p:txBody>
          <a:bodyPr>
            <a:spAutoFit/>
          </a:bodyPr>
          <a:lstStyle/>
          <a:p>
            <a:pPr indent="288925" algn="just" eaLnBrk="1" hangingPunct="1">
              <a:lnSpc>
                <a:spcPct val="105000"/>
              </a:lnSpc>
              <a:tabLst>
                <a:tab pos="457200" algn="l"/>
              </a:tabLst>
            </a:pPr>
            <a:r>
              <a:rPr kumimoji="1" lang="zh-CN" altLang="en-US" sz="2000" b="1">
                <a:solidFill>
                  <a:srgbClr val="A50021"/>
                </a:solidFill>
                <a:latin typeface="微软雅黑" pitchFamily="34" charset="-122"/>
                <a:ea typeface="微软雅黑" pitchFamily="34" charset="-122"/>
              </a:rPr>
              <a:t>功能：打印</a:t>
            </a:r>
            <a:r>
              <a:rPr kumimoji="1" lang="en-US" altLang="zh-CN" sz="2000" b="1">
                <a:solidFill>
                  <a:srgbClr val="A50021"/>
                </a:solidFill>
                <a:latin typeface="微软雅黑" pitchFamily="34" charset="-122"/>
                <a:ea typeface="微软雅黑" pitchFamily="34" charset="-122"/>
              </a:rPr>
              <a:t>AL</a:t>
            </a:r>
            <a:r>
              <a:rPr kumimoji="1" lang="zh-CN" altLang="en-US" sz="2000" b="1">
                <a:solidFill>
                  <a:srgbClr val="A50021"/>
                </a:solidFill>
                <a:latin typeface="微软雅黑" pitchFamily="34" charset="-122"/>
                <a:ea typeface="微软雅黑" pitchFamily="34" charset="-122"/>
              </a:rPr>
              <a:t>寄存器中的字符（上一张</a:t>
            </a:r>
            <a:r>
              <a:rPr kumimoji="1" lang="en-US" altLang="zh-CN" sz="2000" b="1">
                <a:solidFill>
                  <a:srgbClr val="A50021"/>
                </a:solidFill>
                <a:latin typeface="微软雅黑" pitchFamily="34" charset="-122"/>
                <a:ea typeface="微软雅黑" pitchFamily="34" charset="-122"/>
              </a:rPr>
              <a:t>PPT</a:t>
            </a:r>
            <a:r>
              <a:rPr kumimoji="1" lang="zh-CN" altLang="en-US" sz="2000" b="1">
                <a:solidFill>
                  <a:srgbClr val="A50021"/>
                </a:solidFill>
                <a:latin typeface="微软雅黑" pitchFamily="34" charset="-122"/>
                <a:ea typeface="微软雅黑" pitchFamily="34" charset="-122"/>
              </a:rPr>
              <a:t>中黄色部分）。</a:t>
            </a:r>
          </a:p>
          <a:p>
            <a:pPr indent="288925" algn="just" eaLnBrk="1" hangingPunct="1">
              <a:lnSpc>
                <a:spcPct val="105000"/>
              </a:lnSpc>
              <a:spcBef>
                <a:spcPct val="30000"/>
              </a:spcBef>
              <a:tabLst>
                <a:tab pos="457200" algn="l"/>
              </a:tabLst>
            </a:pPr>
            <a:r>
              <a:rPr kumimoji="1" lang="en-US" altLang="zh-CN" sz="2000" b="1">
                <a:latin typeface="微软雅黑" pitchFamily="34" charset="-122"/>
                <a:ea typeface="微软雅黑" pitchFamily="34" charset="-122"/>
              </a:rPr>
              <a:t>PRINT	PROC	NEAR</a:t>
            </a:r>
          </a:p>
          <a:p>
            <a:pPr indent="288925" algn="just">
              <a:lnSpc>
                <a:spcPct val="105000"/>
              </a:lnSpc>
              <a:tabLst>
                <a:tab pos="457200" algn="l"/>
              </a:tabLst>
            </a:pPr>
            <a:r>
              <a:rPr kumimoji="1" lang="en-US" altLang="zh-CN" sz="2000" b="1">
                <a:latin typeface="微软雅黑" pitchFamily="34" charset="-122"/>
                <a:ea typeface="微软雅黑" pitchFamily="34" charset="-122"/>
              </a:rPr>
              <a:t>			PUSH	AX              ; </a:t>
            </a:r>
            <a:r>
              <a:rPr kumimoji="1" lang="zh-CN" altLang="en-US" sz="2000" b="1">
                <a:latin typeface="微软雅黑" pitchFamily="34" charset="-122"/>
                <a:ea typeface="微软雅黑" pitchFamily="34" charset="-122"/>
              </a:rPr>
              <a:t>保留用到的寄存器</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PUSH	DX	       ; </a:t>
            </a:r>
            <a:r>
              <a:rPr kumimoji="1" lang="zh-CN" altLang="en-US" sz="2000" b="1">
                <a:latin typeface="微软雅黑" pitchFamily="34" charset="-122"/>
                <a:ea typeface="微软雅黑" pitchFamily="34" charset="-122"/>
              </a:rPr>
              <a:t>保留用到的寄存器</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MOV 	DX, 378H   ; </a:t>
            </a:r>
            <a:r>
              <a:rPr kumimoji="1" lang="zh-CN" altLang="en-US" sz="2000" b="1">
                <a:latin typeface="微软雅黑" pitchFamily="34" charset="-122"/>
                <a:ea typeface="微软雅黑" pitchFamily="34" charset="-122"/>
              </a:rPr>
              <a:t>数据锁存器口地址送</a:t>
            </a:r>
            <a:r>
              <a:rPr kumimoji="1" lang="en-US" altLang="zh-CN" sz="2000" b="1">
                <a:latin typeface="微软雅黑" pitchFamily="34" charset="-122"/>
                <a:ea typeface="微软雅黑" pitchFamily="34" charset="-122"/>
              </a:rPr>
              <a:t>DX</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solidFill>
                  <a:schemeClr val="accent1"/>
                </a:solidFill>
                <a:latin typeface="微软雅黑" pitchFamily="34" charset="-122"/>
                <a:ea typeface="微软雅黑" pitchFamily="34" charset="-122"/>
              </a:rPr>
              <a:t>OUT 	DX, AL	       ; </a:t>
            </a:r>
            <a:r>
              <a:rPr kumimoji="1" lang="zh-CN" altLang="en-US" sz="2000" b="1">
                <a:solidFill>
                  <a:schemeClr val="accent1"/>
                </a:solidFill>
                <a:latin typeface="微软雅黑" pitchFamily="34" charset="-122"/>
                <a:ea typeface="微软雅黑" pitchFamily="34" charset="-122"/>
              </a:rPr>
              <a:t>输出要打印的字符到数据锁存器</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MOV     DX, 379H   ; </a:t>
            </a:r>
            <a:r>
              <a:rPr kumimoji="1" lang="zh-CN" altLang="en-US" sz="2000" b="1">
                <a:latin typeface="微软雅黑" pitchFamily="34" charset="-122"/>
                <a:ea typeface="微软雅黑" pitchFamily="34" charset="-122"/>
              </a:rPr>
              <a:t>状态寄存器口地址送</a:t>
            </a:r>
            <a:r>
              <a:rPr kumimoji="1" lang="en-US" altLang="zh-CN" sz="2000" b="1">
                <a:latin typeface="微软雅黑" pitchFamily="34" charset="-122"/>
                <a:ea typeface="微软雅黑" pitchFamily="34" charset="-122"/>
              </a:rPr>
              <a:t>DX</a:t>
            </a:r>
          </a:p>
          <a:p>
            <a:pPr indent="288925" algn="just">
              <a:lnSpc>
                <a:spcPct val="105000"/>
              </a:lnSpc>
              <a:tabLst>
                <a:tab pos="457200" algn="l"/>
              </a:tabLst>
            </a:pPr>
            <a:r>
              <a:rPr kumimoji="1" lang="en-US" altLang="zh-CN" sz="2000" b="1">
                <a:solidFill>
                  <a:schemeClr val="accent1"/>
                </a:solidFill>
                <a:latin typeface="微软雅黑" pitchFamily="34" charset="-122"/>
                <a:ea typeface="微软雅黑" pitchFamily="34" charset="-122"/>
              </a:rPr>
              <a:t>WAIT:	IN	AL, DX        ; </a:t>
            </a:r>
            <a:r>
              <a:rPr kumimoji="1" lang="zh-CN" altLang="en-US" sz="2000" b="1">
                <a:solidFill>
                  <a:schemeClr val="accent1"/>
                </a:solidFill>
                <a:latin typeface="微软雅黑" pitchFamily="34" charset="-122"/>
                <a:ea typeface="微软雅黑" pitchFamily="34" charset="-122"/>
              </a:rPr>
              <a:t>读打印机状态位</a:t>
            </a:r>
          </a:p>
          <a:p>
            <a:pPr indent="288925" algn="just">
              <a:lnSpc>
                <a:spcPct val="105000"/>
              </a:lnSpc>
              <a:tabLst>
                <a:tab pos="457200" algn="l"/>
              </a:tabLst>
            </a:pPr>
            <a:r>
              <a:rPr kumimoji="1" lang="zh-CN" altLang="en-US" sz="2000" b="1">
                <a:solidFill>
                  <a:schemeClr val="accent1"/>
                </a:solidFill>
                <a:latin typeface="微软雅黑" pitchFamily="34" charset="-122"/>
                <a:ea typeface="微软雅黑" pitchFamily="34" charset="-122"/>
              </a:rPr>
              <a:t>			</a:t>
            </a:r>
            <a:r>
              <a:rPr kumimoji="1" lang="en-US" altLang="zh-CN" sz="2000" b="1">
                <a:solidFill>
                  <a:schemeClr val="accent1"/>
                </a:solidFill>
                <a:latin typeface="微软雅黑" pitchFamily="34" charset="-122"/>
                <a:ea typeface="微软雅黑" pitchFamily="34" charset="-122"/>
              </a:rPr>
              <a:t>TEST 	AL, 80H      ; </a:t>
            </a:r>
            <a:r>
              <a:rPr kumimoji="1" lang="zh-CN" altLang="en-US" sz="2000" b="1">
                <a:solidFill>
                  <a:schemeClr val="accent1"/>
                </a:solidFill>
                <a:latin typeface="微软雅黑" pitchFamily="34" charset="-122"/>
                <a:ea typeface="微软雅黑" pitchFamily="34" charset="-122"/>
              </a:rPr>
              <a:t>检查忙位</a:t>
            </a:r>
          </a:p>
          <a:p>
            <a:pPr indent="288925" algn="just">
              <a:lnSpc>
                <a:spcPct val="105000"/>
              </a:lnSpc>
              <a:tabLst>
                <a:tab pos="457200" algn="l"/>
              </a:tabLst>
            </a:pPr>
            <a:r>
              <a:rPr kumimoji="1" lang="zh-CN" altLang="en-US" sz="2000" b="1">
                <a:solidFill>
                  <a:schemeClr val="accent1"/>
                </a:solidFill>
                <a:latin typeface="微软雅黑" pitchFamily="34" charset="-122"/>
                <a:ea typeface="微软雅黑" pitchFamily="34" charset="-122"/>
              </a:rPr>
              <a:t>			</a:t>
            </a:r>
            <a:r>
              <a:rPr kumimoji="1" lang="en-US" altLang="zh-CN" sz="2000" b="1">
                <a:solidFill>
                  <a:schemeClr val="accent1"/>
                </a:solidFill>
                <a:latin typeface="微软雅黑" pitchFamily="34" charset="-122"/>
                <a:ea typeface="微软雅黑" pitchFamily="34" charset="-122"/>
              </a:rPr>
              <a:t>JE	WAIT	        ; </a:t>
            </a:r>
            <a:r>
              <a:rPr kumimoji="1" lang="zh-CN" altLang="en-US" sz="2000" b="1">
                <a:solidFill>
                  <a:schemeClr val="accent1"/>
                </a:solidFill>
                <a:latin typeface="微软雅黑" pitchFamily="34" charset="-122"/>
                <a:ea typeface="微软雅黑" pitchFamily="34" charset="-122"/>
              </a:rPr>
              <a:t>等待直到打印机不忙</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MOV     DX, 37AH  ; </a:t>
            </a:r>
            <a:r>
              <a:rPr kumimoji="1" lang="zh-CN" altLang="en-US" sz="2000" b="1">
                <a:latin typeface="微软雅黑" pitchFamily="34" charset="-122"/>
                <a:ea typeface="微软雅黑" pitchFamily="34" charset="-122"/>
              </a:rPr>
              <a:t>命令</a:t>
            </a:r>
            <a:r>
              <a:rPr kumimoji="1" lang="en-US" altLang="zh-CN" sz="2000" b="1">
                <a:latin typeface="微软雅黑" pitchFamily="34" charset="-122"/>
                <a:ea typeface="微软雅黑" pitchFamily="34" charset="-122"/>
              </a:rPr>
              <a:t>(</a:t>
            </a:r>
            <a:r>
              <a:rPr kumimoji="1" lang="zh-CN" altLang="en-US" sz="2000" b="1">
                <a:latin typeface="微软雅黑" pitchFamily="34" charset="-122"/>
                <a:ea typeface="微软雅黑" pitchFamily="34" charset="-122"/>
              </a:rPr>
              <a:t>控制</a:t>
            </a:r>
            <a:r>
              <a:rPr kumimoji="1" lang="en-US" altLang="zh-CN" sz="2000" b="1">
                <a:latin typeface="微软雅黑" pitchFamily="34" charset="-122"/>
                <a:ea typeface="微软雅黑" pitchFamily="34" charset="-122"/>
              </a:rPr>
              <a:t>)</a:t>
            </a:r>
            <a:r>
              <a:rPr kumimoji="1" lang="zh-CN" altLang="en-US" sz="2000" b="1">
                <a:latin typeface="微软雅黑" pitchFamily="34" charset="-122"/>
                <a:ea typeface="微软雅黑" pitchFamily="34" charset="-122"/>
              </a:rPr>
              <a:t>寄存器口地址送</a:t>
            </a:r>
            <a:r>
              <a:rPr kumimoji="1" lang="en-US" altLang="zh-CN" sz="2000" b="1">
                <a:latin typeface="微软雅黑" pitchFamily="34" charset="-122"/>
                <a:ea typeface="微软雅黑" pitchFamily="34" charset="-122"/>
              </a:rPr>
              <a:t>DX</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MOV  	AL, 0DH      ; </a:t>
            </a:r>
            <a:r>
              <a:rPr kumimoji="1" lang="zh-CN" altLang="en-US" sz="2000" b="1">
                <a:latin typeface="微软雅黑" pitchFamily="34" charset="-122"/>
                <a:ea typeface="微软雅黑" pitchFamily="34" charset="-122"/>
              </a:rPr>
              <a:t>置选通位</a:t>
            </a:r>
            <a:r>
              <a:rPr kumimoji="1" lang="en-US" altLang="zh-CN" sz="2000" b="1">
                <a:latin typeface="微软雅黑" pitchFamily="34" charset="-122"/>
                <a:ea typeface="微软雅黑" pitchFamily="34" charset="-122"/>
              </a:rPr>
              <a:t>=1</a:t>
            </a:r>
            <a:r>
              <a:rPr kumimoji="1" lang="zh-CN" altLang="en-US" sz="2000" b="1">
                <a:solidFill>
                  <a:srgbClr val="008000"/>
                </a:solidFill>
                <a:latin typeface="微软雅黑" pitchFamily="34" charset="-122"/>
                <a:ea typeface="微软雅黑" pitchFamily="34" charset="-122"/>
              </a:rPr>
              <a:t>（表示启动打印）</a:t>
            </a:r>
          </a:p>
          <a:p>
            <a:pPr indent="288925" algn="just">
              <a:lnSpc>
                <a:spcPct val="105000"/>
              </a:lnSpc>
              <a:tabLst>
                <a:tab pos="457200" algn="l"/>
              </a:tabLst>
            </a:pPr>
            <a:r>
              <a:rPr kumimoji="1" lang="en-US" altLang="zh-CN" sz="2000" b="1">
                <a:latin typeface="微软雅黑" pitchFamily="34" charset="-122"/>
                <a:ea typeface="微软雅黑" pitchFamily="34" charset="-122"/>
              </a:rPr>
              <a:t>			</a:t>
            </a:r>
            <a:r>
              <a:rPr kumimoji="1" lang="en-US" altLang="zh-CN" sz="2000" b="1">
                <a:solidFill>
                  <a:schemeClr val="accent1"/>
                </a:solidFill>
                <a:latin typeface="微软雅黑" pitchFamily="34" charset="-122"/>
                <a:ea typeface="微软雅黑" pitchFamily="34" charset="-122"/>
              </a:rPr>
              <a:t>OUT	DX, AL	        ;</a:t>
            </a:r>
            <a:r>
              <a:rPr kumimoji="1" lang="zh-CN" altLang="en-US" sz="2000" b="1">
                <a:solidFill>
                  <a:schemeClr val="accent1"/>
                </a:solidFill>
                <a:latin typeface="微软雅黑" pitchFamily="34" charset="-122"/>
                <a:ea typeface="微软雅黑" pitchFamily="34" charset="-122"/>
              </a:rPr>
              <a:t>使命令寄存器中选通位置</a:t>
            </a:r>
            <a:r>
              <a:rPr kumimoji="1" lang="en-US" altLang="zh-CN" sz="2000" b="1">
                <a:solidFill>
                  <a:schemeClr val="accent1"/>
                </a:solidFill>
                <a:latin typeface="微软雅黑" pitchFamily="34" charset="-122"/>
                <a:ea typeface="微软雅黑" pitchFamily="34" charset="-122"/>
              </a:rPr>
              <a:t>1</a:t>
            </a:r>
            <a:endParaRPr kumimoji="1" lang="zh-CN" altLang="en-US" sz="2000" b="1">
              <a:latin typeface="微软雅黑" pitchFamily="34" charset="-122"/>
              <a:ea typeface="微软雅黑" pitchFamily="34" charset="-122"/>
            </a:endParaRPr>
          </a:p>
          <a:p>
            <a:pPr indent="288925" algn="just">
              <a:lnSpc>
                <a:spcPct val="105000"/>
              </a:lnSpc>
              <a:tabLst>
                <a:tab pos="457200" algn="l"/>
              </a:tabLst>
            </a:pPr>
            <a:r>
              <a:rPr kumimoji="1" lang="en-US" altLang="zh-CN" sz="2000" b="1">
                <a:latin typeface="微软雅黑" pitchFamily="34" charset="-122"/>
                <a:ea typeface="微软雅黑" pitchFamily="34" charset="-122"/>
              </a:rPr>
              <a:t>			POP	DX</a:t>
            </a:r>
          </a:p>
          <a:p>
            <a:pPr indent="288925" algn="just">
              <a:lnSpc>
                <a:spcPct val="105000"/>
              </a:lnSpc>
              <a:tabLst>
                <a:tab pos="457200" algn="l"/>
              </a:tabLst>
            </a:pPr>
            <a:r>
              <a:rPr kumimoji="1" lang="en-US" altLang="zh-CN" sz="2000" b="1">
                <a:latin typeface="微软雅黑" pitchFamily="34" charset="-122"/>
                <a:ea typeface="微软雅黑" pitchFamily="34" charset="-122"/>
              </a:rPr>
              <a:t>			POP	AX              ; </a:t>
            </a:r>
            <a:r>
              <a:rPr kumimoji="1" lang="zh-CN" altLang="en-US" sz="2000" b="1">
                <a:latin typeface="微软雅黑" pitchFamily="34" charset="-122"/>
                <a:ea typeface="微软雅黑" pitchFamily="34" charset="-122"/>
              </a:rPr>
              <a:t>恢复寄存器</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RET</a:t>
            </a:r>
          </a:p>
          <a:p>
            <a:pPr indent="288925" algn="just">
              <a:lnSpc>
                <a:spcPct val="105000"/>
              </a:lnSpc>
              <a:tabLst>
                <a:tab pos="457200" algn="l"/>
              </a:tabLst>
            </a:pPr>
            <a:r>
              <a:rPr kumimoji="1" lang="en-US" altLang="zh-CN" sz="2000" b="1">
                <a:latin typeface="微软雅黑" pitchFamily="34" charset="-122"/>
                <a:ea typeface="微软雅黑" pitchFamily="34" charset="-122"/>
              </a:rPr>
              <a:t>PRINT	ENDP</a:t>
            </a:r>
          </a:p>
          <a:p>
            <a:pPr indent="288925">
              <a:tabLst>
                <a:tab pos="457200" algn="l"/>
              </a:tabLst>
            </a:pPr>
            <a:endParaRPr kumimoji="1" lang="zh-CN" altLang="en-US" sz="2000" b="1">
              <a:latin typeface="Times New Roman" pitchFamily="18" charset="0"/>
              <a:ea typeface="宋体" pitchFamily="2" charset="-122"/>
            </a:endParaRPr>
          </a:p>
        </p:txBody>
      </p:sp>
      <p:sp>
        <p:nvSpPr>
          <p:cNvPr id="918531" name="Text Box 3"/>
          <p:cNvSpPr txBox="1">
            <a:spLocks noChangeArrowheads="1"/>
          </p:cNvSpPr>
          <p:nvPr/>
        </p:nvSpPr>
        <p:spPr bwMode="auto">
          <a:xfrm>
            <a:off x="696913" y="28575"/>
            <a:ext cx="6951662" cy="64135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3600" b="1">
                <a:solidFill>
                  <a:srgbClr val="D1390F"/>
                </a:solidFill>
                <a:latin typeface="Times New Roman" pitchFamily="18" charset="0"/>
                <a:ea typeface="黑体" pitchFamily="49" charset="-122"/>
              </a:rPr>
              <a:t>    打印输出标准子程序</a:t>
            </a:r>
          </a:p>
        </p:txBody>
      </p:sp>
      <p:sp>
        <p:nvSpPr>
          <p:cNvPr id="918532" name="Text Box 4"/>
          <p:cNvSpPr txBox="1">
            <a:spLocks noChangeArrowheads="1"/>
          </p:cNvSpPr>
          <p:nvPr/>
        </p:nvSpPr>
        <p:spPr bwMode="auto">
          <a:xfrm>
            <a:off x="3641725" y="5899150"/>
            <a:ext cx="4833938" cy="701675"/>
          </a:xfrm>
          <a:prstGeom prst="rect">
            <a:avLst/>
          </a:prstGeom>
          <a:noFill/>
          <a:ln w="12700">
            <a:noFill/>
            <a:miter lim="800000"/>
            <a:headEnd/>
            <a:tailEnd/>
          </a:ln>
          <a:effectLst/>
        </p:spPr>
        <p:txBody>
          <a:bodyPr>
            <a:spAutoFit/>
          </a:bodyPr>
          <a:lstStyle/>
          <a:p>
            <a:pPr>
              <a:spcBef>
                <a:spcPct val="50000"/>
              </a:spcBef>
            </a:pPr>
            <a:r>
              <a:rPr lang="zh-CN" altLang="en-US" sz="2000" b="1">
                <a:solidFill>
                  <a:schemeClr val="accent2"/>
                </a:solidFill>
                <a:latin typeface="微软雅黑" pitchFamily="34" charset="-122"/>
                <a:ea typeface="微软雅黑" pitchFamily="34" charset="-122"/>
              </a:rPr>
              <a:t>回顾：过程</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函数</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子程序中的开始总是先要保护现场，最后总是要恢复现场！</a:t>
            </a:r>
            <a:endParaRPr lang="en-US" altLang="zh-CN" sz="2000" b="1">
              <a:solidFill>
                <a:schemeClr val="accent2"/>
              </a:solidFill>
              <a:latin typeface="微软雅黑" pitchFamily="34" charset="-122"/>
              <a:ea typeface="微软雅黑" pitchFamily="34" charset="-122"/>
            </a:endParaRPr>
          </a:p>
        </p:txBody>
      </p:sp>
      <p:grpSp>
        <p:nvGrpSpPr>
          <p:cNvPr id="918539" name="Group 11"/>
          <p:cNvGrpSpPr>
            <a:grpSpLocks/>
          </p:cNvGrpSpPr>
          <p:nvPr/>
        </p:nvGrpSpPr>
        <p:grpSpPr bwMode="auto">
          <a:xfrm>
            <a:off x="1582738" y="3308350"/>
            <a:ext cx="363537" cy="668338"/>
            <a:chOff x="997" y="1947"/>
            <a:chExt cx="274" cy="421"/>
          </a:xfrm>
        </p:grpSpPr>
        <p:sp>
          <p:nvSpPr>
            <p:cNvPr id="918536" name="Line 8"/>
            <p:cNvSpPr>
              <a:spLocks noChangeShapeType="1"/>
            </p:cNvSpPr>
            <p:nvPr/>
          </p:nvSpPr>
          <p:spPr bwMode="auto">
            <a:xfrm>
              <a:off x="1015" y="2350"/>
              <a:ext cx="256" cy="0"/>
            </a:xfrm>
            <a:prstGeom prst="line">
              <a:avLst/>
            </a:prstGeom>
            <a:noFill/>
            <a:ln w="50800">
              <a:solidFill>
                <a:schemeClr val="tx1"/>
              </a:solidFill>
              <a:round/>
              <a:headEnd/>
              <a:tailEnd/>
            </a:ln>
            <a:effectLst/>
          </p:spPr>
          <p:txBody>
            <a:bodyPr/>
            <a:lstStyle/>
            <a:p>
              <a:endParaRPr lang="zh-CN" altLang="en-US"/>
            </a:p>
          </p:txBody>
        </p:sp>
        <p:sp>
          <p:nvSpPr>
            <p:cNvPr id="918537" name="Line 9"/>
            <p:cNvSpPr>
              <a:spLocks noChangeShapeType="1"/>
            </p:cNvSpPr>
            <p:nvPr/>
          </p:nvSpPr>
          <p:spPr bwMode="auto">
            <a:xfrm>
              <a:off x="1005" y="1967"/>
              <a:ext cx="0" cy="401"/>
            </a:xfrm>
            <a:prstGeom prst="line">
              <a:avLst/>
            </a:prstGeom>
            <a:noFill/>
            <a:ln w="50800">
              <a:solidFill>
                <a:schemeClr val="tx1"/>
              </a:solidFill>
              <a:round/>
              <a:headEnd/>
              <a:tailEnd/>
            </a:ln>
            <a:effectLst/>
          </p:spPr>
          <p:txBody>
            <a:bodyPr/>
            <a:lstStyle/>
            <a:p>
              <a:endParaRPr lang="zh-CN" altLang="en-US"/>
            </a:p>
          </p:txBody>
        </p:sp>
        <p:sp>
          <p:nvSpPr>
            <p:cNvPr id="918538" name="Line 10"/>
            <p:cNvSpPr>
              <a:spLocks noChangeShapeType="1"/>
            </p:cNvSpPr>
            <p:nvPr/>
          </p:nvSpPr>
          <p:spPr bwMode="auto">
            <a:xfrm>
              <a:off x="997" y="1947"/>
              <a:ext cx="228" cy="0"/>
            </a:xfrm>
            <a:prstGeom prst="line">
              <a:avLst/>
            </a:prstGeom>
            <a:noFill/>
            <a:ln w="50800">
              <a:solidFill>
                <a:schemeClr val="tx1"/>
              </a:solidFill>
              <a:round/>
              <a:headEnd/>
              <a:tailEnd type="triangle" w="med" len="med"/>
            </a:ln>
            <a:effectLst/>
          </p:spPr>
          <p:txBody>
            <a:bodyPr/>
            <a:lstStyle/>
            <a:p>
              <a:endParaRPr lang="zh-CN" altLang="en-US"/>
            </a:p>
          </p:txBody>
        </p:sp>
      </p:grpSp>
    </p:spTree>
    <p:extLst>
      <p:ext uri="{BB962C8B-B14F-4D97-AF65-F5344CB8AC3E}">
        <p14:creationId xmlns:p14="http://schemas.microsoft.com/office/powerpoint/2010/main" val="34034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8539"/>
                                        </p:tgtEl>
                                        <p:attrNameLst>
                                          <p:attrName>style.visibility</p:attrName>
                                        </p:attrNameLst>
                                      </p:cBhvr>
                                      <p:to>
                                        <p:strVal val="visible"/>
                                      </p:to>
                                    </p:set>
                                    <p:animEffect transition="in" filter="blinds(horizontal)">
                                      <p:cBhvr>
                                        <p:cTn id="7" dur="500"/>
                                        <p:tgtEl>
                                          <p:spTgt spid="9185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8532"/>
                                        </p:tgtEl>
                                        <p:attrNameLst>
                                          <p:attrName>style.visibility</p:attrName>
                                        </p:attrNameLst>
                                      </p:cBhvr>
                                      <p:to>
                                        <p:strVal val="visible"/>
                                      </p:to>
                                    </p:set>
                                    <p:animEffect transition="in" filter="blinds(horizontal)">
                                      <p:cBhvr>
                                        <p:cTn id="12" dur="500"/>
                                        <p:tgtEl>
                                          <p:spTgt spid="918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a:xfrm>
            <a:off x="785813" y="149225"/>
            <a:ext cx="8070850" cy="528638"/>
          </a:xfrm>
        </p:spPr>
        <p:txBody>
          <a:bodyPr/>
          <a:lstStyle/>
          <a:p>
            <a:r>
              <a:rPr lang="zh-CN" altLang="en-US"/>
              <a:t>程序查询</a:t>
            </a:r>
            <a:r>
              <a:rPr lang="en-US" altLang="zh-CN"/>
              <a:t>I/O</a:t>
            </a:r>
            <a:r>
              <a:rPr lang="zh-CN" altLang="en-US"/>
              <a:t>方式</a:t>
            </a:r>
          </a:p>
        </p:txBody>
      </p:sp>
      <p:sp>
        <p:nvSpPr>
          <p:cNvPr id="919555" name="Rectangle 3"/>
          <p:cNvSpPr>
            <a:spLocks noGrp="1" noChangeArrowheads="1"/>
          </p:cNvSpPr>
          <p:nvPr>
            <p:ph type="body" idx="1"/>
          </p:nvPr>
        </p:nvSpPr>
        <p:spPr>
          <a:xfrm>
            <a:off x="57150" y="4783138"/>
            <a:ext cx="8943975" cy="1865312"/>
          </a:xfrm>
        </p:spPr>
        <p:txBody>
          <a:bodyPr/>
          <a:lstStyle/>
          <a:p>
            <a:pPr marL="342900" indent="-342900">
              <a:lnSpc>
                <a:spcPct val="90000"/>
              </a:lnSpc>
            </a:pPr>
            <a:r>
              <a:rPr lang="zh-CN" altLang="en-US" sz="2000">
                <a:latin typeface="微软雅黑" pitchFamily="34" charset="-122"/>
                <a:ea typeface="微软雅黑" pitchFamily="34" charset="-122"/>
              </a:rPr>
              <a:t>特点：</a:t>
            </a:r>
          </a:p>
          <a:p>
            <a:pPr marL="742950" lvl="1" indent="-285750">
              <a:lnSpc>
                <a:spcPct val="90000"/>
              </a:lnSpc>
            </a:pPr>
            <a:r>
              <a:rPr lang="zh-CN" altLang="en-US" sz="2000">
                <a:latin typeface="微软雅黑" pitchFamily="34" charset="-122"/>
                <a:ea typeface="微软雅黑" pitchFamily="34" charset="-122"/>
              </a:rPr>
              <a:t>简单、易控制、外围接口控制逻辑少；</a:t>
            </a:r>
          </a:p>
          <a:p>
            <a:pPr marL="742950" lvl="1" indent="-285750">
              <a:lnSpc>
                <a:spcPct val="90000"/>
              </a:lnSpc>
            </a:pP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与外设串行工作，效率低、速度慢，适合于慢速设备</a:t>
            </a:r>
          </a:p>
          <a:p>
            <a:pPr marL="742950" lvl="1" indent="-285750">
              <a:lnSpc>
                <a:spcPct val="90000"/>
              </a:lnSpc>
            </a:pPr>
            <a:r>
              <a:rPr lang="zh-CN" altLang="en-US" sz="2000">
                <a:latin typeface="微软雅黑" pitchFamily="34" charset="-122"/>
                <a:ea typeface="微软雅黑" pitchFamily="34" charset="-122"/>
              </a:rPr>
              <a:t>查询开销极大</a:t>
            </a:r>
            <a:r>
              <a:rPr lang="en-US" altLang="zh-CN" sz="2000">
                <a:latin typeface="微软雅黑" pitchFamily="34" charset="-122"/>
                <a:ea typeface="微软雅黑" pitchFamily="34" charset="-122"/>
              </a:rPr>
              <a:t> (CPU</a:t>
            </a:r>
            <a:r>
              <a:rPr lang="zh-CN" altLang="en-US" sz="2000">
                <a:latin typeface="微软雅黑" pitchFamily="34" charset="-122"/>
                <a:ea typeface="微软雅黑" pitchFamily="34" charset="-122"/>
              </a:rPr>
              <a:t>完全在等待“外设完成”）</a:t>
            </a:r>
          </a:p>
          <a:p>
            <a:pPr marL="342900" indent="-342900">
              <a:spcBef>
                <a:spcPct val="30000"/>
              </a:spcBef>
            </a:pPr>
            <a:r>
              <a:rPr lang="zh-CN" altLang="en-US" sz="2000">
                <a:latin typeface="微软雅黑" pitchFamily="34" charset="-122"/>
                <a:ea typeface="微软雅黑" pitchFamily="34" charset="-122"/>
              </a:rPr>
              <a:t>工作方式：</a:t>
            </a:r>
            <a:r>
              <a:rPr lang="zh-CN" altLang="en-US" sz="2000">
                <a:solidFill>
                  <a:srgbClr val="3333CC"/>
                </a:solidFill>
                <a:latin typeface="微软雅黑" pitchFamily="34" charset="-122"/>
                <a:ea typeface="微软雅黑" pitchFamily="34" charset="-122"/>
              </a:rPr>
              <a:t>完全串行或部分串行，</a:t>
            </a:r>
            <a:r>
              <a:rPr lang="en-US" altLang="zh-CN" sz="2000">
                <a:solidFill>
                  <a:srgbClr val="3333CC"/>
                </a:solidFill>
                <a:latin typeface="微软雅黑" pitchFamily="34" charset="-122"/>
                <a:ea typeface="微软雅黑" pitchFamily="34" charset="-122"/>
              </a:rPr>
              <a:t>CPU</a:t>
            </a:r>
            <a:r>
              <a:rPr lang="zh-CN" altLang="en-US" sz="2000">
                <a:solidFill>
                  <a:srgbClr val="3333CC"/>
                </a:solidFill>
                <a:latin typeface="微软雅黑" pitchFamily="34" charset="-122"/>
                <a:ea typeface="微软雅黑" pitchFamily="34" charset="-122"/>
              </a:rPr>
              <a:t>用</a:t>
            </a:r>
            <a:r>
              <a:rPr lang="en-US" altLang="zh-CN" sz="2000">
                <a:solidFill>
                  <a:srgbClr val="3333CC"/>
                </a:solidFill>
                <a:latin typeface="微软雅黑" pitchFamily="34" charset="-122"/>
                <a:ea typeface="微软雅黑" pitchFamily="34" charset="-122"/>
              </a:rPr>
              <a:t>100%</a:t>
            </a:r>
            <a:r>
              <a:rPr lang="zh-CN" altLang="en-US" sz="2000">
                <a:solidFill>
                  <a:srgbClr val="3333CC"/>
                </a:solidFill>
                <a:latin typeface="微软雅黑" pitchFamily="34" charset="-122"/>
                <a:ea typeface="微软雅黑" pitchFamily="34" charset="-122"/>
              </a:rPr>
              <a:t>的时间为</a:t>
            </a:r>
            <a:r>
              <a:rPr lang="en-US" altLang="zh-CN" sz="2000">
                <a:solidFill>
                  <a:srgbClr val="3333CC"/>
                </a:solidFill>
                <a:latin typeface="微软雅黑" pitchFamily="34" charset="-122"/>
                <a:ea typeface="微软雅黑" pitchFamily="34" charset="-122"/>
              </a:rPr>
              <a:t>I/O</a:t>
            </a:r>
            <a:r>
              <a:rPr lang="zh-CN" altLang="en-US" sz="2000">
                <a:solidFill>
                  <a:srgbClr val="3333CC"/>
                </a:solidFill>
                <a:latin typeface="微软雅黑" pitchFamily="34" charset="-122"/>
                <a:ea typeface="微软雅黑" pitchFamily="34" charset="-122"/>
              </a:rPr>
              <a:t>服务！</a:t>
            </a:r>
          </a:p>
        </p:txBody>
      </p:sp>
      <p:grpSp>
        <p:nvGrpSpPr>
          <p:cNvPr id="919556" name="Group 4"/>
          <p:cNvGrpSpPr>
            <a:grpSpLocks/>
          </p:cNvGrpSpPr>
          <p:nvPr/>
        </p:nvGrpSpPr>
        <p:grpSpPr bwMode="auto">
          <a:xfrm>
            <a:off x="258763" y="1220788"/>
            <a:ext cx="6450012" cy="2714625"/>
            <a:chOff x="922" y="1889"/>
            <a:chExt cx="3870" cy="2078"/>
          </a:xfrm>
        </p:grpSpPr>
        <p:sp>
          <p:nvSpPr>
            <p:cNvPr id="919557" name="Line 5"/>
            <p:cNvSpPr>
              <a:spLocks noChangeShapeType="1"/>
            </p:cNvSpPr>
            <p:nvPr/>
          </p:nvSpPr>
          <p:spPr bwMode="auto">
            <a:xfrm>
              <a:off x="1431" y="2786"/>
              <a:ext cx="374" cy="0"/>
            </a:xfrm>
            <a:prstGeom prst="line">
              <a:avLst/>
            </a:prstGeom>
            <a:noFill/>
            <a:ln w="57150">
              <a:solidFill>
                <a:schemeClr val="accent1"/>
              </a:solidFill>
              <a:round/>
              <a:headEnd/>
              <a:tailEnd/>
            </a:ln>
            <a:effectLst/>
          </p:spPr>
          <p:txBody>
            <a:bodyPr/>
            <a:lstStyle/>
            <a:p>
              <a:endParaRPr lang="zh-CN" altLang="en-US"/>
            </a:p>
          </p:txBody>
        </p:sp>
        <p:sp>
          <p:nvSpPr>
            <p:cNvPr id="919558" name="Line 6"/>
            <p:cNvSpPr>
              <a:spLocks noChangeShapeType="1"/>
            </p:cNvSpPr>
            <p:nvPr/>
          </p:nvSpPr>
          <p:spPr bwMode="auto">
            <a:xfrm>
              <a:off x="1799" y="2168"/>
              <a:ext cx="0" cy="627"/>
            </a:xfrm>
            <a:prstGeom prst="line">
              <a:avLst/>
            </a:prstGeom>
            <a:noFill/>
            <a:ln w="28575">
              <a:solidFill>
                <a:schemeClr val="tx1"/>
              </a:solidFill>
              <a:prstDash val="sysDot"/>
              <a:round/>
              <a:headEnd/>
              <a:tailEnd/>
            </a:ln>
            <a:effectLst/>
          </p:spPr>
          <p:txBody>
            <a:bodyPr/>
            <a:lstStyle/>
            <a:p>
              <a:endParaRPr lang="zh-CN" altLang="en-US"/>
            </a:p>
          </p:txBody>
        </p:sp>
        <p:sp>
          <p:nvSpPr>
            <p:cNvPr id="919559" name="Text Box 7"/>
            <p:cNvSpPr txBox="1">
              <a:spLocks noChangeArrowheads="1"/>
            </p:cNvSpPr>
            <p:nvPr/>
          </p:nvSpPr>
          <p:spPr bwMode="auto">
            <a:xfrm>
              <a:off x="945" y="2028"/>
              <a:ext cx="542" cy="349"/>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solidFill>
                    <a:srgbClr val="0066FF"/>
                  </a:solidFill>
                  <a:latin typeface="Times New Roman" pitchFamily="18" charset="0"/>
                  <a:ea typeface="黑体" pitchFamily="49" charset="-122"/>
                </a:rPr>
                <a:t>外设</a:t>
              </a:r>
            </a:p>
          </p:txBody>
        </p:sp>
        <p:sp>
          <p:nvSpPr>
            <p:cNvPr id="919560" name="Text Box 8"/>
            <p:cNvSpPr txBox="1">
              <a:spLocks noChangeArrowheads="1"/>
            </p:cNvSpPr>
            <p:nvPr/>
          </p:nvSpPr>
          <p:spPr bwMode="auto">
            <a:xfrm>
              <a:off x="922" y="2655"/>
              <a:ext cx="542" cy="35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solidFill>
                    <a:schemeClr val="accent1"/>
                  </a:solidFill>
                  <a:ea typeface="宋体" pitchFamily="2" charset="-122"/>
                </a:rPr>
                <a:t>CPU</a:t>
              </a:r>
            </a:p>
          </p:txBody>
        </p:sp>
        <p:sp>
          <p:nvSpPr>
            <p:cNvPr id="919561" name="Line 9"/>
            <p:cNvSpPr>
              <a:spLocks noChangeShapeType="1"/>
            </p:cNvSpPr>
            <p:nvPr/>
          </p:nvSpPr>
          <p:spPr bwMode="auto">
            <a:xfrm flipV="1">
              <a:off x="1796" y="2160"/>
              <a:ext cx="889" cy="0"/>
            </a:xfrm>
            <a:prstGeom prst="line">
              <a:avLst/>
            </a:prstGeom>
            <a:noFill/>
            <a:ln w="28575">
              <a:solidFill>
                <a:srgbClr val="0066FF"/>
              </a:solidFill>
              <a:round/>
              <a:headEnd/>
              <a:tailEnd/>
            </a:ln>
            <a:effectLst/>
          </p:spPr>
          <p:txBody>
            <a:bodyPr/>
            <a:lstStyle/>
            <a:p>
              <a:endParaRPr lang="zh-CN" altLang="en-US"/>
            </a:p>
          </p:txBody>
        </p:sp>
        <p:sp>
          <p:nvSpPr>
            <p:cNvPr id="919562" name="Line 10"/>
            <p:cNvSpPr>
              <a:spLocks noChangeShapeType="1"/>
            </p:cNvSpPr>
            <p:nvPr/>
          </p:nvSpPr>
          <p:spPr bwMode="auto">
            <a:xfrm>
              <a:off x="2689" y="2168"/>
              <a:ext cx="0" cy="635"/>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19563" name="Line 11"/>
            <p:cNvSpPr>
              <a:spLocks noChangeShapeType="1"/>
            </p:cNvSpPr>
            <p:nvPr/>
          </p:nvSpPr>
          <p:spPr bwMode="auto">
            <a:xfrm>
              <a:off x="2689" y="2804"/>
              <a:ext cx="787" cy="0"/>
            </a:xfrm>
            <a:prstGeom prst="line">
              <a:avLst/>
            </a:prstGeom>
            <a:noFill/>
            <a:ln w="57150">
              <a:solidFill>
                <a:schemeClr val="accent1"/>
              </a:solidFill>
              <a:round/>
              <a:headEnd/>
              <a:tailEnd/>
            </a:ln>
            <a:effectLst/>
          </p:spPr>
          <p:txBody>
            <a:bodyPr/>
            <a:lstStyle/>
            <a:p>
              <a:endParaRPr lang="zh-CN" altLang="en-US"/>
            </a:p>
          </p:txBody>
        </p:sp>
        <p:sp>
          <p:nvSpPr>
            <p:cNvPr id="919564" name="Line 12"/>
            <p:cNvSpPr>
              <a:spLocks noChangeShapeType="1"/>
            </p:cNvSpPr>
            <p:nvPr/>
          </p:nvSpPr>
          <p:spPr bwMode="auto">
            <a:xfrm>
              <a:off x="3464" y="2188"/>
              <a:ext cx="0" cy="627"/>
            </a:xfrm>
            <a:prstGeom prst="line">
              <a:avLst/>
            </a:prstGeom>
            <a:noFill/>
            <a:ln w="28575">
              <a:solidFill>
                <a:schemeClr val="tx1"/>
              </a:solidFill>
              <a:prstDash val="sysDot"/>
              <a:round/>
              <a:headEnd/>
              <a:tailEnd/>
            </a:ln>
            <a:effectLst/>
          </p:spPr>
          <p:txBody>
            <a:bodyPr/>
            <a:lstStyle/>
            <a:p>
              <a:endParaRPr lang="zh-CN" altLang="en-US"/>
            </a:p>
          </p:txBody>
        </p:sp>
        <p:sp>
          <p:nvSpPr>
            <p:cNvPr id="919565" name="Line 13"/>
            <p:cNvSpPr>
              <a:spLocks noChangeShapeType="1"/>
            </p:cNvSpPr>
            <p:nvPr/>
          </p:nvSpPr>
          <p:spPr bwMode="auto">
            <a:xfrm flipV="1">
              <a:off x="3469" y="2180"/>
              <a:ext cx="847" cy="0"/>
            </a:xfrm>
            <a:prstGeom prst="line">
              <a:avLst/>
            </a:prstGeom>
            <a:noFill/>
            <a:ln w="28575">
              <a:solidFill>
                <a:srgbClr val="0066FF"/>
              </a:solidFill>
              <a:round/>
              <a:headEnd/>
              <a:tailEnd/>
            </a:ln>
            <a:effectLst/>
          </p:spPr>
          <p:txBody>
            <a:bodyPr/>
            <a:lstStyle/>
            <a:p>
              <a:endParaRPr lang="zh-CN" altLang="en-US"/>
            </a:p>
          </p:txBody>
        </p:sp>
        <p:sp>
          <p:nvSpPr>
            <p:cNvPr id="919566" name="Line 14"/>
            <p:cNvSpPr>
              <a:spLocks noChangeShapeType="1"/>
            </p:cNvSpPr>
            <p:nvPr/>
          </p:nvSpPr>
          <p:spPr bwMode="auto">
            <a:xfrm>
              <a:off x="4314" y="2188"/>
              <a:ext cx="0" cy="635"/>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19567" name="Line 15"/>
            <p:cNvSpPr>
              <a:spLocks noChangeShapeType="1"/>
            </p:cNvSpPr>
            <p:nvPr/>
          </p:nvSpPr>
          <p:spPr bwMode="auto">
            <a:xfrm>
              <a:off x="4326" y="2810"/>
              <a:ext cx="466" cy="0"/>
            </a:xfrm>
            <a:prstGeom prst="line">
              <a:avLst/>
            </a:prstGeom>
            <a:noFill/>
            <a:ln w="57150">
              <a:solidFill>
                <a:schemeClr val="accent1"/>
              </a:solidFill>
              <a:round/>
              <a:headEnd/>
              <a:tailEnd/>
            </a:ln>
            <a:effectLst/>
          </p:spPr>
          <p:txBody>
            <a:bodyPr/>
            <a:lstStyle/>
            <a:p>
              <a:endParaRPr lang="zh-CN" altLang="en-US"/>
            </a:p>
          </p:txBody>
        </p:sp>
        <p:sp>
          <p:nvSpPr>
            <p:cNvPr id="919568" name="Text Box 16"/>
            <p:cNvSpPr txBox="1">
              <a:spLocks noChangeArrowheads="1"/>
            </p:cNvSpPr>
            <p:nvPr/>
          </p:nvSpPr>
          <p:spPr bwMode="auto">
            <a:xfrm>
              <a:off x="1618" y="2851"/>
              <a:ext cx="313" cy="513"/>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启动</a:t>
              </a:r>
            </a:p>
          </p:txBody>
        </p:sp>
        <p:sp>
          <p:nvSpPr>
            <p:cNvPr id="919569" name="Freeform 17"/>
            <p:cNvSpPr>
              <a:spLocks/>
            </p:cNvSpPr>
            <p:nvPr/>
          </p:nvSpPr>
          <p:spPr bwMode="auto">
            <a:xfrm>
              <a:off x="1965" y="2563"/>
              <a:ext cx="539" cy="336"/>
            </a:xfrm>
            <a:custGeom>
              <a:avLst/>
              <a:gdLst/>
              <a:ahLst/>
              <a:cxnLst>
                <a:cxn ang="0">
                  <a:pos x="0" y="172"/>
                </a:cxn>
                <a:cxn ang="0">
                  <a:pos x="119" y="45"/>
                </a:cxn>
                <a:cxn ang="0">
                  <a:pos x="305" y="3"/>
                </a:cxn>
                <a:cxn ang="0">
                  <a:pos x="441" y="62"/>
                </a:cxn>
                <a:cxn ang="0">
                  <a:pos x="491" y="198"/>
                </a:cxn>
                <a:cxn ang="0">
                  <a:pos x="466" y="308"/>
                </a:cxn>
                <a:cxn ang="0">
                  <a:pos x="314" y="350"/>
                </a:cxn>
                <a:cxn ang="0">
                  <a:pos x="229" y="32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919570" name="Text Box 18"/>
            <p:cNvSpPr txBox="1">
              <a:spLocks noChangeArrowheads="1"/>
            </p:cNvSpPr>
            <p:nvPr/>
          </p:nvSpPr>
          <p:spPr bwMode="auto">
            <a:xfrm>
              <a:off x="1991" y="3024"/>
              <a:ext cx="567" cy="32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200" b="1">
                  <a:solidFill>
                    <a:srgbClr val="CC3300"/>
                  </a:solidFill>
                  <a:latin typeface="Times New Roman" pitchFamily="18" charset="0"/>
                  <a:ea typeface="黑体" pitchFamily="49" charset="-122"/>
                </a:rPr>
                <a:t>探询</a:t>
              </a:r>
            </a:p>
          </p:txBody>
        </p:sp>
        <p:sp>
          <p:nvSpPr>
            <p:cNvPr id="919571" name="Text Box 19"/>
            <p:cNvSpPr txBox="1">
              <a:spLocks noChangeArrowheads="1"/>
            </p:cNvSpPr>
            <p:nvPr/>
          </p:nvSpPr>
          <p:spPr bwMode="auto">
            <a:xfrm>
              <a:off x="2541" y="2851"/>
              <a:ext cx="288" cy="513"/>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完成</a:t>
              </a:r>
            </a:p>
          </p:txBody>
        </p:sp>
        <p:sp>
          <p:nvSpPr>
            <p:cNvPr id="919572" name="Text Box 20"/>
            <p:cNvSpPr txBox="1">
              <a:spLocks noChangeArrowheads="1"/>
            </p:cNvSpPr>
            <p:nvPr/>
          </p:nvSpPr>
          <p:spPr bwMode="auto">
            <a:xfrm>
              <a:off x="3290" y="2858"/>
              <a:ext cx="313" cy="51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启动</a:t>
              </a:r>
            </a:p>
          </p:txBody>
        </p:sp>
        <p:sp>
          <p:nvSpPr>
            <p:cNvPr id="919573" name="Freeform 21"/>
            <p:cNvSpPr>
              <a:spLocks/>
            </p:cNvSpPr>
            <p:nvPr/>
          </p:nvSpPr>
          <p:spPr bwMode="auto">
            <a:xfrm>
              <a:off x="3637" y="2568"/>
              <a:ext cx="539" cy="336"/>
            </a:xfrm>
            <a:custGeom>
              <a:avLst/>
              <a:gdLst/>
              <a:ahLst/>
              <a:cxnLst>
                <a:cxn ang="0">
                  <a:pos x="0" y="172"/>
                </a:cxn>
                <a:cxn ang="0">
                  <a:pos x="119" y="45"/>
                </a:cxn>
                <a:cxn ang="0">
                  <a:pos x="305" y="3"/>
                </a:cxn>
                <a:cxn ang="0">
                  <a:pos x="441" y="62"/>
                </a:cxn>
                <a:cxn ang="0">
                  <a:pos x="491" y="198"/>
                </a:cxn>
                <a:cxn ang="0">
                  <a:pos x="466" y="308"/>
                </a:cxn>
                <a:cxn ang="0">
                  <a:pos x="314" y="350"/>
                </a:cxn>
                <a:cxn ang="0">
                  <a:pos x="229" y="32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919574" name="Text Box 22"/>
            <p:cNvSpPr txBox="1">
              <a:spLocks noChangeArrowheads="1"/>
            </p:cNvSpPr>
            <p:nvPr/>
          </p:nvSpPr>
          <p:spPr bwMode="auto">
            <a:xfrm>
              <a:off x="3663" y="3030"/>
              <a:ext cx="567" cy="32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200" b="1">
                  <a:solidFill>
                    <a:srgbClr val="CC3300"/>
                  </a:solidFill>
                  <a:latin typeface="Times New Roman" pitchFamily="18" charset="0"/>
                  <a:ea typeface="黑体" pitchFamily="49" charset="-122"/>
                </a:rPr>
                <a:t>探询</a:t>
              </a:r>
            </a:p>
          </p:txBody>
        </p:sp>
        <p:sp>
          <p:nvSpPr>
            <p:cNvPr id="919575" name="Text Box 23"/>
            <p:cNvSpPr txBox="1">
              <a:spLocks noChangeArrowheads="1"/>
            </p:cNvSpPr>
            <p:nvPr/>
          </p:nvSpPr>
          <p:spPr bwMode="auto">
            <a:xfrm>
              <a:off x="4213" y="2858"/>
              <a:ext cx="288" cy="51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完成</a:t>
              </a:r>
            </a:p>
          </p:txBody>
        </p:sp>
        <p:sp>
          <p:nvSpPr>
            <p:cNvPr id="919576" name="Text Box 24"/>
            <p:cNvSpPr txBox="1">
              <a:spLocks noChangeArrowheads="1"/>
            </p:cNvSpPr>
            <p:nvPr/>
          </p:nvSpPr>
          <p:spPr bwMode="auto">
            <a:xfrm>
              <a:off x="1195" y="3640"/>
              <a:ext cx="1186" cy="32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b="1">
                  <a:solidFill>
                    <a:srgbClr val="008000"/>
                  </a:solidFill>
                  <a:ea typeface="宋体" pitchFamily="2" charset="-122"/>
                </a:rPr>
                <a:t>“</a:t>
              </a:r>
              <a:r>
                <a:rPr kumimoji="1" lang="zh-CN" altLang="en-US" sz="2200" b="1">
                  <a:solidFill>
                    <a:srgbClr val="CC3300"/>
                  </a:solidFill>
                  <a:latin typeface="Times New Roman" pitchFamily="18" charset="0"/>
                  <a:ea typeface="黑体" pitchFamily="49" charset="-122"/>
                </a:rPr>
                <a:t>踏步</a:t>
              </a:r>
              <a:r>
                <a:rPr kumimoji="1" lang="zh-CN" altLang="en-US" sz="2200" b="1">
                  <a:solidFill>
                    <a:srgbClr val="CC3300"/>
                  </a:solidFill>
                  <a:latin typeface="黑体"/>
                  <a:ea typeface="黑体" pitchFamily="49" charset="-122"/>
                </a:rPr>
                <a:t>”</a:t>
              </a:r>
              <a:r>
                <a:rPr kumimoji="1" lang="zh-CN" altLang="en-US" sz="2200" b="1">
                  <a:solidFill>
                    <a:srgbClr val="CC3300"/>
                  </a:solidFill>
                  <a:latin typeface="Times New Roman" pitchFamily="18" charset="0"/>
                  <a:ea typeface="黑体" pitchFamily="49" charset="-122"/>
                </a:rPr>
                <a:t>现象</a:t>
              </a:r>
            </a:p>
          </p:txBody>
        </p:sp>
        <p:sp>
          <p:nvSpPr>
            <p:cNvPr id="919577" name="Line 25"/>
            <p:cNvSpPr>
              <a:spLocks noChangeShapeType="1"/>
            </p:cNvSpPr>
            <p:nvPr/>
          </p:nvSpPr>
          <p:spPr bwMode="auto">
            <a:xfrm flipV="1">
              <a:off x="1991" y="3388"/>
              <a:ext cx="135" cy="246"/>
            </a:xfrm>
            <a:prstGeom prst="line">
              <a:avLst/>
            </a:prstGeom>
            <a:noFill/>
            <a:ln w="9525">
              <a:solidFill>
                <a:schemeClr val="tx1"/>
              </a:solidFill>
              <a:round/>
              <a:headEnd/>
              <a:tailEnd type="triangle" w="med" len="med"/>
            </a:ln>
            <a:effectLst/>
          </p:spPr>
          <p:txBody>
            <a:bodyPr/>
            <a:lstStyle/>
            <a:p>
              <a:endParaRPr lang="zh-CN" altLang="en-US"/>
            </a:p>
          </p:txBody>
        </p:sp>
        <p:sp>
          <p:nvSpPr>
            <p:cNvPr id="919578" name="Line 26"/>
            <p:cNvSpPr>
              <a:spLocks noChangeShapeType="1"/>
            </p:cNvSpPr>
            <p:nvPr/>
          </p:nvSpPr>
          <p:spPr bwMode="auto">
            <a:xfrm flipV="1">
              <a:off x="2262" y="3380"/>
              <a:ext cx="1448" cy="432"/>
            </a:xfrm>
            <a:prstGeom prst="line">
              <a:avLst/>
            </a:prstGeom>
            <a:noFill/>
            <a:ln w="9525">
              <a:solidFill>
                <a:schemeClr val="tx1"/>
              </a:solidFill>
              <a:round/>
              <a:headEnd/>
              <a:tailEnd type="triangle" w="med" len="med"/>
            </a:ln>
            <a:effectLst/>
          </p:spPr>
          <p:txBody>
            <a:bodyPr/>
            <a:lstStyle/>
            <a:p>
              <a:endParaRPr lang="zh-CN" altLang="en-US"/>
            </a:p>
          </p:txBody>
        </p:sp>
        <p:sp>
          <p:nvSpPr>
            <p:cNvPr id="919579" name="Text Box 27"/>
            <p:cNvSpPr txBox="1">
              <a:spLocks noChangeArrowheads="1"/>
            </p:cNvSpPr>
            <p:nvPr/>
          </p:nvSpPr>
          <p:spPr bwMode="auto">
            <a:xfrm>
              <a:off x="1957" y="1889"/>
              <a:ext cx="669" cy="29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工作</a:t>
              </a:r>
            </a:p>
          </p:txBody>
        </p:sp>
        <p:sp>
          <p:nvSpPr>
            <p:cNvPr id="919580" name="Text Box 28"/>
            <p:cNvSpPr txBox="1">
              <a:spLocks noChangeArrowheads="1"/>
            </p:cNvSpPr>
            <p:nvPr/>
          </p:nvSpPr>
          <p:spPr bwMode="auto">
            <a:xfrm>
              <a:off x="3678" y="1908"/>
              <a:ext cx="669" cy="29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工作</a:t>
              </a:r>
            </a:p>
          </p:txBody>
        </p:sp>
      </p:grpSp>
      <p:sp>
        <p:nvSpPr>
          <p:cNvPr id="919581" name="Text Box 29"/>
          <p:cNvSpPr txBox="1">
            <a:spLocks noChangeArrowheads="1"/>
          </p:cNvSpPr>
          <p:nvPr/>
        </p:nvSpPr>
        <p:spPr bwMode="auto">
          <a:xfrm>
            <a:off x="3565525" y="4360863"/>
            <a:ext cx="5392738" cy="701675"/>
          </a:xfrm>
          <a:prstGeom prst="rect">
            <a:avLst/>
          </a:prstGeom>
          <a:noFill/>
          <a:ln w="12700">
            <a:noFill/>
            <a:miter lim="800000"/>
            <a:headEnd/>
            <a:tailEnd/>
          </a:ln>
          <a:effectLst/>
        </p:spPr>
        <p:txBody>
          <a:bodyPr>
            <a:spAutoFit/>
          </a:bodyPr>
          <a:lstStyle/>
          <a:p>
            <a:pPr>
              <a:spcBef>
                <a:spcPct val="50000"/>
              </a:spcBef>
            </a:pPr>
            <a:r>
              <a:rPr lang="zh-CN" altLang="en-US" sz="2000" b="1">
                <a:solidFill>
                  <a:srgbClr val="D1390F"/>
                </a:solidFill>
                <a:latin typeface="微软雅黑"/>
                <a:ea typeface="微软雅黑" pitchFamily="34" charset="-122"/>
              </a:rPr>
              <a:t>“</a:t>
            </a:r>
            <a:r>
              <a:rPr lang="zh-CN" altLang="en-US" sz="2000" b="1">
                <a:solidFill>
                  <a:srgbClr val="D1390F"/>
                </a:solidFill>
                <a:ea typeface="微软雅黑" pitchFamily="34" charset="-122"/>
              </a:rPr>
              <a:t>探询</a:t>
            </a:r>
            <a:r>
              <a:rPr lang="zh-CN" altLang="en-US" sz="2000" b="1">
                <a:solidFill>
                  <a:srgbClr val="D1390F"/>
                </a:solidFill>
                <a:latin typeface="微软雅黑"/>
                <a:ea typeface="微软雅黑" pitchFamily="34" charset="-122"/>
              </a:rPr>
              <a:t>”</a:t>
            </a:r>
            <a:r>
              <a:rPr lang="zh-CN" altLang="en-US" sz="2000" b="1">
                <a:solidFill>
                  <a:srgbClr val="D1390F"/>
                </a:solidFill>
                <a:ea typeface="微软雅黑" pitchFamily="34" charset="-122"/>
              </a:rPr>
              <a:t>期间，可一直不断查询（</a:t>
            </a:r>
            <a:r>
              <a:rPr lang="zh-CN" altLang="en-US" sz="2000" b="1">
                <a:solidFill>
                  <a:schemeClr val="accent1"/>
                </a:solidFill>
                <a:ea typeface="微软雅黑" pitchFamily="34" charset="-122"/>
              </a:rPr>
              <a:t>独占查询</a:t>
            </a:r>
            <a:r>
              <a:rPr lang="zh-CN" altLang="en-US" sz="2000" b="1">
                <a:solidFill>
                  <a:srgbClr val="D1390F"/>
                </a:solidFill>
                <a:ea typeface="微软雅黑" pitchFamily="34" charset="-122"/>
              </a:rPr>
              <a:t>），也可</a:t>
            </a:r>
            <a:r>
              <a:rPr lang="zh-CN" altLang="en-US" sz="2000" b="1">
                <a:solidFill>
                  <a:schemeClr val="accent1"/>
                </a:solidFill>
                <a:ea typeface="微软雅黑" pitchFamily="34" charset="-122"/>
              </a:rPr>
              <a:t>定时查询</a:t>
            </a:r>
            <a:r>
              <a:rPr lang="zh-CN" altLang="en-US" sz="2000" b="1">
                <a:solidFill>
                  <a:srgbClr val="D1390F"/>
                </a:solidFill>
                <a:ea typeface="微软雅黑" pitchFamily="34" charset="-122"/>
              </a:rPr>
              <a:t>（需保证数据不丢失！）。</a:t>
            </a:r>
          </a:p>
        </p:txBody>
      </p:sp>
      <p:sp>
        <p:nvSpPr>
          <p:cNvPr id="919582" name="Text Box 30"/>
          <p:cNvSpPr txBox="1">
            <a:spLocks noChangeArrowheads="1"/>
          </p:cNvSpPr>
          <p:nvPr/>
        </p:nvSpPr>
        <p:spPr bwMode="auto">
          <a:xfrm>
            <a:off x="4598988" y="3240088"/>
            <a:ext cx="3643312" cy="396875"/>
          </a:xfrm>
          <a:prstGeom prst="rect">
            <a:avLst/>
          </a:prstGeom>
          <a:noFill/>
          <a:ln w="127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此时，</a:t>
            </a:r>
            <a:r>
              <a:rPr lang="en-US" altLang="zh-CN" sz="2000" b="1">
                <a:solidFill>
                  <a:schemeClr val="accent1"/>
                </a:solidFill>
                <a:latin typeface="微软雅黑" pitchFamily="34" charset="-122"/>
                <a:ea typeface="微软雅黑" pitchFamily="34" charset="-122"/>
              </a:rPr>
              <a:t>CPU</a:t>
            </a:r>
            <a:r>
              <a:rPr lang="zh-CN" altLang="en-US" sz="2000" b="1">
                <a:solidFill>
                  <a:schemeClr val="accent1"/>
                </a:solidFill>
                <a:latin typeface="微软雅黑" pitchFamily="34" charset="-122"/>
                <a:ea typeface="微软雅黑" pitchFamily="34" charset="-122"/>
              </a:rPr>
              <a:t>处于停止状态吗？</a:t>
            </a:r>
          </a:p>
        </p:txBody>
      </p:sp>
      <p:sp>
        <p:nvSpPr>
          <p:cNvPr id="919583" name="Text Box 31"/>
          <p:cNvSpPr txBox="1">
            <a:spLocks noChangeArrowheads="1"/>
          </p:cNvSpPr>
          <p:nvPr/>
        </p:nvSpPr>
        <p:spPr bwMode="auto">
          <a:xfrm>
            <a:off x="4164013" y="3644900"/>
            <a:ext cx="4641850" cy="701675"/>
          </a:xfrm>
          <a:prstGeom prst="rect">
            <a:avLst/>
          </a:prstGeom>
          <a:noFill/>
          <a:ln w="12700">
            <a:noFill/>
            <a:miter lim="800000"/>
            <a:headEnd/>
            <a:tailEnd/>
          </a:ln>
          <a:effectLst/>
        </p:spPr>
        <p:txBody>
          <a:bodyPr>
            <a:spAutoFit/>
          </a:bodyPr>
          <a:lstStyle/>
          <a:p>
            <a:r>
              <a:rPr lang="zh-CN" altLang="en-US" sz="2000" b="1">
                <a:solidFill>
                  <a:schemeClr val="accent2"/>
                </a:solidFill>
                <a:latin typeface="微软雅黑" pitchFamily="34" charset="-122"/>
                <a:ea typeface="微软雅黑" pitchFamily="34" charset="-122"/>
              </a:rPr>
              <a:t>不是！只是不断执行 “ </a:t>
            </a:r>
            <a:r>
              <a:rPr lang="en-US" altLang="zh-CN" sz="2000" b="1">
                <a:solidFill>
                  <a:schemeClr val="accent2"/>
                </a:solidFill>
                <a:latin typeface="微软雅黑" pitchFamily="34" charset="-122"/>
                <a:ea typeface="微软雅黑" pitchFamily="34" charset="-122"/>
              </a:rPr>
              <a:t>IN-TEST-JE” 3</a:t>
            </a:r>
            <a:r>
              <a:rPr lang="zh-CN" altLang="en-US" sz="2000" b="1">
                <a:solidFill>
                  <a:schemeClr val="accent2"/>
                </a:solidFill>
                <a:latin typeface="微软雅黑" pitchFamily="34" charset="-122"/>
                <a:ea typeface="微软雅黑" pitchFamily="34" charset="-122"/>
              </a:rPr>
              <a:t>条指令，称为“忙等待”！</a:t>
            </a:r>
          </a:p>
        </p:txBody>
      </p:sp>
      <p:sp>
        <p:nvSpPr>
          <p:cNvPr id="919584" name="Text Box 32"/>
          <p:cNvSpPr txBox="1">
            <a:spLocks noChangeArrowheads="1"/>
          </p:cNvSpPr>
          <p:nvPr/>
        </p:nvSpPr>
        <p:spPr bwMode="auto">
          <a:xfrm>
            <a:off x="695325" y="779463"/>
            <a:ext cx="3849688" cy="427037"/>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200" b="1">
                <a:solidFill>
                  <a:schemeClr val="accent1"/>
                </a:solidFill>
                <a:latin typeface="微软雅黑" pitchFamily="34" charset="-122"/>
                <a:ea typeface="微软雅黑" pitchFamily="34" charset="-122"/>
              </a:rPr>
              <a:t>sys_write</a:t>
            </a:r>
            <a:r>
              <a:rPr kumimoji="1" lang="zh-CN" altLang="en-US" sz="2200" b="1">
                <a:solidFill>
                  <a:schemeClr val="accent1"/>
                </a:solidFill>
                <a:latin typeface="微软雅黑" pitchFamily="34" charset="-122"/>
                <a:ea typeface="微软雅黑" pitchFamily="34" charset="-122"/>
              </a:rPr>
              <a:t>系统调用服务例程</a:t>
            </a:r>
          </a:p>
        </p:txBody>
      </p:sp>
    </p:spTree>
    <p:extLst>
      <p:ext uri="{BB962C8B-B14F-4D97-AF65-F5344CB8AC3E}">
        <p14:creationId xmlns:p14="http://schemas.microsoft.com/office/powerpoint/2010/main" val="93522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9581"/>
                                        </p:tgtEl>
                                        <p:attrNameLst>
                                          <p:attrName>style.visibility</p:attrName>
                                        </p:attrNameLst>
                                      </p:cBhvr>
                                      <p:to>
                                        <p:strVal val="visible"/>
                                      </p:to>
                                    </p:set>
                                    <p:animEffect transition="in" filter="blinds(horizontal)">
                                      <p:cBhvr>
                                        <p:cTn id="7" dur="500"/>
                                        <p:tgtEl>
                                          <p:spTgt spid="9195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9555">
                                            <p:txEl>
                                              <p:pRg st="1" end="1"/>
                                            </p:txEl>
                                          </p:spTgt>
                                        </p:tgtEl>
                                        <p:attrNameLst>
                                          <p:attrName>style.visibility</p:attrName>
                                        </p:attrNameLst>
                                      </p:cBhvr>
                                      <p:to>
                                        <p:strVal val="visible"/>
                                      </p:to>
                                    </p:set>
                                    <p:animEffect transition="in" filter="blinds(horizontal)">
                                      <p:cBhvr>
                                        <p:cTn id="12" dur="500"/>
                                        <p:tgtEl>
                                          <p:spTgt spid="919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9555">
                                            <p:txEl>
                                              <p:pRg st="2" end="2"/>
                                            </p:txEl>
                                          </p:spTgt>
                                        </p:tgtEl>
                                        <p:attrNameLst>
                                          <p:attrName>style.visibility</p:attrName>
                                        </p:attrNameLst>
                                      </p:cBhvr>
                                      <p:to>
                                        <p:strVal val="visible"/>
                                      </p:to>
                                    </p:set>
                                    <p:animEffect transition="in" filter="blinds(horizontal)">
                                      <p:cBhvr>
                                        <p:cTn id="17" dur="500"/>
                                        <p:tgtEl>
                                          <p:spTgt spid="919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9555">
                                            <p:txEl>
                                              <p:pRg st="3" end="3"/>
                                            </p:txEl>
                                          </p:spTgt>
                                        </p:tgtEl>
                                        <p:attrNameLst>
                                          <p:attrName>style.visibility</p:attrName>
                                        </p:attrNameLst>
                                      </p:cBhvr>
                                      <p:to>
                                        <p:strVal val="visible"/>
                                      </p:to>
                                    </p:set>
                                    <p:animEffect transition="in" filter="blinds(horizontal)">
                                      <p:cBhvr>
                                        <p:cTn id="22" dur="500"/>
                                        <p:tgtEl>
                                          <p:spTgt spid="919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19555">
                                            <p:txEl>
                                              <p:pRg st="4" end="4"/>
                                            </p:txEl>
                                          </p:spTgt>
                                        </p:tgtEl>
                                        <p:attrNameLst>
                                          <p:attrName>style.visibility</p:attrName>
                                        </p:attrNameLst>
                                      </p:cBhvr>
                                      <p:to>
                                        <p:strVal val="visible"/>
                                      </p:to>
                                    </p:set>
                                    <p:animEffect transition="in" filter="blinds(horizontal)">
                                      <p:cBhvr>
                                        <p:cTn id="27" dur="500"/>
                                        <p:tgtEl>
                                          <p:spTgt spid="9195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19582">
                                            <p:txEl>
                                              <p:pRg st="0" end="0"/>
                                            </p:txEl>
                                          </p:spTgt>
                                        </p:tgtEl>
                                        <p:attrNameLst>
                                          <p:attrName>style.visibility</p:attrName>
                                        </p:attrNameLst>
                                      </p:cBhvr>
                                      <p:to>
                                        <p:strVal val="visible"/>
                                      </p:to>
                                    </p:set>
                                    <p:animEffect transition="in" filter="blinds(horizontal)">
                                      <p:cBhvr>
                                        <p:cTn id="32" dur="500"/>
                                        <p:tgtEl>
                                          <p:spTgt spid="91958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19583">
                                            <p:txEl>
                                              <p:pRg st="0" end="0"/>
                                            </p:txEl>
                                          </p:spTgt>
                                        </p:tgtEl>
                                        <p:attrNameLst>
                                          <p:attrName>style.visibility</p:attrName>
                                        </p:attrNameLst>
                                      </p:cBhvr>
                                      <p:to>
                                        <p:strVal val="visible"/>
                                      </p:to>
                                    </p:set>
                                    <p:animEffect transition="in" filter="blinds(horizontal)">
                                      <p:cBhvr>
                                        <p:cTn id="37" dur="500"/>
                                        <p:tgtEl>
                                          <p:spTgt spid="9195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idx="4294967295"/>
          </p:nvPr>
        </p:nvSpPr>
        <p:spPr>
          <a:xfrm>
            <a:off x="741363" y="187325"/>
            <a:ext cx="7691437" cy="469900"/>
          </a:xfrm>
        </p:spPr>
        <p:txBody>
          <a:bodyPr lIns="91440" tIns="45720" rIns="91440" bIns="45720" anchor="ctr"/>
          <a:lstStyle/>
          <a:p>
            <a:pPr eaLnBrk="1" hangingPunct="1"/>
            <a:r>
              <a:rPr lang="zh-CN" altLang="en-US"/>
              <a:t>操作系统在程序执行过程中的作用</a:t>
            </a:r>
          </a:p>
        </p:txBody>
      </p:sp>
      <p:sp>
        <p:nvSpPr>
          <p:cNvPr id="658435" name="Rectangle 3"/>
          <p:cNvSpPr>
            <a:spLocks noGrp="1" noChangeArrowheads="1"/>
          </p:cNvSpPr>
          <p:nvPr>
            <p:ph type="body" sz="half" idx="4294967295"/>
          </p:nvPr>
        </p:nvSpPr>
        <p:spPr>
          <a:xfrm>
            <a:off x="284163" y="922338"/>
            <a:ext cx="8505825" cy="5095875"/>
          </a:xfrm>
        </p:spPr>
        <p:txBody>
          <a:bodyPr lIns="91440" tIns="45720" rIns="91440" bIns="45720"/>
          <a:lstStyle/>
          <a:p>
            <a:pPr eaLnBrk="1" hangingPunct="1">
              <a:spcBef>
                <a:spcPct val="45000"/>
              </a:spcBef>
            </a:pPr>
            <a:r>
              <a:rPr lang="en-US" altLang="zh-CN" sz="2100">
                <a:latin typeface="微软雅黑" pitchFamily="34" charset="-122"/>
                <a:ea typeface="微软雅黑" pitchFamily="34" charset="-122"/>
              </a:rPr>
              <a:t>Shell</a:t>
            </a:r>
            <a:r>
              <a:rPr lang="zh-CN" altLang="en-US" sz="2100">
                <a:latin typeface="微软雅黑" pitchFamily="34" charset="-122"/>
                <a:ea typeface="微软雅黑" pitchFamily="34" charset="-122"/>
              </a:rPr>
              <a:t>进程生成子进程，子进程调用</a:t>
            </a:r>
            <a:r>
              <a:rPr lang="en-US" altLang="zh-CN" sz="2100">
                <a:latin typeface="微软雅黑" pitchFamily="34" charset="-122"/>
                <a:ea typeface="微软雅黑" pitchFamily="34" charset="-122"/>
              </a:rPr>
              <a:t>execve</a:t>
            </a:r>
            <a:r>
              <a:rPr lang="zh-CN" altLang="en-US" sz="2100">
                <a:latin typeface="微软雅黑" pitchFamily="34" charset="-122"/>
                <a:ea typeface="微软雅黑" pitchFamily="34" charset="-122"/>
              </a:rPr>
              <a:t>系统调用启动加载器，以装入</a:t>
            </a:r>
            <a:r>
              <a:rPr lang="en-US" altLang="zh-CN" sz="2100">
                <a:latin typeface="微软雅黑" pitchFamily="34" charset="-122"/>
                <a:ea typeface="微软雅黑" pitchFamily="34" charset="-122"/>
              </a:rPr>
              <a:t>Hello</a:t>
            </a:r>
            <a:r>
              <a:rPr lang="zh-CN" altLang="en-US" sz="2100">
                <a:latin typeface="微软雅黑" pitchFamily="34" charset="-122"/>
                <a:ea typeface="微软雅黑" pitchFamily="34" charset="-122"/>
              </a:rPr>
              <a:t>程序，最后跳转到第一条指令执行</a:t>
            </a:r>
          </a:p>
          <a:p>
            <a:pPr eaLnBrk="1" hangingPunct="1">
              <a:spcBef>
                <a:spcPct val="45000"/>
              </a:spcBef>
            </a:pPr>
            <a:r>
              <a:rPr lang="zh-CN" altLang="en-US" sz="2100">
                <a:latin typeface="微软雅黑" pitchFamily="34" charset="-122"/>
                <a:ea typeface="微软雅黑" pitchFamily="34" charset="-122"/>
              </a:rPr>
              <a:t>在</a:t>
            </a:r>
            <a:r>
              <a:rPr lang="en-US" altLang="zh-CN" sz="2100">
                <a:latin typeface="微软雅黑" pitchFamily="34" charset="-122"/>
                <a:ea typeface="微软雅黑" pitchFamily="34" charset="-122"/>
              </a:rPr>
              <a:t>Hello</a:t>
            </a:r>
            <a:r>
              <a:rPr lang="zh-CN" altLang="en-US" sz="2100">
                <a:latin typeface="微软雅黑" pitchFamily="34" charset="-122"/>
                <a:ea typeface="微软雅黑" pitchFamily="34" charset="-122"/>
              </a:rPr>
              <a:t>程序执行过程中，</a:t>
            </a:r>
            <a:r>
              <a:rPr lang="en-US" altLang="zh-CN" sz="2100">
                <a:latin typeface="微软雅黑" pitchFamily="34" charset="-122"/>
                <a:ea typeface="微软雅黑" pitchFamily="34" charset="-122"/>
              </a:rPr>
              <a:t>Hello</a:t>
            </a:r>
            <a:r>
              <a:rPr lang="zh-CN" altLang="en-US" sz="2100">
                <a:latin typeface="微软雅黑" pitchFamily="34" charset="-122"/>
                <a:ea typeface="微软雅黑" pitchFamily="34" charset="-122"/>
              </a:rPr>
              <a:t>本身不会直接访问键盘、显示器、磁盘和主存储器等硬件资源，而是依靠</a:t>
            </a:r>
            <a:r>
              <a:rPr lang="en-US" altLang="zh-CN" sz="2100">
                <a:latin typeface="微软雅黑" pitchFamily="34" charset="-122"/>
                <a:ea typeface="微软雅黑" pitchFamily="34" charset="-122"/>
              </a:rPr>
              <a:t>OS</a:t>
            </a:r>
            <a:r>
              <a:rPr lang="zh-CN" altLang="en-US" sz="2100">
                <a:latin typeface="微软雅黑" pitchFamily="34" charset="-122"/>
                <a:ea typeface="微软雅黑" pitchFamily="34" charset="-122"/>
              </a:rPr>
              <a:t>提供的服务来间接访问。</a:t>
            </a:r>
          </a:p>
          <a:p>
            <a:pPr eaLnBrk="1" hangingPunct="1">
              <a:spcBef>
                <a:spcPct val="45000"/>
              </a:spcBef>
            </a:pPr>
            <a:endParaRPr lang="zh-CN" altLang="en-US" sz="2100">
              <a:latin typeface="微软雅黑" pitchFamily="34" charset="-122"/>
              <a:ea typeface="微软雅黑" pitchFamily="34" charset="-122"/>
            </a:endParaRPr>
          </a:p>
          <a:p>
            <a:pPr eaLnBrk="1" hangingPunct="1">
              <a:spcBef>
                <a:spcPct val="45000"/>
              </a:spcBef>
            </a:pPr>
            <a:r>
              <a:rPr lang="zh-CN" altLang="en-US" sz="2100">
                <a:solidFill>
                  <a:srgbClr val="FF0000"/>
                </a:solidFill>
                <a:latin typeface="微软雅黑" pitchFamily="34" charset="-122"/>
                <a:ea typeface="微软雅黑" pitchFamily="34" charset="-122"/>
              </a:rPr>
              <a:t>操作系统</a:t>
            </a:r>
            <a:r>
              <a:rPr lang="zh-CN" altLang="en-US" sz="2100">
                <a:latin typeface="微软雅黑" pitchFamily="34" charset="-122"/>
                <a:ea typeface="微软雅黑" pitchFamily="34" charset="-122"/>
              </a:rPr>
              <a:t>是在应用程序和硬件之间插入的一个</a:t>
            </a:r>
            <a:r>
              <a:rPr lang="zh-CN" altLang="en-US" sz="2100">
                <a:solidFill>
                  <a:srgbClr val="FF0000"/>
                </a:solidFill>
                <a:latin typeface="微软雅黑" pitchFamily="34" charset="-122"/>
                <a:ea typeface="微软雅黑" pitchFamily="34" charset="-122"/>
              </a:rPr>
              <a:t>中间软件层</a:t>
            </a:r>
            <a:r>
              <a:rPr lang="zh-CN" altLang="en-US" sz="2100">
                <a:latin typeface="微软雅黑" pitchFamily="34" charset="-122"/>
                <a:ea typeface="微软雅黑" pitchFamily="34" charset="-122"/>
              </a:rPr>
              <a:t>。</a:t>
            </a:r>
          </a:p>
          <a:p>
            <a:pPr eaLnBrk="1" hangingPunct="1">
              <a:spcBef>
                <a:spcPct val="45000"/>
              </a:spcBef>
            </a:pPr>
            <a:r>
              <a:rPr lang="zh-CN" altLang="en-US" sz="2100">
                <a:latin typeface="微软雅黑" pitchFamily="34" charset="-122"/>
                <a:ea typeface="微软雅黑" pitchFamily="34" charset="-122"/>
              </a:rPr>
              <a:t>操作系统的两个主要的作用：</a:t>
            </a:r>
          </a:p>
          <a:p>
            <a:pPr lvl="1" eaLnBrk="1" hangingPunct="1">
              <a:spcBef>
                <a:spcPct val="45000"/>
              </a:spcBef>
            </a:pPr>
            <a:r>
              <a:rPr lang="zh-CN" altLang="en-US" sz="2100">
                <a:latin typeface="微软雅黑" pitchFamily="34" charset="-122"/>
                <a:ea typeface="微软雅黑" pitchFamily="34" charset="-122"/>
              </a:rPr>
              <a:t>硬件资源管理，以达到以下两个目的：</a:t>
            </a:r>
          </a:p>
          <a:p>
            <a:pPr lvl="2" eaLnBrk="1" hangingPunct="1">
              <a:spcBef>
                <a:spcPct val="45000"/>
              </a:spcBef>
            </a:pPr>
            <a:r>
              <a:rPr lang="zh-CN" altLang="en-US" sz="2100">
                <a:solidFill>
                  <a:srgbClr val="B3110D"/>
                </a:solidFill>
                <a:latin typeface="微软雅黑" pitchFamily="34" charset="-122"/>
                <a:ea typeface="微软雅黑" pitchFamily="34" charset="-122"/>
              </a:rPr>
              <a:t>统筹安排和调度硬件资源，以防止硬件资源被用户程序滥用</a:t>
            </a:r>
          </a:p>
          <a:p>
            <a:pPr lvl="2" eaLnBrk="1" hangingPunct="1">
              <a:spcBef>
                <a:spcPct val="45000"/>
              </a:spcBef>
            </a:pPr>
            <a:r>
              <a:rPr lang="zh-CN" altLang="en-US" sz="2100">
                <a:solidFill>
                  <a:srgbClr val="B3110D"/>
                </a:solidFill>
                <a:latin typeface="微软雅黑" pitchFamily="34" charset="-122"/>
                <a:ea typeface="微软雅黑" pitchFamily="34" charset="-122"/>
              </a:rPr>
              <a:t>对于广泛使用的复杂低级设备，为用户程序提供一个简单一致的使用接口</a:t>
            </a:r>
          </a:p>
          <a:p>
            <a:pPr lvl="1" eaLnBrk="1" hangingPunct="1">
              <a:spcBef>
                <a:spcPct val="45000"/>
              </a:spcBef>
            </a:pPr>
            <a:r>
              <a:rPr lang="zh-CN" altLang="en-US" sz="2100">
                <a:latin typeface="微软雅黑" pitchFamily="34" charset="-122"/>
                <a:ea typeface="微软雅黑" pitchFamily="34" charset="-122"/>
              </a:rPr>
              <a:t>为用户</a:t>
            </a:r>
            <a:r>
              <a:rPr lang="zh-CN" altLang="en-US" sz="2100">
                <a:solidFill>
                  <a:srgbClr val="FF0000"/>
                </a:solidFill>
                <a:latin typeface="微软雅黑" pitchFamily="34" charset="-122"/>
                <a:ea typeface="微软雅黑" pitchFamily="34" charset="-122"/>
              </a:rPr>
              <a:t>（最终用户、用户程序）</a:t>
            </a:r>
            <a:r>
              <a:rPr lang="zh-CN" altLang="en-US" sz="2100">
                <a:latin typeface="微软雅黑" pitchFamily="34" charset="-122"/>
                <a:ea typeface="微软雅黑" pitchFamily="34" charset="-122"/>
              </a:rPr>
              <a:t>使用系统提供一个操作接口</a:t>
            </a:r>
          </a:p>
        </p:txBody>
      </p:sp>
      <p:sp>
        <p:nvSpPr>
          <p:cNvPr id="658437" name="Text Box 5"/>
          <p:cNvSpPr txBox="1">
            <a:spLocks noChangeArrowheads="1"/>
          </p:cNvSpPr>
          <p:nvPr/>
        </p:nvSpPr>
        <p:spPr bwMode="auto">
          <a:xfrm>
            <a:off x="900113" y="2513013"/>
            <a:ext cx="69881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kumimoji="1" lang="zh-CN" altLang="en-US" sz="2200" b="1" smtClean="0">
                <a:solidFill>
                  <a:srgbClr val="0000FF"/>
                </a:solidFill>
                <a:latin typeface="Arial" charset="0"/>
                <a:ea typeface="黑体" pitchFamily="49" charset="-122"/>
              </a:rPr>
              <a:t>例如，利用</a:t>
            </a:r>
            <a:r>
              <a:rPr kumimoji="1" lang="en-US" altLang="zh-CN" sz="2200" b="1" smtClean="0">
                <a:solidFill>
                  <a:srgbClr val="0000FF"/>
                </a:solidFill>
                <a:latin typeface="Arial" charset="0"/>
                <a:ea typeface="黑体" pitchFamily="49" charset="-122"/>
              </a:rPr>
              <a:t>printf()</a:t>
            </a:r>
            <a:r>
              <a:rPr kumimoji="1" lang="zh-CN" altLang="en-US" sz="2200" b="1" smtClean="0">
                <a:solidFill>
                  <a:srgbClr val="0000FF"/>
                </a:solidFill>
                <a:latin typeface="Arial" charset="0"/>
                <a:ea typeface="黑体" pitchFamily="49" charset="-122"/>
              </a:rPr>
              <a:t>函数最终调出内核服务程序访问硬件。</a:t>
            </a:r>
          </a:p>
        </p:txBody>
      </p:sp>
    </p:spTree>
    <p:extLst>
      <p:ext uri="{BB962C8B-B14F-4D97-AF65-F5344CB8AC3E}">
        <p14:creationId xmlns:p14="http://schemas.microsoft.com/office/powerpoint/2010/main" val="9996071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8435">
                                            <p:txEl>
                                              <p:pRg st="0" end="0"/>
                                            </p:txEl>
                                          </p:spTgt>
                                        </p:tgtEl>
                                        <p:attrNameLst>
                                          <p:attrName>style.visibility</p:attrName>
                                        </p:attrNameLst>
                                      </p:cBhvr>
                                      <p:to>
                                        <p:strVal val="visible"/>
                                      </p:to>
                                    </p:set>
                                    <p:animEffect transition="in" filter="blinds(horizontal)">
                                      <p:cBhvr>
                                        <p:cTn id="7" dur="500"/>
                                        <p:tgtEl>
                                          <p:spTgt spid="65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8435">
                                            <p:txEl>
                                              <p:pRg st="1" end="1"/>
                                            </p:txEl>
                                          </p:spTgt>
                                        </p:tgtEl>
                                        <p:attrNameLst>
                                          <p:attrName>style.visibility</p:attrName>
                                        </p:attrNameLst>
                                      </p:cBhvr>
                                      <p:to>
                                        <p:strVal val="visible"/>
                                      </p:to>
                                    </p:set>
                                    <p:animEffect transition="in" filter="blinds(horizontal)">
                                      <p:cBhvr>
                                        <p:cTn id="12" dur="500"/>
                                        <p:tgtEl>
                                          <p:spTgt spid="65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8437"/>
                                        </p:tgtEl>
                                        <p:attrNameLst>
                                          <p:attrName>style.visibility</p:attrName>
                                        </p:attrNameLst>
                                      </p:cBhvr>
                                      <p:to>
                                        <p:strVal val="visible"/>
                                      </p:to>
                                    </p:set>
                                    <p:animEffect transition="in" filter="blinds(horizontal)">
                                      <p:cBhvr>
                                        <p:cTn id="17" dur="500"/>
                                        <p:tgtEl>
                                          <p:spTgt spid="6584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58435">
                                            <p:txEl>
                                              <p:pRg st="3" end="3"/>
                                            </p:txEl>
                                          </p:spTgt>
                                        </p:tgtEl>
                                        <p:attrNameLst>
                                          <p:attrName>style.visibility</p:attrName>
                                        </p:attrNameLst>
                                      </p:cBhvr>
                                      <p:to>
                                        <p:strVal val="visible"/>
                                      </p:to>
                                    </p:set>
                                    <p:animEffect transition="in" filter="blinds(horizontal)">
                                      <p:cBhvr>
                                        <p:cTn id="22" dur="500"/>
                                        <p:tgtEl>
                                          <p:spTgt spid="658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58435">
                                            <p:txEl>
                                              <p:pRg st="4" end="4"/>
                                            </p:txEl>
                                          </p:spTgt>
                                        </p:tgtEl>
                                        <p:attrNameLst>
                                          <p:attrName>style.visibility</p:attrName>
                                        </p:attrNameLst>
                                      </p:cBhvr>
                                      <p:to>
                                        <p:strVal val="visible"/>
                                      </p:to>
                                    </p:set>
                                    <p:animEffect transition="in" filter="blinds(horizontal)">
                                      <p:cBhvr>
                                        <p:cTn id="27" dur="500"/>
                                        <p:tgtEl>
                                          <p:spTgt spid="6584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58435">
                                            <p:txEl>
                                              <p:pRg st="5" end="5"/>
                                            </p:txEl>
                                          </p:spTgt>
                                        </p:tgtEl>
                                        <p:attrNameLst>
                                          <p:attrName>style.visibility</p:attrName>
                                        </p:attrNameLst>
                                      </p:cBhvr>
                                      <p:to>
                                        <p:strVal val="visible"/>
                                      </p:to>
                                    </p:set>
                                    <p:animEffect transition="in" filter="blinds(horizontal)">
                                      <p:cBhvr>
                                        <p:cTn id="32" dur="500"/>
                                        <p:tgtEl>
                                          <p:spTgt spid="6584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58435">
                                            <p:txEl>
                                              <p:pRg st="6" end="6"/>
                                            </p:txEl>
                                          </p:spTgt>
                                        </p:tgtEl>
                                        <p:attrNameLst>
                                          <p:attrName>style.visibility</p:attrName>
                                        </p:attrNameLst>
                                      </p:cBhvr>
                                      <p:to>
                                        <p:strVal val="visible"/>
                                      </p:to>
                                    </p:set>
                                    <p:animEffect transition="in" filter="blinds(horizontal)">
                                      <p:cBhvr>
                                        <p:cTn id="37" dur="500"/>
                                        <p:tgtEl>
                                          <p:spTgt spid="65843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58435">
                                            <p:txEl>
                                              <p:pRg st="7" end="7"/>
                                            </p:txEl>
                                          </p:spTgt>
                                        </p:tgtEl>
                                        <p:attrNameLst>
                                          <p:attrName>style.visibility</p:attrName>
                                        </p:attrNameLst>
                                      </p:cBhvr>
                                      <p:to>
                                        <p:strVal val="visible"/>
                                      </p:to>
                                    </p:set>
                                    <p:animEffect transition="in" filter="blinds(horizontal)">
                                      <p:cBhvr>
                                        <p:cTn id="42" dur="500"/>
                                        <p:tgtEl>
                                          <p:spTgt spid="65843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58435">
                                            <p:txEl>
                                              <p:pRg st="8" end="8"/>
                                            </p:txEl>
                                          </p:spTgt>
                                        </p:tgtEl>
                                        <p:attrNameLst>
                                          <p:attrName>style.visibility</p:attrName>
                                        </p:attrNameLst>
                                      </p:cBhvr>
                                      <p:to>
                                        <p:strVal val="visible"/>
                                      </p:to>
                                    </p:set>
                                    <p:animEffect transition="in" filter="blinds(horizontal)">
                                      <p:cBhvr>
                                        <p:cTn id="47" dur="500"/>
                                        <p:tgtEl>
                                          <p:spTgt spid="65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626" name="Line 50"/>
          <p:cNvSpPr>
            <a:spLocks noChangeShapeType="1"/>
          </p:cNvSpPr>
          <p:nvPr/>
        </p:nvSpPr>
        <p:spPr bwMode="auto">
          <a:xfrm>
            <a:off x="1814513" y="4978400"/>
            <a:ext cx="1714500" cy="14288"/>
          </a:xfrm>
          <a:prstGeom prst="line">
            <a:avLst/>
          </a:prstGeom>
          <a:noFill/>
          <a:ln w="50800">
            <a:solidFill>
              <a:srgbClr val="008000"/>
            </a:solidFill>
            <a:round/>
            <a:headEnd/>
            <a:tailEnd/>
          </a:ln>
          <a:effectLst/>
        </p:spPr>
        <p:txBody>
          <a:bodyPr/>
          <a:lstStyle/>
          <a:p>
            <a:endParaRPr lang="zh-CN" altLang="en-US"/>
          </a:p>
        </p:txBody>
      </p:sp>
      <p:sp>
        <p:nvSpPr>
          <p:cNvPr id="920608" name="Text Box 32"/>
          <p:cNvSpPr txBox="1">
            <a:spLocks noChangeArrowheads="1"/>
          </p:cNvSpPr>
          <p:nvPr/>
        </p:nvSpPr>
        <p:spPr bwMode="auto">
          <a:xfrm>
            <a:off x="3243263" y="4957763"/>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响应</a:t>
            </a:r>
          </a:p>
        </p:txBody>
      </p:sp>
      <p:sp>
        <p:nvSpPr>
          <p:cNvPr id="920578" name="Rectangle 2"/>
          <p:cNvSpPr>
            <a:spLocks noGrp="1" noChangeArrowheads="1"/>
          </p:cNvSpPr>
          <p:nvPr>
            <p:ph type="title"/>
          </p:nvPr>
        </p:nvSpPr>
        <p:spPr>
          <a:xfrm>
            <a:off x="800100" y="128588"/>
            <a:ext cx="7432675" cy="528637"/>
          </a:xfrm>
        </p:spPr>
        <p:txBody>
          <a:bodyPr/>
          <a:lstStyle/>
          <a:p>
            <a:r>
              <a:rPr lang="zh-CN" altLang="en-US">
                <a:cs typeface="Arial" charset="0"/>
              </a:rPr>
              <a:t>中断</a:t>
            </a:r>
            <a:r>
              <a:rPr lang="en-US" altLang="zh-CN">
                <a:cs typeface="Arial" charset="0"/>
              </a:rPr>
              <a:t>I/O</a:t>
            </a:r>
            <a:r>
              <a:rPr lang="zh-CN" altLang="en-US">
                <a:cs typeface="Arial" charset="0"/>
              </a:rPr>
              <a:t>方式</a:t>
            </a:r>
          </a:p>
        </p:txBody>
      </p:sp>
      <p:sp>
        <p:nvSpPr>
          <p:cNvPr id="920579" name="Rectangle 3"/>
          <p:cNvSpPr>
            <a:spLocks noGrp="1" noChangeArrowheads="1"/>
          </p:cNvSpPr>
          <p:nvPr>
            <p:ph type="body" idx="1"/>
          </p:nvPr>
        </p:nvSpPr>
        <p:spPr>
          <a:xfrm>
            <a:off x="117475" y="749300"/>
            <a:ext cx="8712200" cy="2190750"/>
          </a:xfrm>
        </p:spPr>
        <p:txBody>
          <a:bodyPr/>
          <a:lstStyle/>
          <a:p>
            <a:pPr marL="342900" indent="-342900" algn="just"/>
            <a:r>
              <a:rPr lang="zh-CN" altLang="en-US" sz="2400" dirty="0">
                <a:latin typeface="微软雅黑" pitchFamily="34" charset="-122"/>
                <a:ea typeface="微软雅黑" pitchFamily="34" charset="-122"/>
              </a:rPr>
              <a:t>基本思想：</a:t>
            </a:r>
          </a:p>
          <a:p>
            <a:pPr marL="342900" indent="-342900" algn="just">
              <a:spcBef>
                <a:spcPct val="30000"/>
              </a:spcBef>
              <a:buFontTx/>
              <a:buNone/>
            </a:pPr>
            <a:r>
              <a:rPr lang="zh-CN" altLang="en-US" sz="2200" dirty="0">
                <a:latin typeface="微软雅黑" pitchFamily="34" charset="-122"/>
                <a:ea typeface="微软雅黑" pitchFamily="34" charset="-122"/>
              </a:rPr>
              <a:t>     </a:t>
            </a:r>
            <a:r>
              <a:rPr lang="zh-CN" altLang="en-US" sz="2200" dirty="0">
                <a:solidFill>
                  <a:srgbClr val="0000FF"/>
                </a:solidFill>
                <a:latin typeface="微软雅黑" pitchFamily="34" charset="-122"/>
                <a:ea typeface="微软雅黑" pitchFamily="34" charset="-122"/>
                <a:cs typeface="Arial" charset="0"/>
              </a:rPr>
              <a:t>当外设准备好（</a:t>
            </a:r>
            <a:r>
              <a:rPr lang="en-US" altLang="zh-CN" sz="2200" dirty="0">
                <a:solidFill>
                  <a:srgbClr val="0000FF"/>
                </a:solidFill>
                <a:latin typeface="微软雅黑" pitchFamily="34" charset="-122"/>
                <a:ea typeface="微软雅黑" pitchFamily="34" charset="-122"/>
                <a:cs typeface="Arial" charset="0"/>
              </a:rPr>
              <a:t>ready</a:t>
            </a:r>
            <a:r>
              <a:rPr lang="zh-CN" altLang="en-US" sz="2200" dirty="0">
                <a:solidFill>
                  <a:srgbClr val="0000FF"/>
                </a:solidFill>
                <a:latin typeface="微软雅黑" pitchFamily="34" charset="-122"/>
                <a:ea typeface="微软雅黑" pitchFamily="34" charset="-122"/>
                <a:cs typeface="Arial" charset="0"/>
              </a:rPr>
              <a:t>）时，便向</a:t>
            </a:r>
            <a:r>
              <a:rPr lang="en-US" altLang="zh-CN" sz="2200" dirty="0">
                <a:solidFill>
                  <a:srgbClr val="0000FF"/>
                </a:solidFill>
                <a:latin typeface="微软雅黑" pitchFamily="34" charset="-122"/>
                <a:ea typeface="微软雅黑" pitchFamily="34" charset="-122"/>
                <a:cs typeface="Arial" charset="0"/>
              </a:rPr>
              <a:t>CPU</a:t>
            </a:r>
            <a:r>
              <a:rPr lang="zh-CN" altLang="en-US" sz="2200" dirty="0">
                <a:solidFill>
                  <a:srgbClr val="0000FF"/>
                </a:solidFill>
                <a:latin typeface="微软雅黑" pitchFamily="34" charset="-122"/>
                <a:ea typeface="微软雅黑" pitchFamily="34" charset="-122"/>
                <a:cs typeface="Arial" charset="0"/>
              </a:rPr>
              <a:t>发中断请求，</a:t>
            </a:r>
            <a:r>
              <a:rPr lang="en-US" altLang="zh-CN" sz="2200" dirty="0">
                <a:solidFill>
                  <a:srgbClr val="0000FF"/>
                </a:solidFill>
                <a:latin typeface="微软雅黑" pitchFamily="34" charset="-122"/>
                <a:ea typeface="微软雅黑" pitchFamily="34" charset="-122"/>
                <a:cs typeface="Arial" charset="0"/>
              </a:rPr>
              <a:t>CPU</a:t>
            </a:r>
            <a:r>
              <a:rPr lang="zh-CN" altLang="en-US" sz="2200" dirty="0">
                <a:solidFill>
                  <a:srgbClr val="0000FF"/>
                </a:solidFill>
                <a:latin typeface="微软雅黑" pitchFamily="34" charset="-122"/>
                <a:ea typeface="微软雅黑" pitchFamily="34" charset="-122"/>
                <a:cs typeface="Arial" charset="0"/>
              </a:rPr>
              <a:t>响应后，中止现行程序的执行，转入</a:t>
            </a:r>
            <a:r>
              <a:rPr lang="zh-CN" altLang="en-US" sz="2200" dirty="0">
                <a:solidFill>
                  <a:schemeClr val="accent1"/>
                </a:solidFill>
                <a:latin typeface="微软雅黑" pitchFamily="34" charset="-122"/>
                <a:ea typeface="微软雅黑" pitchFamily="34" charset="-122"/>
                <a:cs typeface="Arial" charset="0"/>
              </a:rPr>
              <a:t>“中断服务程序”</a:t>
            </a:r>
            <a:r>
              <a:rPr lang="zh-CN" altLang="en-US" sz="2200" dirty="0">
                <a:solidFill>
                  <a:srgbClr val="0000FF"/>
                </a:solidFill>
                <a:latin typeface="微软雅黑" pitchFamily="34" charset="-122"/>
                <a:ea typeface="微软雅黑" pitchFamily="34" charset="-122"/>
                <a:cs typeface="Arial" charset="0"/>
              </a:rPr>
              <a:t>进行输入</a:t>
            </a:r>
            <a:r>
              <a:rPr lang="en-US" altLang="zh-CN" sz="2200" dirty="0">
                <a:solidFill>
                  <a:srgbClr val="0000FF"/>
                </a:solidFill>
                <a:latin typeface="微软雅黑" pitchFamily="34" charset="-122"/>
                <a:ea typeface="微软雅黑" pitchFamily="34" charset="-122"/>
                <a:cs typeface="Arial" charset="0"/>
              </a:rPr>
              <a:t>/</a:t>
            </a:r>
            <a:r>
              <a:rPr lang="zh-CN" altLang="en-US" sz="2200" dirty="0">
                <a:solidFill>
                  <a:srgbClr val="0000FF"/>
                </a:solidFill>
                <a:latin typeface="微软雅黑" pitchFamily="34" charset="-122"/>
                <a:ea typeface="微软雅黑" pitchFamily="34" charset="-122"/>
                <a:cs typeface="Arial" charset="0"/>
              </a:rPr>
              <a:t>出操作，以实现主机和外设接口之间的数据传送，并启动外设工作。 “中断服务程序”执行完后，返回原被中止的程序断点</a:t>
            </a:r>
            <a:r>
              <a:rPr lang="zh-CN" altLang="en-US" sz="2200" dirty="0">
                <a:solidFill>
                  <a:srgbClr val="0000FF"/>
                </a:solidFill>
                <a:latin typeface="微软雅黑" pitchFamily="34" charset="-122"/>
                <a:ea typeface="微软雅黑" pitchFamily="34" charset="-122"/>
              </a:rPr>
              <a:t>处继续执行。此时，外设和</a:t>
            </a:r>
            <a:r>
              <a:rPr lang="en-US" altLang="zh-CN" sz="2200" dirty="0">
                <a:solidFill>
                  <a:srgbClr val="0000FF"/>
                </a:solidFill>
                <a:latin typeface="微软雅黑" pitchFamily="34" charset="-122"/>
                <a:ea typeface="微软雅黑" pitchFamily="34" charset="-122"/>
              </a:rPr>
              <a:t>CPU</a:t>
            </a:r>
            <a:r>
              <a:rPr lang="zh-CN" altLang="en-US" sz="2200" dirty="0">
                <a:solidFill>
                  <a:srgbClr val="0000FF"/>
                </a:solidFill>
                <a:latin typeface="微软雅黑" pitchFamily="34" charset="-122"/>
                <a:ea typeface="微软雅黑" pitchFamily="34" charset="-122"/>
              </a:rPr>
              <a:t>并行工作。</a:t>
            </a:r>
          </a:p>
        </p:txBody>
      </p:sp>
      <p:sp>
        <p:nvSpPr>
          <p:cNvPr id="920580" name="Line 4"/>
          <p:cNvSpPr>
            <a:spLocks noChangeShapeType="1"/>
          </p:cNvSpPr>
          <p:nvPr/>
        </p:nvSpPr>
        <p:spPr bwMode="auto">
          <a:xfrm flipV="1">
            <a:off x="906463" y="4970463"/>
            <a:ext cx="917575" cy="1587"/>
          </a:xfrm>
          <a:prstGeom prst="line">
            <a:avLst/>
          </a:prstGeom>
          <a:noFill/>
          <a:ln w="57150">
            <a:solidFill>
              <a:schemeClr val="accent1"/>
            </a:solidFill>
            <a:round/>
            <a:headEnd/>
            <a:tailEnd/>
          </a:ln>
          <a:effectLst/>
        </p:spPr>
        <p:txBody>
          <a:bodyPr/>
          <a:lstStyle/>
          <a:p>
            <a:endParaRPr lang="zh-CN" altLang="en-US"/>
          </a:p>
        </p:txBody>
      </p:sp>
      <p:sp>
        <p:nvSpPr>
          <p:cNvPr id="920581" name="Line 5"/>
          <p:cNvSpPr>
            <a:spLocks noChangeShapeType="1"/>
          </p:cNvSpPr>
          <p:nvPr/>
        </p:nvSpPr>
        <p:spPr bwMode="auto">
          <a:xfrm>
            <a:off x="1819275" y="4002088"/>
            <a:ext cx="0" cy="995362"/>
          </a:xfrm>
          <a:prstGeom prst="line">
            <a:avLst/>
          </a:prstGeom>
          <a:noFill/>
          <a:ln w="38100">
            <a:solidFill>
              <a:schemeClr val="tx1"/>
            </a:solidFill>
            <a:prstDash val="sysDot"/>
            <a:round/>
            <a:headEnd type="triangle" w="lg" len="med"/>
            <a:tailEnd/>
          </a:ln>
          <a:effectLst/>
        </p:spPr>
        <p:txBody>
          <a:bodyPr/>
          <a:lstStyle/>
          <a:p>
            <a:endParaRPr lang="zh-CN" altLang="en-US"/>
          </a:p>
        </p:txBody>
      </p:sp>
      <p:sp>
        <p:nvSpPr>
          <p:cNvPr id="920582" name="Text Box 6"/>
          <p:cNvSpPr txBox="1">
            <a:spLocks noChangeArrowheads="1"/>
          </p:cNvSpPr>
          <p:nvPr/>
        </p:nvSpPr>
        <p:spPr bwMode="auto">
          <a:xfrm>
            <a:off x="719138" y="3733800"/>
            <a:ext cx="860425"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外设</a:t>
            </a:r>
          </a:p>
        </p:txBody>
      </p:sp>
      <p:sp>
        <p:nvSpPr>
          <p:cNvPr id="920583" name="Text Box 7"/>
          <p:cNvSpPr txBox="1">
            <a:spLocks noChangeArrowheads="1"/>
          </p:cNvSpPr>
          <p:nvPr/>
        </p:nvSpPr>
        <p:spPr bwMode="auto">
          <a:xfrm>
            <a:off x="106363" y="4732338"/>
            <a:ext cx="860425"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1">
                <a:latin typeface="Times New Roman" pitchFamily="18" charset="0"/>
                <a:ea typeface="黑体" pitchFamily="49" charset="-122"/>
              </a:rPr>
              <a:t>CPU</a:t>
            </a:r>
          </a:p>
        </p:txBody>
      </p:sp>
      <p:sp>
        <p:nvSpPr>
          <p:cNvPr id="920584" name="Line 8"/>
          <p:cNvSpPr>
            <a:spLocks noChangeShapeType="1"/>
          </p:cNvSpPr>
          <p:nvPr/>
        </p:nvSpPr>
        <p:spPr bwMode="auto">
          <a:xfrm flipV="1">
            <a:off x="1800225" y="3975100"/>
            <a:ext cx="1316038" cy="14288"/>
          </a:xfrm>
          <a:prstGeom prst="line">
            <a:avLst/>
          </a:prstGeom>
          <a:noFill/>
          <a:ln w="38100">
            <a:solidFill>
              <a:srgbClr val="0066FF"/>
            </a:solidFill>
            <a:round/>
            <a:headEnd/>
            <a:tailEnd/>
          </a:ln>
          <a:effectLst/>
        </p:spPr>
        <p:txBody>
          <a:bodyPr/>
          <a:lstStyle/>
          <a:p>
            <a:endParaRPr lang="zh-CN" altLang="en-US"/>
          </a:p>
        </p:txBody>
      </p:sp>
      <p:sp>
        <p:nvSpPr>
          <p:cNvPr id="920585" name="Line 9"/>
          <p:cNvSpPr>
            <a:spLocks noChangeShapeType="1"/>
          </p:cNvSpPr>
          <p:nvPr/>
        </p:nvSpPr>
        <p:spPr bwMode="auto">
          <a:xfrm flipV="1">
            <a:off x="4705350" y="4960938"/>
            <a:ext cx="1422400" cy="12700"/>
          </a:xfrm>
          <a:prstGeom prst="line">
            <a:avLst/>
          </a:prstGeom>
          <a:noFill/>
          <a:ln w="57150">
            <a:solidFill>
              <a:srgbClr val="008000"/>
            </a:solidFill>
            <a:round/>
            <a:headEnd/>
            <a:tailEnd/>
          </a:ln>
          <a:effectLst/>
        </p:spPr>
        <p:txBody>
          <a:bodyPr/>
          <a:lstStyle/>
          <a:p>
            <a:endParaRPr lang="zh-CN" altLang="en-US"/>
          </a:p>
        </p:txBody>
      </p:sp>
      <p:sp>
        <p:nvSpPr>
          <p:cNvPr id="920586" name="Line 10"/>
          <p:cNvSpPr>
            <a:spLocks noChangeShapeType="1"/>
          </p:cNvSpPr>
          <p:nvPr/>
        </p:nvSpPr>
        <p:spPr bwMode="auto">
          <a:xfrm>
            <a:off x="5691188" y="3954463"/>
            <a:ext cx="0" cy="995362"/>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20587" name="Line 11"/>
          <p:cNvSpPr>
            <a:spLocks noChangeShapeType="1"/>
          </p:cNvSpPr>
          <p:nvPr/>
        </p:nvSpPr>
        <p:spPr bwMode="auto">
          <a:xfrm flipV="1">
            <a:off x="4368800" y="3967163"/>
            <a:ext cx="1344613" cy="0"/>
          </a:xfrm>
          <a:prstGeom prst="line">
            <a:avLst/>
          </a:prstGeom>
          <a:noFill/>
          <a:ln w="38100">
            <a:solidFill>
              <a:srgbClr val="0066FF"/>
            </a:solidFill>
            <a:round/>
            <a:headEnd/>
            <a:tailEnd/>
          </a:ln>
          <a:effectLst/>
        </p:spPr>
        <p:txBody>
          <a:bodyPr/>
          <a:lstStyle/>
          <a:p>
            <a:endParaRPr lang="zh-CN" altLang="en-US"/>
          </a:p>
        </p:txBody>
      </p:sp>
      <p:sp>
        <p:nvSpPr>
          <p:cNvPr id="920588" name="Line 12"/>
          <p:cNvSpPr>
            <a:spLocks noChangeShapeType="1"/>
          </p:cNvSpPr>
          <p:nvPr/>
        </p:nvSpPr>
        <p:spPr bwMode="auto">
          <a:xfrm>
            <a:off x="7337425" y="5021263"/>
            <a:ext cx="1263650" cy="0"/>
          </a:xfrm>
          <a:prstGeom prst="line">
            <a:avLst/>
          </a:prstGeom>
          <a:noFill/>
          <a:ln w="57150">
            <a:solidFill>
              <a:srgbClr val="008000"/>
            </a:solidFill>
            <a:round/>
            <a:headEnd/>
            <a:tailEnd/>
          </a:ln>
          <a:effectLst/>
        </p:spPr>
        <p:txBody>
          <a:bodyPr/>
          <a:lstStyle/>
          <a:p>
            <a:endParaRPr lang="zh-CN" altLang="en-US"/>
          </a:p>
        </p:txBody>
      </p:sp>
      <p:sp>
        <p:nvSpPr>
          <p:cNvPr id="920589" name="Text Box 13"/>
          <p:cNvSpPr txBox="1">
            <a:spLocks noChangeArrowheads="1"/>
          </p:cNvSpPr>
          <p:nvPr/>
        </p:nvSpPr>
        <p:spPr bwMode="auto">
          <a:xfrm>
            <a:off x="1584325" y="4986338"/>
            <a:ext cx="496888"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solidFill>
                  <a:schemeClr val="accent1"/>
                </a:solidFill>
                <a:latin typeface="Times New Roman" pitchFamily="18" charset="0"/>
                <a:ea typeface="黑体" pitchFamily="49" charset="-122"/>
              </a:rPr>
              <a:t>启动</a:t>
            </a:r>
          </a:p>
        </p:txBody>
      </p:sp>
      <p:sp>
        <p:nvSpPr>
          <p:cNvPr id="920590" name="Text Box 14"/>
          <p:cNvSpPr txBox="1">
            <a:spLocks noChangeArrowheads="1"/>
          </p:cNvSpPr>
          <p:nvPr/>
        </p:nvSpPr>
        <p:spPr bwMode="auto">
          <a:xfrm>
            <a:off x="3044825" y="3444875"/>
            <a:ext cx="457200"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完成</a:t>
            </a:r>
          </a:p>
        </p:txBody>
      </p:sp>
      <p:sp>
        <p:nvSpPr>
          <p:cNvPr id="920591" name="Text Box 15"/>
          <p:cNvSpPr txBox="1">
            <a:spLocks noChangeArrowheads="1"/>
          </p:cNvSpPr>
          <p:nvPr/>
        </p:nvSpPr>
        <p:spPr bwMode="auto">
          <a:xfrm>
            <a:off x="6762750" y="4427538"/>
            <a:ext cx="496888"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solidFill>
                  <a:schemeClr val="accent1"/>
                </a:solidFill>
                <a:latin typeface="Times New Roman" pitchFamily="18" charset="0"/>
                <a:ea typeface="黑体" pitchFamily="49" charset="-122"/>
              </a:rPr>
              <a:t>启动</a:t>
            </a:r>
          </a:p>
        </p:txBody>
      </p:sp>
      <p:sp>
        <p:nvSpPr>
          <p:cNvPr id="920592" name="Text Box 16"/>
          <p:cNvSpPr txBox="1">
            <a:spLocks noChangeArrowheads="1"/>
          </p:cNvSpPr>
          <p:nvPr/>
        </p:nvSpPr>
        <p:spPr bwMode="auto">
          <a:xfrm>
            <a:off x="5621338" y="3457575"/>
            <a:ext cx="457200"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完成</a:t>
            </a:r>
          </a:p>
        </p:txBody>
      </p:sp>
      <p:sp>
        <p:nvSpPr>
          <p:cNvPr id="920593" name="Text Box 17"/>
          <p:cNvSpPr txBox="1">
            <a:spLocks noChangeArrowheads="1"/>
          </p:cNvSpPr>
          <p:nvPr/>
        </p:nvSpPr>
        <p:spPr bwMode="auto">
          <a:xfrm>
            <a:off x="2192338" y="3579813"/>
            <a:ext cx="1062037"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工作</a:t>
            </a:r>
          </a:p>
        </p:txBody>
      </p:sp>
      <p:sp>
        <p:nvSpPr>
          <p:cNvPr id="920594" name="Text Box 18"/>
          <p:cNvSpPr txBox="1">
            <a:spLocks noChangeArrowheads="1"/>
          </p:cNvSpPr>
          <p:nvPr/>
        </p:nvSpPr>
        <p:spPr bwMode="auto">
          <a:xfrm>
            <a:off x="4570413" y="3540125"/>
            <a:ext cx="1062037"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工作</a:t>
            </a:r>
          </a:p>
        </p:txBody>
      </p:sp>
      <p:sp>
        <p:nvSpPr>
          <p:cNvPr id="920595" name="Line 19"/>
          <p:cNvSpPr>
            <a:spLocks noChangeShapeType="1"/>
          </p:cNvSpPr>
          <p:nvPr/>
        </p:nvSpPr>
        <p:spPr bwMode="auto">
          <a:xfrm>
            <a:off x="3105150" y="3984625"/>
            <a:ext cx="1588" cy="996950"/>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20596" name="Line 20"/>
          <p:cNvSpPr>
            <a:spLocks noChangeShapeType="1"/>
          </p:cNvSpPr>
          <p:nvPr/>
        </p:nvSpPr>
        <p:spPr bwMode="auto">
          <a:xfrm>
            <a:off x="3500438" y="4411663"/>
            <a:ext cx="0" cy="550862"/>
          </a:xfrm>
          <a:prstGeom prst="line">
            <a:avLst/>
          </a:prstGeom>
          <a:noFill/>
          <a:ln w="38100">
            <a:solidFill>
              <a:schemeClr val="tx1"/>
            </a:solidFill>
            <a:prstDash val="sysDot"/>
            <a:round/>
            <a:headEnd type="triangle" w="lg" len="med"/>
            <a:tailEnd/>
          </a:ln>
          <a:effectLst/>
        </p:spPr>
        <p:txBody>
          <a:bodyPr/>
          <a:lstStyle/>
          <a:p>
            <a:endParaRPr lang="zh-CN" altLang="en-US"/>
          </a:p>
        </p:txBody>
      </p:sp>
      <p:sp>
        <p:nvSpPr>
          <p:cNvPr id="920597" name="Line 21"/>
          <p:cNvSpPr>
            <a:spLocks noChangeShapeType="1"/>
          </p:cNvSpPr>
          <p:nvPr/>
        </p:nvSpPr>
        <p:spPr bwMode="auto">
          <a:xfrm flipV="1">
            <a:off x="3513138" y="4410075"/>
            <a:ext cx="1208087" cy="1588"/>
          </a:xfrm>
          <a:prstGeom prst="line">
            <a:avLst/>
          </a:prstGeom>
          <a:noFill/>
          <a:ln w="57150">
            <a:solidFill>
              <a:srgbClr val="AC2E0C"/>
            </a:solidFill>
            <a:round/>
            <a:headEnd/>
            <a:tailEnd/>
          </a:ln>
          <a:effectLst/>
        </p:spPr>
        <p:txBody>
          <a:bodyPr/>
          <a:lstStyle/>
          <a:p>
            <a:endParaRPr lang="zh-CN" altLang="en-US"/>
          </a:p>
        </p:txBody>
      </p:sp>
      <p:sp>
        <p:nvSpPr>
          <p:cNvPr id="920598" name="Line 22"/>
          <p:cNvSpPr>
            <a:spLocks noChangeShapeType="1"/>
          </p:cNvSpPr>
          <p:nvPr/>
        </p:nvSpPr>
        <p:spPr bwMode="auto">
          <a:xfrm flipH="1">
            <a:off x="4702175" y="4459288"/>
            <a:ext cx="3175" cy="538162"/>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20599" name="Line 23"/>
          <p:cNvSpPr>
            <a:spLocks noChangeShapeType="1"/>
          </p:cNvSpPr>
          <p:nvPr/>
        </p:nvSpPr>
        <p:spPr bwMode="auto">
          <a:xfrm flipV="1">
            <a:off x="4375150" y="3957638"/>
            <a:ext cx="0" cy="498475"/>
          </a:xfrm>
          <a:prstGeom prst="line">
            <a:avLst/>
          </a:prstGeom>
          <a:noFill/>
          <a:ln w="38100">
            <a:solidFill>
              <a:srgbClr val="006600"/>
            </a:solidFill>
            <a:prstDash val="sysDot"/>
            <a:round/>
            <a:headEnd/>
            <a:tailEnd type="triangle" w="lg" len="med"/>
          </a:ln>
          <a:effectLst/>
        </p:spPr>
        <p:txBody>
          <a:bodyPr/>
          <a:lstStyle/>
          <a:p>
            <a:endParaRPr lang="zh-CN" altLang="en-US"/>
          </a:p>
        </p:txBody>
      </p:sp>
      <p:sp>
        <p:nvSpPr>
          <p:cNvPr id="920600" name="Line 24"/>
          <p:cNvSpPr>
            <a:spLocks noChangeShapeType="1"/>
          </p:cNvSpPr>
          <p:nvPr/>
        </p:nvSpPr>
        <p:spPr bwMode="auto">
          <a:xfrm>
            <a:off x="8316913" y="3971925"/>
            <a:ext cx="0" cy="1047750"/>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20601" name="Line 25"/>
          <p:cNvSpPr>
            <a:spLocks noChangeShapeType="1"/>
          </p:cNvSpPr>
          <p:nvPr/>
        </p:nvSpPr>
        <p:spPr bwMode="auto">
          <a:xfrm flipV="1">
            <a:off x="6981825" y="3984625"/>
            <a:ext cx="1344613" cy="0"/>
          </a:xfrm>
          <a:prstGeom prst="line">
            <a:avLst/>
          </a:prstGeom>
          <a:noFill/>
          <a:ln w="38100">
            <a:solidFill>
              <a:srgbClr val="0066FF"/>
            </a:solidFill>
            <a:round/>
            <a:headEnd/>
            <a:tailEnd/>
          </a:ln>
          <a:effectLst/>
        </p:spPr>
        <p:txBody>
          <a:bodyPr/>
          <a:lstStyle/>
          <a:p>
            <a:endParaRPr lang="zh-CN" altLang="en-US"/>
          </a:p>
        </p:txBody>
      </p:sp>
      <p:sp>
        <p:nvSpPr>
          <p:cNvPr id="920602" name="Text Box 26"/>
          <p:cNvSpPr txBox="1">
            <a:spLocks noChangeArrowheads="1"/>
          </p:cNvSpPr>
          <p:nvPr/>
        </p:nvSpPr>
        <p:spPr bwMode="auto">
          <a:xfrm>
            <a:off x="7242175" y="3529013"/>
            <a:ext cx="1062038"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工作</a:t>
            </a:r>
          </a:p>
        </p:txBody>
      </p:sp>
      <p:sp>
        <p:nvSpPr>
          <p:cNvPr id="920603" name="Line 27"/>
          <p:cNvSpPr>
            <a:spLocks noChangeShapeType="1"/>
          </p:cNvSpPr>
          <p:nvPr/>
        </p:nvSpPr>
        <p:spPr bwMode="auto">
          <a:xfrm>
            <a:off x="6113463" y="4429125"/>
            <a:ext cx="0" cy="550863"/>
          </a:xfrm>
          <a:prstGeom prst="line">
            <a:avLst/>
          </a:prstGeom>
          <a:noFill/>
          <a:ln w="38100">
            <a:solidFill>
              <a:schemeClr val="tx1"/>
            </a:solidFill>
            <a:prstDash val="sysDot"/>
            <a:round/>
            <a:headEnd type="triangle" w="lg" len="med"/>
            <a:tailEnd/>
          </a:ln>
          <a:effectLst/>
        </p:spPr>
        <p:txBody>
          <a:bodyPr/>
          <a:lstStyle/>
          <a:p>
            <a:endParaRPr lang="zh-CN" altLang="en-US"/>
          </a:p>
        </p:txBody>
      </p:sp>
      <p:sp>
        <p:nvSpPr>
          <p:cNvPr id="920604" name="Line 28"/>
          <p:cNvSpPr>
            <a:spLocks noChangeShapeType="1"/>
          </p:cNvSpPr>
          <p:nvPr/>
        </p:nvSpPr>
        <p:spPr bwMode="auto">
          <a:xfrm flipV="1">
            <a:off x="6126163" y="4441825"/>
            <a:ext cx="1208087" cy="1588"/>
          </a:xfrm>
          <a:prstGeom prst="line">
            <a:avLst/>
          </a:prstGeom>
          <a:noFill/>
          <a:ln w="57150">
            <a:solidFill>
              <a:srgbClr val="AC2E0C"/>
            </a:solidFill>
            <a:round/>
            <a:headEnd/>
            <a:tailEnd/>
          </a:ln>
          <a:effectLst/>
        </p:spPr>
        <p:txBody>
          <a:bodyPr/>
          <a:lstStyle/>
          <a:p>
            <a:endParaRPr lang="zh-CN" altLang="en-US"/>
          </a:p>
        </p:txBody>
      </p:sp>
      <p:sp>
        <p:nvSpPr>
          <p:cNvPr id="920605" name="Line 29"/>
          <p:cNvSpPr>
            <a:spLocks noChangeShapeType="1"/>
          </p:cNvSpPr>
          <p:nvPr/>
        </p:nvSpPr>
        <p:spPr bwMode="auto">
          <a:xfrm>
            <a:off x="7318375" y="4476750"/>
            <a:ext cx="11113" cy="523875"/>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20606" name="Line 30"/>
          <p:cNvSpPr>
            <a:spLocks noChangeShapeType="1"/>
          </p:cNvSpPr>
          <p:nvPr/>
        </p:nvSpPr>
        <p:spPr bwMode="auto">
          <a:xfrm flipV="1">
            <a:off x="6988175" y="3975100"/>
            <a:ext cx="0" cy="498475"/>
          </a:xfrm>
          <a:prstGeom prst="line">
            <a:avLst/>
          </a:prstGeom>
          <a:noFill/>
          <a:ln w="38100">
            <a:solidFill>
              <a:srgbClr val="006600"/>
            </a:solidFill>
            <a:prstDash val="sysDot"/>
            <a:round/>
            <a:headEnd/>
            <a:tailEnd type="triangle" w="lg" len="med"/>
          </a:ln>
          <a:effectLst/>
        </p:spPr>
        <p:txBody>
          <a:bodyPr/>
          <a:lstStyle/>
          <a:p>
            <a:endParaRPr lang="zh-CN" altLang="en-US"/>
          </a:p>
        </p:txBody>
      </p:sp>
      <p:sp>
        <p:nvSpPr>
          <p:cNvPr id="920607" name="Text Box 31"/>
          <p:cNvSpPr txBox="1">
            <a:spLocks noChangeArrowheads="1"/>
          </p:cNvSpPr>
          <p:nvPr/>
        </p:nvSpPr>
        <p:spPr bwMode="auto">
          <a:xfrm>
            <a:off x="2770188" y="4946650"/>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请求</a:t>
            </a:r>
          </a:p>
        </p:txBody>
      </p:sp>
      <p:sp>
        <p:nvSpPr>
          <p:cNvPr id="920609" name="Text Box 33"/>
          <p:cNvSpPr txBox="1">
            <a:spLocks noChangeArrowheads="1"/>
          </p:cNvSpPr>
          <p:nvPr/>
        </p:nvSpPr>
        <p:spPr bwMode="auto">
          <a:xfrm>
            <a:off x="4087813" y="4398963"/>
            <a:ext cx="496887"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solidFill>
                  <a:schemeClr val="accent1"/>
                </a:solidFill>
                <a:latin typeface="Times New Roman" pitchFamily="18" charset="0"/>
                <a:ea typeface="黑体" pitchFamily="49" charset="-122"/>
              </a:rPr>
              <a:t>启动</a:t>
            </a:r>
          </a:p>
        </p:txBody>
      </p:sp>
      <p:sp>
        <p:nvSpPr>
          <p:cNvPr id="920610" name="Text Box 34"/>
          <p:cNvSpPr txBox="1">
            <a:spLocks noChangeArrowheads="1"/>
          </p:cNvSpPr>
          <p:nvPr/>
        </p:nvSpPr>
        <p:spPr bwMode="auto">
          <a:xfrm>
            <a:off x="5413375" y="4933950"/>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请求</a:t>
            </a:r>
          </a:p>
        </p:txBody>
      </p:sp>
      <p:sp>
        <p:nvSpPr>
          <p:cNvPr id="920611" name="Text Box 35"/>
          <p:cNvSpPr txBox="1">
            <a:spLocks noChangeArrowheads="1"/>
          </p:cNvSpPr>
          <p:nvPr/>
        </p:nvSpPr>
        <p:spPr bwMode="auto">
          <a:xfrm>
            <a:off x="5886450" y="4916488"/>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响应</a:t>
            </a:r>
          </a:p>
        </p:txBody>
      </p:sp>
      <p:sp>
        <p:nvSpPr>
          <p:cNvPr id="920612" name="Text Box 36"/>
          <p:cNvSpPr txBox="1">
            <a:spLocks noChangeArrowheads="1"/>
          </p:cNvSpPr>
          <p:nvPr/>
        </p:nvSpPr>
        <p:spPr bwMode="auto">
          <a:xfrm>
            <a:off x="115888" y="3043238"/>
            <a:ext cx="3443287" cy="396875"/>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b="1">
                <a:solidFill>
                  <a:schemeClr val="accent1"/>
                </a:solidFill>
                <a:latin typeface="微软雅黑" pitchFamily="34" charset="-122"/>
                <a:ea typeface="微软雅黑" pitchFamily="34" charset="-122"/>
              </a:rPr>
              <a:t>sys_write</a:t>
            </a:r>
            <a:r>
              <a:rPr kumimoji="1" lang="zh-CN" altLang="en-US" sz="2000" b="1">
                <a:solidFill>
                  <a:schemeClr val="accent1"/>
                </a:solidFill>
                <a:latin typeface="微软雅黑" pitchFamily="34" charset="-122"/>
                <a:ea typeface="微软雅黑" pitchFamily="34" charset="-122"/>
              </a:rPr>
              <a:t>系统调用服务例程</a:t>
            </a:r>
          </a:p>
        </p:txBody>
      </p:sp>
      <p:sp>
        <p:nvSpPr>
          <p:cNvPr id="920613" name="Text Box 37"/>
          <p:cNvSpPr txBox="1">
            <a:spLocks noChangeArrowheads="1"/>
          </p:cNvSpPr>
          <p:nvPr/>
        </p:nvSpPr>
        <p:spPr bwMode="auto">
          <a:xfrm>
            <a:off x="4552950" y="4986338"/>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返回</a:t>
            </a:r>
          </a:p>
        </p:txBody>
      </p:sp>
      <p:sp>
        <p:nvSpPr>
          <p:cNvPr id="920614" name="Line 38"/>
          <p:cNvSpPr>
            <a:spLocks noChangeShapeType="1"/>
          </p:cNvSpPr>
          <p:nvPr/>
        </p:nvSpPr>
        <p:spPr bwMode="auto">
          <a:xfrm flipH="1">
            <a:off x="3952875" y="3270250"/>
            <a:ext cx="890588" cy="1093788"/>
          </a:xfrm>
          <a:prstGeom prst="line">
            <a:avLst/>
          </a:prstGeom>
          <a:noFill/>
          <a:ln w="9525">
            <a:solidFill>
              <a:schemeClr val="tx1"/>
            </a:solidFill>
            <a:round/>
            <a:headEnd/>
            <a:tailEnd type="triangle" w="med" len="med"/>
          </a:ln>
          <a:effectLst/>
        </p:spPr>
        <p:txBody>
          <a:bodyPr/>
          <a:lstStyle/>
          <a:p>
            <a:endParaRPr lang="zh-CN" altLang="en-US"/>
          </a:p>
        </p:txBody>
      </p:sp>
      <p:sp>
        <p:nvSpPr>
          <p:cNvPr id="920615" name="Line 39"/>
          <p:cNvSpPr>
            <a:spLocks noChangeShapeType="1"/>
          </p:cNvSpPr>
          <p:nvPr/>
        </p:nvSpPr>
        <p:spPr bwMode="auto">
          <a:xfrm>
            <a:off x="6451600" y="3343275"/>
            <a:ext cx="271463" cy="1074738"/>
          </a:xfrm>
          <a:prstGeom prst="line">
            <a:avLst/>
          </a:prstGeom>
          <a:noFill/>
          <a:ln w="9525">
            <a:solidFill>
              <a:schemeClr val="tx1"/>
            </a:solidFill>
            <a:round/>
            <a:headEnd/>
            <a:tailEnd type="triangle" w="med" len="med"/>
          </a:ln>
          <a:effectLst/>
        </p:spPr>
        <p:txBody>
          <a:bodyPr/>
          <a:lstStyle/>
          <a:p>
            <a:endParaRPr lang="zh-CN" altLang="en-US"/>
          </a:p>
        </p:txBody>
      </p:sp>
      <p:sp>
        <p:nvSpPr>
          <p:cNvPr id="920616" name="Text Box 40"/>
          <p:cNvSpPr txBox="1">
            <a:spLocks noChangeArrowheads="1"/>
          </p:cNvSpPr>
          <p:nvPr/>
        </p:nvSpPr>
        <p:spPr bwMode="auto">
          <a:xfrm>
            <a:off x="1308100" y="5937250"/>
            <a:ext cx="7689850" cy="707886"/>
          </a:xfrm>
          <a:prstGeom prst="rect">
            <a:avLst/>
          </a:prstGeom>
          <a:noFill/>
          <a:ln w="12700">
            <a:noFill/>
            <a:miter lim="800000"/>
            <a:headEnd/>
            <a:tailEnd/>
          </a:ln>
          <a:effectLst/>
        </p:spPr>
        <p:txBody>
          <a:bodyPr>
            <a:spAutoFit/>
          </a:bodyPr>
          <a:lstStyle/>
          <a:p>
            <a:r>
              <a:rPr lang="zh-CN" altLang="en-US" sz="2000" b="1" dirty="0">
                <a:solidFill>
                  <a:schemeClr val="accent1"/>
                </a:solidFill>
                <a:ea typeface="黑体" pitchFamily="49" charset="-122"/>
              </a:rPr>
              <a:t>上述哪段时间</a:t>
            </a:r>
            <a:r>
              <a:rPr lang="en-US" altLang="zh-CN" sz="2000" b="1" dirty="0">
                <a:solidFill>
                  <a:schemeClr val="accent1"/>
                </a:solidFill>
                <a:ea typeface="黑体" pitchFamily="49" charset="-122"/>
              </a:rPr>
              <a:t>CPU</a:t>
            </a:r>
            <a:r>
              <a:rPr lang="zh-CN" altLang="en-US" sz="2000" b="1" dirty="0">
                <a:solidFill>
                  <a:schemeClr val="accent1"/>
                </a:solidFill>
                <a:ea typeface="黑体" pitchFamily="49" charset="-122"/>
              </a:rPr>
              <a:t>和外设并行工作？</a:t>
            </a:r>
          </a:p>
          <a:p>
            <a:r>
              <a:rPr lang="zh-CN" altLang="en-US" sz="2000" b="1" dirty="0">
                <a:solidFill>
                  <a:schemeClr val="accent1"/>
                </a:solidFill>
                <a:ea typeface="黑体" pitchFamily="49" charset="-122"/>
              </a:rPr>
              <a:t>程序切换（响应中断）由硬件完成，即执行</a:t>
            </a:r>
            <a:r>
              <a:rPr lang="zh-CN" altLang="en-US" sz="2000" b="1" dirty="0" smtClean="0">
                <a:solidFill>
                  <a:schemeClr val="accent1"/>
                </a:solidFill>
                <a:ea typeface="黑体" pitchFamily="49" charset="-122"/>
              </a:rPr>
              <a:t>“中断隐指令”</a:t>
            </a:r>
            <a:endParaRPr lang="en-US" altLang="zh-CN" b="1" dirty="0">
              <a:latin typeface="Times New Roman" pitchFamily="18" charset="0"/>
              <a:ea typeface="宋体" pitchFamily="2" charset="-122"/>
            </a:endParaRPr>
          </a:p>
        </p:txBody>
      </p:sp>
      <p:sp>
        <p:nvSpPr>
          <p:cNvPr id="920617" name="Line 41"/>
          <p:cNvSpPr>
            <a:spLocks noChangeShapeType="1"/>
          </p:cNvSpPr>
          <p:nvPr/>
        </p:nvSpPr>
        <p:spPr bwMode="auto">
          <a:xfrm flipV="1">
            <a:off x="3135313" y="4995863"/>
            <a:ext cx="361950" cy="0"/>
          </a:xfrm>
          <a:prstGeom prst="line">
            <a:avLst/>
          </a:prstGeom>
          <a:noFill/>
          <a:ln w="57150">
            <a:solidFill>
              <a:schemeClr val="tx1"/>
            </a:solidFill>
            <a:round/>
            <a:headEnd/>
            <a:tailEnd/>
          </a:ln>
          <a:effectLst/>
        </p:spPr>
        <p:txBody>
          <a:bodyPr/>
          <a:lstStyle/>
          <a:p>
            <a:endParaRPr lang="zh-CN" altLang="en-US"/>
          </a:p>
        </p:txBody>
      </p:sp>
      <p:sp>
        <p:nvSpPr>
          <p:cNvPr id="920618" name="Line 42"/>
          <p:cNvSpPr>
            <a:spLocks noChangeShapeType="1"/>
          </p:cNvSpPr>
          <p:nvPr/>
        </p:nvSpPr>
        <p:spPr bwMode="auto">
          <a:xfrm flipV="1">
            <a:off x="5751513" y="4965700"/>
            <a:ext cx="361950" cy="0"/>
          </a:xfrm>
          <a:prstGeom prst="line">
            <a:avLst/>
          </a:prstGeom>
          <a:noFill/>
          <a:ln w="57150">
            <a:solidFill>
              <a:schemeClr val="tx1"/>
            </a:solidFill>
            <a:round/>
            <a:headEnd/>
            <a:tailEnd/>
          </a:ln>
          <a:effectLst/>
        </p:spPr>
        <p:txBody>
          <a:bodyPr/>
          <a:lstStyle/>
          <a:p>
            <a:endParaRPr lang="zh-CN" altLang="en-US"/>
          </a:p>
        </p:txBody>
      </p:sp>
      <p:sp>
        <p:nvSpPr>
          <p:cNvPr id="920619" name="Line 43"/>
          <p:cNvSpPr>
            <a:spLocks noChangeShapeType="1"/>
          </p:cNvSpPr>
          <p:nvPr/>
        </p:nvSpPr>
        <p:spPr bwMode="auto">
          <a:xfrm flipV="1">
            <a:off x="8299450" y="5021263"/>
            <a:ext cx="361950" cy="0"/>
          </a:xfrm>
          <a:prstGeom prst="line">
            <a:avLst/>
          </a:prstGeom>
          <a:noFill/>
          <a:ln w="57150">
            <a:solidFill>
              <a:schemeClr val="tx1"/>
            </a:solidFill>
            <a:round/>
            <a:headEnd/>
            <a:tailEnd/>
          </a:ln>
          <a:effectLst/>
        </p:spPr>
        <p:txBody>
          <a:bodyPr/>
          <a:lstStyle/>
          <a:p>
            <a:endParaRPr lang="zh-CN" altLang="en-US"/>
          </a:p>
        </p:txBody>
      </p:sp>
      <p:sp>
        <p:nvSpPr>
          <p:cNvPr id="920620" name="Line 44"/>
          <p:cNvSpPr>
            <a:spLocks noChangeShapeType="1"/>
          </p:cNvSpPr>
          <p:nvPr/>
        </p:nvSpPr>
        <p:spPr bwMode="auto">
          <a:xfrm flipV="1">
            <a:off x="2190750" y="5022850"/>
            <a:ext cx="422275" cy="958850"/>
          </a:xfrm>
          <a:prstGeom prst="line">
            <a:avLst/>
          </a:prstGeom>
          <a:noFill/>
          <a:ln w="19050">
            <a:solidFill>
              <a:srgbClr val="AC2E0C"/>
            </a:solidFill>
            <a:round/>
            <a:headEnd/>
            <a:tailEnd type="triangle" w="med" len="med"/>
          </a:ln>
          <a:effectLst/>
        </p:spPr>
        <p:txBody>
          <a:bodyPr/>
          <a:lstStyle/>
          <a:p>
            <a:endParaRPr lang="zh-CN" altLang="en-US"/>
          </a:p>
        </p:txBody>
      </p:sp>
      <p:sp>
        <p:nvSpPr>
          <p:cNvPr id="920621" name="Line 45"/>
          <p:cNvSpPr>
            <a:spLocks noChangeShapeType="1"/>
          </p:cNvSpPr>
          <p:nvPr/>
        </p:nvSpPr>
        <p:spPr bwMode="auto">
          <a:xfrm flipV="1">
            <a:off x="2260600" y="4992688"/>
            <a:ext cx="2716213" cy="985837"/>
          </a:xfrm>
          <a:prstGeom prst="line">
            <a:avLst/>
          </a:prstGeom>
          <a:noFill/>
          <a:ln w="19050">
            <a:solidFill>
              <a:srgbClr val="AC2E0C"/>
            </a:solidFill>
            <a:round/>
            <a:headEnd/>
            <a:tailEnd type="triangle" w="med" len="med"/>
          </a:ln>
          <a:effectLst/>
        </p:spPr>
        <p:txBody>
          <a:bodyPr/>
          <a:lstStyle/>
          <a:p>
            <a:endParaRPr lang="zh-CN" altLang="en-US"/>
          </a:p>
        </p:txBody>
      </p:sp>
      <p:sp>
        <p:nvSpPr>
          <p:cNvPr id="920622" name="Line 46"/>
          <p:cNvSpPr>
            <a:spLocks noChangeShapeType="1"/>
          </p:cNvSpPr>
          <p:nvPr/>
        </p:nvSpPr>
        <p:spPr bwMode="auto">
          <a:xfrm flipV="1">
            <a:off x="2433638" y="5049838"/>
            <a:ext cx="5213350" cy="928687"/>
          </a:xfrm>
          <a:prstGeom prst="line">
            <a:avLst/>
          </a:prstGeom>
          <a:noFill/>
          <a:ln w="19050">
            <a:solidFill>
              <a:srgbClr val="AC2E0C"/>
            </a:solidFill>
            <a:round/>
            <a:headEnd/>
            <a:tailEnd type="triangle" w="med" len="med"/>
          </a:ln>
          <a:effectLst/>
        </p:spPr>
        <p:txBody>
          <a:bodyPr/>
          <a:lstStyle/>
          <a:p>
            <a:endParaRPr lang="zh-CN" altLang="en-US"/>
          </a:p>
        </p:txBody>
      </p:sp>
      <p:sp>
        <p:nvSpPr>
          <p:cNvPr id="920623" name="Line 47"/>
          <p:cNvSpPr>
            <a:spLocks noChangeShapeType="1"/>
          </p:cNvSpPr>
          <p:nvPr/>
        </p:nvSpPr>
        <p:spPr bwMode="auto">
          <a:xfrm flipV="1">
            <a:off x="7773195" y="5081587"/>
            <a:ext cx="661194" cy="1176337"/>
          </a:xfrm>
          <a:prstGeom prst="line">
            <a:avLst/>
          </a:prstGeom>
          <a:noFill/>
          <a:ln w="12700">
            <a:solidFill>
              <a:schemeClr val="tx1"/>
            </a:solidFill>
            <a:round/>
            <a:headEnd/>
            <a:tailEnd type="triangle" w="med" len="med"/>
          </a:ln>
          <a:effectLst/>
        </p:spPr>
        <p:txBody>
          <a:bodyPr/>
          <a:lstStyle/>
          <a:p>
            <a:endParaRPr lang="zh-CN" altLang="en-US"/>
          </a:p>
        </p:txBody>
      </p:sp>
      <p:sp>
        <p:nvSpPr>
          <p:cNvPr id="920624" name="Line 48"/>
          <p:cNvSpPr>
            <a:spLocks noChangeShapeType="1"/>
          </p:cNvSpPr>
          <p:nvPr/>
        </p:nvSpPr>
        <p:spPr bwMode="auto">
          <a:xfrm flipH="1" flipV="1">
            <a:off x="3402013" y="5043487"/>
            <a:ext cx="4371181" cy="1184275"/>
          </a:xfrm>
          <a:prstGeom prst="line">
            <a:avLst/>
          </a:prstGeom>
          <a:noFill/>
          <a:ln w="12700">
            <a:solidFill>
              <a:schemeClr val="tx1"/>
            </a:solidFill>
            <a:round/>
            <a:headEnd/>
            <a:tailEnd type="triangle" w="med" len="med"/>
          </a:ln>
          <a:effectLst/>
        </p:spPr>
        <p:txBody>
          <a:bodyPr/>
          <a:lstStyle/>
          <a:p>
            <a:endParaRPr lang="zh-CN" altLang="en-US"/>
          </a:p>
        </p:txBody>
      </p:sp>
      <p:sp>
        <p:nvSpPr>
          <p:cNvPr id="920625" name="Line 49"/>
          <p:cNvSpPr>
            <a:spLocks noChangeShapeType="1"/>
          </p:cNvSpPr>
          <p:nvPr/>
        </p:nvSpPr>
        <p:spPr bwMode="auto">
          <a:xfrm flipH="1" flipV="1">
            <a:off x="5949950" y="5046663"/>
            <a:ext cx="1823244" cy="1217612"/>
          </a:xfrm>
          <a:prstGeom prst="line">
            <a:avLst/>
          </a:prstGeom>
          <a:noFill/>
          <a:ln w="12700">
            <a:solidFill>
              <a:schemeClr val="tx1"/>
            </a:solidFill>
            <a:round/>
            <a:headEnd/>
            <a:tailEnd type="triangle" w="med" len="med"/>
          </a:ln>
          <a:effectLst/>
        </p:spPr>
        <p:txBody>
          <a:bodyPr/>
          <a:lstStyle/>
          <a:p>
            <a:endParaRPr lang="zh-CN" altLang="en-US"/>
          </a:p>
        </p:txBody>
      </p:sp>
      <p:sp>
        <p:nvSpPr>
          <p:cNvPr id="920627" name="Line 51"/>
          <p:cNvSpPr>
            <a:spLocks noChangeShapeType="1"/>
          </p:cNvSpPr>
          <p:nvPr/>
        </p:nvSpPr>
        <p:spPr bwMode="auto">
          <a:xfrm>
            <a:off x="1465263" y="3468688"/>
            <a:ext cx="160337" cy="1466850"/>
          </a:xfrm>
          <a:prstGeom prst="line">
            <a:avLst/>
          </a:prstGeom>
          <a:noFill/>
          <a:ln w="19050">
            <a:solidFill>
              <a:schemeClr val="tx1"/>
            </a:solidFill>
            <a:round/>
            <a:headEnd/>
            <a:tailEnd type="triangle" w="med" len="med"/>
          </a:ln>
          <a:effectLst/>
        </p:spPr>
        <p:txBody>
          <a:bodyPr/>
          <a:lstStyle/>
          <a:p>
            <a:endParaRPr lang="zh-CN" altLang="en-US"/>
          </a:p>
        </p:txBody>
      </p:sp>
      <p:sp>
        <p:nvSpPr>
          <p:cNvPr id="920628" name="Text Box 52"/>
          <p:cNvSpPr txBox="1">
            <a:spLocks noChangeArrowheads="1"/>
          </p:cNvSpPr>
          <p:nvPr/>
        </p:nvSpPr>
        <p:spPr bwMode="auto">
          <a:xfrm>
            <a:off x="4749800" y="2916238"/>
            <a:ext cx="2541588" cy="42703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200" b="1">
                <a:solidFill>
                  <a:srgbClr val="A50021"/>
                </a:solidFill>
                <a:latin typeface="Times New Roman" pitchFamily="18" charset="0"/>
                <a:ea typeface="黑体" pitchFamily="49" charset="-122"/>
              </a:rPr>
              <a:t>中断服务程序</a:t>
            </a:r>
          </a:p>
        </p:txBody>
      </p:sp>
      <p:sp>
        <p:nvSpPr>
          <p:cNvPr id="920629" name="Line 53"/>
          <p:cNvSpPr>
            <a:spLocks noChangeShapeType="1"/>
          </p:cNvSpPr>
          <p:nvPr/>
        </p:nvSpPr>
        <p:spPr bwMode="auto">
          <a:xfrm flipV="1">
            <a:off x="1277938" y="5006975"/>
            <a:ext cx="536575" cy="406400"/>
          </a:xfrm>
          <a:prstGeom prst="line">
            <a:avLst/>
          </a:prstGeom>
          <a:noFill/>
          <a:ln w="50800">
            <a:solidFill>
              <a:srgbClr val="FE9AAB"/>
            </a:solidFill>
            <a:round/>
            <a:headEnd/>
            <a:tailEnd type="triangle" w="med" len="med"/>
          </a:ln>
          <a:effectLst/>
        </p:spPr>
        <p:txBody>
          <a:bodyPr/>
          <a:lstStyle/>
          <a:p>
            <a:endParaRPr lang="zh-CN" altLang="en-US"/>
          </a:p>
        </p:txBody>
      </p:sp>
      <p:sp>
        <p:nvSpPr>
          <p:cNvPr id="920630" name="Text Box 54"/>
          <p:cNvSpPr txBox="1">
            <a:spLocks noChangeArrowheads="1"/>
          </p:cNvSpPr>
          <p:nvPr/>
        </p:nvSpPr>
        <p:spPr bwMode="auto">
          <a:xfrm>
            <a:off x="174625" y="5299075"/>
            <a:ext cx="1379538" cy="958850"/>
          </a:xfrm>
          <a:prstGeom prst="rect">
            <a:avLst/>
          </a:prstGeom>
          <a:noFill/>
          <a:ln w="50800">
            <a:noFill/>
            <a:miter lim="800000"/>
            <a:headEnd/>
            <a:tailEnd/>
          </a:ln>
          <a:effectLst/>
        </p:spPr>
        <p:txBody>
          <a:bodyPr>
            <a:spAutoFit/>
          </a:bodyPr>
          <a:lstStyle/>
          <a:p>
            <a:r>
              <a:rPr lang="en-US" altLang="zh-CN" sz="1900" b="1">
                <a:solidFill>
                  <a:schemeClr val="accent2"/>
                </a:solidFill>
                <a:latin typeface="微软雅黑" pitchFamily="34" charset="-122"/>
                <a:ea typeface="微软雅黑" pitchFamily="34" charset="-122"/>
              </a:rPr>
              <a:t>P </a:t>
            </a:r>
            <a:r>
              <a:rPr lang="zh-CN" altLang="en-US" sz="1900" b="1">
                <a:solidFill>
                  <a:schemeClr val="accent2"/>
                </a:solidFill>
                <a:latin typeface="微软雅黑" pitchFamily="34" charset="-122"/>
                <a:ea typeface="微软雅黑" pitchFamily="34" charset="-122"/>
              </a:rPr>
              <a:t>被阻塞，调其他进程</a:t>
            </a:r>
            <a:r>
              <a:rPr lang="en-US" altLang="zh-CN" sz="1900" b="1">
                <a:solidFill>
                  <a:schemeClr val="accent2"/>
                </a:solidFill>
                <a:latin typeface="微软雅黑" pitchFamily="34" charset="-122"/>
                <a:ea typeface="微软雅黑" pitchFamily="34" charset="-122"/>
              </a:rPr>
              <a:t>Q</a:t>
            </a:r>
            <a:r>
              <a:rPr lang="zh-CN" altLang="en-US" sz="1900" b="1">
                <a:solidFill>
                  <a:schemeClr val="accent2"/>
                </a:solidFill>
                <a:latin typeface="微软雅黑" pitchFamily="34" charset="-122"/>
                <a:ea typeface="微软雅黑" pitchFamily="34" charset="-122"/>
              </a:rPr>
              <a:t>执行</a:t>
            </a:r>
          </a:p>
        </p:txBody>
      </p:sp>
      <p:sp>
        <p:nvSpPr>
          <p:cNvPr id="920631" name="Text Box 55"/>
          <p:cNvSpPr txBox="1">
            <a:spLocks noChangeArrowheads="1"/>
          </p:cNvSpPr>
          <p:nvPr/>
        </p:nvSpPr>
        <p:spPr bwMode="auto">
          <a:xfrm>
            <a:off x="2220913" y="4557713"/>
            <a:ext cx="6238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rgbClr val="008000"/>
                </a:solidFill>
                <a:latin typeface="微软雅黑" pitchFamily="34" charset="-122"/>
                <a:ea typeface="微软雅黑" pitchFamily="34" charset="-122"/>
              </a:rPr>
              <a:t>Q</a:t>
            </a:r>
          </a:p>
        </p:txBody>
      </p:sp>
      <p:sp>
        <p:nvSpPr>
          <p:cNvPr id="920632" name="Text Box 56"/>
          <p:cNvSpPr txBox="1">
            <a:spLocks noChangeArrowheads="1"/>
          </p:cNvSpPr>
          <p:nvPr/>
        </p:nvSpPr>
        <p:spPr bwMode="auto">
          <a:xfrm>
            <a:off x="4999038" y="4535488"/>
            <a:ext cx="6238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rgbClr val="008000"/>
                </a:solidFill>
                <a:latin typeface="微软雅黑" pitchFamily="34" charset="-122"/>
                <a:ea typeface="微软雅黑" pitchFamily="34" charset="-122"/>
              </a:rPr>
              <a:t>Q</a:t>
            </a:r>
          </a:p>
        </p:txBody>
      </p:sp>
      <p:sp>
        <p:nvSpPr>
          <p:cNvPr id="920633" name="Text Box 57"/>
          <p:cNvSpPr txBox="1">
            <a:spLocks noChangeArrowheads="1"/>
          </p:cNvSpPr>
          <p:nvPr/>
        </p:nvSpPr>
        <p:spPr bwMode="auto">
          <a:xfrm>
            <a:off x="7580313" y="4564063"/>
            <a:ext cx="6238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rgbClr val="008000"/>
                </a:solidFill>
                <a:latin typeface="微软雅黑" pitchFamily="34" charset="-122"/>
                <a:ea typeface="微软雅黑" pitchFamily="34" charset="-122"/>
              </a:rPr>
              <a:t>Q</a:t>
            </a:r>
          </a:p>
        </p:txBody>
      </p:sp>
      <p:sp>
        <p:nvSpPr>
          <p:cNvPr id="920634" name="Text Box 58"/>
          <p:cNvSpPr txBox="1">
            <a:spLocks noChangeArrowheads="1"/>
          </p:cNvSpPr>
          <p:nvPr/>
        </p:nvSpPr>
        <p:spPr bwMode="auto">
          <a:xfrm>
            <a:off x="1065213" y="4549775"/>
            <a:ext cx="450850"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P</a:t>
            </a:r>
          </a:p>
        </p:txBody>
      </p:sp>
    </p:spTree>
    <p:extLst>
      <p:ext uri="{BB962C8B-B14F-4D97-AF65-F5344CB8AC3E}">
        <p14:creationId xmlns:p14="http://schemas.microsoft.com/office/powerpoint/2010/main" val="254513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0616">
                                            <p:txEl>
                                              <p:pRg st="0" end="0"/>
                                            </p:txEl>
                                          </p:spTgt>
                                        </p:tgtEl>
                                        <p:attrNameLst>
                                          <p:attrName>style.visibility</p:attrName>
                                        </p:attrNameLst>
                                      </p:cBhvr>
                                      <p:to>
                                        <p:strVal val="visible"/>
                                      </p:to>
                                    </p:set>
                                    <p:animEffect transition="in" filter="blinds(horizontal)">
                                      <p:cBhvr>
                                        <p:cTn id="7" dur="500"/>
                                        <p:tgtEl>
                                          <p:spTgt spid="9206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0616">
                                            <p:txEl>
                                              <p:pRg st="1" end="1"/>
                                            </p:txEl>
                                          </p:spTgt>
                                        </p:tgtEl>
                                        <p:attrNameLst>
                                          <p:attrName>style.visibility</p:attrName>
                                        </p:attrNameLst>
                                      </p:cBhvr>
                                      <p:to>
                                        <p:strVal val="visible"/>
                                      </p:to>
                                    </p:set>
                                    <p:animEffect transition="in" filter="blinds(horizontal)">
                                      <p:cBhvr>
                                        <p:cTn id="12" dur="500"/>
                                        <p:tgtEl>
                                          <p:spTgt spid="9206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0620"/>
                                        </p:tgtEl>
                                        <p:attrNameLst>
                                          <p:attrName>style.visibility</p:attrName>
                                        </p:attrNameLst>
                                      </p:cBhvr>
                                      <p:to>
                                        <p:strVal val="visible"/>
                                      </p:to>
                                    </p:set>
                                    <p:animEffect transition="in" filter="blinds(horizontal)">
                                      <p:cBhvr>
                                        <p:cTn id="17" dur="500"/>
                                        <p:tgtEl>
                                          <p:spTgt spid="9206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0621"/>
                                        </p:tgtEl>
                                        <p:attrNameLst>
                                          <p:attrName>style.visibility</p:attrName>
                                        </p:attrNameLst>
                                      </p:cBhvr>
                                      <p:to>
                                        <p:strVal val="visible"/>
                                      </p:to>
                                    </p:set>
                                    <p:animEffect transition="in" filter="blinds(horizontal)">
                                      <p:cBhvr>
                                        <p:cTn id="22" dur="500"/>
                                        <p:tgtEl>
                                          <p:spTgt spid="9206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0622"/>
                                        </p:tgtEl>
                                        <p:attrNameLst>
                                          <p:attrName>style.visibility</p:attrName>
                                        </p:attrNameLst>
                                      </p:cBhvr>
                                      <p:to>
                                        <p:strVal val="visible"/>
                                      </p:to>
                                    </p:set>
                                    <p:animEffect transition="in" filter="blinds(horizontal)">
                                      <p:cBhvr>
                                        <p:cTn id="27" dur="500"/>
                                        <p:tgtEl>
                                          <p:spTgt spid="9206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0617"/>
                                        </p:tgtEl>
                                        <p:attrNameLst>
                                          <p:attrName>style.visibility</p:attrName>
                                        </p:attrNameLst>
                                      </p:cBhvr>
                                      <p:to>
                                        <p:strVal val="visible"/>
                                      </p:to>
                                    </p:set>
                                    <p:animEffect transition="in" filter="blinds(horizontal)">
                                      <p:cBhvr>
                                        <p:cTn id="32" dur="500"/>
                                        <p:tgtEl>
                                          <p:spTgt spid="92061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920618"/>
                                        </p:tgtEl>
                                        <p:attrNameLst>
                                          <p:attrName>style.visibility</p:attrName>
                                        </p:attrNameLst>
                                      </p:cBhvr>
                                      <p:to>
                                        <p:strVal val="visible"/>
                                      </p:to>
                                    </p:set>
                                    <p:animEffect transition="in" filter="blinds(horizontal)">
                                      <p:cBhvr>
                                        <p:cTn id="35" dur="500"/>
                                        <p:tgtEl>
                                          <p:spTgt spid="92061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920619"/>
                                        </p:tgtEl>
                                        <p:attrNameLst>
                                          <p:attrName>style.visibility</p:attrName>
                                        </p:attrNameLst>
                                      </p:cBhvr>
                                      <p:to>
                                        <p:strVal val="visible"/>
                                      </p:to>
                                    </p:set>
                                    <p:animEffect transition="in" filter="blinds(horizontal)">
                                      <p:cBhvr>
                                        <p:cTn id="38" dur="500"/>
                                        <p:tgtEl>
                                          <p:spTgt spid="92061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20623"/>
                                        </p:tgtEl>
                                        <p:attrNameLst>
                                          <p:attrName>style.visibility</p:attrName>
                                        </p:attrNameLst>
                                      </p:cBhvr>
                                      <p:to>
                                        <p:strVal val="visible"/>
                                      </p:to>
                                    </p:set>
                                    <p:animEffect transition="in" filter="blinds(horizontal)">
                                      <p:cBhvr>
                                        <p:cTn id="43" dur="500"/>
                                        <p:tgtEl>
                                          <p:spTgt spid="92062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920624"/>
                                        </p:tgtEl>
                                        <p:attrNameLst>
                                          <p:attrName>style.visibility</p:attrName>
                                        </p:attrNameLst>
                                      </p:cBhvr>
                                      <p:to>
                                        <p:strVal val="visible"/>
                                      </p:to>
                                    </p:set>
                                    <p:animEffect transition="in" filter="blinds(horizontal)">
                                      <p:cBhvr>
                                        <p:cTn id="48" dur="500"/>
                                        <p:tgtEl>
                                          <p:spTgt spid="92062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920625"/>
                                        </p:tgtEl>
                                        <p:attrNameLst>
                                          <p:attrName>style.visibility</p:attrName>
                                        </p:attrNameLst>
                                      </p:cBhvr>
                                      <p:to>
                                        <p:strVal val="visible"/>
                                      </p:to>
                                    </p:set>
                                    <p:animEffect transition="in" filter="blinds(horizontal)">
                                      <p:cBhvr>
                                        <p:cTn id="53" dur="500"/>
                                        <p:tgtEl>
                                          <p:spTgt spid="920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617" grpId="0" animBg="1"/>
      <p:bldP spid="920618" grpId="0" animBg="1"/>
      <p:bldP spid="920619" grpId="0" animBg="1"/>
      <p:bldP spid="920620" grpId="0" animBg="1"/>
      <p:bldP spid="920621" grpId="0" animBg="1"/>
      <p:bldP spid="920622" grpId="0" animBg="1"/>
      <p:bldP spid="920623" grpId="0" animBg="1"/>
      <p:bldP spid="920624" grpId="0" animBg="1"/>
      <p:bldP spid="9206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p:txBody>
          <a:bodyPr/>
          <a:lstStyle/>
          <a:p>
            <a:r>
              <a:rPr lang="zh-CN" altLang="en-US">
                <a:cs typeface="Arial" charset="0"/>
              </a:rPr>
              <a:t>中断</a:t>
            </a:r>
            <a:r>
              <a:rPr lang="en-US" altLang="zh-CN">
                <a:cs typeface="Arial" charset="0"/>
              </a:rPr>
              <a:t>I/O</a:t>
            </a:r>
            <a:r>
              <a:rPr lang="zh-CN" altLang="en-US">
                <a:cs typeface="Arial" charset="0"/>
              </a:rPr>
              <a:t>方式</a:t>
            </a:r>
          </a:p>
        </p:txBody>
      </p:sp>
      <p:sp>
        <p:nvSpPr>
          <p:cNvPr id="940037" name="Rectangle 5"/>
          <p:cNvSpPr>
            <a:spLocks noChangeArrowheads="1"/>
          </p:cNvSpPr>
          <p:nvPr/>
        </p:nvSpPr>
        <p:spPr bwMode="auto">
          <a:xfrm>
            <a:off x="142875" y="1422400"/>
            <a:ext cx="8796338" cy="1835150"/>
          </a:xfrm>
          <a:prstGeom prst="rect">
            <a:avLst/>
          </a:prstGeom>
          <a:noFill/>
          <a:ln w="9525">
            <a:solidFill>
              <a:schemeClr val="tx1"/>
            </a:solidFill>
            <a:miter lim="800000"/>
            <a:headEnd/>
            <a:tailEnd/>
          </a:ln>
          <a:effectLst/>
        </p:spPr>
        <p:txBody>
          <a:bodyPr anchor="ctr">
            <a:spAutoFit/>
          </a:bodyPr>
          <a:lstStyle/>
          <a:p>
            <a:r>
              <a:rPr lang="en-US" altLang="zh-CN" sz="1900" b="1" dirty="0" err="1">
                <a:latin typeface="微软雅黑" pitchFamily="34" charset="-122"/>
                <a:ea typeface="微软雅黑" pitchFamily="34" charset="-122"/>
              </a:rPr>
              <a:t>copy_string_to_kernel</a:t>
            </a:r>
            <a:r>
              <a:rPr lang="en-US" altLang="zh-CN" sz="1900" b="1" dirty="0">
                <a:latin typeface="微软雅黑" pitchFamily="34" charset="-122"/>
                <a:ea typeface="微软雅黑" pitchFamily="34" charset="-122"/>
              </a:rPr>
              <a:t> ( </a:t>
            </a:r>
            <a:r>
              <a:rPr lang="en-US" altLang="zh-CN" sz="1900" b="1" dirty="0" err="1">
                <a:latin typeface="微软雅黑" pitchFamily="34" charset="-122"/>
                <a:ea typeface="微软雅黑" pitchFamily="34" charset="-122"/>
              </a:rPr>
              <a:t>strbuf</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kernelbuf</a:t>
            </a:r>
            <a:r>
              <a:rPr lang="en-US" altLang="zh-CN" sz="1900" b="1" dirty="0">
                <a:latin typeface="微软雅黑" pitchFamily="34" charset="-122"/>
                <a:ea typeface="微软雅黑" pitchFamily="34" charset="-122"/>
              </a:rPr>
              <a:t>, n);// </a:t>
            </a:r>
            <a:r>
              <a:rPr lang="zh-CN" altLang="en-US" sz="1900" b="1" dirty="0">
                <a:latin typeface="微软雅黑" pitchFamily="34" charset="-122"/>
                <a:ea typeface="微软雅黑" pitchFamily="34" charset="-122"/>
              </a:rPr>
              <a:t>将字符串复制到内核缓冲区</a:t>
            </a:r>
          </a:p>
          <a:p>
            <a:r>
              <a:rPr lang="en-US" altLang="zh-CN" sz="1900" b="1" dirty="0" err="1">
                <a:latin typeface="微软雅黑" pitchFamily="34" charset="-122"/>
                <a:ea typeface="微软雅黑" pitchFamily="34" charset="-122"/>
              </a:rPr>
              <a:t>enable_interrupts</a:t>
            </a:r>
            <a:r>
              <a:rPr lang="en-US" altLang="zh-CN" sz="1900" b="1" dirty="0">
                <a:latin typeface="微软雅黑" pitchFamily="34" charset="-122"/>
                <a:ea typeface="微软雅黑" pitchFamily="34" charset="-122"/>
              </a:rPr>
              <a:t> ( );     	       // </a:t>
            </a:r>
            <a:r>
              <a:rPr lang="zh-CN" altLang="en-US" sz="1900" b="1" dirty="0">
                <a:latin typeface="微软雅黑" pitchFamily="34" charset="-122"/>
                <a:ea typeface="微软雅黑" pitchFamily="34" charset="-122"/>
              </a:rPr>
              <a:t>开中断，允许外设发出中断请求</a:t>
            </a:r>
          </a:p>
          <a:p>
            <a:r>
              <a:rPr lang="en-US" altLang="zh-CN" sz="1900" b="1" dirty="0">
                <a:latin typeface="微软雅黑" pitchFamily="34" charset="-122"/>
                <a:ea typeface="微软雅黑" pitchFamily="34" charset="-122"/>
              </a:rPr>
              <a:t>while ( </a:t>
            </a:r>
            <a:r>
              <a:rPr lang="en-US" altLang="zh-CN" sz="1900" b="1" dirty="0" err="1">
                <a:latin typeface="微软雅黑" pitchFamily="34" charset="-122"/>
                <a:ea typeface="微软雅黑" pitchFamily="34" charset="-122"/>
              </a:rPr>
              <a:t>printer_status</a:t>
            </a:r>
            <a:r>
              <a:rPr lang="en-US" altLang="zh-CN" sz="1900" b="1" dirty="0">
                <a:latin typeface="微软雅黑" pitchFamily="34" charset="-122"/>
                <a:ea typeface="微软雅黑" pitchFamily="34" charset="-122"/>
              </a:rPr>
              <a:t> != READY);   // </a:t>
            </a:r>
            <a:r>
              <a:rPr lang="zh-CN" altLang="en-US" sz="1900" b="1" dirty="0">
                <a:latin typeface="微软雅黑" pitchFamily="34" charset="-122"/>
                <a:ea typeface="微软雅黑" pitchFamily="34" charset="-122"/>
              </a:rPr>
              <a:t>等待直到打印机状态为“就绪”</a:t>
            </a:r>
          </a:p>
          <a:p>
            <a:r>
              <a:rPr lang="zh-CN" altLang="en-US" sz="1900" b="1" dirty="0">
                <a:latin typeface="微软雅黑" pitchFamily="34" charset="-122"/>
                <a:ea typeface="微软雅黑" pitchFamily="34" charset="-122"/>
              </a:rPr>
              <a:t>*</a:t>
            </a:r>
            <a:r>
              <a:rPr lang="en-US" altLang="zh-CN" sz="1900" b="1" dirty="0" err="1">
                <a:latin typeface="微软雅黑" pitchFamily="34" charset="-122"/>
                <a:ea typeface="微软雅黑" pitchFamily="34" charset="-122"/>
              </a:rPr>
              <a:t>printer_data_port</a:t>
            </a:r>
            <a:r>
              <a:rPr lang="en-US" altLang="zh-CN" sz="1900" b="1" dirty="0">
                <a:latin typeface="微软雅黑" pitchFamily="34" charset="-122"/>
                <a:ea typeface="微软雅黑" pitchFamily="34" charset="-122"/>
              </a:rPr>
              <a:t>=</a:t>
            </a:r>
            <a:r>
              <a:rPr lang="en-US" altLang="zh-CN" sz="1900" b="1" dirty="0" err="1">
                <a:latin typeface="微软雅黑" pitchFamily="34" charset="-122"/>
                <a:ea typeface="微软雅黑" pitchFamily="34" charset="-122"/>
              </a:rPr>
              <a:t>kernbuf</a:t>
            </a:r>
            <a:r>
              <a:rPr lang="en-US" altLang="zh-CN" sz="1900" b="1" dirty="0">
                <a:latin typeface="微软雅黑" pitchFamily="34" charset="-122"/>
                <a:ea typeface="微软雅黑" pitchFamily="34" charset="-122"/>
              </a:rPr>
              <a:t>[</a:t>
            </a:r>
            <a:r>
              <a:rPr lang="en-US" altLang="zh-CN" sz="1900" b="1" dirty="0" err="1">
                <a:latin typeface="微软雅黑" pitchFamily="34" charset="-122"/>
                <a:ea typeface="微软雅黑" pitchFamily="34" charset="-122"/>
              </a:rPr>
              <a:t>i</a:t>
            </a:r>
            <a:r>
              <a:rPr lang="en-US" altLang="zh-CN" sz="1900" b="1" dirty="0">
                <a:latin typeface="微软雅黑" pitchFamily="34" charset="-122"/>
                <a:ea typeface="微软雅黑" pitchFamily="34" charset="-122"/>
              </a:rPr>
              <a:t>];      // </a:t>
            </a:r>
            <a:r>
              <a:rPr lang="zh-CN" altLang="en-US" sz="1900" b="1" dirty="0">
                <a:latin typeface="微软雅黑" pitchFamily="34" charset="-122"/>
                <a:ea typeface="微软雅黑" pitchFamily="34" charset="-122"/>
              </a:rPr>
              <a:t>向数据端口输出第一个字符</a:t>
            </a:r>
          </a:p>
          <a:p>
            <a:r>
              <a:rPr lang="zh-CN" altLang="en-US" sz="1900" b="1" dirty="0">
                <a:latin typeface="微软雅黑" pitchFamily="34" charset="-122"/>
                <a:ea typeface="微软雅黑" pitchFamily="34" charset="-122"/>
              </a:rPr>
              <a:t>*</a:t>
            </a:r>
            <a:r>
              <a:rPr lang="en-US" altLang="zh-CN" sz="1900" b="1" dirty="0" err="1">
                <a:latin typeface="微软雅黑" pitchFamily="34" charset="-122"/>
                <a:ea typeface="微软雅黑" pitchFamily="34" charset="-122"/>
              </a:rPr>
              <a:t>printer_control_port</a:t>
            </a:r>
            <a:r>
              <a:rPr lang="en-US" altLang="zh-CN" sz="1900" b="1" dirty="0">
                <a:latin typeface="微软雅黑" pitchFamily="34" charset="-122"/>
                <a:ea typeface="微软雅黑" pitchFamily="34" charset="-122"/>
              </a:rPr>
              <a:t>=START;	       // </a:t>
            </a:r>
            <a:r>
              <a:rPr lang="zh-CN" altLang="en-US" sz="1900" b="1" dirty="0">
                <a:solidFill>
                  <a:schemeClr val="accent1"/>
                </a:solidFill>
                <a:latin typeface="微软雅黑" pitchFamily="34" charset="-122"/>
                <a:ea typeface="微软雅黑" pitchFamily="34" charset="-122"/>
              </a:rPr>
              <a:t>发送“启动打印”命令</a:t>
            </a:r>
          </a:p>
          <a:p>
            <a:r>
              <a:rPr lang="en-US" altLang="zh-CN" sz="1900" b="1" dirty="0">
                <a:latin typeface="微软雅黑" pitchFamily="34" charset="-122"/>
                <a:ea typeface="微软雅黑" pitchFamily="34" charset="-122"/>
              </a:rPr>
              <a:t>scheduler ( );  			       // </a:t>
            </a:r>
            <a:r>
              <a:rPr lang="zh-CN" altLang="en-US" sz="1900" b="1" dirty="0">
                <a:latin typeface="微软雅黑" pitchFamily="34" charset="-122"/>
                <a:ea typeface="微软雅黑" pitchFamily="34" charset="-122"/>
              </a:rPr>
              <a:t>阻塞用户进程</a:t>
            </a:r>
            <a:r>
              <a:rPr lang="en-US" altLang="zh-CN" sz="1900" b="1" dirty="0">
                <a:latin typeface="微软雅黑" pitchFamily="34" charset="-122"/>
                <a:ea typeface="微软雅黑" pitchFamily="34" charset="-122"/>
              </a:rPr>
              <a:t>P</a:t>
            </a:r>
            <a:r>
              <a:rPr lang="zh-CN" altLang="en-US" sz="1900" b="1" dirty="0">
                <a:latin typeface="微软雅黑" pitchFamily="34" charset="-122"/>
                <a:ea typeface="微软雅黑" pitchFamily="34" charset="-122"/>
              </a:rPr>
              <a:t>，调度其他进程执行</a:t>
            </a:r>
          </a:p>
        </p:txBody>
      </p:sp>
      <p:sp>
        <p:nvSpPr>
          <p:cNvPr id="940038" name="Rectangle 6"/>
          <p:cNvSpPr>
            <a:spLocks noChangeArrowheads="1"/>
          </p:cNvSpPr>
          <p:nvPr/>
        </p:nvSpPr>
        <p:spPr bwMode="auto">
          <a:xfrm>
            <a:off x="171450" y="3756025"/>
            <a:ext cx="7404100" cy="2987675"/>
          </a:xfrm>
          <a:prstGeom prst="rect">
            <a:avLst/>
          </a:prstGeom>
          <a:noFill/>
          <a:ln w="6350">
            <a:solidFill>
              <a:schemeClr val="tx1"/>
            </a:solidFill>
            <a:miter lim="800000"/>
            <a:headEnd/>
            <a:tailEnd/>
          </a:ln>
          <a:effectLst/>
        </p:spPr>
        <p:txBody>
          <a:bodyPr wrap="none" anchor="ctr">
            <a:spAutoFit/>
          </a:bodyPr>
          <a:lstStyle/>
          <a:p>
            <a:pPr indent="171450"/>
            <a:r>
              <a:rPr lang="en-US" altLang="zh-CN" sz="1900" b="1" dirty="0">
                <a:latin typeface="微软雅黑" pitchFamily="34" charset="-122"/>
                <a:ea typeface="微软雅黑" pitchFamily="34" charset="-122"/>
              </a:rPr>
              <a:t>if (n==0) {		// </a:t>
            </a:r>
            <a:r>
              <a:rPr lang="zh-CN" altLang="en-US" sz="1900" b="1" dirty="0">
                <a:latin typeface="微软雅黑" pitchFamily="34" charset="-122"/>
                <a:ea typeface="微软雅黑" pitchFamily="34" charset="-122"/>
              </a:rPr>
              <a:t>若字符串打印完，则</a:t>
            </a:r>
          </a:p>
          <a:p>
            <a:pPr indent="171450"/>
            <a:r>
              <a:rPr lang="en-US" altLang="zh-CN" sz="1900" b="1" dirty="0" err="1">
                <a:latin typeface="微软雅黑" pitchFamily="34" charset="-122"/>
                <a:ea typeface="微软雅黑" pitchFamily="34" charset="-122"/>
              </a:rPr>
              <a:t>unblock_user</a:t>
            </a:r>
            <a:r>
              <a:rPr lang="en-US" altLang="zh-CN" sz="1900" b="1" dirty="0">
                <a:latin typeface="微软雅黑" pitchFamily="34" charset="-122"/>
                <a:ea typeface="微软雅黑" pitchFamily="34" charset="-122"/>
              </a:rPr>
              <a:t> ( );	// </a:t>
            </a:r>
            <a:r>
              <a:rPr lang="zh-CN" altLang="en-US" sz="1900" b="1" dirty="0">
                <a:latin typeface="微软雅黑" pitchFamily="34" charset="-122"/>
                <a:ea typeface="微软雅黑" pitchFamily="34" charset="-122"/>
              </a:rPr>
              <a:t>用户进程</a:t>
            </a:r>
            <a:r>
              <a:rPr lang="en-US" altLang="zh-CN" sz="1900" b="1" dirty="0">
                <a:latin typeface="微软雅黑" pitchFamily="34" charset="-122"/>
                <a:ea typeface="微软雅黑" pitchFamily="34" charset="-122"/>
              </a:rPr>
              <a:t>P</a:t>
            </a:r>
            <a:r>
              <a:rPr lang="zh-CN" altLang="en-US" sz="1900" b="1" dirty="0">
                <a:latin typeface="微软雅黑" pitchFamily="34" charset="-122"/>
                <a:ea typeface="微软雅黑" pitchFamily="34" charset="-122"/>
              </a:rPr>
              <a:t>解除阻塞，</a:t>
            </a:r>
            <a:r>
              <a:rPr lang="en-US" altLang="zh-CN" sz="1900" b="1" dirty="0">
                <a:latin typeface="微软雅黑" pitchFamily="34" charset="-122"/>
                <a:ea typeface="微软雅黑" pitchFamily="34" charset="-122"/>
              </a:rPr>
              <a:t>P</a:t>
            </a:r>
            <a:r>
              <a:rPr lang="zh-CN" altLang="en-US" sz="1900" b="1" dirty="0">
                <a:latin typeface="微软雅黑" pitchFamily="34" charset="-122"/>
                <a:ea typeface="微软雅黑" pitchFamily="34" charset="-122"/>
              </a:rPr>
              <a:t>进就绪队列</a:t>
            </a:r>
          </a:p>
          <a:p>
            <a:pPr indent="171450"/>
            <a:r>
              <a:rPr lang="en-US" altLang="zh-CN" sz="1900" b="1" dirty="0">
                <a:latin typeface="微软雅黑" pitchFamily="34" charset="-122"/>
                <a:ea typeface="微软雅黑" pitchFamily="34" charset="-122"/>
              </a:rPr>
              <a:t>} else {</a:t>
            </a:r>
          </a:p>
          <a:p>
            <a:pPr indent="171450"/>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printer_data_port</a:t>
            </a:r>
            <a:r>
              <a:rPr lang="en-US" altLang="zh-CN" sz="1900" b="1" dirty="0">
                <a:latin typeface="微软雅黑" pitchFamily="34" charset="-122"/>
                <a:ea typeface="微软雅黑" pitchFamily="34" charset="-122"/>
              </a:rPr>
              <a:t>=</a:t>
            </a:r>
            <a:r>
              <a:rPr lang="en-US" altLang="zh-CN" sz="1900" b="1" dirty="0" err="1">
                <a:latin typeface="微软雅黑" pitchFamily="34" charset="-122"/>
                <a:ea typeface="微软雅黑" pitchFamily="34" charset="-122"/>
              </a:rPr>
              <a:t>kernelbuf</a:t>
            </a:r>
            <a:r>
              <a:rPr lang="en-US" altLang="zh-CN" sz="1900" b="1" dirty="0">
                <a:latin typeface="微软雅黑" pitchFamily="34" charset="-122"/>
                <a:ea typeface="微软雅黑" pitchFamily="34" charset="-122"/>
              </a:rPr>
              <a:t>[</a:t>
            </a:r>
            <a:r>
              <a:rPr lang="en-US" altLang="zh-CN" sz="1900" b="1" dirty="0" err="1">
                <a:latin typeface="微软雅黑" pitchFamily="34" charset="-122"/>
                <a:ea typeface="微软雅黑" pitchFamily="34" charset="-122"/>
              </a:rPr>
              <a:t>i</a:t>
            </a:r>
            <a:r>
              <a:rPr lang="en-US" altLang="zh-CN" sz="1900" b="1" dirty="0">
                <a:latin typeface="微软雅黑" pitchFamily="34" charset="-122"/>
                <a:ea typeface="微软雅黑" pitchFamily="34" charset="-122"/>
              </a:rPr>
              <a:t>];  // </a:t>
            </a:r>
            <a:r>
              <a:rPr lang="zh-CN" altLang="en-US" sz="1900" b="1" dirty="0">
                <a:latin typeface="微软雅黑" pitchFamily="34" charset="-122"/>
                <a:ea typeface="微软雅黑" pitchFamily="34" charset="-122"/>
              </a:rPr>
              <a:t>向数据端口输出一个字符</a:t>
            </a:r>
          </a:p>
          <a:p>
            <a:pPr indent="171450"/>
            <a:r>
              <a:rPr lang="zh-CN" altLang="en-US"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printer_control_port</a:t>
            </a:r>
            <a:r>
              <a:rPr lang="en-US" altLang="zh-CN" sz="1900" b="1" dirty="0">
                <a:latin typeface="微软雅黑" pitchFamily="34" charset="-122"/>
                <a:ea typeface="微软雅黑" pitchFamily="34" charset="-122"/>
              </a:rPr>
              <a:t>=START;      // </a:t>
            </a:r>
            <a:r>
              <a:rPr lang="zh-CN" altLang="en-US" sz="1900" b="1" dirty="0">
                <a:solidFill>
                  <a:schemeClr val="accent1"/>
                </a:solidFill>
                <a:latin typeface="微软雅黑" pitchFamily="34" charset="-122"/>
                <a:ea typeface="微软雅黑" pitchFamily="34" charset="-122"/>
              </a:rPr>
              <a:t>发送“启动打印”命令</a:t>
            </a:r>
          </a:p>
          <a:p>
            <a:pPr indent="171450"/>
            <a:r>
              <a:rPr lang="en-US" altLang="zh-CN" sz="1900" b="1" dirty="0">
                <a:latin typeface="微软雅黑" pitchFamily="34" charset="-122"/>
                <a:ea typeface="微软雅黑" pitchFamily="34" charset="-122"/>
              </a:rPr>
              <a:t>    n = n-1; 		// </a:t>
            </a:r>
            <a:r>
              <a:rPr lang="zh-CN" altLang="en-US" sz="1900" b="1" dirty="0">
                <a:latin typeface="微软雅黑" pitchFamily="34" charset="-122"/>
                <a:ea typeface="微软雅黑" pitchFamily="34" charset="-122"/>
              </a:rPr>
              <a:t>未打印字符数减</a:t>
            </a:r>
            <a:r>
              <a:rPr lang="en-US" altLang="zh-CN" sz="1900" b="1" dirty="0">
                <a:latin typeface="微软雅黑" pitchFamily="34" charset="-122"/>
                <a:ea typeface="微软雅黑" pitchFamily="34" charset="-122"/>
              </a:rPr>
              <a:t>1</a:t>
            </a:r>
          </a:p>
          <a:p>
            <a:pPr indent="171450"/>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i</a:t>
            </a:r>
            <a:r>
              <a:rPr lang="en-US" altLang="zh-CN" sz="1900" b="1" dirty="0">
                <a:latin typeface="微软雅黑" pitchFamily="34" charset="-122"/>
                <a:ea typeface="微软雅黑" pitchFamily="34" charset="-122"/>
              </a:rPr>
              <a:t> = i+1; 		// </a:t>
            </a:r>
            <a:r>
              <a:rPr lang="zh-CN" altLang="en-US" sz="1900" b="1" dirty="0">
                <a:latin typeface="微软雅黑" pitchFamily="34" charset="-122"/>
                <a:ea typeface="微软雅黑" pitchFamily="34" charset="-122"/>
              </a:rPr>
              <a:t>下一个打印字符指针加</a:t>
            </a:r>
            <a:r>
              <a:rPr lang="en-US" altLang="zh-CN" sz="1900" b="1" dirty="0">
                <a:latin typeface="微软雅黑" pitchFamily="34" charset="-122"/>
                <a:ea typeface="微软雅黑" pitchFamily="34" charset="-122"/>
              </a:rPr>
              <a:t>1</a:t>
            </a:r>
          </a:p>
          <a:p>
            <a:pPr indent="171450"/>
            <a:r>
              <a:rPr lang="en-US" altLang="zh-CN" sz="1900" b="1" dirty="0">
                <a:latin typeface="微软雅黑" pitchFamily="34" charset="-122"/>
                <a:ea typeface="微软雅黑" pitchFamily="34" charset="-122"/>
              </a:rPr>
              <a:t>}</a:t>
            </a:r>
          </a:p>
          <a:p>
            <a:pPr indent="171450"/>
            <a:r>
              <a:rPr lang="en-US" altLang="zh-CN" sz="1900" b="1" dirty="0" err="1">
                <a:latin typeface="微软雅黑" pitchFamily="34" charset="-122"/>
                <a:ea typeface="微软雅黑" pitchFamily="34" charset="-122"/>
              </a:rPr>
              <a:t>acknowledge_interrupt</a:t>
            </a:r>
            <a:r>
              <a:rPr lang="en-US" altLang="zh-CN" sz="1900" b="1" dirty="0">
                <a:latin typeface="微软雅黑" pitchFamily="34" charset="-122"/>
                <a:ea typeface="微软雅黑" pitchFamily="34" charset="-122"/>
              </a:rPr>
              <a:t>();	// </a:t>
            </a:r>
            <a:r>
              <a:rPr lang="zh-CN" altLang="en-US" sz="1900" b="1" dirty="0">
                <a:latin typeface="微软雅黑" pitchFamily="34" charset="-122"/>
                <a:ea typeface="微软雅黑" pitchFamily="34" charset="-122"/>
              </a:rPr>
              <a:t>中断回答（清除中断请求）</a:t>
            </a:r>
          </a:p>
          <a:p>
            <a:pPr indent="171450"/>
            <a:r>
              <a:rPr lang="en-US" altLang="zh-CN" sz="1900" b="1" dirty="0" err="1">
                <a:latin typeface="微软雅黑" pitchFamily="34" charset="-122"/>
                <a:ea typeface="微软雅黑" pitchFamily="34" charset="-122"/>
              </a:rPr>
              <a:t>return_from_interrupt</a:t>
            </a:r>
            <a:r>
              <a:rPr lang="en-US" altLang="zh-CN" sz="1900" b="1" dirty="0">
                <a:latin typeface="微软雅黑" pitchFamily="34" charset="-122"/>
                <a:ea typeface="微软雅黑" pitchFamily="34" charset="-122"/>
              </a:rPr>
              <a:t>();  	// </a:t>
            </a:r>
            <a:r>
              <a:rPr lang="zh-CN" altLang="en-US" sz="1900" b="1" dirty="0">
                <a:latin typeface="微软雅黑" pitchFamily="34" charset="-122"/>
                <a:ea typeface="微软雅黑" pitchFamily="34" charset="-122"/>
              </a:rPr>
              <a:t>中断返回 </a:t>
            </a:r>
          </a:p>
        </p:txBody>
      </p:sp>
      <p:sp>
        <p:nvSpPr>
          <p:cNvPr id="940039" name="Text Box 7"/>
          <p:cNvSpPr txBox="1">
            <a:spLocks noChangeArrowheads="1"/>
          </p:cNvSpPr>
          <p:nvPr/>
        </p:nvSpPr>
        <p:spPr bwMode="auto">
          <a:xfrm>
            <a:off x="128588" y="755650"/>
            <a:ext cx="5224462" cy="412750"/>
          </a:xfrm>
          <a:prstGeom prst="rect">
            <a:avLst/>
          </a:prstGeom>
          <a:noFill/>
          <a:ln w="50800">
            <a:noFill/>
            <a:miter lim="800000"/>
            <a:headEnd/>
            <a:tailEnd/>
          </a:ln>
          <a:effectLst/>
        </p:spPr>
        <p:txBody>
          <a:bodyPr>
            <a:spAutoFit/>
          </a:bodyPr>
          <a:lstStyle/>
          <a:p>
            <a:pPr>
              <a:spcBef>
                <a:spcPct val="50000"/>
              </a:spcBef>
            </a:pPr>
            <a:r>
              <a:rPr lang="zh-CN" altLang="en-US" sz="2100" b="1">
                <a:solidFill>
                  <a:srgbClr val="A50021"/>
                </a:solidFill>
                <a:latin typeface="微软雅黑" pitchFamily="34" charset="-122"/>
                <a:ea typeface="微软雅黑" pitchFamily="34" charset="-122"/>
              </a:rPr>
              <a:t>例子：采用中断方式进行字符串打印</a:t>
            </a:r>
          </a:p>
        </p:txBody>
      </p:sp>
      <p:sp>
        <p:nvSpPr>
          <p:cNvPr id="940040" name="Text Box 8"/>
          <p:cNvSpPr txBox="1">
            <a:spLocks noChangeArrowheads="1"/>
          </p:cNvSpPr>
          <p:nvPr/>
        </p:nvSpPr>
        <p:spPr bwMode="auto">
          <a:xfrm>
            <a:off x="4471988" y="963613"/>
            <a:ext cx="4557712" cy="412750"/>
          </a:xfrm>
          <a:prstGeom prst="rect">
            <a:avLst/>
          </a:prstGeom>
          <a:noFill/>
          <a:ln w="50800">
            <a:noFill/>
            <a:miter lim="800000"/>
            <a:headEnd/>
            <a:tailEnd/>
          </a:ln>
          <a:effectLst/>
        </p:spPr>
        <p:txBody>
          <a:bodyPr>
            <a:spAutoFit/>
          </a:bodyPr>
          <a:lstStyle/>
          <a:p>
            <a:pPr>
              <a:spcBef>
                <a:spcPct val="50000"/>
              </a:spcBef>
            </a:pPr>
            <a:r>
              <a:rPr lang="en-US" altLang="zh-CN" sz="2100" b="1">
                <a:solidFill>
                  <a:schemeClr val="accent2"/>
                </a:solidFill>
                <a:latin typeface="微软雅黑" pitchFamily="34" charset="-122"/>
                <a:ea typeface="微软雅黑" pitchFamily="34" charset="-122"/>
              </a:rPr>
              <a:t>sys_write</a:t>
            </a:r>
            <a:r>
              <a:rPr lang="zh-CN" altLang="en-US" sz="2100" b="1">
                <a:solidFill>
                  <a:schemeClr val="accent2"/>
                </a:solidFill>
                <a:latin typeface="微软雅黑" pitchFamily="34" charset="-122"/>
                <a:ea typeface="微软雅黑" pitchFamily="34" charset="-122"/>
              </a:rPr>
              <a:t>进行字符串打印的程序段</a:t>
            </a:r>
            <a:r>
              <a:rPr lang="en-US" altLang="zh-CN" sz="2100" b="1">
                <a:solidFill>
                  <a:schemeClr val="accent2"/>
                </a:solidFill>
                <a:latin typeface="微软雅黑" pitchFamily="34" charset="-122"/>
                <a:ea typeface="微软雅黑" pitchFamily="34" charset="-122"/>
              </a:rPr>
              <a:t>:</a:t>
            </a:r>
          </a:p>
        </p:txBody>
      </p:sp>
      <p:sp>
        <p:nvSpPr>
          <p:cNvPr id="940041" name="Text Box 9"/>
          <p:cNvSpPr txBox="1">
            <a:spLocks noChangeArrowheads="1"/>
          </p:cNvSpPr>
          <p:nvPr/>
        </p:nvSpPr>
        <p:spPr bwMode="auto">
          <a:xfrm>
            <a:off x="196850" y="3306763"/>
            <a:ext cx="4092575" cy="412750"/>
          </a:xfrm>
          <a:prstGeom prst="rect">
            <a:avLst/>
          </a:prstGeom>
          <a:noFill/>
          <a:ln w="50800">
            <a:noFill/>
            <a:miter lim="800000"/>
            <a:headEnd/>
            <a:tailEnd/>
          </a:ln>
          <a:effectLst/>
        </p:spPr>
        <p:txBody>
          <a:bodyPr>
            <a:spAutoFit/>
          </a:bodyPr>
          <a:lstStyle/>
          <a:p>
            <a:pPr>
              <a:spcBef>
                <a:spcPct val="50000"/>
              </a:spcBef>
            </a:pP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字符打印</a:t>
            </a: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中断服务程序：</a:t>
            </a:r>
          </a:p>
        </p:txBody>
      </p:sp>
      <p:sp>
        <p:nvSpPr>
          <p:cNvPr id="940042" name="Text Box 10"/>
          <p:cNvSpPr txBox="1">
            <a:spLocks noChangeArrowheads="1"/>
          </p:cNvSpPr>
          <p:nvPr/>
        </p:nvSpPr>
        <p:spPr bwMode="auto">
          <a:xfrm>
            <a:off x="7751763" y="3498850"/>
            <a:ext cx="1392237" cy="3125788"/>
          </a:xfrm>
          <a:prstGeom prst="rect">
            <a:avLst/>
          </a:prstGeom>
          <a:noFill/>
          <a:ln w="50800">
            <a:noFill/>
            <a:miter lim="800000"/>
            <a:headEnd/>
            <a:tailEnd/>
          </a:ln>
          <a:effectLst/>
        </p:spPr>
        <p:txBody>
          <a:bodyPr>
            <a:spAutoFit/>
          </a:bodyPr>
          <a:lstStyle/>
          <a:p>
            <a:pPr>
              <a:spcBef>
                <a:spcPct val="50000"/>
              </a:spcBef>
            </a:pPr>
            <a:r>
              <a:rPr lang="en-US" altLang="zh-CN" sz="1900" b="1">
                <a:solidFill>
                  <a:schemeClr val="accent1"/>
                </a:solidFill>
                <a:latin typeface="微软雅黑" pitchFamily="34" charset="-122"/>
                <a:ea typeface="微软雅黑" pitchFamily="34" charset="-122"/>
              </a:rPr>
              <a:t>sys_write</a:t>
            </a:r>
            <a:r>
              <a:rPr lang="zh-CN" altLang="en-US" sz="1900" b="1">
                <a:solidFill>
                  <a:schemeClr val="accent1"/>
                </a:solidFill>
                <a:latin typeface="微软雅黑" pitchFamily="34" charset="-122"/>
                <a:ea typeface="微软雅黑" pitchFamily="34" charset="-122"/>
              </a:rPr>
              <a:t>是如何调出来的？</a:t>
            </a:r>
          </a:p>
          <a:p>
            <a:pPr>
              <a:spcBef>
                <a:spcPct val="50000"/>
              </a:spcBef>
            </a:pPr>
            <a:r>
              <a:rPr lang="zh-CN" altLang="en-US" sz="1900" b="1">
                <a:solidFill>
                  <a:schemeClr val="accent2"/>
                </a:solidFill>
                <a:latin typeface="微软雅黑" pitchFamily="34" charset="-122"/>
                <a:ea typeface="微软雅黑" pitchFamily="34" charset="-122"/>
              </a:rPr>
              <a:t>系统调用！</a:t>
            </a:r>
          </a:p>
          <a:p>
            <a:pPr>
              <a:spcBef>
                <a:spcPct val="50000"/>
              </a:spcBef>
            </a:pPr>
            <a:r>
              <a:rPr lang="zh-CN" altLang="en-US" sz="1900" b="1">
                <a:solidFill>
                  <a:schemeClr val="accent1"/>
                </a:solidFill>
                <a:latin typeface="微软雅黑" pitchFamily="34" charset="-122"/>
                <a:ea typeface="微软雅黑" pitchFamily="34" charset="-122"/>
              </a:rPr>
              <a:t>中断服务程序是如何调出来的？</a:t>
            </a:r>
          </a:p>
          <a:p>
            <a:pPr>
              <a:spcBef>
                <a:spcPct val="50000"/>
              </a:spcBef>
            </a:pPr>
            <a:r>
              <a:rPr lang="zh-CN" altLang="en-US" sz="1900" b="1">
                <a:solidFill>
                  <a:schemeClr val="accent2"/>
                </a:solidFill>
                <a:latin typeface="微软雅黑" pitchFamily="34" charset="-122"/>
                <a:ea typeface="微软雅黑" pitchFamily="34" charset="-122"/>
              </a:rPr>
              <a:t>外设完成任务！</a:t>
            </a:r>
          </a:p>
        </p:txBody>
      </p:sp>
    </p:spTree>
    <p:extLst>
      <p:ext uri="{BB962C8B-B14F-4D97-AF65-F5344CB8AC3E}">
        <p14:creationId xmlns:p14="http://schemas.microsoft.com/office/powerpoint/2010/main" val="307404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0039"/>
                                        </p:tgtEl>
                                        <p:attrNameLst>
                                          <p:attrName>style.visibility</p:attrName>
                                        </p:attrNameLst>
                                      </p:cBhvr>
                                      <p:to>
                                        <p:strVal val="visible"/>
                                      </p:to>
                                    </p:set>
                                    <p:animEffect transition="in" filter="blinds(horizontal)">
                                      <p:cBhvr>
                                        <p:cTn id="7" dur="500"/>
                                        <p:tgtEl>
                                          <p:spTgt spid="9400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0040">
                                            <p:txEl>
                                              <p:pRg st="0" end="0"/>
                                            </p:txEl>
                                          </p:spTgt>
                                        </p:tgtEl>
                                        <p:attrNameLst>
                                          <p:attrName>style.visibility</p:attrName>
                                        </p:attrNameLst>
                                      </p:cBhvr>
                                      <p:to>
                                        <p:strVal val="visible"/>
                                      </p:to>
                                    </p:set>
                                    <p:animEffect transition="in" filter="blinds(horizontal)">
                                      <p:cBhvr>
                                        <p:cTn id="12" dur="500"/>
                                        <p:tgtEl>
                                          <p:spTgt spid="9400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0037"/>
                                        </p:tgtEl>
                                        <p:attrNameLst>
                                          <p:attrName>style.visibility</p:attrName>
                                        </p:attrNameLst>
                                      </p:cBhvr>
                                      <p:to>
                                        <p:strVal val="visible"/>
                                      </p:to>
                                    </p:set>
                                    <p:animEffect transition="in" filter="blinds(horizontal)">
                                      <p:cBhvr>
                                        <p:cTn id="17" dur="500"/>
                                        <p:tgtEl>
                                          <p:spTgt spid="9400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0041"/>
                                        </p:tgtEl>
                                        <p:attrNameLst>
                                          <p:attrName>style.visibility</p:attrName>
                                        </p:attrNameLst>
                                      </p:cBhvr>
                                      <p:to>
                                        <p:strVal val="visible"/>
                                      </p:to>
                                    </p:set>
                                    <p:animEffect transition="in" filter="blinds(horizontal)">
                                      <p:cBhvr>
                                        <p:cTn id="22" dur="500"/>
                                        <p:tgtEl>
                                          <p:spTgt spid="9400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40038"/>
                                        </p:tgtEl>
                                        <p:attrNameLst>
                                          <p:attrName>style.visibility</p:attrName>
                                        </p:attrNameLst>
                                      </p:cBhvr>
                                      <p:to>
                                        <p:strVal val="visible"/>
                                      </p:to>
                                    </p:set>
                                    <p:animEffect transition="in" filter="blinds(horizontal)">
                                      <p:cBhvr>
                                        <p:cTn id="27" dur="500"/>
                                        <p:tgtEl>
                                          <p:spTgt spid="94003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40042">
                                            <p:txEl>
                                              <p:pRg st="0" end="0"/>
                                            </p:txEl>
                                          </p:spTgt>
                                        </p:tgtEl>
                                        <p:attrNameLst>
                                          <p:attrName>style.visibility</p:attrName>
                                        </p:attrNameLst>
                                      </p:cBhvr>
                                      <p:to>
                                        <p:strVal val="visible"/>
                                      </p:to>
                                    </p:set>
                                    <p:animEffect transition="in" filter="blinds(horizontal)">
                                      <p:cBhvr>
                                        <p:cTn id="32" dur="500"/>
                                        <p:tgtEl>
                                          <p:spTgt spid="94004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40042">
                                            <p:txEl>
                                              <p:pRg st="1" end="1"/>
                                            </p:txEl>
                                          </p:spTgt>
                                        </p:tgtEl>
                                        <p:attrNameLst>
                                          <p:attrName>style.visibility</p:attrName>
                                        </p:attrNameLst>
                                      </p:cBhvr>
                                      <p:to>
                                        <p:strVal val="visible"/>
                                      </p:to>
                                    </p:set>
                                    <p:animEffect transition="in" filter="blinds(horizontal)">
                                      <p:cBhvr>
                                        <p:cTn id="37" dur="500"/>
                                        <p:tgtEl>
                                          <p:spTgt spid="94004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40042">
                                            <p:txEl>
                                              <p:pRg st="2" end="2"/>
                                            </p:txEl>
                                          </p:spTgt>
                                        </p:tgtEl>
                                        <p:attrNameLst>
                                          <p:attrName>style.visibility</p:attrName>
                                        </p:attrNameLst>
                                      </p:cBhvr>
                                      <p:to>
                                        <p:strVal val="visible"/>
                                      </p:to>
                                    </p:set>
                                    <p:animEffect transition="in" filter="blinds(horizontal)">
                                      <p:cBhvr>
                                        <p:cTn id="42" dur="500"/>
                                        <p:tgtEl>
                                          <p:spTgt spid="94004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40042">
                                            <p:txEl>
                                              <p:pRg st="3" end="3"/>
                                            </p:txEl>
                                          </p:spTgt>
                                        </p:tgtEl>
                                        <p:attrNameLst>
                                          <p:attrName>style.visibility</p:attrName>
                                        </p:attrNameLst>
                                      </p:cBhvr>
                                      <p:to>
                                        <p:strVal val="visible"/>
                                      </p:to>
                                    </p:set>
                                    <p:animEffect transition="in" filter="blinds(horizontal)">
                                      <p:cBhvr>
                                        <p:cTn id="47" dur="500"/>
                                        <p:tgtEl>
                                          <p:spTgt spid="9400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7" grpId="0" animBg="1"/>
      <p:bldP spid="940038" grpId="0" animBg="1"/>
      <p:bldP spid="940039" grpId="0"/>
      <p:bldP spid="94004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a:xfrm>
            <a:off x="657225" y="85725"/>
            <a:ext cx="7667625" cy="528638"/>
          </a:xfrm>
        </p:spPr>
        <p:txBody>
          <a:bodyPr/>
          <a:lstStyle/>
          <a:p>
            <a:r>
              <a:rPr lang="zh-CN" altLang="en-US"/>
              <a:t>中断控制器的基本结构</a:t>
            </a:r>
          </a:p>
        </p:txBody>
      </p:sp>
      <p:sp>
        <p:nvSpPr>
          <p:cNvPr id="923651" name="Text Box 3"/>
          <p:cNvSpPr txBox="1">
            <a:spLocks noChangeArrowheads="1"/>
          </p:cNvSpPr>
          <p:nvPr/>
        </p:nvSpPr>
        <p:spPr bwMode="auto">
          <a:xfrm>
            <a:off x="1493838" y="4976813"/>
            <a:ext cx="2259012"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b="1">
                <a:latin typeface="Times New Roman" pitchFamily="18" charset="0"/>
                <a:ea typeface="黑体" pitchFamily="49" charset="-122"/>
              </a:rPr>
              <a:t>屏蔽寄存器</a:t>
            </a:r>
          </a:p>
        </p:txBody>
      </p:sp>
      <p:sp>
        <p:nvSpPr>
          <p:cNvPr id="923652" name="Text Box 4"/>
          <p:cNvSpPr txBox="1">
            <a:spLocks noChangeArrowheads="1"/>
          </p:cNvSpPr>
          <p:nvPr/>
        </p:nvSpPr>
        <p:spPr bwMode="auto">
          <a:xfrm>
            <a:off x="4630738" y="5021263"/>
            <a:ext cx="2432050"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b="1">
                <a:latin typeface="Times New Roman" pitchFamily="18" charset="0"/>
                <a:ea typeface="黑体" pitchFamily="49" charset="-122"/>
              </a:rPr>
              <a:t>中断请求寄存器</a:t>
            </a:r>
          </a:p>
        </p:txBody>
      </p:sp>
      <p:sp>
        <p:nvSpPr>
          <p:cNvPr id="923653" name="Line 5"/>
          <p:cNvSpPr>
            <a:spLocks noChangeShapeType="1"/>
          </p:cNvSpPr>
          <p:nvPr/>
        </p:nvSpPr>
        <p:spPr bwMode="auto">
          <a:xfrm>
            <a:off x="1612900" y="4262438"/>
            <a:ext cx="0" cy="727075"/>
          </a:xfrm>
          <a:prstGeom prst="line">
            <a:avLst/>
          </a:prstGeom>
          <a:noFill/>
          <a:ln w="9525">
            <a:solidFill>
              <a:schemeClr val="tx1"/>
            </a:solidFill>
            <a:round/>
            <a:headEnd type="triangle" w="med" len="med"/>
            <a:tailEnd/>
          </a:ln>
          <a:effectLst/>
        </p:spPr>
        <p:txBody>
          <a:bodyPr/>
          <a:lstStyle/>
          <a:p>
            <a:endParaRPr lang="zh-CN" altLang="en-US"/>
          </a:p>
        </p:txBody>
      </p:sp>
      <p:sp>
        <p:nvSpPr>
          <p:cNvPr id="923654" name="AutoShape 6"/>
          <p:cNvSpPr>
            <a:spLocks noChangeArrowheads="1"/>
          </p:cNvSpPr>
          <p:nvPr/>
        </p:nvSpPr>
        <p:spPr bwMode="auto">
          <a:xfrm rot="-5400000">
            <a:off x="1503363" y="3840163"/>
            <a:ext cx="442912" cy="442912"/>
          </a:xfrm>
          <a:prstGeom prst="flowChartDelay">
            <a:avLst/>
          </a:prstGeom>
          <a:noFill/>
          <a:ln w="9525">
            <a:solidFill>
              <a:schemeClr val="tx1"/>
            </a:solidFill>
            <a:miter lim="800000"/>
            <a:headEnd/>
            <a:tailEnd/>
          </a:ln>
          <a:effectLst/>
        </p:spPr>
        <p:txBody>
          <a:bodyPr wrap="none" anchor="ctr"/>
          <a:lstStyle/>
          <a:p>
            <a:endParaRPr lang="zh-CN" altLang="en-US"/>
          </a:p>
        </p:txBody>
      </p:sp>
      <p:sp>
        <p:nvSpPr>
          <p:cNvPr id="923655" name="Line 7"/>
          <p:cNvSpPr>
            <a:spLocks noChangeShapeType="1"/>
          </p:cNvSpPr>
          <p:nvPr/>
        </p:nvSpPr>
        <p:spPr bwMode="auto">
          <a:xfrm flipV="1">
            <a:off x="1852613" y="4262438"/>
            <a:ext cx="0" cy="471487"/>
          </a:xfrm>
          <a:prstGeom prst="line">
            <a:avLst/>
          </a:prstGeom>
          <a:noFill/>
          <a:ln w="9525">
            <a:solidFill>
              <a:schemeClr val="tx1"/>
            </a:solidFill>
            <a:round/>
            <a:headEnd/>
            <a:tailEnd type="triangle" w="med" len="med"/>
          </a:ln>
          <a:effectLst/>
        </p:spPr>
        <p:txBody>
          <a:bodyPr/>
          <a:lstStyle/>
          <a:p>
            <a:endParaRPr lang="zh-CN" altLang="en-US"/>
          </a:p>
        </p:txBody>
      </p:sp>
      <p:sp>
        <p:nvSpPr>
          <p:cNvPr id="923656" name="Line 8"/>
          <p:cNvSpPr>
            <a:spLocks noChangeShapeType="1"/>
          </p:cNvSpPr>
          <p:nvPr/>
        </p:nvSpPr>
        <p:spPr bwMode="auto">
          <a:xfrm>
            <a:off x="1868488" y="4733925"/>
            <a:ext cx="2836862" cy="0"/>
          </a:xfrm>
          <a:prstGeom prst="line">
            <a:avLst/>
          </a:prstGeom>
          <a:noFill/>
          <a:ln w="9525">
            <a:solidFill>
              <a:schemeClr val="tx1"/>
            </a:solidFill>
            <a:round/>
            <a:headEnd/>
            <a:tailEnd/>
          </a:ln>
          <a:effectLst/>
        </p:spPr>
        <p:txBody>
          <a:bodyPr/>
          <a:lstStyle/>
          <a:p>
            <a:endParaRPr lang="zh-CN" altLang="en-US"/>
          </a:p>
        </p:txBody>
      </p:sp>
      <p:sp>
        <p:nvSpPr>
          <p:cNvPr id="923657" name="Line 9"/>
          <p:cNvSpPr>
            <a:spLocks noChangeShapeType="1"/>
          </p:cNvSpPr>
          <p:nvPr/>
        </p:nvSpPr>
        <p:spPr bwMode="auto">
          <a:xfrm>
            <a:off x="4705350" y="4733925"/>
            <a:ext cx="0" cy="282575"/>
          </a:xfrm>
          <a:prstGeom prst="line">
            <a:avLst/>
          </a:prstGeom>
          <a:noFill/>
          <a:ln w="9525">
            <a:solidFill>
              <a:schemeClr val="tx1"/>
            </a:solidFill>
            <a:round/>
            <a:headEnd/>
            <a:tailEnd/>
          </a:ln>
          <a:effectLst/>
        </p:spPr>
        <p:txBody>
          <a:bodyPr/>
          <a:lstStyle/>
          <a:p>
            <a:endParaRPr lang="zh-CN" altLang="en-US"/>
          </a:p>
        </p:txBody>
      </p:sp>
      <p:sp>
        <p:nvSpPr>
          <p:cNvPr id="923658" name="AutoShape 10"/>
          <p:cNvSpPr>
            <a:spLocks noChangeArrowheads="1"/>
          </p:cNvSpPr>
          <p:nvPr/>
        </p:nvSpPr>
        <p:spPr bwMode="auto">
          <a:xfrm rot="-5400000">
            <a:off x="3517106" y="3820320"/>
            <a:ext cx="415925" cy="442912"/>
          </a:xfrm>
          <a:prstGeom prst="flowChartDelay">
            <a:avLst/>
          </a:prstGeom>
          <a:noFill/>
          <a:ln w="9525">
            <a:solidFill>
              <a:schemeClr val="tx1"/>
            </a:solidFill>
            <a:miter lim="800000"/>
            <a:headEnd/>
            <a:tailEnd/>
          </a:ln>
          <a:effectLst/>
        </p:spPr>
        <p:txBody>
          <a:bodyPr wrap="none" anchor="ctr"/>
          <a:lstStyle/>
          <a:p>
            <a:endParaRPr lang="zh-CN" altLang="en-US"/>
          </a:p>
        </p:txBody>
      </p:sp>
      <p:sp>
        <p:nvSpPr>
          <p:cNvPr id="923659" name="Line 11"/>
          <p:cNvSpPr>
            <a:spLocks noChangeShapeType="1"/>
          </p:cNvSpPr>
          <p:nvPr/>
        </p:nvSpPr>
        <p:spPr bwMode="auto">
          <a:xfrm flipH="1">
            <a:off x="3598863" y="4248150"/>
            <a:ext cx="0" cy="739775"/>
          </a:xfrm>
          <a:prstGeom prst="line">
            <a:avLst/>
          </a:prstGeom>
          <a:noFill/>
          <a:ln w="9525">
            <a:solidFill>
              <a:schemeClr val="tx1"/>
            </a:solidFill>
            <a:round/>
            <a:headEnd type="triangle" w="med" len="med"/>
            <a:tailEnd/>
          </a:ln>
          <a:effectLst/>
        </p:spPr>
        <p:txBody>
          <a:bodyPr/>
          <a:lstStyle/>
          <a:p>
            <a:endParaRPr lang="zh-CN" altLang="en-US"/>
          </a:p>
        </p:txBody>
      </p:sp>
      <p:sp>
        <p:nvSpPr>
          <p:cNvPr id="923660" name="Line 12"/>
          <p:cNvSpPr>
            <a:spLocks noChangeShapeType="1"/>
          </p:cNvSpPr>
          <p:nvPr/>
        </p:nvSpPr>
        <p:spPr bwMode="auto">
          <a:xfrm flipV="1">
            <a:off x="3857625" y="4248150"/>
            <a:ext cx="0" cy="284163"/>
          </a:xfrm>
          <a:prstGeom prst="line">
            <a:avLst/>
          </a:prstGeom>
          <a:noFill/>
          <a:ln w="9525">
            <a:solidFill>
              <a:schemeClr val="tx1"/>
            </a:solidFill>
            <a:round/>
            <a:headEnd/>
            <a:tailEnd type="triangle" w="med" len="med"/>
          </a:ln>
          <a:effectLst/>
        </p:spPr>
        <p:txBody>
          <a:bodyPr/>
          <a:lstStyle/>
          <a:p>
            <a:endParaRPr lang="zh-CN" altLang="en-US"/>
          </a:p>
        </p:txBody>
      </p:sp>
      <p:sp>
        <p:nvSpPr>
          <p:cNvPr id="923661" name="Line 13"/>
          <p:cNvSpPr>
            <a:spLocks noChangeShapeType="1"/>
          </p:cNvSpPr>
          <p:nvPr/>
        </p:nvSpPr>
        <p:spPr bwMode="auto">
          <a:xfrm>
            <a:off x="3857625" y="4530725"/>
            <a:ext cx="3011488" cy="0"/>
          </a:xfrm>
          <a:prstGeom prst="line">
            <a:avLst/>
          </a:prstGeom>
          <a:noFill/>
          <a:ln w="9525">
            <a:solidFill>
              <a:schemeClr val="tx1"/>
            </a:solidFill>
            <a:round/>
            <a:headEnd/>
            <a:tailEnd/>
          </a:ln>
          <a:effectLst/>
        </p:spPr>
        <p:txBody>
          <a:bodyPr/>
          <a:lstStyle/>
          <a:p>
            <a:endParaRPr lang="zh-CN" altLang="en-US"/>
          </a:p>
        </p:txBody>
      </p:sp>
      <p:sp>
        <p:nvSpPr>
          <p:cNvPr id="923662" name="Line 14"/>
          <p:cNvSpPr>
            <a:spLocks noChangeShapeType="1"/>
          </p:cNvSpPr>
          <p:nvPr/>
        </p:nvSpPr>
        <p:spPr bwMode="auto">
          <a:xfrm>
            <a:off x="6869113" y="4532313"/>
            <a:ext cx="0" cy="484187"/>
          </a:xfrm>
          <a:prstGeom prst="line">
            <a:avLst/>
          </a:prstGeom>
          <a:noFill/>
          <a:ln w="9525">
            <a:solidFill>
              <a:schemeClr val="tx1"/>
            </a:solidFill>
            <a:round/>
            <a:headEnd/>
            <a:tailEnd/>
          </a:ln>
          <a:effectLst/>
        </p:spPr>
        <p:txBody>
          <a:bodyPr/>
          <a:lstStyle/>
          <a:p>
            <a:endParaRPr lang="zh-CN" altLang="en-US"/>
          </a:p>
        </p:txBody>
      </p:sp>
      <p:grpSp>
        <p:nvGrpSpPr>
          <p:cNvPr id="923663" name="Group 15"/>
          <p:cNvGrpSpPr>
            <a:grpSpLocks/>
          </p:cNvGrpSpPr>
          <p:nvPr/>
        </p:nvGrpSpPr>
        <p:grpSpPr bwMode="auto">
          <a:xfrm>
            <a:off x="1733550" y="3554413"/>
            <a:ext cx="2006600" cy="249237"/>
            <a:chOff x="1092" y="2239"/>
            <a:chExt cx="1264" cy="221"/>
          </a:xfrm>
        </p:grpSpPr>
        <p:sp>
          <p:nvSpPr>
            <p:cNvPr id="923664" name="Line 16"/>
            <p:cNvSpPr>
              <a:spLocks noChangeShapeType="1"/>
            </p:cNvSpPr>
            <p:nvPr/>
          </p:nvSpPr>
          <p:spPr bwMode="auto">
            <a:xfrm flipH="1" flipV="1">
              <a:off x="1092" y="2240"/>
              <a:ext cx="1" cy="220"/>
            </a:xfrm>
            <a:prstGeom prst="line">
              <a:avLst/>
            </a:prstGeom>
            <a:noFill/>
            <a:ln w="9525">
              <a:solidFill>
                <a:schemeClr val="tx1"/>
              </a:solidFill>
              <a:round/>
              <a:headEnd/>
              <a:tailEnd type="triangle" w="med" len="med"/>
            </a:ln>
            <a:effectLst/>
          </p:spPr>
          <p:txBody>
            <a:bodyPr/>
            <a:lstStyle/>
            <a:p>
              <a:endParaRPr lang="zh-CN" altLang="en-US"/>
            </a:p>
          </p:txBody>
        </p:sp>
        <p:sp>
          <p:nvSpPr>
            <p:cNvPr id="923665" name="Line 17"/>
            <p:cNvSpPr>
              <a:spLocks noChangeShapeType="1"/>
            </p:cNvSpPr>
            <p:nvPr/>
          </p:nvSpPr>
          <p:spPr bwMode="auto">
            <a:xfrm flipV="1">
              <a:off x="2355" y="2239"/>
              <a:ext cx="1" cy="212"/>
            </a:xfrm>
            <a:prstGeom prst="line">
              <a:avLst/>
            </a:prstGeom>
            <a:noFill/>
            <a:ln w="9525">
              <a:solidFill>
                <a:schemeClr val="tx1"/>
              </a:solidFill>
              <a:round/>
              <a:headEnd/>
              <a:tailEnd type="triangle" w="med" len="med"/>
            </a:ln>
            <a:effectLst/>
          </p:spPr>
          <p:txBody>
            <a:bodyPr/>
            <a:lstStyle/>
            <a:p>
              <a:endParaRPr lang="zh-CN" altLang="en-US"/>
            </a:p>
          </p:txBody>
        </p:sp>
      </p:grpSp>
      <p:sp>
        <p:nvSpPr>
          <p:cNvPr id="923666" name="Text Box 18"/>
          <p:cNvSpPr txBox="1">
            <a:spLocks noChangeArrowheads="1"/>
          </p:cNvSpPr>
          <p:nvPr/>
        </p:nvSpPr>
        <p:spPr bwMode="auto">
          <a:xfrm>
            <a:off x="2309813" y="3814763"/>
            <a:ext cx="806450"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a:t>
            </a:r>
          </a:p>
        </p:txBody>
      </p:sp>
      <p:sp>
        <p:nvSpPr>
          <p:cNvPr id="923667" name="Text Box 19"/>
          <p:cNvSpPr txBox="1">
            <a:spLocks noChangeArrowheads="1"/>
          </p:cNvSpPr>
          <p:nvPr/>
        </p:nvSpPr>
        <p:spPr bwMode="auto">
          <a:xfrm>
            <a:off x="1544638" y="3113088"/>
            <a:ext cx="2447925"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b="1">
                <a:latin typeface="黑体" pitchFamily="49" charset="-122"/>
                <a:ea typeface="黑体" pitchFamily="49" charset="-122"/>
              </a:rPr>
              <a:t>判 优 线 路</a:t>
            </a:r>
          </a:p>
        </p:txBody>
      </p:sp>
      <p:sp>
        <p:nvSpPr>
          <p:cNvPr id="923668" name="Line 20"/>
          <p:cNvSpPr>
            <a:spLocks noChangeShapeType="1"/>
          </p:cNvSpPr>
          <p:nvPr/>
        </p:nvSpPr>
        <p:spPr bwMode="auto">
          <a:xfrm flipV="1">
            <a:off x="2743200" y="2708275"/>
            <a:ext cx="0" cy="428625"/>
          </a:xfrm>
          <a:prstGeom prst="line">
            <a:avLst/>
          </a:prstGeom>
          <a:noFill/>
          <a:ln w="9525">
            <a:solidFill>
              <a:schemeClr val="tx1"/>
            </a:solidFill>
            <a:round/>
            <a:headEnd/>
            <a:tailEnd type="triangle" w="med" len="med"/>
          </a:ln>
          <a:effectLst/>
        </p:spPr>
        <p:txBody>
          <a:bodyPr/>
          <a:lstStyle/>
          <a:p>
            <a:endParaRPr lang="zh-CN" altLang="en-US"/>
          </a:p>
        </p:txBody>
      </p:sp>
      <p:sp>
        <p:nvSpPr>
          <p:cNvPr id="923669" name="Text Box 21"/>
          <p:cNvSpPr txBox="1">
            <a:spLocks noChangeArrowheads="1"/>
          </p:cNvSpPr>
          <p:nvPr/>
        </p:nvSpPr>
        <p:spPr bwMode="auto">
          <a:xfrm>
            <a:off x="1355725" y="2251075"/>
            <a:ext cx="2770188" cy="436563"/>
          </a:xfrm>
          <a:prstGeom prst="rect">
            <a:avLst/>
          </a:prstGeom>
          <a:noFill/>
          <a:ln w="9525">
            <a:solidFill>
              <a:schemeClr val="tx1"/>
            </a:solidFill>
            <a:miter lim="800000"/>
            <a:headEnd/>
            <a:tailEnd/>
          </a:ln>
          <a:effectLst/>
        </p:spPr>
        <p:txBody>
          <a:bodyPr>
            <a:spAutoFit/>
          </a:bodyPr>
          <a:lstStyle/>
          <a:p>
            <a:pPr eaLnBrk="1" hangingPunct="1">
              <a:spcBef>
                <a:spcPct val="50000"/>
              </a:spcBef>
            </a:pPr>
            <a:r>
              <a:rPr kumimoji="1" lang="zh-CN" altLang="en-US" sz="2200" b="1">
                <a:latin typeface="Times New Roman" pitchFamily="18" charset="0"/>
                <a:ea typeface="黑体" pitchFamily="49" charset="-122"/>
              </a:rPr>
              <a:t>中断类型号形成线路</a:t>
            </a:r>
          </a:p>
        </p:txBody>
      </p:sp>
      <p:sp>
        <p:nvSpPr>
          <p:cNvPr id="923670" name="Line 22"/>
          <p:cNvSpPr>
            <a:spLocks noChangeShapeType="1"/>
          </p:cNvSpPr>
          <p:nvPr/>
        </p:nvSpPr>
        <p:spPr bwMode="auto">
          <a:xfrm>
            <a:off x="3994150" y="3357563"/>
            <a:ext cx="1841500" cy="0"/>
          </a:xfrm>
          <a:prstGeom prst="line">
            <a:avLst/>
          </a:prstGeom>
          <a:noFill/>
          <a:ln w="9525">
            <a:solidFill>
              <a:schemeClr val="tx1"/>
            </a:solidFill>
            <a:round/>
            <a:headEnd/>
            <a:tailEnd/>
          </a:ln>
          <a:effectLst/>
        </p:spPr>
        <p:txBody>
          <a:bodyPr/>
          <a:lstStyle/>
          <a:p>
            <a:endParaRPr lang="zh-CN" altLang="en-US"/>
          </a:p>
        </p:txBody>
      </p:sp>
      <p:sp>
        <p:nvSpPr>
          <p:cNvPr id="923671" name="Line 23"/>
          <p:cNvSpPr>
            <a:spLocks noChangeShapeType="1"/>
          </p:cNvSpPr>
          <p:nvPr/>
        </p:nvSpPr>
        <p:spPr bwMode="auto">
          <a:xfrm>
            <a:off x="5837238" y="2851150"/>
            <a:ext cx="0" cy="527050"/>
          </a:xfrm>
          <a:prstGeom prst="line">
            <a:avLst/>
          </a:prstGeom>
          <a:noFill/>
          <a:ln w="9525">
            <a:solidFill>
              <a:schemeClr val="tx1"/>
            </a:solidFill>
            <a:round/>
            <a:headEnd type="triangle" w="med" len="med"/>
            <a:tailEnd/>
          </a:ln>
          <a:effectLst/>
        </p:spPr>
        <p:txBody>
          <a:bodyPr/>
          <a:lstStyle/>
          <a:p>
            <a:endParaRPr lang="zh-CN" altLang="en-US"/>
          </a:p>
        </p:txBody>
      </p:sp>
      <p:sp>
        <p:nvSpPr>
          <p:cNvPr id="923672" name="AutoShape 24"/>
          <p:cNvSpPr>
            <a:spLocks noChangeArrowheads="1"/>
          </p:cNvSpPr>
          <p:nvPr/>
        </p:nvSpPr>
        <p:spPr bwMode="auto">
          <a:xfrm>
            <a:off x="2667000" y="1704975"/>
            <a:ext cx="292100" cy="544513"/>
          </a:xfrm>
          <a:prstGeom prst="upArrow">
            <a:avLst>
              <a:gd name="adj1" fmla="val 50000"/>
              <a:gd name="adj2" fmla="val 46603"/>
            </a:avLst>
          </a:prstGeom>
          <a:noFill/>
          <a:ln w="9525">
            <a:solidFill>
              <a:schemeClr val="tx1"/>
            </a:solidFill>
            <a:miter lim="800000"/>
            <a:headEnd/>
            <a:tailEnd/>
          </a:ln>
          <a:effectLst/>
        </p:spPr>
        <p:txBody>
          <a:bodyPr vert="eaVert" wrap="none" anchor="ctr"/>
          <a:lstStyle/>
          <a:p>
            <a:endParaRPr lang="zh-CN" altLang="en-US"/>
          </a:p>
        </p:txBody>
      </p:sp>
      <p:sp>
        <p:nvSpPr>
          <p:cNvPr id="923673" name="Text Box 25"/>
          <p:cNvSpPr txBox="1">
            <a:spLocks noChangeArrowheads="1"/>
          </p:cNvSpPr>
          <p:nvPr/>
        </p:nvSpPr>
        <p:spPr bwMode="auto">
          <a:xfrm>
            <a:off x="723900" y="1728788"/>
            <a:ext cx="2759075" cy="3810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solidFill>
                  <a:srgbClr val="0000FF"/>
                </a:solidFill>
                <a:latin typeface="Times New Roman" pitchFamily="18" charset="0"/>
                <a:ea typeface="微软雅黑" pitchFamily="34" charset="-122"/>
              </a:rPr>
              <a:t>中断类型：</a:t>
            </a:r>
            <a:r>
              <a:rPr kumimoji="1" lang="en-US" altLang="zh-CN" sz="1900" b="1">
                <a:solidFill>
                  <a:schemeClr val="accent1"/>
                </a:solidFill>
                <a:latin typeface="微软雅黑" pitchFamily="34" charset="-122"/>
                <a:ea typeface="微软雅黑" pitchFamily="34" charset="-122"/>
              </a:rPr>
              <a:t>32+i</a:t>
            </a:r>
          </a:p>
        </p:txBody>
      </p:sp>
      <p:sp>
        <p:nvSpPr>
          <p:cNvPr id="923674" name="Text Box 26"/>
          <p:cNvSpPr txBox="1">
            <a:spLocks noChangeArrowheads="1"/>
          </p:cNvSpPr>
          <p:nvPr/>
        </p:nvSpPr>
        <p:spPr bwMode="auto">
          <a:xfrm>
            <a:off x="5580063" y="1790700"/>
            <a:ext cx="2449512" cy="381000"/>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1900" b="1">
                <a:solidFill>
                  <a:srgbClr val="0000FF"/>
                </a:solidFill>
                <a:latin typeface="微软雅黑" pitchFamily="34" charset="-122"/>
                <a:ea typeface="微软雅黑" pitchFamily="34" charset="-122"/>
              </a:rPr>
              <a:t>中断请求信号</a:t>
            </a:r>
            <a:r>
              <a:rPr kumimoji="1" lang="en-US" altLang="zh-CN" sz="1900" b="1">
                <a:solidFill>
                  <a:srgbClr val="0000FF"/>
                </a:solidFill>
                <a:latin typeface="微软雅黑" pitchFamily="34" charset="-122"/>
                <a:ea typeface="微软雅黑" pitchFamily="34" charset="-122"/>
              </a:rPr>
              <a:t>INT</a:t>
            </a:r>
          </a:p>
        </p:txBody>
      </p:sp>
      <p:sp>
        <p:nvSpPr>
          <p:cNvPr id="923675" name="Text Box 27"/>
          <p:cNvSpPr txBox="1">
            <a:spLocks noChangeArrowheads="1"/>
          </p:cNvSpPr>
          <p:nvPr/>
        </p:nvSpPr>
        <p:spPr bwMode="auto">
          <a:xfrm>
            <a:off x="5248275" y="2406650"/>
            <a:ext cx="1149350" cy="466725"/>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en-US" altLang="zh-CN" sz="2400" b="1">
                <a:latin typeface="Times New Roman" pitchFamily="18" charset="0"/>
                <a:ea typeface="宋体" pitchFamily="2" charset="-122"/>
              </a:rPr>
              <a:t>INTR</a:t>
            </a:r>
          </a:p>
        </p:txBody>
      </p:sp>
      <p:sp>
        <p:nvSpPr>
          <p:cNvPr id="923676" name="Line 28"/>
          <p:cNvSpPr>
            <a:spLocks noChangeShapeType="1"/>
          </p:cNvSpPr>
          <p:nvPr/>
        </p:nvSpPr>
        <p:spPr bwMode="auto">
          <a:xfrm flipV="1">
            <a:off x="5835650" y="1704975"/>
            <a:ext cx="0" cy="690563"/>
          </a:xfrm>
          <a:prstGeom prst="line">
            <a:avLst/>
          </a:prstGeom>
          <a:noFill/>
          <a:ln w="28575">
            <a:solidFill>
              <a:schemeClr val="tx1"/>
            </a:solidFill>
            <a:round/>
            <a:headEnd/>
            <a:tailEnd type="triangle" w="med" len="med"/>
          </a:ln>
          <a:effectLst/>
        </p:spPr>
        <p:txBody>
          <a:bodyPr/>
          <a:lstStyle/>
          <a:p>
            <a:endParaRPr lang="zh-CN" altLang="en-US"/>
          </a:p>
        </p:txBody>
      </p:sp>
      <p:sp>
        <p:nvSpPr>
          <p:cNvPr id="923677" name="Line 29"/>
          <p:cNvSpPr>
            <a:spLocks noChangeShapeType="1"/>
          </p:cNvSpPr>
          <p:nvPr/>
        </p:nvSpPr>
        <p:spPr bwMode="auto">
          <a:xfrm>
            <a:off x="1192213" y="4546600"/>
            <a:ext cx="2543175" cy="1588"/>
          </a:xfrm>
          <a:prstGeom prst="line">
            <a:avLst/>
          </a:prstGeom>
          <a:noFill/>
          <a:ln w="38100">
            <a:solidFill>
              <a:srgbClr val="CC3300"/>
            </a:solidFill>
            <a:round/>
            <a:headEnd/>
            <a:tailEnd/>
          </a:ln>
          <a:effectLst/>
        </p:spPr>
        <p:txBody>
          <a:bodyPr/>
          <a:lstStyle/>
          <a:p>
            <a:endParaRPr lang="zh-CN" altLang="en-US"/>
          </a:p>
        </p:txBody>
      </p:sp>
      <p:sp>
        <p:nvSpPr>
          <p:cNvPr id="923678" name="Line 30"/>
          <p:cNvSpPr>
            <a:spLocks noChangeShapeType="1"/>
          </p:cNvSpPr>
          <p:nvPr/>
        </p:nvSpPr>
        <p:spPr bwMode="auto">
          <a:xfrm flipV="1">
            <a:off x="1719263" y="4276725"/>
            <a:ext cx="0" cy="282575"/>
          </a:xfrm>
          <a:prstGeom prst="line">
            <a:avLst/>
          </a:prstGeom>
          <a:noFill/>
          <a:ln w="38100">
            <a:solidFill>
              <a:srgbClr val="CC3300"/>
            </a:solidFill>
            <a:round/>
            <a:headEnd/>
            <a:tailEnd type="triangle" w="med" len="med"/>
          </a:ln>
          <a:effectLst/>
        </p:spPr>
        <p:txBody>
          <a:bodyPr/>
          <a:lstStyle/>
          <a:p>
            <a:endParaRPr lang="zh-CN" altLang="en-US"/>
          </a:p>
        </p:txBody>
      </p:sp>
      <p:sp>
        <p:nvSpPr>
          <p:cNvPr id="923679" name="Line 31"/>
          <p:cNvSpPr>
            <a:spLocks noChangeShapeType="1"/>
          </p:cNvSpPr>
          <p:nvPr/>
        </p:nvSpPr>
        <p:spPr bwMode="auto">
          <a:xfrm flipV="1">
            <a:off x="3740150" y="4252913"/>
            <a:ext cx="0" cy="296862"/>
          </a:xfrm>
          <a:prstGeom prst="line">
            <a:avLst/>
          </a:prstGeom>
          <a:noFill/>
          <a:ln w="38100">
            <a:solidFill>
              <a:srgbClr val="CC3300"/>
            </a:solidFill>
            <a:round/>
            <a:headEnd/>
            <a:tailEnd type="triangle" w="med" len="med"/>
          </a:ln>
          <a:effectLst/>
        </p:spPr>
        <p:txBody>
          <a:bodyPr/>
          <a:lstStyle/>
          <a:p>
            <a:endParaRPr lang="zh-CN" altLang="en-US"/>
          </a:p>
        </p:txBody>
      </p:sp>
      <p:sp>
        <p:nvSpPr>
          <p:cNvPr id="923680" name="Oval 32"/>
          <p:cNvSpPr>
            <a:spLocks noChangeArrowheads="1"/>
          </p:cNvSpPr>
          <p:nvPr/>
        </p:nvSpPr>
        <p:spPr bwMode="auto">
          <a:xfrm>
            <a:off x="1692275" y="4505325"/>
            <a:ext cx="61913" cy="61913"/>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923681" name="Text Box 33"/>
          <p:cNvSpPr txBox="1">
            <a:spLocks noChangeArrowheads="1"/>
          </p:cNvSpPr>
          <p:nvPr/>
        </p:nvSpPr>
        <p:spPr bwMode="auto">
          <a:xfrm>
            <a:off x="58738" y="4156075"/>
            <a:ext cx="1227137" cy="958850"/>
          </a:xfrm>
          <a:prstGeom prst="rect">
            <a:avLst/>
          </a:prstGeom>
          <a:noFill/>
          <a:ln w="9525">
            <a:noFill/>
            <a:miter lim="800000"/>
            <a:headEnd/>
            <a:tailEnd/>
          </a:ln>
          <a:effectLst/>
        </p:spPr>
        <p:txBody>
          <a:bodyPr>
            <a:spAutoFit/>
          </a:bodyPr>
          <a:lstStyle/>
          <a:p>
            <a:pPr eaLnBrk="1" hangingPunct="1">
              <a:spcBef>
                <a:spcPct val="50000"/>
              </a:spcBef>
            </a:pPr>
            <a:r>
              <a:rPr lang="en-US" altLang="zh-CN" sz="1900" b="1">
                <a:solidFill>
                  <a:srgbClr val="D1390F"/>
                </a:solidFill>
                <a:latin typeface="微软雅黑" pitchFamily="34" charset="-122"/>
                <a:ea typeface="微软雅黑" pitchFamily="34" charset="-122"/>
              </a:rPr>
              <a:t>CPU</a:t>
            </a:r>
            <a:r>
              <a:rPr lang="zh-CN" altLang="en-US" sz="1900" b="1">
                <a:solidFill>
                  <a:srgbClr val="D1390F"/>
                </a:solidFill>
                <a:latin typeface="微软雅黑" pitchFamily="34" charset="-122"/>
                <a:ea typeface="微软雅黑" pitchFamily="34" charset="-122"/>
              </a:rPr>
              <a:t>发出中</a:t>
            </a:r>
            <a:r>
              <a:rPr kumimoji="1" lang="zh-CN" altLang="en-US" sz="1900" b="1">
                <a:solidFill>
                  <a:srgbClr val="D1390F"/>
                </a:solidFill>
                <a:latin typeface="微软雅黑" pitchFamily="34" charset="-122"/>
                <a:ea typeface="微软雅黑" pitchFamily="34" charset="-122"/>
              </a:rPr>
              <a:t>断查询请求信号</a:t>
            </a:r>
          </a:p>
        </p:txBody>
      </p:sp>
      <p:sp>
        <p:nvSpPr>
          <p:cNvPr id="923682" name="AutoShape 34"/>
          <p:cNvSpPr>
            <a:spLocks noChangeArrowheads="1"/>
          </p:cNvSpPr>
          <p:nvPr/>
        </p:nvSpPr>
        <p:spPr bwMode="auto">
          <a:xfrm>
            <a:off x="2352675" y="5446713"/>
            <a:ext cx="425450" cy="336550"/>
          </a:xfrm>
          <a:prstGeom prst="upArrow">
            <a:avLst>
              <a:gd name="adj1" fmla="val 50000"/>
              <a:gd name="adj2" fmla="val 25000"/>
            </a:avLst>
          </a:prstGeom>
          <a:noFill/>
          <a:ln w="9525">
            <a:solidFill>
              <a:schemeClr val="tx1"/>
            </a:solidFill>
            <a:miter lim="800000"/>
            <a:headEnd/>
            <a:tailEnd/>
          </a:ln>
          <a:effectLst/>
        </p:spPr>
        <p:txBody>
          <a:bodyPr vert="eaVert" wrap="none" anchor="ctr"/>
          <a:lstStyle/>
          <a:p>
            <a:endParaRPr lang="zh-CN" altLang="en-US"/>
          </a:p>
        </p:txBody>
      </p:sp>
      <p:sp>
        <p:nvSpPr>
          <p:cNvPr id="923683" name="Line 35"/>
          <p:cNvSpPr>
            <a:spLocks noChangeShapeType="1"/>
          </p:cNvSpPr>
          <p:nvPr/>
        </p:nvSpPr>
        <p:spPr bwMode="auto">
          <a:xfrm flipV="1">
            <a:off x="4770438" y="5459413"/>
            <a:ext cx="0" cy="357187"/>
          </a:xfrm>
          <a:prstGeom prst="line">
            <a:avLst/>
          </a:prstGeom>
          <a:noFill/>
          <a:ln w="9525">
            <a:solidFill>
              <a:schemeClr val="tx1"/>
            </a:solidFill>
            <a:round/>
            <a:headEnd/>
            <a:tailEnd type="triangle" w="med" len="med"/>
          </a:ln>
          <a:effectLst/>
        </p:spPr>
        <p:txBody>
          <a:bodyPr/>
          <a:lstStyle/>
          <a:p>
            <a:endParaRPr lang="zh-CN" altLang="en-US"/>
          </a:p>
        </p:txBody>
      </p:sp>
      <p:sp>
        <p:nvSpPr>
          <p:cNvPr id="923684" name="Line 36"/>
          <p:cNvSpPr>
            <a:spLocks noChangeShapeType="1"/>
          </p:cNvSpPr>
          <p:nvPr/>
        </p:nvSpPr>
        <p:spPr bwMode="auto">
          <a:xfrm flipV="1">
            <a:off x="5057775" y="5470525"/>
            <a:ext cx="0" cy="357188"/>
          </a:xfrm>
          <a:prstGeom prst="line">
            <a:avLst/>
          </a:prstGeom>
          <a:noFill/>
          <a:ln w="9525">
            <a:solidFill>
              <a:schemeClr val="tx1"/>
            </a:solidFill>
            <a:round/>
            <a:headEnd/>
            <a:tailEnd type="triangle" w="med" len="med"/>
          </a:ln>
          <a:effectLst/>
        </p:spPr>
        <p:txBody>
          <a:bodyPr/>
          <a:lstStyle/>
          <a:p>
            <a:endParaRPr lang="zh-CN" altLang="en-US"/>
          </a:p>
        </p:txBody>
      </p:sp>
      <p:sp>
        <p:nvSpPr>
          <p:cNvPr id="923685" name="Line 37"/>
          <p:cNvSpPr>
            <a:spLocks noChangeShapeType="1"/>
          </p:cNvSpPr>
          <p:nvPr/>
        </p:nvSpPr>
        <p:spPr bwMode="auto">
          <a:xfrm flipV="1">
            <a:off x="6205538" y="5495925"/>
            <a:ext cx="0" cy="357188"/>
          </a:xfrm>
          <a:prstGeom prst="line">
            <a:avLst/>
          </a:prstGeom>
          <a:noFill/>
          <a:ln w="9525">
            <a:solidFill>
              <a:schemeClr val="tx1"/>
            </a:solidFill>
            <a:round/>
            <a:headEnd/>
            <a:tailEnd type="triangle" w="med" len="med"/>
          </a:ln>
          <a:effectLst/>
        </p:spPr>
        <p:txBody>
          <a:bodyPr/>
          <a:lstStyle/>
          <a:p>
            <a:endParaRPr lang="zh-CN" altLang="en-US"/>
          </a:p>
        </p:txBody>
      </p:sp>
      <p:sp>
        <p:nvSpPr>
          <p:cNvPr id="923686" name="Line 38"/>
          <p:cNvSpPr>
            <a:spLocks noChangeShapeType="1"/>
          </p:cNvSpPr>
          <p:nvPr/>
        </p:nvSpPr>
        <p:spPr bwMode="auto">
          <a:xfrm flipH="1" flipV="1">
            <a:off x="6519863" y="5473700"/>
            <a:ext cx="0" cy="371475"/>
          </a:xfrm>
          <a:prstGeom prst="line">
            <a:avLst/>
          </a:prstGeom>
          <a:noFill/>
          <a:ln w="9525">
            <a:solidFill>
              <a:schemeClr val="tx1"/>
            </a:solidFill>
            <a:round/>
            <a:headEnd/>
            <a:tailEnd type="triangle" w="med" len="med"/>
          </a:ln>
          <a:effectLst/>
        </p:spPr>
        <p:txBody>
          <a:bodyPr/>
          <a:lstStyle/>
          <a:p>
            <a:endParaRPr lang="zh-CN" altLang="en-US"/>
          </a:p>
        </p:txBody>
      </p:sp>
      <p:sp>
        <p:nvSpPr>
          <p:cNvPr id="923687" name="Line 39"/>
          <p:cNvSpPr>
            <a:spLocks noChangeShapeType="1"/>
          </p:cNvSpPr>
          <p:nvPr/>
        </p:nvSpPr>
        <p:spPr bwMode="auto">
          <a:xfrm flipV="1">
            <a:off x="6805613" y="5448300"/>
            <a:ext cx="14287" cy="357188"/>
          </a:xfrm>
          <a:prstGeom prst="line">
            <a:avLst/>
          </a:prstGeom>
          <a:noFill/>
          <a:ln w="9525">
            <a:solidFill>
              <a:schemeClr val="tx1"/>
            </a:solidFill>
            <a:round/>
            <a:headEnd/>
            <a:tailEnd type="triangle" w="med" len="med"/>
          </a:ln>
          <a:effectLst/>
        </p:spPr>
        <p:txBody>
          <a:bodyPr/>
          <a:lstStyle/>
          <a:p>
            <a:endParaRPr lang="zh-CN" altLang="en-US"/>
          </a:p>
        </p:txBody>
      </p:sp>
      <p:sp>
        <p:nvSpPr>
          <p:cNvPr id="923688" name="Text Box 40"/>
          <p:cNvSpPr txBox="1">
            <a:spLocks noChangeArrowheads="1"/>
          </p:cNvSpPr>
          <p:nvPr/>
        </p:nvSpPr>
        <p:spPr bwMode="auto">
          <a:xfrm>
            <a:off x="5260975" y="5286375"/>
            <a:ext cx="806450"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a:t>
            </a:r>
          </a:p>
        </p:txBody>
      </p:sp>
      <p:sp>
        <p:nvSpPr>
          <p:cNvPr id="923691" name="Text Box 43"/>
          <p:cNvSpPr txBox="1">
            <a:spLocks noChangeArrowheads="1"/>
          </p:cNvSpPr>
          <p:nvPr/>
        </p:nvSpPr>
        <p:spPr bwMode="auto">
          <a:xfrm>
            <a:off x="2438400" y="1320800"/>
            <a:ext cx="3933825" cy="379413"/>
          </a:xfrm>
          <a:prstGeom prst="rect">
            <a:avLst/>
          </a:prstGeom>
          <a:noFill/>
          <a:ln w="12700">
            <a:solidFill>
              <a:schemeClr val="tx1"/>
            </a:solidFill>
            <a:miter lim="800000"/>
            <a:headEnd/>
            <a:tailEnd/>
          </a:ln>
          <a:effectLst/>
        </p:spPr>
        <p:txBody>
          <a:bodyPr>
            <a:spAutoFit/>
          </a:bodyPr>
          <a:lstStyle/>
          <a:p>
            <a:pPr>
              <a:spcBef>
                <a:spcPct val="50000"/>
              </a:spcBef>
            </a:pPr>
            <a:r>
              <a:rPr lang="zh-CN" altLang="en-US" b="1">
                <a:latin typeface="Times New Roman" pitchFamily="18" charset="0"/>
                <a:ea typeface="宋体" pitchFamily="2" charset="-122"/>
              </a:rPr>
              <a:t>                                  </a:t>
            </a:r>
            <a:r>
              <a:rPr lang="en-US" altLang="zh-CN" sz="1800" b="1">
                <a:solidFill>
                  <a:srgbClr val="D1390F"/>
                </a:solidFill>
                <a:ea typeface="宋体" pitchFamily="2" charset="-122"/>
                <a:cs typeface="Arial" charset="0"/>
              </a:rPr>
              <a:t>CPU</a:t>
            </a:r>
          </a:p>
        </p:txBody>
      </p:sp>
      <p:sp>
        <p:nvSpPr>
          <p:cNvPr id="923692" name="Text Box 44"/>
          <p:cNvSpPr txBox="1">
            <a:spLocks noChangeArrowheads="1"/>
          </p:cNvSpPr>
          <p:nvPr/>
        </p:nvSpPr>
        <p:spPr bwMode="auto">
          <a:xfrm>
            <a:off x="260350" y="684213"/>
            <a:ext cx="4445000" cy="381000"/>
          </a:xfrm>
          <a:prstGeom prst="rect">
            <a:avLst/>
          </a:prstGeom>
          <a:noFill/>
          <a:ln w="12700">
            <a:noFill/>
            <a:miter lim="800000"/>
            <a:headEnd/>
            <a:tailEnd/>
          </a:ln>
          <a:effectLst/>
        </p:spPr>
        <p:txBody>
          <a:bodyPr>
            <a:spAutoFit/>
          </a:bodyPr>
          <a:lstStyle/>
          <a:p>
            <a:pPr>
              <a:spcBef>
                <a:spcPct val="20000"/>
              </a:spcBef>
            </a:pPr>
            <a:r>
              <a:rPr lang="zh-CN" altLang="en-US" sz="1900" b="1">
                <a:solidFill>
                  <a:srgbClr val="D1390F"/>
                </a:solidFill>
                <a:ea typeface="微软雅黑" pitchFamily="34" charset="-122"/>
              </a:rPr>
              <a:t>中断类型号送到什么线上？</a:t>
            </a:r>
          </a:p>
        </p:txBody>
      </p:sp>
      <p:sp>
        <p:nvSpPr>
          <p:cNvPr id="923693" name="Rectangle 45"/>
          <p:cNvSpPr>
            <a:spLocks noChangeArrowheads="1"/>
          </p:cNvSpPr>
          <p:nvPr/>
        </p:nvSpPr>
        <p:spPr bwMode="auto">
          <a:xfrm>
            <a:off x="279400" y="1017588"/>
            <a:ext cx="2452688" cy="381000"/>
          </a:xfrm>
          <a:prstGeom prst="rect">
            <a:avLst/>
          </a:prstGeom>
          <a:noFill/>
          <a:ln w="12700">
            <a:noFill/>
            <a:miter lim="800000"/>
            <a:headEnd/>
            <a:tailEnd/>
          </a:ln>
          <a:effectLst/>
        </p:spPr>
        <p:txBody>
          <a:bodyPr>
            <a:spAutoFit/>
          </a:bodyPr>
          <a:lstStyle/>
          <a:p>
            <a:r>
              <a:rPr lang="zh-CN" altLang="en-US" sz="1900" b="1">
                <a:solidFill>
                  <a:schemeClr val="accent2"/>
                </a:solidFill>
                <a:ea typeface="微软雅黑" pitchFamily="34" charset="-122"/>
              </a:rPr>
              <a:t>数据线上！为什么？</a:t>
            </a:r>
          </a:p>
        </p:txBody>
      </p:sp>
      <p:sp>
        <p:nvSpPr>
          <p:cNvPr id="923694" name="Text Box 46"/>
          <p:cNvSpPr txBox="1">
            <a:spLocks noChangeArrowheads="1"/>
          </p:cNvSpPr>
          <p:nvPr/>
        </p:nvSpPr>
        <p:spPr bwMode="auto">
          <a:xfrm>
            <a:off x="4514850" y="3570288"/>
            <a:ext cx="3598863" cy="381000"/>
          </a:xfrm>
          <a:prstGeom prst="rect">
            <a:avLst/>
          </a:prstGeom>
          <a:noFill/>
          <a:ln w="12700">
            <a:noFill/>
            <a:miter lim="800000"/>
            <a:headEnd/>
            <a:tailEnd/>
          </a:ln>
          <a:effectLst/>
        </p:spPr>
        <p:txBody>
          <a:bodyPr>
            <a:spAutoFit/>
          </a:bodyPr>
          <a:lstStyle/>
          <a:p>
            <a:pPr>
              <a:spcBef>
                <a:spcPct val="50000"/>
              </a:spcBef>
            </a:pPr>
            <a:r>
              <a:rPr lang="zh-CN" altLang="en-US" sz="1900" b="1">
                <a:solidFill>
                  <a:srgbClr val="D1390F"/>
                </a:solidFill>
                <a:ea typeface="黑体" pitchFamily="49" charset="-122"/>
              </a:rPr>
              <a:t>中断查询信号何时发出？</a:t>
            </a:r>
          </a:p>
        </p:txBody>
      </p:sp>
      <p:sp>
        <p:nvSpPr>
          <p:cNvPr id="923695" name="Text Box 47"/>
          <p:cNvSpPr txBox="1">
            <a:spLocks noChangeArrowheads="1"/>
          </p:cNvSpPr>
          <p:nvPr/>
        </p:nvSpPr>
        <p:spPr bwMode="auto">
          <a:xfrm>
            <a:off x="4514850" y="3854450"/>
            <a:ext cx="4327525" cy="381000"/>
          </a:xfrm>
          <a:prstGeom prst="rect">
            <a:avLst/>
          </a:prstGeom>
          <a:noFill/>
          <a:ln w="12700">
            <a:noFill/>
            <a:miter lim="800000"/>
            <a:headEnd/>
            <a:tailEnd/>
          </a:ln>
          <a:effectLst/>
        </p:spPr>
        <p:txBody>
          <a:bodyPr>
            <a:spAutoFit/>
          </a:bodyPr>
          <a:lstStyle/>
          <a:p>
            <a:pPr>
              <a:spcBef>
                <a:spcPct val="50000"/>
              </a:spcBef>
            </a:pPr>
            <a:r>
              <a:rPr lang="zh-CN" altLang="en-US" sz="1900" b="1">
                <a:solidFill>
                  <a:schemeClr val="accent2"/>
                </a:solidFill>
                <a:ea typeface="黑体" pitchFamily="49" charset="-122"/>
              </a:rPr>
              <a:t>每条指令最后一个控制信号启动查询！</a:t>
            </a:r>
          </a:p>
        </p:txBody>
      </p:sp>
      <p:sp>
        <p:nvSpPr>
          <p:cNvPr id="923696" name="Rectangle 48"/>
          <p:cNvSpPr>
            <a:spLocks noChangeArrowheads="1"/>
          </p:cNvSpPr>
          <p:nvPr/>
        </p:nvSpPr>
        <p:spPr bwMode="auto">
          <a:xfrm>
            <a:off x="5059363" y="647700"/>
            <a:ext cx="3111500" cy="381000"/>
          </a:xfrm>
          <a:prstGeom prst="rect">
            <a:avLst/>
          </a:prstGeom>
          <a:noFill/>
          <a:ln w="12700">
            <a:noFill/>
            <a:miter lim="800000"/>
            <a:headEnd/>
            <a:tailEnd/>
          </a:ln>
          <a:effectLst/>
        </p:spPr>
        <p:txBody>
          <a:bodyPr>
            <a:spAutoFit/>
          </a:bodyPr>
          <a:lstStyle/>
          <a:p>
            <a:r>
              <a:rPr kumimoji="1" lang="zh-CN" altLang="en-US" sz="1900" b="1">
                <a:solidFill>
                  <a:srgbClr val="D1390F"/>
                </a:solidFill>
                <a:ea typeface="微软雅黑" pitchFamily="34" charset="-122"/>
              </a:rPr>
              <a:t>何时采样中断请求信号？</a:t>
            </a:r>
            <a:endParaRPr kumimoji="1" lang="en-US" altLang="zh-CN" sz="1900" b="1">
              <a:solidFill>
                <a:srgbClr val="D1390F"/>
              </a:solidFill>
              <a:ea typeface="微软雅黑" pitchFamily="34" charset="-122"/>
            </a:endParaRPr>
          </a:p>
        </p:txBody>
      </p:sp>
      <p:sp>
        <p:nvSpPr>
          <p:cNvPr id="923697" name="Text Box 49"/>
          <p:cNvSpPr txBox="1">
            <a:spLocks noChangeArrowheads="1"/>
          </p:cNvSpPr>
          <p:nvPr/>
        </p:nvSpPr>
        <p:spPr bwMode="auto">
          <a:xfrm>
            <a:off x="4995863" y="955675"/>
            <a:ext cx="3963987" cy="381000"/>
          </a:xfrm>
          <a:prstGeom prst="rect">
            <a:avLst/>
          </a:prstGeom>
          <a:noFill/>
          <a:ln w="12700">
            <a:noFill/>
            <a:miter lim="800000"/>
            <a:headEnd/>
            <a:tailEnd/>
          </a:ln>
          <a:effectLst/>
        </p:spPr>
        <p:txBody>
          <a:bodyPr>
            <a:spAutoFit/>
          </a:bodyPr>
          <a:lstStyle/>
          <a:p>
            <a:pPr>
              <a:spcBef>
                <a:spcPct val="50000"/>
              </a:spcBef>
            </a:pPr>
            <a:r>
              <a:rPr lang="zh-CN" altLang="en-US" sz="1900" b="1">
                <a:solidFill>
                  <a:schemeClr val="accent2"/>
                </a:solidFill>
                <a:latin typeface="Times New Roman" pitchFamily="18" charset="0"/>
                <a:ea typeface="微软雅黑" pitchFamily="34" charset="-122"/>
              </a:rPr>
              <a:t>中断查询信号发出后的固定时间内</a:t>
            </a:r>
          </a:p>
        </p:txBody>
      </p:sp>
      <p:sp>
        <p:nvSpPr>
          <p:cNvPr id="923698" name="Text Box 50"/>
          <p:cNvSpPr txBox="1">
            <a:spLocks noChangeArrowheads="1"/>
          </p:cNvSpPr>
          <p:nvPr/>
        </p:nvSpPr>
        <p:spPr bwMode="auto">
          <a:xfrm>
            <a:off x="7954963" y="1525588"/>
            <a:ext cx="1035050" cy="1825625"/>
          </a:xfrm>
          <a:prstGeom prst="rect">
            <a:avLst/>
          </a:prstGeom>
          <a:noFill/>
          <a:ln w="12700">
            <a:noFill/>
            <a:miter lim="800000"/>
            <a:headEnd/>
            <a:tailEnd/>
          </a:ln>
          <a:effectLst/>
        </p:spPr>
        <p:txBody>
          <a:bodyPr lIns="0" rIns="0">
            <a:spAutoFit/>
          </a:bodyPr>
          <a:lstStyle/>
          <a:p>
            <a:pPr>
              <a:spcBef>
                <a:spcPct val="50000"/>
              </a:spcBef>
            </a:pPr>
            <a:r>
              <a:rPr lang="en-US" altLang="zh-CN" sz="1900" b="1">
                <a:solidFill>
                  <a:srgbClr val="2E9267"/>
                </a:solidFill>
                <a:latin typeface="微软雅黑" pitchFamily="34" charset="-122"/>
                <a:ea typeface="微软雅黑" pitchFamily="34" charset="-122"/>
              </a:rPr>
              <a:t>CPU</a:t>
            </a:r>
            <a:r>
              <a:rPr lang="zh-CN" altLang="en-US" sz="1900" b="1">
                <a:solidFill>
                  <a:srgbClr val="2E9267"/>
                </a:solidFill>
                <a:latin typeface="微软雅黑" pitchFamily="34" charset="-122"/>
                <a:ea typeface="微软雅黑" pitchFamily="34" charset="-122"/>
              </a:rPr>
              <a:t>采样到</a:t>
            </a:r>
            <a:r>
              <a:rPr lang="en-US" altLang="zh-CN" sz="1900" b="1">
                <a:solidFill>
                  <a:srgbClr val="2E9267"/>
                </a:solidFill>
                <a:latin typeface="微软雅黑" pitchFamily="34" charset="-122"/>
                <a:ea typeface="微软雅黑" pitchFamily="34" charset="-122"/>
              </a:rPr>
              <a:t>INT</a:t>
            </a:r>
            <a:r>
              <a:rPr lang="zh-CN" altLang="en-US" sz="1900" b="1">
                <a:solidFill>
                  <a:srgbClr val="2E9267"/>
                </a:solidFill>
                <a:latin typeface="微软雅黑" pitchFamily="34" charset="-122"/>
                <a:ea typeface="微软雅黑" pitchFamily="34" charset="-122"/>
              </a:rPr>
              <a:t>信号有效，则进入</a:t>
            </a:r>
            <a:r>
              <a:rPr lang="zh-CN" altLang="en-US" sz="1900" b="1">
                <a:solidFill>
                  <a:schemeClr val="accent1"/>
                </a:solidFill>
                <a:latin typeface="微软雅黑" pitchFamily="34" charset="-122"/>
                <a:ea typeface="微软雅黑" pitchFamily="34" charset="-122"/>
              </a:rPr>
              <a:t>“中断响应周期”</a:t>
            </a:r>
            <a:r>
              <a:rPr lang="zh-CN" altLang="en-US" sz="1900" b="1">
                <a:solidFill>
                  <a:srgbClr val="2E9267"/>
                </a:solidFill>
                <a:latin typeface="微软雅黑" pitchFamily="34" charset="-122"/>
                <a:ea typeface="微软雅黑" pitchFamily="34" charset="-122"/>
              </a:rPr>
              <a:t>！</a:t>
            </a:r>
          </a:p>
        </p:txBody>
      </p:sp>
      <p:grpSp>
        <p:nvGrpSpPr>
          <p:cNvPr id="923703" name="Group 55"/>
          <p:cNvGrpSpPr>
            <a:grpSpLocks/>
          </p:cNvGrpSpPr>
          <p:nvPr/>
        </p:nvGrpSpPr>
        <p:grpSpPr bwMode="auto">
          <a:xfrm>
            <a:off x="1209675" y="2019300"/>
            <a:ext cx="7634288" cy="3884613"/>
            <a:chOff x="685" y="1265"/>
            <a:chExt cx="4846" cy="2492"/>
          </a:xfrm>
        </p:grpSpPr>
        <p:sp>
          <p:nvSpPr>
            <p:cNvPr id="923704" name="Freeform 56"/>
            <p:cNvSpPr>
              <a:spLocks/>
            </p:cNvSpPr>
            <p:nvPr/>
          </p:nvSpPr>
          <p:spPr bwMode="auto">
            <a:xfrm>
              <a:off x="685" y="1265"/>
              <a:ext cx="4244" cy="2384"/>
            </a:xfrm>
            <a:custGeom>
              <a:avLst/>
              <a:gdLst/>
              <a:ahLst/>
              <a:cxnLst>
                <a:cxn ang="0">
                  <a:pos x="0" y="88"/>
                </a:cxn>
                <a:cxn ang="0">
                  <a:pos x="302" y="61"/>
                </a:cxn>
                <a:cxn ang="0">
                  <a:pos x="1152" y="33"/>
                </a:cxn>
                <a:cxn ang="0">
                  <a:pos x="1509" y="6"/>
                </a:cxn>
                <a:cxn ang="0">
                  <a:pos x="3337" y="33"/>
                </a:cxn>
                <a:cxn ang="0">
                  <a:pos x="3493" y="61"/>
                </a:cxn>
                <a:cxn ang="0">
                  <a:pos x="3548" y="79"/>
                </a:cxn>
                <a:cxn ang="0">
                  <a:pos x="3703" y="161"/>
                </a:cxn>
                <a:cxn ang="0">
                  <a:pos x="3785" y="189"/>
                </a:cxn>
                <a:cxn ang="0">
                  <a:pos x="3813" y="198"/>
                </a:cxn>
                <a:cxn ang="0">
                  <a:pos x="3895" y="253"/>
                </a:cxn>
                <a:cxn ang="0">
                  <a:pos x="3996" y="344"/>
                </a:cxn>
                <a:cxn ang="0">
                  <a:pos x="4060" y="417"/>
                </a:cxn>
                <a:cxn ang="0">
                  <a:pos x="4096" y="472"/>
                </a:cxn>
                <a:cxn ang="0">
                  <a:pos x="4114" y="536"/>
                </a:cxn>
                <a:cxn ang="0">
                  <a:pos x="4169" y="682"/>
                </a:cxn>
                <a:cxn ang="0">
                  <a:pos x="4206" y="756"/>
                </a:cxn>
                <a:cxn ang="0">
                  <a:pos x="4233" y="838"/>
                </a:cxn>
                <a:cxn ang="0">
                  <a:pos x="4279" y="902"/>
                </a:cxn>
                <a:cxn ang="0">
                  <a:pos x="4306" y="948"/>
                </a:cxn>
                <a:cxn ang="0">
                  <a:pos x="4361" y="1057"/>
                </a:cxn>
                <a:cxn ang="0">
                  <a:pos x="4370" y="1085"/>
                </a:cxn>
                <a:cxn ang="0">
                  <a:pos x="4389" y="1103"/>
                </a:cxn>
                <a:cxn ang="0">
                  <a:pos x="4434" y="1222"/>
                </a:cxn>
                <a:cxn ang="0">
                  <a:pos x="4489" y="1414"/>
                </a:cxn>
                <a:cxn ang="0">
                  <a:pos x="4517" y="1569"/>
                </a:cxn>
                <a:cxn ang="0">
                  <a:pos x="4480" y="2017"/>
                </a:cxn>
                <a:cxn ang="0">
                  <a:pos x="4352" y="2145"/>
                </a:cxn>
                <a:cxn ang="0">
                  <a:pos x="4270" y="2182"/>
                </a:cxn>
                <a:cxn ang="0">
                  <a:pos x="4114" y="2246"/>
                </a:cxn>
                <a:cxn ang="0">
                  <a:pos x="3977" y="2301"/>
                </a:cxn>
                <a:cxn ang="0">
                  <a:pos x="3858" y="2328"/>
                </a:cxn>
                <a:cxn ang="0">
                  <a:pos x="3639" y="2374"/>
                </a:cxn>
                <a:cxn ang="0">
                  <a:pos x="2716" y="2337"/>
                </a:cxn>
                <a:cxn ang="0">
                  <a:pos x="2441" y="2292"/>
                </a:cxn>
                <a:cxn ang="0">
                  <a:pos x="1582" y="2319"/>
                </a:cxn>
                <a:cxn ang="0">
                  <a:pos x="750" y="2273"/>
                </a:cxn>
                <a:cxn ang="0">
                  <a:pos x="393" y="2255"/>
                </a:cxn>
                <a:cxn ang="0">
                  <a:pos x="210" y="2218"/>
                </a:cxn>
                <a:cxn ang="0">
                  <a:pos x="128" y="2191"/>
                </a:cxn>
                <a:cxn ang="0">
                  <a:pos x="101" y="2182"/>
                </a:cxn>
                <a:cxn ang="0">
                  <a:pos x="73" y="2109"/>
                </a:cxn>
                <a:cxn ang="0">
                  <a:pos x="110" y="1853"/>
                </a:cxn>
                <a:cxn ang="0">
                  <a:pos x="137" y="1770"/>
                </a:cxn>
                <a:cxn ang="0">
                  <a:pos x="146" y="1743"/>
                </a:cxn>
                <a:cxn ang="0">
                  <a:pos x="92" y="1341"/>
                </a:cxn>
                <a:cxn ang="0">
                  <a:pos x="9" y="317"/>
                </a:cxn>
                <a:cxn ang="0">
                  <a:pos x="0" y="88"/>
                </a:cxn>
              </a:cxnLst>
              <a:rect l="0" t="0" r="r" b="b"/>
              <a:pathLst>
                <a:path w="4563" h="2374">
                  <a:moveTo>
                    <a:pt x="0" y="88"/>
                  </a:moveTo>
                  <a:cubicBezTo>
                    <a:pt x="106" y="54"/>
                    <a:pt x="163" y="65"/>
                    <a:pt x="302" y="61"/>
                  </a:cubicBezTo>
                  <a:cubicBezTo>
                    <a:pt x="1173" y="33"/>
                    <a:pt x="665" y="53"/>
                    <a:pt x="1152" y="33"/>
                  </a:cubicBezTo>
                  <a:cubicBezTo>
                    <a:pt x="1255" y="0"/>
                    <a:pt x="1417" y="9"/>
                    <a:pt x="1509" y="6"/>
                  </a:cubicBezTo>
                  <a:cubicBezTo>
                    <a:pt x="2124" y="16"/>
                    <a:pt x="2717" y="28"/>
                    <a:pt x="3337" y="33"/>
                  </a:cubicBezTo>
                  <a:cubicBezTo>
                    <a:pt x="3393" y="39"/>
                    <a:pt x="3439" y="47"/>
                    <a:pt x="3493" y="61"/>
                  </a:cubicBezTo>
                  <a:cubicBezTo>
                    <a:pt x="3512" y="66"/>
                    <a:pt x="3548" y="79"/>
                    <a:pt x="3548" y="79"/>
                  </a:cubicBezTo>
                  <a:cubicBezTo>
                    <a:pt x="3599" y="114"/>
                    <a:pt x="3646" y="138"/>
                    <a:pt x="3703" y="161"/>
                  </a:cubicBezTo>
                  <a:cubicBezTo>
                    <a:pt x="3711" y="164"/>
                    <a:pt x="3767" y="183"/>
                    <a:pt x="3785" y="189"/>
                  </a:cubicBezTo>
                  <a:cubicBezTo>
                    <a:pt x="3794" y="192"/>
                    <a:pt x="3813" y="198"/>
                    <a:pt x="3813" y="198"/>
                  </a:cubicBezTo>
                  <a:cubicBezTo>
                    <a:pt x="3840" y="225"/>
                    <a:pt x="3859" y="241"/>
                    <a:pt x="3895" y="253"/>
                  </a:cubicBezTo>
                  <a:cubicBezTo>
                    <a:pt x="3928" y="286"/>
                    <a:pt x="3963" y="310"/>
                    <a:pt x="3996" y="344"/>
                  </a:cubicBezTo>
                  <a:cubicBezTo>
                    <a:pt x="4019" y="368"/>
                    <a:pt x="4036" y="394"/>
                    <a:pt x="4060" y="417"/>
                  </a:cubicBezTo>
                  <a:cubicBezTo>
                    <a:pt x="4082" y="484"/>
                    <a:pt x="4051" y="403"/>
                    <a:pt x="4096" y="472"/>
                  </a:cubicBezTo>
                  <a:cubicBezTo>
                    <a:pt x="4101" y="480"/>
                    <a:pt x="4112" y="531"/>
                    <a:pt x="4114" y="536"/>
                  </a:cubicBezTo>
                  <a:cubicBezTo>
                    <a:pt x="4128" y="581"/>
                    <a:pt x="4143" y="643"/>
                    <a:pt x="4169" y="682"/>
                  </a:cubicBezTo>
                  <a:cubicBezTo>
                    <a:pt x="4179" y="712"/>
                    <a:pt x="4184" y="733"/>
                    <a:pt x="4206" y="756"/>
                  </a:cubicBezTo>
                  <a:cubicBezTo>
                    <a:pt x="4215" y="783"/>
                    <a:pt x="4215" y="815"/>
                    <a:pt x="4233" y="838"/>
                  </a:cubicBezTo>
                  <a:cubicBezTo>
                    <a:pt x="4245" y="853"/>
                    <a:pt x="4270" y="883"/>
                    <a:pt x="4279" y="902"/>
                  </a:cubicBezTo>
                  <a:cubicBezTo>
                    <a:pt x="4302" y="949"/>
                    <a:pt x="4271" y="911"/>
                    <a:pt x="4306" y="948"/>
                  </a:cubicBezTo>
                  <a:cubicBezTo>
                    <a:pt x="4320" y="985"/>
                    <a:pt x="4339" y="1024"/>
                    <a:pt x="4361" y="1057"/>
                  </a:cubicBezTo>
                  <a:cubicBezTo>
                    <a:pt x="4364" y="1066"/>
                    <a:pt x="4365" y="1077"/>
                    <a:pt x="4370" y="1085"/>
                  </a:cubicBezTo>
                  <a:cubicBezTo>
                    <a:pt x="4375" y="1092"/>
                    <a:pt x="4385" y="1095"/>
                    <a:pt x="4389" y="1103"/>
                  </a:cubicBezTo>
                  <a:cubicBezTo>
                    <a:pt x="4410" y="1144"/>
                    <a:pt x="4409" y="1183"/>
                    <a:pt x="4434" y="1222"/>
                  </a:cubicBezTo>
                  <a:cubicBezTo>
                    <a:pt x="4446" y="1288"/>
                    <a:pt x="4476" y="1349"/>
                    <a:pt x="4489" y="1414"/>
                  </a:cubicBezTo>
                  <a:cubicBezTo>
                    <a:pt x="4499" y="1466"/>
                    <a:pt x="4504" y="1518"/>
                    <a:pt x="4517" y="1569"/>
                  </a:cubicBezTo>
                  <a:cubicBezTo>
                    <a:pt x="4534" y="1710"/>
                    <a:pt x="4563" y="1893"/>
                    <a:pt x="4480" y="2017"/>
                  </a:cubicBezTo>
                  <a:cubicBezTo>
                    <a:pt x="4459" y="2081"/>
                    <a:pt x="4411" y="2116"/>
                    <a:pt x="4352" y="2145"/>
                  </a:cubicBezTo>
                  <a:cubicBezTo>
                    <a:pt x="4327" y="2171"/>
                    <a:pt x="4305" y="2173"/>
                    <a:pt x="4270" y="2182"/>
                  </a:cubicBezTo>
                  <a:cubicBezTo>
                    <a:pt x="4221" y="2218"/>
                    <a:pt x="4172" y="2227"/>
                    <a:pt x="4114" y="2246"/>
                  </a:cubicBezTo>
                  <a:cubicBezTo>
                    <a:pt x="4067" y="2261"/>
                    <a:pt x="4023" y="2285"/>
                    <a:pt x="3977" y="2301"/>
                  </a:cubicBezTo>
                  <a:cubicBezTo>
                    <a:pt x="3940" y="2314"/>
                    <a:pt x="3896" y="2318"/>
                    <a:pt x="3858" y="2328"/>
                  </a:cubicBezTo>
                  <a:cubicBezTo>
                    <a:pt x="3785" y="2348"/>
                    <a:pt x="3714" y="2363"/>
                    <a:pt x="3639" y="2374"/>
                  </a:cubicBezTo>
                  <a:cubicBezTo>
                    <a:pt x="3269" y="2369"/>
                    <a:pt x="3037" y="2372"/>
                    <a:pt x="2716" y="2337"/>
                  </a:cubicBezTo>
                  <a:cubicBezTo>
                    <a:pt x="2622" y="2307"/>
                    <a:pt x="2541" y="2299"/>
                    <a:pt x="2441" y="2292"/>
                  </a:cubicBezTo>
                  <a:cubicBezTo>
                    <a:pt x="2155" y="2301"/>
                    <a:pt x="1868" y="2308"/>
                    <a:pt x="1582" y="2319"/>
                  </a:cubicBezTo>
                  <a:cubicBezTo>
                    <a:pt x="1301" y="2312"/>
                    <a:pt x="1030" y="2287"/>
                    <a:pt x="750" y="2273"/>
                  </a:cubicBezTo>
                  <a:cubicBezTo>
                    <a:pt x="631" y="2267"/>
                    <a:pt x="393" y="2255"/>
                    <a:pt x="393" y="2255"/>
                  </a:cubicBezTo>
                  <a:cubicBezTo>
                    <a:pt x="331" y="2243"/>
                    <a:pt x="270" y="2237"/>
                    <a:pt x="210" y="2218"/>
                  </a:cubicBezTo>
                  <a:cubicBezTo>
                    <a:pt x="182" y="2210"/>
                    <a:pt x="155" y="2200"/>
                    <a:pt x="128" y="2191"/>
                  </a:cubicBezTo>
                  <a:cubicBezTo>
                    <a:pt x="119" y="2188"/>
                    <a:pt x="101" y="2182"/>
                    <a:pt x="101" y="2182"/>
                  </a:cubicBezTo>
                  <a:cubicBezTo>
                    <a:pt x="73" y="2156"/>
                    <a:pt x="73" y="2163"/>
                    <a:pt x="73" y="2109"/>
                  </a:cubicBezTo>
                  <a:cubicBezTo>
                    <a:pt x="73" y="1997"/>
                    <a:pt x="82" y="1946"/>
                    <a:pt x="110" y="1853"/>
                  </a:cubicBezTo>
                  <a:cubicBezTo>
                    <a:pt x="118" y="1825"/>
                    <a:pt x="128" y="1798"/>
                    <a:pt x="137" y="1770"/>
                  </a:cubicBezTo>
                  <a:cubicBezTo>
                    <a:pt x="140" y="1761"/>
                    <a:pt x="146" y="1743"/>
                    <a:pt x="146" y="1743"/>
                  </a:cubicBezTo>
                  <a:cubicBezTo>
                    <a:pt x="140" y="1600"/>
                    <a:pt x="137" y="1475"/>
                    <a:pt x="92" y="1341"/>
                  </a:cubicBezTo>
                  <a:cubicBezTo>
                    <a:pt x="66" y="1007"/>
                    <a:pt x="121" y="641"/>
                    <a:pt x="9" y="317"/>
                  </a:cubicBezTo>
                  <a:cubicBezTo>
                    <a:pt x="19" y="111"/>
                    <a:pt x="46" y="183"/>
                    <a:pt x="0" y="88"/>
                  </a:cubicBezTo>
                  <a:close/>
                </a:path>
              </a:pathLst>
            </a:custGeom>
            <a:solidFill>
              <a:srgbClr val="D1390F">
                <a:alpha val="24001"/>
              </a:srgbClr>
            </a:solidFill>
            <a:ln w="12700" cap="flat" cmpd="sng">
              <a:solidFill>
                <a:srgbClr val="AC2E0C"/>
              </a:solidFill>
              <a:prstDash val="solid"/>
              <a:round/>
              <a:headEnd/>
              <a:tailEnd/>
            </a:ln>
            <a:effectLst/>
          </p:spPr>
          <p:txBody>
            <a:bodyPr/>
            <a:lstStyle/>
            <a:p>
              <a:endParaRPr lang="zh-CN" altLang="en-US"/>
            </a:p>
          </p:txBody>
        </p:sp>
        <p:sp>
          <p:nvSpPr>
            <p:cNvPr id="923705" name="AutoShape 57"/>
            <p:cNvSpPr>
              <a:spLocks/>
            </p:cNvSpPr>
            <p:nvPr/>
          </p:nvSpPr>
          <p:spPr bwMode="auto">
            <a:xfrm>
              <a:off x="4779" y="3565"/>
              <a:ext cx="752" cy="192"/>
            </a:xfrm>
            <a:prstGeom prst="borderCallout2">
              <a:avLst>
                <a:gd name="adj1" fmla="val 37500"/>
                <a:gd name="adj2" fmla="val -6384"/>
                <a:gd name="adj3" fmla="val 37500"/>
                <a:gd name="adj4" fmla="val -16889"/>
                <a:gd name="adj5" fmla="val -59898"/>
                <a:gd name="adj6" fmla="val -17287"/>
              </a:avLst>
            </a:prstGeom>
            <a:noFill/>
            <a:ln w="12700">
              <a:solidFill>
                <a:schemeClr val="tx1"/>
              </a:solidFill>
              <a:miter lim="800000"/>
              <a:headEnd/>
              <a:tailEnd/>
            </a:ln>
            <a:effectLst/>
          </p:spPr>
          <p:txBody>
            <a:bodyPr lIns="0" tIns="0" rIns="0" bIns="0"/>
            <a:lstStyle/>
            <a:p>
              <a:pPr algn="ctr"/>
              <a:r>
                <a:rPr lang="zh-CN" altLang="en-US" sz="1800" b="1">
                  <a:solidFill>
                    <a:srgbClr val="D1390F"/>
                  </a:solidFill>
                  <a:latin typeface="Times New Roman" pitchFamily="18" charset="0"/>
                  <a:ea typeface="黑体" pitchFamily="49" charset="-122"/>
                </a:rPr>
                <a:t>中断控制器</a:t>
              </a:r>
            </a:p>
          </p:txBody>
        </p:sp>
      </p:grpSp>
      <p:sp>
        <p:nvSpPr>
          <p:cNvPr id="923706" name="Rectangle 58"/>
          <p:cNvSpPr>
            <a:spLocks noChangeArrowheads="1"/>
          </p:cNvSpPr>
          <p:nvPr/>
        </p:nvSpPr>
        <p:spPr bwMode="auto">
          <a:xfrm>
            <a:off x="4498975" y="5829300"/>
            <a:ext cx="2703513" cy="381000"/>
          </a:xfrm>
          <a:prstGeom prst="rect">
            <a:avLst/>
          </a:prstGeom>
          <a:noFill/>
          <a:ln w="50800">
            <a:noFill/>
            <a:miter lim="800000"/>
            <a:headEnd/>
            <a:tailEnd/>
          </a:ln>
          <a:effectLst/>
        </p:spPr>
        <p:txBody>
          <a:bodyPr>
            <a:spAutoFit/>
          </a:bodyPr>
          <a:lstStyle/>
          <a:p>
            <a:r>
              <a:rPr lang="en-US" altLang="zh-CN" sz="1900" b="1">
                <a:solidFill>
                  <a:srgbClr val="0000FF"/>
                </a:solidFill>
                <a:latin typeface="微软雅黑" pitchFamily="34" charset="-122"/>
                <a:ea typeface="微软雅黑" pitchFamily="34" charset="-122"/>
              </a:rPr>
              <a:t>IRQ0</a:t>
            </a:r>
            <a:r>
              <a:rPr lang="zh-CN" altLang="en-US" sz="1900" b="1">
                <a:solidFill>
                  <a:srgbClr val="0000FF"/>
                </a:solidFill>
                <a:latin typeface="微软雅黑" pitchFamily="34" charset="-122"/>
                <a:ea typeface="微软雅黑" pitchFamily="34" charset="-122"/>
              </a:rPr>
              <a:t>、</a:t>
            </a:r>
            <a:r>
              <a:rPr lang="en-US" altLang="zh-CN" sz="1900" b="1">
                <a:solidFill>
                  <a:srgbClr val="0000FF"/>
                </a:solidFill>
                <a:latin typeface="微软雅黑" pitchFamily="34" charset="-122"/>
                <a:ea typeface="微软雅黑" pitchFamily="34" charset="-122"/>
              </a:rPr>
              <a:t>… </a:t>
            </a:r>
            <a:r>
              <a:rPr lang="zh-CN" altLang="en-US" b="1">
                <a:solidFill>
                  <a:srgbClr val="0000FF"/>
                </a:solidFill>
                <a:ea typeface="宋体" pitchFamily="2" charset="-122"/>
              </a:rPr>
              <a:t>、</a:t>
            </a:r>
            <a:r>
              <a:rPr lang="en-US" altLang="zh-CN" sz="1900" b="1">
                <a:solidFill>
                  <a:srgbClr val="0000FF"/>
                </a:solidFill>
                <a:latin typeface="微软雅黑" pitchFamily="34" charset="-122"/>
                <a:ea typeface="微软雅黑" pitchFamily="34" charset="-122"/>
              </a:rPr>
              <a:t>IRQ</a:t>
            </a:r>
            <a:r>
              <a:rPr lang="en-US" altLang="zh-CN" sz="1900" b="1">
                <a:solidFill>
                  <a:schemeClr val="accent1"/>
                </a:solidFill>
                <a:latin typeface="微软雅黑" pitchFamily="34" charset="-122"/>
                <a:ea typeface="微软雅黑" pitchFamily="34" charset="-122"/>
              </a:rPr>
              <a:t>i </a:t>
            </a:r>
            <a:r>
              <a:rPr lang="zh-CN" altLang="en-US" b="1">
                <a:solidFill>
                  <a:srgbClr val="0000FF"/>
                </a:solidFill>
                <a:ea typeface="宋体" pitchFamily="2" charset="-122"/>
              </a:rPr>
              <a:t>、</a:t>
            </a:r>
            <a:r>
              <a:rPr lang="en-US" altLang="zh-CN" b="1">
                <a:ea typeface="宋体" pitchFamily="2" charset="-122"/>
              </a:rPr>
              <a:t> </a:t>
            </a:r>
            <a:r>
              <a:rPr lang="en-US" altLang="zh-CN" sz="1900" b="1">
                <a:solidFill>
                  <a:srgbClr val="0000FF"/>
                </a:solidFill>
                <a:latin typeface="微软雅黑" pitchFamily="34" charset="-122"/>
                <a:ea typeface="微软雅黑" pitchFamily="34" charset="-122"/>
              </a:rPr>
              <a:t>…</a:t>
            </a:r>
          </a:p>
        </p:txBody>
      </p:sp>
      <p:sp>
        <p:nvSpPr>
          <p:cNvPr id="923707" name="Rectangle 59"/>
          <p:cNvSpPr>
            <a:spLocks noChangeArrowheads="1"/>
          </p:cNvSpPr>
          <p:nvPr/>
        </p:nvSpPr>
        <p:spPr bwMode="auto">
          <a:xfrm>
            <a:off x="4083050" y="6202363"/>
            <a:ext cx="4089400" cy="396875"/>
          </a:xfrm>
          <a:prstGeom prst="rect">
            <a:avLst/>
          </a:prstGeom>
          <a:noFill/>
          <a:ln w="50800">
            <a:noFill/>
            <a:miter lim="800000"/>
            <a:headEnd/>
            <a:tailEnd/>
          </a:ln>
          <a:effectLst/>
        </p:spPr>
        <p:txBody>
          <a:bodyPr>
            <a:spAutoFit/>
          </a:bodyPr>
          <a:lstStyle/>
          <a:p>
            <a:r>
              <a:rPr lang="zh-CN" altLang="en-US" sz="2000" b="1">
                <a:solidFill>
                  <a:srgbClr val="0000FF"/>
                </a:solidFill>
                <a:ea typeface="微软雅黑" pitchFamily="34" charset="-122"/>
              </a:rPr>
              <a:t>来自不同外设，如</a:t>
            </a:r>
            <a:r>
              <a:rPr lang="en-US" altLang="zh-CN" sz="2000" b="1">
                <a:solidFill>
                  <a:srgbClr val="0000FF"/>
                </a:solidFill>
                <a:ea typeface="微软雅黑" pitchFamily="34" charset="-122"/>
              </a:rPr>
              <a:t>IRQ0</a:t>
            </a:r>
            <a:r>
              <a:rPr lang="zh-CN" altLang="en-US" sz="2000" b="1">
                <a:solidFill>
                  <a:srgbClr val="0000FF"/>
                </a:solidFill>
                <a:ea typeface="微软雅黑" pitchFamily="34" charset="-122"/>
              </a:rPr>
              <a:t>为键盘中断</a:t>
            </a:r>
          </a:p>
        </p:txBody>
      </p:sp>
      <p:sp>
        <p:nvSpPr>
          <p:cNvPr id="923708" name="Rectangle 60"/>
          <p:cNvSpPr>
            <a:spLocks noChangeArrowheads="1"/>
          </p:cNvSpPr>
          <p:nvPr/>
        </p:nvSpPr>
        <p:spPr bwMode="auto">
          <a:xfrm>
            <a:off x="1474788" y="5854700"/>
            <a:ext cx="2179637" cy="669925"/>
          </a:xfrm>
          <a:prstGeom prst="rect">
            <a:avLst/>
          </a:prstGeom>
          <a:noFill/>
          <a:ln w="50800">
            <a:noFill/>
            <a:miter lim="800000"/>
            <a:headEnd/>
            <a:tailEnd/>
          </a:ln>
          <a:effectLst/>
        </p:spPr>
        <p:txBody>
          <a:bodyPr>
            <a:spAutoFit/>
          </a:bodyPr>
          <a:lstStyle/>
          <a:p>
            <a:r>
              <a:rPr lang="zh-CN" altLang="en-US" sz="1900" b="1">
                <a:solidFill>
                  <a:srgbClr val="D1390F"/>
                </a:solidFill>
                <a:latin typeface="微软雅黑" pitchFamily="34" charset="-122"/>
                <a:ea typeface="微软雅黑" pitchFamily="34" charset="-122"/>
              </a:rPr>
              <a:t>来自</a:t>
            </a:r>
            <a:r>
              <a:rPr lang="en-US" altLang="zh-CN" sz="1900" b="1">
                <a:solidFill>
                  <a:srgbClr val="D1390F"/>
                </a:solidFill>
                <a:latin typeface="微软雅黑" pitchFamily="34" charset="-122"/>
                <a:ea typeface="微软雅黑" pitchFamily="34" charset="-122"/>
              </a:rPr>
              <a:t>CPU</a:t>
            </a:r>
            <a:r>
              <a:rPr lang="zh-CN" altLang="en-US" sz="1900" b="1">
                <a:solidFill>
                  <a:srgbClr val="D1390F"/>
                </a:solidFill>
                <a:latin typeface="微软雅黑" pitchFamily="34" charset="-122"/>
                <a:ea typeface="微软雅黑" pitchFamily="34" charset="-122"/>
              </a:rPr>
              <a:t>，通过</a:t>
            </a:r>
            <a:r>
              <a:rPr lang="en-US" altLang="zh-CN" sz="1900" b="1">
                <a:solidFill>
                  <a:srgbClr val="D1390F"/>
                </a:solidFill>
                <a:latin typeface="微软雅黑" pitchFamily="34" charset="-122"/>
                <a:ea typeface="微软雅黑" pitchFamily="34" charset="-122"/>
              </a:rPr>
              <a:t>OUT</a:t>
            </a:r>
            <a:r>
              <a:rPr lang="zh-CN" altLang="en-US" sz="1900" b="1">
                <a:solidFill>
                  <a:srgbClr val="D1390F"/>
                </a:solidFill>
                <a:latin typeface="微软雅黑" pitchFamily="34" charset="-122"/>
                <a:ea typeface="微软雅黑" pitchFamily="34" charset="-122"/>
              </a:rPr>
              <a:t>指令设置</a:t>
            </a:r>
          </a:p>
        </p:txBody>
      </p:sp>
    </p:spTree>
    <p:extLst>
      <p:ext uri="{BB962C8B-B14F-4D97-AF65-F5344CB8AC3E}">
        <p14:creationId xmlns:p14="http://schemas.microsoft.com/office/powerpoint/2010/main" val="349763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3703"/>
                                        </p:tgtEl>
                                        <p:attrNameLst>
                                          <p:attrName>style.visibility</p:attrName>
                                        </p:attrNameLst>
                                      </p:cBhvr>
                                      <p:to>
                                        <p:strVal val="visible"/>
                                      </p:to>
                                    </p:set>
                                    <p:animEffect transition="in" filter="blinds(horizontal)">
                                      <p:cBhvr>
                                        <p:cTn id="7" dur="500"/>
                                        <p:tgtEl>
                                          <p:spTgt spid="9237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3694"/>
                                        </p:tgtEl>
                                        <p:attrNameLst>
                                          <p:attrName>style.visibility</p:attrName>
                                        </p:attrNameLst>
                                      </p:cBhvr>
                                      <p:to>
                                        <p:strVal val="visible"/>
                                      </p:to>
                                    </p:set>
                                    <p:animEffect transition="in" filter="blinds(horizontal)">
                                      <p:cBhvr>
                                        <p:cTn id="12" dur="500"/>
                                        <p:tgtEl>
                                          <p:spTgt spid="9236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3695"/>
                                        </p:tgtEl>
                                        <p:attrNameLst>
                                          <p:attrName>style.visibility</p:attrName>
                                        </p:attrNameLst>
                                      </p:cBhvr>
                                      <p:to>
                                        <p:strVal val="visible"/>
                                      </p:to>
                                    </p:set>
                                    <p:animEffect transition="in" filter="blinds(horizontal)">
                                      <p:cBhvr>
                                        <p:cTn id="17" dur="500"/>
                                        <p:tgtEl>
                                          <p:spTgt spid="9236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3696">
                                            <p:txEl>
                                              <p:pRg st="0" end="0"/>
                                            </p:txEl>
                                          </p:spTgt>
                                        </p:tgtEl>
                                        <p:attrNameLst>
                                          <p:attrName>style.visibility</p:attrName>
                                        </p:attrNameLst>
                                      </p:cBhvr>
                                      <p:to>
                                        <p:strVal val="visible"/>
                                      </p:to>
                                    </p:set>
                                    <p:animEffect transition="in" filter="blinds(horizontal)">
                                      <p:cBhvr>
                                        <p:cTn id="22" dur="500"/>
                                        <p:tgtEl>
                                          <p:spTgt spid="92369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3697"/>
                                        </p:tgtEl>
                                        <p:attrNameLst>
                                          <p:attrName>style.visibility</p:attrName>
                                        </p:attrNameLst>
                                      </p:cBhvr>
                                      <p:to>
                                        <p:strVal val="visible"/>
                                      </p:to>
                                    </p:set>
                                    <p:animEffect transition="in" filter="blinds(horizontal)">
                                      <p:cBhvr>
                                        <p:cTn id="27" dur="500"/>
                                        <p:tgtEl>
                                          <p:spTgt spid="92369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3698"/>
                                        </p:tgtEl>
                                        <p:attrNameLst>
                                          <p:attrName>style.visibility</p:attrName>
                                        </p:attrNameLst>
                                      </p:cBhvr>
                                      <p:to>
                                        <p:strVal val="visible"/>
                                      </p:to>
                                    </p:set>
                                    <p:animEffect transition="in" filter="blinds(horizontal)">
                                      <p:cBhvr>
                                        <p:cTn id="32" dur="500"/>
                                        <p:tgtEl>
                                          <p:spTgt spid="92369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23692"/>
                                        </p:tgtEl>
                                        <p:attrNameLst>
                                          <p:attrName>style.visibility</p:attrName>
                                        </p:attrNameLst>
                                      </p:cBhvr>
                                      <p:to>
                                        <p:strVal val="visible"/>
                                      </p:to>
                                    </p:set>
                                    <p:animEffect transition="in" filter="blinds(horizontal)">
                                      <p:cBhvr>
                                        <p:cTn id="37" dur="500"/>
                                        <p:tgtEl>
                                          <p:spTgt spid="92369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23693"/>
                                        </p:tgtEl>
                                        <p:attrNameLst>
                                          <p:attrName>style.visibility</p:attrName>
                                        </p:attrNameLst>
                                      </p:cBhvr>
                                      <p:to>
                                        <p:strVal val="visible"/>
                                      </p:to>
                                    </p:set>
                                    <p:animEffect transition="in" filter="blinds(horizontal)">
                                      <p:cBhvr>
                                        <p:cTn id="42" dur="500"/>
                                        <p:tgtEl>
                                          <p:spTgt spid="92369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23708"/>
                                        </p:tgtEl>
                                        <p:attrNameLst>
                                          <p:attrName>style.visibility</p:attrName>
                                        </p:attrNameLst>
                                      </p:cBhvr>
                                      <p:to>
                                        <p:strVal val="visible"/>
                                      </p:to>
                                    </p:set>
                                    <p:animEffect transition="in" filter="blinds(horizontal)">
                                      <p:cBhvr>
                                        <p:cTn id="47" dur="500"/>
                                        <p:tgtEl>
                                          <p:spTgt spid="92370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23706"/>
                                        </p:tgtEl>
                                        <p:attrNameLst>
                                          <p:attrName>style.visibility</p:attrName>
                                        </p:attrNameLst>
                                      </p:cBhvr>
                                      <p:to>
                                        <p:strVal val="visible"/>
                                      </p:to>
                                    </p:set>
                                    <p:animEffect transition="in" filter="blinds(horizontal)">
                                      <p:cBhvr>
                                        <p:cTn id="52" dur="500"/>
                                        <p:tgtEl>
                                          <p:spTgt spid="92370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23707"/>
                                        </p:tgtEl>
                                        <p:attrNameLst>
                                          <p:attrName>style.visibility</p:attrName>
                                        </p:attrNameLst>
                                      </p:cBhvr>
                                      <p:to>
                                        <p:strVal val="visible"/>
                                      </p:to>
                                    </p:set>
                                    <p:animEffect transition="in" filter="blinds(horizontal)">
                                      <p:cBhvr>
                                        <p:cTn id="57" dur="500"/>
                                        <p:tgtEl>
                                          <p:spTgt spid="92370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23673"/>
                                        </p:tgtEl>
                                        <p:attrNameLst>
                                          <p:attrName>style.visibility</p:attrName>
                                        </p:attrNameLst>
                                      </p:cBhvr>
                                      <p:to>
                                        <p:strVal val="visible"/>
                                      </p:to>
                                    </p:set>
                                    <p:animEffect transition="in" filter="blinds(horizontal)">
                                      <p:cBhvr>
                                        <p:cTn id="62" dur="500"/>
                                        <p:tgtEl>
                                          <p:spTgt spid="923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73" grpId="0"/>
      <p:bldP spid="923692" grpId="0"/>
      <p:bldP spid="923693" grpId="0"/>
      <p:bldP spid="923694" grpId="0"/>
      <p:bldP spid="923695" grpId="0"/>
      <p:bldP spid="923697" grpId="0"/>
      <p:bldP spid="923698" grpId="0"/>
      <p:bldP spid="923706" grpId="0"/>
      <p:bldP spid="923707" grpId="0"/>
      <p:bldP spid="92370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3106" name="Object 2"/>
          <p:cNvGraphicFramePr>
            <a:graphicFrameLocks noChangeAspect="1"/>
          </p:cNvGraphicFramePr>
          <p:nvPr/>
        </p:nvGraphicFramePr>
        <p:xfrm>
          <a:off x="0" y="958850"/>
          <a:ext cx="8824913" cy="5607050"/>
        </p:xfrm>
        <a:graphic>
          <a:graphicData uri="http://schemas.openxmlformats.org/presentationml/2006/ole">
            <mc:AlternateContent xmlns:mc="http://schemas.openxmlformats.org/markup-compatibility/2006">
              <mc:Choice xmlns:v="urn:schemas-microsoft-com:vml" Requires="v">
                <p:oleObj spid="_x0000_s1032" name="芞" r:id="rId3" imgW="5914644" imgH="4276344" progId="Word.Picture.8">
                  <p:embed/>
                </p:oleObj>
              </mc:Choice>
              <mc:Fallback>
                <p:oleObj name="芞" r:id="rId3" imgW="5914644" imgH="427634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58850"/>
                        <a:ext cx="8824913" cy="560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3107" name="Rectangle 3"/>
          <p:cNvSpPr>
            <a:spLocks noGrp="1" noChangeArrowheads="1"/>
          </p:cNvSpPr>
          <p:nvPr>
            <p:ph type="title"/>
          </p:nvPr>
        </p:nvSpPr>
        <p:spPr>
          <a:xfrm>
            <a:off x="236538" y="128588"/>
            <a:ext cx="5791200" cy="528637"/>
          </a:xfrm>
          <a:noFill/>
          <a:ln/>
        </p:spPr>
        <p:txBody>
          <a:bodyPr/>
          <a:lstStyle/>
          <a:p>
            <a:r>
              <a:rPr lang="zh-CN" altLang="en-US">
                <a:ea typeface="宋体" pitchFamily="2" charset="-122"/>
              </a:rPr>
              <a:t>中断优先权编码器</a:t>
            </a:r>
          </a:p>
        </p:txBody>
      </p:sp>
      <p:sp>
        <p:nvSpPr>
          <p:cNvPr id="943108" name="Text Box 4"/>
          <p:cNvSpPr txBox="1">
            <a:spLocks noChangeArrowheads="1"/>
          </p:cNvSpPr>
          <p:nvPr/>
        </p:nvSpPr>
        <p:spPr bwMode="auto">
          <a:xfrm>
            <a:off x="5187950" y="622300"/>
            <a:ext cx="2728913" cy="396875"/>
          </a:xfrm>
          <a:prstGeom prst="rect">
            <a:avLst/>
          </a:prstGeom>
          <a:noFill/>
          <a:ln w="12700">
            <a:noFill/>
            <a:miter lim="800000"/>
            <a:headEnd/>
            <a:tailEnd/>
          </a:ln>
          <a:effectLst/>
        </p:spPr>
        <p:txBody>
          <a:bodyPr>
            <a:spAutoFit/>
          </a:bodyPr>
          <a:lstStyle/>
          <a:p>
            <a:pPr>
              <a:spcBef>
                <a:spcPct val="50000"/>
              </a:spcBef>
            </a:pPr>
            <a:r>
              <a:rPr lang="zh-CN" altLang="en-US" sz="2000" b="1">
                <a:ea typeface="黑体" pitchFamily="49" charset="-122"/>
              </a:rPr>
              <a:t>中     断     类    型    号</a:t>
            </a:r>
          </a:p>
        </p:txBody>
      </p:sp>
      <p:sp>
        <p:nvSpPr>
          <p:cNvPr id="943109" name="Text Box 5"/>
          <p:cNvSpPr txBox="1">
            <a:spLocks noChangeArrowheads="1"/>
          </p:cNvSpPr>
          <p:nvPr/>
        </p:nvSpPr>
        <p:spPr bwMode="auto">
          <a:xfrm>
            <a:off x="522288" y="1133475"/>
            <a:ext cx="536575" cy="1096963"/>
          </a:xfrm>
          <a:prstGeom prst="rect">
            <a:avLst/>
          </a:prstGeom>
          <a:solidFill>
            <a:schemeClr val="bg1"/>
          </a:solidFill>
          <a:ln w="12700">
            <a:noFill/>
            <a:miter lim="800000"/>
            <a:headEnd/>
            <a:tailEnd/>
          </a:ln>
          <a:effectLst/>
        </p:spPr>
        <p:txBody>
          <a:bodyPr>
            <a:spAutoFit/>
          </a:bodyPr>
          <a:lstStyle/>
          <a:p>
            <a:pPr>
              <a:spcBef>
                <a:spcPct val="50000"/>
              </a:spcBef>
            </a:pPr>
            <a:r>
              <a:rPr lang="zh-CN" altLang="en-US" sz="2200" b="1">
                <a:latin typeface="黑体" pitchFamily="49" charset="-122"/>
                <a:ea typeface="黑体" pitchFamily="49" charset="-122"/>
              </a:rPr>
              <a:t>编码器</a:t>
            </a:r>
          </a:p>
        </p:txBody>
      </p:sp>
      <p:sp>
        <p:nvSpPr>
          <p:cNvPr id="943110" name="Text Box 6"/>
          <p:cNvSpPr txBox="1">
            <a:spLocks noChangeArrowheads="1"/>
          </p:cNvSpPr>
          <p:nvPr/>
        </p:nvSpPr>
        <p:spPr bwMode="auto">
          <a:xfrm>
            <a:off x="498475" y="2546350"/>
            <a:ext cx="536575" cy="2101850"/>
          </a:xfrm>
          <a:prstGeom prst="rect">
            <a:avLst/>
          </a:prstGeom>
          <a:solidFill>
            <a:schemeClr val="bg1"/>
          </a:solidFill>
          <a:ln w="12700">
            <a:noFill/>
            <a:miter lim="800000"/>
            <a:headEnd/>
            <a:tailEnd/>
          </a:ln>
          <a:effectLst/>
        </p:spPr>
        <p:txBody>
          <a:bodyPr>
            <a:spAutoFit/>
          </a:bodyPr>
          <a:lstStyle/>
          <a:p>
            <a:pPr>
              <a:spcBef>
                <a:spcPct val="50000"/>
              </a:spcBef>
            </a:pPr>
            <a:r>
              <a:rPr lang="zh-CN" altLang="en-US" sz="2200" b="1">
                <a:latin typeface="黑体" pitchFamily="49" charset="-122"/>
                <a:ea typeface="黑体" pitchFamily="49" charset="-122"/>
              </a:rPr>
              <a:t>并行判优线路</a:t>
            </a:r>
          </a:p>
        </p:txBody>
      </p:sp>
      <p:sp>
        <p:nvSpPr>
          <p:cNvPr id="943111" name="Text Box 7"/>
          <p:cNvSpPr txBox="1">
            <a:spLocks noChangeArrowheads="1"/>
          </p:cNvSpPr>
          <p:nvPr/>
        </p:nvSpPr>
        <p:spPr bwMode="auto">
          <a:xfrm>
            <a:off x="147638" y="5219700"/>
            <a:ext cx="854075" cy="762000"/>
          </a:xfrm>
          <a:prstGeom prst="rect">
            <a:avLst/>
          </a:prstGeom>
          <a:solidFill>
            <a:schemeClr val="bg1"/>
          </a:solidFill>
          <a:ln w="12700">
            <a:noFill/>
            <a:miter lim="800000"/>
            <a:headEnd/>
            <a:tailEnd/>
          </a:ln>
          <a:effectLst/>
        </p:spPr>
        <p:txBody>
          <a:bodyPr lIns="36000" rIns="0">
            <a:spAutoFit/>
          </a:bodyPr>
          <a:lstStyle/>
          <a:p>
            <a:pPr>
              <a:spcBef>
                <a:spcPct val="50000"/>
              </a:spcBef>
            </a:pPr>
            <a:r>
              <a:rPr lang="zh-CN" altLang="en-US" sz="2200" b="1">
                <a:latin typeface="黑体" pitchFamily="49" charset="-122"/>
                <a:ea typeface="黑体" pitchFamily="49" charset="-122"/>
              </a:rPr>
              <a:t> 中断 </a:t>
            </a:r>
          </a:p>
          <a:p>
            <a:r>
              <a:rPr lang="zh-CN" altLang="en-US" sz="2200" b="1">
                <a:latin typeface="黑体" pitchFamily="49" charset="-122"/>
                <a:ea typeface="黑体" pitchFamily="49" charset="-122"/>
              </a:rPr>
              <a:t> 查询</a:t>
            </a:r>
          </a:p>
        </p:txBody>
      </p:sp>
      <p:sp>
        <p:nvSpPr>
          <p:cNvPr id="943112" name="Text Box 8"/>
          <p:cNvSpPr txBox="1">
            <a:spLocks noChangeArrowheads="1"/>
          </p:cNvSpPr>
          <p:nvPr/>
        </p:nvSpPr>
        <p:spPr bwMode="auto">
          <a:xfrm>
            <a:off x="1527175" y="1749425"/>
            <a:ext cx="1624013" cy="762000"/>
          </a:xfrm>
          <a:prstGeom prst="rect">
            <a:avLst/>
          </a:prstGeom>
          <a:solidFill>
            <a:schemeClr val="bg1"/>
          </a:solidFill>
          <a:ln w="12700">
            <a:noFill/>
            <a:miter lim="800000"/>
            <a:headEnd/>
            <a:tailEnd/>
          </a:ln>
          <a:effectLst/>
        </p:spPr>
        <p:txBody>
          <a:bodyPr>
            <a:spAutoFit/>
          </a:bodyPr>
          <a:lstStyle/>
          <a:p>
            <a:pPr algn="ctr">
              <a:spcBef>
                <a:spcPct val="50000"/>
              </a:spcBef>
            </a:pPr>
            <a:r>
              <a:rPr lang="zh-CN" altLang="en-US" sz="2200" b="1">
                <a:latin typeface="黑体" pitchFamily="49" charset="-122"/>
                <a:ea typeface="黑体" pitchFamily="49" charset="-122"/>
              </a:rPr>
              <a:t>中断类型号形成线路</a:t>
            </a:r>
          </a:p>
        </p:txBody>
      </p:sp>
    </p:spTree>
    <p:extLst>
      <p:ext uri="{BB962C8B-B14F-4D97-AF65-F5344CB8AC3E}">
        <p14:creationId xmlns:p14="http://schemas.microsoft.com/office/powerpoint/2010/main" val="738214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a:xfrm>
            <a:off x="236538" y="128588"/>
            <a:ext cx="8574087" cy="528637"/>
          </a:xfrm>
        </p:spPr>
        <p:txBody>
          <a:bodyPr/>
          <a:lstStyle/>
          <a:p>
            <a:r>
              <a:rPr lang="zh-CN" altLang="en-US">
                <a:cs typeface="Arial" charset="0"/>
              </a:rPr>
              <a:t>中断</a:t>
            </a:r>
            <a:r>
              <a:rPr lang="en-US" altLang="zh-CN">
                <a:cs typeface="Arial" charset="0"/>
              </a:rPr>
              <a:t>I/O</a:t>
            </a:r>
            <a:r>
              <a:rPr lang="zh-CN" altLang="en-US">
                <a:cs typeface="Arial" charset="0"/>
              </a:rPr>
              <a:t>方式</a:t>
            </a:r>
          </a:p>
        </p:txBody>
      </p:sp>
      <p:sp>
        <p:nvSpPr>
          <p:cNvPr id="924675" name="Rectangle 3"/>
          <p:cNvSpPr>
            <a:spLocks noGrp="1" noChangeArrowheads="1"/>
          </p:cNvSpPr>
          <p:nvPr>
            <p:ph type="body" idx="1"/>
          </p:nvPr>
        </p:nvSpPr>
        <p:spPr>
          <a:xfrm>
            <a:off x="307975" y="676275"/>
            <a:ext cx="8191500" cy="4402138"/>
          </a:xfrm>
        </p:spPr>
        <p:txBody>
          <a:bodyPr/>
          <a:lstStyle/>
          <a:p>
            <a:pPr marL="533400" indent="-533400">
              <a:lnSpc>
                <a:spcPct val="110000"/>
              </a:lnSpc>
              <a:spcBef>
                <a:spcPct val="10000"/>
              </a:spcBef>
            </a:pPr>
            <a:r>
              <a:rPr lang="zh-CN" altLang="en-US" sz="2200">
                <a:latin typeface="微软雅黑" pitchFamily="34" charset="-122"/>
                <a:ea typeface="微软雅黑" pitchFamily="34" charset="-122"/>
              </a:rPr>
              <a:t>中断过程</a:t>
            </a:r>
          </a:p>
          <a:p>
            <a:pPr marL="952500" lvl="1" indent="-495300">
              <a:lnSpc>
                <a:spcPct val="110000"/>
              </a:lnSpc>
              <a:spcBef>
                <a:spcPct val="10000"/>
              </a:spcBef>
            </a:pPr>
            <a:r>
              <a:rPr lang="zh-CN" altLang="en-US" sz="2200">
                <a:latin typeface="微软雅黑" pitchFamily="34" charset="-122"/>
                <a:ea typeface="微软雅黑" pitchFamily="34" charset="-122"/>
              </a:rPr>
              <a:t>中断检测（硬件实现）</a:t>
            </a:r>
          </a:p>
          <a:p>
            <a:pPr marL="952500" lvl="1" indent="-495300">
              <a:lnSpc>
                <a:spcPct val="110000"/>
              </a:lnSpc>
              <a:spcBef>
                <a:spcPct val="10000"/>
              </a:spcBef>
            </a:pPr>
            <a:r>
              <a:rPr lang="zh-CN" altLang="en-US" sz="2200">
                <a:latin typeface="微软雅黑" pitchFamily="34" charset="-122"/>
                <a:ea typeface="微软雅黑" pitchFamily="34" charset="-122"/>
              </a:rPr>
              <a:t>中断响应（硬件实现）</a:t>
            </a:r>
          </a:p>
          <a:p>
            <a:pPr marL="952500" lvl="1" indent="-495300">
              <a:lnSpc>
                <a:spcPct val="110000"/>
              </a:lnSpc>
              <a:spcBef>
                <a:spcPct val="10000"/>
              </a:spcBef>
            </a:pPr>
            <a:r>
              <a:rPr lang="zh-CN" altLang="en-US" sz="2200">
                <a:latin typeface="微软雅黑" pitchFamily="34" charset="-122"/>
                <a:ea typeface="微软雅黑" pitchFamily="34" charset="-122"/>
              </a:rPr>
              <a:t>中断处理（软件实现）</a:t>
            </a:r>
          </a:p>
          <a:p>
            <a:pPr marL="533400" indent="-533400">
              <a:lnSpc>
                <a:spcPct val="110000"/>
              </a:lnSpc>
              <a:spcBef>
                <a:spcPct val="10000"/>
              </a:spcBef>
            </a:pPr>
            <a:r>
              <a:rPr lang="zh-CN" altLang="en-US" sz="2200">
                <a:latin typeface="微软雅黑" pitchFamily="34" charset="-122"/>
                <a:ea typeface="微软雅黑" pitchFamily="34" charset="-122"/>
              </a:rPr>
              <a:t>中断响应</a:t>
            </a:r>
          </a:p>
          <a:p>
            <a:pPr marL="952500" lvl="1" indent="-495300">
              <a:lnSpc>
                <a:spcPct val="110000"/>
              </a:lnSpc>
              <a:spcBef>
                <a:spcPct val="10000"/>
              </a:spcBef>
            </a:pPr>
            <a:r>
              <a:rPr lang="zh-CN" altLang="en-US" sz="2200">
                <a:solidFill>
                  <a:srgbClr val="D1390F"/>
                </a:solidFill>
                <a:latin typeface="微软雅黑" pitchFamily="34" charset="-122"/>
                <a:ea typeface="微软雅黑" pitchFamily="34" charset="-122"/>
              </a:rPr>
              <a:t>中断响应是指主机发现外部中断请求，中止现行程序的执行，到调出中断服务程序这一过程。</a:t>
            </a:r>
          </a:p>
          <a:p>
            <a:pPr marL="952500" lvl="1" indent="-495300">
              <a:lnSpc>
                <a:spcPct val="110000"/>
              </a:lnSpc>
              <a:spcBef>
                <a:spcPct val="10000"/>
              </a:spcBef>
              <a:buFontTx/>
              <a:buNone/>
            </a:pPr>
            <a:r>
              <a:rPr lang="zh-CN" altLang="en-US" sz="2200">
                <a:solidFill>
                  <a:schemeClr val="tx1"/>
                </a:solidFill>
                <a:latin typeface="微软雅黑" pitchFamily="34" charset="-122"/>
                <a:ea typeface="微软雅黑" pitchFamily="34" charset="-122"/>
              </a:rPr>
              <a:t>中断响应的条件</a:t>
            </a:r>
          </a:p>
          <a:p>
            <a:pPr marL="1371600" lvl="2" indent="-457200">
              <a:lnSpc>
                <a:spcPct val="110000"/>
              </a:lnSpc>
              <a:spcBef>
                <a:spcPct val="10000"/>
              </a:spcBef>
              <a:buFontTx/>
              <a:buNone/>
            </a:pPr>
            <a:r>
              <a:rPr lang="en-US" altLang="zh-CN" sz="2200">
                <a:solidFill>
                  <a:schemeClr val="accent2"/>
                </a:solidFill>
                <a:latin typeface="微软雅黑" pitchFamily="34" charset="-122"/>
                <a:ea typeface="微软雅黑" pitchFamily="34" charset="-122"/>
              </a:rPr>
              <a:t>①  CPU</a:t>
            </a:r>
            <a:r>
              <a:rPr lang="zh-CN" altLang="en-US" sz="2200">
                <a:solidFill>
                  <a:schemeClr val="accent2"/>
                </a:solidFill>
                <a:latin typeface="微软雅黑" pitchFamily="34" charset="-122"/>
                <a:ea typeface="微软雅黑" pitchFamily="34" charset="-122"/>
              </a:rPr>
              <a:t>处于开中断状态</a:t>
            </a:r>
          </a:p>
          <a:p>
            <a:pPr marL="1371600" lvl="2" indent="-457200">
              <a:lnSpc>
                <a:spcPct val="110000"/>
              </a:lnSpc>
              <a:spcBef>
                <a:spcPct val="10000"/>
              </a:spcBef>
              <a:buFontTx/>
              <a:buNone/>
            </a:pPr>
            <a:r>
              <a:rPr lang="en-US" altLang="zh-CN" sz="2200">
                <a:solidFill>
                  <a:schemeClr val="accent2"/>
                </a:solidFill>
                <a:latin typeface="微软雅黑" pitchFamily="34" charset="-122"/>
                <a:ea typeface="微软雅黑" pitchFamily="34" charset="-122"/>
              </a:rPr>
              <a:t>②  </a:t>
            </a:r>
            <a:r>
              <a:rPr lang="zh-CN" altLang="en-US" sz="2200">
                <a:solidFill>
                  <a:schemeClr val="accent2"/>
                </a:solidFill>
                <a:latin typeface="微软雅黑" pitchFamily="34" charset="-122"/>
                <a:ea typeface="微软雅黑" pitchFamily="34" charset="-122"/>
              </a:rPr>
              <a:t>在一条指令执行完</a:t>
            </a:r>
          </a:p>
          <a:p>
            <a:pPr marL="1371600" lvl="2" indent="-457200">
              <a:lnSpc>
                <a:spcPct val="110000"/>
              </a:lnSpc>
              <a:spcBef>
                <a:spcPct val="10000"/>
              </a:spcBef>
              <a:buFontTx/>
              <a:buAutoNum type="circleNumDbPlain" startAt="3"/>
            </a:pPr>
            <a:r>
              <a:rPr lang="zh-CN" altLang="en-US" sz="2200">
                <a:solidFill>
                  <a:schemeClr val="accent2"/>
                </a:solidFill>
                <a:latin typeface="微软雅黑" pitchFamily="34" charset="-122"/>
                <a:ea typeface="微软雅黑" pitchFamily="34" charset="-122"/>
              </a:rPr>
              <a:t>至少要有一个未被屏蔽的中断请求</a:t>
            </a:r>
          </a:p>
        </p:txBody>
      </p:sp>
      <p:sp>
        <p:nvSpPr>
          <p:cNvPr id="924676" name="Line 4"/>
          <p:cNvSpPr>
            <a:spLocks noChangeShapeType="1"/>
          </p:cNvSpPr>
          <p:nvPr/>
        </p:nvSpPr>
        <p:spPr bwMode="auto">
          <a:xfrm>
            <a:off x="6238875" y="857250"/>
            <a:ext cx="0" cy="700088"/>
          </a:xfrm>
          <a:prstGeom prst="line">
            <a:avLst/>
          </a:prstGeom>
          <a:noFill/>
          <a:ln w="9525">
            <a:solidFill>
              <a:schemeClr val="tx1"/>
            </a:solidFill>
            <a:round/>
            <a:headEnd/>
            <a:tailEnd type="triangle" w="med" len="med"/>
          </a:ln>
          <a:effectLst/>
        </p:spPr>
        <p:txBody>
          <a:bodyPr/>
          <a:lstStyle/>
          <a:p>
            <a:endParaRPr lang="zh-CN" altLang="en-US"/>
          </a:p>
        </p:txBody>
      </p:sp>
      <p:sp>
        <p:nvSpPr>
          <p:cNvPr id="924677" name="Line 5"/>
          <p:cNvSpPr>
            <a:spLocks noChangeShapeType="1"/>
          </p:cNvSpPr>
          <p:nvPr/>
        </p:nvSpPr>
        <p:spPr bwMode="auto">
          <a:xfrm flipV="1">
            <a:off x="6292850" y="1004888"/>
            <a:ext cx="928688" cy="631825"/>
          </a:xfrm>
          <a:prstGeom prst="line">
            <a:avLst/>
          </a:prstGeom>
          <a:noFill/>
          <a:ln w="9525">
            <a:solidFill>
              <a:schemeClr val="tx1"/>
            </a:solidFill>
            <a:round/>
            <a:headEnd/>
            <a:tailEnd type="triangle" w="med" len="med"/>
          </a:ln>
          <a:effectLst/>
        </p:spPr>
        <p:txBody>
          <a:bodyPr/>
          <a:lstStyle/>
          <a:p>
            <a:endParaRPr lang="zh-CN" altLang="en-US"/>
          </a:p>
        </p:txBody>
      </p:sp>
      <p:sp>
        <p:nvSpPr>
          <p:cNvPr id="924678" name="Line 6"/>
          <p:cNvSpPr>
            <a:spLocks noChangeShapeType="1"/>
          </p:cNvSpPr>
          <p:nvPr/>
        </p:nvSpPr>
        <p:spPr bwMode="auto">
          <a:xfrm>
            <a:off x="7210425" y="1112838"/>
            <a:ext cx="0" cy="1089025"/>
          </a:xfrm>
          <a:prstGeom prst="line">
            <a:avLst/>
          </a:prstGeom>
          <a:noFill/>
          <a:ln w="9525">
            <a:solidFill>
              <a:schemeClr val="tx1"/>
            </a:solidFill>
            <a:round/>
            <a:headEnd/>
            <a:tailEnd type="triangle" w="med" len="med"/>
          </a:ln>
          <a:effectLst/>
        </p:spPr>
        <p:txBody>
          <a:bodyPr/>
          <a:lstStyle/>
          <a:p>
            <a:endParaRPr lang="zh-CN" altLang="en-US"/>
          </a:p>
        </p:txBody>
      </p:sp>
      <p:sp>
        <p:nvSpPr>
          <p:cNvPr id="924679" name="Line 7"/>
          <p:cNvSpPr>
            <a:spLocks noChangeShapeType="1"/>
          </p:cNvSpPr>
          <p:nvPr/>
        </p:nvSpPr>
        <p:spPr bwMode="auto">
          <a:xfrm flipH="1" flipV="1">
            <a:off x="6280150" y="1677988"/>
            <a:ext cx="900113" cy="550862"/>
          </a:xfrm>
          <a:prstGeom prst="line">
            <a:avLst/>
          </a:prstGeom>
          <a:noFill/>
          <a:ln w="9525">
            <a:solidFill>
              <a:schemeClr val="tx1"/>
            </a:solidFill>
            <a:round/>
            <a:headEnd/>
            <a:tailEnd type="triangle" w="med" len="med"/>
          </a:ln>
          <a:effectLst/>
        </p:spPr>
        <p:txBody>
          <a:bodyPr/>
          <a:lstStyle/>
          <a:p>
            <a:endParaRPr lang="zh-CN" altLang="en-US"/>
          </a:p>
        </p:txBody>
      </p:sp>
      <p:sp>
        <p:nvSpPr>
          <p:cNvPr id="924680" name="Line 8"/>
          <p:cNvSpPr>
            <a:spLocks noChangeShapeType="1"/>
          </p:cNvSpPr>
          <p:nvPr/>
        </p:nvSpPr>
        <p:spPr bwMode="auto">
          <a:xfrm>
            <a:off x="6238875" y="1812925"/>
            <a:ext cx="0" cy="711200"/>
          </a:xfrm>
          <a:prstGeom prst="line">
            <a:avLst/>
          </a:prstGeom>
          <a:noFill/>
          <a:ln w="9525">
            <a:solidFill>
              <a:schemeClr val="tx1"/>
            </a:solidFill>
            <a:round/>
            <a:headEnd/>
            <a:tailEnd type="triangle" w="med" len="med"/>
          </a:ln>
          <a:effectLst/>
        </p:spPr>
        <p:txBody>
          <a:bodyPr/>
          <a:lstStyle/>
          <a:p>
            <a:endParaRPr lang="zh-CN" altLang="en-US"/>
          </a:p>
        </p:txBody>
      </p:sp>
      <p:sp>
        <p:nvSpPr>
          <p:cNvPr id="924681" name="Text Box 9"/>
          <p:cNvSpPr txBox="1">
            <a:spLocks noChangeArrowheads="1"/>
          </p:cNvSpPr>
          <p:nvPr/>
        </p:nvSpPr>
        <p:spPr bwMode="auto">
          <a:xfrm>
            <a:off x="7234238" y="1246188"/>
            <a:ext cx="750887" cy="70167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b="1">
                <a:latin typeface="Times New Roman" pitchFamily="18" charset="0"/>
                <a:ea typeface="微软雅黑" pitchFamily="34" charset="-122"/>
              </a:rPr>
              <a:t>中断处理</a:t>
            </a:r>
          </a:p>
        </p:txBody>
      </p:sp>
      <p:sp>
        <p:nvSpPr>
          <p:cNvPr id="924682" name="Text Box 10"/>
          <p:cNvSpPr txBox="1">
            <a:spLocks noChangeArrowheads="1"/>
          </p:cNvSpPr>
          <p:nvPr/>
        </p:nvSpPr>
        <p:spPr bwMode="auto">
          <a:xfrm>
            <a:off x="5503863" y="1389063"/>
            <a:ext cx="898525" cy="70167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b="1">
                <a:latin typeface="Times New Roman" pitchFamily="18" charset="0"/>
                <a:ea typeface="微软雅黑" pitchFamily="34" charset="-122"/>
              </a:rPr>
              <a:t>中断响应</a:t>
            </a:r>
          </a:p>
        </p:txBody>
      </p:sp>
      <p:sp>
        <p:nvSpPr>
          <p:cNvPr id="924683" name="Rectangle 11"/>
          <p:cNvSpPr>
            <a:spLocks noChangeArrowheads="1"/>
          </p:cNvSpPr>
          <p:nvPr/>
        </p:nvSpPr>
        <p:spPr bwMode="auto">
          <a:xfrm>
            <a:off x="809625" y="5219700"/>
            <a:ext cx="7392988" cy="1247775"/>
          </a:xfrm>
          <a:prstGeom prst="rect">
            <a:avLst/>
          </a:prstGeom>
          <a:noFill/>
          <a:ln w="12700">
            <a:noFill/>
            <a:miter lim="800000"/>
            <a:headEnd/>
            <a:tailEnd/>
          </a:ln>
          <a:effectLst/>
        </p:spPr>
        <p:txBody>
          <a:bodyPr>
            <a:spAutoFit/>
          </a:bodyPr>
          <a:lstStyle/>
          <a:p>
            <a:pPr>
              <a:lnSpc>
                <a:spcPct val="120000"/>
              </a:lnSpc>
              <a:spcBef>
                <a:spcPct val="10000"/>
              </a:spcBef>
            </a:pPr>
            <a:r>
              <a:rPr lang="zh-CN" altLang="en-US" sz="2000" b="1">
                <a:solidFill>
                  <a:srgbClr val="D1390F"/>
                </a:solidFill>
                <a:ea typeface="微软雅黑" pitchFamily="34" charset="-122"/>
              </a:rPr>
              <a:t>问题：中断响应的时点与异常处理的时点是否相同？为什么？</a:t>
            </a:r>
          </a:p>
          <a:p>
            <a:pPr>
              <a:lnSpc>
                <a:spcPct val="120000"/>
              </a:lnSpc>
              <a:spcBef>
                <a:spcPct val="10000"/>
              </a:spcBef>
            </a:pPr>
            <a:r>
              <a:rPr lang="zh-CN" altLang="en-US" sz="2000" b="1">
                <a:solidFill>
                  <a:srgbClr val="146C18"/>
                </a:solidFill>
                <a:ea typeface="微软雅黑" pitchFamily="34" charset="-122"/>
              </a:rPr>
              <a:t>通常在指令执行结束时查询有无中断请求，有则立即响应；</a:t>
            </a:r>
          </a:p>
          <a:p>
            <a:pPr>
              <a:lnSpc>
                <a:spcPct val="120000"/>
              </a:lnSpc>
              <a:spcBef>
                <a:spcPct val="10000"/>
              </a:spcBef>
            </a:pPr>
            <a:r>
              <a:rPr lang="zh-CN" altLang="en-US" sz="2000" b="1">
                <a:solidFill>
                  <a:srgbClr val="146C18"/>
                </a:solidFill>
                <a:ea typeface="微软雅黑" pitchFamily="34" charset="-122"/>
              </a:rPr>
              <a:t>而异常发生在指令执行过程中，一旦发现则马上处理。</a:t>
            </a:r>
          </a:p>
        </p:txBody>
      </p:sp>
    </p:spTree>
    <p:extLst>
      <p:ext uri="{BB962C8B-B14F-4D97-AF65-F5344CB8AC3E}">
        <p14:creationId xmlns:p14="http://schemas.microsoft.com/office/powerpoint/2010/main" val="50745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4675">
                                            <p:txEl>
                                              <p:pRg st="5" end="5"/>
                                            </p:txEl>
                                          </p:spTgt>
                                        </p:tgtEl>
                                        <p:attrNameLst>
                                          <p:attrName>style.visibility</p:attrName>
                                        </p:attrNameLst>
                                      </p:cBhvr>
                                      <p:to>
                                        <p:strVal val="visible"/>
                                      </p:to>
                                    </p:set>
                                    <p:animEffect transition="in" filter="blinds(horizontal)">
                                      <p:cBhvr>
                                        <p:cTn id="7" dur="500"/>
                                        <p:tgtEl>
                                          <p:spTgt spid="92467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4675">
                                            <p:txEl>
                                              <p:pRg st="6" end="6"/>
                                            </p:txEl>
                                          </p:spTgt>
                                        </p:tgtEl>
                                        <p:attrNameLst>
                                          <p:attrName>style.visibility</p:attrName>
                                        </p:attrNameLst>
                                      </p:cBhvr>
                                      <p:to>
                                        <p:strVal val="visible"/>
                                      </p:to>
                                    </p:set>
                                    <p:animEffect transition="in" filter="blinds(horizontal)">
                                      <p:cBhvr>
                                        <p:cTn id="12" dur="500"/>
                                        <p:tgtEl>
                                          <p:spTgt spid="92467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4675">
                                            <p:txEl>
                                              <p:pRg st="7" end="7"/>
                                            </p:txEl>
                                          </p:spTgt>
                                        </p:tgtEl>
                                        <p:attrNameLst>
                                          <p:attrName>style.visibility</p:attrName>
                                        </p:attrNameLst>
                                      </p:cBhvr>
                                      <p:to>
                                        <p:strVal val="visible"/>
                                      </p:to>
                                    </p:set>
                                    <p:animEffect transition="in" filter="blinds(horizontal)">
                                      <p:cBhvr>
                                        <p:cTn id="17" dur="500"/>
                                        <p:tgtEl>
                                          <p:spTgt spid="92467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4675">
                                            <p:txEl>
                                              <p:pRg st="8" end="8"/>
                                            </p:txEl>
                                          </p:spTgt>
                                        </p:tgtEl>
                                        <p:attrNameLst>
                                          <p:attrName>style.visibility</p:attrName>
                                        </p:attrNameLst>
                                      </p:cBhvr>
                                      <p:to>
                                        <p:strVal val="visible"/>
                                      </p:to>
                                    </p:set>
                                    <p:animEffect transition="in" filter="blinds(horizontal)">
                                      <p:cBhvr>
                                        <p:cTn id="22" dur="500"/>
                                        <p:tgtEl>
                                          <p:spTgt spid="92467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4675">
                                            <p:txEl>
                                              <p:pRg st="9" end="9"/>
                                            </p:txEl>
                                          </p:spTgt>
                                        </p:tgtEl>
                                        <p:attrNameLst>
                                          <p:attrName>style.visibility</p:attrName>
                                        </p:attrNameLst>
                                      </p:cBhvr>
                                      <p:to>
                                        <p:strVal val="visible"/>
                                      </p:to>
                                    </p:set>
                                    <p:animEffect transition="in" filter="blinds(horizontal)">
                                      <p:cBhvr>
                                        <p:cTn id="27" dur="500"/>
                                        <p:tgtEl>
                                          <p:spTgt spid="924675">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4683">
                                            <p:txEl>
                                              <p:pRg st="0" end="0"/>
                                            </p:txEl>
                                          </p:spTgt>
                                        </p:tgtEl>
                                        <p:attrNameLst>
                                          <p:attrName>style.visibility</p:attrName>
                                        </p:attrNameLst>
                                      </p:cBhvr>
                                      <p:to>
                                        <p:strVal val="visible"/>
                                      </p:to>
                                    </p:set>
                                    <p:animEffect transition="in" filter="blinds(horizontal)">
                                      <p:cBhvr>
                                        <p:cTn id="32" dur="500"/>
                                        <p:tgtEl>
                                          <p:spTgt spid="92468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24683">
                                            <p:txEl>
                                              <p:pRg st="1" end="1"/>
                                            </p:txEl>
                                          </p:spTgt>
                                        </p:tgtEl>
                                        <p:attrNameLst>
                                          <p:attrName>style.visibility</p:attrName>
                                        </p:attrNameLst>
                                      </p:cBhvr>
                                      <p:to>
                                        <p:strVal val="visible"/>
                                      </p:to>
                                    </p:set>
                                    <p:animEffect transition="in" filter="blinds(horizontal)">
                                      <p:cBhvr>
                                        <p:cTn id="37" dur="500"/>
                                        <p:tgtEl>
                                          <p:spTgt spid="92468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24683">
                                            <p:txEl>
                                              <p:pRg st="2" end="2"/>
                                            </p:txEl>
                                          </p:spTgt>
                                        </p:tgtEl>
                                        <p:attrNameLst>
                                          <p:attrName>style.visibility</p:attrName>
                                        </p:attrNameLst>
                                      </p:cBhvr>
                                      <p:to>
                                        <p:strVal val="visible"/>
                                      </p:to>
                                    </p:set>
                                    <p:animEffect transition="in" filter="blinds(horizontal)">
                                      <p:cBhvr>
                                        <p:cTn id="42" dur="500"/>
                                        <p:tgtEl>
                                          <p:spTgt spid="924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a:xfrm>
            <a:off x="800100" y="114300"/>
            <a:ext cx="5011738" cy="528638"/>
          </a:xfrm>
        </p:spPr>
        <p:txBody>
          <a:bodyPr/>
          <a:lstStyle/>
          <a:p>
            <a:r>
              <a:rPr lang="zh-CN" altLang="en-US">
                <a:cs typeface="Arial" charset="0"/>
              </a:rPr>
              <a:t>中断处理过程</a:t>
            </a:r>
          </a:p>
        </p:txBody>
      </p:sp>
      <p:sp>
        <p:nvSpPr>
          <p:cNvPr id="928771" name="Rectangle 3"/>
          <p:cNvSpPr>
            <a:spLocks noGrp="1" noChangeArrowheads="1"/>
          </p:cNvSpPr>
          <p:nvPr>
            <p:ph type="body" idx="1"/>
          </p:nvPr>
        </p:nvSpPr>
        <p:spPr>
          <a:xfrm>
            <a:off x="400050" y="830263"/>
            <a:ext cx="8143875" cy="5559425"/>
          </a:xfrm>
        </p:spPr>
        <p:txBody>
          <a:bodyPr/>
          <a:lstStyle/>
          <a:p>
            <a:pPr marL="342900" indent="-342900">
              <a:lnSpc>
                <a:spcPct val="110000"/>
              </a:lnSpc>
              <a:spcBef>
                <a:spcPct val="10000"/>
              </a:spcBef>
              <a:buFontTx/>
              <a:buNone/>
            </a:pPr>
            <a:r>
              <a:rPr lang="zh-CN" altLang="en-US" sz="1900" dirty="0">
                <a:solidFill>
                  <a:srgbClr val="D1390F"/>
                </a:solidFill>
                <a:latin typeface="微软雅黑" pitchFamily="34" charset="-122"/>
                <a:ea typeface="微软雅黑" pitchFamily="34" charset="-122"/>
              </a:rPr>
              <a:t>中断响应</a:t>
            </a:r>
            <a:r>
              <a:rPr lang="zh-CN" altLang="en-US" sz="1900" dirty="0">
                <a:latin typeface="微软雅黑" pitchFamily="34" charset="-122"/>
                <a:ea typeface="微软雅黑" pitchFamily="34" charset="-122"/>
              </a:rPr>
              <a:t>的结果就是</a:t>
            </a:r>
            <a:r>
              <a:rPr lang="zh-CN" altLang="en-US" sz="1900" dirty="0">
                <a:solidFill>
                  <a:srgbClr val="D1390F"/>
                </a:solidFill>
                <a:latin typeface="微软雅黑" pitchFamily="34" charset="-122"/>
                <a:ea typeface="微软雅黑" pitchFamily="34" charset="-122"/>
              </a:rPr>
              <a:t>调出</a:t>
            </a:r>
            <a:r>
              <a:rPr lang="zh-CN" altLang="en-US" sz="1900" dirty="0">
                <a:latin typeface="微软雅黑" pitchFamily="34" charset="-122"/>
                <a:ea typeface="微软雅黑" pitchFamily="34" charset="-122"/>
              </a:rPr>
              <a:t>相应的中断服务程序 </a:t>
            </a:r>
            <a:endParaRPr lang="zh-CN" altLang="en-US" sz="1900" dirty="0">
              <a:solidFill>
                <a:srgbClr val="146C18"/>
              </a:solidFill>
              <a:latin typeface="微软雅黑" pitchFamily="34" charset="-122"/>
              <a:ea typeface="微软雅黑" pitchFamily="34" charset="-122"/>
            </a:endParaRPr>
          </a:p>
          <a:p>
            <a:pPr marL="342900" indent="-342900">
              <a:lnSpc>
                <a:spcPct val="110000"/>
              </a:lnSpc>
              <a:spcBef>
                <a:spcPct val="10000"/>
              </a:spcBef>
              <a:buFontTx/>
              <a:buNone/>
            </a:pPr>
            <a:r>
              <a:rPr lang="zh-CN" altLang="en-US" sz="1900" dirty="0">
                <a:solidFill>
                  <a:srgbClr val="D1390F"/>
                </a:solidFill>
                <a:latin typeface="微软雅黑" pitchFamily="34" charset="-122"/>
                <a:ea typeface="微软雅黑" pitchFamily="34" charset="-122"/>
              </a:rPr>
              <a:t>中断处理</a:t>
            </a:r>
            <a:r>
              <a:rPr lang="zh-CN" altLang="en-US" sz="1900" dirty="0">
                <a:latin typeface="微软雅黑" pitchFamily="34" charset="-122"/>
                <a:ea typeface="微软雅黑" pitchFamily="34" charset="-122"/>
              </a:rPr>
              <a:t>是指</a:t>
            </a:r>
            <a:r>
              <a:rPr lang="zh-CN" altLang="en-US" sz="1900" dirty="0">
                <a:solidFill>
                  <a:srgbClr val="D1390F"/>
                </a:solidFill>
                <a:latin typeface="微软雅黑" pitchFamily="34" charset="-122"/>
                <a:ea typeface="微软雅黑" pitchFamily="34" charset="-122"/>
              </a:rPr>
              <a:t>执行</a:t>
            </a:r>
            <a:r>
              <a:rPr lang="zh-CN" altLang="en-US" sz="1900" dirty="0">
                <a:latin typeface="微软雅黑" pitchFamily="34" charset="-122"/>
                <a:ea typeface="微软雅黑" pitchFamily="34" charset="-122"/>
              </a:rPr>
              <a:t>相应中断服务程序的过程</a:t>
            </a:r>
          </a:p>
          <a:p>
            <a:pPr marL="742950" lvl="1" indent="-285750">
              <a:lnSpc>
                <a:spcPct val="110000"/>
              </a:lnSpc>
              <a:spcBef>
                <a:spcPct val="10000"/>
              </a:spcBef>
            </a:pPr>
            <a:r>
              <a:rPr lang="zh-CN" altLang="en-US" sz="1900" dirty="0">
                <a:latin typeface="微软雅黑" pitchFamily="34" charset="-122"/>
                <a:ea typeface="微软雅黑" pitchFamily="34" charset="-122"/>
              </a:rPr>
              <a:t>不同的中断源其对应的中断服务程序不同。</a:t>
            </a:r>
          </a:p>
          <a:p>
            <a:pPr marL="742950" lvl="1" indent="-285750">
              <a:lnSpc>
                <a:spcPct val="110000"/>
              </a:lnSpc>
              <a:spcBef>
                <a:spcPct val="10000"/>
              </a:spcBef>
            </a:pPr>
            <a:r>
              <a:rPr lang="zh-CN" altLang="en-US" sz="1900" dirty="0">
                <a:latin typeface="微软雅黑" pitchFamily="34" charset="-122"/>
                <a:ea typeface="微软雅黑" pitchFamily="34" charset="-122"/>
              </a:rPr>
              <a:t>典型的</a:t>
            </a:r>
            <a:r>
              <a:rPr lang="zh-CN" altLang="en-US" sz="1900" dirty="0">
                <a:solidFill>
                  <a:schemeClr val="accent1"/>
                </a:solidFill>
                <a:latin typeface="微软雅黑" pitchFamily="34" charset="-122"/>
                <a:ea typeface="微软雅黑" pitchFamily="34" charset="-122"/>
              </a:rPr>
              <a:t>多重中断</a:t>
            </a:r>
            <a:r>
              <a:rPr lang="zh-CN" altLang="en-US" sz="1900" dirty="0">
                <a:latin typeface="微软雅黑" pitchFamily="34" charset="-122"/>
                <a:ea typeface="微软雅黑" pitchFamily="34" charset="-122"/>
              </a:rPr>
              <a:t>处理（中断服务程序）分为三个阶段：</a:t>
            </a:r>
          </a:p>
          <a:p>
            <a:pPr marL="1143000" lvl="2" indent="-228600">
              <a:lnSpc>
                <a:spcPct val="110000"/>
              </a:lnSpc>
              <a:spcBef>
                <a:spcPct val="10000"/>
              </a:spcBef>
            </a:pPr>
            <a:r>
              <a:rPr lang="zh-CN" altLang="en-US" sz="1900" dirty="0">
                <a:solidFill>
                  <a:schemeClr val="accent1"/>
                </a:solidFill>
                <a:latin typeface="微软雅黑" pitchFamily="34" charset="-122"/>
                <a:ea typeface="微软雅黑" pitchFamily="34" charset="-122"/>
              </a:rPr>
              <a:t>先行段（准备阶段）</a:t>
            </a:r>
          </a:p>
          <a:p>
            <a:pPr marL="1600200" lvl="3" indent="-228600">
              <a:lnSpc>
                <a:spcPct val="110000"/>
              </a:lnSpc>
              <a:spcBef>
                <a:spcPct val="10000"/>
              </a:spcBef>
              <a:buFontTx/>
              <a:buNone/>
            </a:pPr>
            <a:r>
              <a:rPr lang="zh-CN" altLang="en-US" sz="1900" b="1" dirty="0">
                <a:solidFill>
                  <a:srgbClr val="D1390F"/>
                </a:solidFill>
                <a:latin typeface="微软雅黑" pitchFamily="34" charset="-122"/>
                <a:ea typeface="微软雅黑" pitchFamily="34" charset="-122"/>
              </a:rPr>
              <a:t>保护现场及旧屏蔽字</a:t>
            </a:r>
          </a:p>
          <a:p>
            <a:pPr marL="1600200" lvl="3" indent="-228600">
              <a:lnSpc>
                <a:spcPct val="110000"/>
              </a:lnSpc>
              <a:spcBef>
                <a:spcPct val="10000"/>
              </a:spcBef>
              <a:buFontTx/>
              <a:buNone/>
            </a:pPr>
            <a:r>
              <a:rPr lang="zh-CN" altLang="en-US" sz="1900" b="1" dirty="0">
                <a:solidFill>
                  <a:srgbClr val="D1390F"/>
                </a:solidFill>
                <a:latin typeface="微软雅黑" pitchFamily="34" charset="-122"/>
                <a:ea typeface="微软雅黑" pitchFamily="34" charset="-122"/>
              </a:rPr>
              <a:t>查明原因（软件识别中断时）</a:t>
            </a:r>
          </a:p>
          <a:p>
            <a:pPr marL="1600200" lvl="3" indent="-228600">
              <a:lnSpc>
                <a:spcPct val="110000"/>
              </a:lnSpc>
              <a:spcBef>
                <a:spcPct val="10000"/>
              </a:spcBef>
              <a:buFontTx/>
              <a:buNone/>
            </a:pPr>
            <a:r>
              <a:rPr lang="zh-CN" altLang="en-US" sz="1900" b="1" dirty="0">
                <a:solidFill>
                  <a:srgbClr val="D1390F"/>
                </a:solidFill>
                <a:latin typeface="微软雅黑" pitchFamily="34" charset="-122"/>
                <a:ea typeface="微软雅黑" pitchFamily="34" charset="-122"/>
              </a:rPr>
              <a:t>设置新屏蔽字</a:t>
            </a:r>
          </a:p>
          <a:p>
            <a:pPr marL="1600200" lvl="3" indent="-228600">
              <a:lnSpc>
                <a:spcPct val="110000"/>
              </a:lnSpc>
              <a:spcBef>
                <a:spcPct val="10000"/>
              </a:spcBef>
              <a:buFontTx/>
              <a:buNone/>
            </a:pPr>
            <a:r>
              <a:rPr lang="zh-CN" altLang="en-US" sz="1900" b="1" dirty="0">
                <a:solidFill>
                  <a:schemeClr val="accent2"/>
                </a:solidFill>
                <a:latin typeface="微软雅黑" pitchFamily="34" charset="-122"/>
                <a:ea typeface="微软雅黑" pitchFamily="34" charset="-122"/>
              </a:rPr>
              <a:t>开中断</a:t>
            </a:r>
          </a:p>
          <a:p>
            <a:pPr marL="1143000" lvl="2" indent="-228600">
              <a:lnSpc>
                <a:spcPct val="110000"/>
              </a:lnSpc>
              <a:spcBef>
                <a:spcPct val="10000"/>
              </a:spcBef>
            </a:pPr>
            <a:r>
              <a:rPr lang="zh-CN" altLang="en-US" sz="1900" dirty="0">
                <a:solidFill>
                  <a:schemeClr val="accent1"/>
                </a:solidFill>
                <a:latin typeface="微软雅黑" pitchFamily="34" charset="-122"/>
                <a:ea typeface="微软雅黑" pitchFamily="34" charset="-122"/>
              </a:rPr>
              <a:t>本体段（具体的中断处理阶段）</a:t>
            </a:r>
          </a:p>
          <a:p>
            <a:pPr marL="1143000" lvl="2" indent="-228600">
              <a:lnSpc>
                <a:spcPct val="110000"/>
              </a:lnSpc>
              <a:spcBef>
                <a:spcPct val="10000"/>
              </a:spcBef>
            </a:pPr>
            <a:r>
              <a:rPr lang="zh-CN" altLang="en-US" sz="1900" dirty="0">
                <a:solidFill>
                  <a:schemeClr val="accent1"/>
                </a:solidFill>
                <a:latin typeface="微软雅黑" pitchFamily="34" charset="-122"/>
                <a:ea typeface="微软雅黑" pitchFamily="34" charset="-122"/>
              </a:rPr>
              <a:t>结束段（恢复阶段）</a:t>
            </a:r>
          </a:p>
          <a:p>
            <a:pPr marL="1600200" lvl="3" indent="-228600">
              <a:lnSpc>
                <a:spcPct val="110000"/>
              </a:lnSpc>
              <a:spcBef>
                <a:spcPct val="10000"/>
              </a:spcBef>
              <a:buFontTx/>
              <a:buNone/>
            </a:pPr>
            <a:r>
              <a:rPr lang="zh-CN" altLang="en-US" sz="1900" b="1" dirty="0">
                <a:solidFill>
                  <a:schemeClr val="accent2"/>
                </a:solidFill>
                <a:latin typeface="微软雅黑" pitchFamily="34" charset="-122"/>
                <a:ea typeface="微软雅黑" pitchFamily="34" charset="-122"/>
              </a:rPr>
              <a:t>关中断</a:t>
            </a:r>
          </a:p>
          <a:p>
            <a:pPr marL="1600200" lvl="3" indent="-228600">
              <a:lnSpc>
                <a:spcPct val="110000"/>
              </a:lnSpc>
              <a:spcBef>
                <a:spcPct val="10000"/>
              </a:spcBef>
              <a:buFontTx/>
              <a:buNone/>
            </a:pPr>
            <a:r>
              <a:rPr lang="zh-CN" altLang="en-US" sz="1900" b="1" dirty="0">
                <a:solidFill>
                  <a:srgbClr val="D1390F"/>
                </a:solidFill>
                <a:latin typeface="微软雅黑" pitchFamily="34" charset="-122"/>
                <a:ea typeface="微软雅黑" pitchFamily="34" charset="-122"/>
              </a:rPr>
              <a:t>恢复现场及旧屏蔽字</a:t>
            </a:r>
          </a:p>
          <a:p>
            <a:pPr marL="1600200" lvl="3" indent="-228600">
              <a:lnSpc>
                <a:spcPct val="110000"/>
              </a:lnSpc>
              <a:spcBef>
                <a:spcPct val="10000"/>
              </a:spcBef>
              <a:buFontTx/>
              <a:buNone/>
            </a:pPr>
            <a:r>
              <a:rPr lang="zh-CN" altLang="en-US" sz="1900" b="1" dirty="0">
                <a:solidFill>
                  <a:srgbClr val="D1390F"/>
                </a:solidFill>
                <a:latin typeface="微软雅黑" pitchFamily="34" charset="-122"/>
                <a:ea typeface="微软雅黑" pitchFamily="34" charset="-122"/>
              </a:rPr>
              <a:t>清“中断请求”</a:t>
            </a:r>
          </a:p>
          <a:p>
            <a:pPr marL="1600200" lvl="3" indent="-228600">
              <a:lnSpc>
                <a:spcPct val="110000"/>
              </a:lnSpc>
              <a:spcBef>
                <a:spcPct val="10000"/>
              </a:spcBef>
              <a:buFontTx/>
              <a:buNone/>
            </a:pPr>
            <a:r>
              <a:rPr lang="zh-CN" altLang="en-US" sz="1900" b="1" dirty="0">
                <a:solidFill>
                  <a:schemeClr val="accent2"/>
                </a:solidFill>
                <a:latin typeface="微软雅黑" pitchFamily="34" charset="-122"/>
                <a:ea typeface="微软雅黑" pitchFamily="34" charset="-122"/>
              </a:rPr>
              <a:t>开中断</a:t>
            </a:r>
          </a:p>
          <a:p>
            <a:pPr marL="1600200" lvl="3" indent="-228600">
              <a:lnSpc>
                <a:spcPct val="110000"/>
              </a:lnSpc>
              <a:spcBef>
                <a:spcPct val="10000"/>
              </a:spcBef>
              <a:buFontTx/>
              <a:buNone/>
            </a:pPr>
            <a:r>
              <a:rPr lang="zh-CN" altLang="en-US" sz="1900" b="1" dirty="0">
                <a:solidFill>
                  <a:srgbClr val="D1390F"/>
                </a:solidFill>
                <a:latin typeface="微软雅黑" pitchFamily="34" charset="-122"/>
                <a:ea typeface="微软雅黑" pitchFamily="34" charset="-122"/>
              </a:rPr>
              <a:t>中断返回</a:t>
            </a:r>
            <a:endParaRPr lang="zh-CN" altLang="en-US" sz="1900" dirty="0">
              <a:solidFill>
                <a:srgbClr val="D1390F"/>
              </a:solidFill>
              <a:latin typeface="微软雅黑" pitchFamily="34" charset="-122"/>
              <a:ea typeface="微软雅黑" pitchFamily="34" charset="-122"/>
            </a:endParaRPr>
          </a:p>
        </p:txBody>
      </p:sp>
      <p:grpSp>
        <p:nvGrpSpPr>
          <p:cNvPr id="928772" name="Group 4"/>
          <p:cNvGrpSpPr>
            <a:grpSpLocks/>
          </p:cNvGrpSpPr>
          <p:nvPr/>
        </p:nvGrpSpPr>
        <p:grpSpPr bwMode="auto">
          <a:xfrm>
            <a:off x="4978400" y="2613025"/>
            <a:ext cx="3365500" cy="884238"/>
            <a:chOff x="3136" y="1646"/>
            <a:chExt cx="2120" cy="557"/>
          </a:xfrm>
        </p:grpSpPr>
        <p:sp>
          <p:nvSpPr>
            <p:cNvPr id="928773" name="AutoShape 5"/>
            <p:cNvSpPr>
              <a:spLocks/>
            </p:cNvSpPr>
            <p:nvPr/>
          </p:nvSpPr>
          <p:spPr bwMode="auto">
            <a:xfrm>
              <a:off x="3136" y="1646"/>
              <a:ext cx="238" cy="557"/>
            </a:xfrm>
            <a:prstGeom prst="rightBrace">
              <a:avLst>
                <a:gd name="adj1" fmla="val 19503"/>
                <a:gd name="adj2" fmla="val 50000"/>
              </a:avLst>
            </a:prstGeom>
            <a:noFill/>
            <a:ln w="12700">
              <a:solidFill>
                <a:schemeClr val="tx1"/>
              </a:solidFill>
              <a:round/>
              <a:headEnd/>
              <a:tailEnd/>
            </a:ln>
            <a:effectLst/>
          </p:spPr>
          <p:txBody>
            <a:bodyPr wrap="none" anchor="ctr"/>
            <a:lstStyle/>
            <a:p>
              <a:endParaRPr lang="zh-CN" altLang="en-US"/>
            </a:p>
          </p:txBody>
        </p:sp>
        <p:sp>
          <p:nvSpPr>
            <p:cNvPr id="928774" name="Text Box 6"/>
            <p:cNvSpPr txBox="1">
              <a:spLocks noChangeArrowheads="1"/>
            </p:cNvSpPr>
            <p:nvPr/>
          </p:nvSpPr>
          <p:spPr bwMode="auto">
            <a:xfrm>
              <a:off x="3382" y="1703"/>
              <a:ext cx="1874" cy="422"/>
            </a:xfrm>
            <a:prstGeom prst="rect">
              <a:avLst/>
            </a:prstGeom>
            <a:noFill/>
            <a:ln w="12700">
              <a:noFill/>
              <a:miter lim="800000"/>
              <a:headEnd/>
              <a:tailEnd/>
            </a:ln>
            <a:effectLst/>
          </p:spPr>
          <p:txBody>
            <a:bodyPr>
              <a:spAutoFit/>
            </a:bodyPr>
            <a:lstStyle/>
            <a:p>
              <a:r>
                <a:rPr lang="zh-CN" altLang="en-US" sz="1900" b="1">
                  <a:solidFill>
                    <a:srgbClr val="146C18"/>
                  </a:solidFill>
                  <a:ea typeface="黑体" pitchFamily="49" charset="-122"/>
                </a:rPr>
                <a:t>处在“关中断</a:t>
              </a:r>
              <a:r>
                <a:rPr lang="en-US" altLang="zh-CN" sz="1900" b="1">
                  <a:solidFill>
                    <a:srgbClr val="146C18"/>
                  </a:solidFill>
                  <a:ea typeface="黑体" pitchFamily="49" charset="-122"/>
                </a:rPr>
                <a:t>”</a:t>
              </a:r>
              <a:r>
                <a:rPr lang="zh-CN" altLang="en-US" sz="1900" b="1">
                  <a:solidFill>
                    <a:srgbClr val="146C18"/>
                  </a:solidFill>
                  <a:ea typeface="黑体" pitchFamily="49" charset="-122"/>
                </a:rPr>
                <a:t>状态，</a:t>
              </a:r>
            </a:p>
            <a:p>
              <a:r>
                <a:rPr lang="zh-CN" altLang="en-US" sz="1900" b="1">
                  <a:solidFill>
                    <a:srgbClr val="146C18"/>
                  </a:solidFill>
                  <a:ea typeface="黑体" pitchFamily="49" charset="-122"/>
                </a:rPr>
                <a:t>不允许被打断</a:t>
              </a:r>
            </a:p>
          </p:txBody>
        </p:sp>
      </p:grpSp>
      <p:grpSp>
        <p:nvGrpSpPr>
          <p:cNvPr id="928775" name="Group 7"/>
          <p:cNvGrpSpPr>
            <a:grpSpLocks/>
          </p:cNvGrpSpPr>
          <p:nvPr/>
        </p:nvGrpSpPr>
        <p:grpSpPr bwMode="auto">
          <a:xfrm>
            <a:off x="4159250" y="4897438"/>
            <a:ext cx="4524375" cy="623887"/>
            <a:chOff x="2565" y="3103"/>
            <a:chExt cx="2530" cy="393"/>
          </a:xfrm>
        </p:grpSpPr>
        <p:sp>
          <p:nvSpPr>
            <p:cNvPr id="928776" name="AutoShape 8"/>
            <p:cNvSpPr>
              <a:spLocks/>
            </p:cNvSpPr>
            <p:nvPr/>
          </p:nvSpPr>
          <p:spPr bwMode="auto">
            <a:xfrm>
              <a:off x="2565" y="3103"/>
              <a:ext cx="183" cy="393"/>
            </a:xfrm>
            <a:prstGeom prst="rightBrace">
              <a:avLst>
                <a:gd name="adj1" fmla="val 17896"/>
                <a:gd name="adj2" fmla="val 50000"/>
              </a:avLst>
            </a:prstGeom>
            <a:noFill/>
            <a:ln w="12700">
              <a:solidFill>
                <a:schemeClr val="tx1"/>
              </a:solidFill>
              <a:round/>
              <a:headEnd/>
              <a:tailEnd/>
            </a:ln>
            <a:effectLst/>
          </p:spPr>
          <p:txBody>
            <a:bodyPr wrap="none" anchor="ctr"/>
            <a:lstStyle/>
            <a:p>
              <a:endParaRPr lang="zh-CN" altLang="en-US"/>
            </a:p>
          </p:txBody>
        </p:sp>
        <p:sp>
          <p:nvSpPr>
            <p:cNvPr id="928777" name="Text Box 9"/>
            <p:cNvSpPr txBox="1">
              <a:spLocks noChangeArrowheads="1"/>
            </p:cNvSpPr>
            <p:nvPr/>
          </p:nvSpPr>
          <p:spPr bwMode="auto">
            <a:xfrm>
              <a:off x="2756" y="3169"/>
              <a:ext cx="2339" cy="240"/>
            </a:xfrm>
            <a:prstGeom prst="rect">
              <a:avLst/>
            </a:prstGeom>
            <a:noFill/>
            <a:ln w="12700">
              <a:noFill/>
              <a:miter lim="800000"/>
              <a:headEnd/>
              <a:tailEnd/>
            </a:ln>
            <a:effectLst/>
          </p:spPr>
          <p:txBody>
            <a:bodyPr>
              <a:spAutoFit/>
            </a:bodyPr>
            <a:lstStyle/>
            <a:p>
              <a:pPr>
                <a:spcBef>
                  <a:spcPct val="50000"/>
                </a:spcBef>
              </a:pPr>
              <a:r>
                <a:rPr lang="zh-CN" altLang="en-US" sz="1900" b="1">
                  <a:solidFill>
                    <a:srgbClr val="146C18"/>
                  </a:solidFill>
                  <a:ea typeface="黑体" pitchFamily="49" charset="-122"/>
                </a:rPr>
                <a:t>处在“禁止中断”状态，不允许被打断</a:t>
              </a:r>
            </a:p>
          </p:txBody>
        </p:sp>
      </p:grpSp>
      <p:sp>
        <p:nvSpPr>
          <p:cNvPr id="928778" name="Text Box 10"/>
          <p:cNvSpPr txBox="1">
            <a:spLocks noChangeArrowheads="1"/>
          </p:cNvSpPr>
          <p:nvPr/>
        </p:nvSpPr>
        <p:spPr bwMode="auto">
          <a:xfrm>
            <a:off x="5114925" y="3794125"/>
            <a:ext cx="3392488" cy="669925"/>
          </a:xfrm>
          <a:prstGeom prst="rect">
            <a:avLst/>
          </a:prstGeom>
          <a:noFill/>
          <a:ln w="12700">
            <a:noFill/>
            <a:miter lim="800000"/>
            <a:headEnd/>
            <a:tailEnd/>
          </a:ln>
          <a:effectLst/>
        </p:spPr>
        <p:txBody>
          <a:bodyPr>
            <a:spAutoFit/>
          </a:bodyPr>
          <a:lstStyle/>
          <a:p>
            <a:pPr>
              <a:spcBef>
                <a:spcPct val="50000"/>
              </a:spcBef>
            </a:pPr>
            <a:r>
              <a:rPr lang="zh-CN" altLang="en-US" sz="1900" b="1">
                <a:solidFill>
                  <a:srgbClr val="146C18"/>
                </a:solidFill>
                <a:ea typeface="黑体" pitchFamily="49" charset="-122"/>
              </a:rPr>
              <a:t>处在“开中断”状态，可被新的</a:t>
            </a:r>
            <a:r>
              <a:rPr lang="zh-CN" altLang="en-US" sz="1900" b="1">
                <a:solidFill>
                  <a:schemeClr val="accent1"/>
                </a:solidFill>
                <a:ea typeface="黑体" pitchFamily="49" charset="-122"/>
              </a:rPr>
              <a:t>处理优先级</a:t>
            </a:r>
            <a:r>
              <a:rPr lang="zh-CN" altLang="en-US" sz="1900" b="1">
                <a:solidFill>
                  <a:srgbClr val="146C18"/>
                </a:solidFill>
                <a:ea typeface="黑体" pitchFamily="49" charset="-122"/>
              </a:rPr>
              <a:t>更高的中断打断</a:t>
            </a:r>
          </a:p>
        </p:txBody>
      </p:sp>
      <p:sp>
        <p:nvSpPr>
          <p:cNvPr id="928779" name="Text Box 11"/>
          <p:cNvSpPr txBox="1">
            <a:spLocks noChangeArrowheads="1"/>
          </p:cNvSpPr>
          <p:nvPr/>
        </p:nvSpPr>
        <p:spPr bwMode="auto">
          <a:xfrm>
            <a:off x="3830638" y="5630863"/>
            <a:ext cx="4921250" cy="1006475"/>
          </a:xfrm>
          <a:prstGeom prst="rect">
            <a:avLst/>
          </a:prstGeom>
          <a:noFill/>
          <a:ln w="12700">
            <a:noFill/>
            <a:miter lim="800000"/>
            <a:headEnd/>
            <a:tailEnd/>
          </a:ln>
          <a:effectLst/>
        </p:spPr>
        <p:txBody>
          <a:bodyPr>
            <a:spAutoFit/>
          </a:bodyPr>
          <a:lstStyle/>
          <a:p>
            <a:pPr>
              <a:spcBef>
                <a:spcPct val="50000"/>
              </a:spcBef>
            </a:pPr>
            <a:r>
              <a:rPr lang="zh-CN" altLang="en-US" sz="2000" b="1" dirty="0">
                <a:solidFill>
                  <a:schemeClr val="accent1"/>
                </a:solidFill>
                <a:latin typeface="微软雅黑" pitchFamily="34" charset="-122"/>
                <a:ea typeface="微软雅黑" pitchFamily="34" charset="-122"/>
              </a:rPr>
              <a:t>单重中断</a:t>
            </a:r>
            <a:r>
              <a:rPr lang="zh-CN" altLang="en-US" sz="2000" b="1" dirty="0">
                <a:latin typeface="微软雅黑" pitchFamily="34" charset="-122"/>
                <a:ea typeface="微软雅黑" pitchFamily="34" charset="-122"/>
              </a:rPr>
              <a:t>不允许在中断处理时被新的中断打断，因而直到中断返回前才会开中断。单重中断系统无需设置中断屏蔽字。</a:t>
            </a:r>
          </a:p>
        </p:txBody>
      </p:sp>
    </p:spTree>
    <p:extLst>
      <p:ext uri="{BB962C8B-B14F-4D97-AF65-F5344CB8AC3E}">
        <p14:creationId xmlns:p14="http://schemas.microsoft.com/office/powerpoint/2010/main" val="218254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8771">
                                            <p:txEl>
                                              <p:pRg st="2" end="2"/>
                                            </p:txEl>
                                          </p:spTgt>
                                        </p:tgtEl>
                                        <p:attrNameLst>
                                          <p:attrName>style.visibility</p:attrName>
                                        </p:attrNameLst>
                                      </p:cBhvr>
                                      <p:to>
                                        <p:strVal val="visible"/>
                                      </p:to>
                                    </p:set>
                                    <p:animEffect transition="in" filter="checkerboard(across)">
                                      <p:cBhvr>
                                        <p:cTn id="7" dur="500"/>
                                        <p:tgtEl>
                                          <p:spTgt spid="9287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28771">
                                            <p:txEl>
                                              <p:pRg st="3" end="3"/>
                                            </p:txEl>
                                          </p:spTgt>
                                        </p:tgtEl>
                                        <p:attrNameLst>
                                          <p:attrName>style.visibility</p:attrName>
                                        </p:attrNameLst>
                                      </p:cBhvr>
                                      <p:to>
                                        <p:strVal val="visible"/>
                                      </p:to>
                                    </p:set>
                                    <p:animEffect transition="in" filter="checkerboard(across)">
                                      <p:cBhvr>
                                        <p:cTn id="12" dur="500"/>
                                        <p:tgtEl>
                                          <p:spTgt spid="9287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28771">
                                            <p:txEl>
                                              <p:pRg st="4" end="4"/>
                                            </p:txEl>
                                          </p:spTgt>
                                        </p:tgtEl>
                                        <p:attrNameLst>
                                          <p:attrName>style.visibility</p:attrName>
                                        </p:attrNameLst>
                                      </p:cBhvr>
                                      <p:to>
                                        <p:strVal val="visible"/>
                                      </p:to>
                                    </p:set>
                                    <p:animEffect transition="in" filter="checkerboard(across)">
                                      <p:cBhvr>
                                        <p:cTn id="17" dur="500"/>
                                        <p:tgtEl>
                                          <p:spTgt spid="928771">
                                            <p:txEl>
                                              <p:pRg st="4" end="4"/>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928771">
                                            <p:txEl>
                                              <p:pRg st="5" end="5"/>
                                            </p:txEl>
                                          </p:spTgt>
                                        </p:tgtEl>
                                        <p:attrNameLst>
                                          <p:attrName>style.visibility</p:attrName>
                                        </p:attrNameLst>
                                      </p:cBhvr>
                                      <p:to>
                                        <p:strVal val="visible"/>
                                      </p:to>
                                    </p:set>
                                    <p:animEffect transition="in" filter="checkerboard(across)">
                                      <p:cBhvr>
                                        <p:cTn id="20" dur="500"/>
                                        <p:tgtEl>
                                          <p:spTgt spid="928771">
                                            <p:txEl>
                                              <p:pRg st="5" end="5"/>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928771">
                                            <p:txEl>
                                              <p:pRg st="6" end="6"/>
                                            </p:txEl>
                                          </p:spTgt>
                                        </p:tgtEl>
                                        <p:attrNameLst>
                                          <p:attrName>style.visibility</p:attrName>
                                        </p:attrNameLst>
                                      </p:cBhvr>
                                      <p:to>
                                        <p:strVal val="visible"/>
                                      </p:to>
                                    </p:set>
                                    <p:animEffect transition="in" filter="checkerboard(across)">
                                      <p:cBhvr>
                                        <p:cTn id="23" dur="500"/>
                                        <p:tgtEl>
                                          <p:spTgt spid="928771">
                                            <p:txEl>
                                              <p:pRg st="6" end="6"/>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928771">
                                            <p:txEl>
                                              <p:pRg st="7" end="7"/>
                                            </p:txEl>
                                          </p:spTgt>
                                        </p:tgtEl>
                                        <p:attrNameLst>
                                          <p:attrName>style.visibility</p:attrName>
                                        </p:attrNameLst>
                                      </p:cBhvr>
                                      <p:to>
                                        <p:strVal val="visible"/>
                                      </p:to>
                                    </p:set>
                                    <p:animEffect transition="in" filter="checkerboard(across)">
                                      <p:cBhvr>
                                        <p:cTn id="26" dur="500"/>
                                        <p:tgtEl>
                                          <p:spTgt spid="928771">
                                            <p:txEl>
                                              <p:pRg st="7" end="7"/>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928771">
                                            <p:txEl>
                                              <p:pRg st="8" end="8"/>
                                            </p:txEl>
                                          </p:spTgt>
                                        </p:tgtEl>
                                        <p:attrNameLst>
                                          <p:attrName>style.visibility</p:attrName>
                                        </p:attrNameLst>
                                      </p:cBhvr>
                                      <p:to>
                                        <p:strVal val="visible"/>
                                      </p:to>
                                    </p:set>
                                    <p:animEffect transition="in" filter="checkerboard(across)">
                                      <p:cBhvr>
                                        <p:cTn id="29" dur="500"/>
                                        <p:tgtEl>
                                          <p:spTgt spid="928771">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928771">
                                            <p:txEl>
                                              <p:pRg st="9" end="9"/>
                                            </p:txEl>
                                          </p:spTgt>
                                        </p:tgtEl>
                                        <p:attrNameLst>
                                          <p:attrName>style.visibility</p:attrName>
                                        </p:attrNameLst>
                                      </p:cBhvr>
                                      <p:to>
                                        <p:strVal val="visible"/>
                                      </p:to>
                                    </p:set>
                                    <p:animEffect transition="in" filter="checkerboard(across)">
                                      <p:cBhvr>
                                        <p:cTn id="34" dur="500"/>
                                        <p:tgtEl>
                                          <p:spTgt spid="928771">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928771">
                                            <p:txEl>
                                              <p:pRg st="10" end="10"/>
                                            </p:txEl>
                                          </p:spTgt>
                                        </p:tgtEl>
                                        <p:attrNameLst>
                                          <p:attrName>style.visibility</p:attrName>
                                        </p:attrNameLst>
                                      </p:cBhvr>
                                      <p:to>
                                        <p:strVal val="visible"/>
                                      </p:to>
                                    </p:set>
                                    <p:animEffect transition="in" filter="checkerboard(across)">
                                      <p:cBhvr>
                                        <p:cTn id="39" dur="500"/>
                                        <p:tgtEl>
                                          <p:spTgt spid="928771">
                                            <p:txEl>
                                              <p:pRg st="10" end="10"/>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928771">
                                            <p:txEl>
                                              <p:pRg st="11" end="11"/>
                                            </p:txEl>
                                          </p:spTgt>
                                        </p:tgtEl>
                                        <p:attrNameLst>
                                          <p:attrName>style.visibility</p:attrName>
                                        </p:attrNameLst>
                                      </p:cBhvr>
                                      <p:to>
                                        <p:strVal val="visible"/>
                                      </p:to>
                                    </p:set>
                                    <p:animEffect transition="in" filter="checkerboard(across)">
                                      <p:cBhvr>
                                        <p:cTn id="42" dur="500"/>
                                        <p:tgtEl>
                                          <p:spTgt spid="928771">
                                            <p:txEl>
                                              <p:pRg st="11" end="11"/>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928771">
                                            <p:txEl>
                                              <p:pRg st="12" end="12"/>
                                            </p:txEl>
                                          </p:spTgt>
                                        </p:tgtEl>
                                        <p:attrNameLst>
                                          <p:attrName>style.visibility</p:attrName>
                                        </p:attrNameLst>
                                      </p:cBhvr>
                                      <p:to>
                                        <p:strVal val="visible"/>
                                      </p:to>
                                    </p:set>
                                    <p:animEffect transition="in" filter="checkerboard(across)">
                                      <p:cBhvr>
                                        <p:cTn id="45" dur="500"/>
                                        <p:tgtEl>
                                          <p:spTgt spid="928771">
                                            <p:txEl>
                                              <p:pRg st="12" end="12"/>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928771">
                                            <p:txEl>
                                              <p:pRg st="13" end="13"/>
                                            </p:txEl>
                                          </p:spTgt>
                                        </p:tgtEl>
                                        <p:attrNameLst>
                                          <p:attrName>style.visibility</p:attrName>
                                        </p:attrNameLst>
                                      </p:cBhvr>
                                      <p:to>
                                        <p:strVal val="visible"/>
                                      </p:to>
                                    </p:set>
                                    <p:animEffect transition="in" filter="checkerboard(across)">
                                      <p:cBhvr>
                                        <p:cTn id="48" dur="500"/>
                                        <p:tgtEl>
                                          <p:spTgt spid="928771">
                                            <p:txEl>
                                              <p:pRg st="13" end="13"/>
                                            </p:txEl>
                                          </p:spTgt>
                                        </p:tgtEl>
                                      </p:cBhvr>
                                    </p:animEffect>
                                  </p:childTnLst>
                                </p:cTn>
                              </p:par>
                              <p:par>
                                <p:cTn id="49" presetID="5" presetClass="entr" presetSubtype="10" fill="hold" nodeType="withEffect">
                                  <p:stCondLst>
                                    <p:cond delay="0"/>
                                  </p:stCondLst>
                                  <p:childTnLst>
                                    <p:set>
                                      <p:cBhvr>
                                        <p:cTn id="50" dur="1" fill="hold">
                                          <p:stCondLst>
                                            <p:cond delay="0"/>
                                          </p:stCondLst>
                                        </p:cTn>
                                        <p:tgtEl>
                                          <p:spTgt spid="928771">
                                            <p:txEl>
                                              <p:pRg st="14" end="14"/>
                                            </p:txEl>
                                          </p:spTgt>
                                        </p:tgtEl>
                                        <p:attrNameLst>
                                          <p:attrName>style.visibility</p:attrName>
                                        </p:attrNameLst>
                                      </p:cBhvr>
                                      <p:to>
                                        <p:strVal val="visible"/>
                                      </p:to>
                                    </p:set>
                                    <p:animEffect transition="in" filter="checkerboard(across)">
                                      <p:cBhvr>
                                        <p:cTn id="51" dur="500"/>
                                        <p:tgtEl>
                                          <p:spTgt spid="928771">
                                            <p:txEl>
                                              <p:pRg st="14" end="14"/>
                                            </p:txEl>
                                          </p:spTgt>
                                        </p:tgtEl>
                                      </p:cBhvr>
                                    </p:animEffect>
                                  </p:childTnLst>
                                </p:cTn>
                              </p:par>
                              <p:par>
                                <p:cTn id="52" presetID="5" presetClass="entr" presetSubtype="10" fill="hold" nodeType="withEffect">
                                  <p:stCondLst>
                                    <p:cond delay="0"/>
                                  </p:stCondLst>
                                  <p:childTnLst>
                                    <p:set>
                                      <p:cBhvr>
                                        <p:cTn id="53" dur="1" fill="hold">
                                          <p:stCondLst>
                                            <p:cond delay="0"/>
                                          </p:stCondLst>
                                        </p:cTn>
                                        <p:tgtEl>
                                          <p:spTgt spid="928771">
                                            <p:txEl>
                                              <p:pRg st="15" end="15"/>
                                            </p:txEl>
                                          </p:spTgt>
                                        </p:tgtEl>
                                        <p:attrNameLst>
                                          <p:attrName>style.visibility</p:attrName>
                                        </p:attrNameLst>
                                      </p:cBhvr>
                                      <p:to>
                                        <p:strVal val="visible"/>
                                      </p:to>
                                    </p:set>
                                    <p:animEffect transition="in" filter="checkerboard(across)">
                                      <p:cBhvr>
                                        <p:cTn id="54" dur="500"/>
                                        <p:tgtEl>
                                          <p:spTgt spid="928771">
                                            <p:txEl>
                                              <p:pRg st="15" end="1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928772"/>
                                        </p:tgtEl>
                                        <p:attrNameLst>
                                          <p:attrName>style.visibility</p:attrName>
                                        </p:attrNameLst>
                                      </p:cBhvr>
                                      <p:to>
                                        <p:strVal val="visible"/>
                                      </p:to>
                                    </p:set>
                                    <p:animEffect transition="in" filter="blinds(horizontal)">
                                      <p:cBhvr>
                                        <p:cTn id="59" dur="500"/>
                                        <p:tgtEl>
                                          <p:spTgt spid="928772"/>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928778"/>
                                        </p:tgtEl>
                                        <p:attrNameLst>
                                          <p:attrName>style.visibility</p:attrName>
                                        </p:attrNameLst>
                                      </p:cBhvr>
                                      <p:to>
                                        <p:strVal val="visible"/>
                                      </p:to>
                                    </p:set>
                                    <p:animEffect transition="in" filter="blinds(horizontal)">
                                      <p:cBhvr>
                                        <p:cTn id="64" dur="500"/>
                                        <p:tgtEl>
                                          <p:spTgt spid="928778"/>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928775"/>
                                        </p:tgtEl>
                                        <p:attrNameLst>
                                          <p:attrName>style.visibility</p:attrName>
                                        </p:attrNameLst>
                                      </p:cBhvr>
                                      <p:to>
                                        <p:strVal val="visible"/>
                                      </p:to>
                                    </p:set>
                                    <p:animEffect transition="in" filter="blinds(horizontal)">
                                      <p:cBhvr>
                                        <p:cTn id="69" dur="500"/>
                                        <p:tgtEl>
                                          <p:spTgt spid="92877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928779"/>
                                        </p:tgtEl>
                                        <p:attrNameLst>
                                          <p:attrName>style.visibility</p:attrName>
                                        </p:attrNameLst>
                                      </p:cBhvr>
                                      <p:to>
                                        <p:strVal val="visible"/>
                                      </p:to>
                                    </p:set>
                                    <p:animEffect transition="in" filter="blinds(horizontal)">
                                      <p:cBhvr>
                                        <p:cTn id="74" dur="500"/>
                                        <p:tgtEl>
                                          <p:spTgt spid="928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8" grpId="0"/>
      <p:bldP spid="92877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757238" y="128588"/>
            <a:ext cx="7812087" cy="528637"/>
          </a:xfrm>
        </p:spPr>
        <p:txBody>
          <a:bodyPr/>
          <a:lstStyle/>
          <a:p>
            <a:r>
              <a:rPr lang="zh-CN" altLang="en-US">
                <a:cs typeface="Arial" charset="0"/>
              </a:rPr>
              <a:t>多重中断的概念</a:t>
            </a:r>
          </a:p>
        </p:txBody>
      </p:sp>
      <p:sp>
        <p:nvSpPr>
          <p:cNvPr id="929795" name="Rectangle 3"/>
          <p:cNvSpPr>
            <a:spLocks noGrp="1" noChangeArrowheads="1"/>
          </p:cNvSpPr>
          <p:nvPr>
            <p:ph type="body" idx="1"/>
          </p:nvPr>
        </p:nvSpPr>
        <p:spPr>
          <a:xfrm>
            <a:off x="185738" y="874713"/>
            <a:ext cx="8782050" cy="5575300"/>
          </a:xfrm>
        </p:spPr>
        <p:txBody>
          <a:bodyPr/>
          <a:lstStyle/>
          <a:p>
            <a:pPr marL="342900" indent="-342900">
              <a:lnSpc>
                <a:spcPct val="120000"/>
              </a:lnSpc>
            </a:pPr>
            <a:r>
              <a:rPr lang="zh-CN" altLang="en-US" sz="2200" dirty="0">
                <a:latin typeface="微软雅黑" pitchFamily="34" charset="-122"/>
                <a:ea typeface="微软雅黑" pitchFamily="34" charset="-122"/>
              </a:rPr>
              <a:t>多重中断和中断处理优先权的动态分配</a:t>
            </a:r>
          </a:p>
          <a:p>
            <a:pPr marL="742950" lvl="1" indent="-285750">
              <a:lnSpc>
                <a:spcPct val="120000"/>
              </a:lnSpc>
            </a:pPr>
            <a:r>
              <a:rPr lang="zh-CN" altLang="en-US" sz="2200" dirty="0">
                <a:latin typeface="微软雅黑" pitchFamily="34" charset="-122"/>
                <a:ea typeface="微软雅黑" pitchFamily="34" charset="-122"/>
              </a:rPr>
              <a:t>多重中断的概念：</a:t>
            </a:r>
          </a:p>
          <a:p>
            <a:pPr marL="742950" lvl="1" indent="-285750">
              <a:lnSpc>
                <a:spcPct val="120000"/>
              </a:lnSpc>
              <a:buFontTx/>
              <a:buNone/>
            </a:pPr>
            <a:r>
              <a:rPr lang="zh-CN" altLang="en-US" sz="2200" dirty="0">
                <a:latin typeface="微软雅黑" pitchFamily="34" charset="-122"/>
                <a:ea typeface="微软雅黑" pitchFamily="34" charset="-122"/>
              </a:rPr>
              <a:t>  </a:t>
            </a:r>
            <a:r>
              <a:rPr lang="zh-CN" altLang="en-US" sz="2200" dirty="0">
                <a:solidFill>
                  <a:srgbClr val="008000"/>
                </a:solidFill>
                <a:latin typeface="微软雅黑" pitchFamily="34" charset="-122"/>
                <a:ea typeface="微软雅黑" pitchFamily="34" charset="-122"/>
              </a:rPr>
              <a:t>在一个中断处理（即执行中断服务程序）过程中，若又有新的中断请求发生，而新中断优先级高于正在执行的中断，则应立即中止正在执行的中断服务程序，转去处理新的中断。这种情况为多重中断，也称中断嵌套。</a:t>
            </a:r>
          </a:p>
          <a:p>
            <a:pPr marL="742950" lvl="1" indent="-285750">
              <a:lnSpc>
                <a:spcPct val="120000"/>
              </a:lnSpc>
            </a:pPr>
            <a:r>
              <a:rPr lang="zh-CN" altLang="en-US" sz="2200" dirty="0">
                <a:solidFill>
                  <a:srgbClr val="3333CC"/>
                </a:solidFill>
                <a:latin typeface="微软雅黑" pitchFamily="34" charset="-122"/>
                <a:ea typeface="微软雅黑" pitchFamily="34" charset="-122"/>
              </a:rPr>
              <a:t>中断优先级的概念：</a:t>
            </a:r>
          </a:p>
          <a:p>
            <a:pPr marL="742950" lvl="1" indent="-285750">
              <a:lnSpc>
                <a:spcPct val="120000"/>
              </a:lnSpc>
              <a:buFontTx/>
              <a:buNone/>
            </a:pPr>
            <a:r>
              <a:rPr lang="zh-CN" altLang="en-US" sz="2200" dirty="0">
                <a:solidFill>
                  <a:srgbClr val="CC3399"/>
                </a:solidFill>
                <a:latin typeface="微软雅黑" pitchFamily="34" charset="-122"/>
                <a:ea typeface="微软雅黑" pitchFamily="34" charset="-122"/>
              </a:rPr>
              <a:t>  </a:t>
            </a:r>
            <a:r>
              <a:rPr lang="zh-CN" altLang="en-US" sz="2200" dirty="0">
                <a:solidFill>
                  <a:srgbClr val="D1390F"/>
                </a:solidFill>
                <a:latin typeface="微软雅黑" pitchFamily="34" charset="-122"/>
                <a:ea typeface="微软雅黑" pitchFamily="34" charset="-122"/>
              </a:rPr>
              <a:t>中断响应优先级</a:t>
            </a:r>
            <a:r>
              <a:rPr lang="en-US" altLang="zh-CN" sz="2200" dirty="0">
                <a:solidFill>
                  <a:srgbClr val="008000"/>
                </a:solidFill>
                <a:latin typeface="微软雅黑" pitchFamily="34" charset="-122"/>
                <a:ea typeface="微软雅黑" pitchFamily="34" charset="-122"/>
              </a:rPr>
              <a:t>----</a:t>
            </a:r>
            <a:r>
              <a:rPr lang="zh-CN" altLang="en-US" sz="2200" dirty="0">
                <a:solidFill>
                  <a:srgbClr val="008000"/>
                </a:solidFill>
                <a:latin typeface="微软雅黑" pitchFamily="34" charset="-122"/>
                <a:ea typeface="微软雅黑" pitchFamily="34" charset="-122"/>
              </a:rPr>
              <a:t>由</a:t>
            </a:r>
            <a:r>
              <a:rPr lang="zh-CN" altLang="en-US" sz="2200" dirty="0">
                <a:solidFill>
                  <a:schemeClr val="accent1"/>
                </a:solidFill>
                <a:latin typeface="微软雅黑" pitchFamily="34" charset="-122"/>
                <a:ea typeface="微软雅黑" pitchFamily="34" charset="-122"/>
              </a:rPr>
              <a:t>查询程序或硬联排队线路决定</a:t>
            </a:r>
            <a:r>
              <a:rPr lang="zh-CN" altLang="en-US" sz="2200" dirty="0">
                <a:solidFill>
                  <a:srgbClr val="008000"/>
                </a:solidFill>
                <a:latin typeface="微软雅黑" pitchFamily="34" charset="-122"/>
                <a:ea typeface="微软雅黑" pitchFamily="34" charset="-122"/>
              </a:rPr>
              <a:t>的优先权，反映多个中断同时请求时选择哪个响应。</a:t>
            </a:r>
          </a:p>
          <a:p>
            <a:pPr marL="742950" lvl="1" indent="-285750">
              <a:lnSpc>
                <a:spcPct val="120000"/>
              </a:lnSpc>
              <a:buFontTx/>
              <a:buNone/>
            </a:pPr>
            <a:r>
              <a:rPr lang="zh-CN" altLang="en-US" sz="2200" dirty="0">
                <a:solidFill>
                  <a:srgbClr val="008000"/>
                </a:solidFill>
                <a:latin typeface="微软雅黑" pitchFamily="34" charset="-122"/>
                <a:ea typeface="微软雅黑" pitchFamily="34" charset="-122"/>
              </a:rPr>
              <a:t>  </a:t>
            </a:r>
            <a:r>
              <a:rPr lang="zh-CN" altLang="en-US" sz="2200" dirty="0">
                <a:solidFill>
                  <a:srgbClr val="D1390F"/>
                </a:solidFill>
                <a:latin typeface="微软雅黑" pitchFamily="34" charset="-122"/>
                <a:ea typeface="微软雅黑" pitchFamily="34" charset="-122"/>
              </a:rPr>
              <a:t>中断处理优先级</a:t>
            </a:r>
            <a:r>
              <a:rPr lang="en-US" altLang="zh-CN" sz="2200" dirty="0">
                <a:solidFill>
                  <a:srgbClr val="008000"/>
                </a:solidFill>
                <a:latin typeface="微软雅黑" pitchFamily="34" charset="-122"/>
                <a:ea typeface="微软雅黑" pitchFamily="34" charset="-122"/>
              </a:rPr>
              <a:t>----</a:t>
            </a:r>
            <a:r>
              <a:rPr lang="zh-CN" altLang="en-US" sz="2200" dirty="0">
                <a:solidFill>
                  <a:srgbClr val="008000"/>
                </a:solidFill>
                <a:latin typeface="微软雅黑" pitchFamily="34" charset="-122"/>
                <a:ea typeface="微软雅黑" pitchFamily="34" charset="-122"/>
              </a:rPr>
              <a:t>由各自的</a:t>
            </a:r>
            <a:r>
              <a:rPr lang="zh-CN" altLang="en-US" sz="2200" dirty="0">
                <a:solidFill>
                  <a:schemeClr val="accent1"/>
                </a:solidFill>
                <a:latin typeface="微软雅黑" pitchFamily="34" charset="-122"/>
                <a:ea typeface="微软雅黑" pitchFamily="34" charset="-122"/>
              </a:rPr>
              <a:t>中断屏蔽字来动态设定</a:t>
            </a:r>
            <a:r>
              <a:rPr lang="zh-CN" altLang="en-US" sz="2200" dirty="0">
                <a:solidFill>
                  <a:srgbClr val="008000"/>
                </a:solidFill>
                <a:latin typeface="微软雅黑" pitchFamily="34" charset="-122"/>
                <a:ea typeface="微软雅黑" pitchFamily="34" charset="-122"/>
              </a:rPr>
              <a:t>，反映本中断与其它中断间的关系。</a:t>
            </a:r>
          </a:p>
          <a:p>
            <a:pPr marL="742950" lvl="1" indent="-285750">
              <a:lnSpc>
                <a:spcPct val="120000"/>
              </a:lnSpc>
              <a:buFontTx/>
              <a:buNone/>
            </a:pPr>
            <a:endParaRPr lang="zh-CN" altLang="en-US" sz="2200" dirty="0">
              <a:solidFill>
                <a:schemeClr val="accent1"/>
              </a:solidFill>
              <a:latin typeface="微软雅黑" pitchFamily="34" charset="-122"/>
              <a:ea typeface="微软雅黑" pitchFamily="34" charset="-122"/>
            </a:endParaRPr>
          </a:p>
        </p:txBody>
      </p:sp>
      <p:sp>
        <p:nvSpPr>
          <p:cNvPr id="929796" name="Text Box 4"/>
          <p:cNvSpPr txBox="1">
            <a:spLocks noChangeArrowheads="1"/>
          </p:cNvSpPr>
          <p:nvPr/>
        </p:nvSpPr>
        <p:spPr bwMode="auto">
          <a:xfrm>
            <a:off x="1497013" y="6154738"/>
            <a:ext cx="6299200" cy="381000"/>
          </a:xfrm>
          <a:prstGeom prst="rect">
            <a:avLst/>
          </a:prstGeom>
          <a:noFill/>
          <a:ln w="12700">
            <a:noFill/>
            <a:miter lim="800000"/>
            <a:headEnd/>
            <a:tailEnd/>
          </a:ln>
          <a:effectLst/>
        </p:spPr>
        <p:txBody>
          <a:bodyPr>
            <a:spAutoFit/>
          </a:bodyPr>
          <a:lstStyle/>
          <a:p>
            <a:pPr>
              <a:spcBef>
                <a:spcPct val="50000"/>
              </a:spcBef>
            </a:pPr>
            <a:r>
              <a:rPr lang="zh-CN" altLang="en-US" sz="1900" b="1">
                <a:latin typeface="微软雅黑" pitchFamily="34" charset="-122"/>
                <a:ea typeface="微软雅黑" pitchFamily="34" charset="-122"/>
              </a:rPr>
              <a:t>回想一下，中断屏蔽字在何处用到的？</a:t>
            </a:r>
          </a:p>
        </p:txBody>
      </p:sp>
    </p:spTree>
    <p:extLst>
      <p:ext uri="{BB962C8B-B14F-4D97-AF65-F5344CB8AC3E}">
        <p14:creationId xmlns:p14="http://schemas.microsoft.com/office/powerpoint/2010/main" val="312398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9795">
                                            <p:txEl>
                                              <p:pRg st="1" end="1"/>
                                            </p:txEl>
                                          </p:spTgt>
                                        </p:tgtEl>
                                        <p:attrNameLst>
                                          <p:attrName>style.visibility</p:attrName>
                                        </p:attrNameLst>
                                      </p:cBhvr>
                                      <p:to>
                                        <p:strVal val="visible"/>
                                      </p:to>
                                    </p:set>
                                    <p:animEffect transition="in" filter="checkerboard(across)">
                                      <p:cBhvr>
                                        <p:cTn id="7" dur="500"/>
                                        <p:tgtEl>
                                          <p:spTgt spid="92979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29795">
                                            <p:txEl>
                                              <p:pRg st="2" end="2"/>
                                            </p:txEl>
                                          </p:spTgt>
                                        </p:tgtEl>
                                        <p:attrNameLst>
                                          <p:attrName>style.visibility</p:attrName>
                                        </p:attrNameLst>
                                      </p:cBhvr>
                                      <p:to>
                                        <p:strVal val="visible"/>
                                      </p:to>
                                    </p:set>
                                    <p:animEffect transition="in" filter="checkerboard(across)">
                                      <p:cBhvr>
                                        <p:cTn id="10" dur="500"/>
                                        <p:tgtEl>
                                          <p:spTgt spid="92979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929795">
                                            <p:txEl>
                                              <p:pRg st="3" end="3"/>
                                            </p:txEl>
                                          </p:spTgt>
                                        </p:tgtEl>
                                        <p:attrNameLst>
                                          <p:attrName>style.visibility</p:attrName>
                                        </p:attrNameLst>
                                      </p:cBhvr>
                                      <p:to>
                                        <p:strVal val="visible"/>
                                      </p:to>
                                    </p:set>
                                    <p:animEffect transition="in" filter="checkerboard(across)">
                                      <p:cBhvr>
                                        <p:cTn id="15" dur="500"/>
                                        <p:tgtEl>
                                          <p:spTgt spid="929795">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929795">
                                            <p:txEl>
                                              <p:pRg st="4" end="4"/>
                                            </p:txEl>
                                          </p:spTgt>
                                        </p:tgtEl>
                                        <p:attrNameLst>
                                          <p:attrName>style.visibility</p:attrName>
                                        </p:attrNameLst>
                                      </p:cBhvr>
                                      <p:to>
                                        <p:strVal val="visible"/>
                                      </p:to>
                                    </p:set>
                                    <p:animEffect transition="in" filter="checkerboard(across)">
                                      <p:cBhvr>
                                        <p:cTn id="18" dur="500"/>
                                        <p:tgtEl>
                                          <p:spTgt spid="929795">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929795">
                                            <p:txEl>
                                              <p:pRg st="5" end="5"/>
                                            </p:txEl>
                                          </p:spTgt>
                                        </p:tgtEl>
                                        <p:attrNameLst>
                                          <p:attrName>style.visibility</p:attrName>
                                        </p:attrNameLst>
                                      </p:cBhvr>
                                      <p:to>
                                        <p:strVal val="visible"/>
                                      </p:to>
                                    </p:set>
                                    <p:animEffect transition="in" filter="checkerboard(across)">
                                      <p:cBhvr>
                                        <p:cTn id="21" dur="500"/>
                                        <p:tgtEl>
                                          <p:spTgt spid="92979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29796"/>
                                        </p:tgtEl>
                                        <p:attrNameLst>
                                          <p:attrName>style.visibility</p:attrName>
                                        </p:attrNameLst>
                                      </p:cBhvr>
                                      <p:to>
                                        <p:strVal val="visible"/>
                                      </p:to>
                                    </p:set>
                                    <p:animEffect transition="in" filter="blinds(horizontal)">
                                      <p:cBhvr>
                                        <p:cTn id="26" dur="500"/>
                                        <p:tgtEl>
                                          <p:spTgt spid="929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611188" y="131763"/>
            <a:ext cx="8023225" cy="528637"/>
          </a:xfrm>
        </p:spPr>
        <p:txBody>
          <a:bodyPr/>
          <a:lstStyle/>
          <a:p>
            <a:r>
              <a:rPr lang="zh-CN" altLang="en-US">
                <a:cs typeface="Arial" charset="0"/>
              </a:rPr>
              <a:t>多重中断嵌套</a:t>
            </a:r>
          </a:p>
        </p:txBody>
      </p:sp>
      <p:pic>
        <p:nvPicPr>
          <p:cNvPr id="931843" name="Picture 3" descr="中断嵌套"/>
          <p:cNvPicPr>
            <a:picLocks noChangeAspect="1" noChangeArrowheads="1"/>
          </p:cNvPicPr>
          <p:nvPr/>
        </p:nvPicPr>
        <p:blipFill>
          <a:blip r:embed="rId2"/>
          <a:srcRect/>
          <a:stretch>
            <a:fillRect/>
          </a:stretch>
        </p:blipFill>
        <p:spPr bwMode="auto">
          <a:xfrm>
            <a:off x="215900" y="844550"/>
            <a:ext cx="8432800" cy="5029200"/>
          </a:xfrm>
          <a:prstGeom prst="rect">
            <a:avLst/>
          </a:prstGeom>
          <a:noFill/>
        </p:spPr>
      </p:pic>
      <p:sp>
        <p:nvSpPr>
          <p:cNvPr id="931844" name="Text Box 4"/>
          <p:cNvSpPr txBox="1">
            <a:spLocks noChangeArrowheads="1"/>
          </p:cNvSpPr>
          <p:nvPr/>
        </p:nvSpPr>
        <p:spPr bwMode="auto">
          <a:xfrm>
            <a:off x="814388" y="5851525"/>
            <a:ext cx="3598862" cy="731838"/>
          </a:xfrm>
          <a:prstGeom prst="rect">
            <a:avLst/>
          </a:prstGeom>
          <a:noFill/>
          <a:ln w="12700">
            <a:noFill/>
            <a:miter lim="800000"/>
            <a:headEnd/>
            <a:tailEnd/>
          </a:ln>
          <a:effectLst/>
        </p:spPr>
        <p:txBody>
          <a:bodyPr>
            <a:spAutoFit/>
          </a:bodyPr>
          <a:lstStyle/>
          <a:p>
            <a:pPr>
              <a:spcBef>
                <a:spcPct val="10000"/>
              </a:spcBef>
            </a:pPr>
            <a:r>
              <a:rPr lang="zh-CN" altLang="en-US" sz="2000" b="1">
                <a:solidFill>
                  <a:srgbClr val="D1390F"/>
                </a:solidFill>
                <a:latin typeface="微软雅黑" pitchFamily="34" charset="-122"/>
                <a:ea typeface="微软雅黑" pitchFamily="34" charset="-122"/>
              </a:rPr>
              <a:t>中断处理优先级的顺序是：</a:t>
            </a:r>
          </a:p>
          <a:p>
            <a:pPr>
              <a:spcBef>
                <a:spcPct val="10000"/>
              </a:spcBef>
            </a:pPr>
            <a:r>
              <a:rPr lang="en-US" altLang="zh-CN" sz="2000" b="1">
                <a:solidFill>
                  <a:srgbClr val="D1390F"/>
                </a:solidFill>
                <a:latin typeface="微软雅黑" pitchFamily="34" charset="-122"/>
                <a:ea typeface="微软雅黑" pitchFamily="34" charset="-122"/>
              </a:rPr>
              <a:t>                  3# </a:t>
            </a:r>
            <a:r>
              <a:rPr lang="en-US" altLang="zh-CN" sz="2000" b="1">
                <a:solidFill>
                  <a:srgbClr val="D1390F"/>
                </a:solidFill>
                <a:latin typeface="微软雅黑" pitchFamily="34" charset="-122"/>
                <a:ea typeface="微软雅黑" pitchFamily="34" charset="-122"/>
                <a:cs typeface="Times New Roman" pitchFamily="18" charset="0"/>
              </a:rPr>
              <a:t>&gt; 2# </a:t>
            </a:r>
            <a:r>
              <a:rPr lang="en-US" altLang="zh-CN" sz="2000" b="1">
                <a:solidFill>
                  <a:srgbClr val="D1390F"/>
                </a:solidFill>
                <a:latin typeface="微软雅黑" pitchFamily="34" charset="-122"/>
                <a:ea typeface="微软雅黑" pitchFamily="34" charset="-122"/>
              </a:rPr>
              <a:t>&gt; 1#</a:t>
            </a:r>
          </a:p>
        </p:txBody>
      </p:sp>
      <p:sp>
        <p:nvSpPr>
          <p:cNvPr id="931845" name="Text Box 5"/>
          <p:cNvSpPr txBox="1">
            <a:spLocks noChangeArrowheads="1"/>
          </p:cNvSpPr>
          <p:nvPr/>
        </p:nvSpPr>
        <p:spPr bwMode="auto">
          <a:xfrm>
            <a:off x="4667250" y="5813425"/>
            <a:ext cx="3917950" cy="698500"/>
          </a:xfrm>
          <a:prstGeom prst="rect">
            <a:avLst/>
          </a:prstGeom>
          <a:noFill/>
          <a:ln w="12700">
            <a:noFill/>
            <a:miter lim="800000"/>
            <a:headEnd/>
            <a:tailEnd/>
          </a:ln>
          <a:effectLst/>
        </p:spPr>
        <p:txBody>
          <a:bodyPr>
            <a:spAutoFit/>
          </a:bodyPr>
          <a:lstStyle/>
          <a:p>
            <a:pPr>
              <a:spcBef>
                <a:spcPct val="10000"/>
              </a:spcBef>
            </a:pPr>
            <a:r>
              <a:rPr lang="en-US" altLang="zh-CN" sz="1900" b="1">
                <a:solidFill>
                  <a:srgbClr val="D1390F"/>
                </a:solidFill>
                <a:latin typeface="微软雅黑" pitchFamily="34" charset="-122"/>
                <a:ea typeface="微软雅黑" pitchFamily="34" charset="-122"/>
              </a:rPr>
              <a:t>1# </a:t>
            </a:r>
            <a:r>
              <a:rPr lang="zh-CN" altLang="en-US" sz="1900" b="1">
                <a:solidFill>
                  <a:srgbClr val="D1390F"/>
                </a:solidFill>
                <a:latin typeface="微软雅黑" pitchFamily="34" charset="-122"/>
                <a:ea typeface="微软雅黑" pitchFamily="34" charset="-122"/>
              </a:rPr>
              <a:t>对 </a:t>
            </a:r>
            <a:r>
              <a:rPr lang="en-US" altLang="zh-CN" sz="1900" b="1">
                <a:solidFill>
                  <a:srgbClr val="D1390F"/>
                </a:solidFill>
                <a:latin typeface="微软雅黑" pitchFamily="34" charset="-122"/>
                <a:ea typeface="微软雅黑" pitchFamily="34" charset="-122"/>
              </a:rPr>
              <a:t>2# </a:t>
            </a:r>
            <a:r>
              <a:rPr lang="zh-CN" altLang="en-US" sz="1900" b="1">
                <a:solidFill>
                  <a:srgbClr val="D1390F"/>
                </a:solidFill>
                <a:latin typeface="微软雅黑" pitchFamily="34" charset="-122"/>
                <a:ea typeface="微软雅黑" pitchFamily="34" charset="-122"/>
              </a:rPr>
              <a:t>开放（不屏蔽）</a:t>
            </a:r>
          </a:p>
          <a:p>
            <a:pPr>
              <a:spcBef>
                <a:spcPct val="10000"/>
              </a:spcBef>
            </a:pPr>
            <a:r>
              <a:rPr lang="en-US" altLang="zh-CN" sz="1900" b="1">
                <a:solidFill>
                  <a:srgbClr val="D1390F"/>
                </a:solidFill>
                <a:latin typeface="微软雅黑" pitchFamily="34" charset="-122"/>
                <a:ea typeface="微软雅黑" pitchFamily="34" charset="-122"/>
              </a:rPr>
              <a:t>2# </a:t>
            </a:r>
            <a:r>
              <a:rPr lang="zh-CN" altLang="en-US" sz="1900" b="1">
                <a:solidFill>
                  <a:srgbClr val="D1390F"/>
                </a:solidFill>
                <a:latin typeface="微软雅黑" pitchFamily="34" charset="-122"/>
                <a:ea typeface="微软雅黑" pitchFamily="34" charset="-122"/>
              </a:rPr>
              <a:t>对 </a:t>
            </a:r>
            <a:r>
              <a:rPr lang="en-US" altLang="zh-CN" sz="1900" b="1">
                <a:solidFill>
                  <a:srgbClr val="D1390F"/>
                </a:solidFill>
                <a:latin typeface="微软雅黑" pitchFamily="34" charset="-122"/>
                <a:ea typeface="微软雅黑" pitchFamily="34" charset="-122"/>
              </a:rPr>
              <a:t>3# </a:t>
            </a:r>
            <a:r>
              <a:rPr lang="zh-CN" altLang="en-US" sz="1900" b="1">
                <a:solidFill>
                  <a:srgbClr val="D1390F"/>
                </a:solidFill>
                <a:latin typeface="微软雅黑" pitchFamily="34" charset="-122"/>
                <a:ea typeface="微软雅黑" pitchFamily="34" charset="-122"/>
              </a:rPr>
              <a:t>开放（不屏蔽）</a:t>
            </a:r>
            <a:endParaRPr lang="en-US" altLang="zh-CN" sz="1900" b="1">
              <a:solidFill>
                <a:srgbClr val="D1390F"/>
              </a:solidFill>
              <a:latin typeface="微软雅黑" pitchFamily="34" charset="-122"/>
              <a:ea typeface="微软雅黑" pitchFamily="34" charset="-122"/>
            </a:endParaRPr>
          </a:p>
        </p:txBody>
      </p:sp>
    </p:spTree>
    <p:extLst>
      <p:ext uri="{BB962C8B-B14F-4D97-AF65-F5344CB8AC3E}">
        <p14:creationId xmlns:p14="http://schemas.microsoft.com/office/powerpoint/2010/main" val="22512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31844">
                                            <p:txEl>
                                              <p:pRg st="0" end="0"/>
                                            </p:txEl>
                                          </p:spTgt>
                                        </p:tgtEl>
                                        <p:attrNameLst>
                                          <p:attrName>style.visibility</p:attrName>
                                        </p:attrNameLst>
                                      </p:cBhvr>
                                      <p:to>
                                        <p:strVal val="visible"/>
                                      </p:to>
                                    </p:set>
                                    <p:animEffect transition="in" filter="checkerboard(across)">
                                      <p:cBhvr>
                                        <p:cTn id="7" dur="500"/>
                                        <p:tgtEl>
                                          <p:spTgt spid="9318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31844">
                                            <p:txEl>
                                              <p:pRg st="1" end="1"/>
                                            </p:txEl>
                                          </p:spTgt>
                                        </p:tgtEl>
                                        <p:attrNameLst>
                                          <p:attrName>style.visibility</p:attrName>
                                        </p:attrNameLst>
                                      </p:cBhvr>
                                      <p:to>
                                        <p:strVal val="visible"/>
                                      </p:to>
                                    </p:set>
                                    <p:animEffect transition="in" filter="checkerboard(across)">
                                      <p:cBhvr>
                                        <p:cTn id="12" dur="500"/>
                                        <p:tgtEl>
                                          <p:spTgt spid="9318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31845">
                                            <p:txEl>
                                              <p:pRg st="0" end="0"/>
                                            </p:txEl>
                                          </p:spTgt>
                                        </p:tgtEl>
                                        <p:attrNameLst>
                                          <p:attrName>style.visibility</p:attrName>
                                        </p:attrNameLst>
                                      </p:cBhvr>
                                      <p:to>
                                        <p:strVal val="visible"/>
                                      </p:to>
                                    </p:set>
                                    <p:animEffect transition="in" filter="checkerboard(across)">
                                      <p:cBhvr>
                                        <p:cTn id="17" dur="500"/>
                                        <p:tgtEl>
                                          <p:spTgt spid="93184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31845">
                                            <p:txEl>
                                              <p:pRg st="1" end="1"/>
                                            </p:txEl>
                                          </p:spTgt>
                                        </p:tgtEl>
                                        <p:attrNameLst>
                                          <p:attrName>style.visibility</p:attrName>
                                        </p:attrNameLst>
                                      </p:cBhvr>
                                      <p:to>
                                        <p:strVal val="visible"/>
                                      </p:to>
                                    </p:set>
                                    <p:animEffect transition="in" filter="checkerboard(across)">
                                      <p:cBhvr>
                                        <p:cTn id="22" dur="500"/>
                                        <p:tgtEl>
                                          <p:spTgt spid="9318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611188" y="131763"/>
            <a:ext cx="8023225" cy="528637"/>
          </a:xfrm>
        </p:spPr>
        <p:txBody>
          <a:bodyPr/>
          <a:lstStyle/>
          <a:p>
            <a:r>
              <a:rPr lang="zh-CN" altLang="en-US">
                <a:cs typeface="Arial" charset="0"/>
              </a:rPr>
              <a:t>多重中断嵌套</a:t>
            </a:r>
          </a:p>
        </p:txBody>
      </p:sp>
      <p:sp>
        <p:nvSpPr>
          <p:cNvPr id="2" name="矩形 1"/>
          <p:cNvSpPr/>
          <p:nvPr/>
        </p:nvSpPr>
        <p:spPr>
          <a:xfrm>
            <a:off x="254975" y="771354"/>
            <a:ext cx="8572501" cy="1938992"/>
          </a:xfrm>
          <a:prstGeom prst="rect">
            <a:avLst/>
          </a:prstGeom>
        </p:spPr>
        <p:txBody>
          <a:bodyPr wrap="square">
            <a:spAutoFit/>
          </a:bodyPr>
          <a:lstStyle/>
          <a:p>
            <a:pPr lvl="0"/>
            <a:r>
              <a:rPr lang="zh-CN" altLang="en-US" sz="2000" dirty="0" smtClean="0">
                <a:latin typeface="+mj-ea"/>
                <a:ea typeface="+mj-ea"/>
              </a:rPr>
              <a:t>例：</a:t>
            </a:r>
            <a:r>
              <a:rPr lang="zh-CN" altLang="zh-CN" sz="2000" dirty="0" smtClean="0">
                <a:latin typeface="+mj-ea"/>
                <a:ea typeface="+mj-ea"/>
              </a:rPr>
              <a:t>若</a:t>
            </a:r>
            <a:r>
              <a:rPr lang="zh-CN" altLang="zh-CN" sz="2000" dirty="0">
                <a:latin typeface="+mj-ea"/>
                <a:ea typeface="+mj-ea"/>
              </a:rPr>
              <a:t>某计算机中断系统有</a:t>
            </a:r>
            <a:r>
              <a:rPr lang="en-US" altLang="zh-CN" sz="2000" dirty="0">
                <a:latin typeface="+mj-ea"/>
                <a:ea typeface="+mj-ea"/>
              </a:rPr>
              <a:t>5</a:t>
            </a:r>
            <a:r>
              <a:rPr lang="zh-CN" altLang="zh-CN" sz="2000" dirty="0">
                <a:latin typeface="+mj-ea"/>
                <a:ea typeface="+mj-ea"/>
              </a:rPr>
              <a:t>个中断源，分别记为</a:t>
            </a:r>
            <a:r>
              <a:rPr lang="en-US" altLang="zh-CN" sz="2000" dirty="0">
                <a:latin typeface="+mj-ea"/>
                <a:ea typeface="+mj-ea"/>
              </a:rPr>
              <a:t>1</a:t>
            </a:r>
            <a:r>
              <a:rPr lang="zh-CN" altLang="zh-CN" sz="2000" dirty="0">
                <a:latin typeface="+mj-ea"/>
                <a:ea typeface="+mj-ea"/>
              </a:rPr>
              <a:t>、</a:t>
            </a:r>
            <a:r>
              <a:rPr lang="en-US" altLang="zh-CN" sz="2000" dirty="0">
                <a:latin typeface="+mj-ea"/>
                <a:ea typeface="+mj-ea"/>
              </a:rPr>
              <a:t>2</a:t>
            </a:r>
            <a:r>
              <a:rPr lang="zh-CN" altLang="zh-CN" sz="2000" dirty="0">
                <a:latin typeface="+mj-ea"/>
                <a:ea typeface="+mj-ea"/>
              </a:rPr>
              <a:t>、</a:t>
            </a:r>
            <a:r>
              <a:rPr lang="en-US" altLang="zh-CN" sz="2000" dirty="0">
                <a:latin typeface="+mj-ea"/>
                <a:ea typeface="+mj-ea"/>
              </a:rPr>
              <a:t>3</a:t>
            </a:r>
            <a:r>
              <a:rPr lang="zh-CN" altLang="zh-CN" sz="2000" dirty="0">
                <a:latin typeface="+mj-ea"/>
                <a:ea typeface="+mj-ea"/>
              </a:rPr>
              <a:t>、</a:t>
            </a:r>
            <a:r>
              <a:rPr lang="en-US" altLang="zh-CN" sz="2000" dirty="0">
                <a:latin typeface="+mj-ea"/>
                <a:ea typeface="+mj-ea"/>
              </a:rPr>
              <a:t>4</a:t>
            </a:r>
            <a:r>
              <a:rPr lang="zh-CN" altLang="zh-CN" sz="2000" dirty="0">
                <a:latin typeface="+mj-ea"/>
                <a:ea typeface="+mj-ea"/>
              </a:rPr>
              <a:t>和</a:t>
            </a:r>
            <a:r>
              <a:rPr lang="en-US" altLang="zh-CN" sz="2000" dirty="0">
                <a:latin typeface="+mj-ea"/>
                <a:ea typeface="+mj-ea"/>
              </a:rPr>
              <a:t>5</a:t>
            </a:r>
            <a:r>
              <a:rPr lang="zh-CN" altLang="zh-CN" sz="2000" dirty="0">
                <a:latin typeface="+mj-ea"/>
                <a:ea typeface="+mj-ea"/>
              </a:rPr>
              <a:t>，其中断响应优先级为</a:t>
            </a:r>
            <a:r>
              <a:rPr lang="en-US" altLang="zh-CN" sz="2000" dirty="0">
                <a:latin typeface="+mj-ea"/>
                <a:ea typeface="+mj-ea"/>
              </a:rPr>
              <a:t>1&gt;2&gt;3&gt;4&gt;5</a:t>
            </a:r>
            <a:r>
              <a:rPr lang="zh-CN" altLang="zh-CN" sz="2000" dirty="0">
                <a:latin typeface="+mj-ea"/>
                <a:ea typeface="+mj-ea"/>
              </a:rPr>
              <a:t>，而中断处理优先级为</a:t>
            </a:r>
            <a:r>
              <a:rPr lang="en-US" altLang="zh-CN" sz="2000" dirty="0">
                <a:latin typeface="+mj-ea"/>
                <a:ea typeface="+mj-ea"/>
              </a:rPr>
              <a:t>1&gt;4&gt;5&gt;2&gt;3</a:t>
            </a:r>
            <a:r>
              <a:rPr lang="zh-CN" altLang="zh-CN" sz="2000" dirty="0">
                <a:latin typeface="+mj-ea"/>
                <a:ea typeface="+mj-ea"/>
              </a:rPr>
              <a:t>。要求：</a:t>
            </a:r>
          </a:p>
          <a:p>
            <a:r>
              <a:rPr lang="zh-CN" altLang="zh-CN" sz="2000" dirty="0">
                <a:latin typeface="+mj-ea"/>
                <a:ea typeface="+mj-ea"/>
              </a:rPr>
              <a:t>（</a:t>
            </a:r>
            <a:r>
              <a:rPr lang="en-US" altLang="zh-CN" sz="2000" dirty="0">
                <a:latin typeface="+mj-ea"/>
                <a:ea typeface="+mj-ea"/>
              </a:rPr>
              <a:t>1</a:t>
            </a:r>
            <a:r>
              <a:rPr lang="zh-CN" altLang="zh-CN" sz="2000" dirty="0">
                <a:latin typeface="+mj-ea"/>
                <a:ea typeface="+mj-ea"/>
              </a:rPr>
              <a:t>）设计各级中断服务程序的中断屏蔽位</a:t>
            </a:r>
            <a:r>
              <a:rPr lang="en-US" altLang="zh-CN" sz="2000" dirty="0">
                <a:latin typeface="+mj-ea"/>
                <a:ea typeface="+mj-ea"/>
              </a:rPr>
              <a:t>(</a:t>
            </a:r>
            <a:r>
              <a:rPr lang="zh-CN" altLang="zh-CN" sz="2000" dirty="0">
                <a:latin typeface="+mj-ea"/>
                <a:ea typeface="+mj-ea"/>
              </a:rPr>
              <a:t>假设</a:t>
            </a:r>
            <a:r>
              <a:rPr lang="en-US" altLang="zh-CN" sz="2000" dirty="0">
                <a:latin typeface="+mj-ea"/>
                <a:ea typeface="+mj-ea"/>
              </a:rPr>
              <a:t>1</a:t>
            </a:r>
            <a:r>
              <a:rPr lang="zh-CN" altLang="zh-CN" sz="2000" dirty="0">
                <a:latin typeface="+mj-ea"/>
                <a:ea typeface="+mj-ea"/>
              </a:rPr>
              <a:t>为屏蔽，</a:t>
            </a:r>
            <a:r>
              <a:rPr lang="en-US" altLang="zh-CN" sz="2000" dirty="0">
                <a:latin typeface="+mj-ea"/>
                <a:ea typeface="+mj-ea"/>
              </a:rPr>
              <a:t>0</a:t>
            </a:r>
            <a:r>
              <a:rPr lang="zh-CN" altLang="zh-CN" sz="2000" dirty="0">
                <a:latin typeface="+mj-ea"/>
                <a:ea typeface="+mj-ea"/>
              </a:rPr>
              <a:t>为开放</a:t>
            </a:r>
            <a:r>
              <a:rPr lang="en-US" altLang="zh-CN" sz="2000" dirty="0">
                <a:latin typeface="+mj-ea"/>
                <a:ea typeface="+mj-ea"/>
              </a:rPr>
              <a:t>)</a:t>
            </a:r>
            <a:r>
              <a:rPr lang="zh-CN" altLang="zh-CN" sz="2000" dirty="0">
                <a:latin typeface="+mj-ea"/>
                <a:ea typeface="+mj-ea"/>
              </a:rPr>
              <a:t>；</a:t>
            </a:r>
          </a:p>
          <a:p>
            <a:r>
              <a:rPr lang="zh-CN" altLang="zh-CN" sz="2000" dirty="0">
                <a:latin typeface="+mj-ea"/>
                <a:ea typeface="+mj-ea"/>
              </a:rPr>
              <a:t>（</a:t>
            </a:r>
            <a:r>
              <a:rPr lang="en-US" altLang="zh-CN" sz="2000" dirty="0">
                <a:latin typeface="+mj-ea"/>
                <a:ea typeface="+mj-ea"/>
              </a:rPr>
              <a:t>2</a:t>
            </a:r>
            <a:r>
              <a:rPr lang="zh-CN" altLang="zh-CN" sz="2000" dirty="0">
                <a:latin typeface="+mj-ea"/>
                <a:ea typeface="+mj-ea"/>
              </a:rPr>
              <a:t>）若在运行用户程序时，中断源</a:t>
            </a:r>
            <a:r>
              <a:rPr lang="en-US" altLang="zh-CN" sz="2000" dirty="0">
                <a:latin typeface="+mj-ea"/>
                <a:ea typeface="+mj-ea"/>
              </a:rPr>
              <a:t>2</a:t>
            </a:r>
            <a:r>
              <a:rPr lang="zh-CN" altLang="zh-CN" sz="2000" dirty="0">
                <a:latin typeface="+mj-ea"/>
                <a:ea typeface="+mj-ea"/>
              </a:rPr>
              <a:t>和</a:t>
            </a:r>
            <a:r>
              <a:rPr lang="en-US" altLang="zh-CN" sz="2000" dirty="0">
                <a:latin typeface="+mj-ea"/>
                <a:ea typeface="+mj-ea"/>
              </a:rPr>
              <a:t>4</a:t>
            </a:r>
            <a:r>
              <a:rPr lang="zh-CN" altLang="zh-CN" sz="2000" dirty="0">
                <a:latin typeface="+mj-ea"/>
                <a:ea typeface="+mj-ea"/>
              </a:rPr>
              <a:t>同时发生中断请求，而在处理</a:t>
            </a:r>
            <a:r>
              <a:rPr lang="en-US" altLang="zh-CN" sz="2000" dirty="0">
                <a:latin typeface="+mj-ea"/>
                <a:ea typeface="+mj-ea"/>
              </a:rPr>
              <a:t>2</a:t>
            </a:r>
            <a:r>
              <a:rPr lang="zh-CN" altLang="zh-CN" sz="2000" dirty="0">
                <a:latin typeface="+mj-ea"/>
                <a:ea typeface="+mj-ea"/>
              </a:rPr>
              <a:t>号中断源的过程中，中断源</a:t>
            </a:r>
            <a:r>
              <a:rPr lang="en-US" altLang="zh-CN" sz="2000" dirty="0">
                <a:latin typeface="+mj-ea"/>
                <a:ea typeface="+mj-ea"/>
              </a:rPr>
              <a:t>1</a:t>
            </a:r>
            <a:r>
              <a:rPr lang="zh-CN" altLang="zh-CN" sz="2000" dirty="0">
                <a:latin typeface="+mj-ea"/>
                <a:ea typeface="+mj-ea"/>
              </a:rPr>
              <a:t>、</a:t>
            </a:r>
            <a:r>
              <a:rPr lang="en-US" altLang="zh-CN" sz="2000" dirty="0">
                <a:latin typeface="+mj-ea"/>
                <a:ea typeface="+mj-ea"/>
              </a:rPr>
              <a:t>3</a:t>
            </a:r>
            <a:r>
              <a:rPr lang="zh-CN" altLang="zh-CN" sz="2000" dirty="0">
                <a:latin typeface="+mj-ea"/>
                <a:ea typeface="+mj-ea"/>
              </a:rPr>
              <a:t>和</a:t>
            </a:r>
            <a:r>
              <a:rPr lang="en-US" altLang="zh-CN" sz="2000" dirty="0">
                <a:latin typeface="+mj-ea"/>
                <a:ea typeface="+mj-ea"/>
              </a:rPr>
              <a:t>5</a:t>
            </a:r>
            <a:r>
              <a:rPr lang="zh-CN" altLang="zh-CN" sz="2000" dirty="0">
                <a:latin typeface="+mj-ea"/>
                <a:ea typeface="+mj-ea"/>
              </a:rPr>
              <a:t>同时发生中断请求，试画出此时</a:t>
            </a:r>
            <a:r>
              <a:rPr lang="en-US" altLang="zh-CN" sz="2000" dirty="0">
                <a:latin typeface="+mj-ea"/>
                <a:ea typeface="+mj-ea"/>
              </a:rPr>
              <a:t>CPU</a:t>
            </a:r>
            <a:r>
              <a:rPr lang="zh-CN" altLang="zh-CN" sz="2000" dirty="0">
                <a:latin typeface="+mj-ea"/>
                <a:ea typeface="+mj-ea"/>
              </a:rPr>
              <a:t>运行过程示意图。</a:t>
            </a:r>
          </a:p>
        </p:txBody>
      </p:sp>
      <p:graphicFrame>
        <p:nvGraphicFramePr>
          <p:cNvPr id="3" name="表格 2"/>
          <p:cNvGraphicFramePr>
            <a:graphicFrameLocks noGrp="1"/>
          </p:cNvGraphicFramePr>
          <p:nvPr>
            <p:extLst>
              <p:ext uri="{D42A27DB-BD31-4B8C-83A1-F6EECF244321}">
                <p14:modId xmlns:p14="http://schemas.microsoft.com/office/powerpoint/2010/main" val="4288763690"/>
              </p:ext>
            </p:extLst>
          </p:nvPr>
        </p:nvGraphicFramePr>
        <p:xfrm>
          <a:off x="930517" y="2907212"/>
          <a:ext cx="7422176" cy="3449626"/>
        </p:xfrm>
        <a:graphic>
          <a:graphicData uri="http://schemas.openxmlformats.org/drawingml/2006/table">
            <a:tbl>
              <a:tblPr>
                <a:tableStyleId>{F5AB1C69-6EDB-4FF4-983F-18BD219EF322}</a:tableStyleId>
              </a:tblPr>
              <a:tblGrid>
                <a:gridCol w="1800540"/>
                <a:gridCol w="1125041"/>
                <a:gridCol w="1125041"/>
                <a:gridCol w="1125041"/>
                <a:gridCol w="1125041"/>
                <a:gridCol w="1121472"/>
              </a:tblGrid>
              <a:tr h="465003">
                <a:tc rowSpan="2">
                  <a:txBody>
                    <a:bodyPr/>
                    <a:lstStyle/>
                    <a:p>
                      <a:pPr algn="ctr">
                        <a:spcAft>
                          <a:spcPts val="0"/>
                        </a:spcAft>
                      </a:pPr>
                      <a:r>
                        <a:rPr lang="zh-CN" sz="2000" kern="0" dirty="0">
                          <a:effectLst/>
                        </a:rPr>
                        <a:t>中断处理程序</a:t>
                      </a:r>
                      <a:endParaRPr lang="zh-CN" sz="2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spcAft>
                          <a:spcPts val="0"/>
                        </a:spcAft>
                      </a:pPr>
                      <a:r>
                        <a:rPr lang="zh-CN" sz="2000" kern="0" dirty="0">
                          <a:effectLst/>
                        </a:rPr>
                        <a:t>中断屏蔽字</a:t>
                      </a:r>
                      <a:endParaRPr lang="zh-CN" sz="2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59608">
                <a:tc vMerge="1">
                  <a:txBody>
                    <a:bodyPr/>
                    <a:lstStyle/>
                    <a:p>
                      <a:endParaRPr lang="zh-CN" altLang="en-US"/>
                    </a:p>
                  </a:txBody>
                  <a:tcPr/>
                </a:tc>
                <a:tc>
                  <a:txBody>
                    <a:bodyPr/>
                    <a:lstStyle/>
                    <a:p>
                      <a:pPr algn="ctr">
                        <a:spcAft>
                          <a:spcPts val="0"/>
                        </a:spcAft>
                      </a:pPr>
                      <a:r>
                        <a:rPr lang="zh-CN" sz="2000" kern="0">
                          <a:effectLst/>
                        </a:rPr>
                        <a:t>第</a:t>
                      </a:r>
                      <a:r>
                        <a:rPr lang="en-US" sz="2000" kern="0">
                          <a:effectLst/>
                        </a:rPr>
                        <a:t>1</a:t>
                      </a:r>
                      <a:r>
                        <a:rPr lang="zh-CN" sz="2000" kern="0">
                          <a:effectLst/>
                        </a:rPr>
                        <a:t>号</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2000" kern="0" dirty="0">
                          <a:effectLst/>
                        </a:rPr>
                        <a:t>第</a:t>
                      </a:r>
                      <a:r>
                        <a:rPr lang="en-US" sz="2000" kern="0" dirty="0">
                          <a:effectLst/>
                        </a:rPr>
                        <a:t>2</a:t>
                      </a:r>
                      <a:r>
                        <a:rPr lang="zh-CN" sz="2000" kern="0" dirty="0">
                          <a:effectLst/>
                        </a:rPr>
                        <a:t>号</a:t>
                      </a:r>
                      <a:endParaRPr lang="zh-CN" sz="2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2000" kern="0" dirty="0">
                          <a:effectLst/>
                        </a:rPr>
                        <a:t>第</a:t>
                      </a:r>
                      <a:r>
                        <a:rPr lang="en-US" sz="2000" kern="0" dirty="0">
                          <a:effectLst/>
                        </a:rPr>
                        <a:t>3</a:t>
                      </a:r>
                      <a:r>
                        <a:rPr lang="zh-CN" sz="2000" kern="0" dirty="0">
                          <a:effectLst/>
                        </a:rPr>
                        <a:t>号</a:t>
                      </a:r>
                      <a:endParaRPr lang="zh-CN" sz="2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2000" kern="0" dirty="0">
                          <a:effectLst/>
                        </a:rPr>
                        <a:t>第</a:t>
                      </a:r>
                      <a:r>
                        <a:rPr lang="en-US" sz="2000" kern="0" dirty="0">
                          <a:effectLst/>
                        </a:rPr>
                        <a:t>4</a:t>
                      </a:r>
                      <a:r>
                        <a:rPr lang="zh-CN" sz="2000" kern="0" dirty="0">
                          <a:effectLst/>
                        </a:rPr>
                        <a:t>号</a:t>
                      </a:r>
                      <a:endParaRPr lang="zh-CN" sz="2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2000" kern="0" dirty="0">
                          <a:effectLst/>
                        </a:rPr>
                        <a:t>第</a:t>
                      </a:r>
                      <a:r>
                        <a:rPr lang="en-US" sz="2000" kern="0" dirty="0">
                          <a:effectLst/>
                        </a:rPr>
                        <a:t>5</a:t>
                      </a:r>
                      <a:r>
                        <a:rPr lang="zh-CN" sz="2000" kern="0" dirty="0">
                          <a:effectLst/>
                        </a:rPr>
                        <a:t>号</a:t>
                      </a:r>
                      <a:endParaRPr lang="zh-CN" sz="2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5003">
                <a:tc>
                  <a:txBody>
                    <a:bodyPr/>
                    <a:lstStyle/>
                    <a:p>
                      <a:pPr algn="ctr">
                        <a:spcAft>
                          <a:spcPts val="0"/>
                        </a:spcAft>
                      </a:pPr>
                      <a:r>
                        <a:rPr lang="zh-CN" sz="2000" kern="0">
                          <a:effectLst/>
                        </a:rPr>
                        <a:t>第</a:t>
                      </a:r>
                      <a:r>
                        <a:rPr lang="en-US" sz="2000" kern="0">
                          <a:effectLst/>
                        </a:rPr>
                        <a:t>1</a:t>
                      </a:r>
                      <a:r>
                        <a:rPr lang="zh-CN" sz="2000" kern="0">
                          <a:effectLst/>
                        </a:rPr>
                        <a:t>号</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1</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1</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1</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1</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dirty="0">
                          <a:effectLst/>
                        </a:rPr>
                        <a:t>1</a:t>
                      </a:r>
                      <a:endParaRPr lang="zh-CN" sz="2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5003">
                <a:tc>
                  <a:txBody>
                    <a:bodyPr/>
                    <a:lstStyle/>
                    <a:p>
                      <a:pPr algn="ctr">
                        <a:spcAft>
                          <a:spcPts val="0"/>
                        </a:spcAft>
                      </a:pPr>
                      <a:r>
                        <a:rPr lang="zh-CN" sz="2000" kern="0">
                          <a:effectLst/>
                        </a:rPr>
                        <a:t>第</a:t>
                      </a:r>
                      <a:r>
                        <a:rPr lang="en-US" sz="2000" kern="0">
                          <a:effectLst/>
                        </a:rPr>
                        <a:t>2</a:t>
                      </a:r>
                      <a:r>
                        <a:rPr lang="zh-CN" sz="2000" kern="0">
                          <a:effectLst/>
                        </a:rPr>
                        <a:t>号</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0</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1</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1</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0</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dirty="0">
                          <a:effectLst/>
                        </a:rPr>
                        <a:t>0</a:t>
                      </a:r>
                      <a:endParaRPr lang="zh-CN" sz="2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5003">
                <a:tc>
                  <a:txBody>
                    <a:bodyPr/>
                    <a:lstStyle/>
                    <a:p>
                      <a:pPr algn="ctr">
                        <a:spcAft>
                          <a:spcPts val="0"/>
                        </a:spcAft>
                      </a:pPr>
                      <a:r>
                        <a:rPr lang="zh-CN" sz="2000" kern="0">
                          <a:effectLst/>
                        </a:rPr>
                        <a:t>第</a:t>
                      </a:r>
                      <a:r>
                        <a:rPr lang="en-US" sz="2000" kern="0">
                          <a:effectLst/>
                        </a:rPr>
                        <a:t>3</a:t>
                      </a:r>
                      <a:r>
                        <a:rPr lang="zh-CN" sz="2000" kern="0">
                          <a:effectLst/>
                        </a:rPr>
                        <a:t>号</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0</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0</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1</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0</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dirty="0">
                          <a:effectLst/>
                        </a:rPr>
                        <a:t>0</a:t>
                      </a:r>
                      <a:endParaRPr lang="zh-CN" sz="2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5003">
                <a:tc>
                  <a:txBody>
                    <a:bodyPr/>
                    <a:lstStyle/>
                    <a:p>
                      <a:pPr algn="ctr">
                        <a:spcAft>
                          <a:spcPts val="0"/>
                        </a:spcAft>
                      </a:pPr>
                      <a:r>
                        <a:rPr lang="zh-CN" sz="2000" kern="0">
                          <a:effectLst/>
                        </a:rPr>
                        <a:t>第</a:t>
                      </a:r>
                      <a:r>
                        <a:rPr lang="en-US" sz="2000" kern="0">
                          <a:effectLst/>
                        </a:rPr>
                        <a:t>4</a:t>
                      </a:r>
                      <a:r>
                        <a:rPr lang="zh-CN" sz="2000" kern="0">
                          <a:effectLst/>
                        </a:rPr>
                        <a:t>号</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0</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1</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1</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1</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dirty="0">
                          <a:effectLst/>
                        </a:rPr>
                        <a:t>1</a:t>
                      </a:r>
                      <a:endParaRPr lang="zh-CN" sz="2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5003">
                <a:tc>
                  <a:txBody>
                    <a:bodyPr/>
                    <a:lstStyle/>
                    <a:p>
                      <a:pPr algn="ctr">
                        <a:spcAft>
                          <a:spcPts val="0"/>
                        </a:spcAft>
                      </a:pPr>
                      <a:r>
                        <a:rPr lang="zh-CN" sz="2000" kern="0">
                          <a:effectLst/>
                        </a:rPr>
                        <a:t>第</a:t>
                      </a:r>
                      <a:r>
                        <a:rPr lang="en-US" sz="2000" kern="0">
                          <a:effectLst/>
                        </a:rPr>
                        <a:t>5</a:t>
                      </a:r>
                      <a:r>
                        <a:rPr lang="zh-CN" sz="2000" kern="0">
                          <a:effectLst/>
                        </a:rPr>
                        <a:t>号</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0</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1</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1</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a:effectLst/>
                        </a:rPr>
                        <a:t>0</a:t>
                      </a:r>
                      <a:endParaRPr lang="zh-CN" sz="2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0" dirty="0">
                          <a:effectLst/>
                        </a:rPr>
                        <a:t>1</a:t>
                      </a:r>
                      <a:endParaRPr lang="zh-CN" sz="2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048382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611188" y="131763"/>
            <a:ext cx="8023225" cy="528637"/>
          </a:xfrm>
        </p:spPr>
        <p:txBody>
          <a:bodyPr/>
          <a:lstStyle/>
          <a:p>
            <a:r>
              <a:rPr lang="zh-CN" altLang="en-US">
                <a:cs typeface="Arial" charset="0"/>
              </a:rPr>
              <a:t>多重中断嵌套</a:t>
            </a:r>
          </a:p>
        </p:txBody>
      </p:sp>
      <p:sp>
        <p:nvSpPr>
          <p:cNvPr id="2" name="矩形 1"/>
          <p:cNvSpPr/>
          <p:nvPr/>
        </p:nvSpPr>
        <p:spPr>
          <a:xfrm>
            <a:off x="254975" y="771354"/>
            <a:ext cx="8572501" cy="1938992"/>
          </a:xfrm>
          <a:prstGeom prst="rect">
            <a:avLst/>
          </a:prstGeom>
        </p:spPr>
        <p:txBody>
          <a:bodyPr wrap="square">
            <a:spAutoFit/>
          </a:bodyPr>
          <a:lstStyle/>
          <a:p>
            <a:pPr lvl="0"/>
            <a:r>
              <a:rPr lang="zh-CN" altLang="en-US" sz="2000" dirty="0" smtClean="0">
                <a:latin typeface="+mj-ea"/>
                <a:ea typeface="+mj-ea"/>
              </a:rPr>
              <a:t>例：</a:t>
            </a:r>
            <a:r>
              <a:rPr lang="zh-CN" altLang="zh-CN" sz="2000" dirty="0" smtClean="0">
                <a:latin typeface="+mj-ea"/>
                <a:ea typeface="+mj-ea"/>
              </a:rPr>
              <a:t>若</a:t>
            </a:r>
            <a:r>
              <a:rPr lang="zh-CN" altLang="zh-CN" sz="2000" dirty="0">
                <a:latin typeface="+mj-ea"/>
                <a:ea typeface="+mj-ea"/>
              </a:rPr>
              <a:t>某计算机中断系统有</a:t>
            </a:r>
            <a:r>
              <a:rPr lang="en-US" altLang="zh-CN" sz="2000" dirty="0">
                <a:latin typeface="+mj-ea"/>
                <a:ea typeface="+mj-ea"/>
              </a:rPr>
              <a:t>5</a:t>
            </a:r>
            <a:r>
              <a:rPr lang="zh-CN" altLang="zh-CN" sz="2000" dirty="0">
                <a:latin typeface="+mj-ea"/>
                <a:ea typeface="+mj-ea"/>
              </a:rPr>
              <a:t>个中断源，分别记为</a:t>
            </a:r>
            <a:r>
              <a:rPr lang="en-US" altLang="zh-CN" sz="2000" dirty="0">
                <a:latin typeface="+mj-ea"/>
                <a:ea typeface="+mj-ea"/>
              </a:rPr>
              <a:t>1</a:t>
            </a:r>
            <a:r>
              <a:rPr lang="zh-CN" altLang="zh-CN" sz="2000" dirty="0">
                <a:latin typeface="+mj-ea"/>
                <a:ea typeface="+mj-ea"/>
              </a:rPr>
              <a:t>、</a:t>
            </a:r>
            <a:r>
              <a:rPr lang="en-US" altLang="zh-CN" sz="2000" dirty="0">
                <a:latin typeface="+mj-ea"/>
                <a:ea typeface="+mj-ea"/>
              </a:rPr>
              <a:t>2</a:t>
            </a:r>
            <a:r>
              <a:rPr lang="zh-CN" altLang="zh-CN" sz="2000" dirty="0">
                <a:latin typeface="+mj-ea"/>
                <a:ea typeface="+mj-ea"/>
              </a:rPr>
              <a:t>、</a:t>
            </a:r>
            <a:r>
              <a:rPr lang="en-US" altLang="zh-CN" sz="2000" dirty="0">
                <a:latin typeface="+mj-ea"/>
                <a:ea typeface="+mj-ea"/>
              </a:rPr>
              <a:t>3</a:t>
            </a:r>
            <a:r>
              <a:rPr lang="zh-CN" altLang="zh-CN" sz="2000" dirty="0">
                <a:latin typeface="+mj-ea"/>
                <a:ea typeface="+mj-ea"/>
              </a:rPr>
              <a:t>、</a:t>
            </a:r>
            <a:r>
              <a:rPr lang="en-US" altLang="zh-CN" sz="2000" dirty="0">
                <a:latin typeface="+mj-ea"/>
                <a:ea typeface="+mj-ea"/>
              </a:rPr>
              <a:t>4</a:t>
            </a:r>
            <a:r>
              <a:rPr lang="zh-CN" altLang="zh-CN" sz="2000" dirty="0">
                <a:latin typeface="+mj-ea"/>
                <a:ea typeface="+mj-ea"/>
              </a:rPr>
              <a:t>和</a:t>
            </a:r>
            <a:r>
              <a:rPr lang="en-US" altLang="zh-CN" sz="2000" dirty="0">
                <a:latin typeface="+mj-ea"/>
                <a:ea typeface="+mj-ea"/>
              </a:rPr>
              <a:t>5</a:t>
            </a:r>
            <a:r>
              <a:rPr lang="zh-CN" altLang="zh-CN" sz="2000" dirty="0">
                <a:latin typeface="+mj-ea"/>
                <a:ea typeface="+mj-ea"/>
              </a:rPr>
              <a:t>，其中断响应优先级为</a:t>
            </a:r>
            <a:r>
              <a:rPr lang="en-US" altLang="zh-CN" sz="2000" dirty="0">
                <a:latin typeface="+mj-ea"/>
                <a:ea typeface="+mj-ea"/>
              </a:rPr>
              <a:t>1&gt;2&gt;3&gt;4&gt;5</a:t>
            </a:r>
            <a:r>
              <a:rPr lang="zh-CN" altLang="zh-CN" sz="2000" dirty="0">
                <a:latin typeface="+mj-ea"/>
                <a:ea typeface="+mj-ea"/>
              </a:rPr>
              <a:t>，而中断处理优先级为</a:t>
            </a:r>
            <a:r>
              <a:rPr lang="en-US" altLang="zh-CN" sz="2000" dirty="0">
                <a:latin typeface="+mj-ea"/>
                <a:ea typeface="+mj-ea"/>
              </a:rPr>
              <a:t>1&gt;4&gt;5&gt;2&gt;3</a:t>
            </a:r>
            <a:r>
              <a:rPr lang="zh-CN" altLang="zh-CN" sz="2000" dirty="0">
                <a:latin typeface="+mj-ea"/>
                <a:ea typeface="+mj-ea"/>
              </a:rPr>
              <a:t>。要求：</a:t>
            </a:r>
          </a:p>
          <a:p>
            <a:r>
              <a:rPr lang="zh-CN" altLang="zh-CN" sz="2000" dirty="0">
                <a:latin typeface="+mj-ea"/>
                <a:ea typeface="+mj-ea"/>
              </a:rPr>
              <a:t>（</a:t>
            </a:r>
            <a:r>
              <a:rPr lang="en-US" altLang="zh-CN" sz="2000" dirty="0">
                <a:latin typeface="+mj-ea"/>
                <a:ea typeface="+mj-ea"/>
              </a:rPr>
              <a:t>1</a:t>
            </a:r>
            <a:r>
              <a:rPr lang="zh-CN" altLang="zh-CN" sz="2000" dirty="0">
                <a:latin typeface="+mj-ea"/>
                <a:ea typeface="+mj-ea"/>
              </a:rPr>
              <a:t>）设计各级中断服务程序的中断屏蔽位</a:t>
            </a:r>
            <a:r>
              <a:rPr lang="en-US" altLang="zh-CN" sz="2000" dirty="0">
                <a:latin typeface="+mj-ea"/>
                <a:ea typeface="+mj-ea"/>
              </a:rPr>
              <a:t>(</a:t>
            </a:r>
            <a:r>
              <a:rPr lang="zh-CN" altLang="zh-CN" sz="2000" dirty="0">
                <a:latin typeface="+mj-ea"/>
                <a:ea typeface="+mj-ea"/>
              </a:rPr>
              <a:t>假设</a:t>
            </a:r>
            <a:r>
              <a:rPr lang="en-US" altLang="zh-CN" sz="2000" dirty="0">
                <a:latin typeface="+mj-ea"/>
                <a:ea typeface="+mj-ea"/>
              </a:rPr>
              <a:t>1</a:t>
            </a:r>
            <a:r>
              <a:rPr lang="zh-CN" altLang="zh-CN" sz="2000" dirty="0">
                <a:latin typeface="+mj-ea"/>
                <a:ea typeface="+mj-ea"/>
              </a:rPr>
              <a:t>为屏蔽，</a:t>
            </a:r>
            <a:r>
              <a:rPr lang="en-US" altLang="zh-CN" sz="2000" dirty="0">
                <a:latin typeface="+mj-ea"/>
                <a:ea typeface="+mj-ea"/>
              </a:rPr>
              <a:t>0</a:t>
            </a:r>
            <a:r>
              <a:rPr lang="zh-CN" altLang="zh-CN" sz="2000" dirty="0">
                <a:latin typeface="+mj-ea"/>
                <a:ea typeface="+mj-ea"/>
              </a:rPr>
              <a:t>为开放</a:t>
            </a:r>
            <a:r>
              <a:rPr lang="en-US" altLang="zh-CN" sz="2000" dirty="0">
                <a:latin typeface="+mj-ea"/>
                <a:ea typeface="+mj-ea"/>
              </a:rPr>
              <a:t>)</a:t>
            </a:r>
            <a:r>
              <a:rPr lang="zh-CN" altLang="zh-CN" sz="2000" dirty="0">
                <a:latin typeface="+mj-ea"/>
                <a:ea typeface="+mj-ea"/>
              </a:rPr>
              <a:t>；</a:t>
            </a:r>
          </a:p>
          <a:p>
            <a:r>
              <a:rPr lang="zh-CN" altLang="zh-CN" sz="2000" dirty="0">
                <a:latin typeface="+mj-ea"/>
                <a:ea typeface="+mj-ea"/>
              </a:rPr>
              <a:t>（</a:t>
            </a:r>
            <a:r>
              <a:rPr lang="en-US" altLang="zh-CN" sz="2000" dirty="0">
                <a:latin typeface="+mj-ea"/>
                <a:ea typeface="+mj-ea"/>
              </a:rPr>
              <a:t>2</a:t>
            </a:r>
            <a:r>
              <a:rPr lang="zh-CN" altLang="zh-CN" sz="2000" dirty="0">
                <a:latin typeface="+mj-ea"/>
                <a:ea typeface="+mj-ea"/>
              </a:rPr>
              <a:t>）若在运行用户程序时，中断源</a:t>
            </a:r>
            <a:r>
              <a:rPr lang="en-US" altLang="zh-CN" sz="2000" dirty="0">
                <a:latin typeface="+mj-ea"/>
                <a:ea typeface="+mj-ea"/>
              </a:rPr>
              <a:t>2</a:t>
            </a:r>
            <a:r>
              <a:rPr lang="zh-CN" altLang="zh-CN" sz="2000" dirty="0">
                <a:latin typeface="+mj-ea"/>
                <a:ea typeface="+mj-ea"/>
              </a:rPr>
              <a:t>和</a:t>
            </a:r>
            <a:r>
              <a:rPr lang="en-US" altLang="zh-CN" sz="2000" dirty="0">
                <a:latin typeface="+mj-ea"/>
                <a:ea typeface="+mj-ea"/>
              </a:rPr>
              <a:t>4</a:t>
            </a:r>
            <a:r>
              <a:rPr lang="zh-CN" altLang="zh-CN" sz="2000" dirty="0">
                <a:latin typeface="+mj-ea"/>
                <a:ea typeface="+mj-ea"/>
              </a:rPr>
              <a:t>同时发生中断请求，而在处理</a:t>
            </a:r>
            <a:r>
              <a:rPr lang="en-US" altLang="zh-CN" sz="2000" dirty="0">
                <a:latin typeface="+mj-ea"/>
                <a:ea typeface="+mj-ea"/>
              </a:rPr>
              <a:t>2</a:t>
            </a:r>
            <a:r>
              <a:rPr lang="zh-CN" altLang="zh-CN" sz="2000" dirty="0">
                <a:latin typeface="+mj-ea"/>
                <a:ea typeface="+mj-ea"/>
              </a:rPr>
              <a:t>号中断源的过程中，中断源</a:t>
            </a:r>
            <a:r>
              <a:rPr lang="en-US" altLang="zh-CN" sz="2000" dirty="0">
                <a:latin typeface="+mj-ea"/>
                <a:ea typeface="+mj-ea"/>
              </a:rPr>
              <a:t>1</a:t>
            </a:r>
            <a:r>
              <a:rPr lang="zh-CN" altLang="zh-CN" sz="2000" dirty="0">
                <a:latin typeface="+mj-ea"/>
                <a:ea typeface="+mj-ea"/>
              </a:rPr>
              <a:t>、</a:t>
            </a:r>
            <a:r>
              <a:rPr lang="en-US" altLang="zh-CN" sz="2000" dirty="0">
                <a:latin typeface="+mj-ea"/>
                <a:ea typeface="+mj-ea"/>
              </a:rPr>
              <a:t>3</a:t>
            </a:r>
            <a:r>
              <a:rPr lang="zh-CN" altLang="zh-CN" sz="2000" dirty="0">
                <a:latin typeface="+mj-ea"/>
                <a:ea typeface="+mj-ea"/>
              </a:rPr>
              <a:t>和</a:t>
            </a:r>
            <a:r>
              <a:rPr lang="en-US" altLang="zh-CN" sz="2000" dirty="0">
                <a:latin typeface="+mj-ea"/>
                <a:ea typeface="+mj-ea"/>
              </a:rPr>
              <a:t>5</a:t>
            </a:r>
            <a:r>
              <a:rPr lang="zh-CN" altLang="zh-CN" sz="2000" dirty="0">
                <a:latin typeface="+mj-ea"/>
                <a:ea typeface="+mj-ea"/>
              </a:rPr>
              <a:t>同时发生中断请求，试画出此时</a:t>
            </a:r>
            <a:r>
              <a:rPr lang="en-US" altLang="zh-CN" sz="2000" dirty="0">
                <a:latin typeface="+mj-ea"/>
                <a:ea typeface="+mj-ea"/>
              </a:rPr>
              <a:t>CPU</a:t>
            </a:r>
            <a:r>
              <a:rPr lang="zh-CN" altLang="zh-CN" sz="2000" dirty="0">
                <a:latin typeface="+mj-ea"/>
                <a:ea typeface="+mj-ea"/>
              </a:rPr>
              <a:t>运行过程示意图。</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208" y="2896578"/>
            <a:ext cx="7168264" cy="2906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5077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p:txBody>
          <a:bodyPr/>
          <a:lstStyle/>
          <a:p>
            <a:r>
              <a:rPr lang="en-US" altLang="zh-CN"/>
              <a:t>I/O</a:t>
            </a:r>
            <a:r>
              <a:rPr lang="zh-CN" altLang="en-US"/>
              <a:t>子系统概述</a:t>
            </a:r>
          </a:p>
        </p:txBody>
      </p:sp>
      <p:sp>
        <p:nvSpPr>
          <p:cNvPr id="844803" name="Rectangle 3"/>
          <p:cNvSpPr>
            <a:spLocks noGrp="1" noChangeArrowheads="1"/>
          </p:cNvSpPr>
          <p:nvPr>
            <p:ph type="body" idx="1"/>
          </p:nvPr>
        </p:nvSpPr>
        <p:spPr>
          <a:xfrm>
            <a:off x="247650" y="862013"/>
            <a:ext cx="5027613" cy="5321300"/>
          </a:xfrm>
        </p:spPr>
        <p:txBody>
          <a:bodyPr/>
          <a:lstStyle/>
          <a:p>
            <a:pPr>
              <a:lnSpc>
                <a:spcPct val="120000"/>
              </a:lnSpc>
              <a:spcBef>
                <a:spcPct val="40000"/>
              </a:spcBef>
            </a:pPr>
            <a:r>
              <a:rPr lang="zh-CN" altLang="en-US" sz="2200">
                <a:latin typeface="微软雅黑" pitchFamily="34" charset="-122"/>
                <a:ea typeface="微软雅黑" pitchFamily="34" charset="-122"/>
              </a:rPr>
              <a:t>所有高级语言的运行时（</a:t>
            </a:r>
            <a:r>
              <a:rPr lang="en-US" altLang="zh-CN" sz="2200">
                <a:latin typeface="微软雅黑" pitchFamily="34" charset="-122"/>
                <a:ea typeface="微软雅黑" pitchFamily="34" charset="-122"/>
              </a:rPr>
              <a:t>runtime</a:t>
            </a:r>
            <a:r>
              <a:rPr lang="zh-CN" altLang="en-US" sz="2200">
                <a:latin typeface="微软雅黑" pitchFamily="34" charset="-122"/>
                <a:ea typeface="微软雅黑" pitchFamily="34" charset="-122"/>
              </a:rPr>
              <a:t>）都提供了执行</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功能的机制</a:t>
            </a:r>
          </a:p>
          <a:p>
            <a:pPr>
              <a:lnSpc>
                <a:spcPct val="120000"/>
              </a:lnSpc>
              <a:spcBef>
                <a:spcPct val="40000"/>
              </a:spcBef>
              <a:buFontTx/>
              <a:buNone/>
            </a:pPr>
            <a:r>
              <a:rPr lang="zh-CN" altLang="en-US" sz="2200">
                <a:solidFill>
                  <a:schemeClr val="accent2"/>
                </a:solidFill>
                <a:latin typeface="微软雅黑" pitchFamily="34" charset="-122"/>
                <a:ea typeface="微软雅黑" pitchFamily="34" charset="-122"/>
              </a:rPr>
              <a:t>  例如，</a:t>
            </a:r>
            <a:r>
              <a:rPr lang="en-US" altLang="zh-CN" sz="2200">
                <a:solidFill>
                  <a:schemeClr val="accent2"/>
                </a:solidFill>
                <a:latin typeface="微软雅黑" pitchFamily="34" charset="-122"/>
                <a:ea typeface="微软雅黑" pitchFamily="34" charset="-122"/>
              </a:rPr>
              <a:t>C</a:t>
            </a:r>
            <a:r>
              <a:rPr lang="zh-CN" altLang="en-US" sz="2200">
                <a:solidFill>
                  <a:schemeClr val="accent2"/>
                </a:solidFill>
                <a:latin typeface="微软雅黑" pitchFamily="34" charset="-122"/>
                <a:ea typeface="微软雅黑" pitchFamily="34" charset="-122"/>
              </a:rPr>
              <a:t>语言中提供了包含像</a:t>
            </a:r>
            <a:r>
              <a:rPr lang="en-US" altLang="zh-CN" sz="2200">
                <a:solidFill>
                  <a:srgbClr val="FF0000"/>
                </a:solidFill>
                <a:latin typeface="微软雅黑" pitchFamily="34" charset="-122"/>
                <a:ea typeface="微软雅黑" pitchFamily="34" charset="-122"/>
              </a:rPr>
              <a:t>printf()</a:t>
            </a:r>
            <a:r>
              <a:rPr lang="zh-CN" altLang="en-US" sz="2200">
                <a:solidFill>
                  <a:schemeClr val="accent2"/>
                </a:solidFill>
                <a:latin typeface="微软雅黑" pitchFamily="34" charset="-122"/>
                <a:ea typeface="微软雅黑" pitchFamily="34" charset="-122"/>
              </a:rPr>
              <a:t>和</a:t>
            </a:r>
            <a:r>
              <a:rPr lang="en-US" altLang="zh-CN" sz="2200">
                <a:solidFill>
                  <a:srgbClr val="FF0000"/>
                </a:solidFill>
                <a:latin typeface="微软雅黑" pitchFamily="34" charset="-122"/>
                <a:ea typeface="微软雅黑" pitchFamily="34" charset="-122"/>
              </a:rPr>
              <a:t>scanf()</a:t>
            </a:r>
            <a:r>
              <a:rPr lang="zh-CN" altLang="en-US" sz="2200">
                <a:solidFill>
                  <a:schemeClr val="accent2"/>
                </a:solidFill>
                <a:latin typeface="微软雅黑" pitchFamily="34" charset="-122"/>
                <a:ea typeface="微软雅黑" pitchFamily="34" charset="-122"/>
              </a:rPr>
              <a:t>等这样的标准</a:t>
            </a:r>
            <a:r>
              <a:rPr lang="en-US" altLang="zh-CN" sz="2200">
                <a:solidFill>
                  <a:schemeClr val="accent2"/>
                </a:solidFill>
                <a:latin typeface="微软雅黑" pitchFamily="34" charset="-122"/>
                <a:ea typeface="微软雅黑" pitchFamily="34" charset="-122"/>
              </a:rPr>
              <a:t>I/O</a:t>
            </a:r>
            <a:r>
              <a:rPr lang="zh-CN" altLang="en-US" sz="2200">
                <a:solidFill>
                  <a:schemeClr val="accent2"/>
                </a:solidFill>
                <a:latin typeface="微软雅黑" pitchFamily="34" charset="-122"/>
                <a:ea typeface="微软雅黑" pitchFamily="34" charset="-122"/>
              </a:rPr>
              <a:t>库函数，</a:t>
            </a:r>
            <a:r>
              <a:rPr lang="en-US" altLang="zh-CN" sz="2200">
                <a:solidFill>
                  <a:schemeClr val="accent2"/>
                </a:solidFill>
                <a:latin typeface="微软雅黑" pitchFamily="34" charset="-122"/>
                <a:ea typeface="微软雅黑" pitchFamily="34" charset="-122"/>
              </a:rPr>
              <a:t>C++</a:t>
            </a:r>
            <a:r>
              <a:rPr lang="zh-CN" altLang="en-US" sz="2200">
                <a:solidFill>
                  <a:schemeClr val="accent2"/>
                </a:solidFill>
                <a:latin typeface="微软雅黑" pitchFamily="34" charset="-122"/>
                <a:ea typeface="微软雅黑" pitchFamily="34" charset="-122"/>
              </a:rPr>
              <a:t>语言中提供了如 </a:t>
            </a:r>
            <a:r>
              <a:rPr lang="en-US" altLang="zh-CN" sz="2200">
                <a:solidFill>
                  <a:srgbClr val="FF0000"/>
                </a:solidFill>
                <a:latin typeface="微软雅黑" pitchFamily="34" charset="-122"/>
                <a:ea typeface="微软雅黑" pitchFamily="34" charset="-122"/>
              </a:rPr>
              <a:t>&lt;&lt;</a:t>
            </a:r>
            <a:r>
              <a:rPr lang="zh-CN" altLang="en-US" sz="2200">
                <a:solidFill>
                  <a:schemeClr val="accent2"/>
                </a:solidFill>
                <a:latin typeface="微软雅黑" pitchFamily="34" charset="-122"/>
                <a:ea typeface="微软雅黑" pitchFamily="34" charset="-122"/>
              </a:rPr>
              <a:t>（输入）和 </a:t>
            </a:r>
            <a:r>
              <a:rPr lang="en-US" altLang="zh-CN" sz="2200">
                <a:solidFill>
                  <a:srgbClr val="FF0000"/>
                </a:solidFill>
                <a:latin typeface="微软雅黑" pitchFamily="34" charset="-122"/>
                <a:ea typeface="微软雅黑" pitchFamily="34" charset="-122"/>
              </a:rPr>
              <a:t>&gt;&gt;</a:t>
            </a:r>
            <a:r>
              <a:rPr lang="zh-CN" altLang="en-US" sz="2200">
                <a:solidFill>
                  <a:schemeClr val="accent2"/>
                </a:solidFill>
                <a:latin typeface="微软雅黑" pitchFamily="34" charset="-122"/>
                <a:ea typeface="微软雅黑" pitchFamily="34" charset="-122"/>
              </a:rPr>
              <a:t>（输出）这样的重载操作符。</a:t>
            </a:r>
          </a:p>
          <a:p>
            <a:pPr>
              <a:lnSpc>
                <a:spcPct val="120000"/>
              </a:lnSpc>
              <a:spcBef>
                <a:spcPct val="40000"/>
              </a:spcBef>
            </a:pPr>
            <a:r>
              <a:rPr lang="zh-CN" altLang="en-US" sz="2200">
                <a:latin typeface="微软雅黑" pitchFamily="34" charset="-122"/>
                <a:ea typeface="微软雅黑" pitchFamily="34" charset="-122"/>
              </a:rPr>
              <a:t>从高级语言程序中通过</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函数或</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操作符提出</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请求，到设备响应并完成</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请求，涉及到多层次</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软件和</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硬件的协作。</a:t>
            </a:r>
          </a:p>
          <a:p>
            <a:pPr>
              <a:lnSpc>
                <a:spcPct val="120000"/>
              </a:lnSpc>
              <a:spcBef>
                <a:spcPct val="40000"/>
              </a:spcBef>
            </a:pP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子系统也采用层次结构</a:t>
            </a:r>
          </a:p>
          <a:p>
            <a:endParaRPr lang="zh-CN" altLang="en-US" sz="2200">
              <a:latin typeface="微软雅黑" pitchFamily="34" charset="-122"/>
              <a:ea typeface="微软雅黑" pitchFamily="34" charset="-122"/>
            </a:endParaRPr>
          </a:p>
        </p:txBody>
      </p:sp>
      <p:pic>
        <p:nvPicPr>
          <p:cNvPr id="844813" name="Picture 13"/>
          <p:cNvPicPr>
            <a:picLocks noChangeAspect="1" noChangeArrowheads="1"/>
          </p:cNvPicPr>
          <p:nvPr/>
        </p:nvPicPr>
        <p:blipFill>
          <a:blip r:embed="rId2"/>
          <a:srcRect/>
          <a:stretch>
            <a:fillRect/>
          </a:stretch>
        </p:blipFill>
        <p:spPr bwMode="auto">
          <a:xfrm>
            <a:off x="5464175" y="898525"/>
            <a:ext cx="3424238" cy="5456238"/>
          </a:xfrm>
          <a:prstGeom prst="rect">
            <a:avLst/>
          </a:prstGeom>
          <a:noFill/>
        </p:spPr>
      </p:pic>
      <p:sp>
        <p:nvSpPr>
          <p:cNvPr id="844814" name="Rectangle 14"/>
          <p:cNvSpPr>
            <a:spLocks noChangeArrowheads="1"/>
          </p:cNvSpPr>
          <p:nvPr/>
        </p:nvSpPr>
        <p:spPr bwMode="auto">
          <a:xfrm>
            <a:off x="5529263" y="5457825"/>
            <a:ext cx="2220912" cy="782638"/>
          </a:xfrm>
          <a:prstGeom prst="rect">
            <a:avLst/>
          </a:prstGeom>
          <a:solidFill>
            <a:schemeClr val="accent1">
              <a:alpha val="25999"/>
            </a:schemeClr>
          </a:solidFill>
          <a:ln w="50800">
            <a:noFill/>
            <a:miter lim="800000"/>
            <a:headEnd/>
            <a:tailEnd/>
          </a:ln>
          <a:effectLst/>
        </p:spPr>
        <p:txBody>
          <a:bodyPr wrap="none" anchor="ctr"/>
          <a:lstStyle/>
          <a:p>
            <a:endParaRPr lang="zh-CN" altLang="en-US"/>
          </a:p>
        </p:txBody>
      </p:sp>
      <p:sp>
        <p:nvSpPr>
          <p:cNvPr id="844815" name="Rectangle 15"/>
          <p:cNvSpPr>
            <a:spLocks noChangeArrowheads="1"/>
          </p:cNvSpPr>
          <p:nvPr/>
        </p:nvSpPr>
        <p:spPr bwMode="auto">
          <a:xfrm>
            <a:off x="5529263" y="942975"/>
            <a:ext cx="2192337" cy="1887538"/>
          </a:xfrm>
          <a:prstGeom prst="rect">
            <a:avLst/>
          </a:prstGeom>
          <a:solidFill>
            <a:srgbClr val="0000FF">
              <a:alpha val="25000"/>
            </a:srgbClr>
          </a:solidFill>
          <a:ln w="50800">
            <a:noFill/>
            <a:miter lim="800000"/>
            <a:headEnd/>
            <a:tailEnd/>
          </a:ln>
          <a:effectLst/>
        </p:spPr>
        <p:txBody>
          <a:bodyPr wrap="none" anchor="ctr"/>
          <a:lstStyle/>
          <a:p>
            <a:endParaRPr lang="zh-CN" altLang="en-US"/>
          </a:p>
        </p:txBody>
      </p:sp>
      <p:sp>
        <p:nvSpPr>
          <p:cNvPr id="844816" name="Rectangle 16"/>
          <p:cNvSpPr>
            <a:spLocks noChangeArrowheads="1"/>
          </p:cNvSpPr>
          <p:nvPr/>
        </p:nvSpPr>
        <p:spPr bwMode="auto">
          <a:xfrm>
            <a:off x="5535613" y="2863850"/>
            <a:ext cx="2192337" cy="2554288"/>
          </a:xfrm>
          <a:prstGeom prst="rect">
            <a:avLst/>
          </a:prstGeom>
          <a:solidFill>
            <a:srgbClr val="99CC00">
              <a:alpha val="25000"/>
            </a:srgbClr>
          </a:solidFill>
          <a:ln w="50800">
            <a:noFill/>
            <a:miter lim="800000"/>
            <a:headEnd/>
            <a:tailEnd/>
          </a:ln>
          <a:effectLst/>
        </p:spPr>
        <p:txBody>
          <a:bodyPr wrap="none" anchor="ctr"/>
          <a:lstStyle/>
          <a:p>
            <a:endParaRPr lang="zh-CN" altLang="en-US"/>
          </a:p>
        </p:txBody>
      </p:sp>
      <p:sp>
        <p:nvSpPr>
          <p:cNvPr id="844817" name="Rectangle 17"/>
          <p:cNvSpPr>
            <a:spLocks noChangeArrowheads="1"/>
          </p:cNvSpPr>
          <p:nvPr/>
        </p:nvSpPr>
        <p:spPr bwMode="auto">
          <a:xfrm>
            <a:off x="276225" y="5888038"/>
            <a:ext cx="4900613" cy="701675"/>
          </a:xfrm>
          <a:prstGeom prst="rect">
            <a:avLst/>
          </a:prstGeom>
          <a:noFill/>
          <a:ln w="50800">
            <a:noFill/>
            <a:miter lim="800000"/>
            <a:headEnd/>
            <a:tailEnd/>
          </a:ln>
          <a:effectLst/>
        </p:spPr>
        <p:txBody>
          <a:bodyPr>
            <a:spAutoFit/>
          </a:bodyPr>
          <a:lstStyle/>
          <a:p>
            <a:pPr>
              <a:spcBef>
                <a:spcPct val="50000"/>
              </a:spcBef>
            </a:pPr>
            <a:r>
              <a:rPr lang="zh-CN" altLang="en-US" sz="2000" b="1">
                <a:solidFill>
                  <a:srgbClr val="006600"/>
                </a:solidFill>
                <a:latin typeface="微软雅黑" pitchFamily="34" charset="-122"/>
                <a:ea typeface="微软雅黑" pitchFamily="34" charset="-122"/>
              </a:rPr>
              <a:t>从用户</a:t>
            </a:r>
            <a:r>
              <a:rPr lang="en-US" altLang="zh-CN" sz="2000" b="1">
                <a:solidFill>
                  <a:srgbClr val="006600"/>
                </a:solidFill>
                <a:latin typeface="微软雅黑" pitchFamily="34" charset="-122"/>
                <a:ea typeface="微软雅黑" pitchFamily="34" charset="-122"/>
              </a:rPr>
              <a:t>I/O</a:t>
            </a:r>
            <a:r>
              <a:rPr lang="zh-CN" altLang="en-US" sz="2000" b="1">
                <a:solidFill>
                  <a:srgbClr val="006600"/>
                </a:solidFill>
                <a:latin typeface="微软雅黑" pitchFamily="34" charset="-122"/>
                <a:ea typeface="微软雅黑" pitchFamily="34" charset="-122"/>
              </a:rPr>
              <a:t>软件切换到内核</a:t>
            </a:r>
            <a:r>
              <a:rPr lang="en-US" altLang="zh-CN" sz="2000" b="1">
                <a:solidFill>
                  <a:srgbClr val="006600"/>
                </a:solidFill>
                <a:latin typeface="微软雅黑" pitchFamily="34" charset="-122"/>
                <a:ea typeface="微软雅黑" pitchFamily="34" charset="-122"/>
              </a:rPr>
              <a:t>I/O</a:t>
            </a:r>
            <a:r>
              <a:rPr lang="zh-CN" altLang="en-US" sz="2000" b="1">
                <a:solidFill>
                  <a:srgbClr val="006600"/>
                </a:solidFill>
                <a:latin typeface="微软雅黑" pitchFamily="34" charset="-122"/>
                <a:ea typeface="微软雅黑" pitchFamily="34" charset="-122"/>
              </a:rPr>
              <a:t>软件的唯一办法是“异常”机制：</a:t>
            </a:r>
            <a:r>
              <a:rPr lang="zh-CN" altLang="en-US" sz="2000" b="1">
                <a:solidFill>
                  <a:schemeClr val="accent1"/>
                </a:solidFill>
                <a:latin typeface="微软雅黑" pitchFamily="34" charset="-122"/>
                <a:ea typeface="微软雅黑" pitchFamily="34" charset="-122"/>
              </a:rPr>
              <a:t>系统调用（自陷）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4803">
                                            <p:txEl>
                                              <p:pRg st="0" end="0"/>
                                            </p:txEl>
                                          </p:spTgt>
                                        </p:tgtEl>
                                        <p:attrNameLst>
                                          <p:attrName>style.visibility</p:attrName>
                                        </p:attrNameLst>
                                      </p:cBhvr>
                                      <p:to>
                                        <p:strVal val="visible"/>
                                      </p:to>
                                    </p:set>
                                    <p:animEffect transition="in" filter="blinds(horizontal)">
                                      <p:cBhvr>
                                        <p:cTn id="7" dur="500"/>
                                        <p:tgtEl>
                                          <p:spTgt spid="844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44803">
                                            <p:txEl>
                                              <p:pRg st="1" end="1"/>
                                            </p:txEl>
                                          </p:spTgt>
                                        </p:tgtEl>
                                        <p:attrNameLst>
                                          <p:attrName>style.visibility</p:attrName>
                                        </p:attrNameLst>
                                      </p:cBhvr>
                                      <p:to>
                                        <p:strVal val="visible"/>
                                      </p:to>
                                    </p:set>
                                    <p:animEffect transition="in" filter="blinds(horizontal)">
                                      <p:cBhvr>
                                        <p:cTn id="12" dur="500"/>
                                        <p:tgtEl>
                                          <p:spTgt spid="844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44803">
                                            <p:txEl>
                                              <p:pRg st="2" end="2"/>
                                            </p:txEl>
                                          </p:spTgt>
                                        </p:tgtEl>
                                        <p:attrNameLst>
                                          <p:attrName>style.visibility</p:attrName>
                                        </p:attrNameLst>
                                      </p:cBhvr>
                                      <p:to>
                                        <p:strVal val="visible"/>
                                      </p:to>
                                    </p:set>
                                    <p:animEffect transition="in" filter="blinds(horizontal)">
                                      <p:cBhvr>
                                        <p:cTn id="17" dur="500"/>
                                        <p:tgtEl>
                                          <p:spTgt spid="844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44803">
                                            <p:txEl>
                                              <p:pRg st="3" end="3"/>
                                            </p:txEl>
                                          </p:spTgt>
                                        </p:tgtEl>
                                        <p:attrNameLst>
                                          <p:attrName>style.visibility</p:attrName>
                                        </p:attrNameLst>
                                      </p:cBhvr>
                                      <p:to>
                                        <p:strVal val="visible"/>
                                      </p:to>
                                    </p:set>
                                    <p:animEffect transition="in" filter="blinds(horizontal)">
                                      <p:cBhvr>
                                        <p:cTn id="22" dur="500"/>
                                        <p:tgtEl>
                                          <p:spTgt spid="8448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44813"/>
                                        </p:tgtEl>
                                        <p:attrNameLst>
                                          <p:attrName>style.visibility</p:attrName>
                                        </p:attrNameLst>
                                      </p:cBhvr>
                                      <p:to>
                                        <p:strVal val="visible"/>
                                      </p:to>
                                    </p:set>
                                    <p:animEffect transition="in" filter="blinds(horizontal)">
                                      <p:cBhvr>
                                        <p:cTn id="27" dur="500"/>
                                        <p:tgtEl>
                                          <p:spTgt spid="8448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44815"/>
                                        </p:tgtEl>
                                        <p:attrNameLst>
                                          <p:attrName>style.visibility</p:attrName>
                                        </p:attrNameLst>
                                      </p:cBhvr>
                                      <p:to>
                                        <p:strVal val="visible"/>
                                      </p:to>
                                    </p:set>
                                    <p:animEffect transition="in" filter="blinds(horizontal)">
                                      <p:cBhvr>
                                        <p:cTn id="32" dur="500"/>
                                        <p:tgtEl>
                                          <p:spTgt spid="8448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44816"/>
                                        </p:tgtEl>
                                        <p:attrNameLst>
                                          <p:attrName>style.visibility</p:attrName>
                                        </p:attrNameLst>
                                      </p:cBhvr>
                                      <p:to>
                                        <p:strVal val="visible"/>
                                      </p:to>
                                    </p:set>
                                    <p:animEffect transition="in" filter="blinds(horizontal)">
                                      <p:cBhvr>
                                        <p:cTn id="37" dur="500"/>
                                        <p:tgtEl>
                                          <p:spTgt spid="8448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44814"/>
                                        </p:tgtEl>
                                        <p:attrNameLst>
                                          <p:attrName>style.visibility</p:attrName>
                                        </p:attrNameLst>
                                      </p:cBhvr>
                                      <p:to>
                                        <p:strVal val="visible"/>
                                      </p:to>
                                    </p:set>
                                    <p:animEffect transition="in" filter="blinds(horizontal)">
                                      <p:cBhvr>
                                        <p:cTn id="42" dur="500"/>
                                        <p:tgtEl>
                                          <p:spTgt spid="8448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44817"/>
                                        </p:tgtEl>
                                        <p:attrNameLst>
                                          <p:attrName>style.visibility</p:attrName>
                                        </p:attrNameLst>
                                      </p:cBhvr>
                                      <p:to>
                                        <p:strVal val="visible"/>
                                      </p:to>
                                    </p:set>
                                    <p:animEffect transition="in" filter="blinds(horizontal)">
                                      <p:cBhvr>
                                        <p:cTn id="47" dur="500"/>
                                        <p:tgtEl>
                                          <p:spTgt spid="844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14" grpId="0" animBg="1"/>
      <p:bldP spid="844815" grpId="0" animBg="1"/>
      <p:bldP spid="844816" grpId="0" animBg="1"/>
      <p:bldP spid="84481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758825" y="114300"/>
            <a:ext cx="7812088" cy="528638"/>
          </a:xfrm>
        </p:spPr>
        <p:txBody>
          <a:bodyPr/>
          <a:lstStyle/>
          <a:p>
            <a:r>
              <a:rPr lang="zh-CN" altLang="en-US">
                <a:latin typeface="黑体" pitchFamily="49" charset="-122"/>
              </a:rPr>
              <a:t>轮询方式和中断方式的比较</a:t>
            </a:r>
          </a:p>
        </p:txBody>
      </p:sp>
      <p:sp>
        <p:nvSpPr>
          <p:cNvPr id="944131" name="Rectangle 3"/>
          <p:cNvSpPr>
            <a:spLocks noGrp="1" noChangeArrowheads="1"/>
          </p:cNvSpPr>
          <p:nvPr>
            <p:ph type="body" idx="1"/>
          </p:nvPr>
        </p:nvSpPr>
        <p:spPr>
          <a:xfrm>
            <a:off x="314325" y="744538"/>
            <a:ext cx="8547100" cy="1574800"/>
          </a:xfrm>
        </p:spPr>
        <p:txBody>
          <a:bodyPr/>
          <a:lstStyle/>
          <a:p>
            <a:pPr marL="342900" indent="-342900">
              <a:lnSpc>
                <a:spcPct val="125000"/>
              </a:lnSpc>
            </a:pPr>
            <a:r>
              <a:rPr lang="zh-CN" altLang="en-US" sz="2000" dirty="0">
                <a:latin typeface="微软雅黑" pitchFamily="34" charset="-122"/>
                <a:ea typeface="微软雅黑" pitchFamily="34" charset="-122"/>
              </a:rPr>
              <a:t>举例：假定某机控制一台设备输出一批数据。数据由主机输出到接口的数据缓冲器</a:t>
            </a:r>
            <a:r>
              <a:rPr lang="en-US" altLang="zh-CN" sz="2000" dirty="0">
                <a:latin typeface="微软雅黑" pitchFamily="34" charset="-122"/>
                <a:ea typeface="微软雅黑" pitchFamily="34" charset="-122"/>
              </a:rPr>
              <a:t>OBR</a:t>
            </a:r>
            <a:r>
              <a:rPr lang="zh-CN" altLang="en-US" sz="2000" dirty="0">
                <a:latin typeface="微软雅黑" pitchFamily="34" charset="-122"/>
                <a:ea typeface="微软雅黑" pitchFamily="34" charset="-122"/>
              </a:rPr>
              <a:t>，需要</a:t>
            </a:r>
            <a:r>
              <a:rPr lang="en-US" altLang="zh-CN" sz="2000" dirty="0">
                <a:latin typeface="微软雅黑" pitchFamily="34" charset="-122"/>
                <a:ea typeface="微软雅黑" pitchFamily="34" charset="-122"/>
              </a:rPr>
              <a:t>1μs</a:t>
            </a:r>
            <a:r>
              <a:rPr lang="zh-CN" altLang="en-US" sz="2000" dirty="0">
                <a:latin typeface="微软雅黑" pitchFamily="34" charset="-122"/>
                <a:ea typeface="微软雅黑" pitchFamily="34" charset="-122"/>
              </a:rPr>
              <a:t>。再由</a:t>
            </a:r>
            <a:r>
              <a:rPr lang="en-US" altLang="zh-CN" sz="2000" dirty="0">
                <a:latin typeface="微软雅黑" pitchFamily="34" charset="-122"/>
                <a:ea typeface="微软雅黑" pitchFamily="34" charset="-122"/>
              </a:rPr>
              <a:t>OBR</a:t>
            </a:r>
            <a:r>
              <a:rPr lang="zh-CN" altLang="en-US" sz="2000" dirty="0">
                <a:latin typeface="微软雅黑" pitchFamily="34" charset="-122"/>
                <a:ea typeface="微软雅黑" pitchFamily="34" charset="-122"/>
              </a:rPr>
              <a:t>输出到设备，需要</a:t>
            </a:r>
            <a:r>
              <a:rPr lang="en-US" altLang="zh-CN" sz="2000" dirty="0">
                <a:latin typeface="微软雅黑" pitchFamily="34" charset="-122"/>
                <a:ea typeface="微软雅黑" pitchFamily="34" charset="-122"/>
              </a:rPr>
              <a:t>1ms</a:t>
            </a:r>
            <a:r>
              <a:rPr lang="zh-CN" altLang="en-US" sz="2000" dirty="0">
                <a:latin typeface="微软雅黑" pitchFamily="34" charset="-122"/>
                <a:ea typeface="微软雅黑" pitchFamily="34" charset="-122"/>
              </a:rPr>
              <a:t>。设一条指令的执行时间为</a:t>
            </a:r>
            <a:r>
              <a:rPr lang="en-US" altLang="zh-CN" sz="2000" dirty="0">
                <a:latin typeface="微软雅黑" pitchFamily="34" charset="-122"/>
                <a:ea typeface="微软雅黑" pitchFamily="34" charset="-122"/>
              </a:rPr>
              <a:t>1μs(</a:t>
            </a:r>
            <a:r>
              <a:rPr lang="zh-CN" altLang="en-US" sz="2000" dirty="0">
                <a:latin typeface="微软雅黑" pitchFamily="34" charset="-122"/>
                <a:ea typeface="微软雅黑" pitchFamily="34" charset="-122"/>
              </a:rPr>
              <a:t>包括隐指令</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。试计算采用程序传送方式和中断传送方式的数据传输速度和对主机的占用率。</a:t>
            </a:r>
          </a:p>
        </p:txBody>
      </p:sp>
      <p:pic>
        <p:nvPicPr>
          <p:cNvPr id="944132" name="Picture 4" descr="举例"/>
          <p:cNvPicPr>
            <a:picLocks noChangeAspect="1" noChangeArrowheads="1"/>
          </p:cNvPicPr>
          <p:nvPr/>
        </p:nvPicPr>
        <p:blipFill>
          <a:blip r:embed="rId2"/>
          <a:srcRect/>
          <a:stretch>
            <a:fillRect/>
          </a:stretch>
        </p:blipFill>
        <p:spPr bwMode="auto">
          <a:xfrm>
            <a:off x="3702050" y="2473325"/>
            <a:ext cx="5399088" cy="2044700"/>
          </a:xfrm>
          <a:prstGeom prst="rect">
            <a:avLst/>
          </a:prstGeom>
          <a:noFill/>
        </p:spPr>
      </p:pic>
      <p:sp>
        <p:nvSpPr>
          <p:cNvPr id="944133" name="Text Box 5"/>
          <p:cNvSpPr txBox="1">
            <a:spLocks noChangeArrowheads="1"/>
          </p:cNvSpPr>
          <p:nvPr/>
        </p:nvSpPr>
        <p:spPr bwMode="auto">
          <a:xfrm>
            <a:off x="290513" y="4748213"/>
            <a:ext cx="7851775" cy="1587500"/>
          </a:xfrm>
          <a:prstGeom prst="rect">
            <a:avLst/>
          </a:prstGeom>
          <a:noFill/>
          <a:ln w="12700">
            <a:noFill/>
            <a:miter lim="800000"/>
            <a:headEnd/>
            <a:tailEnd/>
          </a:ln>
          <a:effectLst/>
        </p:spPr>
        <p:txBody>
          <a:bodyPr>
            <a:spAutoFit/>
          </a:bodyPr>
          <a:lstStyle/>
          <a:p>
            <a:pPr>
              <a:spcBef>
                <a:spcPct val="30000"/>
              </a:spcBef>
            </a:pPr>
            <a:r>
              <a:rPr lang="zh-CN" altLang="en-US" sz="2000" b="1">
                <a:solidFill>
                  <a:srgbClr val="D1390F"/>
                </a:solidFill>
                <a:latin typeface="微软雅黑" pitchFamily="34" charset="-122"/>
                <a:ea typeface="微软雅黑" pitchFamily="34" charset="-122"/>
              </a:rPr>
              <a:t>对主机占用率：</a:t>
            </a:r>
          </a:p>
          <a:p>
            <a:pPr>
              <a:spcBef>
                <a:spcPct val="30000"/>
              </a:spcBef>
            </a:pPr>
            <a:r>
              <a:rPr lang="zh-CN" altLang="en-US" sz="2000" b="1">
                <a:latin typeface="微软雅黑" pitchFamily="34" charset="-122"/>
                <a:ea typeface="微软雅黑" pitchFamily="34" charset="-122"/>
              </a:rPr>
              <a:t>在进行</a:t>
            </a: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操作过程中，处理器有多少时间花费在输入</a:t>
            </a:r>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出操作上。</a:t>
            </a:r>
          </a:p>
          <a:p>
            <a:pPr>
              <a:spcBef>
                <a:spcPct val="30000"/>
              </a:spcBef>
            </a:pPr>
            <a:r>
              <a:rPr lang="zh-CN" altLang="en-US" sz="2000" b="1">
                <a:solidFill>
                  <a:srgbClr val="D1390F"/>
                </a:solidFill>
                <a:latin typeface="微软雅黑" pitchFamily="34" charset="-122"/>
                <a:ea typeface="微软雅黑" pitchFamily="34" charset="-122"/>
              </a:rPr>
              <a:t>数据传送速度（吞吐量、</a:t>
            </a:r>
            <a:r>
              <a:rPr lang="en-US" altLang="zh-CN" sz="2000" b="1">
                <a:solidFill>
                  <a:srgbClr val="D1390F"/>
                </a:solidFill>
                <a:latin typeface="微软雅黑" pitchFamily="34" charset="-122"/>
                <a:ea typeface="微软雅黑" pitchFamily="34" charset="-122"/>
              </a:rPr>
              <a:t>I/O</a:t>
            </a:r>
            <a:r>
              <a:rPr lang="zh-CN" altLang="en-US" sz="2000" b="1">
                <a:solidFill>
                  <a:srgbClr val="D1390F"/>
                </a:solidFill>
                <a:latin typeface="微软雅黑" pitchFamily="34" charset="-122"/>
                <a:ea typeface="微软雅黑" pitchFamily="34" charset="-122"/>
              </a:rPr>
              <a:t>带宽）：</a:t>
            </a:r>
          </a:p>
          <a:p>
            <a:pPr>
              <a:spcBef>
                <a:spcPct val="30000"/>
              </a:spcBef>
            </a:pPr>
            <a:r>
              <a:rPr lang="zh-CN" altLang="en-US" sz="2000" b="1">
                <a:latin typeface="微软雅黑" pitchFamily="34" charset="-122"/>
                <a:ea typeface="微软雅黑" pitchFamily="34" charset="-122"/>
              </a:rPr>
              <a:t>单位时间内传送的数据量。</a:t>
            </a:r>
          </a:p>
        </p:txBody>
      </p:sp>
      <p:sp>
        <p:nvSpPr>
          <p:cNvPr id="944134" name="Text Box 6"/>
          <p:cNvSpPr txBox="1">
            <a:spLocks noChangeArrowheads="1"/>
          </p:cNvSpPr>
          <p:nvPr/>
        </p:nvSpPr>
        <p:spPr bwMode="auto">
          <a:xfrm>
            <a:off x="4948238" y="5781675"/>
            <a:ext cx="3716337" cy="701675"/>
          </a:xfrm>
          <a:prstGeom prst="rect">
            <a:avLst/>
          </a:prstGeom>
          <a:noFill/>
          <a:ln w="12700">
            <a:noFill/>
            <a:miter lim="800000"/>
            <a:headEnd/>
            <a:tailEnd/>
          </a:ln>
          <a:effectLst/>
        </p:spPr>
        <p:txBody>
          <a:bodyPr>
            <a:spAutoFit/>
          </a:bodyPr>
          <a:lstStyle/>
          <a:p>
            <a:pPr>
              <a:spcBef>
                <a:spcPct val="50000"/>
              </a:spcBef>
            </a:pPr>
            <a:r>
              <a:rPr lang="zh-CN" altLang="en-US" sz="2000" b="1">
                <a:solidFill>
                  <a:schemeClr val="accent2"/>
                </a:solidFill>
                <a:ea typeface="微软雅黑" pitchFamily="34" charset="-122"/>
              </a:rPr>
              <a:t>假定每个数据的传送都要重新启动！即是字符型设备</a:t>
            </a:r>
          </a:p>
        </p:txBody>
      </p:sp>
      <p:sp>
        <p:nvSpPr>
          <p:cNvPr id="944135" name="Text Box 7"/>
          <p:cNvSpPr txBox="1">
            <a:spLocks noChangeArrowheads="1"/>
          </p:cNvSpPr>
          <p:nvPr/>
        </p:nvSpPr>
        <p:spPr bwMode="auto">
          <a:xfrm>
            <a:off x="217488" y="2446338"/>
            <a:ext cx="3236912" cy="958850"/>
          </a:xfrm>
          <a:prstGeom prst="rect">
            <a:avLst/>
          </a:prstGeom>
          <a:noFill/>
          <a:ln w="12700">
            <a:noFill/>
            <a:miter lim="800000"/>
            <a:headEnd/>
            <a:tailEnd/>
          </a:ln>
          <a:effectLst/>
        </p:spPr>
        <p:txBody>
          <a:bodyPr>
            <a:spAutoFit/>
          </a:bodyPr>
          <a:lstStyle/>
          <a:p>
            <a:pPr>
              <a:spcBef>
                <a:spcPct val="50000"/>
              </a:spcBef>
            </a:pPr>
            <a:r>
              <a:rPr lang="zh-CN" altLang="en-US" sz="1900" b="1">
                <a:solidFill>
                  <a:schemeClr val="accent1"/>
                </a:solidFill>
                <a:latin typeface="微软雅黑" pitchFamily="34" charset="-122"/>
                <a:ea typeface="微软雅黑" pitchFamily="34" charset="-122"/>
              </a:rPr>
              <a:t>问题：</a:t>
            </a:r>
            <a:r>
              <a:rPr lang="en-US" altLang="zh-CN" sz="1900" b="1">
                <a:solidFill>
                  <a:schemeClr val="accent1"/>
                </a:solidFill>
                <a:latin typeface="微软雅黑" pitchFamily="34" charset="-122"/>
                <a:ea typeface="微软雅黑" pitchFamily="34" charset="-122"/>
              </a:rPr>
              <a:t>CPU</a:t>
            </a:r>
            <a:r>
              <a:rPr lang="zh-CN" altLang="en-US" sz="1900" b="1">
                <a:solidFill>
                  <a:schemeClr val="accent1"/>
                </a:solidFill>
                <a:latin typeface="微软雅黑" pitchFamily="34" charset="-122"/>
                <a:ea typeface="微软雅黑" pitchFamily="34" charset="-122"/>
              </a:rPr>
              <a:t>如何把数据送到</a:t>
            </a:r>
            <a:r>
              <a:rPr lang="en-US" altLang="zh-CN" sz="1900" b="1">
                <a:solidFill>
                  <a:schemeClr val="accent1"/>
                </a:solidFill>
                <a:latin typeface="微软雅黑" pitchFamily="34" charset="-122"/>
                <a:ea typeface="微软雅黑" pitchFamily="34" charset="-122"/>
              </a:rPr>
              <a:t>OBR</a:t>
            </a:r>
            <a:r>
              <a:rPr lang="zh-CN" altLang="en-US" sz="1900" b="1">
                <a:solidFill>
                  <a:schemeClr val="accent1"/>
                </a:solidFill>
                <a:latin typeface="微软雅黑" pitchFamily="34" charset="-122"/>
                <a:ea typeface="微软雅黑" pitchFamily="34" charset="-122"/>
              </a:rPr>
              <a:t>，</a:t>
            </a:r>
            <a:r>
              <a:rPr lang="en-US" altLang="zh-CN" sz="1900" b="1">
                <a:solidFill>
                  <a:schemeClr val="accent1"/>
                </a:solidFill>
                <a:latin typeface="微软雅黑" pitchFamily="34" charset="-122"/>
                <a:ea typeface="微软雅黑" pitchFamily="34" charset="-122"/>
              </a:rPr>
              <a:t>I/O</a:t>
            </a:r>
            <a:r>
              <a:rPr lang="zh-CN" altLang="en-US" sz="1900" b="1">
                <a:solidFill>
                  <a:schemeClr val="accent1"/>
                </a:solidFill>
                <a:latin typeface="微软雅黑" pitchFamily="34" charset="-122"/>
                <a:ea typeface="微软雅黑" pitchFamily="34" charset="-122"/>
              </a:rPr>
              <a:t>接口如何把</a:t>
            </a:r>
            <a:r>
              <a:rPr lang="en-US" altLang="zh-CN" sz="1900" b="1">
                <a:solidFill>
                  <a:schemeClr val="accent1"/>
                </a:solidFill>
                <a:latin typeface="微软雅黑" pitchFamily="34" charset="-122"/>
                <a:ea typeface="微软雅黑" pitchFamily="34" charset="-122"/>
              </a:rPr>
              <a:t>OBR</a:t>
            </a:r>
            <a:r>
              <a:rPr lang="zh-CN" altLang="en-US" sz="1900" b="1">
                <a:solidFill>
                  <a:schemeClr val="accent1"/>
                </a:solidFill>
                <a:latin typeface="微软雅黑" pitchFamily="34" charset="-122"/>
                <a:ea typeface="微软雅黑" pitchFamily="34" charset="-122"/>
              </a:rPr>
              <a:t>中的数据送到设备？</a:t>
            </a:r>
          </a:p>
        </p:txBody>
      </p:sp>
      <p:sp>
        <p:nvSpPr>
          <p:cNvPr id="944136" name="Text Box 8"/>
          <p:cNvSpPr txBox="1">
            <a:spLocks noChangeArrowheads="1"/>
          </p:cNvSpPr>
          <p:nvPr/>
        </p:nvSpPr>
        <p:spPr bwMode="auto">
          <a:xfrm>
            <a:off x="177800" y="3551238"/>
            <a:ext cx="3106738" cy="1006475"/>
          </a:xfrm>
          <a:prstGeom prst="rect">
            <a:avLst/>
          </a:prstGeom>
          <a:noFill/>
          <a:ln w="12700">
            <a:noFill/>
            <a:miter lim="800000"/>
            <a:headEnd/>
            <a:tailEnd/>
          </a:ln>
          <a:effectLst/>
        </p:spPr>
        <p:txBody>
          <a:bodyPr>
            <a:spAutoFit/>
          </a:bodyPr>
          <a:lstStyle/>
          <a:p>
            <a:pPr>
              <a:spcBef>
                <a:spcPct val="50000"/>
              </a:spcBef>
            </a:pPr>
            <a:r>
              <a:rPr lang="en-US" altLang="zh-CN" sz="2000" b="1">
                <a:solidFill>
                  <a:schemeClr val="accent2"/>
                </a:solidFill>
                <a:latin typeface="微软雅黑" pitchFamily="34" charset="-122"/>
                <a:ea typeface="微软雅黑" pitchFamily="34" charset="-122"/>
              </a:rPr>
              <a:t>CPU</a:t>
            </a:r>
            <a:r>
              <a:rPr lang="zh-CN" altLang="en-US" sz="2000" b="1">
                <a:solidFill>
                  <a:schemeClr val="accent2"/>
                </a:solidFill>
                <a:latin typeface="微软雅黑" pitchFamily="34" charset="-122"/>
                <a:ea typeface="微软雅黑" pitchFamily="34" charset="-122"/>
              </a:rPr>
              <a:t>执行</a:t>
            </a:r>
            <a:r>
              <a:rPr lang="en-US" altLang="zh-CN" sz="2000" b="1">
                <a:solidFill>
                  <a:schemeClr val="accent2"/>
                </a:solidFill>
                <a:latin typeface="微软雅黑" pitchFamily="34" charset="-122"/>
                <a:ea typeface="微软雅黑" pitchFamily="34" charset="-122"/>
              </a:rPr>
              <a:t>I/O</a:t>
            </a:r>
            <a:r>
              <a:rPr lang="zh-CN" altLang="en-US" sz="2000" b="1">
                <a:solidFill>
                  <a:schemeClr val="accent2"/>
                </a:solidFill>
                <a:latin typeface="微软雅黑" pitchFamily="34" charset="-122"/>
                <a:ea typeface="微软雅黑" pitchFamily="34" charset="-122"/>
              </a:rPr>
              <a:t>指令来将数据送</a:t>
            </a:r>
            <a:r>
              <a:rPr lang="en-US" altLang="zh-CN" sz="2000" b="1">
                <a:solidFill>
                  <a:schemeClr val="accent2"/>
                </a:solidFill>
                <a:latin typeface="微软雅黑" pitchFamily="34" charset="-122"/>
                <a:ea typeface="微软雅黑" pitchFamily="34" charset="-122"/>
              </a:rPr>
              <a:t>OBR</a:t>
            </a:r>
            <a:r>
              <a:rPr lang="zh-CN" altLang="en-US" sz="2000" b="1">
                <a:solidFill>
                  <a:schemeClr val="accent2"/>
                </a:solidFill>
                <a:latin typeface="微软雅黑" pitchFamily="34" charset="-122"/>
                <a:ea typeface="微软雅黑" pitchFamily="34" charset="-122"/>
              </a:rPr>
              <a:t>；而</a:t>
            </a:r>
            <a:r>
              <a:rPr lang="en-US" altLang="zh-CN" sz="2000" b="1">
                <a:solidFill>
                  <a:schemeClr val="accent2"/>
                </a:solidFill>
                <a:latin typeface="微软雅黑" pitchFamily="34" charset="-122"/>
                <a:ea typeface="微软雅黑" pitchFamily="34" charset="-122"/>
              </a:rPr>
              <a:t>I/O</a:t>
            </a:r>
            <a:r>
              <a:rPr lang="zh-CN" altLang="en-US" sz="2000" b="1">
                <a:solidFill>
                  <a:schemeClr val="accent2"/>
                </a:solidFill>
                <a:latin typeface="微软雅黑" pitchFamily="34" charset="-122"/>
                <a:ea typeface="微软雅黑" pitchFamily="34" charset="-122"/>
              </a:rPr>
              <a:t>接口则是自动把数据送到设备。</a:t>
            </a:r>
          </a:p>
        </p:txBody>
      </p:sp>
    </p:spTree>
    <p:extLst>
      <p:ext uri="{BB962C8B-B14F-4D97-AF65-F5344CB8AC3E}">
        <p14:creationId xmlns:p14="http://schemas.microsoft.com/office/powerpoint/2010/main" val="416173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4133">
                                            <p:txEl>
                                              <p:pRg st="0" end="0"/>
                                            </p:txEl>
                                          </p:spTgt>
                                        </p:tgtEl>
                                        <p:attrNameLst>
                                          <p:attrName>style.visibility</p:attrName>
                                        </p:attrNameLst>
                                      </p:cBhvr>
                                      <p:to>
                                        <p:strVal val="visible"/>
                                      </p:to>
                                    </p:set>
                                    <p:animEffect transition="in" filter="blinds(horizontal)">
                                      <p:cBhvr>
                                        <p:cTn id="7" dur="500"/>
                                        <p:tgtEl>
                                          <p:spTgt spid="94413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44133">
                                            <p:txEl>
                                              <p:pRg st="1" end="1"/>
                                            </p:txEl>
                                          </p:spTgt>
                                        </p:tgtEl>
                                        <p:attrNameLst>
                                          <p:attrName>style.visibility</p:attrName>
                                        </p:attrNameLst>
                                      </p:cBhvr>
                                      <p:to>
                                        <p:strVal val="visible"/>
                                      </p:to>
                                    </p:set>
                                    <p:animEffect transition="in" filter="blinds(horizontal)">
                                      <p:cBhvr>
                                        <p:cTn id="10" dur="500"/>
                                        <p:tgtEl>
                                          <p:spTgt spid="94413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44133">
                                            <p:txEl>
                                              <p:pRg st="2" end="2"/>
                                            </p:txEl>
                                          </p:spTgt>
                                        </p:tgtEl>
                                        <p:attrNameLst>
                                          <p:attrName>style.visibility</p:attrName>
                                        </p:attrNameLst>
                                      </p:cBhvr>
                                      <p:to>
                                        <p:strVal val="visible"/>
                                      </p:to>
                                    </p:set>
                                    <p:animEffect transition="in" filter="blinds(horizontal)">
                                      <p:cBhvr>
                                        <p:cTn id="15" dur="500"/>
                                        <p:tgtEl>
                                          <p:spTgt spid="94413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44133">
                                            <p:txEl>
                                              <p:pRg st="3" end="3"/>
                                            </p:txEl>
                                          </p:spTgt>
                                        </p:tgtEl>
                                        <p:attrNameLst>
                                          <p:attrName>style.visibility</p:attrName>
                                        </p:attrNameLst>
                                      </p:cBhvr>
                                      <p:to>
                                        <p:strVal val="visible"/>
                                      </p:to>
                                    </p:set>
                                    <p:animEffect transition="in" filter="blinds(horizontal)">
                                      <p:cBhvr>
                                        <p:cTn id="18" dur="500"/>
                                        <p:tgtEl>
                                          <p:spTgt spid="94413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44134"/>
                                        </p:tgtEl>
                                        <p:attrNameLst>
                                          <p:attrName>style.visibility</p:attrName>
                                        </p:attrNameLst>
                                      </p:cBhvr>
                                      <p:to>
                                        <p:strVal val="visible"/>
                                      </p:to>
                                    </p:set>
                                    <p:animEffect transition="in" filter="blinds(horizontal)">
                                      <p:cBhvr>
                                        <p:cTn id="23" dur="500"/>
                                        <p:tgtEl>
                                          <p:spTgt spid="94413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44135"/>
                                        </p:tgtEl>
                                        <p:attrNameLst>
                                          <p:attrName>style.visibility</p:attrName>
                                        </p:attrNameLst>
                                      </p:cBhvr>
                                      <p:to>
                                        <p:strVal val="visible"/>
                                      </p:to>
                                    </p:set>
                                    <p:animEffect transition="in" filter="blinds(horizontal)">
                                      <p:cBhvr>
                                        <p:cTn id="28" dur="500"/>
                                        <p:tgtEl>
                                          <p:spTgt spid="94413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44136"/>
                                        </p:tgtEl>
                                        <p:attrNameLst>
                                          <p:attrName>style.visibility</p:attrName>
                                        </p:attrNameLst>
                                      </p:cBhvr>
                                      <p:to>
                                        <p:strVal val="visible"/>
                                      </p:to>
                                    </p:set>
                                    <p:animEffect transition="in" filter="blinds(horizontal)">
                                      <p:cBhvr>
                                        <p:cTn id="33" dur="500"/>
                                        <p:tgtEl>
                                          <p:spTgt spid="944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4" grpId="0"/>
      <p:bldP spid="944135" grpId="0"/>
      <p:bldP spid="94413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a:xfrm>
            <a:off x="400050" y="128588"/>
            <a:ext cx="8493125" cy="528637"/>
          </a:xfrm>
        </p:spPr>
        <p:txBody>
          <a:bodyPr/>
          <a:lstStyle/>
          <a:p>
            <a:r>
              <a:rPr lang="zh-CN" altLang="en-US">
                <a:latin typeface="黑体" pitchFamily="49" charset="-122"/>
              </a:rPr>
              <a:t>轮询方式和中断方式的比较</a:t>
            </a:r>
          </a:p>
        </p:txBody>
      </p:sp>
      <p:sp>
        <p:nvSpPr>
          <p:cNvPr id="945155" name="Rectangle 3"/>
          <p:cNvSpPr>
            <a:spLocks noGrp="1" noChangeArrowheads="1"/>
          </p:cNvSpPr>
          <p:nvPr>
            <p:ph type="body" idx="1"/>
          </p:nvPr>
        </p:nvSpPr>
        <p:spPr>
          <a:xfrm>
            <a:off x="177800" y="860425"/>
            <a:ext cx="7826375" cy="1654175"/>
          </a:xfrm>
        </p:spPr>
        <p:txBody>
          <a:bodyPr/>
          <a:lstStyle/>
          <a:p>
            <a:pPr marL="342900" indent="-342900">
              <a:spcBef>
                <a:spcPct val="0"/>
              </a:spcBef>
              <a:buFontTx/>
              <a:buNone/>
            </a:pPr>
            <a:r>
              <a:rPr lang="zh-CN" altLang="en-US" sz="2100" b="0">
                <a:solidFill>
                  <a:srgbClr val="3333CC"/>
                </a:solidFill>
                <a:latin typeface="微软雅黑" pitchFamily="34" charset="-122"/>
                <a:ea typeface="微软雅黑" pitchFamily="34" charset="-122"/>
              </a:rPr>
              <a:t>（</a:t>
            </a:r>
            <a:r>
              <a:rPr lang="en-US" altLang="zh-CN" sz="2100">
                <a:solidFill>
                  <a:srgbClr val="3333CC"/>
                </a:solidFill>
                <a:latin typeface="微软雅黑" pitchFamily="34" charset="-122"/>
                <a:ea typeface="微软雅黑" pitchFamily="34" charset="-122"/>
              </a:rPr>
              <a:t>1</a:t>
            </a:r>
            <a:r>
              <a:rPr lang="zh-CN" altLang="en-US" sz="2100">
                <a:solidFill>
                  <a:srgbClr val="3333CC"/>
                </a:solidFill>
                <a:latin typeface="微软雅黑" pitchFamily="34" charset="-122"/>
                <a:ea typeface="微软雅黑" pitchFamily="34" charset="-122"/>
              </a:rPr>
              <a:t>）程序直接控制传送方式</a:t>
            </a:r>
          </a:p>
          <a:p>
            <a:pPr marL="342900" indent="-342900">
              <a:spcBef>
                <a:spcPct val="0"/>
              </a:spcBef>
              <a:buFontTx/>
              <a:buNone/>
            </a:pPr>
            <a:r>
              <a:rPr lang="zh-CN" altLang="en-US" sz="2100">
                <a:solidFill>
                  <a:srgbClr val="3333CC"/>
                </a:solidFill>
                <a:latin typeface="微软雅黑" pitchFamily="34" charset="-122"/>
                <a:ea typeface="微软雅黑" pitchFamily="34" charset="-122"/>
              </a:rPr>
              <a:t>  若查询程序有</a:t>
            </a:r>
            <a:r>
              <a:rPr lang="en-US" altLang="zh-CN" sz="2100">
                <a:solidFill>
                  <a:srgbClr val="3333CC"/>
                </a:solidFill>
                <a:latin typeface="微软雅黑" pitchFamily="34" charset="-122"/>
                <a:ea typeface="微软雅黑" pitchFamily="34" charset="-122"/>
              </a:rPr>
              <a:t>10</a:t>
            </a:r>
            <a:r>
              <a:rPr lang="zh-CN" altLang="en-US" sz="2100">
                <a:solidFill>
                  <a:srgbClr val="3333CC"/>
                </a:solidFill>
                <a:latin typeface="微软雅黑" pitchFamily="34" charset="-122"/>
                <a:ea typeface="微软雅黑" pitchFamily="34" charset="-122"/>
              </a:rPr>
              <a:t>条，第</a:t>
            </a:r>
            <a:r>
              <a:rPr lang="en-US" altLang="zh-CN" sz="2100">
                <a:solidFill>
                  <a:srgbClr val="3333CC"/>
                </a:solidFill>
                <a:latin typeface="微软雅黑" pitchFamily="34" charset="-122"/>
                <a:ea typeface="微软雅黑" pitchFamily="34" charset="-122"/>
              </a:rPr>
              <a:t>5</a:t>
            </a:r>
            <a:r>
              <a:rPr lang="zh-CN" altLang="en-US" sz="2100">
                <a:solidFill>
                  <a:srgbClr val="3333CC"/>
                </a:solidFill>
                <a:latin typeface="微软雅黑" pitchFamily="34" charset="-122"/>
                <a:ea typeface="微软雅黑" pitchFamily="34" charset="-122"/>
              </a:rPr>
              <a:t>条为启动设备的指令，则：</a:t>
            </a:r>
          </a:p>
          <a:p>
            <a:pPr marL="342900" indent="-342900">
              <a:spcBef>
                <a:spcPct val="0"/>
              </a:spcBef>
              <a:buFontTx/>
              <a:buNone/>
            </a:pPr>
            <a:r>
              <a:rPr lang="zh-CN" altLang="en-US" sz="2100">
                <a:solidFill>
                  <a:srgbClr val="56C61E"/>
                </a:solidFill>
                <a:latin typeface="微软雅黑" pitchFamily="34" charset="-122"/>
                <a:ea typeface="微软雅黑" pitchFamily="34" charset="-122"/>
              </a:rPr>
              <a:t>  </a:t>
            </a:r>
            <a:r>
              <a:rPr lang="zh-CN" altLang="en-US" sz="2100">
                <a:solidFill>
                  <a:srgbClr val="146C18"/>
                </a:solidFill>
                <a:latin typeface="微软雅黑" pitchFamily="34" charset="-122"/>
                <a:ea typeface="微软雅黑" pitchFamily="34" charset="-122"/>
              </a:rPr>
              <a:t>数据传输率为：</a:t>
            </a:r>
            <a:r>
              <a:rPr lang="en-US" altLang="zh-CN" sz="2100">
                <a:solidFill>
                  <a:srgbClr val="146C18"/>
                </a:solidFill>
                <a:latin typeface="微软雅黑" pitchFamily="34" charset="-122"/>
                <a:ea typeface="微软雅黑" pitchFamily="34" charset="-122"/>
              </a:rPr>
              <a:t>1/(1000+5) μs</a:t>
            </a:r>
            <a:r>
              <a:rPr lang="zh-CN" altLang="en-US" sz="2100">
                <a:solidFill>
                  <a:srgbClr val="146C18"/>
                </a:solidFill>
                <a:latin typeface="微软雅黑" pitchFamily="34" charset="-122"/>
                <a:ea typeface="微软雅黑" pitchFamily="34" charset="-122"/>
              </a:rPr>
              <a:t>，约为每秒</a:t>
            </a:r>
            <a:r>
              <a:rPr lang="en-US" altLang="zh-CN" sz="2100">
                <a:solidFill>
                  <a:srgbClr val="146C18"/>
                </a:solidFill>
                <a:latin typeface="微软雅黑" pitchFamily="34" charset="-122"/>
                <a:ea typeface="微软雅黑" pitchFamily="34" charset="-122"/>
              </a:rPr>
              <a:t>995</a:t>
            </a:r>
            <a:r>
              <a:rPr lang="zh-CN" altLang="en-US" sz="2100">
                <a:solidFill>
                  <a:srgbClr val="146C18"/>
                </a:solidFill>
                <a:latin typeface="微软雅黑" pitchFamily="34" charset="-122"/>
                <a:ea typeface="微软雅黑" pitchFamily="34" charset="-122"/>
              </a:rPr>
              <a:t>个数据。</a:t>
            </a:r>
          </a:p>
          <a:p>
            <a:pPr marL="342900" indent="-342900">
              <a:spcBef>
                <a:spcPct val="0"/>
              </a:spcBef>
              <a:buFontTx/>
              <a:buNone/>
            </a:pPr>
            <a:r>
              <a:rPr lang="zh-CN" altLang="en-US" sz="2100">
                <a:solidFill>
                  <a:srgbClr val="146C18"/>
                </a:solidFill>
                <a:latin typeface="微软雅黑" pitchFamily="34" charset="-122"/>
                <a:ea typeface="微软雅黑" pitchFamily="34" charset="-122"/>
              </a:rPr>
              <a:t>  主机占用率</a:t>
            </a:r>
            <a:r>
              <a:rPr lang="en-US" altLang="zh-CN" sz="2100">
                <a:solidFill>
                  <a:srgbClr val="146C18"/>
                </a:solidFill>
                <a:latin typeface="微软雅黑" pitchFamily="34" charset="-122"/>
                <a:ea typeface="微软雅黑" pitchFamily="34" charset="-122"/>
              </a:rPr>
              <a:t>=100%</a:t>
            </a:r>
          </a:p>
          <a:p>
            <a:pPr marL="342900" indent="-342900">
              <a:spcBef>
                <a:spcPct val="0"/>
              </a:spcBef>
            </a:pPr>
            <a:endParaRPr lang="zh-CN" altLang="en-US" sz="2100">
              <a:solidFill>
                <a:srgbClr val="146C18"/>
              </a:solidFill>
              <a:latin typeface="微软雅黑" pitchFamily="34" charset="-122"/>
              <a:ea typeface="微软雅黑" pitchFamily="34" charset="-122"/>
            </a:endParaRPr>
          </a:p>
        </p:txBody>
      </p:sp>
      <p:sp>
        <p:nvSpPr>
          <p:cNvPr id="945156" name="Rectangle 4"/>
          <p:cNvSpPr>
            <a:spLocks noChangeArrowheads="1"/>
          </p:cNvSpPr>
          <p:nvPr/>
        </p:nvSpPr>
        <p:spPr bwMode="auto">
          <a:xfrm>
            <a:off x="142875" y="2498725"/>
            <a:ext cx="3668713" cy="2947988"/>
          </a:xfrm>
          <a:prstGeom prst="rect">
            <a:avLst/>
          </a:prstGeom>
          <a:noFill/>
          <a:ln w="9525">
            <a:noFill/>
            <a:miter lim="800000"/>
            <a:headEnd/>
            <a:tailEnd/>
          </a:ln>
          <a:effectLst/>
        </p:spPr>
        <p:txBody>
          <a:bodyPr>
            <a:spAutoFit/>
          </a:bodyPr>
          <a:lstStyle/>
          <a:p>
            <a:pPr eaLnBrk="1" hangingPunct="1">
              <a:spcBef>
                <a:spcPct val="30000"/>
              </a:spcBef>
              <a:buClr>
                <a:schemeClr val="accent1"/>
              </a:buClr>
              <a:buSzPct val="80000"/>
              <a:buFont typeface="Wingdings" pitchFamily="2" charset="2"/>
              <a:buNone/>
            </a:pPr>
            <a:r>
              <a:rPr kumimoji="1" lang="zh-CN" altLang="en-US" sz="2100" b="1">
                <a:solidFill>
                  <a:srgbClr val="3333CC"/>
                </a:solidFill>
                <a:latin typeface="微软雅黑" pitchFamily="34" charset="-122"/>
                <a:ea typeface="微软雅黑" pitchFamily="34" charset="-122"/>
              </a:rPr>
              <a:t>（</a:t>
            </a:r>
            <a:r>
              <a:rPr kumimoji="1" lang="en-US" altLang="zh-CN" sz="2100" b="1">
                <a:solidFill>
                  <a:srgbClr val="3333CC"/>
                </a:solidFill>
                <a:latin typeface="微软雅黑" pitchFamily="34" charset="-122"/>
                <a:ea typeface="微软雅黑" pitchFamily="34" charset="-122"/>
              </a:rPr>
              <a:t>2</a:t>
            </a:r>
            <a:r>
              <a:rPr kumimoji="1" lang="zh-CN" altLang="en-US" sz="2100" b="1">
                <a:solidFill>
                  <a:srgbClr val="3333CC"/>
                </a:solidFill>
                <a:latin typeface="微软雅黑" pitchFamily="34" charset="-122"/>
                <a:ea typeface="微软雅黑" pitchFamily="34" charset="-122"/>
              </a:rPr>
              <a:t>）中断传送方式</a:t>
            </a:r>
          </a:p>
          <a:p>
            <a:pPr eaLnBrk="1" hangingPunct="1">
              <a:spcBef>
                <a:spcPct val="30000"/>
              </a:spcBef>
              <a:buClr>
                <a:schemeClr val="accent1"/>
              </a:buClr>
              <a:buSzPct val="80000"/>
              <a:buFont typeface="Wingdings" pitchFamily="2" charset="2"/>
              <a:buNone/>
            </a:pPr>
            <a:r>
              <a:rPr kumimoji="1" lang="zh-CN" altLang="en-US" sz="2100" b="1">
                <a:solidFill>
                  <a:srgbClr val="3333CC"/>
                </a:solidFill>
                <a:latin typeface="微软雅黑" pitchFamily="34" charset="-122"/>
                <a:ea typeface="微软雅黑" pitchFamily="34" charset="-122"/>
              </a:rPr>
              <a:t>若中断服务程序有</a:t>
            </a:r>
            <a:r>
              <a:rPr kumimoji="1" lang="en-US" altLang="zh-CN" sz="2100" b="1">
                <a:solidFill>
                  <a:srgbClr val="3333CC"/>
                </a:solidFill>
                <a:latin typeface="微软雅黑" pitchFamily="34" charset="-122"/>
                <a:ea typeface="微软雅黑" pitchFamily="34" charset="-122"/>
              </a:rPr>
              <a:t>30</a:t>
            </a:r>
            <a:r>
              <a:rPr kumimoji="1" lang="zh-CN" altLang="en-US" sz="2100" b="1">
                <a:solidFill>
                  <a:srgbClr val="3333CC"/>
                </a:solidFill>
                <a:latin typeface="微软雅黑" pitchFamily="34" charset="-122"/>
                <a:ea typeface="微软雅黑" pitchFamily="34" charset="-122"/>
              </a:rPr>
              <a:t>条，在第</a:t>
            </a:r>
            <a:r>
              <a:rPr kumimoji="1" lang="en-US" altLang="zh-CN" sz="2100" b="1">
                <a:solidFill>
                  <a:srgbClr val="3333CC"/>
                </a:solidFill>
                <a:latin typeface="微软雅黑" pitchFamily="34" charset="-122"/>
                <a:ea typeface="微软雅黑" pitchFamily="34" charset="-122"/>
              </a:rPr>
              <a:t>20</a:t>
            </a:r>
            <a:r>
              <a:rPr kumimoji="1" lang="zh-CN" altLang="en-US" sz="2100" b="1">
                <a:solidFill>
                  <a:srgbClr val="3333CC"/>
                </a:solidFill>
                <a:latin typeface="微软雅黑" pitchFamily="34" charset="-122"/>
                <a:ea typeface="微软雅黑" pitchFamily="34" charset="-122"/>
              </a:rPr>
              <a:t>条启动设备，则：</a:t>
            </a:r>
          </a:p>
          <a:p>
            <a:pPr eaLnBrk="1" hangingPunct="1">
              <a:spcBef>
                <a:spcPct val="30000"/>
              </a:spcBef>
              <a:buClr>
                <a:schemeClr val="accent1"/>
              </a:buClr>
              <a:buSzPct val="80000"/>
              <a:buFont typeface="Wingdings" pitchFamily="2" charset="2"/>
              <a:buNone/>
            </a:pPr>
            <a:r>
              <a:rPr kumimoji="1" lang="zh-CN" altLang="en-US" sz="2100" b="1">
                <a:solidFill>
                  <a:srgbClr val="146C18"/>
                </a:solidFill>
                <a:latin typeface="微软雅黑" pitchFamily="34" charset="-122"/>
                <a:ea typeface="微软雅黑" pitchFamily="34" charset="-122"/>
              </a:rPr>
              <a:t>数据传输率为：</a:t>
            </a:r>
            <a:r>
              <a:rPr kumimoji="1" lang="en-US" altLang="zh-CN" sz="2100" b="1">
                <a:solidFill>
                  <a:srgbClr val="146C18"/>
                </a:solidFill>
                <a:latin typeface="微软雅黑" pitchFamily="34" charset="-122"/>
                <a:ea typeface="微软雅黑" pitchFamily="34" charset="-122"/>
              </a:rPr>
              <a:t>1/(1000+1+20)μs</a:t>
            </a:r>
            <a:r>
              <a:rPr kumimoji="1" lang="zh-CN" altLang="en-US" sz="2100" b="1">
                <a:solidFill>
                  <a:srgbClr val="146C18"/>
                </a:solidFill>
                <a:latin typeface="微软雅黑" pitchFamily="34" charset="-122"/>
                <a:ea typeface="微软雅黑" pitchFamily="34" charset="-122"/>
              </a:rPr>
              <a:t>，约为每秒</a:t>
            </a:r>
            <a:r>
              <a:rPr kumimoji="1" lang="en-US" altLang="zh-CN" sz="2100" b="1">
                <a:solidFill>
                  <a:srgbClr val="146C18"/>
                </a:solidFill>
                <a:latin typeface="微软雅黑" pitchFamily="34" charset="-122"/>
                <a:ea typeface="微软雅黑" pitchFamily="34" charset="-122"/>
              </a:rPr>
              <a:t>979</a:t>
            </a:r>
            <a:r>
              <a:rPr kumimoji="1" lang="zh-CN" altLang="en-US" sz="2100" b="1">
                <a:solidFill>
                  <a:srgbClr val="146C18"/>
                </a:solidFill>
                <a:latin typeface="微软雅黑" pitchFamily="34" charset="-122"/>
                <a:ea typeface="微软雅黑" pitchFamily="34" charset="-122"/>
              </a:rPr>
              <a:t>个数据。</a:t>
            </a:r>
          </a:p>
          <a:p>
            <a:pPr eaLnBrk="1" hangingPunct="1">
              <a:spcBef>
                <a:spcPct val="30000"/>
              </a:spcBef>
              <a:buClr>
                <a:schemeClr val="accent1"/>
              </a:buClr>
              <a:buSzPct val="80000"/>
              <a:buFont typeface="Wingdings" pitchFamily="2" charset="2"/>
              <a:buNone/>
            </a:pPr>
            <a:r>
              <a:rPr kumimoji="1" lang="zh-CN" altLang="en-US" sz="2100" b="1">
                <a:solidFill>
                  <a:srgbClr val="146C18"/>
                </a:solidFill>
                <a:latin typeface="微软雅黑" pitchFamily="34" charset="-122"/>
                <a:ea typeface="微软雅黑" pitchFamily="34" charset="-122"/>
              </a:rPr>
              <a:t>主机占用率为：</a:t>
            </a:r>
            <a:r>
              <a:rPr kumimoji="1" lang="en-US" altLang="zh-CN" sz="2100" b="1">
                <a:solidFill>
                  <a:srgbClr val="146C18"/>
                </a:solidFill>
                <a:latin typeface="微软雅黑" pitchFamily="34" charset="-122"/>
                <a:ea typeface="微软雅黑" pitchFamily="34" charset="-122"/>
              </a:rPr>
              <a:t>(1+30)/(1000+1+20)=3%</a:t>
            </a:r>
          </a:p>
        </p:txBody>
      </p:sp>
      <p:grpSp>
        <p:nvGrpSpPr>
          <p:cNvPr id="945157" name="Group 5"/>
          <p:cNvGrpSpPr>
            <a:grpSpLocks/>
          </p:cNvGrpSpPr>
          <p:nvPr/>
        </p:nvGrpSpPr>
        <p:grpSpPr bwMode="auto">
          <a:xfrm>
            <a:off x="3862388" y="2017713"/>
            <a:ext cx="5048250" cy="1943100"/>
            <a:chOff x="2433" y="1411"/>
            <a:chExt cx="3143" cy="1192"/>
          </a:xfrm>
        </p:grpSpPr>
        <p:grpSp>
          <p:nvGrpSpPr>
            <p:cNvPr id="945158" name="Group 6"/>
            <p:cNvGrpSpPr>
              <a:grpSpLocks/>
            </p:cNvGrpSpPr>
            <p:nvPr/>
          </p:nvGrpSpPr>
          <p:grpSpPr bwMode="auto">
            <a:xfrm>
              <a:off x="2433" y="1411"/>
              <a:ext cx="3143" cy="886"/>
              <a:chOff x="2433" y="1411"/>
              <a:chExt cx="3143" cy="886"/>
            </a:xfrm>
          </p:grpSpPr>
          <p:sp>
            <p:nvSpPr>
              <p:cNvPr id="945159" name="Line 7"/>
              <p:cNvSpPr>
                <a:spLocks noChangeShapeType="1"/>
              </p:cNvSpPr>
              <p:nvPr/>
            </p:nvSpPr>
            <p:spPr bwMode="auto">
              <a:xfrm flipV="1">
                <a:off x="2859" y="2030"/>
                <a:ext cx="639" cy="13"/>
              </a:xfrm>
              <a:prstGeom prst="line">
                <a:avLst/>
              </a:prstGeom>
              <a:noFill/>
              <a:ln w="28575">
                <a:solidFill>
                  <a:schemeClr val="accent1"/>
                </a:solidFill>
                <a:round/>
                <a:headEnd/>
                <a:tailEnd/>
              </a:ln>
              <a:effectLst/>
            </p:spPr>
            <p:txBody>
              <a:bodyPr/>
              <a:lstStyle/>
              <a:p>
                <a:endParaRPr lang="zh-CN" altLang="en-US"/>
              </a:p>
            </p:txBody>
          </p:sp>
          <p:sp>
            <p:nvSpPr>
              <p:cNvPr id="945160" name="Line 8"/>
              <p:cNvSpPr>
                <a:spLocks noChangeShapeType="1"/>
              </p:cNvSpPr>
              <p:nvPr/>
            </p:nvSpPr>
            <p:spPr bwMode="auto">
              <a:xfrm>
                <a:off x="3165" y="1643"/>
                <a:ext cx="0" cy="405"/>
              </a:xfrm>
              <a:prstGeom prst="line">
                <a:avLst/>
              </a:prstGeom>
              <a:noFill/>
              <a:ln w="28575">
                <a:solidFill>
                  <a:schemeClr val="tx1"/>
                </a:solidFill>
                <a:prstDash val="sysDot"/>
                <a:round/>
                <a:headEnd/>
                <a:tailEnd/>
              </a:ln>
              <a:effectLst/>
            </p:spPr>
            <p:txBody>
              <a:bodyPr/>
              <a:lstStyle/>
              <a:p>
                <a:endParaRPr lang="zh-CN" altLang="en-US"/>
              </a:p>
            </p:txBody>
          </p:sp>
          <p:sp>
            <p:nvSpPr>
              <p:cNvPr id="945161" name="Text Box 9"/>
              <p:cNvSpPr txBox="1">
                <a:spLocks noChangeArrowheads="1"/>
              </p:cNvSpPr>
              <p:nvPr/>
            </p:nvSpPr>
            <p:spPr bwMode="auto">
              <a:xfrm>
                <a:off x="2698" y="1411"/>
                <a:ext cx="676" cy="243"/>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b="1">
                    <a:solidFill>
                      <a:srgbClr val="0066FF"/>
                    </a:solidFill>
                    <a:latin typeface="Times New Roman" pitchFamily="18" charset="0"/>
                    <a:ea typeface="宋体" pitchFamily="2" charset="-122"/>
                  </a:rPr>
                  <a:t>外设</a:t>
                </a:r>
              </a:p>
            </p:txBody>
          </p:sp>
          <p:sp>
            <p:nvSpPr>
              <p:cNvPr id="945162" name="Text Box 10"/>
              <p:cNvSpPr txBox="1">
                <a:spLocks noChangeArrowheads="1"/>
              </p:cNvSpPr>
              <p:nvPr/>
            </p:nvSpPr>
            <p:spPr bwMode="auto">
              <a:xfrm>
                <a:off x="2433" y="1850"/>
                <a:ext cx="741" cy="244"/>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b="1">
                    <a:solidFill>
                      <a:schemeClr val="accent1"/>
                    </a:solidFill>
                    <a:ea typeface="宋体" pitchFamily="2" charset="-122"/>
                  </a:rPr>
                  <a:t>CPU</a:t>
                </a:r>
              </a:p>
            </p:txBody>
          </p:sp>
          <p:sp>
            <p:nvSpPr>
              <p:cNvPr id="945163" name="Line 11"/>
              <p:cNvSpPr>
                <a:spLocks noChangeShapeType="1"/>
              </p:cNvSpPr>
              <p:nvPr/>
            </p:nvSpPr>
            <p:spPr bwMode="auto">
              <a:xfrm flipV="1">
                <a:off x="3163" y="1637"/>
                <a:ext cx="738" cy="0"/>
              </a:xfrm>
              <a:prstGeom prst="line">
                <a:avLst/>
              </a:prstGeom>
              <a:noFill/>
              <a:ln w="28575">
                <a:solidFill>
                  <a:srgbClr val="0066FF"/>
                </a:solidFill>
                <a:round/>
                <a:headEnd/>
                <a:tailEnd/>
              </a:ln>
              <a:effectLst/>
            </p:spPr>
            <p:txBody>
              <a:bodyPr/>
              <a:lstStyle/>
              <a:p>
                <a:endParaRPr lang="zh-CN" altLang="en-US"/>
              </a:p>
            </p:txBody>
          </p:sp>
          <p:sp>
            <p:nvSpPr>
              <p:cNvPr id="945164" name="Line 12"/>
              <p:cNvSpPr>
                <a:spLocks noChangeShapeType="1"/>
              </p:cNvSpPr>
              <p:nvPr/>
            </p:nvSpPr>
            <p:spPr bwMode="auto">
              <a:xfrm>
                <a:off x="3905" y="1643"/>
                <a:ext cx="0" cy="411"/>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45165" name="Line 13"/>
              <p:cNvSpPr>
                <a:spLocks noChangeShapeType="1"/>
              </p:cNvSpPr>
              <p:nvPr/>
            </p:nvSpPr>
            <p:spPr bwMode="auto">
              <a:xfrm>
                <a:off x="3905" y="2054"/>
                <a:ext cx="653" cy="0"/>
              </a:xfrm>
              <a:prstGeom prst="line">
                <a:avLst/>
              </a:prstGeom>
              <a:noFill/>
              <a:ln w="28575">
                <a:solidFill>
                  <a:schemeClr val="accent1"/>
                </a:solidFill>
                <a:round/>
                <a:headEnd/>
                <a:tailEnd/>
              </a:ln>
              <a:effectLst/>
            </p:spPr>
            <p:txBody>
              <a:bodyPr/>
              <a:lstStyle/>
              <a:p>
                <a:endParaRPr lang="zh-CN" altLang="en-US"/>
              </a:p>
            </p:txBody>
          </p:sp>
          <p:sp>
            <p:nvSpPr>
              <p:cNvPr id="945166" name="Line 14"/>
              <p:cNvSpPr>
                <a:spLocks noChangeShapeType="1"/>
              </p:cNvSpPr>
              <p:nvPr/>
            </p:nvSpPr>
            <p:spPr bwMode="auto">
              <a:xfrm>
                <a:off x="4327" y="1655"/>
                <a:ext cx="0" cy="408"/>
              </a:xfrm>
              <a:prstGeom prst="line">
                <a:avLst/>
              </a:prstGeom>
              <a:noFill/>
              <a:ln w="28575">
                <a:solidFill>
                  <a:schemeClr val="tx1"/>
                </a:solidFill>
                <a:prstDash val="sysDot"/>
                <a:round/>
                <a:headEnd/>
                <a:tailEnd/>
              </a:ln>
              <a:effectLst/>
            </p:spPr>
            <p:txBody>
              <a:bodyPr/>
              <a:lstStyle/>
              <a:p>
                <a:endParaRPr lang="zh-CN" altLang="en-US"/>
              </a:p>
            </p:txBody>
          </p:sp>
          <p:sp>
            <p:nvSpPr>
              <p:cNvPr id="945167" name="Line 15"/>
              <p:cNvSpPr>
                <a:spLocks noChangeShapeType="1"/>
              </p:cNvSpPr>
              <p:nvPr/>
            </p:nvSpPr>
            <p:spPr bwMode="auto">
              <a:xfrm flipV="1">
                <a:off x="4331" y="1650"/>
                <a:ext cx="723" cy="11"/>
              </a:xfrm>
              <a:prstGeom prst="line">
                <a:avLst/>
              </a:prstGeom>
              <a:noFill/>
              <a:ln w="28575">
                <a:solidFill>
                  <a:srgbClr val="0066FF"/>
                </a:solidFill>
                <a:round/>
                <a:headEnd/>
                <a:tailEnd/>
              </a:ln>
              <a:effectLst/>
            </p:spPr>
            <p:txBody>
              <a:bodyPr/>
              <a:lstStyle/>
              <a:p>
                <a:endParaRPr lang="zh-CN" altLang="en-US"/>
              </a:p>
            </p:txBody>
          </p:sp>
          <p:sp>
            <p:nvSpPr>
              <p:cNvPr id="945168" name="Line 16"/>
              <p:cNvSpPr>
                <a:spLocks noChangeShapeType="1"/>
              </p:cNvSpPr>
              <p:nvPr/>
            </p:nvSpPr>
            <p:spPr bwMode="auto">
              <a:xfrm>
                <a:off x="5052" y="1655"/>
                <a:ext cx="0" cy="412"/>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45169" name="Line 17"/>
              <p:cNvSpPr>
                <a:spLocks noChangeShapeType="1"/>
              </p:cNvSpPr>
              <p:nvPr/>
            </p:nvSpPr>
            <p:spPr bwMode="auto">
              <a:xfrm>
                <a:off x="5062" y="2058"/>
                <a:ext cx="387" cy="0"/>
              </a:xfrm>
              <a:prstGeom prst="line">
                <a:avLst/>
              </a:prstGeom>
              <a:noFill/>
              <a:ln w="28575">
                <a:solidFill>
                  <a:schemeClr val="accent1"/>
                </a:solidFill>
                <a:round/>
                <a:headEnd/>
                <a:tailEnd/>
              </a:ln>
              <a:effectLst/>
            </p:spPr>
            <p:txBody>
              <a:bodyPr/>
              <a:lstStyle/>
              <a:p>
                <a:endParaRPr lang="zh-CN" altLang="en-US"/>
              </a:p>
            </p:txBody>
          </p:sp>
          <p:sp>
            <p:nvSpPr>
              <p:cNvPr id="945170" name="Text Box 18"/>
              <p:cNvSpPr txBox="1">
                <a:spLocks noChangeArrowheads="1"/>
              </p:cNvSpPr>
              <p:nvPr/>
            </p:nvSpPr>
            <p:spPr bwMode="auto">
              <a:xfrm>
                <a:off x="3898" y="1773"/>
                <a:ext cx="626" cy="281"/>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a:latin typeface="Times New Roman" pitchFamily="18" charset="0"/>
                    <a:ea typeface="宋体" pitchFamily="2" charset="-122"/>
                  </a:rPr>
                  <a:t>5</a:t>
                </a:r>
                <a:r>
                  <a:rPr kumimoji="1" lang="en-US" altLang="zh-CN" sz="2400">
                    <a:latin typeface="Times New Roman" pitchFamily="18" charset="0"/>
                    <a:ea typeface="华文行楷" pitchFamily="2" charset="-122"/>
                  </a:rPr>
                  <a:t>μ</a:t>
                </a:r>
                <a:r>
                  <a:rPr kumimoji="1" lang="en-US" altLang="zh-CN" sz="2000">
                    <a:latin typeface="Times New Roman" pitchFamily="18" charset="0"/>
                    <a:ea typeface="宋体" pitchFamily="2" charset="-122"/>
                  </a:rPr>
                  <a:t>s</a:t>
                </a:r>
              </a:p>
            </p:txBody>
          </p:sp>
          <p:sp>
            <p:nvSpPr>
              <p:cNvPr id="945171" name="Line 19"/>
              <p:cNvSpPr>
                <a:spLocks noChangeShapeType="1"/>
              </p:cNvSpPr>
              <p:nvPr/>
            </p:nvSpPr>
            <p:spPr bwMode="auto">
              <a:xfrm>
                <a:off x="3164" y="2112"/>
                <a:ext cx="0" cy="179"/>
              </a:xfrm>
              <a:prstGeom prst="line">
                <a:avLst/>
              </a:prstGeom>
              <a:noFill/>
              <a:ln w="9525">
                <a:solidFill>
                  <a:schemeClr val="tx1"/>
                </a:solidFill>
                <a:round/>
                <a:headEnd/>
                <a:tailEnd/>
              </a:ln>
              <a:effectLst/>
            </p:spPr>
            <p:txBody>
              <a:bodyPr/>
              <a:lstStyle/>
              <a:p>
                <a:endParaRPr lang="zh-CN" altLang="en-US"/>
              </a:p>
            </p:txBody>
          </p:sp>
          <p:sp>
            <p:nvSpPr>
              <p:cNvPr id="945172" name="Line 20"/>
              <p:cNvSpPr>
                <a:spLocks noChangeShapeType="1"/>
              </p:cNvSpPr>
              <p:nvPr/>
            </p:nvSpPr>
            <p:spPr bwMode="auto">
              <a:xfrm>
                <a:off x="4335" y="2117"/>
                <a:ext cx="0" cy="180"/>
              </a:xfrm>
              <a:prstGeom prst="line">
                <a:avLst/>
              </a:prstGeom>
              <a:noFill/>
              <a:ln w="9525">
                <a:solidFill>
                  <a:schemeClr val="tx1"/>
                </a:solidFill>
                <a:round/>
                <a:headEnd/>
                <a:tailEnd/>
              </a:ln>
              <a:effectLst/>
            </p:spPr>
            <p:txBody>
              <a:bodyPr/>
              <a:lstStyle/>
              <a:p>
                <a:endParaRPr lang="zh-CN" altLang="en-US"/>
              </a:p>
            </p:txBody>
          </p:sp>
          <p:sp>
            <p:nvSpPr>
              <p:cNvPr id="945173" name="Line 21"/>
              <p:cNvSpPr>
                <a:spLocks noChangeShapeType="1"/>
              </p:cNvSpPr>
              <p:nvPr/>
            </p:nvSpPr>
            <p:spPr bwMode="auto">
              <a:xfrm>
                <a:off x="5383" y="2092"/>
                <a:ext cx="0" cy="180"/>
              </a:xfrm>
              <a:prstGeom prst="line">
                <a:avLst/>
              </a:prstGeom>
              <a:noFill/>
              <a:ln w="9525">
                <a:solidFill>
                  <a:schemeClr val="tx1"/>
                </a:solidFill>
                <a:round/>
                <a:headEnd/>
                <a:tailEnd/>
              </a:ln>
              <a:effectLst/>
            </p:spPr>
            <p:txBody>
              <a:bodyPr/>
              <a:lstStyle/>
              <a:p>
                <a:endParaRPr lang="zh-CN" altLang="en-US"/>
              </a:p>
            </p:txBody>
          </p:sp>
          <p:sp>
            <p:nvSpPr>
              <p:cNvPr id="945174" name="Line 22"/>
              <p:cNvSpPr>
                <a:spLocks noChangeShapeType="1"/>
              </p:cNvSpPr>
              <p:nvPr/>
            </p:nvSpPr>
            <p:spPr bwMode="auto">
              <a:xfrm>
                <a:off x="5384" y="1647"/>
                <a:ext cx="0" cy="406"/>
              </a:xfrm>
              <a:prstGeom prst="line">
                <a:avLst/>
              </a:prstGeom>
              <a:noFill/>
              <a:ln w="28575">
                <a:solidFill>
                  <a:schemeClr val="tx1"/>
                </a:solidFill>
                <a:prstDash val="sysDot"/>
                <a:round/>
                <a:headEnd/>
                <a:tailEnd/>
              </a:ln>
              <a:effectLst/>
            </p:spPr>
            <p:txBody>
              <a:bodyPr/>
              <a:lstStyle/>
              <a:p>
                <a:endParaRPr lang="zh-CN" altLang="en-US"/>
              </a:p>
            </p:txBody>
          </p:sp>
          <p:sp>
            <p:nvSpPr>
              <p:cNvPr id="945175" name="Line 23"/>
              <p:cNvSpPr>
                <a:spLocks noChangeShapeType="1"/>
              </p:cNvSpPr>
              <p:nvPr/>
            </p:nvSpPr>
            <p:spPr bwMode="auto">
              <a:xfrm>
                <a:off x="5371" y="1654"/>
                <a:ext cx="205" cy="0"/>
              </a:xfrm>
              <a:prstGeom prst="line">
                <a:avLst/>
              </a:prstGeom>
              <a:noFill/>
              <a:ln w="28575">
                <a:solidFill>
                  <a:srgbClr val="3333CC"/>
                </a:solidFill>
                <a:round/>
                <a:headEnd/>
                <a:tailEnd/>
              </a:ln>
              <a:effectLst/>
            </p:spPr>
            <p:txBody>
              <a:bodyPr/>
              <a:lstStyle/>
              <a:p>
                <a:endParaRPr lang="zh-CN" altLang="en-US"/>
              </a:p>
            </p:txBody>
          </p:sp>
          <p:sp>
            <p:nvSpPr>
              <p:cNvPr id="945176" name="Line 24"/>
              <p:cNvSpPr>
                <a:spLocks noChangeShapeType="1"/>
              </p:cNvSpPr>
              <p:nvPr/>
            </p:nvSpPr>
            <p:spPr bwMode="auto">
              <a:xfrm>
                <a:off x="3164" y="2213"/>
                <a:ext cx="1169"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45177" name="Line 25"/>
              <p:cNvSpPr>
                <a:spLocks noChangeShapeType="1"/>
              </p:cNvSpPr>
              <p:nvPr/>
            </p:nvSpPr>
            <p:spPr bwMode="auto">
              <a:xfrm>
                <a:off x="4354" y="2217"/>
                <a:ext cx="1029"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45178" name="Text Box 26"/>
              <p:cNvSpPr txBox="1">
                <a:spLocks noChangeArrowheads="1"/>
              </p:cNvSpPr>
              <p:nvPr/>
            </p:nvSpPr>
            <p:spPr bwMode="auto">
              <a:xfrm>
                <a:off x="3255" y="1414"/>
                <a:ext cx="626" cy="243"/>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a:latin typeface="Times New Roman" pitchFamily="18" charset="0"/>
                    <a:ea typeface="宋体" pitchFamily="2" charset="-122"/>
                  </a:rPr>
                  <a:t>1ms</a:t>
                </a:r>
              </a:p>
            </p:txBody>
          </p:sp>
        </p:grpSp>
        <p:sp>
          <p:nvSpPr>
            <p:cNvPr id="945179" name="Rectangle 27"/>
            <p:cNvSpPr>
              <a:spLocks noChangeArrowheads="1"/>
            </p:cNvSpPr>
            <p:nvPr/>
          </p:nvSpPr>
          <p:spPr bwMode="auto">
            <a:xfrm>
              <a:off x="3699" y="2323"/>
              <a:ext cx="1268" cy="280"/>
            </a:xfrm>
            <a:prstGeom prst="rect">
              <a:avLst/>
            </a:prstGeom>
            <a:noFill/>
            <a:ln w="9525">
              <a:noFill/>
              <a:miter lim="800000"/>
              <a:headEnd/>
              <a:tailEnd/>
            </a:ln>
            <a:effectLst/>
          </p:spPr>
          <p:txBody>
            <a:bodyPr>
              <a:spAutoFit/>
            </a:bodyPr>
            <a:lstStyle/>
            <a:p>
              <a:pPr eaLnBrk="1" hangingPunct="1"/>
              <a:r>
                <a:rPr kumimoji="1" lang="zh-CN" altLang="en-US" sz="2400" b="1">
                  <a:solidFill>
                    <a:srgbClr val="CC3300"/>
                  </a:solidFill>
                  <a:latin typeface="Times New Roman" pitchFamily="18" charset="0"/>
                  <a:ea typeface="黑体" pitchFamily="49" charset="-122"/>
                </a:rPr>
                <a:t>轮询方式</a:t>
              </a:r>
            </a:p>
          </p:txBody>
        </p:sp>
      </p:grpSp>
      <p:sp>
        <p:nvSpPr>
          <p:cNvPr id="945207" name="Text Box 55"/>
          <p:cNvSpPr txBox="1">
            <a:spLocks noChangeArrowheads="1"/>
          </p:cNvSpPr>
          <p:nvPr/>
        </p:nvSpPr>
        <p:spPr bwMode="auto">
          <a:xfrm>
            <a:off x="436563" y="5537200"/>
            <a:ext cx="4378325" cy="396875"/>
          </a:xfrm>
          <a:prstGeom prst="rect">
            <a:avLst/>
          </a:prstGeom>
          <a:noFill/>
          <a:ln w="12700">
            <a:noFill/>
            <a:miter lim="800000"/>
            <a:headEnd/>
            <a:tailEnd/>
          </a:ln>
          <a:effectLst/>
        </p:spPr>
        <p:txBody>
          <a:bodyPr>
            <a:spAutoFit/>
          </a:bodyPr>
          <a:lstStyle/>
          <a:p>
            <a:pPr>
              <a:spcBef>
                <a:spcPct val="50000"/>
              </a:spcBef>
            </a:pPr>
            <a:r>
              <a:rPr lang="zh-CN" altLang="en-US" sz="2000" b="1">
                <a:solidFill>
                  <a:schemeClr val="accent1"/>
                </a:solidFill>
                <a:ea typeface="微软雅黑" pitchFamily="34" charset="-122"/>
              </a:rPr>
              <a:t>为什么中断服务程序比查询程序长？</a:t>
            </a:r>
          </a:p>
        </p:txBody>
      </p:sp>
      <p:sp>
        <p:nvSpPr>
          <p:cNvPr id="945208" name="Text Box 56"/>
          <p:cNvSpPr txBox="1">
            <a:spLocks noChangeArrowheads="1"/>
          </p:cNvSpPr>
          <p:nvPr/>
        </p:nvSpPr>
        <p:spPr bwMode="auto">
          <a:xfrm>
            <a:off x="320675" y="5970588"/>
            <a:ext cx="6219825" cy="701675"/>
          </a:xfrm>
          <a:prstGeom prst="rect">
            <a:avLst/>
          </a:prstGeom>
          <a:solidFill>
            <a:schemeClr val="bg1"/>
          </a:solidFill>
          <a:ln w="12700">
            <a:noFill/>
            <a:miter lim="800000"/>
            <a:headEnd/>
            <a:tailEnd/>
          </a:ln>
          <a:effectLst/>
        </p:spPr>
        <p:txBody>
          <a:bodyPr>
            <a:spAutoFit/>
          </a:bodyPr>
          <a:lstStyle/>
          <a:p>
            <a:pPr>
              <a:spcBef>
                <a:spcPct val="50000"/>
              </a:spcBef>
            </a:pPr>
            <a:r>
              <a:rPr lang="zh-CN" altLang="en-US" sz="2000" b="1">
                <a:ea typeface="微软雅黑" pitchFamily="34" charset="-122"/>
              </a:rPr>
              <a:t>因为中断服务程序有额外开销，如：保存现场、保存旧屏蔽字、设置新屏蔽字、开中断、查询中断源等</a:t>
            </a:r>
          </a:p>
        </p:txBody>
      </p:sp>
      <p:grpSp>
        <p:nvGrpSpPr>
          <p:cNvPr id="945213" name="Group 61"/>
          <p:cNvGrpSpPr>
            <a:grpSpLocks/>
          </p:cNvGrpSpPr>
          <p:nvPr/>
        </p:nvGrpSpPr>
        <p:grpSpPr bwMode="auto">
          <a:xfrm>
            <a:off x="3649663" y="3887788"/>
            <a:ext cx="5208587" cy="1885950"/>
            <a:chOff x="2299" y="2449"/>
            <a:chExt cx="3281" cy="1188"/>
          </a:xfrm>
        </p:grpSpPr>
        <p:grpSp>
          <p:nvGrpSpPr>
            <p:cNvPr id="945180" name="Group 28"/>
            <p:cNvGrpSpPr>
              <a:grpSpLocks/>
            </p:cNvGrpSpPr>
            <p:nvPr/>
          </p:nvGrpSpPr>
          <p:grpSpPr bwMode="auto">
            <a:xfrm>
              <a:off x="2299" y="2449"/>
              <a:ext cx="3281" cy="1188"/>
              <a:chOff x="2444" y="2674"/>
              <a:chExt cx="3281" cy="1188"/>
            </a:xfrm>
          </p:grpSpPr>
          <p:sp>
            <p:nvSpPr>
              <p:cNvPr id="945181" name="Line 29"/>
              <p:cNvSpPr>
                <a:spLocks noChangeShapeType="1"/>
              </p:cNvSpPr>
              <p:nvPr/>
            </p:nvSpPr>
            <p:spPr bwMode="auto">
              <a:xfrm flipV="1">
                <a:off x="2870" y="3316"/>
                <a:ext cx="1054" cy="13"/>
              </a:xfrm>
              <a:prstGeom prst="line">
                <a:avLst/>
              </a:prstGeom>
              <a:noFill/>
              <a:ln w="28575">
                <a:solidFill>
                  <a:schemeClr val="accent1"/>
                </a:solidFill>
                <a:round/>
                <a:headEnd/>
                <a:tailEnd/>
              </a:ln>
              <a:effectLst/>
            </p:spPr>
            <p:txBody>
              <a:bodyPr/>
              <a:lstStyle/>
              <a:p>
                <a:endParaRPr lang="zh-CN" altLang="en-US"/>
              </a:p>
            </p:txBody>
          </p:sp>
          <p:sp>
            <p:nvSpPr>
              <p:cNvPr id="945182" name="Line 30"/>
              <p:cNvSpPr>
                <a:spLocks noChangeShapeType="1"/>
              </p:cNvSpPr>
              <p:nvPr/>
            </p:nvSpPr>
            <p:spPr bwMode="auto">
              <a:xfrm>
                <a:off x="3176" y="2913"/>
                <a:ext cx="0" cy="405"/>
              </a:xfrm>
              <a:prstGeom prst="line">
                <a:avLst/>
              </a:prstGeom>
              <a:noFill/>
              <a:ln w="28575">
                <a:solidFill>
                  <a:schemeClr val="tx1"/>
                </a:solidFill>
                <a:prstDash val="sysDot"/>
                <a:round/>
                <a:headEnd/>
                <a:tailEnd/>
              </a:ln>
              <a:effectLst/>
            </p:spPr>
            <p:txBody>
              <a:bodyPr/>
              <a:lstStyle/>
              <a:p>
                <a:endParaRPr lang="zh-CN" altLang="en-US"/>
              </a:p>
            </p:txBody>
          </p:sp>
          <p:sp>
            <p:nvSpPr>
              <p:cNvPr id="945183" name="Text Box 31"/>
              <p:cNvSpPr txBox="1">
                <a:spLocks noChangeArrowheads="1"/>
              </p:cNvSpPr>
              <p:nvPr/>
            </p:nvSpPr>
            <p:spPr bwMode="auto">
              <a:xfrm>
                <a:off x="2709" y="2681"/>
                <a:ext cx="676" cy="25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b="1">
                    <a:solidFill>
                      <a:srgbClr val="0066FF"/>
                    </a:solidFill>
                    <a:latin typeface="Times New Roman" pitchFamily="18" charset="0"/>
                    <a:ea typeface="宋体" pitchFamily="2" charset="-122"/>
                  </a:rPr>
                  <a:t>外设</a:t>
                </a:r>
              </a:p>
            </p:txBody>
          </p:sp>
          <p:sp>
            <p:nvSpPr>
              <p:cNvPr id="945184" name="Text Box 32"/>
              <p:cNvSpPr txBox="1">
                <a:spLocks noChangeArrowheads="1"/>
              </p:cNvSpPr>
              <p:nvPr/>
            </p:nvSpPr>
            <p:spPr bwMode="auto">
              <a:xfrm>
                <a:off x="2444" y="3120"/>
                <a:ext cx="741" cy="25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b="1">
                    <a:solidFill>
                      <a:schemeClr val="accent1"/>
                    </a:solidFill>
                    <a:ea typeface="宋体" pitchFamily="2" charset="-122"/>
                  </a:rPr>
                  <a:t>CPU</a:t>
                </a:r>
              </a:p>
            </p:txBody>
          </p:sp>
          <p:sp>
            <p:nvSpPr>
              <p:cNvPr id="945185" name="Line 33"/>
              <p:cNvSpPr>
                <a:spLocks noChangeShapeType="1"/>
              </p:cNvSpPr>
              <p:nvPr/>
            </p:nvSpPr>
            <p:spPr bwMode="auto">
              <a:xfrm flipV="1">
                <a:off x="3174" y="2907"/>
                <a:ext cx="738" cy="0"/>
              </a:xfrm>
              <a:prstGeom prst="line">
                <a:avLst/>
              </a:prstGeom>
              <a:noFill/>
              <a:ln w="28575">
                <a:solidFill>
                  <a:srgbClr val="0066FF"/>
                </a:solidFill>
                <a:round/>
                <a:headEnd/>
                <a:tailEnd/>
              </a:ln>
              <a:effectLst/>
            </p:spPr>
            <p:txBody>
              <a:bodyPr/>
              <a:lstStyle/>
              <a:p>
                <a:endParaRPr lang="zh-CN" altLang="en-US"/>
              </a:p>
            </p:txBody>
          </p:sp>
          <p:sp>
            <p:nvSpPr>
              <p:cNvPr id="945186" name="Line 34"/>
              <p:cNvSpPr>
                <a:spLocks noChangeShapeType="1"/>
              </p:cNvSpPr>
              <p:nvPr/>
            </p:nvSpPr>
            <p:spPr bwMode="auto">
              <a:xfrm>
                <a:off x="3916" y="2913"/>
                <a:ext cx="0" cy="411"/>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45187" name="Line 35"/>
              <p:cNvSpPr>
                <a:spLocks noChangeShapeType="1"/>
              </p:cNvSpPr>
              <p:nvPr/>
            </p:nvSpPr>
            <p:spPr bwMode="auto">
              <a:xfrm>
                <a:off x="3916" y="3316"/>
                <a:ext cx="152" cy="9"/>
              </a:xfrm>
              <a:prstGeom prst="line">
                <a:avLst/>
              </a:prstGeom>
              <a:noFill/>
              <a:ln w="28575">
                <a:solidFill>
                  <a:schemeClr val="accent1"/>
                </a:solidFill>
                <a:round/>
                <a:headEnd/>
                <a:tailEnd/>
              </a:ln>
              <a:effectLst/>
            </p:spPr>
            <p:txBody>
              <a:bodyPr/>
              <a:lstStyle/>
              <a:p>
                <a:endParaRPr lang="zh-CN" altLang="en-US"/>
              </a:p>
            </p:txBody>
          </p:sp>
          <p:sp>
            <p:nvSpPr>
              <p:cNvPr id="945188" name="Line 36"/>
              <p:cNvSpPr>
                <a:spLocks noChangeShapeType="1"/>
              </p:cNvSpPr>
              <p:nvPr/>
            </p:nvSpPr>
            <p:spPr bwMode="auto">
              <a:xfrm flipH="1">
                <a:off x="4050" y="3072"/>
                <a:ext cx="1" cy="255"/>
              </a:xfrm>
              <a:prstGeom prst="line">
                <a:avLst/>
              </a:prstGeom>
              <a:noFill/>
              <a:ln w="28575">
                <a:solidFill>
                  <a:schemeClr val="tx1"/>
                </a:solidFill>
                <a:prstDash val="sysDot"/>
                <a:round/>
                <a:headEnd/>
                <a:tailEnd/>
              </a:ln>
              <a:effectLst/>
            </p:spPr>
            <p:txBody>
              <a:bodyPr/>
              <a:lstStyle/>
              <a:p>
                <a:endParaRPr lang="zh-CN" altLang="en-US"/>
              </a:p>
            </p:txBody>
          </p:sp>
          <p:sp>
            <p:nvSpPr>
              <p:cNvPr id="945189" name="Line 37"/>
              <p:cNvSpPr>
                <a:spLocks noChangeShapeType="1"/>
              </p:cNvSpPr>
              <p:nvPr/>
            </p:nvSpPr>
            <p:spPr bwMode="auto">
              <a:xfrm flipV="1">
                <a:off x="4342" y="2920"/>
                <a:ext cx="723" cy="11"/>
              </a:xfrm>
              <a:prstGeom prst="line">
                <a:avLst/>
              </a:prstGeom>
              <a:noFill/>
              <a:ln w="28575">
                <a:solidFill>
                  <a:srgbClr val="0066FF"/>
                </a:solidFill>
                <a:round/>
                <a:headEnd/>
                <a:tailEnd/>
              </a:ln>
              <a:effectLst/>
            </p:spPr>
            <p:txBody>
              <a:bodyPr/>
              <a:lstStyle/>
              <a:p>
                <a:endParaRPr lang="zh-CN" altLang="en-US"/>
              </a:p>
            </p:txBody>
          </p:sp>
          <p:sp>
            <p:nvSpPr>
              <p:cNvPr id="945190" name="Line 38"/>
              <p:cNvSpPr>
                <a:spLocks noChangeShapeType="1"/>
              </p:cNvSpPr>
              <p:nvPr/>
            </p:nvSpPr>
            <p:spPr bwMode="auto">
              <a:xfrm>
                <a:off x="5063" y="2925"/>
                <a:ext cx="0" cy="412"/>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45191" name="Line 39"/>
              <p:cNvSpPr>
                <a:spLocks noChangeShapeType="1"/>
              </p:cNvSpPr>
              <p:nvPr/>
            </p:nvSpPr>
            <p:spPr bwMode="auto">
              <a:xfrm>
                <a:off x="5073" y="3328"/>
                <a:ext cx="150" cy="0"/>
              </a:xfrm>
              <a:prstGeom prst="line">
                <a:avLst/>
              </a:prstGeom>
              <a:noFill/>
              <a:ln w="28575">
                <a:solidFill>
                  <a:schemeClr val="accent1"/>
                </a:solidFill>
                <a:round/>
                <a:headEnd/>
                <a:tailEnd/>
              </a:ln>
              <a:effectLst/>
            </p:spPr>
            <p:txBody>
              <a:bodyPr/>
              <a:lstStyle/>
              <a:p>
                <a:endParaRPr lang="zh-CN" altLang="en-US"/>
              </a:p>
            </p:txBody>
          </p:sp>
          <p:sp>
            <p:nvSpPr>
              <p:cNvPr id="945192" name="Line 40"/>
              <p:cNvSpPr>
                <a:spLocks noChangeShapeType="1"/>
              </p:cNvSpPr>
              <p:nvPr/>
            </p:nvSpPr>
            <p:spPr bwMode="auto">
              <a:xfrm>
                <a:off x="3175" y="3382"/>
                <a:ext cx="0" cy="179"/>
              </a:xfrm>
              <a:prstGeom prst="line">
                <a:avLst/>
              </a:prstGeom>
              <a:noFill/>
              <a:ln w="9525">
                <a:solidFill>
                  <a:schemeClr val="tx1"/>
                </a:solidFill>
                <a:round/>
                <a:headEnd/>
                <a:tailEnd/>
              </a:ln>
              <a:effectLst/>
            </p:spPr>
            <p:txBody>
              <a:bodyPr/>
              <a:lstStyle/>
              <a:p>
                <a:endParaRPr lang="zh-CN" altLang="en-US"/>
              </a:p>
            </p:txBody>
          </p:sp>
          <p:sp>
            <p:nvSpPr>
              <p:cNvPr id="945193" name="Line 41"/>
              <p:cNvSpPr>
                <a:spLocks noChangeShapeType="1"/>
              </p:cNvSpPr>
              <p:nvPr/>
            </p:nvSpPr>
            <p:spPr bwMode="auto">
              <a:xfrm>
                <a:off x="4346" y="3268"/>
                <a:ext cx="0" cy="299"/>
              </a:xfrm>
              <a:prstGeom prst="line">
                <a:avLst/>
              </a:prstGeom>
              <a:noFill/>
              <a:ln w="9525">
                <a:solidFill>
                  <a:schemeClr val="tx1"/>
                </a:solidFill>
                <a:round/>
                <a:headEnd/>
                <a:tailEnd/>
              </a:ln>
              <a:effectLst/>
            </p:spPr>
            <p:txBody>
              <a:bodyPr/>
              <a:lstStyle/>
              <a:p>
                <a:endParaRPr lang="zh-CN" altLang="en-US"/>
              </a:p>
            </p:txBody>
          </p:sp>
          <p:sp>
            <p:nvSpPr>
              <p:cNvPr id="945194" name="Line 42"/>
              <p:cNvSpPr>
                <a:spLocks noChangeShapeType="1"/>
              </p:cNvSpPr>
              <p:nvPr/>
            </p:nvSpPr>
            <p:spPr bwMode="auto">
              <a:xfrm>
                <a:off x="5496" y="3385"/>
                <a:ext cx="0" cy="180"/>
              </a:xfrm>
              <a:prstGeom prst="line">
                <a:avLst/>
              </a:prstGeom>
              <a:noFill/>
              <a:ln w="9525">
                <a:solidFill>
                  <a:schemeClr val="tx1"/>
                </a:solidFill>
                <a:round/>
                <a:headEnd/>
                <a:tailEnd/>
              </a:ln>
              <a:effectLst/>
            </p:spPr>
            <p:txBody>
              <a:bodyPr/>
              <a:lstStyle/>
              <a:p>
                <a:endParaRPr lang="zh-CN" altLang="en-US"/>
              </a:p>
            </p:txBody>
          </p:sp>
          <p:sp>
            <p:nvSpPr>
              <p:cNvPr id="945195" name="Line 43"/>
              <p:cNvSpPr>
                <a:spLocks noChangeShapeType="1"/>
              </p:cNvSpPr>
              <p:nvPr/>
            </p:nvSpPr>
            <p:spPr bwMode="auto">
              <a:xfrm>
                <a:off x="5227" y="3053"/>
                <a:ext cx="0" cy="270"/>
              </a:xfrm>
              <a:prstGeom prst="line">
                <a:avLst/>
              </a:prstGeom>
              <a:noFill/>
              <a:ln w="28575">
                <a:solidFill>
                  <a:schemeClr val="tx1"/>
                </a:solidFill>
                <a:prstDash val="sysDot"/>
                <a:round/>
                <a:headEnd/>
                <a:tailEnd/>
              </a:ln>
              <a:effectLst/>
            </p:spPr>
            <p:txBody>
              <a:bodyPr/>
              <a:lstStyle/>
              <a:p>
                <a:endParaRPr lang="zh-CN" altLang="en-US"/>
              </a:p>
            </p:txBody>
          </p:sp>
          <p:sp>
            <p:nvSpPr>
              <p:cNvPr id="945196" name="Line 44"/>
              <p:cNvSpPr>
                <a:spLocks noChangeShapeType="1"/>
              </p:cNvSpPr>
              <p:nvPr/>
            </p:nvSpPr>
            <p:spPr bwMode="auto">
              <a:xfrm>
                <a:off x="5520" y="2891"/>
                <a:ext cx="205" cy="0"/>
              </a:xfrm>
              <a:prstGeom prst="line">
                <a:avLst/>
              </a:prstGeom>
              <a:noFill/>
              <a:ln w="28575">
                <a:solidFill>
                  <a:srgbClr val="3333CC"/>
                </a:solidFill>
                <a:round/>
                <a:headEnd/>
                <a:tailEnd/>
              </a:ln>
              <a:effectLst/>
            </p:spPr>
            <p:txBody>
              <a:bodyPr/>
              <a:lstStyle/>
              <a:p>
                <a:endParaRPr lang="zh-CN" altLang="en-US"/>
              </a:p>
            </p:txBody>
          </p:sp>
          <p:sp>
            <p:nvSpPr>
              <p:cNvPr id="945197" name="Line 45"/>
              <p:cNvSpPr>
                <a:spLocks noChangeShapeType="1"/>
              </p:cNvSpPr>
              <p:nvPr/>
            </p:nvSpPr>
            <p:spPr bwMode="auto">
              <a:xfrm>
                <a:off x="3175" y="3483"/>
                <a:ext cx="1169"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45198" name="Line 46"/>
              <p:cNvSpPr>
                <a:spLocks noChangeShapeType="1"/>
              </p:cNvSpPr>
              <p:nvPr/>
            </p:nvSpPr>
            <p:spPr bwMode="auto">
              <a:xfrm>
                <a:off x="4365" y="3487"/>
                <a:ext cx="1131" cy="1"/>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45199" name="Text Box 47"/>
              <p:cNvSpPr txBox="1">
                <a:spLocks noChangeArrowheads="1"/>
              </p:cNvSpPr>
              <p:nvPr/>
            </p:nvSpPr>
            <p:spPr bwMode="auto">
              <a:xfrm>
                <a:off x="3342" y="2674"/>
                <a:ext cx="626" cy="25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a:latin typeface="Times New Roman" pitchFamily="18" charset="0"/>
                    <a:ea typeface="宋体" pitchFamily="2" charset="-122"/>
                  </a:rPr>
                  <a:t>1ms</a:t>
                </a:r>
              </a:p>
            </p:txBody>
          </p:sp>
          <p:sp>
            <p:nvSpPr>
              <p:cNvPr id="945200" name="Line 48"/>
              <p:cNvSpPr>
                <a:spLocks noChangeShapeType="1"/>
              </p:cNvSpPr>
              <p:nvPr/>
            </p:nvSpPr>
            <p:spPr bwMode="auto">
              <a:xfrm>
                <a:off x="4049" y="3080"/>
                <a:ext cx="416" cy="0"/>
              </a:xfrm>
              <a:prstGeom prst="line">
                <a:avLst/>
              </a:prstGeom>
              <a:noFill/>
              <a:ln w="28575">
                <a:solidFill>
                  <a:srgbClr val="56C61E"/>
                </a:solidFill>
                <a:round/>
                <a:headEnd/>
                <a:tailEnd/>
              </a:ln>
              <a:effectLst/>
            </p:spPr>
            <p:txBody>
              <a:bodyPr/>
              <a:lstStyle/>
              <a:p>
                <a:endParaRPr lang="zh-CN" altLang="en-US"/>
              </a:p>
            </p:txBody>
          </p:sp>
          <p:sp>
            <p:nvSpPr>
              <p:cNvPr id="945201" name="Line 49"/>
              <p:cNvSpPr>
                <a:spLocks noChangeShapeType="1"/>
              </p:cNvSpPr>
              <p:nvPr/>
            </p:nvSpPr>
            <p:spPr bwMode="auto">
              <a:xfrm>
                <a:off x="4346" y="2928"/>
                <a:ext cx="0" cy="144"/>
              </a:xfrm>
              <a:prstGeom prst="line">
                <a:avLst/>
              </a:prstGeom>
              <a:noFill/>
              <a:ln w="28575">
                <a:solidFill>
                  <a:schemeClr val="tx1"/>
                </a:solidFill>
                <a:prstDash val="sysDot"/>
                <a:round/>
                <a:headEnd/>
                <a:tailEnd/>
              </a:ln>
              <a:effectLst/>
            </p:spPr>
            <p:txBody>
              <a:bodyPr/>
              <a:lstStyle/>
              <a:p>
                <a:endParaRPr lang="zh-CN" altLang="en-US"/>
              </a:p>
            </p:txBody>
          </p:sp>
          <p:sp>
            <p:nvSpPr>
              <p:cNvPr id="945202" name="Line 50"/>
              <p:cNvSpPr>
                <a:spLocks noChangeShapeType="1"/>
              </p:cNvSpPr>
              <p:nvPr/>
            </p:nvSpPr>
            <p:spPr bwMode="auto">
              <a:xfrm>
                <a:off x="4452" y="3074"/>
                <a:ext cx="8" cy="255"/>
              </a:xfrm>
              <a:prstGeom prst="line">
                <a:avLst/>
              </a:prstGeom>
              <a:noFill/>
              <a:ln w="28575">
                <a:solidFill>
                  <a:schemeClr val="tx1"/>
                </a:solidFill>
                <a:prstDash val="sysDot"/>
                <a:round/>
                <a:headEnd/>
                <a:tailEnd/>
              </a:ln>
              <a:effectLst/>
            </p:spPr>
            <p:txBody>
              <a:bodyPr/>
              <a:lstStyle/>
              <a:p>
                <a:endParaRPr lang="zh-CN" altLang="en-US"/>
              </a:p>
            </p:txBody>
          </p:sp>
          <p:sp>
            <p:nvSpPr>
              <p:cNvPr id="945203" name="Line 51"/>
              <p:cNvSpPr>
                <a:spLocks noChangeShapeType="1"/>
              </p:cNvSpPr>
              <p:nvPr/>
            </p:nvSpPr>
            <p:spPr bwMode="auto">
              <a:xfrm flipV="1">
                <a:off x="4458" y="3319"/>
                <a:ext cx="758" cy="4"/>
              </a:xfrm>
              <a:prstGeom prst="line">
                <a:avLst/>
              </a:prstGeom>
              <a:noFill/>
              <a:ln w="28575">
                <a:solidFill>
                  <a:srgbClr val="A50021"/>
                </a:solidFill>
                <a:round/>
                <a:headEnd/>
                <a:tailEnd/>
              </a:ln>
              <a:effectLst/>
            </p:spPr>
            <p:txBody>
              <a:bodyPr/>
              <a:lstStyle/>
              <a:p>
                <a:endParaRPr lang="zh-CN" altLang="en-US"/>
              </a:p>
            </p:txBody>
          </p:sp>
          <p:sp>
            <p:nvSpPr>
              <p:cNvPr id="945204" name="Line 52"/>
              <p:cNvSpPr>
                <a:spLocks noChangeShapeType="1"/>
              </p:cNvSpPr>
              <p:nvPr/>
            </p:nvSpPr>
            <p:spPr bwMode="auto">
              <a:xfrm>
                <a:off x="5229" y="3057"/>
                <a:ext cx="416" cy="0"/>
              </a:xfrm>
              <a:prstGeom prst="line">
                <a:avLst/>
              </a:prstGeom>
              <a:noFill/>
              <a:ln w="28575">
                <a:solidFill>
                  <a:srgbClr val="56C61E"/>
                </a:solidFill>
                <a:round/>
                <a:headEnd/>
                <a:tailEnd/>
              </a:ln>
              <a:effectLst/>
            </p:spPr>
            <p:txBody>
              <a:bodyPr/>
              <a:lstStyle/>
              <a:p>
                <a:endParaRPr lang="zh-CN" altLang="en-US"/>
              </a:p>
            </p:txBody>
          </p:sp>
          <p:sp>
            <p:nvSpPr>
              <p:cNvPr id="945205" name="Line 53"/>
              <p:cNvSpPr>
                <a:spLocks noChangeShapeType="1"/>
              </p:cNvSpPr>
              <p:nvPr/>
            </p:nvSpPr>
            <p:spPr bwMode="auto">
              <a:xfrm>
                <a:off x="5526" y="2897"/>
                <a:ext cx="0" cy="144"/>
              </a:xfrm>
              <a:prstGeom prst="line">
                <a:avLst/>
              </a:prstGeom>
              <a:noFill/>
              <a:ln w="28575">
                <a:solidFill>
                  <a:schemeClr val="tx1"/>
                </a:solidFill>
                <a:prstDash val="sysDot"/>
                <a:round/>
                <a:headEnd/>
                <a:tailEnd/>
              </a:ln>
              <a:effectLst/>
            </p:spPr>
            <p:txBody>
              <a:bodyPr/>
              <a:lstStyle/>
              <a:p>
                <a:endParaRPr lang="zh-CN" altLang="en-US"/>
              </a:p>
            </p:txBody>
          </p:sp>
          <p:sp>
            <p:nvSpPr>
              <p:cNvPr id="945206" name="Rectangle 54"/>
              <p:cNvSpPr>
                <a:spLocks noChangeArrowheads="1"/>
              </p:cNvSpPr>
              <p:nvPr/>
            </p:nvSpPr>
            <p:spPr bwMode="auto">
              <a:xfrm>
                <a:off x="3706" y="3593"/>
                <a:ext cx="824" cy="269"/>
              </a:xfrm>
              <a:prstGeom prst="rect">
                <a:avLst/>
              </a:prstGeom>
              <a:noFill/>
              <a:ln w="9525">
                <a:noFill/>
                <a:miter lim="800000"/>
                <a:headEnd/>
                <a:tailEnd/>
              </a:ln>
              <a:effectLst/>
            </p:spPr>
            <p:txBody>
              <a:bodyPr wrap="none">
                <a:spAutoFit/>
              </a:bodyPr>
              <a:lstStyle/>
              <a:p>
                <a:pPr eaLnBrk="1" hangingPunct="1"/>
                <a:r>
                  <a:rPr kumimoji="1" lang="zh-CN" altLang="en-US" sz="2200" b="1">
                    <a:solidFill>
                      <a:srgbClr val="CC3300"/>
                    </a:solidFill>
                    <a:latin typeface="Times New Roman" pitchFamily="18" charset="0"/>
                    <a:ea typeface="黑体" pitchFamily="49" charset="-122"/>
                  </a:rPr>
                  <a:t>中断方式</a:t>
                </a:r>
              </a:p>
            </p:txBody>
          </p:sp>
        </p:grpSp>
        <p:sp>
          <p:nvSpPr>
            <p:cNvPr id="945209" name="Line 57"/>
            <p:cNvSpPr>
              <a:spLocks noChangeShapeType="1"/>
            </p:cNvSpPr>
            <p:nvPr/>
          </p:nvSpPr>
          <p:spPr bwMode="auto">
            <a:xfrm flipV="1">
              <a:off x="3026" y="3099"/>
              <a:ext cx="750" cy="10"/>
            </a:xfrm>
            <a:prstGeom prst="line">
              <a:avLst/>
            </a:prstGeom>
            <a:noFill/>
            <a:ln w="50800">
              <a:solidFill>
                <a:srgbClr val="A50021"/>
              </a:solidFill>
              <a:round/>
              <a:headEnd/>
              <a:tailEnd/>
            </a:ln>
            <a:effectLst/>
          </p:spPr>
          <p:txBody>
            <a:bodyPr/>
            <a:lstStyle/>
            <a:p>
              <a:endParaRPr lang="zh-CN" altLang="en-US"/>
            </a:p>
          </p:txBody>
        </p:sp>
        <p:sp>
          <p:nvSpPr>
            <p:cNvPr id="945210" name="Line 58"/>
            <p:cNvSpPr>
              <a:spLocks noChangeShapeType="1"/>
            </p:cNvSpPr>
            <p:nvPr/>
          </p:nvSpPr>
          <p:spPr bwMode="auto">
            <a:xfrm>
              <a:off x="4309" y="3103"/>
              <a:ext cx="613" cy="8"/>
            </a:xfrm>
            <a:prstGeom prst="line">
              <a:avLst/>
            </a:prstGeom>
            <a:noFill/>
            <a:ln w="50800">
              <a:solidFill>
                <a:srgbClr val="A50021"/>
              </a:solidFill>
              <a:round/>
              <a:headEnd/>
              <a:tailEnd/>
            </a:ln>
            <a:effectLst/>
          </p:spPr>
          <p:txBody>
            <a:bodyPr/>
            <a:lstStyle/>
            <a:p>
              <a:endParaRPr lang="zh-CN" altLang="en-US"/>
            </a:p>
          </p:txBody>
        </p:sp>
        <p:sp>
          <p:nvSpPr>
            <p:cNvPr id="945211" name="Line 59"/>
            <p:cNvSpPr>
              <a:spLocks noChangeShapeType="1"/>
            </p:cNvSpPr>
            <p:nvPr/>
          </p:nvSpPr>
          <p:spPr bwMode="auto">
            <a:xfrm>
              <a:off x="3767" y="3090"/>
              <a:ext cx="156" cy="9"/>
            </a:xfrm>
            <a:prstGeom prst="line">
              <a:avLst/>
            </a:prstGeom>
            <a:noFill/>
            <a:ln w="50800">
              <a:solidFill>
                <a:srgbClr val="FE9AAB"/>
              </a:solidFill>
              <a:round/>
              <a:headEnd/>
              <a:tailEnd/>
            </a:ln>
            <a:effectLst/>
          </p:spPr>
          <p:txBody>
            <a:bodyPr/>
            <a:lstStyle/>
            <a:p>
              <a:endParaRPr lang="zh-CN" altLang="en-US"/>
            </a:p>
          </p:txBody>
        </p:sp>
        <p:sp>
          <p:nvSpPr>
            <p:cNvPr id="945212" name="Line 60"/>
            <p:cNvSpPr>
              <a:spLocks noChangeShapeType="1"/>
            </p:cNvSpPr>
            <p:nvPr/>
          </p:nvSpPr>
          <p:spPr bwMode="auto">
            <a:xfrm>
              <a:off x="4922" y="3093"/>
              <a:ext cx="156" cy="9"/>
            </a:xfrm>
            <a:prstGeom prst="line">
              <a:avLst/>
            </a:prstGeom>
            <a:noFill/>
            <a:ln w="50800">
              <a:solidFill>
                <a:srgbClr val="FE9AAB"/>
              </a:solidFill>
              <a:round/>
              <a:headEnd/>
              <a:tailEnd/>
            </a:ln>
            <a:effectLst/>
          </p:spPr>
          <p:txBody>
            <a:bodyPr/>
            <a:lstStyle/>
            <a:p>
              <a:endParaRPr lang="zh-CN" altLang="en-US"/>
            </a:p>
          </p:txBody>
        </p:sp>
      </p:grpSp>
    </p:spTree>
    <p:extLst>
      <p:ext uri="{BB962C8B-B14F-4D97-AF65-F5344CB8AC3E}">
        <p14:creationId xmlns:p14="http://schemas.microsoft.com/office/powerpoint/2010/main" val="174320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5155">
                                            <p:txEl>
                                              <p:pRg st="1" end="1"/>
                                            </p:txEl>
                                          </p:spTgt>
                                        </p:tgtEl>
                                        <p:attrNameLst>
                                          <p:attrName>style.visibility</p:attrName>
                                        </p:attrNameLst>
                                      </p:cBhvr>
                                      <p:to>
                                        <p:strVal val="visible"/>
                                      </p:to>
                                    </p:set>
                                    <p:animEffect transition="in" filter="blinds(horizontal)">
                                      <p:cBhvr>
                                        <p:cTn id="7" dur="500"/>
                                        <p:tgtEl>
                                          <p:spTgt spid="945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5157"/>
                                        </p:tgtEl>
                                        <p:attrNameLst>
                                          <p:attrName>style.visibility</p:attrName>
                                        </p:attrNameLst>
                                      </p:cBhvr>
                                      <p:to>
                                        <p:strVal val="visible"/>
                                      </p:to>
                                    </p:set>
                                    <p:animEffect transition="in" filter="blinds(horizontal)">
                                      <p:cBhvr>
                                        <p:cTn id="12" dur="500"/>
                                        <p:tgtEl>
                                          <p:spTgt spid="9451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45155">
                                            <p:txEl>
                                              <p:pRg st="2" end="2"/>
                                            </p:txEl>
                                          </p:spTgt>
                                        </p:tgtEl>
                                        <p:attrNameLst>
                                          <p:attrName>style.visibility</p:attrName>
                                        </p:attrNameLst>
                                      </p:cBhvr>
                                      <p:to>
                                        <p:strVal val="visible"/>
                                      </p:to>
                                    </p:set>
                                    <p:animEffect transition="in" filter="blinds(horizontal)">
                                      <p:cBhvr>
                                        <p:cTn id="17" dur="500"/>
                                        <p:tgtEl>
                                          <p:spTgt spid="945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45155">
                                            <p:txEl>
                                              <p:pRg st="3" end="3"/>
                                            </p:txEl>
                                          </p:spTgt>
                                        </p:tgtEl>
                                        <p:attrNameLst>
                                          <p:attrName>style.visibility</p:attrName>
                                        </p:attrNameLst>
                                      </p:cBhvr>
                                      <p:to>
                                        <p:strVal val="visible"/>
                                      </p:to>
                                    </p:set>
                                    <p:animEffect transition="in" filter="blinds(horizontal)">
                                      <p:cBhvr>
                                        <p:cTn id="22" dur="500"/>
                                        <p:tgtEl>
                                          <p:spTgt spid="945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45156">
                                            <p:txEl>
                                              <p:pRg st="1" end="1"/>
                                            </p:txEl>
                                          </p:spTgt>
                                        </p:tgtEl>
                                        <p:attrNameLst>
                                          <p:attrName>style.visibility</p:attrName>
                                        </p:attrNameLst>
                                      </p:cBhvr>
                                      <p:to>
                                        <p:strVal val="visible"/>
                                      </p:to>
                                    </p:set>
                                    <p:animEffect transition="in" filter="blinds(horizontal)">
                                      <p:cBhvr>
                                        <p:cTn id="27" dur="500"/>
                                        <p:tgtEl>
                                          <p:spTgt spid="94515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45213"/>
                                        </p:tgtEl>
                                        <p:attrNameLst>
                                          <p:attrName>style.visibility</p:attrName>
                                        </p:attrNameLst>
                                      </p:cBhvr>
                                      <p:to>
                                        <p:strVal val="visible"/>
                                      </p:to>
                                    </p:set>
                                    <p:animEffect transition="in" filter="blinds(horizontal)">
                                      <p:cBhvr>
                                        <p:cTn id="32" dur="500"/>
                                        <p:tgtEl>
                                          <p:spTgt spid="9452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45156">
                                            <p:txEl>
                                              <p:pRg st="2" end="2"/>
                                            </p:txEl>
                                          </p:spTgt>
                                        </p:tgtEl>
                                        <p:attrNameLst>
                                          <p:attrName>style.visibility</p:attrName>
                                        </p:attrNameLst>
                                      </p:cBhvr>
                                      <p:to>
                                        <p:strVal val="visible"/>
                                      </p:to>
                                    </p:set>
                                    <p:animEffect transition="in" filter="blinds(horizontal)">
                                      <p:cBhvr>
                                        <p:cTn id="37" dur="500"/>
                                        <p:tgtEl>
                                          <p:spTgt spid="94515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45156">
                                            <p:txEl>
                                              <p:pRg st="3" end="3"/>
                                            </p:txEl>
                                          </p:spTgt>
                                        </p:tgtEl>
                                        <p:attrNameLst>
                                          <p:attrName>style.visibility</p:attrName>
                                        </p:attrNameLst>
                                      </p:cBhvr>
                                      <p:to>
                                        <p:strVal val="visible"/>
                                      </p:to>
                                    </p:set>
                                    <p:animEffect transition="in" filter="blinds(horizontal)">
                                      <p:cBhvr>
                                        <p:cTn id="42" dur="500"/>
                                        <p:tgtEl>
                                          <p:spTgt spid="94515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45207"/>
                                        </p:tgtEl>
                                        <p:attrNameLst>
                                          <p:attrName>style.visibility</p:attrName>
                                        </p:attrNameLst>
                                      </p:cBhvr>
                                      <p:to>
                                        <p:strVal val="visible"/>
                                      </p:to>
                                    </p:set>
                                    <p:animEffect transition="in" filter="blinds(horizontal)">
                                      <p:cBhvr>
                                        <p:cTn id="47" dur="500"/>
                                        <p:tgtEl>
                                          <p:spTgt spid="94520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45208"/>
                                        </p:tgtEl>
                                        <p:attrNameLst>
                                          <p:attrName>style.visibility</p:attrName>
                                        </p:attrNameLst>
                                      </p:cBhvr>
                                      <p:to>
                                        <p:strVal val="visible"/>
                                      </p:to>
                                    </p:set>
                                    <p:animEffect transition="in" filter="blinds(horizontal)">
                                      <p:cBhvr>
                                        <p:cTn id="52" dur="500"/>
                                        <p:tgtEl>
                                          <p:spTgt spid="945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207" grpId="0"/>
      <p:bldP spid="94520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title"/>
          </p:nvPr>
        </p:nvSpPr>
        <p:spPr>
          <a:xfrm>
            <a:off x="742950" y="100013"/>
            <a:ext cx="7891463" cy="528637"/>
          </a:xfrm>
        </p:spPr>
        <p:txBody>
          <a:bodyPr/>
          <a:lstStyle/>
          <a:p>
            <a:r>
              <a:rPr lang="en-US" altLang="zh-CN">
                <a:cs typeface="Arial" charset="0"/>
              </a:rPr>
              <a:t>DMA</a:t>
            </a:r>
            <a:r>
              <a:rPr lang="zh-CN" altLang="en-US">
                <a:cs typeface="Arial" charset="0"/>
              </a:rPr>
              <a:t>方式的基本要点</a:t>
            </a:r>
          </a:p>
        </p:txBody>
      </p:sp>
      <p:sp>
        <p:nvSpPr>
          <p:cNvPr id="948227" name="Rectangle 3"/>
          <p:cNvSpPr>
            <a:spLocks noGrp="1" noChangeArrowheads="1"/>
          </p:cNvSpPr>
          <p:nvPr>
            <p:ph type="body" idx="1"/>
          </p:nvPr>
        </p:nvSpPr>
        <p:spPr>
          <a:xfrm>
            <a:off x="185738" y="931863"/>
            <a:ext cx="8648700" cy="5362575"/>
          </a:xfrm>
        </p:spPr>
        <p:txBody>
          <a:bodyPr/>
          <a:lstStyle/>
          <a:p>
            <a:pPr marL="342900" indent="-342900" algn="just">
              <a:lnSpc>
                <a:spcPct val="115000"/>
              </a:lnSpc>
              <a:spcBef>
                <a:spcPct val="15000"/>
              </a:spcBef>
            </a:pPr>
            <a:r>
              <a:rPr lang="en-US" altLang="zh-CN" sz="2100" dirty="0">
                <a:latin typeface="微软雅黑" pitchFamily="34" charset="-122"/>
                <a:ea typeface="微软雅黑" pitchFamily="34" charset="-122"/>
              </a:rPr>
              <a:t>DMA</a:t>
            </a:r>
            <a:r>
              <a:rPr lang="zh-CN" altLang="en-US" sz="2100" dirty="0">
                <a:latin typeface="微软雅黑" pitchFamily="34" charset="-122"/>
                <a:ea typeface="微软雅黑" pitchFamily="34" charset="-122"/>
              </a:rPr>
              <a:t>方式的基本思想</a:t>
            </a:r>
          </a:p>
          <a:p>
            <a:pPr marL="742950" lvl="1" indent="-285750" algn="just">
              <a:lnSpc>
                <a:spcPct val="115000"/>
              </a:lnSpc>
              <a:spcBef>
                <a:spcPct val="15000"/>
              </a:spcBef>
            </a:pPr>
            <a:r>
              <a:rPr lang="zh-CN" altLang="en-US" sz="2100" dirty="0">
                <a:latin typeface="微软雅黑" pitchFamily="34" charset="-122"/>
                <a:ea typeface="微软雅黑" pitchFamily="34" charset="-122"/>
              </a:rPr>
              <a:t>在高速</a:t>
            </a:r>
            <a:r>
              <a:rPr lang="zh-CN" altLang="en-US" sz="2100" dirty="0">
                <a:solidFill>
                  <a:schemeClr val="accent1"/>
                </a:solidFill>
                <a:latin typeface="微软雅黑" pitchFamily="34" charset="-122"/>
                <a:ea typeface="微软雅黑" pitchFamily="34" charset="-122"/>
              </a:rPr>
              <a:t>外设和主存间直接传送</a:t>
            </a:r>
            <a:r>
              <a:rPr lang="zh-CN" altLang="en-US" sz="2100" dirty="0">
                <a:latin typeface="微软雅黑" pitchFamily="34" charset="-122"/>
                <a:ea typeface="微软雅黑" pitchFamily="34" charset="-122"/>
              </a:rPr>
              <a:t>数据</a:t>
            </a:r>
          </a:p>
          <a:p>
            <a:pPr marL="742950" lvl="1" indent="-285750" algn="just">
              <a:lnSpc>
                <a:spcPct val="115000"/>
              </a:lnSpc>
              <a:spcBef>
                <a:spcPct val="15000"/>
              </a:spcBef>
            </a:pPr>
            <a:r>
              <a:rPr lang="zh-CN" altLang="en-US" sz="2100" dirty="0">
                <a:latin typeface="微软雅黑" pitchFamily="34" charset="-122"/>
                <a:ea typeface="微软雅黑" pitchFamily="34" charset="-122"/>
              </a:rPr>
              <a:t>由专门硬件</a:t>
            </a:r>
            <a:r>
              <a:rPr lang="zh-CN" altLang="en-US" sz="2100" dirty="0">
                <a:solidFill>
                  <a:srgbClr val="D1390F"/>
                </a:solidFill>
                <a:latin typeface="微软雅黑" pitchFamily="34" charset="-122"/>
                <a:ea typeface="微软雅黑" pitchFamily="34" charset="-122"/>
              </a:rPr>
              <a:t>（即：</a:t>
            </a:r>
            <a:r>
              <a:rPr lang="en-US" altLang="zh-CN" sz="2100" dirty="0">
                <a:solidFill>
                  <a:srgbClr val="D1390F"/>
                </a:solidFill>
                <a:latin typeface="微软雅黑" pitchFamily="34" charset="-122"/>
                <a:ea typeface="微软雅黑" pitchFamily="34" charset="-122"/>
              </a:rPr>
              <a:t>DMA</a:t>
            </a:r>
            <a:r>
              <a:rPr lang="zh-CN" altLang="en-US" sz="2100" dirty="0">
                <a:solidFill>
                  <a:srgbClr val="D1390F"/>
                </a:solidFill>
                <a:latin typeface="微软雅黑" pitchFamily="34" charset="-122"/>
                <a:ea typeface="微软雅黑" pitchFamily="34" charset="-122"/>
              </a:rPr>
              <a:t>控制器）</a:t>
            </a:r>
            <a:r>
              <a:rPr lang="zh-CN" altLang="en-US" sz="2100" dirty="0">
                <a:latin typeface="微软雅黑" pitchFamily="34" charset="-122"/>
                <a:ea typeface="微软雅黑" pitchFamily="34" charset="-122"/>
              </a:rPr>
              <a:t>控制总线进行传输</a:t>
            </a:r>
            <a:endParaRPr lang="en-US" altLang="zh-CN" sz="2100" dirty="0">
              <a:latin typeface="微软雅黑" pitchFamily="34" charset="-122"/>
              <a:ea typeface="微软雅黑" pitchFamily="34" charset="-122"/>
            </a:endParaRPr>
          </a:p>
          <a:p>
            <a:pPr marL="342900" indent="-342900" algn="just">
              <a:lnSpc>
                <a:spcPct val="115000"/>
              </a:lnSpc>
              <a:spcBef>
                <a:spcPct val="15000"/>
              </a:spcBef>
            </a:pPr>
            <a:r>
              <a:rPr lang="en-US" altLang="zh-CN" sz="2100" dirty="0">
                <a:latin typeface="微软雅黑" pitchFamily="34" charset="-122"/>
                <a:ea typeface="微软雅黑" pitchFamily="34" charset="-122"/>
              </a:rPr>
              <a:t>DMA</a:t>
            </a:r>
            <a:r>
              <a:rPr lang="zh-CN" altLang="en-US" sz="2100" dirty="0">
                <a:latin typeface="微软雅黑" pitchFamily="34" charset="-122"/>
                <a:ea typeface="微软雅黑" pitchFamily="34" charset="-122"/>
              </a:rPr>
              <a:t>方式适用场合</a:t>
            </a:r>
          </a:p>
          <a:p>
            <a:pPr marL="742950" lvl="1" indent="-285750" algn="just">
              <a:lnSpc>
                <a:spcPct val="115000"/>
              </a:lnSpc>
              <a:spcBef>
                <a:spcPct val="15000"/>
              </a:spcBef>
            </a:pPr>
            <a:r>
              <a:rPr lang="zh-CN" altLang="en-US" sz="2100" dirty="0">
                <a:latin typeface="微软雅黑" pitchFamily="34" charset="-122"/>
                <a:ea typeface="微软雅黑" pitchFamily="34" charset="-122"/>
              </a:rPr>
              <a:t>高速设备（如：磁盘、光盘等）</a:t>
            </a:r>
          </a:p>
          <a:p>
            <a:pPr marL="742950" lvl="1" indent="-285750" algn="just">
              <a:lnSpc>
                <a:spcPct val="115000"/>
              </a:lnSpc>
              <a:spcBef>
                <a:spcPct val="15000"/>
              </a:spcBef>
            </a:pPr>
            <a:r>
              <a:rPr lang="zh-CN" altLang="en-US" sz="2100" dirty="0">
                <a:latin typeface="微软雅黑" pitchFamily="34" charset="-122"/>
                <a:ea typeface="微软雅黑" pitchFamily="34" charset="-122"/>
              </a:rPr>
              <a:t>成批数据交换，且数据间间隔时间短，一旦启动，数据连续读写</a:t>
            </a:r>
          </a:p>
          <a:p>
            <a:pPr marL="342900" indent="-342900" algn="just">
              <a:lnSpc>
                <a:spcPct val="115000"/>
              </a:lnSpc>
              <a:spcBef>
                <a:spcPct val="15000"/>
              </a:spcBef>
            </a:pPr>
            <a:r>
              <a:rPr lang="zh-CN" altLang="en-US" sz="2100" dirty="0">
                <a:latin typeface="微软雅黑" pitchFamily="34" charset="-122"/>
                <a:ea typeface="微软雅黑" pitchFamily="34" charset="-122"/>
              </a:rPr>
              <a:t>采用“请求</a:t>
            </a:r>
            <a:r>
              <a:rPr lang="en-US" altLang="zh-CN" sz="2100" dirty="0">
                <a:latin typeface="微软雅黑" pitchFamily="34" charset="-122"/>
                <a:ea typeface="微软雅黑" pitchFamily="34" charset="-122"/>
              </a:rPr>
              <a:t>-</a:t>
            </a:r>
            <a:r>
              <a:rPr lang="zh-CN" altLang="en-US" sz="2100" dirty="0">
                <a:latin typeface="微软雅黑" pitchFamily="34" charset="-122"/>
                <a:ea typeface="微软雅黑" pitchFamily="34" charset="-122"/>
              </a:rPr>
              <a:t>响应”方式</a:t>
            </a:r>
          </a:p>
          <a:p>
            <a:pPr marL="742950" lvl="1" indent="-285750" algn="just">
              <a:lnSpc>
                <a:spcPct val="115000"/>
              </a:lnSpc>
              <a:spcBef>
                <a:spcPct val="15000"/>
              </a:spcBef>
            </a:pPr>
            <a:r>
              <a:rPr lang="zh-CN" altLang="en-US" sz="2100" dirty="0">
                <a:latin typeface="微软雅黑" pitchFamily="34" charset="-122"/>
                <a:ea typeface="微软雅黑" pitchFamily="34" charset="-122"/>
              </a:rPr>
              <a:t>每当高速设备准备好数据就进行一次“</a:t>
            </a:r>
            <a:r>
              <a:rPr lang="en-US" altLang="zh-CN" sz="2100" dirty="0">
                <a:latin typeface="微软雅黑" pitchFamily="34" charset="-122"/>
                <a:ea typeface="微软雅黑" pitchFamily="34" charset="-122"/>
              </a:rPr>
              <a:t>DMA</a:t>
            </a:r>
            <a:r>
              <a:rPr lang="zh-CN" altLang="en-US" sz="2100" dirty="0">
                <a:latin typeface="微软雅黑" pitchFamily="34" charset="-122"/>
                <a:ea typeface="微软雅黑" pitchFamily="34" charset="-122"/>
              </a:rPr>
              <a:t>请求”，</a:t>
            </a:r>
            <a:r>
              <a:rPr lang="en-US" altLang="zh-CN" sz="2100" dirty="0">
                <a:latin typeface="微软雅黑" pitchFamily="34" charset="-122"/>
                <a:ea typeface="微软雅黑" pitchFamily="34" charset="-122"/>
              </a:rPr>
              <a:t>DMA</a:t>
            </a:r>
            <a:r>
              <a:rPr lang="zh-CN" altLang="en-US" sz="2100" dirty="0">
                <a:latin typeface="微软雅黑" pitchFamily="34" charset="-122"/>
                <a:ea typeface="微软雅黑" pitchFamily="34" charset="-122"/>
              </a:rPr>
              <a:t>控制器接受到</a:t>
            </a:r>
            <a:r>
              <a:rPr lang="en-US" altLang="zh-CN" sz="2100" dirty="0">
                <a:latin typeface="微软雅黑" pitchFamily="34" charset="-122"/>
                <a:ea typeface="微软雅黑" pitchFamily="34" charset="-122"/>
              </a:rPr>
              <a:t>DMA</a:t>
            </a:r>
            <a:r>
              <a:rPr lang="zh-CN" altLang="en-US" sz="2100" dirty="0">
                <a:latin typeface="微软雅黑" pitchFamily="34" charset="-122"/>
                <a:ea typeface="微软雅黑" pitchFamily="34" charset="-122"/>
              </a:rPr>
              <a:t>请求后，申请总线使用权</a:t>
            </a:r>
          </a:p>
          <a:p>
            <a:pPr marL="742950" lvl="1" indent="-285750" algn="just">
              <a:lnSpc>
                <a:spcPct val="115000"/>
              </a:lnSpc>
              <a:spcBef>
                <a:spcPct val="15000"/>
              </a:spcBef>
            </a:pPr>
            <a:r>
              <a:rPr lang="en-US" altLang="zh-CN" sz="2100" dirty="0">
                <a:latin typeface="微软雅黑" pitchFamily="34" charset="-122"/>
                <a:ea typeface="微软雅黑" pitchFamily="34" charset="-122"/>
              </a:rPr>
              <a:t>DMA</a:t>
            </a:r>
            <a:r>
              <a:rPr lang="zh-CN" altLang="en-US" sz="2100" dirty="0">
                <a:latin typeface="微软雅黑" pitchFamily="34" charset="-122"/>
                <a:ea typeface="微软雅黑" pitchFamily="34" charset="-122"/>
              </a:rPr>
              <a:t>控制器的总线使用优先级比</a:t>
            </a:r>
            <a:r>
              <a:rPr lang="en-US" altLang="zh-CN" sz="2100" dirty="0">
                <a:latin typeface="微软雅黑" pitchFamily="34" charset="-122"/>
                <a:ea typeface="微软雅黑" pitchFamily="34" charset="-122"/>
              </a:rPr>
              <a:t>CPU</a:t>
            </a:r>
            <a:r>
              <a:rPr lang="zh-CN" altLang="en-US" sz="2100" dirty="0">
                <a:latin typeface="微软雅黑" pitchFamily="34" charset="-122"/>
                <a:ea typeface="微软雅黑" pitchFamily="34" charset="-122"/>
              </a:rPr>
              <a:t>高，为什么？</a:t>
            </a:r>
          </a:p>
          <a:p>
            <a:pPr marL="342900" indent="-342900" algn="just">
              <a:lnSpc>
                <a:spcPct val="115000"/>
              </a:lnSpc>
              <a:spcBef>
                <a:spcPct val="15000"/>
              </a:spcBef>
            </a:pPr>
            <a:r>
              <a:rPr lang="zh-CN" altLang="en-US" sz="2100" dirty="0">
                <a:latin typeface="微软雅黑" pitchFamily="34" charset="-122"/>
                <a:ea typeface="微软雅黑" pitchFamily="34" charset="-122"/>
              </a:rPr>
              <a:t>与中断控制方式结合使用</a:t>
            </a:r>
          </a:p>
          <a:p>
            <a:pPr marL="742950" lvl="1" indent="-285750" algn="just">
              <a:lnSpc>
                <a:spcPct val="115000"/>
              </a:lnSpc>
              <a:spcBef>
                <a:spcPct val="15000"/>
              </a:spcBef>
            </a:pPr>
            <a:r>
              <a:rPr lang="zh-CN" altLang="en-US" sz="2100" dirty="0">
                <a:latin typeface="微软雅黑" pitchFamily="34" charset="-122"/>
                <a:ea typeface="微软雅黑" pitchFamily="34" charset="-122"/>
              </a:rPr>
              <a:t>在</a:t>
            </a:r>
            <a:r>
              <a:rPr lang="en-US" altLang="zh-CN" sz="2100" dirty="0">
                <a:latin typeface="微软雅黑" pitchFamily="34" charset="-122"/>
                <a:ea typeface="微软雅黑" pitchFamily="34" charset="-122"/>
              </a:rPr>
              <a:t>DMA</a:t>
            </a:r>
            <a:r>
              <a:rPr lang="zh-CN" altLang="en-US" sz="2100" dirty="0">
                <a:latin typeface="微软雅黑" pitchFamily="34" charset="-122"/>
                <a:ea typeface="微软雅黑" pitchFamily="34" charset="-122"/>
              </a:rPr>
              <a:t>控制器控制总线进行数据传送时，</a:t>
            </a:r>
            <a:r>
              <a:rPr lang="en-US" altLang="zh-CN" sz="2100" dirty="0">
                <a:latin typeface="微软雅黑" pitchFamily="34" charset="-122"/>
                <a:ea typeface="微软雅黑" pitchFamily="34" charset="-122"/>
              </a:rPr>
              <a:t>CPU</a:t>
            </a:r>
            <a:r>
              <a:rPr lang="zh-CN" altLang="en-US" sz="2100" dirty="0">
                <a:latin typeface="微软雅黑" pitchFamily="34" charset="-122"/>
                <a:ea typeface="微软雅黑" pitchFamily="34" charset="-122"/>
              </a:rPr>
              <a:t>执行其他程序</a:t>
            </a:r>
          </a:p>
          <a:p>
            <a:pPr marL="742950" lvl="1" indent="-285750" algn="just">
              <a:lnSpc>
                <a:spcPct val="115000"/>
              </a:lnSpc>
              <a:spcBef>
                <a:spcPct val="15000"/>
              </a:spcBef>
            </a:pPr>
            <a:r>
              <a:rPr lang="en-US" altLang="zh-CN" sz="2100" dirty="0">
                <a:latin typeface="微软雅黑" pitchFamily="34" charset="-122"/>
                <a:ea typeface="微软雅黑" pitchFamily="34" charset="-122"/>
              </a:rPr>
              <a:t>DMA</a:t>
            </a:r>
            <a:r>
              <a:rPr lang="zh-CN" altLang="en-US" sz="2100" dirty="0">
                <a:latin typeface="微软雅黑" pitchFamily="34" charset="-122"/>
                <a:ea typeface="微软雅黑" pitchFamily="34" charset="-122"/>
              </a:rPr>
              <a:t>传送结束时，要通过“</a:t>
            </a:r>
            <a:r>
              <a:rPr lang="en-US" altLang="zh-CN" sz="2100" dirty="0">
                <a:solidFill>
                  <a:srgbClr val="D1390F"/>
                </a:solidFill>
                <a:latin typeface="微软雅黑" pitchFamily="34" charset="-122"/>
                <a:ea typeface="微软雅黑" pitchFamily="34" charset="-122"/>
              </a:rPr>
              <a:t>DMA</a:t>
            </a:r>
            <a:r>
              <a:rPr lang="zh-CN" altLang="en-US" sz="2100" dirty="0">
                <a:solidFill>
                  <a:srgbClr val="D1390F"/>
                </a:solidFill>
                <a:latin typeface="微软雅黑" pitchFamily="34" charset="-122"/>
                <a:ea typeface="微软雅黑" pitchFamily="34" charset="-122"/>
              </a:rPr>
              <a:t>结束中断</a:t>
            </a:r>
            <a:r>
              <a:rPr lang="zh-CN" altLang="en-US" sz="2100" dirty="0">
                <a:latin typeface="微软雅黑" pitchFamily="34" charset="-122"/>
                <a:ea typeface="微软雅黑" pitchFamily="34" charset="-122"/>
              </a:rPr>
              <a:t>”告知</a:t>
            </a:r>
            <a:r>
              <a:rPr lang="en-US" altLang="zh-CN" sz="2100" dirty="0">
                <a:latin typeface="微软雅黑" pitchFamily="34" charset="-122"/>
                <a:ea typeface="微软雅黑" pitchFamily="34" charset="-122"/>
              </a:rPr>
              <a:t>CPU</a:t>
            </a:r>
            <a:endParaRPr lang="zh-CN" altLang="en-US" sz="2100" dirty="0">
              <a:latin typeface="微软雅黑" pitchFamily="34" charset="-122"/>
              <a:ea typeface="微软雅黑" pitchFamily="34" charset="-122"/>
            </a:endParaRPr>
          </a:p>
        </p:txBody>
      </p:sp>
    </p:spTree>
    <p:extLst>
      <p:ext uri="{BB962C8B-B14F-4D97-AF65-F5344CB8AC3E}">
        <p14:creationId xmlns:p14="http://schemas.microsoft.com/office/powerpoint/2010/main" val="102126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48227">
                                            <p:txEl>
                                              <p:pRg st="1" end="1"/>
                                            </p:txEl>
                                          </p:spTgt>
                                        </p:tgtEl>
                                        <p:attrNameLst>
                                          <p:attrName>style.visibility</p:attrName>
                                        </p:attrNameLst>
                                      </p:cBhvr>
                                      <p:to>
                                        <p:strVal val="visible"/>
                                      </p:to>
                                    </p:set>
                                    <p:animEffect transition="in" filter="checkerboard(across)">
                                      <p:cBhvr>
                                        <p:cTn id="7" dur="500"/>
                                        <p:tgtEl>
                                          <p:spTgt spid="9482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48227">
                                            <p:txEl>
                                              <p:pRg st="2" end="2"/>
                                            </p:txEl>
                                          </p:spTgt>
                                        </p:tgtEl>
                                        <p:attrNameLst>
                                          <p:attrName>style.visibility</p:attrName>
                                        </p:attrNameLst>
                                      </p:cBhvr>
                                      <p:to>
                                        <p:strVal val="visible"/>
                                      </p:to>
                                    </p:set>
                                    <p:animEffect transition="in" filter="checkerboard(across)">
                                      <p:cBhvr>
                                        <p:cTn id="12" dur="500"/>
                                        <p:tgtEl>
                                          <p:spTgt spid="9482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48227">
                                            <p:txEl>
                                              <p:pRg st="4" end="4"/>
                                            </p:txEl>
                                          </p:spTgt>
                                        </p:tgtEl>
                                        <p:attrNameLst>
                                          <p:attrName>style.visibility</p:attrName>
                                        </p:attrNameLst>
                                      </p:cBhvr>
                                      <p:to>
                                        <p:strVal val="visible"/>
                                      </p:to>
                                    </p:set>
                                    <p:animEffect transition="in" filter="checkerboard(across)">
                                      <p:cBhvr>
                                        <p:cTn id="17" dur="500"/>
                                        <p:tgtEl>
                                          <p:spTgt spid="94822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48227">
                                            <p:txEl>
                                              <p:pRg st="5" end="5"/>
                                            </p:txEl>
                                          </p:spTgt>
                                        </p:tgtEl>
                                        <p:attrNameLst>
                                          <p:attrName>style.visibility</p:attrName>
                                        </p:attrNameLst>
                                      </p:cBhvr>
                                      <p:to>
                                        <p:strVal val="visible"/>
                                      </p:to>
                                    </p:set>
                                    <p:animEffect transition="in" filter="checkerboard(across)">
                                      <p:cBhvr>
                                        <p:cTn id="22" dur="500"/>
                                        <p:tgtEl>
                                          <p:spTgt spid="94822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48227">
                                            <p:txEl>
                                              <p:pRg st="7" end="7"/>
                                            </p:txEl>
                                          </p:spTgt>
                                        </p:tgtEl>
                                        <p:attrNameLst>
                                          <p:attrName>style.visibility</p:attrName>
                                        </p:attrNameLst>
                                      </p:cBhvr>
                                      <p:to>
                                        <p:strVal val="visible"/>
                                      </p:to>
                                    </p:set>
                                    <p:animEffect transition="in" filter="checkerboard(across)">
                                      <p:cBhvr>
                                        <p:cTn id="27" dur="500"/>
                                        <p:tgtEl>
                                          <p:spTgt spid="94822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48227">
                                            <p:txEl>
                                              <p:pRg st="8" end="8"/>
                                            </p:txEl>
                                          </p:spTgt>
                                        </p:tgtEl>
                                        <p:attrNameLst>
                                          <p:attrName>style.visibility</p:attrName>
                                        </p:attrNameLst>
                                      </p:cBhvr>
                                      <p:to>
                                        <p:strVal val="visible"/>
                                      </p:to>
                                    </p:set>
                                    <p:animEffect transition="in" filter="checkerboard(across)">
                                      <p:cBhvr>
                                        <p:cTn id="32" dur="500"/>
                                        <p:tgtEl>
                                          <p:spTgt spid="94822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48227">
                                            <p:txEl>
                                              <p:pRg st="10" end="10"/>
                                            </p:txEl>
                                          </p:spTgt>
                                        </p:tgtEl>
                                        <p:attrNameLst>
                                          <p:attrName>style.visibility</p:attrName>
                                        </p:attrNameLst>
                                      </p:cBhvr>
                                      <p:to>
                                        <p:strVal val="visible"/>
                                      </p:to>
                                    </p:set>
                                    <p:animEffect transition="in" filter="checkerboard(across)">
                                      <p:cBhvr>
                                        <p:cTn id="37" dur="500"/>
                                        <p:tgtEl>
                                          <p:spTgt spid="948227">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948227">
                                            <p:txEl>
                                              <p:pRg st="11" end="11"/>
                                            </p:txEl>
                                          </p:spTgt>
                                        </p:tgtEl>
                                        <p:attrNameLst>
                                          <p:attrName>style.visibility</p:attrName>
                                        </p:attrNameLst>
                                      </p:cBhvr>
                                      <p:to>
                                        <p:strVal val="visible"/>
                                      </p:to>
                                    </p:set>
                                    <p:animEffect transition="in" filter="checkerboard(across)">
                                      <p:cBhvr>
                                        <p:cTn id="42" dur="500"/>
                                        <p:tgtEl>
                                          <p:spTgt spid="94822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47"/>
          <p:cNvSpPr>
            <a:spLocks noGrp="1" noChangeArrowheads="1"/>
          </p:cNvSpPr>
          <p:nvPr>
            <p:ph type="title" idx="4294967295"/>
          </p:nvPr>
        </p:nvSpPr>
        <p:spPr>
          <a:xfrm>
            <a:off x="371475" y="96838"/>
            <a:ext cx="7591425" cy="569912"/>
          </a:xfrm>
        </p:spPr>
        <p:txBody>
          <a:bodyPr lIns="91440" tIns="45720" rIns="91440" bIns="45720" anchor="ctr"/>
          <a:lstStyle/>
          <a:p>
            <a:r>
              <a:rPr lang="zh-CN" altLang="en-US">
                <a:latin typeface="黑体" pitchFamily="49" charset="-122"/>
              </a:rPr>
              <a:t>读一个磁盘扇区 </a:t>
            </a:r>
            <a:r>
              <a:rPr lang="en-US" altLang="zh-CN">
                <a:latin typeface="黑体" pitchFamily="49" charset="-122"/>
              </a:rPr>
              <a:t>- </a:t>
            </a:r>
            <a:r>
              <a:rPr lang="zh-CN" altLang="en-US">
                <a:latin typeface="黑体" pitchFamily="49" charset="-122"/>
              </a:rPr>
              <a:t>第一步</a:t>
            </a:r>
          </a:p>
        </p:txBody>
      </p:sp>
      <p:sp>
        <p:nvSpPr>
          <p:cNvPr id="854019" name="Rectangle 4"/>
          <p:cNvSpPr>
            <a:spLocks noChangeArrowheads="1"/>
          </p:cNvSpPr>
          <p:nvPr/>
        </p:nvSpPr>
        <p:spPr bwMode="auto">
          <a:xfrm>
            <a:off x="6291263" y="2846388"/>
            <a:ext cx="909637" cy="91440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Main</a:t>
            </a:r>
          </a:p>
          <a:p>
            <a:pPr algn="ctr"/>
            <a:r>
              <a:rPr lang="en-US" altLang="zh-CN" b="1">
                <a:latin typeface="Arial Narrow" pitchFamily="34" charset="0"/>
                <a:ea typeface="宋体" pitchFamily="2" charset="-122"/>
              </a:rPr>
              <a:t>memory</a:t>
            </a:r>
          </a:p>
        </p:txBody>
      </p:sp>
      <p:sp>
        <p:nvSpPr>
          <p:cNvPr id="854020" name="AutoShape 5"/>
          <p:cNvSpPr>
            <a:spLocks noChangeArrowheads="1"/>
          </p:cNvSpPr>
          <p:nvPr/>
        </p:nvSpPr>
        <p:spPr bwMode="auto">
          <a:xfrm>
            <a:off x="4767263" y="2981325"/>
            <a:ext cx="1492250" cy="533400"/>
          </a:xfrm>
          <a:prstGeom prst="leftRightArrow">
            <a:avLst>
              <a:gd name="adj1" fmla="val 50000"/>
              <a:gd name="adj2" fmla="val 55952"/>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4021" name="Rectangle 6"/>
          <p:cNvSpPr>
            <a:spLocks noChangeArrowheads="1"/>
          </p:cNvSpPr>
          <p:nvPr/>
        </p:nvSpPr>
        <p:spPr bwMode="auto">
          <a:xfrm>
            <a:off x="3852863" y="3013075"/>
            <a:ext cx="909637" cy="577850"/>
          </a:xfrm>
          <a:prstGeom prst="rect">
            <a:avLst/>
          </a:prstGeom>
          <a:noFill/>
          <a:ln w="12700">
            <a:solidFill>
              <a:schemeClr val="tx1"/>
            </a:solidFill>
            <a:miter lim="800000"/>
            <a:headEnd/>
            <a:tailEnd/>
          </a:ln>
        </p:spPr>
        <p:txBody>
          <a:bodyPr wrap="none" anchor="ctr"/>
          <a:lstStyle/>
          <a:p>
            <a:endParaRPr lang="en-US" altLang="zh-CN" b="1">
              <a:latin typeface="Arial Narrow" pitchFamily="34" charset="0"/>
              <a:ea typeface="宋体" pitchFamily="2" charset="-122"/>
            </a:endParaRPr>
          </a:p>
        </p:txBody>
      </p:sp>
      <p:sp>
        <p:nvSpPr>
          <p:cNvPr id="854022" name="AutoShape 7"/>
          <p:cNvSpPr>
            <a:spLocks noChangeArrowheads="1"/>
          </p:cNvSpPr>
          <p:nvPr/>
        </p:nvSpPr>
        <p:spPr bwMode="auto">
          <a:xfrm>
            <a:off x="2395538" y="2981325"/>
            <a:ext cx="1452562" cy="533400"/>
          </a:xfrm>
          <a:prstGeom prst="leftRightArrow">
            <a:avLst>
              <a:gd name="adj1" fmla="val 50000"/>
              <a:gd name="adj2" fmla="val 54464"/>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4023" name="Rectangle 8"/>
          <p:cNvSpPr>
            <a:spLocks noChangeArrowheads="1"/>
          </p:cNvSpPr>
          <p:nvPr/>
        </p:nvSpPr>
        <p:spPr bwMode="auto">
          <a:xfrm>
            <a:off x="1411288" y="1685925"/>
            <a:ext cx="684212" cy="152400"/>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4024" name="Rectangle 9"/>
          <p:cNvSpPr>
            <a:spLocks noChangeArrowheads="1"/>
          </p:cNvSpPr>
          <p:nvPr/>
        </p:nvSpPr>
        <p:spPr bwMode="auto">
          <a:xfrm>
            <a:off x="1411288" y="1838325"/>
            <a:ext cx="684212" cy="152400"/>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4025" name="Rectangle 10"/>
          <p:cNvSpPr>
            <a:spLocks noChangeArrowheads="1"/>
          </p:cNvSpPr>
          <p:nvPr/>
        </p:nvSpPr>
        <p:spPr bwMode="auto">
          <a:xfrm>
            <a:off x="1411288" y="1990725"/>
            <a:ext cx="684212" cy="152400"/>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4026" name="Rectangle 11"/>
          <p:cNvSpPr>
            <a:spLocks noChangeArrowheads="1"/>
          </p:cNvSpPr>
          <p:nvPr/>
        </p:nvSpPr>
        <p:spPr bwMode="auto">
          <a:xfrm>
            <a:off x="1411288" y="2143125"/>
            <a:ext cx="684212" cy="152400"/>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4027" name="Rectangle 12"/>
          <p:cNvSpPr>
            <a:spLocks noChangeArrowheads="1"/>
          </p:cNvSpPr>
          <p:nvPr/>
        </p:nvSpPr>
        <p:spPr bwMode="auto">
          <a:xfrm>
            <a:off x="1411288" y="2295525"/>
            <a:ext cx="684212" cy="152400"/>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4028" name="AutoShape 13"/>
          <p:cNvSpPr>
            <a:spLocks noChangeArrowheads="1"/>
          </p:cNvSpPr>
          <p:nvPr/>
        </p:nvSpPr>
        <p:spPr bwMode="auto">
          <a:xfrm>
            <a:off x="2184400" y="1685925"/>
            <a:ext cx="444500" cy="381000"/>
          </a:xfrm>
          <a:prstGeom prst="rightArrow">
            <a:avLst>
              <a:gd name="adj1" fmla="val 50000"/>
              <a:gd name="adj2" fmla="val 29167"/>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4029" name="AutoShape 14"/>
          <p:cNvSpPr>
            <a:spLocks noChangeArrowheads="1"/>
          </p:cNvSpPr>
          <p:nvPr/>
        </p:nvSpPr>
        <p:spPr bwMode="auto">
          <a:xfrm flipH="1">
            <a:off x="2095500" y="2066925"/>
            <a:ext cx="444500" cy="381000"/>
          </a:xfrm>
          <a:prstGeom prst="rightArrow">
            <a:avLst>
              <a:gd name="adj1" fmla="val 50000"/>
              <a:gd name="adj2" fmla="val 29167"/>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4030" name="Rectangle 15"/>
          <p:cNvSpPr>
            <a:spLocks noChangeArrowheads="1"/>
          </p:cNvSpPr>
          <p:nvPr/>
        </p:nvSpPr>
        <p:spPr bwMode="auto">
          <a:xfrm>
            <a:off x="2628900" y="1550988"/>
            <a:ext cx="533400" cy="106680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ALU</a:t>
            </a:r>
          </a:p>
        </p:txBody>
      </p:sp>
      <p:sp>
        <p:nvSpPr>
          <p:cNvPr id="854031" name="Text Box 16"/>
          <p:cNvSpPr txBox="1">
            <a:spLocks noChangeArrowheads="1"/>
          </p:cNvSpPr>
          <p:nvPr/>
        </p:nvSpPr>
        <p:spPr bwMode="auto">
          <a:xfrm>
            <a:off x="1135063" y="1381125"/>
            <a:ext cx="1135062" cy="336550"/>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Register file</a:t>
            </a:r>
          </a:p>
        </p:txBody>
      </p:sp>
      <p:sp>
        <p:nvSpPr>
          <p:cNvPr id="854032" name="AutoShape 17"/>
          <p:cNvSpPr>
            <a:spLocks noChangeArrowheads="1"/>
          </p:cNvSpPr>
          <p:nvPr/>
        </p:nvSpPr>
        <p:spPr bwMode="auto">
          <a:xfrm>
            <a:off x="1485900" y="2524125"/>
            <a:ext cx="609600" cy="457200"/>
          </a:xfrm>
          <a:prstGeom prst="upDownArrow">
            <a:avLst>
              <a:gd name="adj1" fmla="val 50000"/>
              <a:gd name="adj2" fmla="val 20000"/>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4033" name="Rectangle 18"/>
          <p:cNvSpPr>
            <a:spLocks noChangeArrowheads="1"/>
          </p:cNvSpPr>
          <p:nvPr/>
        </p:nvSpPr>
        <p:spPr bwMode="auto">
          <a:xfrm>
            <a:off x="342900" y="1304925"/>
            <a:ext cx="2971800" cy="2438400"/>
          </a:xfrm>
          <a:prstGeom prst="rect">
            <a:avLst/>
          </a:prstGeom>
          <a:noFill/>
          <a:ln w="12700" cap="rnd">
            <a:solidFill>
              <a:schemeClr val="tx1"/>
            </a:solidFill>
            <a:prstDash val="sysDot"/>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4034" name="Text Box 19"/>
          <p:cNvSpPr txBox="1">
            <a:spLocks noChangeArrowheads="1"/>
          </p:cNvSpPr>
          <p:nvPr/>
        </p:nvSpPr>
        <p:spPr bwMode="auto">
          <a:xfrm>
            <a:off x="228600" y="1000125"/>
            <a:ext cx="923925" cy="336550"/>
          </a:xfrm>
          <a:prstGeom prst="rect">
            <a:avLst/>
          </a:prstGeom>
          <a:noFill/>
          <a:ln w="12700">
            <a:noFill/>
            <a:miter lim="800000"/>
            <a:headEnd/>
            <a:tailEnd/>
          </a:ln>
        </p:spPr>
        <p:txBody>
          <a:bodyPr wrap="none" anchor="ctr">
            <a:spAutoFit/>
          </a:bodyPr>
          <a:lstStyle/>
          <a:p>
            <a:r>
              <a:rPr lang="en-US" altLang="zh-CN" b="1">
                <a:latin typeface="Arial Narrow" pitchFamily="34" charset="0"/>
                <a:ea typeface="宋体" pitchFamily="2" charset="-122"/>
              </a:rPr>
              <a:t>CPU chip</a:t>
            </a:r>
          </a:p>
        </p:txBody>
      </p:sp>
      <p:sp>
        <p:nvSpPr>
          <p:cNvPr id="854035" name="AutoShape 20"/>
          <p:cNvSpPr>
            <a:spLocks noChangeArrowheads="1"/>
          </p:cNvSpPr>
          <p:nvPr/>
        </p:nvSpPr>
        <p:spPr bwMode="auto">
          <a:xfrm>
            <a:off x="4076700" y="3667125"/>
            <a:ext cx="495300" cy="685800"/>
          </a:xfrm>
          <a:prstGeom prst="upArrow">
            <a:avLst>
              <a:gd name="adj1" fmla="val 36667"/>
              <a:gd name="adj2" fmla="val 44872"/>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4036" name="AutoShape 21"/>
          <p:cNvSpPr>
            <a:spLocks noChangeArrowheads="1"/>
          </p:cNvSpPr>
          <p:nvPr/>
        </p:nvSpPr>
        <p:spPr bwMode="auto">
          <a:xfrm flipV="1">
            <a:off x="5181600" y="4403725"/>
            <a:ext cx="495300" cy="685800"/>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854037" name="Rectangle 22"/>
          <p:cNvSpPr>
            <a:spLocks noChangeArrowheads="1"/>
          </p:cNvSpPr>
          <p:nvPr/>
        </p:nvSpPr>
        <p:spPr bwMode="auto">
          <a:xfrm>
            <a:off x="4762500" y="5145088"/>
            <a:ext cx="1295400" cy="52070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Disk </a:t>
            </a:r>
          </a:p>
          <a:p>
            <a:pPr algn="ctr"/>
            <a:r>
              <a:rPr lang="en-US" altLang="zh-CN" b="1">
                <a:latin typeface="Arial Narrow" pitchFamily="34" charset="0"/>
                <a:ea typeface="宋体" pitchFamily="2" charset="-122"/>
              </a:rPr>
              <a:t>controller</a:t>
            </a:r>
          </a:p>
        </p:txBody>
      </p:sp>
      <p:sp>
        <p:nvSpPr>
          <p:cNvPr id="854038" name="AutoShape 23"/>
          <p:cNvSpPr>
            <a:spLocks noChangeArrowheads="1"/>
          </p:cNvSpPr>
          <p:nvPr/>
        </p:nvSpPr>
        <p:spPr bwMode="auto">
          <a:xfrm flipV="1">
            <a:off x="2851150" y="4403725"/>
            <a:ext cx="495300" cy="685800"/>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854039" name="Rectangle 24"/>
          <p:cNvSpPr>
            <a:spLocks noChangeArrowheads="1"/>
          </p:cNvSpPr>
          <p:nvPr/>
        </p:nvSpPr>
        <p:spPr bwMode="auto">
          <a:xfrm>
            <a:off x="2432050" y="5145088"/>
            <a:ext cx="1295400" cy="52070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Graphics</a:t>
            </a:r>
          </a:p>
          <a:p>
            <a:pPr algn="ctr"/>
            <a:r>
              <a:rPr lang="en-US" altLang="zh-CN" b="1">
                <a:latin typeface="Arial Narrow" pitchFamily="34" charset="0"/>
                <a:ea typeface="宋体" pitchFamily="2" charset="-122"/>
              </a:rPr>
              <a:t>adapter</a:t>
            </a:r>
          </a:p>
        </p:txBody>
      </p:sp>
      <p:sp>
        <p:nvSpPr>
          <p:cNvPr id="854040" name="AutoShape 25"/>
          <p:cNvSpPr>
            <a:spLocks noChangeArrowheads="1"/>
          </p:cNvSpPr>
          <p:nvPr/>
        </p:nvSpPr>
        <p:spPr bwMode="auto">
          <a:xfrm flipV="1">
            <a:off x="1174750" y="4403725"/>
            <a:ext cx="495300" cy="685800"/>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854041" name="Rectangle 26"/>
          <p:cNvSpPr>
            <a:spLocks noChangeArrowheads="1"/>
          </p:cNvSpPr>
          <p:nvPr/>
        </p:nvSpPr>
        <p:spPr bwMode="auto">
          <a:xfrm>
            <a:off x="831850" y="5056188"/>
            <a:ext cx="1143000" cy="52070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USB</a:t>
            </a:r>
          </a:p>
          <a:p>
            <a:pPr algn="ctr"/>
            <a:r>
              <a:rPr lang="en-US" altLang="zh-CN" b="1">
                <a:latin typeface="Arial Narrow" pitchFamily="34" charset="0"/>
                <a:ea typeface="宋体" pitchFamily="2" charset="-122"/>
              </a:rPr>
              <a:t>controller</a:t>
            </a:r>
          </a:p>
        </p:txBody>
      </p:sp>
      <p:sp>
        <p:nvSpPr>
          <p:cNvPr id="854042" name="Line 27"/>
          <p:cNvSpPr>
            <a:spLocks noChangeShapeType="1"/>
          </p:cNvSpPr>
          <p:nvPr/>
        </p:nvSpPr>
        <p:spPr bwMode="auto">
          <a:xfrm>
            <a:off x="1060450" y="5648325"/>
            <a:ext cx="0" cy="30480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854043" name="Line 28"/>
          <p:cNvSpPr>
            <a:spLocks noChangeShapeType="1"/>
          </p:cNvSpPr>
          <p:nvPr/>
        </p:nvSpPr>
        <p:spPr bwMode="auto">
          <a:xfrm>
            <a:off x="1822450" y="5648325"/>
            <a:ext cx="0" cy="30480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854044" name="Text Box 29"/>
          <p:cNvSpPr txBox="1">
            <a:spLocks noChangeArrowheads="1"/>
          </p:cNvSpPr>
          <p:nvPr/>
        </p:nvSpPr>
        <p:spPr bwMode="auto">
          <a:xfrm>
            <a:off x="684213" y="5892800"/>
            <a:ext cx="719137" cy="336550"/>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mouse</a:t>
            </a:r>
          </a:p>
        </p:txBody>
      </p:sp>
      <p:sp>
        <p:nvSpPr>
          <p:cNvPr id="854045" name="Text Box 30"/>
          <p:cNvSpPr txBox="1">
            <a:spLocks noChangeArrowheads="1"/>
          </p:cNvSpPr>
          <p:nvPr/>
        </p:nvSpPr>
        <p:spPr bwMode="auto">
          <a:xfrm>
            <a:off x="1384300" y="5816600"/>
            <a:ext cx="922338" cy="336550"/>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keyboard</a:t>
            </a:r>
          </a:p>
        </p:txBody>
      </p:sp>
      <p:sp>
        <p:nvSpPr>
          <p:cNvPr id="854046" name="Line 31"/>
          <p:cNvSpPr>
            <a:spLocks noChangeShapeType="1"/>
          </p:cNvSpPr>
          <p:nvPr/>
        </p:nvSpPr>
        <p:spPr bwMode="auto">
          <a:xfrm>
            <a:off x="3117850" y="5648325"/>
            <a:ext cx="0" cy="3048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854047" name="Text Box 32"/>
          <p:cNvSpPr txBox="1">
            <a:spLocks noChangeArrowheads="1"/>
          </p:cNvSpPr>
          <p:nvPr/>
        </p:nvSpPr>
        <p:spPr bwMode="auto">
          <a:xfrm>
            <a:off x="2624138" y="5892800"/>
            <a:ext cx="793750" cy="336550"/>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Monitor</a:t>
            </a:r>
          </a:p>
        </p:txBody>
      </p:sp>
      <p:sp>
        <p:nvSpPr>
          <p:cNvPr id="854048" name="Line 33"/>
          <p:cNvSpPr>
            <a:spLocks noChangeShapeType="1"/>
          </p:cNvSpPr>
          <p:nvPr/>
        </p:nvSpPr>
        <p:spPr bwMode="auto">
          <a:xfrm>
            <a:off x="5422900" y="5648325"/>
            <a:ext cx="0" cy="381000"/>
          </a:xfrm>
          <a:prstGeom prst="line">
            <a:avLst/>
          </a:prstGeom>
          <a:noFill/>
          <a:ln w="12700">
            <a:solidFill>
              <a:schemeClr val="tx1"/>
            </a:solidFill>
            <a:round/>
            <a:headEnd type="triangle" w="med" len="med"/>
            <a:tailEnd type="triangle" w="med" len="med"/>
          </a:ln>
        </p:spPr>
        <p:txBody>
          <a:bodyPr wrap="none" anchor="ctr"/>
          <a:lstStyle/>
          <a:p>
            <a:endParaRPr lang="zh-CN" altLang="en-US"/>
          </a:p>
        </p:txBody>
      </p:sp>
      <p:sp>
        <p:nvSpPr>
          <p:cNvPr id="854049" name="AutoShape 34"/>
          <p:cNvSpPr>
            <a:spLocks noChangeArrowheads="1"/>
          </p:cNvSpPr>
          <p:nvPr/>
        </p:nvSpPr>
        <p:spPr bwMode="auto">
          <a:xfrm>
            <a:off x="5124450" y="6046788"/>
            <a:ext cx="609600" cy="609600"/>
          </a:xfrm>
          <a:prstGeom prst="can">
            <a:avLst>
              <a:gd name="adj" fmla="val 25000"/>
            </a:avLst>
          </a:prstGeom>
          <a:noFill/>
          <a:ln w="12700">
            <a:solidFill>
              <a:schemeClr val="tx1"/>
            </a:solidFill>
            <a:round/>
            <a:headEnd/>
            <a:tailEnd/>
          </a:ln>
        </p:spPr>
        <p:txBody>
          <a:bodyPr wrap="none" anchor="ctr"/>
          <a:lstStyle/>
          <a:p>
            <a:pPr algn="ctr"/>
            <a:r>
              <a:rPr lang="en-US" altLang="zh-CN" b="1">
                <a:latin typeface="Arial Narrow" pitchFamily="34" charset="0"/>
                <a:ea typeface="宋体" pitchFamily="2" charset="-122"/>
              </a:rPr>
              <a:t>Disk</a:t>
            </a:r>
          </a:p>
        </p:txBody>
      </p:sp>
      <p:sp>
        <p:nvSpPr>
          <p:cNvPr id="854050" name="AutoShape 35"/>
          <p:cNvSpPr>
            <a:spLocks noChangeArrowheads="1"/>
          </p:cNvSpPr>
          <p:nvPr/>
        </p:nvSpPr>
        <p:spPr bwMode="auto">
          <a:xfrm>
            <a:off x="266700" y="4187825"/>
            <a:ext cx="6972300" cy="393700"/>
          </a:xfrm>
          <a:prstGeom prst="leftRightArrow">
            <a:avLst>
              <a:gd name="adj1" fmla="val 48611"/>
              <a:gd name="adj2" fmla="val 91500"/>
            </a:avLst>
          </a:prstGeom>
          <a:solidFill>
            <a:schemeClr val="bg1"/>
          </a:solid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4051" name="Rectangle 36"/>
          <p:cNvSpPr>
            <a:spLocks noChangeArrowheads="1"/>
          </p:cNvSpPr>
          <p:nvPr/>
        </p:nvSpPr>
        <p:spPr bwMode="auto">
          <a:xfrm>
            <a:off x="1343025" y="4357688"/>
            <a:ext cx="166688" cy="152400"/>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4052" name="Rectangle 37"/>
          <p:cNvSpPr>
            <a:spLocks noChangeArrowheads="1"/>
          </p:cNvSpPr>
          <p:nvPr/>
        </p:nvSpPr>
        <p:spPr bwMode="auto">
          <a:xfrm>
            <a:off x="3019425" y="4348163"/>
            <a:ext cx="166688" cy="152400"/>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4053" name="Rectangle 38"/>
          <p:cNvSpPr>
            <a:spLocks noChangeArrowheads="1"/>
          </p:cNvSpPr>
          <p:nvPr/>
        </p:nvSpPr>
        <p:spPr bwMode="auto">
          <a:xfrm>
            <a:off x="5353050" y="4338638"/>
            <a:ext cx="161925" cy="152400"/>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4054" name="Text Box 39"/>
          <p:cNvSpPr txBox="1">
            <a:spLocks noChangeArrowheads="1"/>
          </p:cNvSpPr>
          <p:nvPr/>
        </p:nvSpPr>
        <p:spPr bwMode="auto">
          <a:xfrm>
            <a:off x="5553075" y="3984625"/>
            <a:ext cx="747713" cy="336550"/>
          </a:xfrm>
          <a:prstGeom prst="rect">
            <a:avLst/>
          </a:prstGeom>
          <a:noFill/>
          <a:ln w="12700">
            <a:noFill/>
            <a:miter lim="800000"/>
            <a:headEnd/>
            <a:tailEnd/>
          </a:ln>
        </p:spPr>
        <p:txBody>
          <a:bodyPr wrap="none" anchor="ctr">
            <a:spAutoFit/>
          </a:bodyPr>
          <a:lstStyle/>
          <a:p>
            <a:r>
              <a:rPr lang="en-US" altLang="zh-CN" b="1">
                <a:latin typeface="Arial Narrow" pitchFamily="34" charset="0"/>
                <a:ea typeface="宋体" pitchFamily="2" charset="-122"/>
              </a:rPr>
              <a:t>I/O bus</a:t>
            </a:r>
          </a:p>
        </p:txBody>
      </p:sp>
      <p:sp>
        <p:nvSpPr>
          <p:cNvPr id="854055" name="Rectangle 40"/>
          <p:cNvSpPr>
            <a:spLocks noChangeArrowheads="1"/>
          </p:cNvSpPr>
          <p:nvPr/>
        </p:nvSpPr>
        <p:spPr bwMode="auto">
          <a:xfrm>
            <a:off x="4243388" y="4276725"/>
            <a:ext cx="161925" cy="152400"/>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4056" name="Line 41"/>
          <p:cNvSpPr>
            <a:spLocks noChangeShapeType="1"/>
          </p:cNvSpPr>
          <p:nvPr/>
        </p:nvSpPr>
        <p:spPr bwMode="auto">
          <a:xfrm>
            <a:off x="2355850" y="3222625"/>
            <a:ext cx="2012950" cy="0"/>
          </a:xfrm>
          <a:prstGeom prst="line">
            <a:avLst/>
          </a:prstGeom>
          <a:noFill/>
          <a:ln w="76200">
            <a:solidFill>
              <a:srgbClr val="00FFFF"/>
            </a:solidFill>
            <a:round/>
            <a:headEnd/>
            <a:tailEnd/>
          </a:ln>
        </p:spPr>
        <p:txBody>
          <a:bodyPr wrap="none" anchor="ctr"/>
          <a:lstStyle/>
          <a:p>
            <a:endParaRPr lang="zh-CN" altLang="en-US"/>
          </a:p>
        </p:txBody>
      </p:sp>
      <p:sp>
        <p:nvSpPr>
          <p:cNvPr id="854057" name="Line 42"/>
          <p:cNvSpPr>
            <a:spLocks noChangeShapeType="1"/>
          </p:cNvSpPr>
          <p:nvPr/>
        </p:nvSpPr>
        <p:spPr bwMode="auto">
          <a:xfrm>
            <a:off x="4332288" y="3222625"/>
            <a:ext cx="0" cy="1135063"/>
          </a:xfrm>
          <a:prstGeom prst="line">
            <a:avLst/>
          </a:prstGeom>
          <a:noFill/>
          <a:ln w="76200">
            <a:solidFill>
              <a:srgbClr val="00FFFF"/>
            </a:solidFill>
            <a:round/>
            <a:headEnd/>
            <a:tailEnd/>
          </a:ln>
        </p:spPr>
        <p:txBody>
          <a:bodyPr wrap="none" anchor="ctr"/>
          <a:lstStyle/>
          <a:p>
            <a:endParaRPr lang="zh-CN" altLang="en-US"/>
          </a:p>
        </p:txBody>
      </p:sp>
      <p:sp>
        <p:nvSpPr>
          <p:cNvPr id="854058" name="Line 43"/>
          <p:cNvSpPr>
            <a:spLocks noChangeShapeType="1"/>
          </p:cNvSpPr>
          <p:nvPr/>
        </p:nvSpPr>
        <p:spPr bwMode="auto">
          <a:xfrm flipV="1">
            <a:off x="4294188" y="4386263"/>
            <a:ext cx="1128712" cy="0"/>
          </a:xfrm>
          <a:prstGeom prst="line">
            <a:avLst/>
          </a:prstGeom>
          <a:noFill/>
          <a:ln w="76200">
            <a:solidFill>
              <a:srgbClr val="00FFFF"/>
            </a:solidFill>
            <a:round/>
            <a:headEnd/>
            <a:tailEnd/>
          </a:ln>
        </p:spPr>
        <p:txBody>
          <a:bodyPr wrap="none" anchor="ctr"/>
          <a:lstStyle/>
          <a:p>
            <a:endParaRPr lang="zh-CN" altLang="en-US"/>
          </a:p>
        </p:txBody>
      </p:sp>
      <p:sp>
        <p:nvSpPr>
          <p:cNvPr id="854059" name="Line 44"/>
          <p:cNvSpPr>
            <a:spLocks noChangeShapeType="1"/>
          </p:cNvSpPr>
          <p:nvPr/>
        </p:nvSpPr>
        <p:spPr bwMode="auto">
          <a:xfrm>
            <a:off x="5429250" y="4344988"/>
            <a:ext cx="0" cy="782637"/>
          </a:xfrm>
          <a:prstGeom prst="line">
            <a:avLst/>
          </a:prstGeom>
          <a:noFill/>
          <a:ln w="76200">
            <a:solidFill>
              <a:srgbClr val="00FFFF"/>
            </a:solidFill>
            <a:round/>
            <a:headEnd/>
            <a:tailEnd type="triangle" w="med" len="med"/>
          </a:ln>
        </p:spPr>
        <p:txBody>
          <a:bodyPr wrap="none" anchor="ctr"/>
          <a:lstStyle/>
          <a:p>
            <a:endParaRPr lang="zh-CN" altLang="en-US"/>
          </a:p>
        </p:txBody>
      </p:sp>
      <p:sp>
        <p:nvSpPr>
          <p:cNvPr id="854060" name="Rectangle 45"/>
          <p:cNvSpPr>
            <a:spLocks noChangeArrowheads="1"/>
          </p:cNvSpPr>
          <p:nvPr/>
        </p:nvSpPr>
        <p:spPr bwMode="auto">
          <a:xfrm>
            <a:off x="495300" y="3030538"/>
            <a:ext cx="1873250" cy="57785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Bus interface</a:t>
            </a:r>
          </a:p>
        </p:txBody>
      </p:sp>
      <p:sp>
        <p:nvSpPr>
          <p:cNvPr id="854061" name="Text Box 46"/>
          <p:cNvSpPr txBox="1">
            <a:spLocks noChangeArrowheads="1"/>
          </p:cNvSpPr>
          <p:nvPr/>
        </p:nvSpPr>
        <p:spPr bwMode="auto">
          <a:xfrm>
            <a:off x="4298950" y="731838"/>
            <a:ext cx="4486275" cy="1906587"/>
          </a:xfrm>
          <a:prstGeom prst="rect">
            <a:avLst/>
          </a:prstGeom>
          <a:noFill/>
          <a:ln w="25400">
            <a:noFill/>
            <a:miter lim="800000"/>
            <a:headEnd/>
            <a:tailEnd/>
          </a:ln>
        </p:spPr>
        <p:txBody>
          <a:bodyPr>
            <a:spAutoFit/>
          </a:bodyPr>
          <a:lstStyle/>
          <a:p>
            <a:pPr>
              <a:lnSpc>
                <a:spcPct val="115000"/>
              </a:lnSpc>
              <a:spcBef>
                <a:spcPct val="10000"/>
              </a:spcBef>
            </a:pPr>
            <a:r>
              <a:rPr lang="en-US" altLang="zh-CN" sz="2000" b="1">
                <a:latin typeface="微软雅黑" pitchFamily="34" charset="-122"/>
                <a:ea typeface="微软雅黑" pitchFamily="34" charset="-122"/>
              </a:rPr>
              <a:t>CPU</a:t>
            </a:r>
            <a:r>
              <a:rPr lang="zh-CN" altLang="en-US" sz="2000" b="1">
                <a:latin typeface="微软雅黑" pitchFamily="34" charset="-122"/>
                <a:ea typeface="微软雅黑" pitchFamily="34" charset="-122"/>
              </a:rPr>
              <a:t>对</a:t>
            </a:r>
            <a:r>
              <a:rPr lang="en-US" altLang="zh-CN" sz="2000" b="1">
                <a:latin typeface="微软雅黑" pitchFamily="34" charset="-122"/>
                <a:ea typeface="微软雅黑" pitchFamily="34" charset="-122"/>
              </a:rPr>
              <a:t>DMA</a:t>
            </a:r>
            <a:r>
              <a:rPr lang="zh-CN" altLang="en-US" sz="2000" b="1">
                <a:latin typeface="微软雅黑" pitchFamily="34" charset="-122"/>
                <a:ea typeface="微软雅黑" pitchFamily="34" charset="-122"/>
              </a:rPr>
              <a:t>控制器初始化：</a:t>
            </a:r>
          </a:p>
          <a:p>
            <a:pPr>
              <a:lnSpc>
                <a:spcPct val="115000"/>
              </a:lnSpc>
              <a:spcBef>
                <a:spcPct val="10000"/>
              </a:spcBef>
            </a:pPr>
            <a:r>
              <a:rPr lang="zh-CN" altLang="en-US" sz="2000" b="1">
                <a:solidFill>
                  <a:srgbClr val="D1390F"/>
                </a:solidFill>
                <a:latin typeface="微软雅黑" pitchFamily="34" charset="-122"/>
                <a:ea typeface="微软雅黑" pitchFamily="34" charset="-122"/>
              </a:rPr>
              <a:t>将</a:t>
            </a:r>
            <a:r>
              <a:rPr lang="zh-CN" altLang="en-US" sz="2000" b="1">
                <a:solidFill>
                  <a:schemeClr val="accent2"/>
                </a:solidFill>
                <a:latin typeface="微软雅黑" pitchFamily="34" charset="-122"/>
                <a:ea typeface="微软雅黑" pitchFamily="34" charset="-122"/>
              </a:rPr>
              <a:t>传送方向（读）</a:t>
            </a:r>
            <a:r>
              <a:rPr lang="zh-CN" altLang="en-US" sz="2000" b="1">
                <a:solidFill>
                  <a:srgbClr val="D1390F"/>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传送数据个数</a:t>
            </a:r>
            <a:r>
              <a:rPr lang="zh-CN" altLang="en-US" sz="2000" b="1">
                <a:solidFill>
                  <a:srgbClr val="D1390F"/>
                </a:solidFill>
                <a:latin typeface="微软雅黑" pitchFamily="34" charset="-122"/>
                <a:ea typeface="微软雅黑" pitchFamily="34" charset="-122"/>
              </a:rPr>
              <a:t>、 </a:t>
            </a:r>
            <a:r>
              <a:rPr lang="zh-CN" altLang="en-US" sz="2000" b="1">
                <a:solidFill>
                  <a:schemeClr val="accent2"/>
                </a:solidFill>
                <a:latin typeface="微软雅黑" pitchFamily="34" charset="-122"/>
                <a:ea typeface="微软雅黑" pitchFamily="34" charset="-122"/>
              </a:rPr>
              <a:t>磁盘逻辑块号</a:t>
            </a:r>
            <a:r>
              <a:rPr lang="zh-CN" altLang="en-US" sz="2000" b="1">
                <a:solidFill>
                  <a:srgbClr val="D1390F"/>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主存起始地址</a:t>
            </a:r>
            <a:r>
              <a:rPr lang="zh-CN" altLang="en-US" sz="2000" b="1">
                <a:solidFill>
                  <a:srgbClr val="D1390F"/>
                </a:solidFill>
                <a:latin typeface="微软雅黑" pitchFamily="34" charset="-122"/>
                <a:ea typeface="微软雅黑" pitchFamily="34" charset="-122"/>
              </a:rPr>
              <a:t>等参数送到</a:t>
            </a:r>
            <a:r>
              <a:rPr lang="en-US" altLang="zh-CN" sz="2000" b="1">
                <a:solidFill>
                  <a:srgbClr val="D1390F"/>
                </a:solidFill>
                <a:latin typeface="微软雅黑" pitchFamily="34" charset="-122"/>
                <a:ea typeface="微软雅黑" pitchFamily="34" charset="-122"/>
              </a:rPr>
              <a:t>DMA</a:t>
            </a:r>
            <a:r>
              <a:rPr lang="zh-CN" altLang="en-US" sz="2000" b="1">
                <a:solidFill>
                  <a:srgbClr val="D1390F"/>
                </a:solidFill>
                <a:latin typeface="微软雅黑" pitchFamily="34" charset="-122"/>
                <a:ea typeface="微软雅黑" pitchFamily="34" charset="-122"/>
              </a:rPr>
              <a:t>控制器</a:t>
            </a:r>
          </a:p>
          <a:p>
            <a:pPr>
              <a:lnSpc>
                <a:spcPct val="115000"/>
              </a:lnSpc>
              <a:spcBef>
                <a:spcPct val="10000"/>
              </a:spcBef>
            </a:pPr>
            <a:r>
              <a:rPr lang="zh-CN" altLang="en-US" sz="2000" b="1">
                <a:latin typeface="微软雅黑" pitchFamily="34" charset="-122"/>
                <a:ea typeface="微软雅黑" pitchFamily="34" charset="-122"/>
              </a:rPr>
              <a:t>发送</a:t>
            </a:r>
            <a:r>
              <a:rPr lang="zh-CN" altLang="en-US" sz="2000" b="1">
                <a:solidFill>
                  <a:schemeClr val="accent1"/>
                </a:solidFill>
                <a:latin typeface="微软雅黑" pitchFamily="34" charset="-122"/>
                <a:ea typeface="微软雅黑" pitchFamily="34" charset="-122"/>
              </a:rPr>
              <a:t>”启动</a:t>
            </a:r>
            <a:r>
              <a:rPr lang="en-US" altLang="zh-CN" sz="2000" b="1">
                <a:solidFill>
                  <a:schemeClr val="accent1"/>
                </a:solidFill>
                <a:latin typeface="微软雅黑" pitchFamily="34" charset="-122"/>
                <a:ea typeface="微软雅黑" pitchFamily="34" charset="-122"/>
              </a:rPr>
              <a:t>DMA</a:t>
            </a:r>
            <a:r>
              <a:rPr lang="zh-CN" altLang="en-US" sz="2000" b="1">
                <a:solidFill>
                  <a:schemeClr val="accent1"/>
                </a:solidFill>
                <a:latin typeface="微软雅黑" pitchFamily="34" charset="-122"/>
                <a:ea typeface="微软雅黑" pitchFamily="34" charset="-122"/>
              </a:rPr>
              <a:t>传送“</a:t>
            </a:r>
            <a:r>
              <a:rPr lang="zh-CN" altLang="en-US" sz="2000" b="1">
                <a:latin typeface="微软雅黑" pitchFamily="34" charset="-122"/>
                <a:ea typeface="微软雅黑" pitchFamily="34" charset="-122"/>
              </a:rPr>
              <a:t>命令</a:t>
            </a:r>
          </a:p>
        </p:txBody>
      </p:sp>
      <p:sp>
        <p:nvSpPr>
          <p:cNvPr id="854062" name="Text Box 46"/>
          <p:cNvSpPr txBox="1">
            <a:spLocks noChangeArrowheads="1"/>
          </p:cNvSpPr>
          <p:nvPr/>
        </p:nvSpPr>
        <p:spPr bwMode="auto">
          <a:xfrm>
            <a:off x="3875088" y="4078288"/>
            <a:ext cx="1046162" cy="708025"/>
          </a:xfrm>
          <a:prstGeom prst="rect">
            <a:avLst/>
          </a:prstGeom>
          <a:solidFill>
            <a:schemeClr val="bg1"/>
          </a:solidFill>
          <a:ln w="6350">
            <a:solidFill>
              <a:schemeClr val="tx1"/>
            </a:solidFill>
            <a:miter lim="800000"/>
            <a:headEnd/>
            <a:tailEnd/>
          </a:ln>
          <a:effectLst/>
        </p:spPr>
        <p:txBody>
          <a:bodyPr>
            <a:spAutoFit/>
          </a:bodyPr>
          <a:lstStyle/>
          <a:p>
            <a:pPr algn="ctr"/>
            <a:r>
              <a:rPr lang="en-US" altLang="zh-CN" sz="2000" b="1">
                <a:solidFill>
                  <a:schemeClr val="accent1"/>
                </a:solidFill>
                <a:latin typeface="微软雅黑" pitchFamily="34" charset="-122"/>
                <a:ea typeface="微软雅黑" pitchFamily="34" charset="-122"/>
              </a:rPr>
              <a:t>DMA</a:t>
            </a:r>
          </a:p>
          <a:p>
            <a:pPr algn="ctr"/>
            <a:r>
              <a:rPr lang="zh-CN" altLang="en-US" sz="2000" b="1">
                <a:solidFill>
                  <a:schemeClr val="accent1"/>
                </a:solidFill>
                <a:latin typeface="微软雅黑" pitchFamily="34" charset="-122"/>
                <a:ea typeface="微软雅黑" pitchFamily="34" charset="-122"/>
              </a:rPr>
              <a:t>控制器</a:t>
            </a:r>
          </a:p>
        </p:txBody>
      </p:sp>
      <p:grpSp>
        <p:nvGrpSpPr>
          <p:cNvPr id="854065" name="Group 49"/>
          <p:cNvGrpSpPr>
            <a:grpSpLocks/>
          </p:cNvGrpSpPr>
          <p:nvPr/>
        </p:nvGrpSpPr>
        <p:grpSpPr bwMode="auto">
          <a:xfrm>
            <a:off x="4949825" y="4645025"/>
            <a:ext cx="3656013" cy="1057275"/>
            <a:chOff x="3118" y="2926"/>
            <a:chExt cx="2303" cy="666"/>
          </a:xfrm>
        </p:grpSpPr>
        <p:sp>
          <p:nvSpPr>
            <p:cNvPr id="854063" name="Text Box 47"/>
            <p:cNvSpPr txBox="1">
              <a:spLocks noChangeArrowheads="1"/>
            </p:cNvSpPr>
            <p:nvPr/>
          </p:nvSpPr>
          <p:spPr bwMode="auto">
            <a:xfrm>
              <a:off x="4178" y="3054"/>
              <a:ext cx="1243" cy="538"/>
            </a:xfrm>
            <a:prstGeom prst="rect">
              <a:avLst/>
            </a:prstGeom>
            <a:noFill/>
            <a:ln w="50800">
              <a:noFill/>
              <a:miter lim="800000"/>
              <a:headEnd/>
              <a:tailEnd/>
            </a:ln>
            <a:effectLst/>
          </p:spPr>
          <p:txBody>
            <a:bodyPr>
              <a:spAutoFit/>
            </a:bodyPr>
            <a:lstStyle/>
            <a:p>
              <a:pPr>
                <a:lnSpc>
                  <a:spcPct val="125000"/>
                </a:lnSpc>
                <a:spcBef>
                  <a:spcPct val="50000"/>
                </a:spcBef>
              </a:pPr>
              <a:r>
                <a:rPr lang="zh-CN" altLang="en-US" sz="2000" b="1">
                  <a:solidFill>
                    <a:schemeClr val="accent1"/>
                  </a:solidFill>
                  <a:latin typeface="微软雅黑" pitchFamily="34" charset="-122"/>
                  <a:ea typeface="微软雅黑" pitchFamily="34" charset="-122"/>
                </a:rPr>
                <a:t>传送数据个数被送到计数器中</a:t>
              </a:r>
            </a:p>
          </p:txBody>
        </p:sp>
        <p:sp>
          <p:nvSpPr>
            <p:cNvPr id="854064" name="Line 48"/>
            <p:cNvSpPr>
              <a:spLocks noChangeShapeType="1"/>
            </p:cNvSpPr>
            <p:nvPr/>
          </p:nvSpPr>
          <p:spPr bwMode="auto">
            <a:xfrm flipH="1" flipV="1">
              <a:off x="3118" y="2926"/>
              <a:ext cx="1051" cy="292"/>
            </a:xfrm>
            <a:prstGeom prst="line">
              <a:avLst/>
            </a:prstGeom>
            <a:noFill/>
            <a:ln w="50800">
              <a:solidFill>
                <a:srgbClr val="FE9AAB"/>
              </a:solidFill>
              <a:round/>
              <a:headEnd/>
              <a:tailEnd type="triangle" w="med" len="med"/>
            </a:ln>
            <a:effectLst/>
          </p:spPr>
          <p:txBody>
            <a:bodyPr/>
            <a:lstStyle/>
            <a:p>
              <a:endParaRPr lang="zh-CN" altLang="en-US"/>
            </a:p>
          </p:txBody>
        </p:sp>
      </p:grpSp>
    </p:spTree>
    <p:extLst>
      <p:ext uri="{BB962C8B-B14F-4D97-AF65-F5344CB8AC3E}">
        <p14:creationId xmlns:p14="http://schemas.microsoft.com/office/powerpoint/2010/main" val="259729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4062"/>
                                        </p:tgtEl>
                                        <p:attrNameLst>
                                          <p:attrName>style.visibility</p:attrName>
                                        </p:attrNameLst>
                                      </p:cBhvr>
                                      <p:to>
                                        <p:strVal val="visible"/>
                                      </p:to>
                                    </p:set>
                                    <p:animEffect transition="in" filter="blinds(horizontal)">
                                      <p:cBhvr>
                                        <p:cTn id="7" dur="500"/>
                                        <p:tgtEl>
                                          <p:spTgt spid="8540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4061">
                                            <p:txEl>
                                              <p:pRg st="0" end="0"/>
                                            </p:txEl>
                                          </p:spTgt>
                                        </p:tgtEl>
                                        <p:attrNameLst>
                                          <p:attrName>style.visibility</p:attrName>
                                        </p:attrNameLst>
                                      </p:cBhvr>
                                      <p:to>
                                        <p:strVal val="visible"/>
                                      </p:to>
                                    </p:set>
                                    <p:animEffect transition="in" filter="blinds(horizontal)">
                                      <p:cBhvr>
                                        <p:cTn id="12" dur="500"/>
                                        <p:tgtEl>
                                          <p:spTgt spid="85406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4061">
                                            <p:txEl>
                                              <p:pRg st="1" end="1"/>
                                            </p:txEl>
                                          </p:spTgt>
                                        </p:tgtEl>
                                        <p:attrNameLst>
                                          <p:attrName>style.visibility</p:attrName>
                                        </p:attrNameLst>
                                      </p:cBhvr>
                                      <p:to>
                                        <p:strVal val="visible"/>
                                      </p:to>
                                    </p:set>
                                    <p:animEffect transition="in" filter="blinds(horizontal)">
                                      <p:cBhvr>
                                        <p:cTn id="17" dur="500"/>
                                        <p:tgtEl>
                                          <p:spTgt spid="85406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4061">
                                            <p:txEl>
                                              <p:pRg st="2" end="2"/>
                                            </p:txEl>
                                          </p:spTgt>
                                        </p:tgtEl>
                                        <p:attrNameLst>
                                          <p:attrName>style.visibility</p:attrName>
                                        </p:attrNameLst>
                                      </p:cBhvr>
                                      <p:to>
                                        <p:strVal val="visible"/>
                                      </p:to>
                                    </p:set>
                                    <p:animEffect transition="in" filter="blinds(horizontal)">
                                      <p:cBhvr>
                                        <p:cTn id="22" dur="500"/>
                                        <p:tgtEl>
                                          <p:spTgt spid="85406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54065"/>
                                        </p:tgtEl>
                                        <p:attrNameLst>
                                          <p:attrName>style.visibility</p:attrName>
                                        </p:attrNameLst>
                                      </p:cBhvr>
                                      <p:to>
                                        <p:strVal val="visible"/>
                                      </p:to>
                                    </p:set>
                                    <p:animEffect transition="in" filter="blinds(horizontal)">
                                      <p:cBhvr>
                                        <p:cTn id="27" dur="500"/>
                                        <p:tgtEl>
                                          <p:spTgt spid="854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6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47"/>
          <p:cNvSpPr>
            <a:spLocks noGrp="1" noChangeArrowheads="1"/>
          </p:cNvSpPr>
          <p:nvPr>
            <p:ph type="title" idx="4294967295"/>
          </p:nvPr>
        </p:nvSpPr>
        <p:spPr>
          <a:xfrm>
            <a:off x="357188" y="131763"/>
            <a:ext cx="7591425" cy="569912"/>
          </a:xfrm>
        </p:spPr>
        <p:txBody>
          <a:bodyPr lIns="91440" tIns="45720" rIns="91440" bIns="45720" anchor="ctr"/>
          <a:lstStyle/>
          <a:p>
            <a:r>
              <a:rPr lang="zh-CN" altLang="en-US">
                <a:latin typeface="黑体" pitchFamily="49" charset="-122"/>
              </a:rPr>
              <a:t>读一个磁盘扇区</a:t>
            </a:r>
            <a:r>
              <a:rPr lang="en-US" altLang="zh-CN">
                <a:latin typeface="黑体" pitchFamily="49" charset="-122"/>
              </a:rPr>
              <a:t>–</a:t>
            </a:r>
            <a:r>
              <a:rPr lang="zh-CN" altLang="en-US">
                <a:latin typeface="黑体" pitchFamily="49" charset="-122"/>
              </a:rPr>
              <a:t>第二步</a:t>
            </a:r>
            <a:endParaRPr lang="en-US" altLang="zh-CN">
              <a:latin typeface="黑体" pitchFamily="49" charset="-122"/>
            </a:endParaRPr>
          </a:p>
        </p:txBody>
      </p:sp>
      <p:sp>
        <p:nvSpPr>
          <p:cNvPr id="856067" name="Rectangle 4"/>
          <p:cNvSpPr>
            <a:spLocks noChangeArrowheads="1"/>
          </p:cNvSpPr>
          <p:nvPr/>
        </p:nvSpPr>
        <p:spPr bwMode="auto">
          <a:xfrm>
            <a:off x="6294438" y="2800350"/>
            <a:ext cx="909637" cy="91440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Main</a:t>
            </a:r>
          </a:p>
          <a:p>
            <a:pPr algn="ctr"/>
            <a:r>
              <a:rPr lang="en-US" altLang="zh-CN" b="1">
                <a:latin typeface="Arial Narrow" pitchFamily="34" charset="0"/>
                <a:ea typeface="宋体" pitchFamily="2" charset="-122"/>
              </a:rPr>
              <a:t>memory</a:t>
            </a:r>
          </a:p>
        </p:txBody>
      </p:sp>
      <p:sp>
        <p:nvSpPr>
          <p:cNvPr id="856068" name="AutoShape 5"/>
          <p:cNvSpPr>
            <a:spLocks noChangeArrowheads="1"/>
          </p:cNvSpPr>
          <p:nvPr/>
        </p:nvSpPr>
        <p:spPr bwMode="auto">
          <a:xfrm>
            <a:off x="4770438" y="2952750"/>
            <a:ext cx="1492250" cy="533400"/>
          </a:xfrm>
          <a:prstGeom prst="leftRightArrow">
            <a:avLst>
              <a:gd name="adj1" fmla="val 50000"/>
              <a:gd name="adj2" fmla="val 55952"/>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6069" name="Rectangle 6"/>
          <p:cNvSpPr>
            <a:spLocks noChangeArrowheads="1"/>
          </p:cNvSpPr>
          <p:nvPr/>
        </p:nvSpPr>
        <p:spPr bwMode="auto">
          <a:xfrm>
            <a:off x="3856038" y="2984500"/>
            <a:ext cx="909637" cy="577850"/>
          </a:xfrm>
          <a:prstGeom prst="rect">
            <a:avLst/>
          </a:prstGeom>
          <a:noFill/>
          <a:ln w="12700">
            <a:solidFill>
              <a:schemeClr val="tx1"/>
            </a:solidFill>
            <a:miter lim="800000"/>
            <a:headEnd/>
            <a:tailEnd/>
          </a:ln>
        </p:spPr>
        <p:txBody>
          <a:bodyPr wrap="none" anchor="ctr"/>
          <a:lstStyle/>
          <a:p>
            <a:endParaRPr lang="en-US" altLang="zh-CN" b="1">
              <a:latin typeface="Arial Narrow" pitchFamily="34" charset="0"/>
              <a:ea typeface="宋体" pitchFamily="2" charset="-122"/>
            </a:endParaRPr>
          </a:p>
        </p:txBody>
      </p:sp>
      <p:sp>
        <p:nvSpPr>
          <p:cNvPr id="856070" name="AutoShape 7"/>
          <p:cNvSpPr>
            <a:spLocks noChangeArrowheads="1"/>
          </p:cNvSpPr>
          <p:nvPr/>
        </p:nvSpPr>
        <p:spPr bwMode="auto">
          <a:xfrm>
            <a:off x="2398713" y="2952750"/>
            <a:ext cx="1452562" cy="533400"/>
          </a:xfrm>
          <a:prstGeom prst="leftRightArrow">
            <a:avLst>
              <a:gd name="adj1" fmla="val 50000"/>
              <a:gd name="adj2" fmla="val 54464"/>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6071" name="Rectangle 8"/>
          <p:cNvSpPr>
            <a:spLocks noChangeArrowheads="1"/>
          </p:cNvSpPr>
          <p:nvPr/>
        </p:nvSpPr>
        <p:spPr bwMode="auto">
          <a:xfrm>
            <a:off x="1414463" y="1657350"/>
            <a:ext cx="684212" cy="152400"/>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6072" name="Rectangle 9"/>
          <p:cNvSpPr>
            <a:spLocks noChangeArrowheads="1"/>
          </p:cNvSpPr>
          <p:nvPr/>
        </p:nvSpPr>
        <p:spPr bwMode="auto">
          <a:xfrm>
            <a:off x="1414463" y="1809750"/>
            <a:ext cx="684212" cy="152400"/>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6073" name="Rectangle 10"/>
          <p:cNvSpPr>
            <a:spLocks noChangeArrowheads="1"/>
          </p:cNvSpPr>
          <p:nvPr/>
        </p:nvSpPr>
        <p:spPr bwMode="auto">
          <a:xfrm>
            <a:off x="1414463" y="1962150"/>
            <a:ext cx="684212" cy="152400"/>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6074" name="Rectangle 11"/>
          <p:cNvSpPr>
            <a:spLocks noChangeArrowheads="1"/>
          </p:cNvSpPr>
          <p:nvPr/>
        </p:nvSpPr>
        <p:spPr bwMode="auto">
          <a:xfrm>
            <a:off x="1414463" y="2114550"/>
            <a:ext cx="684212" cy="152400"/>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6075" name="Rectangle 12"/>
          <p:cNvSpPr>
            <a:spLocks noChangeArrowheads="1"/>
          </p:cNvSpPr>
          <p:nvPr/>
        </p:nvSpPr>
        <p:spPr bwMode="auto">
          <a:xfrm>
            <a:off x="1414463" y="2266950"/>
            <a:ext cx="684212" cy="152400"/>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6076" name="AutoShape 13"/>
          <p:cNvSpPr>
            <a:spLocks noChangeArrowheads="1"/>
          </p:cNvSpPr>
          <p:nvPr/>
        </p:nvSpPr>
        <p:spPr bwMode="auto">
          <a:xfrm>
            <a:off x="2187575" y="1657350"/>
            <a:ext cx="444500" cy="381000"/>
          </a:xfrm>
          <a:prstGeom prst="rightArrow">
            <a:avLst>
              <a:gd name="adj1" fmla="val 50000"/>
              <a:gd name="adj2" fmla="val 29167"/>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6077" name="AutoShape 14"/>
          <p:cNvSpPr>
            <a:spLocks noChangeArrowheads="1"/>
          </p:cNvSpPr>
          <p:nvPr/>
        </p:nvSpPr>
        <p:spPr bwMode="auto">
          <a:xfrm flipH="1">
            <a:off x="2098675" y="2038350"/>
            <a:ext cx="444500" cy="381000"/>
          </a:xfrm>
          <a:prstGeom prst="rightArrow">
            <a:avLst>
              <a:gd name="adj1" fmla="val 50000"/>
              <a:gd name="adj2" fmla="val 29167"/>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6078" name="Rectangle 15"/>
          <p:cNvSpPr>
            <a:spLocks noChangeArrowheads="1"/>
          </p:cNvSpPr>
          <p:nvPr/>
        </p:nvSpPr>
        <p:spPr bwMode="auto">
          <a:xfrm>
            <a:off x="2632075" y="1504950"/>
            <a:ext cx="533400" cy="106680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ALU</a:t>
            </a:r>
          </a:p>
        </p:txBody>
      </p:sp>
      <p:sp>
        <p:nvSpPr>
          <p:cNvPr id="856079" name="Text Box 16"/>
          <p:cNvSpPr txBox="1">
            <a:spLocks noChangeArrowheads="1"/>
          </p:cNvSpPr>
          <p:nvPr/>
        </p:nvSpPr>
        <p:spPr bwMode="auto">
          <a:xfrm>
            <a:off x="1138238" y="1336675"/>
            <a:ext cx="1135062" cy="336550"/>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Register file</a:t>
            </a:r>
          </a:p>
        </p:txBody>
      </p:sp>
      <p:sp>
        <p:nvSpPr>
          <p:cNvPr id="856080" name="AutoShape 17"/>
          <p:cNvSpPr>
            <a:spLocks noChangeArrowheads="1"/>
          </p:cNvSpPr>
          <p:nvPr/>
        </p:nvSpPr>
        <p:spPr bwMode="auto">
          <a:xfrm>
            <a:off x="1489075" y="2495550"/>
            <a:ext cx="609600" cy="457200"/>
          </a:xfrm>
          <a:prstGeom prst="upDownArrow">
            <a:avLst>
              <a:gd name="adj1" fmla="val 50000"/>
              <a:gd name="adj2" fmla="val 20000"/>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6081" name="Rectangle 18"/>
          <p:cNvSpPr>
            <a:spLocks noChangeArrowheads="1"/>
          </p:cNvSpPr>
          <p:nvPr/>
        </p:nvSpPr>
        <p:spPr bwMode="auto">
          <a:xfrm>
            <a:off x="346075" y="1276350"/>
            <a:ext cx="2971800" cy="2438400"/>
          </a:xfrm>
          <a:prstGeom prst="rect">
            <a:avLst/>
          </a:prstGeom>
          <a:noFill/>
          <a:ln w="12700" cap="rnd">
            <a:solidFill>
              <a:schemeClr val="tx1"/>
            </a:solidFill>
            <a:prstDash val="sysDot"/>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6082" name="Text Box 19"/>
          <p:cNvSpPr txBox="1">
            <a:spLocks noChangeArrowheads="1"/>
          </p:cNvSpPr>
          <p:nvPr/>
        </p:nvSpPr>
        <p:spPr bwMode="auto">
          <a:xfrm>
            <a:off x="247650" y="971550"/>
            <a:ext cx="923925" cy="336550"/>
          </a:xfrm>
          <a:prstGeom prst="rect">
            <a:avLst/>
          </a:prstGeom>
          <a:noFill/>
          <a:ln w="12700">
            <a:noFill/>
            <a:miter lim="800000"/>
            <a:headEnd/>
            <a:tailEnd/>
          </a:ln>
        </p:spPr>
        <p:txBody>
          <a:bodyPr wrap="none" anchor="ctr">
            <a:spAutoFit/>
          </a:bodyPr>
          <a:lstStyle/>
          <a:p>
            <a:r>
              <a:rPr lang="en-US" altLang="zh-CN" b="1">
                <a:latin typeface="Arial Narrow" pitchFamily="34" charset="0"/>
                <a:ea typeface="宋体" pitchFamily="2" charset="-122"/>
              </a:rPr>
              <a:t>CPU chip</a:t>
            </a:r>
          </a:p>
        </p:txBody>
      </p:sp>
      <p:sp>
        <p:nvSpPr>
          <p:cNvPr id="856083" name="AutoShape 20"/>
          <p:cNvSpPr>
            <a:spLocks noChangeArrowheads="1"/>
          </p:cNvSpPr>
          <p:nvPr/>
        </p:nvSpPr>
        <p:spPr bwMode="auto">
          <a:xfrm>
            <a:off x="4079875" y="3638550"/>
            <a:ext cx="495300" cy="685800"/>
          </a:xfrm>
          <a:prstGeom prst="upArrow">
            <a:avLst>
              <a:gd name="adj1" fmla="val 36667"/>
              <a:gd name="adj2" fmla="val 44872"/>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6084" name="AutoShape 21"/>
          <p:cNvSpPr>
            <a:spLocks noChangeArrowheads="1"/>
          </p:cNvSpPr>
          <p:nvPr/>
        </p:nvSpPr>
        <p:spPr bwMode="auto">
          <a:xfrm flipV="1">
            <a:off x="5184775" y="4375150"/>
            <a:ext cx="495300" cy="685800"/>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856085" name="Rectangle 22"/>
          <p:cNvSpPr>
            <a:spLocks noChangeArrowheads="1"/>
          </p:cNvSpPr>
          <p:nvPr/>
        </p:nvSpPr>
        <p:spPr bwMode="auto">
          <a:xfrm>
            <a:off x="4765675" y="5099050"/>
            <a:ext cx="1295400" cy="52070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Disk </a:t>
            </a:r>
          </a:p>
          <a:p>
            <a:pPr algn="ctr"/>
            <a:r>
              <a:rPr lang="en-US" altLang="zh-CN" b="1">
                <a:latin typeface="Arial Narrow" pitchFamily="34" charset="0"/>
                <a:ea typeface="宋体" pitchFamily="2" charset="-122"/>
              </a:rPr>
              <a:t>controller</a:t>
            </a:r>
          </a:p>
        </p:txBody>
      </p:sp>
      <p:sp>
        <p:nvSpPr>
          <p:cNvPr id="856086" name="AutoShape 23"/>
          <p:cNvSpPr>
            <a:spLocks noChangeArrowheads="1"/>
          </p:cNvSpPr>
          <p:nvPr/>
        </p:nvSpPr>
        <p:spPr bwMode="auto">
          <a:xfrm flipV="1">
            <a:off x="2854325" y="4375150"/>
            <a:ext cx="495300" cy="685800"/>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856087" name="Rectangle 24"/>
          <p:cNvSpPr>
            <a:spLocks noChangeArrowheads="1"/>
          </p:cNvSpPr>
          <p:nvPr/>
        </p:nvSpPr>
        <p:spPr bwMode="auto">
          <a:xfrm>
            <a:off x="2435225" y="5099050"/>
            <a:ext cx="1295400" cy="52070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Graphics</a:t>
            </a:r>
          </a:p>
          <a:p>
            <a:pPr algn="ctr"/>
            <a:r>
              <a:rPr lang="en-US" altLang="zh-CN" b="1">
                <a:latin typeface="Arial Narrow" pitchFamily="34" charset="0"/>
                <a:ea typeface="宋体" pitchFamily="2" charset="-122"/>
              </a:rPr>
              <a:t>adapter</a:t>
            </a:r>
          </a:p>
        </p:txBody>
      </p:sp>
      <p:sp>
        <p:nvSpPr>
          <p:cNvPr id="856088" name="AutoShape 25"/>
          <p:cNvSpPr>
            <a:spLocks noChangeArrowheads="1"/>
          </p:cNvSpPr>
          <p:nvPr/>
        </p:nvSpPr>
        <p:spPr bwMode="auto">
          <a:xfrm flipV="1">
            <a:off x="1177925" y="4375150"/>
            <a:ext cx="495300" cy="685800"/>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856089" name="Rectangle 26"/>
          <p:cNvSpPr>
            <a:spLocks noChangeArrowheads="1"/>
          </p:cNvSpPr>
          <p:nvPr/>
        </p:nvSpPr>
        <p:spPr bwMode="auto">
          <a:xfrm>
            <a:off x="835025" y="5086350"/>
            <a:ext cx="1143000" cy="52070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USB</a:t>
            </a:r>
          </a:p>
          <a:p>
            <a:pPr algn="ctr"/>
            <a:r>
              <a:rPr lang="en-US" altLang="zh-CN" b="1">
                <a:latin typeface="Arial Narrow" pitchFamily="34" charset="0"/>
                <a:ea typeface="宋体" pitchFamily="2" charset="-122"/>
              </a:rPr>
              <a:t>controller</a:t>
            </a:r>
          </a:p>
        </p:txBody>
      </p:sp>
      <p:sp>
        <p:nvSpPr>
          <p:cNvPr id="856090" name="Line 27"/>
          <p:cNvSpPr>
            <a:spLocks noChangeShapeType="1"/>
          </p:cNvSpPr>
          <p:nvPr/>
        </p:nvSpPr>
        <p:spPr bwMode="auto">
          <a:xfrm>
            <a:off x="1063625" y="5619750"/>
            <a:ext cx="0" cy="30480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856091" name="Line 28"/>
          <p:cNvSpPr>
            <a:spLocks noChangeShapeType="1"/>
          </p:cNvSpPr>
          <p:nvPr/>
        </p:nvSpPr>
        <p:spPr bwMode="auto">
          <a:xfrm>
            <a:off x="1825625" y="5619750"/>
            <a:ext cx="0" cy="30480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856092" name="Text Box 29"/>
          <p:cNvSpPr txBox="1">
            <a:spLocks noChangeArrowheads="1"/>
          </p:cNvSpPr>
          <p:nvPr/>
        </p:nvSpPr>
        <p:spPr bwMode="auto">
          <a:xfrm>
            <a:off x="631825" y="5848350"/>
            <a:ext cx="709613" cy="336550"/>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Mouse</a:t>
            </a:r>
          </a:p>
        </p:txBody>
      </p:sp>
      <p:sp>
        <p:nvSpPr>
          <p:cNvPr id="856093" name="Text Box 30"/>
          <p:cNvSpPr txBox="1">
            <a:spLocks noChangeArrowheads="1"/>
          </p:cNvSpPr>
          <p:nvPr/>
        </p:nvSpPr>
        <p:spPr bwMode="auto">
          <a:xfrm>
            <a:off x="1311275" y="5848350"/>
            <a:ext cx="950913" cy="336550"/>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Keyboard</a:t>
            </a:r>
          </a:p>
        </p:txBody>
      </p:sp>
      <p:sp>
        <p:nvSpPr>
          <p:cNvPr id="856094" name="Line 31"/>
          <p:cNvSpPr>
            <a:spLocks noChangeShapeType="1"/>
          </p:cNvSpPr>
          <p:nvPr/>
        </p:nvSpPr>
        <p:spPr bwMode="auto">
          <a:xfrm>
            <a:off x="3121025" y="5619750"/>
            <a:ext cx="0" cy="3048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856095" name="Text Box 32"/>
          <p:cNvSpPr txBox="1">
            <a:spLocks noChangeArrowheads="1"/>
          </p:cNvSpPr>
          <p:nvPr/>
        </p:nvSpPr>
        <p:spPr bwMode="auto">
          <a:xfrm>
            <a:off x="2627313" y="5848350"/>
            <a:ext cx="793750" cy="336550"/>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Monitor</a:t>
            </a:r>
          </a:p>
        </p:txBody>
      </p:sp>
      <p:sp>
        <p:nvSpPr>
          <p:cNvPr id="856096" name="AutoShape 33"/>
          <p:cNvSpPr>
            <a:spLocks noChangeArrowheads="1"/>
          </p:cNvSpPr>
          <p:nvPr/>
        </p:nvSpPr>
        <p:spPr bwMode="auto">
          <a:xfrm>
            <a:off x="5121275" y="6000750"/>
            <a:ext cx="609600" cy="609600"/>
          </a:xfrm>
          <a:prstGeom prst="can">
            <a:avLst>
              <a:gd name="adj" fmla="val 25000"/>
            </a:avLst>
          </a:prstGeom>
          <a:noFill/>
          <a:ln w="12700">
            <a:solidFill>
              <a:schemeClr val="tx1"/>
            </a:solidFill>
            <a:round/>
            <a:headEnd/>
            <a:tailEnd/>
          </a:ln>
        </p:spPr>
        <p:txBody>
          <a:bodyPr wrap="none" anchor="ctr"/>
          <a:lstStyle/>
          <a:p>
            <a:pPr algn="ctr"/>
            <a:r>
              <a:rPr lang="en-US" altLang="zh-CN" b="1">
                <a:latin typeface="Arial Narrow" pitchFamily="34" charset="0"/>
                <a:ea typeface="宋体" pitchFamily="2" charset="-122"/>
              </a:rPr>
              <a:t>Disk</a:t>
            </a:r>
          </a:p>
        </p:txBody>
      </p:sp>
      <p:sp>
        <p:nvSpPr>
          <p:cNvPr id="856097" name="AutoShape 34"/>
          <p:cNvSpPr>
            <a:spLocks noChangeArrowheads="1"/>
          </p:cNvSpPr>
          <p:nvPr/>
        </p:nvSpPr>
        <p:spPr bwMode="auto">
          <a:xfrm>
            <a:off x="269875" y="4159250"/>
            <a:ext cx="6972300" cy="393700"/>
          </a:xfrm>
          <a:prstGeom prst="leftRightArrow">
            <a:avLst>
              <a:gd name="adj1" fmla="val 48611"/>
              <a:gd name="adj2" fmla="val 91500"/>
            </a:avLst>
          </a:prstGeom>
          <a:solidFill>
            <a:schemeClr val="bg1"/>
          </a:solid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6098" name="Rectangle 35"/>
          <p:cNvSpPr>
            <a:spLocks noChangeArrowheads="1"/>
          </p:cNvSpPr>
          <p:nvPr/>
        </p:nvSpPr>
        <p:spPr bwMode="auto">
          <a:xfrm>
            <a:off x="1346200" y="4329113"/>
            <a:ext cx="166688" cy="152400"/>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6099" name="Rectangle 36"/>
          <p:cNvSpPr>
            <a:spLocks noChangeArrowheads="1"/>
          </p:cNvSpPr>
          <p:nvPr/>
        </p:nvSpPr>
        <p:spPr bwMode="auto">
          <a:xfrm>
            <a:off x="3022600" y="4319588"/>
            <a:ext cx="166688" cy="152400"/>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6100" name="Rectangle 37"/>
          <p:cNvSpPr>
            <a:spLocks noChangeArrowheads="1"/>
          </p:cNvSpPr>
          <p:nvPr/>
        </p:nvSpPr>
        <p:spPr bwMode="auto">
          <a:xfrm>
            <a:off x="5356225" y="4310063"/>
            <a:ext cx="161925" cy="152400"/>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6101" name="Text Box 38"/>
          <p:cNvSpPr txBox="1">
            <a:spLocks noChangeArrowheads="1"/>
          </p:cNvSpPr>
          <p:nvPr/>
        </p:nvSpPr>
        <p:spPr bwMode="auto">
          <a:xfrm>
            <a:off x="5556250" y="3956050"/>
            <a:ext cx="747713" cy="336550"/>
          </a:xfrm>
          <a:prstGeom prst="rect">
            <a:avLst/>
          </a:prstGeom>
          <a:noFill/>
          <a:ln w="12700">
            <a:noFill/>
            <a:miter lim="800000"/>
            <a:headEnd/>
            <a:tailEnd/>
          </a:ln>
        </p:spPr>
        <p:txBody>
          <a:bodyPr wrap="none" anchor="ctr">
            <a:spAutoFit/>
          </a:bodyPr>
          <a:lstStyle/>
          <a:p>
            <a:r>
              <a:rPr lang="en-US" altLang="zh-CN" b="1">
                <a:latin typeface="Arial Narrow" pitchFamily="34" charset="0"/>
                <a:ea typeface="宋体" pitchFamily="2" charset="-122"/>
              </a:rPr>
              <a:t>I/O bus</a:t>
            </a:r>
          </a:p>
        </p:txBody>
      </p:sp>
      <p:sp>
        <p:nvSpPr>
          <p:cNvPr id="856102" name="Rectangle 39"/>
          <p:cNvSpPr>
            <a:spLocks noChangeArrowheads="1"/>
          </p:cNvSpPr>
          <p:nvPr/>
        </p:nvSpPr>
        <p:spPr bwMode="auto">
          <a:xfrm>
            <a:off x="4246563" y="4248150"/>
            <a:ext cx="161925" cy="152400"/>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6103" name="Line 40"/>
          <p:cNvSpPr>
            <a:spLocks noChangeShapeType="1"/>
          </p:cNvSpPr>
          <p:nvPr/>
        </p:nvSpPr>
        <p:spPr bwMode="auto">
          <a:xfrm>
            <a:off x="4297363" y="3194050"/>
            <a:ext cx="1965325" cy="0"/>
          </a:xfrm>
          <a:prstGeom prst="line">
            <a:avLst/>
          </a:prstGeom>
          <a:noFill/>
          <a:ln w="76200">
            <a:solidFill>
              <a:srgbClr val="00FFFF"/>
            </a:solidFill>
            <a:round/>
            <a:headEnd/>
            <a:tailEnd type="triangle" w="med" len="med"/>
          </a:ln>
        </p:spPr>
        <p:txBody>
          <a:bodyPr wrap="none" anchor="ctr"/>
          <a:lstStyle/>
          <a:p>
            <a:endParaRPr lang="zh-CN" altLang="en-US"/>
          </a:p>
        </p:txBody>
      </p:sp>
      <p:sp>
        <p:nvSpPr>
          <p:cNvPr id="856104" name="Line 41"/>
          <p:cNvSpPr>
            <a:spLocks noChangeShapeType="1"/>
          </p:cNvSpPr>
          <p:nvPr/>
        </p:nvSpPr>
        <p:spPr bwMode="auto">
          <a:xfrm>
            <a:off x="4335463" y="3194050"/>
            <a:ext cx="0" cy="1135063"/>
          </a:xfrm>
          <a:prstGeom prst="line">
            <a:avLst/>
          </a:prstGeom>
          <a:noFill/>
          <a:ln w="76200">
            <a:solidFill>
              <a:srgbClr val="00FFFF"/>
            </a:solidFill>
            <a:round/>
            <a:headEnd/>
            <a:tailEnd/>
          </a:ln>
        </p:spPr>
        <p:txBody>
          <a:bodyPr wrap="none" anchor="ctr"/>
          <a:lstStyle/>
          <a:p>
            <a:endParaRPr lang="zh-CN" altLang="en-US"/>
          </a:p>
        </p:txBody>
      </p:sp>
      <p:sp>
        <p:nvSpPr>
          <p:cNvPr id="856105" name="Line 42"/>
          <p:cNvSpPr>
            <a:spLocks noChangeShapeType="1"/>
          </p:cNvSpPr>
          <p:nvPr/>
        </p:nvSpPr>
        <p:spPr bwMode="auto">
          <a:xfrm flipV="1">
            <a:off x="4297363" y="4357688"/>
            <a:ext cx="1128712" cy="0"/>
          </a:xfrm>
          <a:prstGeom prst="line">
            <a:avLst/>
          </a:prstGeom>
          <a:noFill/>
          <a:ln w="76200">
            <a:solidFill>
              <a:srgbClr val="00FFFF"/>
            </a:solidFill>
            <a:round/>
            <a:headEnd/>
            <a:tailEnd/>
          </a:ln>
        </p:spPr>
        <p:txBody>
          <a:bodyPr wrap="none" anchor="ctr"/>
          <a:lstStyle/>
          <a:p>
            <a:endParaRPr lang="zh-CN" altLang="en-US"/>
          </a:p>
        </p:txBody>
      </p:sp>
      <p:sp>
        <p:nvSpPr>
          <p:cNvPr id="856106" name="Line 43"/>
          <p:cNvSpPr>
            <a:spLocks noChangeShapeType="1"/>
          </p:cNvSpPr>
          <p:nvPr/>
        </p:nvSpPr>
        <p:spPr bwMode="auto">
          <a:xfrm flipH="1">
            <a:off x="5432425" y="4329113"/>
            <a:ext cx="0" cy="1671637"/>
          </a:xfrm>
          <a:prstGeom prst="line">
            <a:avLst/>
          </a:prstGeom>
          <a:noFill/>
          <a:ln w="76200">
            <a:solidFill>
              <a:srgbClr val="00FFFF"/>
            </a:solidFill>
            <a:round/>
            <a:headEnd/>
            <a:tailEnd/>
          </a:ln>
        </p:spPr>
        <p:txBody>
          <a:bodyPr wrap="none" anchor="ctr"/>
          <a:lstStyle/>
          <a:p>
            <a:endParaRPr lang="zh-CN" altLang="en-US"/>
          </a:p>
        </p:txBody>
      </p:sp>
      <p:sp>
        <p:nvSpPr>
          <p:cNvPr id="856107" name="Rectangle 44"/>
          <p:cNvSpPr>
            <a:spLocks noChangeArrowheads="1"/>
          </p:cNvSpPr>
          <p:nvPr/>
        </p:nvSpPr>
        <p:spPr bwMode="auto">
          <a:xfrm>
            <a:off x="498475" y="2984500"/>
            <a:ext cx="1873250" cy="57785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Bus interface</a:t>
            </a:r>
          </a:p>
        </p:txBody>
      </p:sp>
      <p:sp>
        <p:nvSpPr>
          <p:cNvPr id="856108" name="Text Box 46"/>
          <p:cNvSpPr txBox="1">
            <a:spLocks noChangeArrowheads="1"/>
          </p:cNvSpPr>
          <p:nvPr/>
        </p:nvSpPr>
        <p:spPr bwMode="auto">
          <a:xfrm>
            <a:off x="3876675" y="906463"/>
            <a:ext cx="4903788" cy="1296987"/>
          </a:xfrm>
          <a:prstGeom prst="rect">
            <a:avLst/>
          </a:prstGeom>
          <a:noFill/>
          <a:ln w="25400">
            <a:noFill/>
            <a:miter lim="800000"/>
            <a:headEnd/>
            <a:tailEnd/>
          </a:ln>
        </p:spPr>
        <p:txBody>
          <a:bodyPr>
            <a:spAutoFit/>
          </a:bodyPr>
          <a:lstStyle/>
          <a:p>
            <a:pPr>
              <a:lnSpc>
                <a:spcPct val="120000"/>
              </a:lnSpc>
            </a:pPr>
            <a:r>
              <a:rPr lang="zh-CN" altLang="en-US" sz="2200" b="1">
                <a:latin typeface="微软雅黑" pitchFamily="34" charset="-122"/>
                <a:ea typeface="微软雅黑" pitchFamily="34" charset="-122"/>
              </a:rPr>
              <a:t>磁盘控制器读相应的扇区，并由</a:t>
            </a:r>
            <a:r>
              <a:rPr lang="en-US" altLang="zh-CN" sz="2200" b="1">
                <a:latin typeface="微软雅黑" pitchFamily="34" charset="-122"/>
                <a:ea typeface="微软雅黑" pitchFamily="34" charset="-122"/>
              </a:rPr>
              <a:t>DMA</a:t>
            </a:r>
            <a:r>
              <a:rPr lang="zh-CN" altLang="en-US" sz="2200" b="1">
                <a:latin typeface="微软雅黑" pitchFamily="34" charset="-122"/>
                <a:ea typeface="微软雅黑" pitchFamily="34" charset="-122"/>
              </a:rPr>
              <a:t>控制器控制总线把数据从磁盘控制器送主存，</a:t>
            </a:r>
            <a:r>
              <a:rPr lang="zh-CN" altLang="en-US" sz="2200" b="1">
                <a:solidFill>
                  <a:schemeClr val="accent2"/>
                </a:solidFill>
                <a:latin typeface="微软雅黑" pitchFamily="34" charset="-122"/>
                <a:ea typeface="微软雅黑" pitchFamily="34" charset="-122"/>
              </a:rPr>
              <a:t>此时，</a:t>
            </a:r>
            <a:r>
              <a:rPr lang="en-US" altLang="zh-CN" sz="2200" b="1">
                <a:solidFill>
                  <a:schemeClr val="accent2"/>
                </a:solidFill>
                <a:latin typeface="微软雅黑" pitchFamily="34" charset="-122"/>
                <a:ea typeface="微软雅黑" pitchFamily="34" charset="-122"/>
              </a:rPr>
              <a:t>CPU</a:t>
            </a:r>
            <a:r>
              <a:rPr lang="zh-CN" altLang="en-US" sz="2200" b="1">
                <a:solidFill>
                  <a:schemeClr val="accent2"/>
                </a:solidFill>
                <a:latin typeface="微软雅黑" pitchFamily="34" charset="-122"/>
                <a:ea typeface="微软雅黑" pitchFamily="34" charset="-122"/>
              </a:rPr>
              <a:t>执行其他进程</a:t>
            </a:r>
          </a:p>
        </p:txBody>
      </p:sp>
      <p:sp>
        <p:nvSpPr>
          <p:cNvPr id="856109" name="Text Box 45"/>
          <p:cNvSpPr txBox="1">
            <a:spLocks noChangeArrowheads="1"/>
          </p:cNvSpPr>
          <p:nvPr/>
        </p:nvSpPr>
        <p:spPr bwMode="auto">
          <a:xfrm>
            <a:off x="3875088" y="4078288"/>
            <a:ext cx="1046162" cy="708025"/>
          </a:xfrm>
          <a:prstGeom prst="rect">
            <a:avLst/>
          </a:prstGeom>
          <a:solidFill>
            <a:schemeClr val="bg1"/>
          </a:solidFill>
          <a:ln w="6350">
            <a:solidFill>
              <a:schemeClr val="tx1"/>
            </a:solidFill>
            <a:miter lim="800000"/>
            <a:headEnd/>
            <a:tailEnd/>
          </a:ln>
          <a:effectLst/>
        </p:spPr>
        <p:txBody>
          <a:bodyPr>
            <a:spAutoFit/>
          </a:bodyPr>
          <a:lstStyle/>
          <a:p>
            <a:pPr algn="ctr"/>
            <a:r>
              <a:rPr lang="en-US" altLang="zh-CN" sz="2000" b="1">
                <a:solidFill>
                  <a:schemeClr val="accent1"/>
                </a:solidFill>
                <a:latin typeface="微软雅黑" pitchFamily="34" charset="-122"/>
                <a:ea typeface="微软雅黑" pitchFamily="34" charset="-122"/>
              </a:rPr>
              <a:t>DMA</a:t>
            </a:r>
          </a:p>
          <a:p>
            <a:pPr algn="ctr"/>
            <a:r>
              <a:rPr lang="zh-CN" altLang="en-US" sz="2000" b="1">
                <a:solidFill>
                  <a:schemeClr val="accent1"/>
                </a:solidFill>
                <a:latin typeface="微软雅黑" pitchFamily="34" charset="-122"/>
                <a:ea typeface="微软雅黑" pitchFamily="34" charset="-122"/>
              </a:rPr>
              <a:t>控制器</a:t>
            </a:r>
          </a:p>
        </p:txBody>
      </p:sp>
      <p:grpSp>
        <p:nvGrpSpPr>
          <p:cNvPr id="856110" name="Group 46"/>
          <p:cNvGrpSpPr>
            <a:grpSpLocks/>
          </p:cNvGrpSpPr>
          <p:nvPr/>
        </p:nvGrpSpPr>
        <p:grpSpPr bwMode="auto">
          <a:xfrm>
            <a:off x="4949825" y="4645025"/>
            <a:ext cx="3656013" cy="1057275"/>
            <a:chOff x="3118" y="2926"/>
            <a:chExt cx="2303" cy="666"/>
          </a:xfrm>
        </p:grpSpPr>
        <p:sp>
          <p:nvSpPr>
            <p:cNvPr id="856111" name="Text Box 47"/>
            <p:cNvSpPr txBox="1">
              <a:spLocks noChangeArrowheads="1"/>
            </p:cNvSpPr>
            <p:nvPr/>
          </p:nvSpPr>
          <p:spPr bwMode="auto">
            <a:xfrm>
              <a:off x="4178" y="3054"/>
              <a:ext cx="1243" cy="538"/>
            </a:xfrm>
            <a:prstGeom prst="rect">
              <a:avLst/>
            </a:prstGeom>
            <a:noFill/>
            <a:ln w="50800">
              <a:noFill/>
              <a:miter lim="800000"/>
              <a:headEnd/>
              <a:tailEnd/>
            </a:ln>
            <a:effectLst/>
          </p:spPr>
          <p:txBody>
            <a:bodyPr>
              <a:spAutoFit/>
            </a:bodyPr>
            <a:lstStyle/>
            <a:p>
              <a:pPr>
                <a:lnSpc>
                  <a:spcPct val="125000"/>
                </a:lnSpc>
                <a:spcBef>
                  <a:spcPct val="50000"/>
                </a:spcBef>
              </a:pPr>
              <a:r>
                <a:rPr lang="zh-CN" altLang="en-US" sz="2000" b="1">
                  <a:solidFill>
                    <a:schemeClr val="accent1"/>
                  </a:solidFill>
                  <a:latin typeface="微软雅黑" pitchFamily="34" charset="-122"/>
                  <a:ea typeface="微软雅黑" pitchFamily="34" charset="-122"/>
                </a:rPr>
                <a:t>每传送一个数据，则计数器减</a:t>
              </a:r>
              <a:r>
                <a:rPr lang="en-US" altLang="zh-CN" sz="2000" b="1">
                  <a:solidFill>
                    <a:schemeClr val="accent1"/>
                  </a:solidFill>
                  <a:latin typeface="微软雅黑" pitchFamily="34" charset="-122"/>
                  <a:ea typeface="微软雅黑" pitchFamily="34" charset="-122"/>
                </a:rPr>
                <a:t>1</a:t>
              </a:r>
            </a:p>
          </p:txBody>
        </p:sp>
        <p:sp>
          <p:nvSpPr>
            <p:cNvPr id="856112" name="Line 48"/>
            <p:cNvSpPr>
              <a:spLocks noChangeShapeType="1"/>
            </p:cNvSpPr>
            <p:nvPr/>
          </p:nvSpPr>
          <p:spPr bwMode="auto">
            <a:xfrm flipH="1" flipV="1">
              <a:off x="3118" y="2926"/>
              <a:ext cx="1051" cy="292"/>
            </a:xfrm>
            <a:prstGeom prst="line">
              <a:avLst/>
            </a:prstGeom>
            <a:noFill/>
            <a:ln w="50800">
              <a:solidFill>
                <a:srgbClr val="FE9AAB"/>
              </a:solidFill>
              <a:round/>
              <a:headEnd/>
              <a:tailEnd type="triangle" w="med" len="med"/>
            </a:ln>
            <a:effectLst/>
          </p:spPr>
          <p:txBody>
            <a:bodyPr/>
            <a:lstStyle/>
            <a:p>
              <a:endParaRPr lang="zh-CN" altLang="en-US"/>
            </a:p>
          </p:txBody>
        </p:sp>
      </p:grpSp>
    </p:spTree>
    <p:extLst>
      <p:ext uri="{BB962C8B-B14F-4D97-AF65-F5344CB8AC3E}">
        <p14:creationId xmlns:p14="http://schemas.microsoft.com/office/powerpoint/2010/main" val="228682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6110"/>
                                        </p:tgtEl>
                                        <p:attrNameLst>
                                          <p:attrName>style.visibility</p:attrName>
                                        </p:attrNameLst>
                                      </p:cBhvr>
                                      <p:to>
                                        <p:strVal val="visible"/>
                                      </p:to>
                                    </p:set>
                                    <p:animEffect transition="in" filter="blinds(horizontal)">
                                      <p:cBhvr>
                                        <p:cTn id="7" dur="500"/>
                                        <p:tgtEl>
                                          <p:spTgt spid="856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48"/>
          <p:cNvSpPr>
            <a:spLocks noGrp="1" noChangeArrowheads="1"/>
          </p:cNvSpPr>
          <p:nvPr>
            <p:ph type="title" idx="4294967295"/>
          </p:nvPr>
        </p:nvSpPr>
        <p:spPr>
          <a:xfrm>
            <a:off x="341313" y="153988"/>
            <a:ext cx="7591425" cy="569912"/>
          </a:xfrm>
        </p:spPr>
        <p:txBody>
          <a:bodyPr lIns="91440" tIns="45720" rIns="91440" bIns="45720" anchor="ctr"/>
          <a:lstStyle/>
          <a:p>
            <a:r>
              <a:rPr lang="zh-CN" altLang="en-US">
                <a:latin typeface="黑体" pitchFamily="49" charset="-122"/>
              </a:rPr>
              <a:t>读一个磁盘扇区</a:t>
            </a:r>
            <a:r>
              <a:rPr lang="en-US" altLang="zh-CN">
                <a:latin typeface="黑体" pitchFamily="49" charset="-122"/>
              </a:rPr>
              <a:t>–</a:t>
            </a:r>
            <a:r>
              <a:rPr lang="zh-CN" altLang="en-US">
                <a:latin typeface="黑体" pitchFamily="49" charset="-122"/>
              </a:rPr>
              <a:t>第三步</a:t>
            </a:r>
            <a:endParaRPr lang="en-US" altLang="zh-CN">
              <a:latin typeface="黑体" pitchFamily="49" charset="-122"/>
            </a:endParaRPr>
          </a:p>
        </p:txBody>
      </p:sp>
      <p:sp>
        <p:nvSpPr>
          <p:cNvPr id="858115" name="Rectangle 4"/>
          <p:cNvSpPr>
            <a:spLocks noChangeArrowheads="1"/>
          </p:cNvSpPr>
          <p:nvPr/>
        </p:nvSpPr>
        <p:spPr bwMode="auto">
          <a:xfrm>
            <a:off x="6294438" y="2814638"/>
            <a:ext cx="909637" cy="91440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Main</a:t>
            </a:r>
          </a:p>
          <a:p>
            <a:pPr algn="ctr"/>
            <a:r>
              <a:rPr lang="en-US" altLang="zh-CN" b="1">
                <a:latin typeface="Arial Narrow" pitchFamily="34" charset="0"/>
                <a:ea typeface="宋体" pitchFamily="2" charset="-122"/>
              </a:rPr>
              <a:t>memory</a:t>
            </a:r>
          </a:p>
        </p:txBody>
      </p:sp>
      <p:sp>
        <p:nvSpPr>
          <p:cNvPr id="858116" name="AutoShape 5"/>
          <p:cNvSpPr>
            <a:spLocks noChangeArrowheads="1"/>
          </p:cNvSpPr>
          <p:nvPr/>
        </p:nvSpPr>
        <p:spPr bwMode="auto">
          <a:xfrm>
            <a:off x="4770438" y="2967038"/>
            <a:ext cx="1492250" cy="533400"/>
          </a:xfrm>
          <a:prstGeom prst="leftRightArrow">
            <a:avLst>
              <a:gd name="adj1" fmla="val 50000"/>
              <a:gd name="adj2" fmla="val 55952"/>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8117" name="Rectangle 6"/>
          <p:cNvSpPr>
            <a:spLocks noChangeArrowheads="1"/>
          </p:cNvSpPr>
          <p:nvPr/>
        </p:nvSpPr>
        <p:spPr bwMode="auto">
          <a:xfrm>
            <a:off x="3856038" y="2998788"/>
            <a:ext cx="909637" cy="577850"/>
          </a:xfrm>
          <a:prstGeom prst="rect">
            <a:avLst/>
          </a:prstGeom>
          <a:noFill/>
          <a:ln w="12700">
            <a:solidFill>
              <a:schemeClr val="tx1"/>
            </a:solidFill>
            <a:miter lim="800000"/>
            <a:headEnd/>
            <a:tailEnd/>
          </a:ln>
        </p:spPr>
        <p:txBody>
          <a:bodyPr wrap="none" anchor="ctr"/>
          <a:lstStyle/>
          <a:p>
            <a:endParaRPr lang="en-US" altLang="zh-CN" b="1">
              <a:latin typeface="Arial Narrow" pitchFamily="34" charset="0"/>
              <a:ea typeface="宋体" pitchFamily="2" charset="-122"/>
            </a:endParaRPr>
          </a:p>
        </p:txBody>
      </p:sp>
      <p:sp>
        <p:nvSpPr>
          <p:cNvPr id="858118" name="AutoShape 7"/>
          <p:cNvSpPr>
            <a:spLocks noChangeArrowheads="1"/>
          </p:cNvSpPr>
          <p:nvPr/>
        </p:nvSpPr>
        <p:spPr bwMode="auto">
          <a:xfrm>
            <a:off x="2398713" y="2967038"/>
            <a:ext cx="1452562" cy="533400"/>
          </a:xfrm>
          <a:prstGeom prst="leftRightArrow">
            <a:avLst>
              <a:gd name="adj1" fmla="val 50000"/>
              <a:gd name="adj2" fmla="val 54464"/>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8119" name="Rectangle 8"/>
          <p:cNvSpPr>
            <a:spLocks noChangeArrowheads="1"/>
          </p:cNvSpPr>
          <p:nvPr/>
        </p:nvSpPr>
        <p:spPr bwMode="auto">
          <a:xfrm>
            <a:off x="1414463" y="1671638"/>
            <a:ext cx="684212" cy="152400"/>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8120" name="Rectangle 9"/>
          <p:cNvSpPr>
            <a:spLocks noChangeArrowheads="1"/>
          </p:cNvSpPr>
          <p:nvPr/>
        </p:nvSpPr>
        <p:spPr bwMode="auto">
          <a:xfrm>
            <a:off x="1414463" y="1824038"/>
            <a:ext cx="684212" cy="152400"/>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8121" name="Rectangle 10"/>
          <p:cNvSpPr>
            <a:spLocks noChangeArrowheads="1"/>
          </p:cNvSpPr>
          <p:nvPr/>
        </p:nvSpPr>
        <p:spPr bwMode="auto">
          <a:xfrm>
            <a:off x="1414463" y="1976438"/>
            <a:ext cx="684212" cy="152400"/>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8122" name="Rectangle 11"/>
          <p:cNvSpPr>
            <a:spLocks noChangeArrowheads="1"/>
          </p:cNvSpPr>
          <p:nvPr/>
        </p:nvSpPr>
        <p:spPr bwMode="auto">
          <a:xfrm>
            <a:off x="1414463" y="2128838"/>
            <a:ext cx="684212" cy="152400"/>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8123" name="Rectangle 12"/>
          <p:cNvSpPr>
            <a:spLocks noChangeArrowheads="1"/>
          </p:cNvSpPr>
          <p:nvPr/>
        </p:nvSpPr>
        <p:spPr bwMode="auto">
          <a:xfrm>
            <a:off x="1414463" y="2281238"/>
            <a:ext cx="684212" cy="152400"/>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8124" name="AutoShape 13"/>
          <p:cNvSpPr>
            <a:spLocks noChangeArrowheads="1"/>
          </p:cNvSpPr>
          <p:nvPr/>
        </p:nvSpPr>
        <p:spPr bwMode="auto">
          <a:xfrm>
            <a:off x="2187575" y="1671638"/>
            <a:ext cx="444500" cy="381000"/>
          </a:xfrm>
          <a:prstGeom prst="rightArrow">
            <a:avLst>
              <a:gd name="adj1" fmla="val 50000"/>
              <a:gd name="adj2" fmla="val 29167"/>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8125" name="AutoShape 14"/>
          <p:cNvSpPr>
            <a:spLocks noChangeArrowheads="1"/>
          </p:cNvSpPr>
          <p:nvPr/>
        </p:nvSpPr>
        <p:spPr bwMode="auto">
          <a:xfrm flipH="1">
            <a:off x="2098675" y="2052638"/>
            <a:ext cx="444500" cy="381000"/>
          </a:xfrm>
          <a:prstGeom prst="rightArrow">
            <a:avLst>
              <a:gd name="adj1" fmla="val 50000"/>
              <a:gd name="adj2" fmla="val 29167"/>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8126" name="Rectangle 15"/>
          <p:cNvSpPr>
            <a:spLocks noChangeArrowheads="1"/>
          </p:cNvSpPr>
          <p:nvPr/>
        </p:nvSpPr>
        <p:spPr bwMode="auto">
          <a:xfrm>
            <a:off x="2632075" y="1519238"/>
            <a:ext cx="533400" cy="106680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ALU</a:t>
            </a:r>
          </a:p>
        </p:txBody>
      </p:sp>
      <p:sp>
        <p:nvSpPr>
          <p:cNvPr id="858127" name="Text Box 16"/>
          <p:cNvSpPr txBox="1">
            <a:spLocks noChangeArrowheads="1"/>
          </p:cNvSpPr>
          <p:nvPr/>
        </p:nvSpPr>
        <p:spPr bwMode="auto">
          <a:xfrm>
            <a:off x="1138238" y="1350963"/>
            <a:ext cx="1135062" cy="336550"/>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Register file</a:t>
            </a:r>
          </a:p>
        </p:txBody>
      </p:sp>
      <p:sp>
        <p:nvSpPr>
          <p:cNvPr id="858128" name="AutoShape 17"/>
          <p:cNvSpPr>
            <a:spLocks noChangeArrowheads="1"/>
          </p:cNvSpPr>
          <p:nvPr/>
        </p:nvSpPr>
        <p:spPr bwMode="auto">
          <a:xfrm>
            <a:off x="1489075" y="2509838"/>
            <a:ext cx="609600" cy="457200"/>
          </a:xfrm>
          <a:prstGeom prst="upDownArrow">
            <a:avLst>
              <a:gd name="adj1" fmla="val 50000"/>
              <a:gd name="adj2" fmla="val 20000"/>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8129" name="Rectangle 18"/>
          <p:cNvSpPr>
            <a:spLocks noChangeArrowheads="1"/>
          </p:cNvSpPr>
          <p:nvPr/>
        </p:nvSpPr>
        <p:spPr bwMode="auto">
          <a:xfrm>
            <a:off x="346075" y="1290638"/>
            <a:ext cx="2971800" cy="2438400"/>
          </a:xfrm>
          <a:prstGeom prst="rect">
            <a:avLst/>
          </a:prstGeom>
          <a:noFill/>
          <a:ln w="12700" cap="rnd">
            <a:solidFill>
              <a:schemeClr val="tx1"/>
            </a:solidFill>
            <a:prstDash val="sysDot"/>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8130" name="Text Box 19"/>
          <p:cNvSpPr txBox="1">
            <a:spLocks noChangeArrowheads="1"/>
          </p:cNvSpPr>
          <p:nvPr/>
        </p:nvSpPr>
        <p:spPr bwMode="auto">
          <a:xfrm>
            <a:off x="247650" y="985838"/>
            <a:ext cx="923925" cy="336550"/>
          </a:xfrm>
          <a:prstGeom prst="rect">
            <a:avLst/>
          </a:prstGeom>
          <a:noFill/>
          <a:ln w="12700">
            <a:noFill/>
            <a:miter lim="800000"/>
            <a:headEnd/>
            <a:tailEnd/>
          </a:ln>
        </p:spPr>
        <p:txBody>
          <a:bodyPr wrap="none" anchor="ctr">
            <a:spAutoFit/>
          </a:bodyPr>
          <a:lstStyle/>
          <a:p>
            <a:r>
              <a:rPr lang="en-US" altLang="zh-CN" b="1">
                <a:latin typeface="Arial Narrow" pitchFamily="34" charset="0"/>
                <a:ea typeface="宋体" pitchFamily="2" charset="-122"/>
              </a:rPr>
              <a:t>CPU chip</a:t>
            </a:r>
          </a:p>
        </p:txBody>
      </p:sp>
      <p:sp>
        <p:nvSpPr>
          <p:cNvPr id="858131" name="AutoShape 20"/>
          <p:cNvSpPr>
            <a:spLocks noChangeArrowheads="1"/>
          </p:cNvSpPr>
          <p:nvPr/>
        </p:nvSpPr>
        <p:spPr bwMode="auto">
          <a:xfrm>
            <a:off x="4079875" y="3652838"/>
            <a:ext cx="495300" cy="685800"/>
          </a:xfrm>
          <a:prstGeom prst="upArrow">
            <a:avLst>
              <a:gd name="adj1" fmla="val 36667"/>
              <a:gd name="adj2" fmla="val 44872"/>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8132" name="AutoShape 21"/>
          <p:cNvSpPr>
            <a:spLocks noChangeArrowheads="1"/>
          </p:cNvSpPr>
          <p:nvPr/>
        </p:nvSpPr>
        <p:spPr bwMode="auto">
          <a:xfrm flipV="1">
            <a:off x="5184775" y="4389438"/>
            <a:ext cx="495300" cy="685800"/>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858133" name="Rectangle 22"/>
          <p:cNvSpPr>
            <a:spLocks noChangeArrowheads="1"/>
          </p:cNvSpPr>
          <p:nvPr/>
        </p:nvSpPr>
        <p:spPr bwMode="auto">
          <a:xfrm>
            <a:off x="4765675" y="5113338"/>
            <a:ext cx="1295400" cy="52070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Disk </a:t>
            </a:r>
          </a:p>
          <a:p>
            <a:pPr algn="ctr"/>
            <a:r>
              <a:rPr lang="en-US" altLang="zh-CN" b="1">
                <a:latin typeface="Arial Narrow" pitchFamily="34" charset="0"/>
                <a:ea typeface="宋体" pitchFamily="2" charset="-122"/>
              </a:rPr>
              <a:t>controller</a:t>
            </a:r>
          </a:p>
        </p:txBody>
      </p:sp>
      <p:sp>
        <p:nvSpPr>
          <p:cNvPr id="858134" name="AutoShape 23"/>
          <p:cNvSpPr>
            <a:spLocks noChangeArrowheads="1"/>
          </p:cNvSpPr>
          <p:nvPr/>
        </p:nvSpPr>
        <p:spPr bwMode="auto">
          <a:xfrm flipV="1">
            <a:off x="2854325" y="4389438"/>
            <a:ext cx="495300" cy="685800"/>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858135" name="Rectangle 24"/>
          <p:cNvSpPr>
            <a:spLocks noChangeArrowheads="1"/>
          </p:cNvSpPr>
          <p:nvPr/>
        </p:nvSpPr>
        <p:spPr bwMode="auto">
          <a:xfrm>
            <a:off x="2435225" y="5113338"/>
            <a:ext cx="1295400" cy="52070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Graphics</a:t>
            </a:r>
          </a:p>
          <a:p>
            <a:pPr algn="ctr"/>
            <a:r>
              <a:rPr lang="en-US" altLang="zh-CN" b="1">
                <a:latin typeface="Arial Narrow" pitchFamily="34" charset="0"/>
                <a:ea typeface="宋体" pitchFamily="2" charset="-122"/>
              </a:rPr>
              <a:t>adapter</a:t>
            </a:r>
          </a:p>
        </p:txBody>
      </p:sp>
      <p:sp>
        <p:nvSpPr>
          <p:cNvPr id="858136" name="AutoShape 25"/>
          <p:cNvSpPr>
            <a:spLocks noChangeArrowheads="1"/>
          </p:cNvSpPr>
          <p:nvPr/>
        </p:nvSpPr>
        <p:spPr bwMode="auto">
          <a:xfrm flipV="1">
            <a:off x="1177925" y="4389438"/>
            <a:ext cx="495300" cy="685800"/>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858137" name="Rectangle 26"/>
          <p:cNvSpPr>
            <a:spLocks noChangeArrowheads="1"/>
          </p:cNvSpPr>
          <p:nvPr/>
        </p:nvSpPr>
        <p:spPr bwMode="auto">
          <a:xfrm>
            <a:off x="835025" y="5100638"/>
            <a:ext cx="1143000" cy="52070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USB</a:t>
            </a:r>
          </a:p>
          <a:p>
            <a:pPr algn="ctr"/>
            <a:r>
              <a:rPr lang="en-US" altLang="zh-CN" b="1">
                <a:latin typeface="Arial Narrow" pitchFamily="34" charset="0"/>
                <a:ea typeface="宋体" pitchFamily="2" charset="-122"/>
              </a:rPr>
              <a:t>controller</a:t>
            </a:r>
          </a:p>
        </p:txBody>
      </p:sp>
      <p:sp>
        <p:nvSpPr>
          <p:cNvPr id="858138" name="Line 27"/>
          <p:cNvSpPr>
            <a:spLocks noChangeShapeType="1"/>
          </p:cNvSpPr>
          <p:nvPr/>
        </p:nvSpPr>
        <p:spPr bwMode="auto">
          <a:xfrm>
            <a:off x="1063625" y="5634038"/>
            <a:ext cx="0" cy="30480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858139" name="Line 28"/>
          <p:cNvSpPr>
            <a:spLocks noChangeShapeType="1"/>
          </p:cNvSpPr>
          <p:nvPr/>
        </p:nvSpPr>
        <p:spPr bwMode="auto">
          <a:xfrm>
            <a:off x="1825625" y="5634038"/>
            <a:ext cx="0" cy="30480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858140" name="Text Box 29"/>
          <p:cNvSpPr txBox="1">
            <a:spLocks noChangeArrowheads="1"/>
          </p:cNvSpPr>
          <p:nvPr/>
        </p:nvSpPr>
        <p:spPr bwMode="auto">
          <a:xfrm>
            <a:off x="631825" y="5862638"/>
            <a:ext cx="709613" cy="336550"/>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Mouse</a:t>
            </a:r>
          </a:p>
        </p:txBody>
      </p:sp>
      <p:sp>
        <p:nvSpPr>
          <p:cNvPr id="858141" name="Text Box 30"/>
          <p:cNvSpPr txBox="1">
            <a:spLocks noChangeArrowheads="1"/>
          </p:cNvSpPr>
          <p:nvPr/>
        </p:nvSpPr>
        <p:spPr bwMode="auto">
          <a:xfrm>
            <a:off x="1311275" y="5862638"/>
            <a:ext cx="950913" cy="336550"/>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Keyboard</a:t>
            </a:r>
          </a:p>
        </p:txBody>
      </p:sp>
      <p:sp>
        <p:nvSpPr>
          <p:cNvPr id="858142" name="Line 31"/>
          <p:cNvSpPr>
            <a:spLocks noChangeShapeType="1"/>
          </p:cNvSpPr>
          <p:nvPr/>
        </p:nvSpPr>
        <p:spPr bwMode="auto">
          <a:xfrm>
            <a:off x="3121025" y="5634038"/>
            <a:ext cx="0" cy="3048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858143" name="Text Box 32"/>
          <p:cNvSpPr txBox="1">
            <a:spLocks noChangeArrowheads="1"/>
          </p:cNvSpPr>
          <p:nvPr/>
        </p:nvSpPr>
        <p:spPr bwMode="auto">
          <a:xfrm>
            <a:off x="2627313" y="5862638"/>
            <a:ext cx="793750" cy="336550"/>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Monitor</a:t>
            </a:r>
          </a:p>
        </p:txBody>
      </p:sp>
      <p:sp>
        <p:nvSpPr>
          <p:cNvPr id="858144" name="Line 33"/>
          <p:cNvSpPr>
            <a:spLocks noChangeShapeType="1"/>
          </p:cNvSpPr>
          <p:nvPr/>
        </p:nvSpPr>
        <p:spPr bwMode="auto">
          <a:xfrm>
            <a:off x="5426075" y="5634038"/>
            <a:ext cx="0" cy="381000"/>
          </a:xfrm>
          <a:prstGeom prst="line">
            <a:avLst/>
          </a:prstGeom>
          <a:noFill/>
          <a:ln w="12700">
            <a:solidFill>
              <a:schemeClr val="tx1"/>
            </a:solidFill>
            <a:round/>
            <a:headEnd type="triangle" w="med" len="med"/>
            <a:tailEnd type="triangle" w="med" len="med"/>
          </a:ln>
        </p:spPr>
        <p:txBody>
          <a:bodyPr wrap="none" anchor="ctr"/>
          <a:lstStyle/>
          <a:p>
            <a:endParaRPr lang="zh-CN" altLang="en-US"/>
          </a:p>
        </p:txBody>
      </p:sp>
      <p:sp>
        <p:nvSpPr>
          <p:cNvPr id="858145" name="AutoShape 34"/>
          <p:cNvSpPr>
            <a:spLocks noChangeArrowheads="1"/>
          </p:cNvSpPr>
          <p:nvPr/>
        </p:nvSpPr>
        <p:spPr bwMode="auto">
          <a:xfrm>
            <a:off x="5121275" y="6015038"/>
            <a:ext cx="609600" cy="609600"/>
          </a:xfrm>
          <a:prstGeom prst="can">
            <a:avLst>
              <a:gd name="adj" fmla="val 25000"/>
            </a:avLst>
          </a:prstGeom>
          <a:noFill/>
          <a:ln w="12700">
            <a:solidFill>
              <a:schemeClr val="tx1"/>
            </a:solidFill>
            <a:round/>
            <a:headEnd/>
            <a:tailEnd/>
          </a:ln>
        </p:spPr>
        <p:txBody>
          <a:bodyPr wrap="none" anchor="ctr"/>
          <a:lstStyle/>
          <a:p>
            <a:pPr algn="ctr"/>
            <a:r>
              <a:rPr lang="en-US" altLang="zh-CN" b="1">
                <a:latin typeface="Arial Narrow" pitchFamily="34" charset="0"/>
                <a:ea typeface="宋体" pitchFamily="2" charset="-122"/>
              </a:rPr>
              <a:t>Disk</a:t>
            </a:r>
          </a:p>
        </p:txBody>
      </p:sp>
      <p:sp>
        <p:nvSpPr>
          <p:cNvPr id="858146" name="AutoShape 35"/>
          <p:cNvSpPr>
            <a:spLocks noChangeArrowheads="1"/>
          </p:cNvSpPr>
          <p:nvPr/>
        </p:nvSpPr>
        <p:spPr bwMode="auto">
          <a:xfrm>
            <a:off x="269875" y="4173538"/>
            <a:ext cx="6972300" cy="393700"/>
          </a:xfrm>
          <a:prstGeom prst="leftRightArrow">
            <a:avLst>
              <a:gd name="adj1" fmla="val 48611"/>
              <a:gd name="adj2" fmla="val 91500"/>
            </a:avLst>
          </a:prstGeom>
          <a:solidFill>
            <a:schemeClr val="bg1"/>
          </a:solid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8147" name="Rectangle 36"/>
          <p:cNvSpPr>
            <a:spLocks noChangeArrowheads="1"/>
          </p:cNvSpPr>
          <p:nvPr/>
        </p:nvSpPr>
        <p:spPr bwMode="auto">
          <a:xfrm>
            <a:off x="1346200" y="4343400"/>
            <a:ext cx="166688" cy="152400"/>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8148" name="Rectangle 37"/>
          <p:cNvSpPr>
            <a:spLocks noChangeArrowheads="1"/>
          </p:cNvSpPr>
          <p:nvPr/>
        </p:nvSpPr>
        <p:spPr bwMode="auto">
          <a:xfrm>
            <a:off x="3022600" y="4333875"/>
            <a:ext cx="166688" cy="152400"/>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8149" name="Rectangle 38"/>
          <p:cNvSpPr>
            <a:spLocks noChangeArrowheads="1"/>
          </p:cNvSpPr>
          <p:nvPr/>
        </p:nvSpPr>
        <p:spPr bwMode="auto">
          <a:xfrm>
            <a:off x="5356225" y="4324350"/>
            <a:ext cx="161925" cy="152400"/>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8150" name="Text Box 39"/>
          <p:cNvSpPr txBox="1">
            <a:spLocks noChangeArrowheads="1"/>
          </p:cNvSpPr>
          <p:nvPr/>
        </p:nvSpPr>
        <p:spPr bwMode="auto">
          <a:xfrm>
            <a:off x="5556250" y="3970338"/>
            <a:ext cx="747713" cy="336550"/>
          </a:xfrm>
          <a:prstGeom prst="rect">
            <a:avLst/>
          </a:prstGeom>
          <a:noFill/>
          <a:ln w="12700">
            <a:noFill/>
            <a:miter lim="800000"/>
            <a:headEnd/>
            <a:tailEnd/>
          </a:ln>
        </p:spPr>
        <p:txBody>
          <a:bodyPr wrap="none" anchor="ctr">
            <a:spAutoFit/>
          </a:bodyPr>
          <a:lstStyle/>
          <a:p>
            <a:r>
              <a:rPr lang="en-US" altLang="zh-CN" b="1">
                <a:latin typeface="Arial Narrow" pitchFamily="34" charset="0"/>
                <a:ea typeface="宋体" pitchFamily="2" charset="-122"/>
              </a:rPr>
              <a:t>I/O bus</a:t>
            </a:r>
          </a:p>
        </p:txBody>
      </p:sp>
      <p:sp>
        <p:nvSpPr>
          <p:cNvPr id="858151" name="Rectangle 40"/>
          <p:cNvSpPr>
            <a:spLocks noChangeArrowheads="1"/>
          </p:cNvSpPr>
          <p:nvPr/>
        </p:nvSpPr>
        <p:spPr bwMode="auto">
          <a:xfrm>
            <a:off x="4246563" y="4262438"/>
            <a:ext cx="161925" cy="152400"/>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58152" name="Line 41"/>
          <p:cNvSpPr>
            <a:spLocks noChangeShapeType="1"/>
          </p:cNvSpPr>
          <p:nvPr/>
        </p:nvSpPr>
        <p:spPr bwMode="auto">
          <a:xfrm flipH="1">
            <a:off x="3343275" y="2522538"/>
            <a:ext cx="1017588" cy="0"/>
          </a:xfrm>
          <a:prstGeom prst="line">
            <a:avLst/>
          </a:prstGeom>
          <a:noFill/>
          <a:ln w="76200">
            <a:solidFill>
              <a:srgbClr val="00FFFF"/>
            </a:solidFill>
            <a:round/>
            <a:headEnd/>
            <a:tailEnd type="triangle" w="med" len="med"/>
          </a:ln>
        </p:spPr>
        <p:txBody>
          <a:bodyPr wrap="none" anchor="ctr"/>
          <a:lstStyle/>
          <a:p>
            <a:endParaRPr lang="zh-CN" altLang="en-US"/>
          </a:p>
        </p:txBody>
      </p:sp>
      <p:sp>
        <p:nvSpPr>
          <p:cNvPr id="858153" name="Line 42"/>
          <p:cNvSpPr>
            <a:spLocks noChangeShapeType="1"/>
          </p:cNvSpPr>
          <p:nvPr/>
        </p:nvSpPr>
        <p:spPr bwMode="auto">
          <a:xfrm>
            <a:off x="4335463" y="2509838"/>
            <a:ext cx="0" cy="1833562"/>
          </a:xfrm>
          <a:prstGeom prst="line">
            <a:avLst/>
          </a:prstGeom>
          <a:noFill/>
          <a:ln w="76200">
            <a:solidFill>
              <a:srgbClr val="00FFFF"/>
            </a:solidFill>
            <a:round/>
            <a:headEnd/>
            <a:tailEnd/>
          </a:ln>
        </p:spPr>
        <p:txBody>
          <a:bodyPr wrap="none" anchor="ctr"/>
          <a:lstStyle/>
          <a:p>
            <a:endParaRPr lang="zh-CN" altLang="en-US"/>
          </a:p>
        </p:txBody>
      </p:sp>
      <p:sp>
        <p:nvSpPr>
          <p:cNvPr id="858154" name="Line 43"/>
          <p:cNvSpPr>
            <a:spLocks noChangeShapeType="1"/>
          </p:cNvSpPr>
          <p:nvPr/>
        </p:nvSpPr>
        <p:spPr bwMode="auto">
          <a:xfrm flipV="1">
            <a:off x="4297363" y="4371975"/>
            <a:ext cx="1128712" cy="0"/>
          </a:xfrm>
          <a:prstGeom prst="line">
            <a:avLst/>
          </a:prstGeom>
          <a:noFill/>
          <a:ln w="76200">
            <a:solidFill>
              <a:srgbClr val="00FFFF"/>
            </a:solidFill>
            <a:round/>
            <a:headEnd/>
            <a:tailEnd/>
          </a:ln>
        </p:spPr>
        <p:txBody>
          <a:bodyPr wrap="none" anchor="ctr"/>
          <a:lstStyle/>
          <a:p>
            <a:endParaRPr lang="zh-CN" altLang="en-US"/>
          </a:p>
        </p:txBody>
      </p:sp>
      <p:sp>
        <p:nvSpPr>
          <p:cNvPr id="858155" name="Line 44"/>
          <p:cNvSpPr>
            <a:spLocks noChangeShapeType="1"/>
          </p:cNvSpPr>
          <p:nvPr/>
        </p:nvSpPr>
        <p:spPr bwMode="auto">
          <a:xfrm flipH="1">
            <a:off x="5426075" y="4343400"/>
            <a:ext cx="6350" cy="782638"/>
          </a:xfrm>
          <a:prstGeom prst="line">
            <a:avLst/>
          </a:prstGeom>
          <a:noFill/>
          <a:ln w="76200">
            <a:solidFill>
              <a:srgbClr val="00FFFF"/>
            </a:solidFill>
            <a:round/>
            <a:headEnd/>
            <a:tailEnd/>
          </a:ln>
        </p:spPr>
        <p:txBody>
          <a:bodyPr wrap="none" anchor="ctr"/>
          <a:lstStyle/>
          <a:p>
            <a:endParaRPr lang="zh-CN" altLang="en-US"/>
          </a:p>
        </p:txBody>
      </p:sp>
      <p:sp>
        <p:nvSpPr>
          <p:cNvPr id="858156" name="Rectangle 45"/>
          <p:cNvSpPr>
            <a:spLocks noChangeArrowheads="1"/>
          </p:cNvSpPr>
          <p:nvPr/>
        </p:nvSpPr>
        <p:spPr bwMode="auto">
          <a:xfrm>
            <a:off x="498475" y="2998788"/>
            <a:ext cx="1873250" cy="577850"/>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Bus interface</a:t>
            </a:r>
          </a:p>
        </p:txBody>
      </p:sp>
      <p:sp>
        <p:nvSpPr>
          <p:cNvPr id="858157" name="Text Box 47"/>
          <p:cNvSpPr txBox="1">
            <a:spLocks noChangeArrowheads="1"/>
          </p:cNvSpPr>
          <p:nvPr/>
        </p:nvSpPr>
        <p:spPr bwMode="auto">
          <a:xfrm>
            <a:off x="3783013" y="974725"/>
            <a:ext cx="5168900" cy="1196975"/>
          </a:xfrm>
          <a:prstGeom prst="rect">
            <a:avLst/>
          </a:prstGeom>
          <a:noFill/>
          <a:ln w="25400">
            <a:noFill/>
            <a:miter lim="800000"/>
            <a:headEnd/>
            <a:tailEnd/>
          </a:ln>
        </p:spPr>
        <p:txBody>
          <a:bodyPr>
            <a:spAutoFit/>
          </a:bodyPr>
          <a:lstStyle/>
          <a:p>
            <a:pPr>
              <a:lnSpc>
                <a:spcPct val="110000"/>
              </a:lnSpc>
            </a:pPr>
            <a:r>
              <a:rPr lang="zh-CN" altLang="en-US" sz="2200" b="1">
                <a:latin typeface="微软雅黑" pitchFamily="34" charset="-122"/>
                <a:ea typeface="微软雅黑" pitchFamily="34" charset="-122"/>
              </a:rPr>
              <a:t>当</a:t>
            </a:r>
            <a:r>
              <a:rPr lang="en-US" altLang="zh-CN" sz="2200" b="1">
                <a:latin typeface="微软雅黑" pitchFamily="34" charset="-122"/>
                <a:ea typeface="微软雅黑" pitchFamily="34" charset="-122"/>
              </a:rPr>
              <a:t>DMA</a:t>
            </a:r>
            <a:r>
              <a:rPr lang="zh-CN" altLang="en-US" sz="2200" b="1">
                <a:latin typeface="微软雅黑" pitchFamily="34" charset="-122"/>
                <a:ea typeface="微软雅黑" pitchFamily="34" charset="-122"/>
              </a:rPr>
              <a:t>传送结束</a:t>
            </a:r>
            <a:r>
              <a:rPr lang="en-US" altLang="zh-CN" sz="2200" b="1">
                <a:latin typeface="微软雅黑" pitchFamily="34" charset="-122"/>
                <a:ea typeface="微软雅黑" pitchFamily="34" charset="-122"/>
              </a:rPr>
              <a:t>(</a:t>
            </a:r>
            <a:r>
              <a:rPr lang="zh-CN" altLang="en-US" sz="2200" b="1">
                <a:latin typeface="微软雅黑" pitchFamily="34" charset="-122"/>
                <a:ea typeface="微软雅黑" pitchFamily="34" charset="-122"/>
              </a:rPr>
              <a:t>计数为</a:t>
            </a:r>
            <a:r>
              <a:rPr lang="en-US" altLang="zh-CN" sz="2200" b="1">
                <a:latin typeface="微软雅黑" pitchFamily="34" charset="-122"/>
                <a:ea typeface="微软雅黑" pitchFamily="34" charset="-122"/>
              </a:rPr>
              <a:t>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DMA</a:t>
            </a:r>
            <a:r>
              <a:rPr lang="zh-CN" altLang="en-US" sz="2200" b="1">
                <a:latin typeface="微软雅黑" pitchFamily="34" charset="-122"/>
                <a:ea typeface="微软雅黑" pitchFamily="34" charset="-122"/>
              </a:rPr>
              <a:t>控制器向</a:t>
            </a:r>
            <a:r>
              <a:rPr lang="en-US" altLang="zh-CN" sz="2200" b="1">
                <a:latin typeface="微软雅黑" pitchFamily="34" charset="-122"/>
                <a:ea typeface="微软雅黑" pitchFamily="34" charset="-122"/>
              </a:rPr>
              <a:t>CPU</a:t>
            </a:r>
            <a:r>
              <a:rPr lang="zh-CN" altLang="en-US" sz="2200" b="1">
                <a:latin typeface="微软雅黑" pitchFamily="34" charset="-122"/>
                <a:ea typeface="微软雅黑" pitchFamily="34" charset="-122"/>
              </a:rPr>
              <a:t>发出“</a:t>
            </a:r>
            <a:r>
              <a:rPr lang="en-US" altLang="zh-CN" sz="2200" b="1">
                <a:solidFill>
                  <a:schemeClr val="accent1"/>
                </a:solidFill>
                <a:latin typeface="微软雅黑" pitchFamily="34" charset="-122"/>
                <a:ea typeface="微软雅黑" pitchFamily="34" charset="-122"/>
              </a:rPr>
              <a:t>DMA</a:t>
            </a:r>
            <a:r>
              <a:rPr lang="zh-CN" altLang="en-US" sz="2200" b="1">
                <a:solidFill>
                  <a:schemeClr val="accent1"/>
                </a:solidFill>
                <a:latin typeface="微软雅黑" pitchFamily="34" charset="-122"/>
                <a:ea typeface="微软雅黑" pitchFamily="34" charset="-122"/>
              </a:rPr>
              <a:t>结束中断请求</a:t>
            </a:r>
            <a:r>
              <a:rPr lang="zh-CN" altLang="en-US" sz="2200" b="1">
                <a:latin typeface="微软雅黑" pitchFamily="34" charset="-122"/>
                <a:ea typeface="微软雅黑" pitchFamily="34" charset="-122"/>
              </a:rPr>
              <a:t>”，要求</a:t>
            </a:r>
            <a:r>
              <a:rPr lang="en-US" altLang="zh-CN" sz="2200" b="1">
                <a:latin typeface="微软雅黑" pitchFamily="34" charset="-122"/>
                <a:ea typeface="微软雅黑" pitchFamily="34" charset="-122"/>
              </a:rPr>
              <a:t>CPU</a:t>
            </a:r>
            <a:r>
              <a:rPr lang="zh-CN" altLang="en-US" sz="2200" b="1">
                <a:latin typeface="微软雅黑" pitchFamily="34" charset="-122"/>
                <a:ea typeface="微软雅黑" pitchFamily="34" charset="-122"/>
              </a:rPr>
              <a:t>进行相应的后处理。</a:t>
            </a:r>
          </a:p>
        </p:txBody>
      </p:sp>
      <p:sp>
        <p:nvSpPr>
          <p:cNvPr id="858158" name="Text Box 46"/>
          <p:cNvSpPr txBox="1">
            <a:spLocks noChangeArrowheads="1"/>
          </p:cNvSpPr>
          <p:nvPr/>
        </p:nvSpPr>
        <p:spPr bwMode="auto">
          <a:xfrm>
            <a:off x="3875088" y="4078288"/>
            <a:ext cx="1046162" cy="708025"/>
          </a:xfrm>
          <a:prstGeom prst="rect">
            <a:avLst/>
          </a:prstGeom>
          <a:solidFill>
            <a:schemeClr val="bg1"/>
          </a:solidFill>
          <a:ln w="6350">
            <a:solidFill>
              <a:schemeClr val="tx1"/>
            </a:solidFill>
            <a:miter lim="800000"/>
            <a:headEnd/>
            <a:tailEnd/>
          </a:ln>
          <a:effectLst/>
        </p:spPr>
        <p:txBody>
          <a:bodyPr>
            <a:spAutoFit/>
          </a:bodyPr>
          <a:lstStyle/>
          <a:p>
            <a:pPr algn="ctr"/>
            <a:r>
              <a:rPr lang="en-US" altLang="zh-CN" sz="2000" b="1">
                <a:solidFill>
                  <a:schemeClr val="accent1"/>
                </a:solidFill>
                <a:latin typeface="微软雅黑" pitchFamily="34" charset="-122"/>
                <a:ea typeface="微软雅黑" pitchFamily="34" charset="-122"/>
              </a:rPr>
              <a:t>DMA</a:t>
            </a:r>
          </a:p>
          <a:p>
            <a:pPr algn="ctr"/>
            <a:r>
              <a:rPr lang="zh-CN" altLang="en-US" sz="2000" b="1">
                <a:solidFill>
                  <a:schemeClr val="accent1"/>
                </a:solidFill>
                <a:latin typeface="微软雅黑" pitchFamily="34" charset="-122"/>
                <a:ea typeface="微软雅黑" pitchFamily="34" charset="-122"/>
              </a:rPr>
              <a:t>控制器</a:t>
            </a:r>
          </a:p>
        </p:txBody>
      </p:sp>
    </p:spTree>
    <p:extLst>
      <p:ext uri="{BB962C8B-B14F-4D97-AF65-F5344CB8AC3E}">
        <p14:creationId xmlns:p14="http://schemas.microsoft.com/office/powerpoint/2010/main" val="24838041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r>
              <a:rPr lang="en-US" altLang="zh-CN">
                <a:cs typeface="Arial" charset="0"/>
              </a:rPr>
              <a:t>DMA</a:t>
            </a:r>
            <a:r>
              <a:rPr lang="zh-CN" altLang="en-US">
                <a:cs typeface="Arial" charset="0"/>
              </a:rPr>
              <a:t>方式下</a:t>
            </a:r>
            <a:r>
              <a:rPr lang="en-US" altLang="zh-CN">
                <a:cs typeface="Arial" charset="0"/>
              </a:rPr>
              <a:t>CPU</a:t>
            </a:r>
            <a:r>
              <a:rPr lang="zh-CN" altLang="en-US">
                <a:cs typeface="Arial" charset="0"/>
              </a:rPr>
              <a:t>的工作</a:t>
            </a:r>
          </a:p>
        </p:txBody>
      </p:sp>
      <p:sp>
        <p:nvSpPr>
          <p:cNvPr id="949252" name="Rectangle 4"/>
          <p:cNvSpPr>
            <a:spLocks noChangeArrowheads="1"/>
          </p:cNvSpPr>
          <p:nvPr/>
        </p:nvSpPr>
        <p:spPr bwMode="auto">
          <a:xfrm>
            <a:off x="203200" y="1592263"/>
            <a:ext cx="8747125" cy="1368425"/>
          </a:xfrm>
          <a:prstGeom prst="rect">
            <a:avLst/>
          </a:prstGeom>
          <a:noFill/>
          <a:ln w="6350">
            <a:solidFill>
              <a:schemeClr val="tx1"/>
            </a:solidFill>
            <a:miter lim="800000"/>
            <a:headEnd/>
            <a:tailEnd/>
          </a:ln>
          <a:effectLst/>
        </p:spPr>
        <p:txBody>
          <a:bodyPr wrap="none" anchor="ctr">
            <a:spAutoFit/>
          </a:bodyPr>
          <a:lstStyle/>
          <a:p>
            <a:pPr>
              <a:lnSpc>
                <a:spcPct val="110000"/>
              </a:lnSpc>
            </a:pPr>
            <a:r>
              <a:rPr lang="en-US" altLang="zh-CN" sz="1900" b="1">
                <a:latin typeface="微软雅黑" pitchFamily="34" charset="-122"/>
                <a:ea typeface="微软雅黑" pitchFamily="34" charset="-122"/>
              </a:rPr>
              <a:t>copy_string_to_kernel(strbuf, kernelbuf, n);  // </a:t>
            </a:r>
            <a:r>
              <a:rPr lang="zh-CN" altLang="en-US" sz="1900" b="1">
                <a:latin typeface="微软雅黑" pitchFamily="34" charset="-122"/>
                <a:ea typeface="微软雅黑" pitchFamily="34" charset="-122"/>
              </a:rPr>
              <a:t>将字符串复制到内核缓冲区</a:t>
            </a:r>
          </a:p>
          <a:p>
            <a:pPr>
              <a:lnSpc>
                <a:spcPct val="110000"/>
              </a:lnSpc>
            </a:pPr>
            <a:r>
              <a:rPr lang="en-US" altLang="zh-CN" sz="1900" b="1">
                <a:latin typeface="微软雅黑" pitchFamily="34" charset="-122"/>
                <a:ea typeface="微软雅黑" pitchFamily="34" charset="-122"/>
              </a:rPr>
              <a:t>initialize_DMA ( );     		// </a:t>
            </a:r>
            <a:r>
              <a:rPr lang="zh-CN" altLang="en-US" sz="1900" b="1">
                <a:latin typeface="微软雅黑" pitchFamily="34" charset="-122"/>
                <a:ea typeface="微软雅黑" pitchFamily="34" charset="-122"/>
              </a:rPr>
              <a:t>初始化</a:t>
            </a:r>
            <a:r>
              <a:rPr lang="en-US" altLang="zh-CN" sz="1900" b="1">
                <a:latin typeface="微软雅黑" pitchFamily="34" charset="-122"/>
                <a:ea typeface="微软雅黑" pitchFamily="34" charset="-122"/>
              </a:rPr>
              <a:t>DMA</a:t>
            </a:r>
            <a:r>
              <a:rPr lang="zh-CN" altLang="en-US" sz="1900" b="1">
                <a:latin typeface="微软雅黑" pitchFamily="34" charset="-122"/>
                <a:ea typeface="微软雅黑" pitchFamily="34" charset="-122"/>
              </a:rPr>
              <a:t>控制器（准备传送参数）</a:t>
            </a:r>
          </a:p>
          <a:p>
            <a:pPr>
              <a:lnSpc>
                <a:spcPct val="110000"/>
              </a:lnSpc>
            </a:pPr>
            <a:r>
              <a:rPr lang="zh-CN" altLang="en-US" sz="1900" b="1">
                <a:latin typeface="微软雅黑" pitchFamily="34" charset="-122"/>
                <a:ea typeface="微软雅黑" pitchFamily="34" charset="-122"/>
              </a:rPr>
              <a:t>*</a:t>
            </a:r>
            <a:r>
              <a:rPr lang="en-US" altLang="zh-CN" sz="1900" b="1">
                <a:latin typeface="微软雅黑" pitchFamily="34" charset="-122"/>
                <a:ea typeface="微软雅黑" pitchFamily="34" charset="-122"/>
              </a:rPr>
              <a:t>DMA_control_port=START;	// </a:t>
            </a:r>
            <a:r>
              <a:rPr lang="zh-CN" altLang="en-US" sz="1900" b="1">
                <a:latin typeface="微软雅黑" pitchFamily="34" charset="-122"/>
                <a:ea typeface="微软雅黑" pitchFamily="34" charset="-122"/>
              </a:rPr>
              <a:t>发送</a:t>
            </a:r>
            <a:r>
              <a:rPr lang="zh-CN" altLang="en-US" sz="1900" b="1">
                <a:solidFill>
                  <a:schemeClr val="accent1"/>
                </a:solidFill>
                <a:latin typeface="微软雅黑" pitchFamily="34" charset="-122"/>
                <a:ea typeface="微软雅黑" pitchFamily="34" charset="-122"/>
              </a:rPr>
              <a:t>“启动</a:t>
            </a:r>
            <a:r>
              <a:rPr lang="en-US" altLang="zh-CN" sz="1900" b="1">
                <a:solidFill>
                  <a:schemeClr val="accent1"/>
                </a:solidFill>
                <a:latin typeface="微软雅黑" pitchFamily="34" charset="-122"/>
                <a:ea typeface="微软雅黑" pitchFamily="34" charset="-122"/>
              </a:rPr>
              <a:t>DMA</a:t>
            </a:r>
            <a:r>
              <a:rPr lang="zh-CN" altLang="en-US" sz="1900" b="1">
                <a:solidFill>
                  <a:schemeClr val="accent1"/>
                </a:solidFill>
                <a:latin typeface="微软雅黑" pitchFamily="34" charset="-122"/>
                <a:ea typeface="微软雅黑" pitchFamily="34" charset="-122"/>
              </a:rPr>
              <a:t>传送”</a:t>
            </a:r>
            <a:r>
              <a:rPr lang="zh-CN" altLang="en-US" sz="1900" b="1">
                <a:latin typeface="微软雅黑" pitchFamily="34" charset="-122"/>
                <a:ea typeface="微软雅黑" pitchFamily="34" charset="-122"/>
              </a:rPr>
              <a:t>命令</a:t>
            </a:r>
          </a:p>
          <a:p>
            <a:pPr>
              <a:lnSpc>
                <a:spcPct val="110000"/>
              </a:lnSpc>
            </a:pPr>
            <a:r>
              <a:rPr lang="en-US" altLang="zh-CN" sz="1900" b="1">
                <a:latin typeface="微软雅黑" pitchFamily="34" charset="-122"/>
                <a:ea typeface="微软雅黑" pitchFamily="34" charset="-122"/>
              </a:rPr>
              <a:t>scheduler ( );  			// </a:t>
            </a:r>
            <a:r>
              <a:rPr lang="zh-CN" altLang="en-US" sz="1900" b="1">
                <a:latin typeface="微软雅黑" pitchFamily="34" charset="-122"/>
                <a:ea typeface="微软雅黑" pitchFamily="34" charset="-122"/>
              </a:rPr>
              <a:t>阻塞用户进程</a:t>
            </a:r>
            <a:r>
              <a:rPr lang="en-US" altLang="zh-CN" sz="1900" b="1">
                <a:latin typeface="微软雅黑" pitchFamily="34" charset="-122"/>
                <a:ea typeface="微软雅黑" pitchFamily="34" charset="-122"/>
              </a:rPr>
              <a:t>P</a:t>
            </a:r>
            <a:r>
              <a:rPr lang="zh-CN" altLang="en-US" sz="1900" b="1">
                <a:latin typeface="微软雅黑" pitchFamily="34" charset="-122"/>
                <a:ea typeface="微软雅黑" pitchFamily="34" charset="-122"/>
              </a:rPr>
              <a:t>，调度其他进程执行</a:t>
            </a:r>
          </a:p>
        </p:txBody>
      </p:sp>
      <p:sp>
        <p:nvSpPr>
          <p:cNvPr id="949253" name="Rectangle 5"/>
          <p:cNvSpPr>
            <a:spLocks noChangeArrowheads="1"/>
          </p:cNvSpPr>
          <p:nvPr/>
        </p:nvSpPr>
        <p:spPr bwMode="auto">
          <a:xfrm>
            <a:off x="376238" y="4813300"/>
            <a:ext cx="7926387" cy="965200"/>
          </a:xfrm>
          <a:prstGeom prst="rect">
            <a:avLst/>
          </a:prstGeom>
          <a:noFill/>
          <a:ln w="6350">
            <a:solidFill>
              <a:schemeClr val="tx1"/>
            </a:solidFill>
            <a:miter lim="800000"/>
            <a:headEnd/>
            <a:tailEnd/>
          </a:ln>
          <a:effectLst/>
        </p:spPr>
        <p:txBody>
          <a:bodyPr wrap="none" anchor="ctr">
            <a:spAutoFit/>
          </a:bodyPr>
          <a:lstStyle/>
          <a:p>
            <a:r>
              <a:rPr lang="en-US" altLang="zh-CN" sz="1900" b="1">
                <a:latin typeface="微软雅黑" pitchFamily="34" charset="-122"/>
                <a:ea typeface="微软雅黑" pitchFamily="34" charset="-122"/>
              </a:rPr>
              <a:t>acknowledge_interrupt();	// </a:t>
            </a:r>
            <a:r>
              <a:rPr lang="zh-CN" altLang="en-US" sz="1900" b="1">
                <a:latin typeface="微软雅黑" pitchFamily="34" charset="-122"/>
                <a:ea typeface="微软雅黑" pitchFamily="34" charset="-122"/>
              </a:rPr>
              <a:t>中断回答（清除中断请求）</a:t>
            </a:r>
          </a:p>
          <a:p>
            <a:r>
              <a:rPr lang="en-US" altLang="zh-CN" sz="1900" b="1">
                <a:latin typeface="微软雅黑" pitchFamily="34" charset="-122"/>
                <a:ea typeface="微软雅黑" pitchFamily="34" charset="-122"/>
              </a:rPr>
              <a:t>unblock_user ( );		// </a:t>
            </a:r>
            <a:r>
              <a:rPr lang="zh-CN" altLang="en-US" sz="1900" b="1">
                <a:latin typeface="微软雅黑" pitchFamily="34" charset="-122"/>
                <a:ea typeface="微软雅黑" pitchFamily="34" charset="-122"/>
              </a:rPr>
              <a:t>用户进程</a:t>
            </a:r>
            <a:r>
              <a:rPr lang="en-US" altLang="zh-CN" sz="1900" b="1">
                <a:latin typeface="微软雅黑" pitchFamily="34" charset="-122"/>
                <a:ea typeface="微软雅黑" pitchFamily="34" charset="-122"/>
              </a:rPr>
              <a:t>P</a:t>
            </a:r>
            <a:r>
              <a:rPr lang="zh-CN" altLang="en-US" sz="1900" b="1">
                <a:latin typeface="微软雅黑" pitchFamily="34" charset="-122"/>
                <a:ea typeface="微软雅黑" pitchFamily="34" charset="-122"/>
              </a:rPr>
              <a:t>解除阻塞，进入就绪队列</a:t>
            </a:r>
          </a:p>
          <a:p>
            <a:r>
              <a:rPr lang="en-US" altLang="zh-CN" sz="1900" b="1">
                <a:latin typeface="微软雅黑" pitchFamily="34" charset="-122"/>
                <a:ea typeface="微软雅黑" pitchFamily="34" charset="-122"/>
              </a:rPr>
              <a:t>return_from_interrupt();  	// </a:t>
            </a:r>
            <a:r>
              <a:rPr lang="zh-CN" altLang="en-US" sz="1900" b="1">
                <a:latin typeface="微软雅黑" pitchFamily="34" charset="-122"/>
                <a:ea typeface="微软雅黑" pitchFamily="34" charset="-122"/>
              </a:rPr>
              <a:t>中断返回</a:t>
            </a:r>
          </a:p>
        </p:txBody>
      </p:sp>
      <p:sp>
        <p:nvSpPr>
          <p:cNvPr id="949254" name="Text Box 6"/>
          <p:cNvSpPr txBox="1">
            <a:spLocks noChangeArrowheads="1"/>
          </p:cNvSpPr>
          <p:nvPr/>
        </p:nvSpPr>
        <p:spPr bwMode="auto">
          <a:xfrm>
            <a:off x="128588" y="798513"/>
            <a:ext cx="5224462" cy="412750"/>
          </a:xfrm>
          <a:prstGeom prst="rect">
            <a:avLst/>
          </a:prstGeom>
          <a:noFill/>
          <a:ln w="50800">
            <a:noFill/>
            <a:miter lim="800000"/>
            <a:headEnd/>
            <a:tailEnd/>
          </a:ln>
          <a:effectLst/>
        </p:spPr>
        <p:txBody>
          <a:bodyPr>
            <a:spAutoFit/>
          </a:bodyPr>
          <a:lstStyle/>
          <a:p>
            <a:pPr>
              <a:spcBef>
                <a:spcPct val="50000"/>
              </a:spcBef>
            </a:pPr>
            <a:r>
              <a:rPr lang="zh-CN" altLang="en-US" sz="2100" b="1">
                <a:solidFill>
                  <a:srgbClr val="A50021"/>
                </a:solidFill>
                <a:latin typeface="微软雅黑" pitchFamily="34" charset="-122"/>
                <a:ea typeface="微软雅黑" pitchFamily="34" charset="-122"/>
              </a:rPr>
              <a:t>例子：采用</a:t>
            </a:r>
            <a:r>
              <a:rPr lang="en-US" altLang="zh-CN" sz="2100" b="1">
                <a:solidFill>
                  <a:srgbClr val="A50021"/>
                </a:solidFill>
                <a:latin typeface="微软雅黑" pitchFamily="34" charset="-122"/>
                <a:ea typeface="微软雅黑" pitchFamily="34" charset="-122"/>
              </a:rPr>
              <a:t>DMA</a:t>
            </a:r>
            <a:r>
              <a:rPr lang="zh-CN" altLang="en-US" sz="2100" b="1">
                <a:solidFill>
                  <a:srgbClr val="A50021"/>
                </a:solidFill>
                <a:latin typeface="微软雅黑" pitchFamily="34" charset="-122"/>
                <a:ea typeface="微软雅黑" pitchFamily="34" charset="-122"/>
              </a:rPr>
              <a:t>方式进行字符串输出</a:t>
            </a:r>
          </a:p>
        </p:txBody>
      </p:sp>
      <p:sp>
        <p:nvSpPr>
          <p:cNvPr id="949255" name="Text Box 7"/>
          <p:cNvSpPr txBox="1">
            <a:spLocks noChangeArrowheads="1"/>
          </p:cNvSpPr>
          <p:nvPr/>
        </p:nvSpPr>
        <p:spPr bwMode="auto">
          <a:xfrm>
            <a:off x="4471988" y="1077913"/>
            <a:ext cx="4557712" cy="412750"/>
          </a:xfrm>
          <a:prstGeom prst="rect">
            <a:avLst/>
          </a:prstGeom>
          <a:noFill/>
          <a:ln w="50800">
            <a:noFill/>
            <a:miter lim="800000"/>
            <a:headEnd/>
            <a:tailEnd/>
          </a:ln>
          <a:effectLst/>
        </p:spPr>
        <p:txBody>
          <a:bodyPr>
            <a:spAutoFit/>
          </a:bodyPr>
          <a:lstStyle/>
          <a:p>
            <a:pPr>
              <a:spcBef>
                <a:spcPct val="50000"/>
              </a:spcBef>
            </a:pPr>
            <a:r>
              <a:rPr lang="en-US" altLang="zh-CN" sz="2100" b="1">
                <a:solidFill>
                  <a:schemeClr val="accent2"/>
                </a:solidFill>
                <a:latin typeface="微软雅黑" pitchFamily="34" charset="-122"/>
                <a:ea typeface="微软雅黑" pitchFamily="34" charset="-122"/>
              </a:rPr>
              <a:t>sys_write</a:t>
            </a:r>
            <a:r>
              <a:rPr lang="zh-CN" altLang="en-US" sz="2100" b="1">
                <a:solidFill>
                  <a:schemeClr val="accent2"/>
                </a:solidFill>
                <a:latin typeface="微软雅黑" pitchFamily="34" charset="-122"/>
                <a:ea typeface="微软雅黑" pitchFamily="34" charset="-122"/>
              </a:rPr>
              <a:t>进行字符串输出的程序段</a:t>
            </a:r>
            <a:r>
              <a:rPr lang="en-US" altLang="zh-CN" sz="2100" b="1">
                <a:solidFill>
                  <a:schemeClr val="accent2"/>
                </a:solidFill>
                <a:latin typeface="微软雅黑" pitchFamily="34" charset="-122"/>
                <a:ea typeface="微软雅黑" pitchFamily="34" charset="-122"/>
              </a:rPr>
              <a:t>:</a:t>
            </a:r>
          </a:p>
        </p:txBody>
      </p:sp>
      <p:sp>
        <p:nvSpPr>
          <p:cNvPr id="949256" name="Text Box 8"/>
          <p:cNvSpPr txBox="1">
            <a:spLocks noChangeArrowheads="1"/>
          </p:cNvSpPr>
          <p:nvPr/>
        </p:nvSpPr>
        <p:spPr bwMode="auto">
          <a:xfrm>
            <a:off x="298450" y="4302125"/>
            <a:ext cx="4557713" cy="412750"/>
          </a:xfrm>
          <a:prstGeom prst="rect">
            <a:avLst/>
          </a:prstGeom>
          <a:noFill/>
          <a:ln w="50800">
            <a:noFill/>
            <a:miter lim="800000"/>
            <a:headEnd/>
            <a:tailEnd/>
          </a:ln>
          <a:effectLst/>
        </p:spPr>
        <p:txBody>
          <a:bodyPr>
            <a:spAutoFit/>
          </a:bodyPr>
          <a:lstStyle/>
          <a:p>
            <a:pPr>
              <a:spcBef>
                <a:spcPct val="50000"/>
              </a:spcBef>
            </a:pPr>
            <a:r>
              <a:rPr lang="en-US" altLang="zh-CN" sz="2100" b="1">
                <a:solidFill>
                  <a:schemeClr val="accent2"/>
                </a:solidFill>
                <a:latin typeface="微软雅黑" pitchFamily="34" charset="-122"/>
                <a:ea typeface="微软雅黑" pitchFamily="34" charset="-122"/>
              </a:rPr>
              <a:t>”DMA</a:t>
            </a:r>
            <a:r>
              <a:rPr lang="zh-CN" altLang="en-US" sz="2100" b="1">
                <a:solidFill>
                  <a:schemeClr val="accent2"/>
                </a:solidFill>
                <a:latin typeface="微软雅黑" pitchFamily="34" charset="-122"/>
                <a:ea typeface="微软雅黑" pitchFamily="34" charset="-122"/>
              </a:rPr>
              <a:t>结束“中断服务程序：</a:t>
            </a:r>
          </a:p>
        </p:txBody>
      </p:sp>
      <p:sp>
        <p:nvSpPr>
          <p:cNvPr id="949257" name="Rectangle 9"/>
          <p:cNvSpPr>
            <a:spLocks noChangeArrowheads="1"/>
          </p:cNvSpPr>
          <p:nvPr/>
        </p:nvSpPr>
        <p:spPr bwMode="auto">
          <a:xfrm>
            <a:off x="377825" y="5856288"/>
            <a:ext cx="7715250" cy="822325"/>
          </a:xfrm>
          <a:prstGeom prst="rect">
            <a:avLst/>
          </a:prstGeom>
          <a:noFill/>
          <a:ln w="50800">
            <a:noFill/>
            <a:miter lim="800000"/>
            <a:headEnd/>
            <a:tailEnd/>
          </a:ln>
          <a:effectLst/>
        </p:spPr>
        <p:txBody>
          <a:bodyPr anchor="ctr">
            <a:spAutoFit/>
          </a:bodyPr>
          <a:lstStyle/>
          <a:p>
            <a:pPr>
              <a:lnSpc>
                <a:spcPct val="120000"/>
              </a:lnSpc>
            </a:pPr>
            <a:r>
              <a:rPr lang="en-US" altLang="zh-CN" sz="2000" b="1">
                <a:solidFill>
                  <a:schemeClr val="accent1"/>
                </a:solidFill>
                <a:latin typeface="微软雅黑" pitchFamily="34" charset="-122"/>
                <a:ea typeface="微软雅黑" pitchFamily="34" charset="-122"/>
              </a:rPr>
              <a:t>CPU</a:t>
            </a:r>
            <a:r>
              <a:rPr lang="zh-CN" altLang="en-US" sz="2000" b="1">
                <a:solidFill>
                  <a:schemeClr val="accent1"/>
                </a:solidFill>
                <a:latin typeface="微软雅黑" pitchFamily="34" charset="-122"/>
                <a:ea typeface="微软雅黑" pitchFamily="34" charset="-122"/>
              </a:rPr>
              <a:t>仅在</a:t>
            </a:r>
            <a:r>
              <a:rPr lang="en-US" altLang="zh-CN" sz="2000" b="1">
                <a:solidFill>
                  <a:schemeClr val="accent1"/>
                </a:solidFill>
                <a:latin typeface="微软雅黑" pitchFamily="34" charset="-122"/>
                <a:ea typeface="微软雅黑" pitchFamily="34" charset="-122"/>
              </a:rPr>
              <a:t>DMA</a:t>
            </a:r>
            <a:r>
              <a:rPr lang="zh-CN" altLang="en-US" sz="2000" b="1">
                <a:solidFill>
                  <a:schemeClr val="accent1"/>
                </a:solidFill>
                <a:latin typeface="微软雅黑" pitchFamily="34" charset="-122"/>
                <a:ea typeface="微软雅黑" pitchFamily="34" charset="-122"/>
              </a:rPr>
              <a:t>控制器初始化和处理“</a:t>
            </a:r>
            <a:r>
              <a:rPr lang="en-US" altLang="zh-CN" sz="2000" b="1">
                <a:solidFill>
                  <a:schemeClr val="accent1"/>
                </a:solidFill>
                <a:latin typeface="微软雅黑" pitchFamily="34" charset="-122"/>
                <a:ea typeface="微软雅黑" pitchFamily="34" charset="-122"/>
              </a:rPr>
              <a:t>DMA</a:t>
            </a:r>
            <a:r>
              <a:rPr lang="zh-CN" altLang="en-US" sz="2000" b="1">
                <a:solidFill>
                  <a:schemeClr val="accent1"/>
                </a:solidFill>
                <a:latin typeface="微软雅黑" pitchFamily="34" charset="-122"/>
                <a:ea typeface="微软雅黑" pitchFamily="34" charset="-122"/>
              </a:rPr>
              <a:t>结束中断“时介入，在</a:t>
            </a:r>
            <a:r>
              <a:rPr lang="en-US" altLang="zh-CN" sz="2000" b="1">
                <a:solidFill>
                  <a:schemeClr val="accent1"/>
                </a:solidFill>
                <a:latin typeface="微软雅黑" pitchFamily="34" charset="-122"/>
                <a:ea typeface="微软雅黑" pitchFamily="34" charset="-122"/>
              </a:rPr>
              <a:t>DMA</a:t>
            </a:r>
            <a:r>
              <a:rPr lang="zh-CN" altLang="en-US" sz="2000" b="1">
                <a:solidFill>
                  <a:schemeClr val="accent1"/>
                </a:solidFill>
                <a:latin typeface="微软雅黑" pitchFamily="34" charset="-122"/>
                <a:ea typeface="微软雅黑" pitchFamily="34" charset="-122"/>
              </a:rPr>
              <a:t>传送过程中不参与，因而</a:t>
            </a:r>
            <a:r>
              <a:rPr lang="en-US" altLang="zh-CN" sz="2000" b="1">
                <a:solidFill>
                  <a:schemeClr val="accent1"/>
                </a:solidFill>
                <a:latin typeface="微软雅黑" pitchFamily="34" charset="-122"/>
                <a:ea typeface="微软雅黑" pitchFamily="34" charset="-122"/>
              </a:rPr>
              <a:t>CPU</a:t>
            </a:r>
            <a:r>
              <a:rPr lang="zh-CN" altLang="en-US" sz="2000" b="1">
                <a:solidFill>
                  <a:schemeClr val="accent1"/>
                </a:solidFill>
                <a:latin typeface="微软雅黑" pitchFamily="34" charset="-122"/>
                <a:ea typeface="微软雅黑" pitchFamily="34" charset="-122"/>
              </a:rPr>
              <a:t>用于</a:t>
            </a:r>
            <a:r>
              <a:rPr lang="en-US" altLang="zh-CN" sz="2000" b="1">
                <a:solidFill>
                  <a:schemeClr val="accent1"/>
                </a:solidFill>
                <a:latin typeface="微软雅黑" pitchFamily="34" charset="-122"/>
                <a:ea typeface="微软雅黑" pitchFamily="34" charset="-122"/>
              </a:rPr>
              <a:t>I/O</a:t>
            </a:r>
            <a:r>
              <a:rPr lang="zh-CN" altLang="en-US" sz="2000" b="1">
                <a:solidFill>
                  <a:schemeClr val="accent1"/>
                </a:solidFill>
                <a:latin typeface="微软雅黑" pitchFamily="34" charset="-122"/>
                <a:ea typeface="微软雅黑" pitchFamily="34" charset="-122"/>
              </a:rPr>
              <a:t>的开销非常小。</a:t>
            </a:r>
          </a:p>
        </p:txBody>
      </p:sp>
      <p:sp>
        <p:nvSpPr>
          <p:cNvPr id="949259" name="Rectangle 11"/>
          <p:cNvSpPr>
            <a:spLocks noChangeArrowheads="1"/>
          </p:cNvSpPr>
          <p:nvPr/>
        </p:nvSpPr>
        <p:spPr bwMode="auto">
          <a:xfrm>
            <a:off x="211138" y="3116263"/>
            <a:ext cx="8716962" cy="1054100"/>
          </a:xfrm>
          <a:prstGeom prst="rect">
            <a:avLst/>
          </a:prstGeom>
          <a:noFill/>
          <a:ln w="50800">
            <a:noFill/>
            <a:miter lim="800000"/>
            <a:headEnd/>
            <a:tailEnd/>
          </a:ln>
          <a:effectLst/>
        </p:spPr>
        <p:txBody>
          <a:bodyPr anchor="ctr">
            <a:spAutoFit/>
          </a:bodyPr>
          <a:lstStyle/>
          <a:p>
            <a:pPr>
              <a:lnSpc>
                <a:spcPct val="105000"/>
              </a:lnSpc>
            </a:pPr>
            <a:r>
              <a:rPr lang="en-US" altLang="zh-CN" sz="2000" b="1">
                <a:solidFill>
                  <a:schemeClr val="accent2"/>
                </a:solidFill>
                <a:latin typeface="微软雅黑" pitchFamily="34" charset="-122"/>
                <a:ea typeface="微软雅黑" pitchFamily="34" charset="-122"/>
              </a:rPr>
              <a:t>DMA</a:t>
            </a:r>
            <a:r>
              <a:rPr lang="zh-CN" altLang="en-US" sz="2000" b="1">
                <a:solidFill>
                  <a:schemeClr val="accent2"/>
                </a:solidFill>
                <a:latin typeface="微软雅黑" pitchFamily="34" charset="-122"/>
                <a:ea typeface="微软雅黑" pitchFamily="34" charset="-122"/>
              </a:rPr>
              <a:t>控制器接受到“启动”命令后，控制总线进行</a:t>
            </a:r>
            <a:r>
              <a:rPr lang="en-US" altLang="zh-CN" sz="2000" b="1">
                <a:solidFill>
                  <a:schemeClr val="accent2"/>
                </a:solidFill>
                <a:latin typeface="微软雅黑" pitchFamily="34" charset="-122"/>
                <a:ea typeface="微软雅黑" pitchFamily="34" charset="-122"/>
              </a:rPr>
              <a:t>DMA</a:t>
            </a:r>
            <a:r>
              <a:rPr lang="zh-CN" altLang="en-US" sz="2000" b="1">
                <a:solidFill>
                  <a:schemeClr val="accent2"/>
                </a:solidFill>
                <a:latin typeface="微软雅黑" pitchFamily="34" charset="-122"/>
                <a:ea typeface="微软雅黑" pitchFamily="34" charset="-122"/>
              </a:rPr>
              <a:t>传送。通常用”</a:t>
            </a:r>
            <a:r>
              <a:rPr lang="zh-CN" altLang="en-US" sz="2000" b="1">
                <a:solidFill>
                  <a:schemeClr val="accent1"/>
                </a:solidFill>
                <a:latin typeface="微软雅黑" pitchFamily="34" charset="-122"/>
                <a:ea typeface="微软雅黑" pitchFamily="34" charset="-122"/>
              </a:rPr>
              <a:t>周期挪用法</a:t>
            </a:r>
            <a:r>
              <a:rPr lang="zh-CN" altLang="en-US" sz="2000" b="1">
                <a:solidFill>
                  <a:schemeClr val="accent2"/>
                </a:solidFill>
                <a:latin typeface="微软雅黑" pitchFamily="34" charset="-122"/>
                <a:ea typeface="微软雅黑" pitchFamily="34" charset="-122"/>
              </a:rPr>
              <a:t>“：</a:t>
            </a:r>
            <a:r>
              <a:rPr lang="zh-CN" altLang="en-US" sz="2000" b="1">
                <a:solidFill>
                  <a:srgbClr val="A50021"/>
                </a:solidFill>
                <a:latin typeface="微软雅黑" pitchFamily="34" charset="-122"/>
                <a:ea typeface="微软雅黑" pitchFamily="34" charset="-122"/>
              </a:rPr>
              <a:t>设备每准备好一个数据，挪用一次”存储周期“，使用一次总线事务进行数据传送，计数器减</a:t>
            </a:r>
            <a:r>
              <a:rPr lang="en-US" altLang="zh-CN" sz="2000" b="1">
                <a:solidFill>
                  <a:srgbClr val="A50021"/>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。计数器为</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时，发送</a:t>
            </a:r>
            <a:r>
              <a:rPr lang="en-US" altLang="zh-CN" sz="2000" b="1">
                <a:solidFill>
                  <a:srgbClr val="008000"/>
                </a:solidFill>
                <a:latin typeface="微软雅黑" pitchFamily="34" charset="-122"/>
                <a:ea typeface="微软雅黑" pitchFamily="34" charset="-122"/>
              </a:rPr>
              <a:t>DMA</a:t>
            </a:r>
            <a:r>
              <a:rPr lang="zh-CN" altLang="en-US" sz="2000" b="1">
                <a:solidFill>
                  <a:srgbClr val="008000"/>
                </a:solidFill>
                <a:latin typeface="微软雅黑" pitchFamily="34" charset="-122"/>
                <a:ea typeface="微软雅黑" pitchFamily="34" charset="-122"/>
              </a:rPr>
              <a:t>结束</a:t>
            </a:r>
            <a:r>
              <a:rPr lang="zh-CN" altLang="en-US" sz="2000" b="1">
                <a:solidFill>
                  <a:schemeClr val="accent2"/>
                </a:solidFill>
                <a:latin typeface="微软雅黑" pitchFamily="34" charset="-122"/>
                <a:ea typeface="微软雅黑" pitchFamily="34" charset="-122"/>
              </a:rPr>
              <a:t>中断请求</a:t>
            </a:r>
          </a:p>
        </p:txBody>
      </p:sp>
    </p:spTree>
    <p:extLst>
      <p:ext uri="{BB962C8B-B14F-4D97-AF65-F5344CB8AC3E}">
        <p14:creationId xmlns:p14="http://schemas.microsoft.com/office/powerpoint/2010/main" val="215075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9254"/>
                                        </p:tgtEl>
                                        <p:attrNameLst>
                                          <p:attrName>style.visibility</p:attrName>
                                        </p:attrNameLst>
                                      </p:cBhvr>
                                      <p:to>
                                        <p:strVal val="visible"/>
                                      </p:to>
                                    </p:set>
                                    <p:animEffect transition="in" filter="blinds(horizontal)">
                                      <p:cBhvr>
                                        <p:cTn id="7" dur="500"/>
                                        <p:tgtEl>
                                          <p:spTgt spid="9492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9255">
                                            <p:txEl>
                                              <p:pRg st="0" end="0"/>
                                            </p:txEl>
                                          </p:spTgt>
                                        </p:tgtEl>
                                        <p:attrNameLst>
                                          <p:attrName>style.visibility</p:attrName>
                                        </p:attrNameLst>
                                      </p:cBhvr>
                                      <p:to>
                                        <p:strVal val="visible"/>
                                      </p:to>
                                    </p:set>
                                    <p:animEffect transition="in" filter="blinds(horizontal)">
                                      <p:cBhvr>
                                        <p:cTn id="12" dur="500"/>
                                        <p:tgtEl>
                                          <p:spTgt spid="9492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9252"/>
                                        </p:tgtEl>
                                        <p:attrNameLst>
                                          <p:attrName>style.visibility</p:attrName>
                                        </p:attrNameLst>
                                      </p:cBhvr>
                                      <p:to>
                                        <p:strVal val="visible"/>
                                      </p:to>
                                    </p:set>
                                    <p:animEffect transition="in" filter="blinds(horizontal)">
                                      <p:cBhvr>
                                        <p:cTn id="17" dur="500"/>
                                        <p:tgtEl>
                                          <p:spTgt spid="9492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9259"/>
                                        </p:tgtEl>
                                        <p:attrNameLst>
                                          <p:attrName>style.visibility</p:attrName>
                                        </p:attrNameLst>
                                      </p:cBhvr>
                                      <p:to>
                                        <p:strVal val="visible"/>
                                      </p:to>
                                    </p:set>
                                    <p:animEffect transition="in" filter="blinds(horizontal)">
                                      <p:cBhvr>
                                        <p:cTn id="22" dur="500"/>
                                        <p:tgtEl>
                                          <p:spTgt spid="94925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49256">
                                            <p:txEl>
                                              <p:pRg st="0" end="0"/>
                                            </p:txEl>
                                          </p:spTgt>
                                        </p:tgtEl>
                                        <p:attrNameLst>
                                          <p:attrName>style.visibility</p:attrName>
                                        </p:attrNameLst>
                                      </p:cBhvr>
                                      <p:to>
                                        <p:strVal val="visible"/>
                                      </p:to>
                                    </p:set>
                                    <p:animEffect transition="in" filter="blinds(horizontal)">
                                      <p:cBhvr>
                                        <p:cTn id="27" dur="500"/>
                                        <p:tgtEl>
                                          <p:spTgt spid="94925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49253"/>
                                        </p:tgtEl>
                                        <p:attrNameLst>
                                          <p:attrName>style.visibility</p:attrName>
                                        </p:attrNameLst>
                                      </p:cBhvr>
                                      <p:to>
                                        <p:strVal val="visible"/>
                                      </p:to>
                                    </p:set>
                                    <p:animEffect transition="in" filter="blinds(horizontal)">
                                      <p:cBhvr>
                                        <p:cTn id="32" dur="500"/>
                                        <p:tgtEl>
                                          <p:spTgt spid="94925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49257"/>
                                        </p:tgtEl>
                                        <p:attrNameLst>
                                          <p:attrName>style.visibility</p:attrName>
                                        </p:attrNameLst>
                                      </p:cBhvr>
                                      <p:to>
                                        <p:strVal val="visible"/>
                                      </p:to>
                                    </p:set>
                                    <p:animEffect transition="in" filter="blinds(horizontal)">
                                      <p:cBhvr>
                                        <p:cTn id="37" dur="500"/>
                                        <p:tgtEl>
                                          <p:spTgt spid="949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2" grpId="0" animBg="1"/>
      <p:bldP spid="949253" grpId="0" animBg="1"/>
      <p:bldP spid="949254" grpId="0"/>
      <p:bldP spid="949257" grpId="0"/>
      <p:bldP spid="94925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a:xfrm>
            <a:off x="307975" y="100013"/>
            <a:ext cx="7707313" cy="422275"/>
          </a:xfrm>
        </p:spPr>
        <p:txBody>
          <a:bodyPr/>
          <a:lstStyle/>
          <a:p>
            <a:r>
              <a:rPr lang="zh-CN" altLang="en-US">
                <a:ea typeface="宋体" pitchFamily="2" charset="-122"/>
              </a:rPr>
              <a:t>例：中断、</a:t>
            </a:r>
            <a:r>
              <a:rPr lang="en-US" altLang="zh-CN">
                <a:ea typeface="宋体" pitchFamily="2" charset="-122"/>
              </a:rPr>
              <a:t>DMA</a:t>
            </a:r>
            <a:r>
              <a:rPr lang="zh-CN" altLang="en-US">
                <a:ea typeface="宋体" pitchFamily="2" charset="-122"/>
              </a:rPr>
              <a:t>方式下</a:t>
            </a:r>
            <a:r>
              <a:rPr lang="en-US" altLang="zh-CN">
                <a:ea typeface="宋体" pitchFamily="2" charset="-122"/>
              </a:rPr>
              <a:t>CPU</a:t>
            </a:r>
            <a:r>
              <a:rPr lang="zh-CN" altLang="en-US">
                <a:ea typeface="宋体" pitchFamily="2" charset="-122"/>
              </a:rPr>
              <a:t>的开销</a:t>
            </a:r>
          </a:p>
        </p:txBody>
      </p:sp>
      <p:sp>
        <p:nvSpPr>
          <p:cNvPr id="946179" name="Rectangle 3"/>
          <p:cNvSpPr>
            <a:spLocks noGrp="1" noChangeArrowheads="1"/>
          </p:cNvSpPr>
          <p:nvPr>
            <p:ph type="body" idx="1"/>
          </p:nvPr>
        </p:nvSpPr>
        <p:spPr>
          <a:xfrm>
            <a:off x="100013" y="766763"/>
            <a:ext cx="8605837" cy="5854700"/>
          </a:xfrm>
        </p:spPr>
        <p:txBody>
          <a:bodyPr/>
          <a:lstStyle/>
          <a:p>
            <a:pPr marL="342900" indent="-342900" algn="just">
              <a:lnSpc>
                <a:spcPct val="115000"/>
              </a:lnSpc>
              <a:spcBef>
                <a:spcPct val="20000"/>
              </a:spcBef>
              <a:buFontTx/>
              <a:buNone/>
            </a:pPr>
            <a:r>
              <a:rPr lang="zh-CN" altLang="en-US" sz="1200" dirty="0">
                <a:ea typeface="宋体" pitchFamily="2" charset="-122"/>
              </a:rPr>
              <a:t>       </a:t>
            </a:r>
            <a:r>
              <a:rPr lang="zh-CN" altLang="en-US" dirty="0">
                <a:latin typeface="微软雅黑" pitchFamily="34" charset="-122"/>
                <a:ea typeface="微软雅黑" pitchFamily="34" charset="-122"/>
                <a:cs typeface="Arial" charset="0"/>
              </a:rPr>
              <a:t>设处理器按</a:t>
            </a:r>
            <a:r>
              <a:rPr lang="en-US" altLang="zh-CN" dirty="0">
                <a:latin typeface="微软雅黑" pitchFamily="34" charset="-122"/>
                <a:ea typeface="微软雅黑" pitchFamily="34" charset="-122"/>
                <a:cs typeface="Arial" charset="0"/>
              </a:rPr>
              <a:t>500MHz</a:t>
            </a:r>
            <a:r>
              <a:rPr lang="zh-CN" altLang="en-US" dirty="0">
                <a:latin typeface="微软雅黑" pitchFamily="34" charset="-122"/>
                <a:ea typeface="微软雅黑" pitchFamily="34" charset="-122"/>
                <a:cs typeface="Arial" charset="0"/>
              </a:rPr>
              <a:t>的速度执行，硬盘控制器中有一个</a:t>
            </a:r>
            <a:r>
              <a:rPr lang="en-US" altLang="zh-CN" dirty="0">
                <a:latin typeface="微软雅黑" pitchFamily="34" charset="-122"/>
                <a:ea typeface="微软雅黑" pitchFamily="34" charset="-122"/>
                <a:cs typeface="Arial" charset="0"/>
              </a:rPr>
              <a:t>16B</a:t>
            </a:r>
            <a:r>
              <a:rPr lang="zh-CN" altLang="en-US" dirty="0">
                <a:latin typeface="微软雅黑" pitchFamily="34" charset="-122"/>
                <a:ea typeface="微软雅黑" pitchFamily="34" charset="-122"/>
                <a:cs typeface="Arial" charset="0"/>
              </a:rPr>
              <a:t>的数据缓存器，磁盘传输速率为</a:t>
            </a:r>
            <a:r>
              <a:rPr lang="en-US" altLang="zh-CN" dirty="0">
                <a:latin typeface="微软雅黑" pitchFamily="34" charset="-122"/>
                <a:ea typeface="微软雅黑" pitchFamily="34" charset="-122"/>
                <a:cs typeface="Arial" charset="0"/>
              </a:rPr>
              <a:t>4MB/Sec</a:t>
            </a:r>
            <a:r>
              <a:rPr lang="zh-CN" altLang="en-US" dirty="0">
                <a:latin typeface="微软雅黑" pitchFamily="34" charset="-122"/>
                <a:ea typeface="微软雅黑" pitchFamily="34" charset="-122"/>
                <a:cs typeface="Arial" charset="0"/>
              </a:rPr>
              <a:t>，在磁盘传输数据过程中，要求没有任何数据被错过，并假定</a:t>
            </a:r>
            <a:r>
              <a:rPr lang="en-US" altLang="zh-CN" dirty="0">
                <a:latin typeface="微软雅黑" pitchFamily="34" charset="-122"/>
                <a:ea typeface="微软雅黑" pitchFamily="34" charset="-122"/>
                <a:cs typeface="Arial" charset="0"/>
              </a:rPr>
              <a:t>CPU</a:t>
            </a:r>
            <a:r>
              <a:rPr lang="zh-CN" altLang="en-US" dirty="0">
                <a:latin typeface="微软雅黑" pitchFamily="34" charset="-122"/>
                <a:ea typeface="微软雅黑" pitchFamily="34" charset="-122"/>
                <a:cs typeface="Arial" charset="0"/>
              </a:rPr>
              <a:t>访存和</a:t>
            </a:r>
            <a:r>
              <a:rPr lang="en-US" altLang="zh-CN" dirty="0">
                <a:latin typeface="微软雅黑" pitchFamily="34" charset="-122"/>
                <a:ea typeface="微软雅黑" pitchFamily="34" charset="-122"/>
                <a:cs typeface="Arial" charset="0"/>
              </a:rPr>
              <a:t>DMA</a:t>
            </a:r>
            <a:r>
              <a:rPr lang="zh-CN" altLang="en-US" dirty="0">
                <a:latin typeface="微软雅黑" pitchFamily="34" charset="-122"/>
                <a:ea typeface="微软雅黑" pitchFamily="34" charset="-122"/>
                <a:cs typeface="Arial" charset="0"/>
              </a:rPr>
              <a:t>访存没有冲突。</a:t>
            </a:r>
          </a:p>
          <a:p>
            <a:pPr marL="342900" indent="-342900" algn="just">
              <a:lnSpc>
                <a:spcPct val="115000"/>
              </a:lnSpc>
              <a:spcBef>
                <a:spcPct val="20000"/>
              </a:spcBef>
              <a:buFontTx/>
              <a:buNone/>
            </a:pPr>
            <a:r>
              <a:rPr lang="zh-CN" altLang="en-US" dirty="0">
                <a:latin typeface="微软雅黑" pitchFamily="34" charset="-122"/>
                <a:ea typeface="微软雅黑" pitchFamily="34" charset="-122"/>
                <a:cs typeface="Arial" charset="0"/>
              </a:rPr>
              <a:t>（</a:t>
            </a:r>
            <a:r>
              <a:rPr lang="en-US" altLang="zh-CN" dirty="0">
                <a:latin typeface="微软雅黑" pitchFamily="34" charset="-122"/>
                <a:ea typeface="微软雅黑" pitchFamily="34" charset="-122"/>
                <a:cs typeface="Arial" charset="0"/>
              </a:rPr>
              <a:t>1</a:t>
            </a:r>
            <a:r>
              <a:rPr lang="zh-CN" altLang="en-US" dirty="0">
                <a:latin typeface="微软雅黑" pitchFamily="34" charset="-122"/>
                <a:ea typeface="微软雅黑" pitchFamily="34" charset="-122"/>
                <a:cs typeface="Arial" charset="0"/>
              </a:rPr>
              <a:t>）若用中断方式，每次传送的开销（包括用于中断响应和处理的时间）是</a:t>
            </a:r>
            <a:r>
              <a:rPr lang="en-US" altLang="zh-CN" dirty="0">
                <a:latin typeface="微软雅黑" pitchFamily="34" charset="-122"/>
                <a:ea typeface="微软雅黑" pitchFamily="34" charset="-122"/>
                <a:cs typeface="Arial" charset="0"/>
              </a:rPr>
              <a:t>500</a:t>
            </a:r>
            <a:r>
              <a:rPr lang="zh-CN" altLang="en-US" dirty="0">
                <a:latin typeface="微软雅黑" pitchFamily="34" charset="-122"/>
                <a:ea typeface="微软雅黑" pitchFamily="34" charset="-122"/>
                <a:cs typeface="Arial" charset="0"/>
              </a:rPr>
              <a:t>个时钟周期。如果硬盘仅用</a:t>
            </a:r>
            <a:r>
              <a:rPr lang="en-US" altLang="zh-CN" dirty="0">
                <a:latin typeface="微软雅黑" pitchFamily="34" charset="-122"/>
                <a:ea typeface="微软雅黑" pitchFamily="34" charset="-122"/>
                <a:cs typeface="Arial" charset="0"/>
              </a:rPr>
              <a:t>5%</a:t>
            </a:r>
            <a:r>
              <a:rPr lang="zh-CN" altLang="en-US" dirty="0">
                <a:latin typeface="微软雅黑" pitchFamily="34" charset="-122"/>
                <a:ea typeface="微软雅黑" pitchFamily="34" charset="-122"/>
                <a:cs typeface="Arial" charset="0"/>
              </a:rPr>
              <a:t>的时间进行传送，那么处理器用在硬盘</a:t>
            </a:r>
            <a:r>
              <a:rPr lang="en-US" altLang="zh-CN" dirty="0">
                <a:latin typeface="微软雅黑" pitchFamily="34" charset="-122"/>
                <a:ea typeface="微软雅黑" pitchFamily="34" charset="-122"/>
                <a:cs typeface="Arial" charset="0"/>
              </a:rPr>
              <a:t>I/O</a:t>
            </a:r>
            <a:r>
              <a:rPr lang="zh-CN" altLang="en-US" dirty="0">
                <a:latin typeface="微软雅黑" pitchFamily="34" charset="-122"/>
                <a:ea typeface="微软雅黑" pitchFamily="34" charset="-122"/>
                <a:cs typeface="Arial" charset="0"/>
              </a:rPr>
              <a:t>操作上所花的时间百分比（主机占用率）为多少？</a:t>
            </a:r>
          </a:p>
          <a:p>
            <a:pPr marL="342900" indent="-342900" algn="just">
              <a:lnSpc>
                <a:spcPct val="115000"/>
              </a:lnSpc>
              <a:spcBef>
                <a:spcPct val="20000"/>
              </a:spcBef>
              <a:buFontTx/>
              <a:buNone/>
            </a:pPr>
            <a:r>
              <a:rPr lang="zh-CN" altLang="en-US" dirty="0">
                <a:latin typeface="微软雅黑" pitchFamily="34" charset="-122"/>
                <a:ea typeface="微软雅黑" pitchFamily="34" charset="-122"/>
                <a:cs typeface="Arial" charset="0"/>
              </a:rPr>
              <a:t>（</a:t>
            </a:r>
            <a:r>
              <a:rPr lang="en-US" altLang="zh-CN" dirty="0">
                <a:latin typeface="微软雅黑" pitchFamily="34" charset="-122"/>
                <a:ea typeface="微软雅黑" pitchFamily="34" charset="-122"/>
                <a:cs typeface="Arial" charset="0"/>
              </a:rPr>
              <a:t>2</a:t>
            </a:r>
            <a:r>
              <a:rPr lang="zh-CN" altLang="en-US" dirty="0">
                <a:latin typeface="微软雅黑" pitchFamily="34" charset="-122"/>
                <a:ea typeface="微软雅黑" pitchFamily="34" charset="-122"/>
                <a:cs typeface="Arial" charset="0"/>
              </a:rPr>
              <a:t>）若用</a:t>
            </a:r>
            <a:r>
              <a:rPr lang="en-US" altLang="zh-CN" dirty="0">
                <a:latin typeface="微软雅黑" pitchFamily="34" charset="-122"/>
                <a:ea typeface="微软雅黑" pitchFamily="34" charset="-122"/>
                <a:cs typeface="Arial" charset="0"/>
              </a:rPr>
              <a:t>DMA</a:t>
            </a:r>
            <a:r>
              <a:rPr lang="zh-CN" altLang="en-US" dirty="0">
                <a:latin typeface="微软雅黑" pitchFamily="34" charset="-122"/>
                <a:ea typeface="微软雅黑" pitchFamily="34" charset="-122"/>
                <a:cs typeface="Arial" charset="0"/>
              </a:rPr>
              <a:t>方式，处理器用</a:t>
            </a:r>
            <a:r>
              <a:rPr lang="en-US" altLang="zh-CN" dirty="0">
                <a:latin typeface="微软雅黑" pitchFamily="34" charset="-122"/>
                <a:ea typeface="微软雅黑" pitchFamily="34" charset="-122"/>
                <a:cs typeface="Arial" charset="0"/>
              </a:rPr>
              <a:t>1000</a:t>
            </a:r>
            <a:r>
              <a:rPr lang="zh-CN" altLang="en-US" dirty="0">
                <a:latin typeface="微软雅黑" pitchFamily="34" charset="-122"/>
                <a:ea typeface="微软雅黑" pitchFamily="34" charset="-122"/>
                <a:cs typeface="Arial" charset="0"/>
              </a:rPr>
              <a:t>个时钟进行</a:t>
            </a:r>
            <a:r>
              <a:rPr lang="en-US" altLang="zh-CN" dirty="0">
                <a:latin typeface="微软雅黑" pitchFamily="34" charset="-122"/>
                <a:ea typeface="微软雅黑" pitchFamily="34" charset="-122"/>
                <a:cs typeface="Arial" charset="0"/>
              </a:rPr>
              <a:t>DMA</a:t>
            </a:r>
            <a:r>
              <a:rPr lang="zh-CN" altLang="en-US" dirty="0">
                <a:latin typeface="微软雅黑" pitchFamily="34" charset="-122"/>
                <a:ea typeface="微软雅黑" pitchFamily="34" charset="-122"/>
                <a:cs typeface="Arial" charset="0"/>
              </a:rPr>
              <a:t>传送初始化，在</a:t>
            </a:r>
            <a:r>
              <a:rPr lang="en-US" altLang="zh-CN" dirty="0">
                <a:latin typeface="微软雅黑" pitchFamily="34" charset="-122"/>
                <a:ea typeface="微软雅黑" pitchFamily="34" charset="-122"/>
                <a:cs typeface="Arial" charset="0"/>
              </a:rPr>
              <a:t>DMA</a:t>
            </a:r>
            <a:r>
              <a:rPr lang="zh-CN" altLang="en-US" dirty="0">
                <a:latin typeface="微软雅黑" pitchFamily="34" charset="-122"/>
                <a:ea typeface="微软雅黑" pitchFamily="34" charset="-122"/>
                <a:cs typeface="Arial" charset="0"/>
              </a:rPr>
              <a:t>完成后的中断处理需要</a:t>
            </a:r>
            <a:r>
              <a:rPr lang="en-US" altLang="zh-CN" dirty="0">
                <a:latin typeface="微软雅黑" pitchFamily="34" charset="-122"/>
                <a:ea typeface="微软雅黑" pitchFamily="34" charset="-122"/>
                <a:cs typeface="Arial" charset="0"/>
              </a:rPr>
              <a:t>500</a:t>
            </a:r>
            <a:r>
              <a:rPr lang="zh-CN" altLang="en-US" dirty="0">
                <a:latin typeface="微软雅黑" pitchFamily="34" charset="-122"/>
                <a:ea typeface="微软雅黑" pitchFamily="34" charset="-122"/>
                <a:cs typeface="Arial" charset="0"/>
              </a:rPr>
              <a:t>个时钟。如果每次</a:t>
            </a:r>
            <a:r>
              <a:rPr lang="en-US" altLang="zh-CN" dirty="0">
                <a:latin typeface="微软雅黑" pitchFamily="34" charset="-122"/>
                <a:ea typeface="微软雅黑" pitchFamily="34" charset="-122"/>
                <a:cs typeface="Arial" charset="0"/>
              </a:rPr>
              <a:t>DMA</a:t>
            </a:r>
            <a:r>
              <a:rPr lang="zh-CN" altLang="en-US" dirty="0">
                <a:latin typeface="微软雅黑" pitchFamily="34" charset="-122"/>
                <a:ea typeface="微软雅黑" pitchFamily="34" charset="-122"/>
                <a:cs typeface="Arial" charset="0"/>
              </a:rPr>
              <a:t>传送</a:t>
            </a:r>
            <a:r>
              <a:rPr lang="en-US" altLang="zh-CN" dirty="0">
                <a:latin typeface="微软雅黑" pitchFamily="34" charset="-122"/>
                <a:ea typeface="微软雅黑" pitchFamily="34" charset="-122"/>
                <a:cs typeface="Arial" charset="0"/>
              </a:rPr>
              <a:t>8000B</a:t>
            </a:r>
            <a:r>
              <a:rPr lang="zh-CN" altLang="en-US" dirty="0">
                <a:latin typeface="微软雅黑" pitchFamily="34" charset="-122"/>
                <a:ea typeface="微软雅黑" pitchFamily="34" charset="-122"/>
                <a:cs typeface="Arial" charset="0"/>
              </a:rPr>
              <a:t>的数据块，那么当硬盘进行传送的时间占</a:t>
            </a:r>
            <a:r>
              <a:rPr lang="en-US" altLang="zh-CN" dirty="0">
                <a:latin typeface="微软雅黑" pitchFamily="34" charset="-122"/>
                <a:ea typeface="微软雅黑" pitchFamily="34" charset="-122"/>
                <a:cs typeface="Arial" charset="0"/>
              </a:rPr>
              <a:t>100%</a:t>
            </a:r>
            <a:r>
              <a:rPr lang="zh-CN" altLang="en-US" dirty="0">
                <a:latin typeface="微软雅黑" pitchFamily="34" charset="-122"/>
                <a:ea typeface="微软雅黑" pitchFamily="34" charset="-122"/>
                <a:cs typeface="Arial" charset="0"/>
              </a:rPr>
              <a:t>（即：硬盘一直进行读写，并传输数据）时，处理器用在硬盘</a:t>
            </a:r>
            <a:r>
              <a:rPr lang="en-US" altLang="zh-CN" dirty="0">
                <a:latin typeface="微软雅黑" pitchFamily="34" charset="-122"/>
                <a:ea typeface="微软雅黑" pitchFamily="34" charset="-122"/>
                <a:cs typeface="Arial" charset="0"/>
              </a:rPr>
              <a:t>I/O</a:t>
            </a:r>
            <a:r>
              <a:rPr lang="zh-CN" altLang="en-US" dirty="0">
                <a:latin typeface="微软雅黑" pitchFamily="34" charset="-122"/>
                <a:ea typeface="微软雅黑" pitchFamily="34" charset="-122"/>
                <a:cs typeface="Arial" charset="0"/>
              </a:rPr>
              <a:t>操作上的时间百分比（主机占用率）为多少？</a:t>
            </a:r>
          </a:p>
          <a:p>
            <a:pPr marL="342900" indent="-342900" algn="just">
              <a:lnSpc>
                <a:spcPct val="105000"/>
              </a:lnSpc>
              <a:spcBef>
                <a:spcPct val="20000"/>
              </a:spcBef>
              <a:buFontTx/>
              <a:buNone/>
            </a:pPr>
            <a:r>
              <a:rPr lang="zh-CN" altLang="en-US" dirty="0">
                <a:solidFill>
                  <a:schemeClr val="accent1"/>
                </a:solidFill>
                <a:latin typeface="微软雅黑" pitchFamily="34" charset="-122"/>
                <a:ea typeface="微软雅黑" pitchFamily="34" charset="-122"/>
                <a:cs typeface="Arial" charset="0"/>
              </a:rPr>
              <a:t>      想象一下：假定大仓库门口有一个箱子，可放</a:t>
            </a:r>
            <a:r>
              <a:rPr lang="en-US" altLang="zh-CN" dirty="0">
                <a:solidFill>
                  <a:schemeClr val="accent1"/>
                </a:solidFill>
                <a:latin typeface="微软雅黑" pitchFamily="34" charset="-122"/>
                <a:ea typeface="微软雅黑" pitchFamily="34" charset="-122"/>
                <a:cs typeface="Arial" charset="0"/>
              </a:rPr>
              <a:t>16</a:t>
            </a:r>
            <a:r>
              <a:rPr lang="zh-CN" altLang="en-US" dirty="0">
                <a:solidFill>
                  <a:schemeClr val="accent1"/>
                </a:solidFill>
                <a:latin typeface="微软雅黑" pitchFamily="34" charset="-122"/>
                <a:ea typeface="微软雅黑" pitchFamily="34" charset="-122"/>
                <a:cs typeface="Arial" charset="0"/>
              </a:rPr>
              <a:t>个零件。要将大仓库中的一批零件运到小仓库中，可以有几种方法？</a:t>
            </a:r>
          </a:p>
          <a:p>
            <a:pPr marL="342900" indent="-342900" algn="just">
              <a:lnSpc>
                <a:spcPct val="105000"/>
              </a:lnSpc>
              <a:spcBef>
                <a:spcPct val="20000"/>
              </a:spcBef>
              <a:buFontTx/>
              <a:buNone/>
            </a:pPr>
            <a:r>
              <a:rPr lang="zh-CN" altLang="en-US" dirty="0">
                <a:solidFill>
                  <a:srgbClr val="146C18"/>
                </a:solidFill>
                <a:latin typeface="微软雅黑" pitchFamily="34" charset="-122"/>
                <a:ea typeface="微软雅黑" pitchFamily="34" charset="-122"/>
                <a:cs typeface="Arial" charset="0"/>
              </a:rPr>
              <a:t>      中断方式：</a:t>
            </a:r>
            <a:r>
              <a:rPr lang="zh-CN" altLang="en-US" dirty="0">
                <a:solidFill>
                  <a:schemeClr val="accent2"/>
                </a:solidFill>
                <a:latin typeface="微软雅黑" pitchFamily="34" charset="-122"/>
                <a:ea typeface="微软雅黑" pitchFamily="34" charset="-122"/>
                <a:cs typeface="Arial" charset="0"/>
              </a:rPr>
              <a:t>每装满一个箱子就喊车床上的技工来运到车间，再从车间运到小仓库</a:t>
            </a:r>
          </a:p>
          <a:p>
            <a:pPr marL="342900" indent="-342900" algn="just">
              <a:lnSpc>
                <a:spcPct val="105000"/>
              </a:lnSpc>
              <a:spcBef>
                <a:spcPct val="20000"/>
              </a:spcBef>
              <a:buFontTx/>
              <a:buNone/>
            </a:pPr>
            <a:r>
              <a:rPr lang="en-US" altLang="zh-CN" dirty="0">
                <a:solidFill>
                  <a:schemeClr val="accent2"/>
                </a:solidFill>
                <a:latin typeface="微软雅黑" pitchFamily="34" charset="-122"/>
                <a:ea typeface="微软雅黑" pitchFamily="34" charset="-122"/>
                <a:cs typeface="Arial" charset="0"/>
              </a:rPr>
              <a:t>      </a:t>
            </a:r>
            <a:r>
              <a:rPr lang="en-US" altLang="zh-CN" dirty="0">
                <a:solidFill>
                  <a:srgbClr val="146C18"/>
                </a:solidFill>
                <a:latin typeface="微软雅黑" pitchFamily="34" charset="-122"/>
                <a:ea typeface="微软雅黑" pitchFamily="34" charset="-122"/>
                <a:cs typeface="Arial" charset="0"/>
              </a:rPr>
              <a:t>DMA</a:t>
            </a:r>
            <a:r>
              <a:rPr lang="zh-CN" altLang="en-US" dirty="0">
                <a:solidFill>
                  <a:srgbClr val="146C18"/>
                </a:solidFill>
                <a:latin typeface="微软雅黑" pitchFamily="34" charset="-122"/>
                <a:ea typeface="微软雅黑" pitchFamily="34" charset="-122"/>
                <a:cs typeface="Arial" charset="0"/>
              </a:rPr>
              <a:t>方式：</a:t>
            </a:r>
            <a:r>
              <a:rPr lang="zh-CN" altLang="en-US" dirty="0">
                <a:solidFill>
                  <a:schemeClr val="accent2"/>
                </a:solidFill>
                <a:latin typeface="微软雅黑" pitchFamily="34" charset="-122"/>
                <a:ea typeface="微软雅黑" pitchFamily="34" charset="-122"/>
                <a:cs typeface="Arial" charset="0"/>
              </a:rPr>
              <a:t>车床技工停下来告诉搬运工说，一次要</a:t>
            </a:r>
            <a:r>
              <a:rPr lang="en-US" altLang="zh-CN" dirty="0">
                <a:solidFill>
                  <a:schemeClr val="accent2"/>
                </a:solidFill>
                <a:latin typeface="微软雅黑" pitchFamily="34" charset="-122"/>
                <a:ea typeface="微软雅黑" pitchFamily="34" charset="-122"/>
                <a:cs typeface="Arial" charset="0"/>
              </a:rPr>
              <a:t>8000</a:t>
            </a:r>
            <a:r>
              <a:rPr lang="zh-CN" altLang="en-US" dirty="0">
                <a:solidFill>
                  <a:schemeClr val="accent2"/>
                </a:solidFill>
                <a:latin typeface="微软雅黑" pitchFamily="34" charset="-122"/>
                <a:ea typeface="微软雅黑" pitchFamily="34" charset="-122"/>
                <a:cs typeface="Arial" charset="0"/>
              </a:rPr>
              <a:t>个零件放到小仓库固定的地方，然后回到车床工作；搬运工开始分两组工作，一组从大仓库搬货到箱子中，另一组将箱子直接运到小仓库指定地方，搬完</a:t>
            </a:r>
            <a:r>
              <a:rPr lang="en-US" altLang="zh-CN" dirty="0">
                <a:solidFill>
                  <a:schemeClr val="accent2"/>
                </a:solidFill>
                <a:latin typeface="微软雅黑" pitchFamily="34" charset="-122"/>
                <a:ea typeface="微软雅黑" pitchFamily="34" charset="-122"/>
                <a:cs typeface="Arial" charset="0"/>
              </a:rPr>
              <a:t>8000</a:t>
            </a:r>
            <a:r>
              <a:rPr lang="zh-CN" altLang="en-US" dirty="0">
                <a:solidFill>
                  <a:schemeClr val="accent2"/>
                </a:solidFill>
                <a:latin typeface="微软雅黑" pitchFamily="34" charset="-122"/>
                <a:ea typeface="微软雅黑" pitchFamily="34" charset="-122"/>
                <a:cs typeface="Arial" charset="0"/>
              </a:rPr>
              <a:t>个后， 搬运工告知技工已完成任务，技工进行相应处理。</a:t>
            </a:r>
            <a:endParaRPr lang="en-US" altLang="zh-CN" dirty="0">
              <a:solidFill>
                <a:schemeClr val="accent2"/>
              </a:solidFill>
              <a:latin typeface="微软雅黑" pitchFamily="34" charset="-122"/>
              <a:ea typeface="微软雅黑" pitchFamily="34" charset="-122"/>
              <a:cs typeface="Arial" charset="0"/>
            </a:endParaRPr>
          </a:p>
          <a:p>
            <a:pPr marL="342900" indent="-342900" algn="just">
              <a:lnSpc>
                <a:spcPct val="105000"/>
              </a:lnSpc>
              <a:spcBef>
                <a:spcPct val="20000"/>
              </a:spcBef>
              <a:buFontTx/>
              <a:buNone/>
            </a:pPr>
            <a:r>
              <a:rPr lang="zh-CN" altLang="en-US" dirty="0">
                <a:solidFill>
                  <a:srgbClr val="D1390F"/>
                </a:solidFill>
                <a:latin typeface="微软雅黑" pitchFamily="34" charset="-122"/>
                <a:ea typeface="微软雅黑" pitchFamily="34" charset="-122"/>
                <a:cs typeface="Arial" charset="0"/>
              </a:rPr>
              <a:t>                            上述两种方式中，哪种方式的生产效率更高呢？</a:t>
            </a:r>
          </a:p>
        </p:txBody>
      </p:sp>
    </p:spTree>
    <p:extLst>
      <p:ext uri="{BB962C8B-B14F-4D97-AF65-F5344CB8AC3E}">
        <p14:creationId xmlns:p14="http://schemas.microsoft.com/office/powerpoint/2010/main" val="170042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6179">
                                            <p:txEl>
                                              <p:pRg st="3" end="3"/>
                                            </p:txEl>
                                          </p:spTgt>
                                        </p:tgtEl>
                                        <p:attrNameLst>
                                          <p:attrName>style.visibility</p:attrName>
                                        </p:attrNameLst>
                                      </p:cBhvr>
                                      <p:to>
                                        <p:strVal val="visible"/>
                                      </p:to>
                                    </p:set>
                                    <p:animEffect transition="in" filter="blinds(horizontal)">
                                      <p:cBhvr>
                                        <p:cTn id="7" dur="500"/>
                                        <p:tgtEl>
                                          <p:spTgt spid="94617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6179">
                                            <p:txEl>
                                              <p:pRg st="4" end="4"/>
                                            </p:txEl>
                                          </p:spTgt>
                                        </p:tgtEl>
                                        <p:attrNameLst>
                                          <p:attrName>style.visibility</p:attrName>
                                        </p:attrNameLst>
                                      </p:cBhvr>
                                      <p:to>
                                        <p:strVal val="visible"/>
                                      </p:to>
                                    </p:set>
                                    <p:animEffect transition="in" filter="blinds(horizontal)">
                                      <p:cBhvr>
                                        <p:cTn id="12" dur="500"/>
                                        <p:tgtEl>
                                          <p:spTgt spid="94617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46179">
                                            <p:txEl>
                                              <p:pRg st="5" end="5"/>
                                            </p:txEl>
                                          </p:spTgt>
                                        </p:tgtEl>
                                        <p:attrNameLst>
                                          <p:attrName>style.visibility</p:attrName>
                                        </p:attrNameLst>
                                      </p:cBhvr>
                                      <p:to>
                                        <p:strVal val="visible"/>
                                      </p:to>
                                    </p:set>
                                    <p:animEffect transition="in" filter="blinds(horizontal)">
                                      <p:cBhvr>
                                        <p:cTn id="17" dur="500"/>
                                        <p:tgtEl>
                                          <p:spTgt spid="94617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46179">
                                            <p:txEl>
                                              <p:pRg st="6" end="6"/>
                                            </p:txEl>
                                          </p:spTgt>
                                        </p:tgtEl>
                                        <p:attrNameLst>
                                          <p:attrName>style.visibility</p:attrName>
                                        </p:attrNameLst>
                                      </p:cBhvr>
                                      <p:to>
                                        <p:strVal val="visible"/>
                                      </p:to>
                                    </p:set>
                                    <p:animEffect transition="in" filter="blinds(horizontal)">
                                      <p:cBhvr>
                                        <p:cTn id="22" dur="500"/>
                                        <p:tgtEl>
                                          <p:spTgt spid="9461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a:xfrm>
            <a:off x="800100" y="100013"/>
            <a:ext cx="7267575" cy="422275"/>
          </a:xfrm>
        </p:spPr>
        <p:txBody>
          <a:bodyPr/>
          <a:lstStyle/>
          <a:p>
            <a:r>
              <a:rPr lang="zh-CN" altLang="en-US">
                <a:ea typeface="宋体" pitchFamily="2" charset="-122"/>
              </a:rPr>
              <a:t>例：中断、</a:t>
            </a:r>
            <a:r>
              <a:rPr lang="en-US" altLang="zh-CN">
                <a:ea typeface="宋体" pitchFamily="2" charset="-122"/>
              </a:rPr>
              <a:t>DMA</a:t>
            </a:r>
            <a:r>
              <a:rPr lang="zh-CN" altLang="en-US">
                <a:ea typeface="宋体" pitchFamily="2" charset="-122"/>
              </a:rPr>
              <a:t>方式下</a:t>
            </a:r>
            <a:r>
              <a:rPr lang="en-US" altLang="zh-CN">
                <a:ea typeface="宋体" pitchFamily="2" charset="-122"/>
              </a:rPr>
              <a:t>CPU</a:t>
            </a:r>
            <a:r>
              <a:rPr lang="zh-CN" altLang="en-US">
                <a:ea typeface="宋体" pitchFamily="2" charset="-122"/>
              </a:rPr>
              <a:t>的开销</a:t>
            </a:r>
          </a:p>
        </p:txBody>
      </p:sp>
      <p:sp>
        <p:nvSpPr>
          <p:cNvPr id="947203" name="Rectangle 3"/>
          <p:cNvSpPr>
            <a:spLocks noGrp="1" noChangeArrowheads="1"/>
          </p:cNvSpPr>
          <p:nvPr>
            <p:ph type="body" idx="1"/>
          </p:nvPr>
        </p:nvSpPr>
        <p:spPr>
          <a:xfrm>
            <a:off x="114300" y="1154113"/>
            <a:ext cx="8915400" cy="5348287"/>
          </a:xfrm>
        </p:spPr>
        <p:txBody>
          <a:bodyPr/>
          <a:lstStyle/>
          <a:p>
            <a:pPr marL="342900" indent="-342900" algn="just">
              <a:lnSpc>
                <a:spcPct val="115000"/>
              </a:lnSpc>
              <a:spcBef>
                <a:spcPct val="0"/>
              </a:spcBef>
            </a:pPr>
            <a:r>
              <a:rPr lang="zh-CN" altLang="en-US" sz="2000">
                <a:solidFill>
                  <a:srgbClr val="D1390F"/>
                </a:solidFill>
                <a:latin typeface="微软雅黑" pitchFamily="34" charset="-122"/>
                <a:ea typeface="微软雅黑" pitchFamily="34" charset="-122"/>
              </a:rPr>
              <a:t>中断传送：</a:t>
            </a:r>
          </a:p>
          <a:p>
            <a:pPr marL="742950" lvl="1" indent="-285750" algn="just">
              <a:lnSpc>
                <a:spcPct val="115000"/>
              </a:lnSpc>
              <a:spcBef>
                <a:spcPct val="0"/>
              </a:spcBef>
            </a:pPr>
            <a:r>
              <a:rPr lang="zh-CN" altLang="en-US" sz="2000">
                <a:latin typeface="微软雅黑" pitchFamily="34" charset="-122"/>
                <a:ea typeface="微软雅黑" pitchFamily="34" charset="-122"/>
              </a:rPr>
              <a:t>硬盘每次中断，可以以</a:t>
            </a:r>
            <a:r>
              <a:rPr lang="en-US" altLang="zh-CN" sz="2000">
                <a:latin typeface="微软雅黑" pitchFamily="34" charset="-122"/>
                <a:ea typeface="微软雅黑" pitchFamily="34" charset="-122"/>
              </a:rPr>
              <a:t>16</a:t>
            </a:r>
            <a:r>
              <a:rPr lang="zh-CN" altLang="en-US" sz="2000">
                <a:latin typeface="微软雅黑" pitchFamily="34" charset="-122"/>
                <a:ea typeface="微软雅黑" pitchFamily="34" charset="-122"/>
              </a:rPr>
              <a:t>字节为单位进行传送，为保证没有任何数据被错过，应达到每秒</a:t>
            </a:r>
            <a:r>
              <a:rPr lang="en-US" altLang="zh-CN" sz="2000">
                <a:latin typeface="微软雅黑" pitchFamily="34" charset="-122"/>
                <a:ea typeface="微软雅黑" pitchFamily="34" charset="-122"/>
              </a:rPr>
              <a:t>4MB /16B=250k</a:t>
            </a:r>
            <a:r>
              <a:rPr lang="zh-CN" altLang="en-US" sz="2000">
                <a:latin typeface="微软雅黑" pitchFamily="34" charset="-122"/>
                <a:ea typeface="微软雅黑" pitchFamily="34" charset="-122"/>
              </a:rPr>
              <a:t>次中断的速度；</a:t>
            </a:r>
          </a:p>
          <a:p>
            <a:pPr marL="742950" lvl="1" indent="-285750" algn="just">
              <a:lnSpc>
                <a:spcPct val="115000"/>
              </a:lnSpc>
              <a:spcBef>
                <a:spcPct val="0"/>
              </a:spcBef>
            </a:pPr>
            <a:r>
              <a:rPr lang="zh-CN" altLang="en-US" sz="2000">
                <a:latin typeface="微软雅黑" pitchFamily="34" charset="-122"/>
                <a:ea typeface="微软雅黑" pitchFamily="34" charset="-122"/>
              </a:rPr>
              <a:t>每秒钟用于中断的时钟周期数为</a:t>
            </a:r>
            <a:r>
              <a:rPr lang="en-US" altLang="zh-CN" sz="2000">
                <a:latin typeface="微软雅黑" pitchFamily="34" charset="-122"/>
                <a:ea typeface="微软雅黑" pitchFamily="34" charset="-122"/>
              </a:rPr>
              <a:t>250kx500=125x10</a:t>
            </a:r>
            <a:r>
              <a:rPr lang="en-US" altLang="zh-CN" sz="2000" baseline="30000">
                <a:latin typeface="微软雅黑" pitchFamily="34" charset="-122"/>
                <a:ea typeface="微软雅黑" pitchFamily="34" charset="-122"/>
              </a:rPr>
              <a:t>6</a:t>
            </a:r>
            <a:r>
              <a:rPr lang="zh-CN" altLang="en-US" sz="2000">
                <a:latin typeface="微软雅黑" pitchFamily="34" charset="-122"/>
                <a:ea typeface="微软雅黑" pitchFamily="34" charset="-122"/>
              </a:rPr>
              <a:t>；</a:t>
            </a:r>
          </a:p>
          <a:p>
            <a:pPr marL="742950" lvl="1" indent="-285750" algn="just">
              <a:lnSpc>
                <a:spcPct val="115000"/>
              </a:lnSpc>
              <a:spcBef>
                <a:spcPct val="0"/>
              </a:spcBef>
            </a:pPr>
            <a:r>
              <a:rPr lang="zh-CN" altLang="en-US" sz="2000">
                <a:latin typeface="微软雅黑" pitchFamily="34" charset="-122"/>
                <a:ea typeface="微软雅黑" pitchFamily="34" charset="-122"/>
              </a:rPr>
              <a:t>在一次数据传输中，处理器花费在</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上的时间的百分比为：</a:t>
            </a:r>
            <a:r>
              <a:rPr lang="en-US" altLang="zh-CN" sz="2000">
                <a:latin typeface="微软雅黑" pitchFamily="34" charset="-122"/>
                <a:ea typeface="微软雅黑" pitchFamily="34" charset="-122"/>
              </a:rPr>
              <a:t>125x10</a:t>
            </a:r>
            <a:r>
              <a:rPr lang="en-US" altLang="zh-CN" sz="2000" baseline="30000">
                <a:latin typeface="微软雅黑" pitchFamily="34" charset="-122"/>
                <a:ea typeface="微软雅黑" pitchFamily="34" charset="-122"/>
              </a:rPr>
              <a:t>6</a:t>
            </a:r>
            <a:r>
              <a:rPr lang="en-US" altLang="zh-CN" sz="2000">
                <a:latin typeface="微软雅黑" pitchFamily="34" charset="-122"/>
                <a:ea typeface="微软雅黑" pitchFamily="34" charset="-122"/>
              </a:rPr>
              <a:t>/(500x10</a:t>
            </a:r>
            <a:r>
              <a:rPr lang="en-US" altLang="zh-CN" sz="2000" baseline="30000">
                <a:latin typeface="微软雅黑" pitchFamily="34" charset="-122"/>
                <a:ea typeface="微软雅黑" pitchFamily="34" charset="-122"/>
              </a:rPr>
              <a:t>6</a:t>
            </a:r>
            <a:r>
              <a:rPr lang="en-US" altLang="zh-CN" sz="2000">
                <a:latin typeface="微软雅黑" pitchFamily="34" charset="-122"/>
                <a:ea typeface="微软雅黑" pitchFamily="34" charset="-122"/>
              </a:rPr>
              <a:t>)=25%</a:t>
            </a:r>
            <a:r>
              <a:rPr lang="zh-CN" altLang="en-US" sz="2000">
                <a:latin typeface="微软雅黑" pitchFamily="34" charset="-122"/>
                <a:ea typeface="微软雅黑" pitchFamily="34" charset="-122"/>
              </a:rPr>
              <a:t>；</a:t>
            </a:r>
          </a:p>
          <a:p>
            <a:pPr marL="742950" lvl="1" indent="-285750" algn="just">
              <a:lnSpc>
                <a:spcPct val="115000"/>
              </a:lnSpc>
              <a:spcBef>
                <a:spcPct val="0"/>
              </a:spcBef>
            </a:pPr>
            <a:r>
              <a:rPr lang="zh-CN" altLang="en-US" sz="2000">
                <a:latin typeface="微软雅黑" pitchFamily="34" charset="-122"/>
                <a:ea typeface="微软雅黑" pitchFamily="34" charset="-122"/>
              </a:rPr>
              <a:t>假定硬盘仅用其中</a:t>
            </a:r>
            <a:r>
              <a:rPr lang="en-US" altLang="zh-CN" sz="2000">
                <a:latin typeface="微软雅黑" pitchFamily="34" charset="-122"/>
                <a:ea typeface="微软雅黑" pitchFamily="34" charset="-122"/>
              </a:rPr>
              <a:t>5%</a:t>
            </a:r>
            <a:r>
              <a:rPr lang="zh-CN" altLang="en-US" sz="2000">
                <a:latin typeface="微软雅黑" pitchFamily="34" charset="-122"/>
                <a:ea typeface="微软雅黑" pitchFamily="34" charset="-122"/>
              </a:rPr>
              <a:t>的时间来传送数据，则处理器花费在</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方面的百分比为</a:t>
            </a:r>
            <a:r>
              <a:rPr lang="en-US" altLang="zh-CN" sz="2000">
                <a:latin typeface="微软雅黑" pitchFamily="34" charset="-122"/>
                <a:ea typeface="微软雅黑" pitchFamily="34" charset="-122"/>
              </a:rPr>
              <a:t>25%x5%=1.25% </a:t>
            </a:r>
            <a:r>
              <a:rPr lang="zh-CN" altLang="en-US" sz="2000">
                <a:latin typeface="微软雅黑" pitchFamily="34" charset="-122"/>
                <a:ea typeface="微软雅黑" pitchFamily="34" charset="-122"/>
              </a:rPr>
              <a:t>。</a:t>
            </a:r>
          </a:p>
          <a:p>
            <a:pPr marL="342900" indent="-342900" algn="just">
              <a:lnSpc>
                <a:spcPct val="115000"/>
              </a:lnSpc>
              <a:spcBef>
                <a:spcPct val="0"/>
              </a:spcBef>
            </a:pPr>
            <a:r>
              <a:rPr lang="en-US" altLang="zh-CN" sz="2000">
                <a:solidFill>
                  <a:srgbClr val="D1390F"/>
                </a:solidFill>
                <a:latin typeface="微软雅黑" pitchFamily="34" charset="-122"/>
                <a:ea typeface="微软雅黑" pitchFamily="34" charset="-122"/>
              </a:rPr>
              <a:t>DMA</a:t>
            </a:r>
            <a:r>
              <a:rPr lang="zh-CN" altLang="en-US" sz="2000">
                <a:solidFill>
                  <a:srgbClr val="D1390F"/>
                </a:solidFill>
                <a:latin typeface="微软雅黑" pitchFamily="34" charset="-122"/>
                <a:ea typeface="微软雅黑" pitchFamily="34" charset="-122"/>
              </a:rPr>
              <a:t>传送：</a:t>
            </a:r>
          </a:p>
          <a:p>
            <a:pPr marL="742950" lvl="1" indent="-285750">
              <a:lnSpc>
                <a:spcPct val="115000"/>
              </a:lnSpc>
              <a:spcBef>
                <a:spcPct val="0"/>
              </a:spcBef>
            </a:pPr>
            <a:r>
              <a:rPr lang="zh-CN" altLang="en-US" sz="2000">
                <a:latin typeface="微软雅黑" pitchFamily="34" charset="-122"/>
                <a:ea typeface="微软雅黑" pitchFamily="34" charset="-122"/>
              </a:rPr>
              <a:t>每次</a:t>
            </a:r>
            <a:r>
              <a:rPr lang="en-US" altLang="zh-CN" sz="2000">
                <a:latin typeface="微软雅黑" pitchFamily="34" charset="-122"/>
                <a:ea typeface="微软雅黑" pitchFamily="34" charset="-122"/>
              </a:rPr>
              <a:t>DMA</a:t>
            </a:r>
            <a:r>
              <a:rPr lang="zh-CN" altLang="en-US" sz="2000">
                <a:latin typeface="微软雅黑" pitchFamily="34" charset="-122"/>
                <a:ea typeface="微软雅黑" pitchFamily="34" charset="-122"/>
              </a:rPr>
              <a:t>传送将花费</a:t>
            </a:r>
            <a:r>
              <a:rPr lang="en-US" altLang="zh-CN" sz="2000">
                <a:latin typeface="微软雅黑" pitchFamily="34" charset="-122"/>
                <a:ea typeface="微软雅黑" pitchFamily="34" charset="-122"/>
              </a:rPr>
              <a:t>8000B/(4MB/Sec)≈2x10</a:t>
            </a:r>
            <a:r>
              <a:rPr lang="en-US" altLang="zh-CN" sz="2000" baseline="30000">
                <a:latin typeface="微软雅黑" pitchFamily="34" charset="-122"/>
                <a:ea typeface="微软雅黑" pitchFamily="34" charset="-122"/>
              </a:rPr>
              <a:t>-3</a:t>
            </a:r>
            <a:r>
              <a:rPr lang="zh-CN" altLang="en-US" sz="2000">
                <a:latin typeface="微软雅黑" pitchFamily="34" charset="-122"/>
                <a:ea typeface="微软雅黑" pitchFamily="34" charset="-122"/>
              </a:rPr>
              <a:t>秒；</a:t>
            </a:r>
          </a:p>
          <a:p>
            <a:pPr marL="742950" lvl="1" indent="-285750">
              <a:lnSpc>
                <a:spcPct val="115000"/>
              </a:lnSpc>
              <a:spcBef>
                <a:spcPct val="0"/>
              </a:spcBef>
            </a:pPr>
            <a:r>
              <a:rPr lang="zh-CN" altLang="en-US" sz="2000">
                <a:latin typeface="微软雅黑" pitchFamily="34" charset="-122"/>
                <a:ea typeface="微软雅黑" pitchFamily="34" charset="-122"/>
              </a:rPr>
              <a:t>一秒钟内有</a:t>
            </a:r>
            <a:r>
              <a:rPr lang="en-US" altLang="zh-CN" sz="2000">
                <a:latin typeface="微软雅黑" pitchFamily="34" charset="-122"/>
                <a:ea typeface="微软雅黑" pitchFamily="34" charset="-122"/>
              </a:rPr>
              <a:t>1/(2x10</a:t>
            </a:r>
            <a:r>
              <a:rPr lang="en-US" altLang="zh-CN" sz="2000" baseline="30000">
                <a:latin typeface="微软雅黑" pitchFamily="34" charset="-122"/>
                <a:ea typeface="微软雅黑" pitchFamily="34" charset="-122"/>
              </a:rPr>
              <a:t>-3 </a:t>
            </a:r>
            <a:r>
              <a:rPr lang="en-US" altLang="zh-CN" sz="2000">
                <a:latin typeface="微软雅黑" pitchFamily="34" charset="-122"/>
                <a:ea typeface="微软雅黑" pitchFamily="34" charset="-122"/>
              </a:rPr>
              <a:t>)=500</a:t>
            </a:r>
            <a:r>
              <a:rPr lang="zh-CN" altLang="en-US" sz="2000">
                <a:latin typeface="微软雅黑" pitchFamily="34" charset="-122"/>
                <a:ea typeface="微软雅黑" pitchFamily="34" charset="-122"/>
              </a:rPr>
              <a:t>次</a:t>
            </a:r>
            <a:r>
              <a:rPr lang="en-US" altLang="zh-CN" sz="2000">
                <a:latin typeface="微软雅黑" pitchFamily="34" charset="-122"/>
                <a:ea typeface="微软雅黑" pitchFamily="34" charset="-122"/>
              </a:rPr>
              <a:t>DMA</a:t>
            </a:r>
            <a:r>
              <a:rPr lang="zh-CN" altLang="en-US" sz="2000">
                <a:latin typeface="微软雅黑" pitchFamily="34" charset="-122"/>
                <a:ea typeface="微软雅黑" pitchFamily="34" charset="-122"/>
              </a:rPr>
              <a:t>传送；</a:t>
            </a:r>
          </a:p>
          <a:p>
            <a:pPr marL="742950" lvl="1" indent="-285750">
              <a:lnSpc>
                <a:spcPct val="115000"/>
              </a:lnSpc>
              <a:spcBef>
                <a:spcPct val="0"/>
              </a:spcBef>
            </a:pPr>
            <a:r>
              <a:rPr lang="zh-CN" altLang="en-US" sz="2000">
                <a:latin typeface="微软雅黑" pitchFamily="34" charset="-122"/>
                <a:ea typeface="微软雅黑" pitchFamily="34" charset="-122"/>
              </a:rPr>
              <a:t>如果硬盘一直在传送数据的话，处理器必须每秒钟花 </a:t>
            </a:r>
            <a:r>
              <a:rPr lang="en-US" altLang="zh-CN" sz="2000">
                <a:latin typeface="微软雅黑" pitchFamily="34" charset="-122"/>
                <a:ea typeface="微软雅黑" pitchFamily="34" charset="-122"/>
              </a:rPr>
              <a:t>(1000+500)x500=750x10</a:t>
            </a:r>
            <a:r>
              <a:rPr lang="en-US" altLang="zh-CN" sz="2000" baseline="30000">
                <a:latin typeface="微软雅黑" pitchFamily="34" charset="-122"/>
                <a:ea typeface="微软雅黑" pitchFamily="34" charset="-122"/>
              </a:rPr>
              <a:t>3</a:t>
            </a:r>
            <a:r>
              <a:rPr lang="zh-CN" altLang="en-US" sz="2000">
                <a:latin typeface="微软雅黑" pitchFamily="34" charset="-122"/>
                <a:ea typeface="微软雅黑" pitchFamily="34" charset="-122"/>
              </a:rPr>
              <a:t>个时钟周期来为硬盘</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操作服务；</a:t>
            </a:r>
          </a:p>
          <a:p>
            <a:pPr marL="742950" lvl="1" indent="-285750">
              <a:lnSpc>
                <a:spcPct val="115000"/>
              </a:lnSpc>
              <a:spcBef>
                <a:spcPct val="0"/>
              </a:spcBef>
            </a:pPr>
            <a:r>
              <a:rPr lang="zh-CN" altLang="en-US" sz="2000">
                <a:latin typeface="微软雅黑" pitchFamily="34" charset="-122"/>
                <a:ea typeface="微软雅黑" pitchFamily="34" charset="-122"/>
              </a:rPr>
              <a:t>在硬盘</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操作上处理器花费的时间占：</a:t>
            </a:r>
          </a:p>
          <a:p>
            <a:pPr marL="342900" indent="-342900">
              <a:lnSpc>
                <a:spcPct val="115000"/>
              </a:lnSpc>
              <a:spcBef>
                <a:spcPct val="0"/>
              </a:spcBef>
              <a:buFontTx/>
              <a:buNone/>
            </a:pPr>
            <a:r>
              <a:rPr lang="zh-CN" altLang="en-US" sz="2000">
                <a:latin typeface="微软雅黑" pitchFamily="34" charset="-122"/>
                <a:ea typeface="微软雅黑" pitchFamily="34" charset="-122"/>
              </a:rPr>
              <a:t>                                </a:t>
            </a:r>
            <a:r>
              <a:rPr lang="en-US" altLang="zh-CN" sz="2000">
                <a:latin typeface="微软雅黑" pitchFamily="34" charset="-122"/>
                <a:ea typeface="微软雅黑" pitchFamily="34" charset="-122"/>
              </a:rPr>
              <a:t>750x10</a:t>
            </a:r>
            <a:r>
              <a:rPr lang="en-US" altLang="zh-CN" sz="2000" baseline="30000">
                <a:latin typeface="微软雅黑" pitchFamily="34" charset="-122"/>
                <a:ea typeface="微软雅黑" pitchFamily="34" charset="-122"/>
              </a:rPr>
              <a:t>3</a:t>
            </a:r>
            <a:r>
              <a:rPr lang="en-US" altLang="zh-CN" sz="2000">
                <a:latin typeface="微软雅黑" pitchFamily="34" charset="-122"/>
                <a:ea typeface="微软雅黑" pitchFamily="34" charset="-122"/>
              </a:rPr>
              <a:t>/(500x10</a:t>
            </a:r>
            <a:r>
              <a:rPr lang="en-US" altLang="zh-CN" sz="2000" baseline="30000">
                <a:latin typeface="微软雅黑" pitchFamily="34" charset="-122"/>
                <a:ea typeface="微软雅黑" pitchFamily="34" charset="-122"/>
              </a:rPr>
              <a:t>6</a:t>
            </a:r>
            <a:r>
              <a:rPr lang="en-US" altLang="zh-CN" sz="2000">
                <a:latin typeface="微软雅黑" pitchFamily="34" charset="-122"/>
                <a:ea typeface="微软雅黑" pitchFamily="34" charset="-122"/>
              </a:rPr>
              <a:t>)=1.5x10</a:t>
            </a:r>
            <a:r>
              <a:rPr lang="en-US" altLang="zh-CN" sz="2000" baseline="30000">
                <a:latin typeface="微软雅黑" pitchFamily="34" charset="-122"/>
                <a:ea typeface="微软雅黑" pitchFamily="34" charset="-122"/>
              </a:rPr>
              <a:t>-3</a:t>
            </a:r>
            <a:r>
              <a:rPr lang="en-US" altLang="zh-CN" sz="2000">
                <a:latin typeface="微软雅黑" pitchFamily="34" charset="-122"/>
                <a:ea typeface="微软雅黑" pitchFamily="34" charset="-122"/>
              </a:rPr>
              <a:t>=0.15%</a:t>
            </a:r>
            <a:r>
              <a:rPr lang="en-US" altLang="zh-CN" sz="2200" b="0">
                <a:latin typeface="微软雅黑" pitchFamily="34" charset="-122"/>
                <a:ea typeface="微软雅黑" pitchFamily="34" charset="-122"/>
              </a:rPr>
              <a:t> </a:t>
            </a:r>
            <a:r>
              <a:rPr lang="zh-CN" altLang="en-US" sz="2200" b="0">
                <a:latin typeface="微软雅黑" pitchFamily="34" charset="-122"/>
                <a:ea typeface="微软雅黑" pitchFamily="34" charset="-122"/>
              </a:rPr>
              <a:t>。</a:t>
            </a:r>
          </a:p>
        </p:txBody>
      </p:sp>
      <p:sp>
        <p:nvSpPr>
          <p:cNvPr id="947204" name="Text Box 4"/>
          <p:cNvSpPr txBox="1">
            <a:spLocks noChangeArrowheads="1"/>
          </p:cNvSpPr>
          <p:nvPr/>
        </p:nvSpPr>
        <p:spPr bwMode="auto">
          <a:xfrm>
            <a:off x="377825" y="739775"/>
            <a:ext cx="8562975" cy="381000"/>
          </a:xfrm>
          <a:prstGeom prst="rect">
            <a:avLst/>
          </a:prstGeom>
          <a:noFill/>
          <a:ln w="12700">
            <a:noFill/>
            <a:miter lim="800000"/>
            <a:headEnd/>
            <a:tailEnd/>
          </a:ln>
          <a:effectLst/>
        </p:spPr>
        <p:txBody>
          <a:bodyPr>
            <a:spAutoFit/>
          </a:bodyPr>
          <a:lstStyle/>
          <a:p>
            <a:pPr>
              <a:spcBef>
                <a:spcPct val="50000"/>
              </a:spcBef>
            </a:pPr>
            <a:r>
              <a:rPr lang="zh-CN" altLang="en-US" sz="1900" b="1">
                <a:latin typeface="微软雅黑" pitchFamily="34" charset="-122"/>
                <a:ea typeface="微软雅黑" pitchFamily="34" charset="-122"/>
              </a:rPr>
              <a:t>一旦磁盘被启动传送，就以</a:t>
            </a:r>
            <a:r>
              <a:rPr lang="en-US" altLang="zh-CN" sz="1900" b="1">
                <a:latin typeface="微软雅黑" pitchFamily="34" charset="-122"/>
                <a:ea typeface="微软雅黑" pitchFamily="34" charset="-122"/>
              </a:rPr>
              <a:t>4MB/s</a:t>
            </a:r>
            <a:r>
              <a:rPr lang="zh-CN" altLang="en-US" sz="1900" b="1">
                <a:latin typeface="微软雅黑" pitchFamily="34" charset="-122"/>
                <a:ea typeface="微软雅黑" pitchFamily="34" charset="-122"/>
              </a:rPr>
              <a:t>的速度进行，主机要保证没有数据丢失！</a:t>
            </a:r>
          </a:p>
        </p:txBody>
      </p:sp>
    </p:spTree>
    <p:extLst>
      <p:ext uri="{BB962C8B-B14F-4D97-AF65-F5344CB8AC3E}">
        <p14:creationId xmlns:p14="http://schemas.microsoft.com/office/powerpoint/2010/main" val="402849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7203">
                                            <p:txEl>
                                              <p:pRg st="1" end="1"/>
                                            </p:txEl>
                                          </p:spTgt>
                                        </p:tgtEl>
                                        <p:attrNameLst>
                                          <p:attrName>style.visibility</p:attrName>
                                        </p:attrNameLst>
                                      </p:cBhvr>
                                      <p:to>
                                        <p:strVal val="visible"/>
                                      </p:to>
                                    </p:set>
                                    <p:animEffect transition="in" filter="blinds(horizontal)">
                                      <p:cBhvr>
                                        <p:cTn id="7" dur="500"/>
                                        <p:tgtEl>
                                          <p:spTgt spid="947203">
                                            <p:txEl>
                                              <p:pRg st="1" end="1"/>
                                            </p:txEl>
                                          </p:spTgt>
                                        </p:tgtEl>
                                      </p:cBhvr>
                                    </p:animEffect>
                                  </p:childTnLst>
                                  <p:subTnLst>
                                    <p:animClr clrSpc="rgb" dir="cw">
                                      <p:cBhvr override="childStyle">
                                        <p:cTn dur="1" fill="hold" display="0" masterRel="nextClick" afterEffect="1"/>
                                        <p:tgtEl>
                                          <p:spTgt spid="947203">
                                            <p:txEl>
                                              <p:pRg st="1" end="1"/>
                                            </p:txEl>
                                          </p:spTgt>
                                        </p:tgtEl>
                                        <p:attrNameLst>
                                          <p:attrName>ppt_c</p:attrName>
                                        </p:attrNameLst>
                                      </p:cBhvr>
                                      <p:to>
                                        <a:srgbClr val="3399FF"/>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7203">
                                            <p:txEl>
                                              <p:pRg st="2" end="2"/>
                                            </p:txEl>
                                          </p:spTgt>
                                        </p:tgtEl>
                                        <p:attrNameLst>
                                          <p:attrName>style.visibility</p:attrName>
                                        </p:attrNameLst>
                                      </p:cBhvr>
                                      <p:to>
                                        <p:strVal val="visible"/>
                                      </p:to>
                                    </p:set>
                                    <p:animEffect transition="in" filter="blinds(horizontal)">
                                      <p:cBhvr>
                                        <p:cTn id="12" dur="500"/>
                                        <p:tgtEl>
                                          <p:spTgt spid="947203">
                                            <p:txEl>
                                              <p:pRg st="2" end="2"/>
                                            </p:txEl>
                                          </p:spTgt>
                                        </p:tgtEl>
                                      </p:cBhvr>
                                    </p:animEffect>
                                  </p:childTnLst>
                                  <p:subTnLst>
                                    <p:animClr clrSpc="rgb" dir="cw">
                                      <p:cBhvr override="childStyle">
                                        <p:cTn dur="1" fill="hold" display="0" masterRel="nextClick" afterEffect="1"/>
                                        <p:tgtEl>
                                          <p:spTgt spid="947203">
                                            <p:txEl>
                                              <p:pRg st="2" end="2"/>
                                            </p:txEl>
                                          </p:spTgt>
                                        </p:tgtEl>
                                        <p:attrNameLst>
                                          <p:attrName>ppt_c</p:attrName>
                                        </p:attrNameLst>
                                      </p:cBhvr>
                                      <p:to>
                                        <a:srgbClr val="3399FF"/>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47203">
                                            <p:txEl>
                                              <p:pRg st="3" end="3"/>
                                            </p:txEl>
                                          </p:spTgt>
                                        </p:tgtEl>
                                        <p:attrNameLst>
                                          <p:attrName>style.visibility</p:attrName>
                                        </p:attrNameLst>
                                      </p:cBhvr>
                                      <p:to>
                                        <p:strVal val="visible"/>
                                      </p:to>
                                    </p:set>
                                    <p:animEffect transition="in" filter="blinds(horizontal)">
                                      <p:cBhvr>
                                        <p:cTn id="17" dur="500"/>
                                        <p:tgtEl>
                                          <p:spTgt spid="947203">
                                            <p:txEl>
                                              <p:pRg st="3" end="3"/>
                                            </p:txEl>
                                          </p:spTgt>
                                        </p:tgtEl>
                                      </p:cBhvr>
                                    </p:animEffect>
                                  </p:childTnLst>
                                  <p:subTnLst>
                                    <p:animClr clrSpc="rgb" dir="cw">
                                      <p:cBhvr override="childStyle">
                                        <p:cTn dur="1" fill="hold" display="0" masterRel="nextClick" afterEffect="1"/>
                                        <p:tgtEl>
                                          <p:spTgt spid="947203">
                                            <p:txEl>
                                              <p:pRg st="3" end="3"/>
                                            </p:txEl>
                                          </p:spTgt>
                                        </p:tgtEl>
                                        <p:attrNameLst>
                                          <p:attrName>ppt_c</p:attrName>
                                        </p:attrNameLst>
                                      </p:cBhvr>
                                      <p:to>
                                        <a:srgbClr val="3399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47203">
                                            <p:txEl>
                                              <p:pRg st="4" end="4"/>
                                            </p:txEl>
                                          </p:spTgt>
                                        </p:tgtEl>
                                        <p:attrNameLst>
                                          <p:attrName>style.visibility</p:attrName>
                                        </p:attrNameLst>
                                      </p:cBhvr>
                                      <p:to>
                                        <p:strVal val="visible"/>
                                      </p:to>
                                    </p:set>
                                    <p:animEffect transition="in" filter="blinds(horizontal)">
                                      <p:cBhvr>
                                        <p:cTn id="22" dur="500"/>
                                        <p:tgtEl>
                                          <p:spTgt spid="947203">
                                            <p:txEl>
                                              <p:pRg st="4" end="4"/>
                                            </p:txEl>
                                          </p:spTgt>
                                        </p:tgtEl>
                                      </p:cBhvr>
                                    </p:animEffect>
                                  </p:childTnLst>
                                  <p:subTnLst>
                                    <p:animClr clrSpc="rgb" dir="cw">
                                      <p:cBhvr override="childStyle">
                                        <p:cTn dur="1" fill="hold" display="0" masterRel="nextClick" afterEffect="1"/>
                                        <p:tgtEl>
                                          <p:spTgt spid="947203">
                                            <p:txEl>
                                              <p:pRg st="4" end="4"/>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47203">
                                            <p:txEl>
                                              <p:pRg st="6" end="6"/>
                                            </p:txEl>
                                          </p:spTgt>
                                        </p:tgtEl>
                                        <p:attrNameLst>
                                          <p:attrName>style.visibility</p:attrName>
                                        </p:attrNameLst>
                                      </p:cBhvr>
                                      <p:to>
                                        <p:strVal val="visible"/>
                                      </p:to>
                                    </p:set>
                                    <p:animEffect transition="in" filter="blinds(horizontal)">
                                      <p:cBhvr>
                                        <p:cTn id="27" dur="500"/>
                                        <p:tgtEl>
                                          <p:spTgt spid="947203">
                                            <p:txEl>
                                              <p:pRg st="6" end="6"/>
                                            </p:txEl>
                                          </p:spTgt>
                                        </p:tgtEl>
                                      </p:cBhvr>
                                    </p:animEffect>
                                  </p:childTnLst>
                                  <p:subTnLst>
                                    <p:animClr clrSpc="rgb" dir="cw">
                                      <p:cBhvr override="childStyle">
                                        <p:cTn dur="1" fill="hold" display="0" masterRel="nextClick" afterEffect="1"/>
                                        <p:tgtEl>
                                          <p:spTgt spid="947203">
                                            <p:txEl>
                                              <p:pRg st="6" end="6"/>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47203">
                                            <p:txEl>
                                              <p:pRg st="7" end="7"/>
                                            </p:txEl>
                                          </p:spTgt>
                                        </p:tgtEl>
                                        <p:attrNameLst>
                                          <p:attrName>style.visibility</p:attrName>
                                        </p:attrNameLst>
                                      </p:cBhvr>
                                      <p:to>
                                        <p:strVal val="visible"/>
                                      </p:to>
                                    </p:set>
                                    <p:animEffect transition="in" filter="blinds(horizontal)">
                                      <p:cBhvr>
                                        <p:cTn id="32" dur="500"/>
                                        <p:tgtEl>
                                          <p:spTgt spid="947203">
                                            <p:txEl>
                                              <p:pRg st="7" end="7"/>
                                            </p:txEl>
                                          </p:spTgt>
                                        </p:tgtEl>
                                      </p:cBhvr>
                                    </p:animEffect>
                                  </p:childTnLst>
                                  <p:subTnLst>
                                    <p:animClr clrSpc="rgb" dir="cw">
                                      <p:cBhvr override="childStyle">
                                        <p:cTn dur="1" fill="hold" display="0" masterRel="nextClick" afterEffect="1"/>
                                        <p:tgtEl>
                                          <p:spTgt spid="947203">
                                            <p:txEl>
                                              <p:pRg st="7" end="7"/>
                                            </p:txEl>
                                          </p:spTgt>
                                        </p:tgtEl>
                                        <p:attrNameLst>
                                          <p:attrName>ppt_c</p:attrName>
                                        </p:attrNameLst>
                                      </p:cBhvr>
                                      <p:to>
                                        <a:srgbClr val="3399FF"/>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47203">
                                            <p:txEl>
                                              <p:pRg st="8" end="8"/>
                                            </p:txEl>
                                          </p:spTgt>
                                        </p:tgtEl>
                                        <p:attrNameLst>
                                          <p:attrName>style.visibility</p:attrName>
                                        </p:attrNameLst>
                                      </p:cBhvr>
                                      <p:to>
                                        <p:strVal val="visible"/>
                                      </p:to>
                                    </p:set>
                                    <p:animEffect transition="in" filter="blinds(horizontal)">
                                      <p:cBhvr>
                                        <p:cTn id="37" dur="500"/>
                                        <p:tgtEl>
                                          <p:spTgt spid="947203">
                                            <p:txEl>
                                              <p:pRg st="8" end="8"/>
                                            </p:txEl>
                                          </p:spTgt>
                                        </p:tgtEl>
                                      </p:cBhvr>
                                    </p:animEffect>
                                  </p:childTnLst>
                                  <p:subTnLst>
                                    <p:animClr clrSpc="rgb" dir="cw">
                                      <p:cBhvr override="childStyle">
                                        <p:cTn dur="1" fill="hold" display="0" masterRel="nextClick" afterEffect="1"/>
                                        <p:tgtEl>
                                          <p:spTgt spid="947203">
                                            <p:txEl>
                                              <p:pRg st="8" end="8"/>
                                            </p:txEl>
                                          </p:spTgt>
                                        </p:tgtEl>
                                        <p:attrNameLst>
                                          <p:attrName>ppt_c</p:attrName>
                                        </p:attrNameLst>
                                      </p:cBhvr>
                                      <p:to>
                                        <a:srgbClr val="3399FF"/>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47203">
                                            <p:txEl>
                                              <p:pRg st="9" end="9"/>
                                            </p:txEl>
                                          </p:spTgt>
                                        </p:tgtEl>
                                        <p:attrNameLst>
                                          <p:attrName>style.visibility</p:attrName>
                                        </p:attrNameLst>
                                      </p:cBhvr>
                                      <p:to>
                                        <p:strVal val="visible"/>
                                      </p:to>
                                    </p:set>
                                    <p:animEffect transition="in" filter="blinds(horizontal)">
                                      <p:cBhvr>
                                        <p:cTn id="42" dur="500"/>
                                        <p:tgtEl>
                                          <p:spTgt spid="947203">
                                            <p:txEl>
                                              <p:pRg st="9" end="9"/>
                                            </p:txEl>
                                          </p:spTgt>
                                        </p:tgtEl>
                                      </p:cBhvr>
                                    </p:animEffect>
                                  </p:childTnLst>
                                  <p:subTnLst>
                                    <p:animClr clrSpc="rgb" dir="cw">
                                      <p:cBhvr override="childStyle">
                                        <p:cTn dur="1" fill="hold" display="0" masterRel="nextClick" afterEffect="1"/>
                                        <p:tgtEl>
                                          <p:spTgt spid="947203">
                                            <p:txEl>
                                              <p:pRg st="9" end="9"/>
                                            </p:txEl>
                                          </p:spTgt>
                                        </p:tgtEl>
                                        <p:attrNameLst>
                                          <p:attrName>ppt_c</p:attrName>
                                        </p:attrNameLst>
                                      </p:cBhvr>
                                      <p:to>
                                        <a:srgbClr val="3399FF"/>
                                      </p:to>
                                    </p:animClr>
                                  </p:subTnLst>
                                </p:cTn>
                              </p:par>
                              <p:par>
                                <p:cTn id="43" presetID="3" presetClass="entr" presetSubtype="10" fill="hold" nodeType="withEffect">
                                  <p:stCondLst>
                                    <p:cond delay="0"/>
                                  </p:stCondLst>
                                  <p:childTnLst>
                                    <p:set>
                                      <p:cBhvr>
                                        <p:cTn id="44" dur="1" fill="hold">
                                          <p:stCondLst>
                                            <p:cond delay="0"/>
                                          </p:stCondLst>
                                        </p:cTn>
                                        <p:tgtEl>
                                          <p:spTgt spid="947203">
                                            <p:txEl>
                                              <p:pRg st="10" end="10"/>
                                            </p:txEl>
                                          </p:spTgt>
                                        </p:tgtEl>
                                        <p:attrNameLst>
                                          <p:attrName>style.visibility</p:attrName>
                                        </p:attrNameLst>
                                      </p:cBhvr>
                                      <p:to>
                                        <p:strVal val="visible"/>
                                      </p:to>
                                    </p:set>
                                    <p:animEffect transition="in" filter="blinds(horizontal)">
                                      <p:cBhvr>
                                        <p:cTn id="45" dur="500"/>
                                        <p:tgtEl>
                                          <p:spTgt spid="947203">
                                            <p:txEl>
                                              <p:pRg st="10" end="10"/>
                                            </p:txEl>
                                          </p:spTgt>
                                        </p:tgtEl>
                                      </p:cBhvr>
                                    </p:animEffect>
                                  </p:childTnLst>
                                  <p:subTnLst>
                                    <p:animClr clrSpc="rgb" dir="cw">
                                      <p:cBhvr override="childStyle">
                                        <p:cTn dur="1" fill="hold" display="0" masterRel="nextClick" afterEffect="1"/>
                                        <p:tgtEl>
                                          <p:spTgt spid="947203">
                                            <p:txEl>
                                              <p:pRg st="10" end="10"/>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p:txBody>
          <a:bodyPr/>
          <a:lstStyle/>
          <a:p>
            <a:r>
              <a:rPr lang="en-US" altLang="zh-CN"/>
              <a:t>I/O</a:t>
            </a:r>
            <a:r>
              <a:rPr lang="zh-CN" altLang="en-US"/>
              <a:t>操作的实现</a:t>
            </a:r>
          </a:p>
        </p:txBody>
      </p:sp>
      <p:sp>
        <p:nvSpPr>
          <p:cNvPr id="950275" name="Rectangle 3"/>
          <p:cNvSpPr>
            <a:spLocks noGrp="1" noChangeArrowheads="1"/>
          </p:cNvSpPr>
          <p:nvPr>
            <p:ph type="body" idx="1"/>
          </p:nvPr>
        </p:nvSpPr>
        <p:spPr>
          <a:xfrm>
            <a:off x="436563" y="815975"/>
            <a:ext cx="8191500" cy="5605463"/>
          </a:xfrm>
        </p:spPr>
        <p:txBody>
          <a:bodyPr/>
          <a:lstStyle/>
          <a:p>
            <a:r>
              <a:rPr lang="zh-CN" altLang="en-US" sz="2200">
                <a:latin typeface="微软雅黑" pitchFamily="34" charset="-122"/>
                <a:ea typeface="微软雅黑" pitchFamily="34" charset="-122"/>
              </a:rPr>
              <a:t>分以下三个部分介绍</a:t>
            </a:r>
          </a:p>
          <a:p>
            <a:pPr lvl="1">
              <a:spcBef>
                <a:spcPct val="30000"/>
              </a:spcBef>
            </a:pPr>
            <a:r>
              <a:rPr lang="zh-CN" altLang="en-US" sz="2200">
                <a:latin typeface="微软雅黑" pitchFamily="34" charset="-122"/>
                <a:ea typeface="微软雅黑" pitchFamily="34" charset="-122"/>
              </a:rPr>
              <a:t>第一讲：用户空间</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软件</a:t>
            </a:r>
          </a:p>
          <a:p>
            <a:pPr lvl="2">
              <a:spcBef>
                <a:spcPct val="30000"/>
              </a:spcBef>
            </a:pP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子系统概述</a:t>
            </a:r>
          </a:p>
          <a:p>
            <a:pPr lvl="2">
              <a:spcBef>
                <a:spcPct val="30000"/>
              </a:spcBef>
            </a:pPr>
            <a:r>
              <a:rPr lang="zh-CN" altLang="en-US" sz="2200">
                <a:solidFill>
                  <a:srgbClr val="006600"/>
                </a:solidFill>
                <a:latin typeface="微软雅黑" pitchFamily="34" charset="-122"/>
                <a:ea typeface="微软雅黑" pitchFamily="34" charset="-122"/>
              </a:rPr>
              <a:t>文件的基本概念</a:t>
            </a:r>
          </a:p>
          <a:p>
            <a:pPr lvl="2">
              <a:spcBef>
                <a:spcPct val="30000"/>
              </a:spcBef>
            </a:pPr>
            <a:r>
              <a:rPr lang="zh-CN" altLang="en-US" sz="2200">
                <a:solidFill>
                  <a:srgbClr val="006600"/>
                </a:solidFill>
                <a:latin typeface="微软雅黑" pitchFamily="34" charset="-122"/>
                <a:ea typeface="微软雅黑" pitchFamily="34" charset="-122"/>
              </a:rPr>
              <a:t>用户空间的</a:t>
            </a: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函数</a:t>
            </a:r>
          </a:p>
          <a:p>
            <a:pPr lvl="1">
              <a:spcBef>
                <a:spcPct val="30000"/>
              </a:spcBef>
            </a:pPr>
            <a:r>
              <a:rPr lang="zh-CN" altLang="en-US" sz="2200">
                <a:latin typeface="微软雅黑" pitchFamily="34" charset="-122"/>
                <a:ea typeface="微软雅黑" pitchFamily="34" charset="-122"/>
              </a:rPr>
              <a:t>第二讲：</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硬件和软件的接口</a:t>
            </a:r>
          </a:p>
          <a:p>
            <a:pPr lvl="2">
              <a:spcBef>
                <a:spcPct val="30000"/>
              </a:spcBef>
            </a:pP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设备和设备控制器</a:t>
            </a:r>
          </a:p>
          <a:p>
            <a:pPr lvl="2">
              <a:spcBef>
                <a:spcPct val="30000"/>
              </a:spcBef>
            </a:pP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端口及其编址方式</a:t>
            </a:r>
          </a:p>
          <a:p>
            <a:pPr lvl="2">
              <a:spcBef>
                <a:spcPct val="30000"/>
              </a:spcBef>
            </a:pP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控制方式</a:t>
            </a:r>
          </a:p>
          <a:p>
            <a:pPr lvl="1">
              <a:spcBef>
                <a:spcPct val="30000"/>
              </a:spcBef>
            </a:pPr>
            <a:r>
              <a:rPr lang="zh-CN" altLang="en-US" sz="2200">
                <a:solidFill>
                  <a:schemeClr val="accent1"/>
                </a:solidFill>
                <a:latin typeface="微软雅黑" pitchFamily="34" charset="-122"/>
                <a:ea typeface="微软雅黑" pitchFamily="34" charset="-122"/>
              </a:rPr>
              <a:t>第三讲：内核空间</a:t>
            </a:r>
            <a:r>
              <a:rPr lang="en-US" altLang="zh-CN" sz="2200">
                <a:solidFill>
                  <a:schemeClr val="accent1"/>
                </a:solidFill>
                <a:latin typeface="微软雅黑" pitchFamily="34" charset="-122"/>
                <a:ea typeface="微软雅黑" pitchFamily="34" charset="-122"/>
              </a:rPr>
              <a:t>I/O</a:t>
            </a:r>
            <a:r>
              <a:rPr lang="zh-CN" altLang="en-US" sz="2200">
                <a:solidFill>
                  <a:schemeClr val="accent1"/>
                </a:solidFill>
                <a:latin typeface="微软雅黑" pitchFamily="34" charset="-122"/>
                <a:ea typeface="微软雅黑" pitchFamily="34" charset="-122"/>
              </a:rPr>
              <a:t>软件</a:t>
            </a:r>
          </a:p>
          <a:p>
            <a:pPr lvl="2">
              <a:spcBef>
                <a:spcPct val="30000"/>
              </a:spcBef>
            </a:pPr>
            <a:r>
              <a:rPr lang="zh-CN" altLang="en-US" sz="2200">
                <a:solidFill>
                  <a:srgbClr val="006600"/>
                </a:solidFill>
                <a:latin typeface="微软雅黑" pitchFamily="34" charset="-122"/>
                <a:ea typeface="微软雅黑" pitchFamily="34" charset="-122"/>
              </a:rPr>
              <a:t>与设备无关的</a:t>
            </a: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软件</a:t>
            </a:r>
          </a:p>
          <a:p>
            <a:pPr lvl="2">
              <a:spcBef>
                <a:spcPct val="30000"/>
              </a:spcBef>
            </a:pPr>
            <a:r>
              <a:rPr lang="zh-CN" altLang="en-US" sz="2200">
                <a:solidFill>
                  <a:srgbClr val="006600"/>
                </a:solidFill>
                <a:latin typeface="微软雅黑" pitchFamily="34" charset="-122"/>
                <a:ea typeface="微软雅黑" pitchFamily="34" charset="-122"/>
              </a:rPr>
              <a:t>设备驱动程序</a:t>
            </a:r>
          </a:p>
          <a:p>
            <a:pPr lvl="2">
              <a:spcBef>
                <a:spcPct val="30000"/>
              </a:spcBef>
            </a:pPr>
            <a:r>
              <a:rPr lang="zh-CN" altLang="en-US" sz="2200">
                <a:solidFill>
                  <a:srgbClr val="006600"/>
                </a:solidFill>
                <a:latin typeface="微软雅黑" pitchFamily="34" charset="-122"/>
                <a:ea typeface="微软雅黑" pitchFamily="34" charset="-122"/>
              </a:rPr>
              <a:t>中断服务程序</a:t>
            </a:r>
          </a:p>
        </p:txBody>
      </p:sp>
    </p:spTree>
    <p:extLst>
      <p:ext uri="{BB962C8B-B14F-4D97-AF65-F5344CB8AC3E}">
        <p14:creationId xmlns:p14="http://schemas.microsoft.com/office/powerpoint/2010/main" val="3278477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ChangeArrowheads="1"/>
          </p:cNvSpPr>
          <p:nvPr>
            <p:ph type="title"/>
          </p:nvPr>
        </p:nvSpPr>
        <p:spPr/>
        <p:txBody>
          <a:bodyPr/>
          <a:lstStyle/>
          <a:p>
            <a:r>
              <a:rPr lang="en-US" altLang="zh-CN"/>
              <a:t>I/O</a:t>
            </a:r>
            <a:r>
              <a:rPr lang="zh-CN" altLang="en-US"/>
              <a:t>子系统概述</a:t>
            </a:r>
          </a:p>
        </p:txBody>
      </p:sp>
      <p:sp>
        <p:nvSpPr>
          <p:cNvPr id="861187" name="Rectangle 3"/>
          <p:cNvSpPr>
            <a:spLocks noGrp="1" noChangeArrowheads="1"/>
          </p:cNvSpPr>
          <p:nvPr>
            <p:ph type="body" idx="1"/>
          </p:nvPr>
        </p:nvSpPr>
        <p:spPr>
          <a:xfrm>
            <a:off x="406400" y="825500"/>
            <a:ext cx="8439150" cy="5233988"/>
          </a:xfrm>
        </p:spPr>
        <p:txBody>
          <a:bodyPr/>
          <a:lstStyle/>
          <a:p>
            <a:pPr>
              <a:lnSpc>
                <a:spcPct val="115000"/>
              </a:lnSpc>
              <a:buFontTx/>
              <a:buNone/>
            </a:pPr>
            <a:r>
              <a:rPr lang="zh-CN" altLang="en-US" sz="2000">
                <a:ea typeface="黑体" pitchFamily="49" charset="-122"/>
              </a:rPr>
              <a:t>  </a:t>
            </a:r>
            <a:r>
              <a:rPr lang="zh-CN" altLang="en-US" sz="2200">
                <a:latin typeface="微软雅黑" pitchFamily="34" charset="-122"/>
                <a:ea typeface="微软雅黑" pitchFamily="34" charset="-122"/>
              </a:rPr>
              <a:t>各类用户的</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请求需要通过某种方式传给</a:t>
            </a:r>
            <a:r>
              <a:rPr lang="en-US" altLang="zh-CN" sz="2200">
                <a:latin typeface="微软雅黑" pitchFamily="34" charset="-122"/>
                <a:ea typeface="微软雅黑" pitchFamily="34" charset="-122"/>
              </a:rPr>
              <a:t>OS</a:t>
            </a:r>
            <a:r>
              <a:rPr lang="zh-CN" altLang="en-US" sz="2200">
                <a:latin typeface="微软雅黑" pitchFamily="34" charset="-122"/>
                <a:ea typeface="微软雅黑" pitchFamily="34" charset="-122"/>
              </a:rPr>
              <a:t>：</a:t>
            </a:r>
          </a:p>
          <a:p>
            <a:pPr>
              <a:lnSpc>
                <a:spcPct val="115000"/>
              </a:lnSpc>
              <a:buFontTx/>
              <a:buNone/>
            </a:pPr>
            <a:r>
              <a:rPr lang="zh-CN" altLang="en-US" sz="2200">
                <a:latin typeface="微软雅黑" pitchFamily="34" charset="-122"/>
                <a:ea typeface="微软雅黑" pitchFamily="34" charset="-122"/>
                <a:sym typeface="Wingdings 2" pitchFamily="18" charset="2"/>
              </a:rPr>
              <a:t>   </a:t>
            </a:r>
            <a:r>
              <a:rPr lang="zh-CN" altLang="en-US" sz="2200">
                <a:solidFill>
                  <a:schemeClr val="accent2"/>
                </a:solidFill>
                <a:latin typeface="微软雅黑" pitchFamily="34" charset="-122"/>
                <a:ea typeface="微软雅黑" pitchFamily="34" charset="-122"/>
              </a:rPr>
              <a:t>最终用户：键盘、鼠标通过操作界面传递给</a:t>
            </a:r>
            <a:r>
              <a:rPr lang="en-US" altLang="zh-CN" sz="2200">
                <a:solidFill>
                  <a:schemeClr val="accent2"/>
                </a:solidFill>
                <a:latin typeface="微软雅黑" pitchFamily="34" charset="-122"/>
                <a:ea typeface="微软雅黑" pitchFamily="34" charset="-122"/>
              </a:rPr>
              <a:t>OS</a:t>
            </a:r>
          </a:p>
          <a:p>
            <a:pPr>
              <a:lnSpc>
                <a:spcPct val="115000"/>
              </a:lnSpc>
              <a:buFontTx/>
              <a:buNone/>
            </a:pPr>
            <a:r>
              <a:rPr lang="zh-CN" altLang="en-US" sz="2200">
                <a:solidFill>
                  <a:schemeClr val="accent2"/>
                </a:solidFill>
                <a:latin typeface="微软雅黑" pitchFamily="34" charset="-122"/>
                <a:ea typeface="微软雅黑" pitchFamily="34" charset="-122"/>
                <a:sym typeface="Wingdings 2" pitchFamily="18" charset="2"/>
              </a:rPr>
              <a:t>   </a:t>
            </a:r>
            <a:r>
              <a:rPr lang="zh-CN" altLang="en-US" sz="2200">
                <a:solidFill>
                  <a:schemeClr val="accent2"/>
                </a:solidFill>
                <a:latin typeface="微软雅黑" pitchFamily="34" charset="-122"/>
                <a:ea typeface="微软雅黑" pitchFamily="34" charset="-122"/>
              </a:rPr>
              <a:t>用户程序：通过函数（高级语言）转换为系统调用传递给</a:t>
            </a:r>
            <a:r>
              <a:rPr lang="en-US" altLang="zh-CN" sz="2200">
                <a:solidFill>
                  <a:schemeClr val="accent2"/>
                </a:solidFill>
                <a:latin typeface="微软雅黑" pitchFamily="34" charset="-122"/>
                <a:ea typeface="微软雅黑" pitchFamily="34" charset="-122"/>
              </a:rPr>
              <a:t>OS</a:t>
            </a:r>
            <a:endParaRPr lang="zh-CN" altLang="en-US" sz="2200">
              <a:latin typeface="微软雅黑" pitchFamily="34" charset="-122"/>
              <a:ea typeface="微软雅黑" pitchFamily="34" charset="-122"/>
            </a:endParaRPr>
          </a:p>
          <a:p>
            <a:pPr>
              <a:lnSpc>
                <a:spcPct val="115000"/>
              </a:lnSpc>
              <a:buFontTx/>
              <a:buNone/>
            </a:pPr>
            <a:r>
              <a:rPr lang="en-US" altLang="zh-CN" sz="2200">
                <a:latin typeface="微软雅黑" pitchFamily="34" charset="-122"/>
                <a:ea typeface="微软雅黑" pitchFamily="34" charset="-122"/>
              </a:rPr>
              <a:t>   I/O</a:t>
            </a:r>
            <a:r>
              <a:rPr lang="zh-CN" altLang="en-US" sz="2200">
                <a:latin typeface="微软雅黑" pitchFamily="34" charset="-122"/>
                <a:ea typeface="微软雅黑" pitchFamily="34" charset="-122"/>
              </a:rPr>
              <a:t>软件被组织成从高到低的四个层次，层次越低，则越接近设备而越远离用户程序。这四个层次依次为：</a:t>
            </a:r>
            <a:endParaRPr lang="zh-CN" altLang="en-US" sz="2200">
              <a:latin typeface="微软雅黑" pitchFamily="34" charset="-122"/>
              <a:ea typeface="微软雅黑" pitchFamily="34" charset="-122"/>
              <a:sym typeface="Wingdings 2" pitchFamily="18" charset="2"/>
            </a:endParaRPr>
          </a:p>
          <a:p>
            <a:pPr>
              <a:lnSpc>
                <a:spcPct val="115000"/>
              </a:lnSpc>
              <a:buFontTx/>
              <a:buNone/>
            </a:pPr>
            <a:r>
              <a:rPr lang="zh-CN" altLang="en-US" sz="2200">
                <a:latin typeface="微软雅黑" pitchFamily="34" charset="-122"/>
                <a:ea typeface="微软雅黑" pitchFamily="34" charset="-122"/>
                <a:sym typeface="Wingdings 2" pitchFamily="18" charset="2"/>
              </a:rPr>
              <a:t>	</a:t>
            </a:r>
            <a:r>
              <a:rPr lang="en-US" altLang="zh-CN" sz="2200">
                <a:latin typeface="微软雅黑" pitchFamily="34" charset="-122"/>
                <a:ea typeface="微软雅黑" pitchFamily="34" charset="-122"/>
                <a:sym typeface="Wingdings 2" pitchFamily="18" charset="2"/>
              </a:rPr>
              <a:t>(1) </a:t>
            </a:r>
            <a:r>
              <a:rPr lang="zh-CN" altLang="en-US" sz="2200">
                <a:solidFill>
                  <a:srgbClr val="009900"/>
                </a:solidFill>
                <a:latin typeface="微软雅黑" pitchFamily="34" charset="-122"/>
                <a:ea typeface="微软雅黑" pitchFamily="34" charset="-122"/>
              </a:rPr>
              <a:t>用户层</a:t>
            </a:r>
            <a:r>
              <a:rPr lang="en-US" altLang="zh-CN" sz="2200">
                <a:solidFill>
                  <a:srgbClr val="009900"/>
                </a:solidFill>
                <a:latin typeface="微软雅黑" pitchFamily="34" charset="-122"/>
                <a:ea typeface="微软雅黑" pitchFamily="34" charset="-122"/>
              </a:rPr>
              <a:t>I/O</a:t>
            </a:r>
            <a:r>
              <a:rPr lang="zh-CN" altLang="en-US" sz="2200">
                <a:solidFill>
                  <a:srgbClr val="009900"/>
                </a:solidFill>
                <a:latin typeface="微软雅黑" pitchFamily="34" charset="-122"/>
                <a:ea typeface="微软雅黑" pitchFamily="34" charset="-122"/>
              </a:rPr>
              <a:t>软件（</a:t>
            </a:r>
            <a:r>
              <a:rPr lang="en-US" altLang="zh-CN" sz="2200">
                <a:solidFill>
                  <a:srgbClr val="009900"/>
                </a:solidFill>
                <a:latin typeface="微软雅黑" pitchFamily="34" charset="-122"/>
                <a:ea typeface="微软雅黑" pitchFamily="34" charset="-122"/>
              </a:rPr>
              <a:t>I/O</a:t>
            </a:r>
            <a:r>
              <a:rPr lang="zh-CN" altLang="en-US" sz="2200">
                <a:solidFill>
                  <a:srgbClr val="009900"/>
                </a:solidFill>
                <a:latin typeface="微软雅黑" pitchFamily="34" charset="-122"/>
                <a:ea typeface="微软雅黑" pitchFamily="34" charset="-122"/>
              </a:rPr>
              <a:t>函数调用系统调用）</a:t>
            </a:r>
            <a:endParaRPr lang="zh-CN" altLang="en-US" sz="2200">
              <a:solidFill>
                <a:srgbClr val="009900"/>
              </a:solidFill>
              <a:latin typeface="微软雅黑" pitchFamily="34" charset="-122"/>
              <a:ea typeface="微软雅黑" pitchFamily="34" charset="-122"/>
              <a:sym typeface="Wingdings 2" pitchFamily="18" charset="2"/>
            </a:endParaRPr>
          </a:p>
          <a:p>
            <a:pPr>
              <a:lnSpc>
                <a:spcPct val="115000"/>
              </a:lnSpc>
              <a:buFontTx/>
              <a:buNone/>
            </a:pPr>
            <a:r>
              <a:rPr lang="zh-CN" altLang="en-US" sz="2200">
                <a:solidFill>
                  <a:schemeClr val="accent2"/>
                </a:solidFill>
                <a:latin typeface="微软雅黑" pitchFamily="34" charset="-122"/>
                <a:ea typeface="微软雅黑" pitchFamily="34" charset="-122"/>
                <a:sym typeface="Wingdings 2" pitchFamily="18" charset="2"/>
              </a:rPr>
              <a:t>	</a:t>
            </a:r>
            <a:r>
              <a:rPr lang="en-US" altLang="zh-CN" sz="2200">
                <a:solidFill>
                  <a:schemeClr val="accent2"/>
                </a:solidFill>
                <a:latin typeface="微软雅黑" pitchFamily="34" charset="-122"/>
                <a:ea typeface="微软雅黑" pitchFamily="34" charset="-122"/>
                <a:sym typeface="Wingdings 2" pitchFamily="18" charset="2"/>
              </a:rPr>
              <a:t>(2) </a:t>
            </a:r>
            <a:r>
              <a:rPr lang="zh-CN" altLang="en-US" sz="2200">
                <a:solidFill>
                  <a:schemeClr val="accent2"/>
                </a:solidFill>
                <a:latin typeface="微软雅黑" pitchFamily="34" charset="-122"/>
                <a:ea typeface="微软雅黑" pitchFamily="34" charset="-122"/>
              </a:rPr>
              <a:t>与设备无关的操作系统</a:t>
            </a:r>
            <a:r>
              <a:rPr lang="en-US" altLang="zh-CN" sz="2200">
                <a:solidFill>
                  <a:schemeClr val="accent2"/>
                </a:solidFill>
                <a:latin typeface="微软雅黑" pitchFamily="34" charset="-122"/>
                <a:ea typeface="微软雅黑" pitchFamily="34" charset="-122"/>
              </a:rPr>
              <a:t>I/O</a:t>
            </a:r>
            <a:r>
              <a:rPr lang="zh-CN" altLang="en-US" sz="2200">
                <a:solidFill>
                  <a:schemeClr val="accent2"/>
                </a:solidFill>
                <a:latin typeface="微软雅黑" pitchFamily="34" charset="-122"/>
                <a:ea typeface="微软雅黑" pitchFamily="34" charset="-122"/>
              </a:rPr>
              <a:t>软件</a:t>
            </a:r>
            <a:endParaRPr lang="zh-CN" altLang="en-US" sz="2200">
              <a:solidFill>
                <a:schemeClr val="accent2"/>
              </a:solidFill>
              <a:latin typeface="微软雅黑" pitchFamily="34" charset="-122"/>
              <a:ea typeface="微软雅黑" pitchFamily="34" charset="-122"/>
              <a:sym typeface="Wingdings 2" pitchFamily="18" charset="2"/>
            </a:endParaRPr>
          </a:p>
          <a:p>
            <a:pPr>
              <a:lnSpc>
                <a:spcPct val="115000"/>
              </a:lnSpc>
              <a:buFontTx/>
              <a:buNone/>
            </a:pPr>
            <a:r>
              <a:rPr lang="zh-CN" altLang="en-US" sz="2200">
                <a:solidFill>
                  <a:schemeClr val="accent2"/>
                </a:solidFill>
                <a:latin typeface="微软雅黑" pitchFamily="34" charset="-122"/>
                <a:ea typeface="微软雅黑" pitchFamily="34" charset="-122"/>
                <a:sym typeface="Wingdings 2" pitchFamily="18" charset="2"/>
              </a:rPr>
              <a:t>	</a:t>
            </a:r>
            <a:r>
              <a:rPr lang="en-US" altLang="zh-CN" sz="2200">
                <a:solidFill>
                  <a:schemeClr val="accent2"/>
                </a:solidFill>
                <a:latin typeface="微软雅黑" pitchFamily="34" charset="-122"/>
                <a:ea typeface="微软雅黑" pitchFamily="34" charset="-122"/>
                <a:sym typeface="Wingdings 2" pitchFamily="18" charset="2"/>
              </a:rPr>
              <a:t>(3) </a:t>
            </a:r>
            <a:r>
              <a:rPr lang="zh-CN" altLang="en-US" sz="2200">
                <a:solidFill>
                  <a:schemeClr val="accent2"/>
                </a:solidFill>
                <a:latin typeface="微软雅黑" pitchFamily="34" charset="-122"/>
                <a:ea typeface="微软雅黑" pitchFamily="34" charset="-122"/>
              </a:rPr>
              <a:t>设备驱动程序</a:t>
            </a:r>
            <a:endParaRPr lang="zh-CN" altLang="en-US" sz="2200">
              <a:solidFill>
                <a:schemeClr val="accent2"/>
              </a:solidFill>
              <a:latin typeface="微软雅黑" pitchFamily="34" charset="-122"/>
              <a:ea typeface="微软雅黑" pitchFamily="34" charset="-122"/>
              <a:sym typeface="Wingdings 2" pitchFamily="18" charset="2"/>
            </a:endParaRPr>
          </a:p>
          <a:p>
            <a:pPr>
              <a:lnSpc>
                <a:spcPct val="115000"/>
              </a:lnSpc>
              <a:buFontTx/>
              <a:buNone/>
            </a:pPr>
            <a:r>
              <a:rPr lang="zh-CN" altLang="en-US" sz="2200">
                <a:solidFill>
                  <a:schemeClr val="accent2"/>
                </a:solidFill>
                <a:latin typeface="微软雅黑" pitchFamily="34" charset="-122"/>
                <a:ea typeface="微软雅黑" pitchFamily="34" charset="-122"/>
                <a:sym typeface="Wingdings 2" pitchFamily="18" charset="2"/>
              </a:rPr>
              <a:t>	</a:t>
            </a:r>
            <a:r>
              <a:rPr lang="en-US" altLang="zh-CN" sz="2200">
                <a:solidFill>
                  <a:schemeClr val="accent2"/>
                </a:solidFill>
                <a:latin typeface="微软雅黑" pitchFamily="34" charset="-122"/>
                <a:ea typeface="微软雅黑" pitchFamily="34" charset="-122"/>
                <a:sym typeface="Wingdings 2" pitchFamily="18" charset="2"/>
              </a:rPr>
              <a:t>(4) </a:t>
            </a:r>
            <a:r>
              <a:rPr lang="en-US" altLang="zh-CN" sz="2200">
                <a:solidFill>
                  <a:schemeClr val="accent2"/>
                </a:solidFill>
                <a:latin typeface="微软雅黑" pitchFamily="34" charset="-122"/>
                <a:ea typeface="微软雅黑" pitchFamily="34" charset="-122"/>
              </a:rPr>
              <a:t>I/O</a:t>
            </a:r>
            <a:r>
              <a:rPr lang="zh-CN" altLang="en-US" sz="2200">
                <a:solidFill>
                  <a:schemeClr val="accent2"/>
                </a:solidFill>
                <a:latin typeface="微软雅黑" pitchFamily="34" charset="-122"/>
                <a:ea typeface="微软雅黑" pitchFamily="34" charset="-122"/>
              </a:rPr>
              <a:t>中断处理程序</a:t>
            </a:r>
          </a:p>
          <a:p>
            <a:pPr>
              <a:lnSpc>
                <a:spcPct val="115000"/>
              </a:lnSpc>
              <a:buFontTx/>
              <a:buNone/>
            </a:pPr>
            <a:r>
              <a:rPr lang="zh-CN" altLang="en-US" sz="2200">
                <a:latin typeface="微软雅黑" pitchFamily="34" charset="-122"/>
                <a:ea typeface="微软雅黑" pitchFamily="34" charset="-122"/>
              </a:rPr>
              <a:t>  </a:t>
            </a:r>
            <a:r>
              <a:rPr lang="zh-CN" altLang="en-US" sz="2200">
                <a:solidFill>
                  <a:schemeClr val="accent1"/>
                </a:solidFill>
                <a:latin typeface="微软雅黑" pitchFamily="34" charset="-122"/>
                <a:ea typeface="微软雅黑" pitchFamily="34" charset="-122"/>
              </a:rPr>
              <a:t>大部分</a:t>
            </a:r>
            <a:r>
              <a:rPr lang="en-US" altLang="zh-CN" sz="2200">
                <a:solidFill>
                  <a:schemeClr val="accent1"/>
                </a:solidFill>
                <a:latin typeface="微软雅黑" pitchFamily="34" charset="-122"/>
                <a:ea typeface="微软雅黑" pitchFamily="34" charset="-122"/>
              </a:rPr>
              <a:t>I/O</a:t>
            </a:r>
            <a:r>
              <a:rPr lang="zh-CN" altLang="en-US" sz="2200">
                <a:solidFill>
                  <a:schemeClr val="accent1"/>
                </a:solidFill>
                <a:latin typeface="微软雅黑" pitchFamily="34" charset="-122"/>
                <a:ea typeface="微软雅黑" pitchFamily="34" charset="-122"/>
              </a:rPr>
              <a:t>软件都属于操作系统内核态程序</a:t>
            </a:r>
            <a:r>
              <a:rPr lang="zh-CN" altLang="en-US" sz="2200">
                <a:latin typeface="微软雅黑" pitchFamily="34" charset="-122"/>
                <a:ea typeface="微软雅黑" pitchFamily="34" charset="-122"/>
              </a:rPr>
              <a:t>，最初的</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请求在用  户程序中提出。 </a:t>
            </a:r>
          </a:p>
        </p:txBody>
      </p:sp>
      <p:sp>
        <p:nvSpPr>
          <p:cNvPr id="861193" name="Rectangle 9"/>
          <p:cNvSpPr>
            <a:spLocks noChangeArrowheads="1"/>
          </p:cNvSpPr>
          <p:nvPr/>
        </p:nvSpPr>
        <p:spPr bwMode="auto">
          <a:xfrm>
            <a:off x="6721475" y="4132263"/>
            <a:ext cx="1962150" cy="762000"/>
          </a:xfrm>
          <a:prstGeom prst="rect">
            <a:avLst/>
          </a:prstGeom>
          <a:noFill/>
          <a:ln w="50800">
            <a:noFill/>
            <a:miter lim="800000"/>
            <a:headEnd/>
            <a:tailEnd/>
          </a:ln>
          <a:effectLst/>
        </p:spPr>
        <p:txBody>
          <a:bodyPr>
            <a:spAutoFit/>
          </a:bodyPr>
          <a:lstStyle/>
          <a:p>
            <a:r>
              <a:rPr lang="en-US" altLang="zh-CN" sz="2200" b="1">
                <a:solidFill>
                  <a:schemeClr val="accent1"/>
                </a:solidFill>
                <a:latin typeface="微软雅黑" pitchFamily="34" charset="-122"/>
                <a:ea typeface="微软雅黑" pitchFamily="34" charset="-122"/>
              </a:rPr>
              <a:t>OS</a:t>
            </a:r>
            <a:r>
              <a:rPr lang="zh-CN" altLang="en-US" sz="2200" b="1">
                <a:solidFill>
                  <a:schemeClr val="accent1"/>
                </a:solidFill>
                <a:latin typeface="微软雅黑" pitchFamily="34" charset="-122"/>
                <a:ea typeface="微软雅黑" pitchFamily="34" charset="-122"/>
              </a:rPr>
              <a:t>在</a:t>
            </a:r>
            <a:r>
              <a:rPr lang="en-US" altLang="zh-CN" sz="2200" b="1">
                <a:solidFill>
                  <a:schemeClr val="accent1"/>
                </a:solidFill>
                <a:latin typeface="微软雅黑" pitchFamily="34" charset="-122"/>
                <a:ea typeface="微软雅黑" pitchFamily="34" charset="-122"/>
              </a:rPr>
              <a:t>I/O</a:t>
            </a:r>
            <a:r>
              <a:rPr lang="zh-CN" altLang="en-US" sz="2200" b="1">
                <a:solidFill>
                  <a:schemeClr val="accent1"/>
                </a:solidFill>
                <a:latin typeface="微软雅黑" pitchFamily="34" charset="-122"/>
                <a:ea typeface="微软雅黑" pitchFamily="34" charset="-122"/>
              </a:rPr>
              <a:t>系统中极其重要！</a:t>
            </a:r>
          </a:p>
        </p:txBody>
      </p:sp>
      <p:grpSp>
        <p:nvGrpSpPr>
          <p:cNvPr id="861196" name="Group 12"/>
          <p:cNvGrpSpPr>
            <a:grpSpLocks/>
          </p:cNvGrpSpPr>
          <p:nvPr/>
        </p:nvGrpSpPr>
        <p:grpSpPr bwMode="auto">
          <a:xfrm>
            <a:off x="5124450" y="3933825"/>
            <a:ext cx="1262063" cy="1235075"/>
            <a:chOff x="2972" y="2459"/>
            <a:chExt cx="795" cy="851"/>
          </a:xfrm>
        </p:grpSpPr>
        <p:sp>
          <p:nvSpPr>
            <p:cNvPr id="861194" name="AutoShape 10"/>
            <p:cNvSpPr>
              <a:spLocks/>
            </p:cNvSpPr>
            <p:nvPr/>
          </p:nvSpPr>
          <p:spPr bwMode="auto">
            <a:xfrm>
              <a:off x="2972" y="2459"/>
              <a:ext cx="301" cy="851"/>
            </a:xfrm>
            <a:prstGeom prst="rightBrace">
              <a:avLst>
                <a:gd name="adj1" fmla="val 23560"/>
                <a:gd name="adj2" fmla="val 50000"/>
              </a:avLst>
            </a:prstGeom>
            <a:noFill/>
            <a:ln w="50800">
              <a:solidFill>
                <a:schemeClr val="accent1"/>
              </a:solidFill>
              <a:round/>
              <a:headEnd/>
              <a:tailEnd/>
            </a:ln>
            <a:effectLst/>
          </p:spPr>
          <p:txBody>
            <a:bodyPr wrap="none" anchor="ctr"/>
            <a:lstStyle/>
            <a:p>
              <a:endParaRPr lang="zh-CN" altLang="en-US"/>
            </a:p>
          </p:txBody>
        </p:sp>
        <p:sp>
          <p:nvSpPr>
            <p:cNvPr id="861195" name="Text Box 11"/>
            <p:cNvSpPr txBox="1">
              <a:spLocks noChangeArrowheads="1"/>
            </p:cNvSpPr>
            <p:nvPr/>
          </p:nvSpPr>
          <p:spPr bwMode="auto">
            <a:xfrm>
              <a:off x="3282" y="2762"/>
              <a:ext cx="485" cy="315"/>
            </a:xfrm>
            <a:prstGeom prst="rect">
              <a:avLst/>
            </a:prstGeom>
            <a:noFill/>
            <a:ln w="50800">
              <a:noFill/>
              <a:miter lim="800000"/>
              <a:headEnd/>
              <a:tailEnd/>
            </a:ln>
            <a:effectLst/>
          </p:spPr>
          <p:txBody>
            <a:bodyPr>
              <a:spAutoFit/>
            </a:bodyPr>
            <a:lstStyle/>
            <a:p>
              <a:pPr>
                <a:spcBef>
                  <a:spcPct val="50000"/>
                </a:spcBef>
              </a:pPr>
              <a:r>
                <a:rPr lang="en-US" altLang="zh-CN" sz="2400" b="1">
                  <a:solidFill>
                    <a:schemeClr val="accent1"/>
                  </a:solidFill>
                  <a:latin typeface="微软雅黑" pitchFamily="34" charset="-122"/>
                  <a:ea typeface="微软雅黑" pitchFamily="34" charset="-122"/>
                </a:rPr>
                <a:t>OS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1187">
                                            <p:txEl>
                                              <p:pRg st="0" end="0"/>
                                            </p:txEl>
                                          </p:spTgt>
                                        </p:tgtEl>
                                        <p:attrNameLst>
                                          <p:attrName>style.visibility</p:attrName>
                                        </p:attrNameLst>
                                      </p:cBhvr>
                                      <p:to>
                                        <p:strVal val="visible"/>
                                      </p:to>
                                    </p:set>
                                    <p:animEffect transition="in" filter="blinds(horizontal)">
                                      <p:cBhvr>
                                        <p:cTn id="7" dur="500"/>
                                        <p:tgtEl>
                                          <p:spTgt spid="861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61187">
                                            <p:txEl>
                                              <p:pRg st="1" end="1"/>
                                            </p:txEl>
                                          </p:spTgt>
                                        </p:tgtEl>
                                        <p:attrNameLst>
                                          <p:attrName>style.visibility</p:attrName>
                                        </p:attrNameLst>
                                      </p:cBhvr>
                                      <p:to>
                                        <p:strVal val="visible"/>
                                      </p:to>
                                    </p:set>
                                    <p:animEffect transition="in" filter="blinds(horizontal)">
                                      <p:cBhvr>
                                        <p:cTn id="12" dur="500"/>
                                        <p:tgtEl>
                                          <p:spTgt spid="861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1187">
                                            <p:txEl>
                                              <p:pRg st="2" end="2"/>
                                            </p:txEl>
                                          </p:spTgt>
                                        </p:tgtEl>
                                        <p:attrNameLst>
                                          <p:attrName>style.visibility</p:attrName>
                                        </p:attrNameLst>
                                      </p:cBhvr>
                                      <p:to>
                                        <p:strVal val="visible"/>
                                      </p:to>
                                    </p:set>
                                    <p:animEffect transition="in" filter="blinds(horizontal)">
                                      <p:cBhvr>
                                        <p:cTn id="17" dur="500"/>
                                        <p:tgtEl>
                                          <p:spTgt spid="8611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1187">
                                            <p:txEl>
                                              <p:pRg st="3" end="3"/>
                                            </p:txEl>
                                          </p:spTgt>
                                        </p:tgtEl>
                                        <p:attrNameLst>
                                          <p:attrName>style.visibility</p:attrName>
                                        </p:attrNameLst>
                                      </p:cBhvr>
                                      <p:to>
                                        <p:strVal val="visible"/>
                                      </p:to>
                                    </p:set>
                                    <p:animEffect transition="in" filter="blinds(horizontal)">
                                      <p:cBhvr>
                                        <p:cTn id="22" dur="500"/>
                                        <p:tgtEl>
                                          <p:spTgt spid="8611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61187">
                                            <p:txEl>
                                              <p:pRg st="4" end="4"/>
                                            </p:txEl>
                                          </p:spTgt>
                                        </p:tgtEl>
                                        <p:attrNameLst>
                                          <p:attrName>style.visibility</p:attrName>
                                        </p:attrNameLst>
                                      </p:cBhvr>
                                      <p:to>
                                        <p:strVal val="visible"/>
                                      </p:to>
                                    </p:set>
                                    <p:animEffect transition="in" filter="blinds(horizontal)">
                                      <p:cBhvr>
                                        <p:cTn id="27" dur="500"/>
                                        <p:tgtEl>
                                          <p:spTgt spid="8611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61187">
                                            <p:txEl>
                                              <p:pRg st="5" end="5"/>
                                            </p:txEl>
                                          </p:spTgt>
                                        </p:tgtEl>
                                        <p:attrNameLst>
                                          <p:attrName>style.visibility</p:attrName>
                                        </p:attrNameLst>
                                      </p:cBhvr>
                                      <p:to>
                                        <p:strVal val="visible"/>
                                      </p:to>
                                    </p:set>
                                    <p:animEffect transition="in" filter="blinds(horizontal)">
                                      <p:cBhvr>
                                        <p:cTn id="32" dur="500"/>
                                        <p:tgtEl>
                                          <p:spTgt spid="8611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61187">
                                            <p:txEl>
                                              <p:pRg st="6" end="6"/>
                                            </p:txEl>
                                          </p:spTgt>
                                        </p:tgtEl>
                                        <p:attrNameLst>
                                          <p:attrName>style.visibility</p:attrName>
                                        </p:attrNameLst>
                                      </p:cBhvr>
                                      <p:to>
                                        <p:strVal val="visible"/>
                                      </p:to>
                                    </p:set>
                                    <p:animEffect transition="in" filter="blinds(horizontal)">
                                      <p:cBhvr>
                                        <p:cTn id="37" dur="500"/>
                                        <p:tgtEl>
                                          <p:spTgt spid="86118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61187">
                                            <p:txEl>
                                              <p:pRg st="7" end="7"/>
                                            </p:txEl>
                                          </p:spTgt>
                                        </p:tgtEl>
                                        <p:attrNameLst>
                                          <p:attrName>style.visibility</p:attrName>
                                        </p:attrNameLst>
                                      </p:cBhvr>
                                      <p:to>
                                        <p:strVal val="visible"/>
                                      </p:to>
                                    </p:set>
                                    <p:animEffect transition="in" filter="blinds(horizontal)">
                                      <p:cBhvr>
                                        <p:cTn id="42" dur="500"/>
                                        <p:tgtEl>
                                          <p:spTgt spid="86118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61196"/>
                                        </p:tgtEl>
                                        <p:attrNameLst>
                                          <p:attrName>style.visibility</p:attrName>
                                        </p:attrNameLst>
                                      </p:cBhvr>
                                      <p:to>
                                        <p:strVal val="visible"/>
                                      </p:to>
                                    </p:set>
                                    <p:animEffect transition="in" filter="blinds(horizontal)">
                                      <p:cBhvr>
                                        <p:cTn id="47" dur="500"/>
                                        <p:tgtEl>
                                          <p:spTgt spid="86119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61187">
                                            <p:txEl>
                                              <p:pRg st="8" end="8"/>
                                            </p:txEl>
                                          </p:spTgt>
                                        </p:tgtEl>
                                        <p:attrNameLst>
                                          <p:attrName>style.visibility</p:attrName>
                                        </p:attrNameLst>
                                      </p:cBhvr>
                                      <p:to>
                                        <p:strVal val="visible"/>
                                      </p:to>
                                    </p:set>
                                    <p:animEffect transition="in" filter="blinds(horizontal)">
                                      <p:cBhvr>
                                        <p:cTn id="52" dur="500"/>
                                        <p:tgtEl>
                                          <p:spTgt spid="86118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61193"/>
                                        </p:tgtEl>
                                        <p:attrNameLst>
                                          <p:attrName>style.visibility</p:attrName>
                                        </p:attrNameLst>
                                      </p:cBhvr>
                                      <p:to>
                                        <p:strVal val="visible"/>
                                      </p:to>
                                    </p:set>
                                    <p:animEffect transition="in" filter="blinds(horizontal)">
                                      <p:cBhvr>
                                        <p:cTn id="57" dur="500"/>
                                        <p:tgtEl>
                                          <p:spTgt spid="861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9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p:txBody>
          <a:bodyPr/>
          <a:lstStyle/>
          <a:p>
            <a:r>
              <a:rPr lang="zh-CN" altLang="en-US"/>
              <a:t>内核空间</a:t>
            </a:r>
            <a:r>
              <a:rPr lang="en-US" altLang="zh-CN"/>
              <a:t>I/O</a:t>
            </a:r>
            <a:r>
              <a:rPr lang="zh-CN" altLang="en-US"/>
              <a:t>软件</a:t>
            </a:r>
          </a:p>
        </p:txBody>
      </p:sp>
      <p:sp>
        <p:nvSpPr>
          <p:cNvPr id="951299" name="Rectangle 3"/>
          <p:cNvSpPr>
            <a:spLocks noGrp="1" noChangeArrowheads="1"/>
          </p:cNvSpPr>
          <p:nvPr>
            <p:ph type="body" idx="1"/>
          </p:nvPr>
        </p:nvSpPr>
        <p:spPr>
          <a:xfrm>
            <a:off x="436563" y="735013"/>
            <a:ext cx="8191500" cy="3330575"/>
          </a:xfrm>
        </p:spPr>
        <p:txBody>
          <a:bodyPr/>
          <a:lstStyle/>
          <a:p>
            <a:pPr>
              <a:lnSpc>
                <a:spcPct val="115000"/>
              </a:lnSpc>
              <a:spcBef>
                <a:spcPct val="15000"/>
              </a:spcBef>
            </a:pPr>
            <a:r>
              <a:rPr lang="zh-CN" altLang="en-US" sz="2100" dirty="0">
                <a:latin typeface="微软雅黑" pitchFamily="34" charset="-122"/>
                <a:ea typeface="微软雅黑" pitchFamily="34" charset="-122"/>
              </a:rPr>
              <a:t>所有用户程序提出的</a:t>
            </a:r>
            <a:r>
              <a:rPr lang="en-US" altLang="zh-CN" sz="2100" dirty="0">
                <a:latin typeface="微软雅黑" pitchFamily="34" charset="-122"/>
                <a:ea typeface="微软雅黑" pitchFamily="34" charset="-122"/>
              </a:rPr>
              <a:t>I/O</a:t>
            </a:r>
            <a:r>
              <a:rPr lang="zh-CN" altLang="en-US" sz="2100" dirty="0">
                <a:latin typeface="微软雅黑" pitchFamily="34" charset="-122"/>
                <a:ea typeface="微软雅黑" pitchFamily="34" charset="-122"/>
              </a:rPr>
              <a:t>请求，最终都</a:t>
            </a:r>
            <a:r>
              <a:rPr lang="zh-CN" altLang="en-US" sz="2100" dirty="0">
                <a:solidFill>
                  <a:schemeClr val="accent1"/>
                </a:solidFill>
                <a:latin typeface="微软雅黑" pitchFamily="34" charset="-122"/>
                <a:ea typeface="微软雅黑" pitchFamily="34" charset="-122"/>
              </a:rPr>
              <a:t>通过系统调用实现</a:t>
            </a:r>
          </a:p>
          <a:p>
            <a:pPr>
              <a:lnSpc>
                <a:spcPct val="115000"/>
              </a:lnSpc>
              <a:spcBef>
                <a:spcPct val="15000"/>
              </a:spcBef>
            </a:pPr>
            <a:r>
              <a:rPr lang="zh-CN" altLang="en-US" sz="2100" dirty="0">
                <a:latin typeface="微软雅黑" pitchFamily="34" charset="-122"/>
                <a:ea typeface="微软雅黑" pitchFamily="34" charset="-122"/>
              </a:rPr>
              <a:t>通过系统调用封装函数中的</a:t>
            </a:r>
            <a:r>
              <a:rPr lang="zh-CN" altLang="en-US" sz="2100" dirty="0">
                <a:solidFill>
                  <a:schemeClr val="accent1"/>
                </a:solidFill>
                <a:latin typeface="微软雅黑" pitchFamily="34" charset="-122"/>
                <a:ea typeface="微软雅黑" pitchFamily="34" charset="-122"/>
              </a:rPr>
              <a:t>陷阱指令</a:t>
            </a:r>
            <a:r>
              <a:rPr lang="zh-CN" altLang="en-US" sz="2100" dirty="0">
                <a:latin typeface="微软雅黑" pitchFamily="34" charset="-122"/>
                <a:ea typeface="微软雅黑" pitchFamily="34" charset="-122"/>
              </a:rPr>
              <a:t>转入内核</a:t>
            </a:r>
            <a:r>
              <a:rPr lang="en-US" altLang="zh-CN" sz="2100" dirty="0">
                <a:latin typeface="微软雅黑" pitchFamily="34" charset="-122"/>
                <a:ea typeface="微软雅黑" pitchFamily="34" charset="-122"/>
              </a:rPr>
              <a:t>I/O</a:t>
            </a:r>
            <a:r>
              <a:rPr lang="zh-CN" altLang="en-US" sz="2100" dirty="0">
                <a:latin typeface="微软雅黑" pitchFamily="34" charset="-122"/>
                <a:ea typeface="微软雅黑" pitchFamily="34" charset="-122"/>
              </a:rPr>
              <a:t>软件执行</a:t>
            </a:r>
          </a:p>
          <a:p>
            <a:pPr>
              <a:lnSpc>
                <a:spcPct val="115000"/>
              </a:lnSpc>
              <a:spcBef>
                <a:spcPct val="15000"/>
              </a:spcBef>
            </a:pPr>
            <a:r>
              <a:rPr lang="zh-CN" altLang="en-US" sz="2100" dirty="0">
                <a:solidFill>
                  <a:schemeClr val="accent1"/>
                </a:solidFill>
                <a:latin typeface="微软雅黑" pitchFamily="34" charset="-122"/>
                <a:ea typeface="微软雅黑" pitchFamily="34" charset="-122"/>
              </a:rPr>
              <a:t>内核空间</a:t>
            </a:r>
            <a:r>
              <a:rPr lang="en-US" altLang="zh-CN" sz="2100" dirty="0">
                <a:solidFill>
                  <a:schemeClr val="accent1"/>
                </a:solidFill>
                <a:latin typeface="微软雅黑" pitchFamily="34" charset="-122"/>
                <a:ea typeface="微软雅黑" pitchFamily="34" charset="-122"/>
              </a:rPr>
              <a:t>I/O</a:t>
            </a:r>
            <a:r>
              <a:rPr lang="zh-CN" altLang="en-US" sz="2100">
                <a:solidFill>
                  <a:schemeClr val="accent1"/>
                </a:solidFill>
                <a:latin typeface="微软雅黑" pitchFamily="34" charset="-122"/>
                <a:ea typeface="微软雅黑" pitchFamily="34" charset="-122"/>
              </a:rPr>
              <a:t>软件</a:t>
            </a:r>
            <a:r>
              <a:rPr lang="zh-CN" altLang="en-US" sz="2100">
                <a:latin typeface="微软雅黑" pitchFamily="34" charset="-122"/>
                <a:ea typeface="微软雅黑" pitchFamily="34" charset="-122"/>
              </a:rPr>
              <a:t>实现相应系统调用的服务功能</a:t>
            </a:r>
          </a:p>
          <a:p>
            <a:pPr>
              <a:lnSpc>
                <a:spcPct val="115000"/>
              </a:lnSpc>
              <a:spcBef>
                <a:spcPct val="15000"/>
              </a:spcBef>
            </a:pPr>
            <a:r>
              <a:rPr lang="zh-CN" altLang="en-US" sz="2100" dirty="0">
                <a:latin typeface="微软雅黑" pitchFamily="34" charset="-122"/>
                <a:ea typeface="微软雅黑" pitchFamily="34" charset="-122"/>
              </a:rPr>
              <a:t>内核空间的</a:t>
            </a:r>
            <a:r>
              <a:rPr lang="en-US" altLang="zh-CN" sz="2100" dirty="0">
                <a:latin typeface="微软雅黑" pitchFamily="34" charset="-122"/>
                <a:ea typeface="微软雅黑" pitchFamily="34" charset="-122"/>
              </a:rPr>
              <a:t>I/O</a:t>
            </a:r>
            <a:r>
              <a:rPr lang="zh-CN" altLang="en-US" sz="2100" dirty="0">
                <a:latin typeface="微软雅黑" pitchFamily="34" charset="-122"/>
                <a:ea typeface="微软雅黑" pitchFamily="34" charset="-122"/>
              </a:rPr>
              <a:t>软件分三个层次</a:t>
            </a:r>
          </a:p>
          <a:p>
            <a:pPr lvl="1">
              <a:lnSpc>
                <a:spcPct val="115000"/>
              </a:lnSpc>
              <a:spcBef>
                <a:spcPct val="15000"/>
              </a:spcBef>
            </a:pPr>
            <a:r>
              <a:rPr lang="zh-CN" altLang="en-US" sz="2100" dirty="0">
                <a:latin typeface="微软雅黑" pitchFamily="34" charset="-122"/>
                <a:ea typeface="微软雅黑" pitchFamily="34" charset="-122"/>
              </a:rPr>
              <a:t>设备无关软件层</a:t>
            </a:r>
          </a:p>
          <a:p>
            <a:pPr lvl="1">
              <a:lnSpc>
                <a:spcPct val="115000"/>
              </a:lnSpc>
              <a:spcBef>
                <a:spcPct val="15000"/>
              </a:spcBef>
            </a:pPr>
            <a:r>
              <a:rPr lang="zh-CN" altLang="en-US" sz="2100" dirty="0">
                <a:latin typeface="微软雅黑" pitchFamily="34" charset="-122"/>
                <a:ea typeface="微软雅黑" pitchFamily="34" charset="-122"/>
              </a:rPr>
              <a:t>设备驱动程序层</a:t>
            </a:r>
          </a:p>
          <a:p>
            <a:pPr lvl="1">
              <a:lnSpc>
                <a:spcPct val="115000"/>
              </a:lnSpc>
              <a:spcBef>
                <a:spcPct val="15000"/>
              </a:spcBef>
            </a:pPr>
            <a:r>
              <a:rPr lang="zh-CN" altLang="en-US" sz="2100" dirty="0">
                <a:solidFill>
                  <a:srgbClr val="A50021"/>
                </a:solidFill>
                <a:latin typeface="微软雅黑" pitchFamily="34" charset="-122"/>
                <a:ea typeface="微软雅黑" pitchFamily="34" charset="-122"/>
              </a:rPr>
              <a:t>中断服务程序层</a:t>
            </a:r>
          </a:p>
          <a:p>
            <a:pPr>
              <a:lnSpc>
                <a:spcPct val="115000"/>
              </a:lnSpc>
              <a:spcBef>
                <a:spcPct val="15000"/>
              </a:spcBef>
            </a:pPr>
            <a:r>
              <a:rPr lang="zh-CN" altLang="en-US" sz="2100" dirty="0">
                <a:latin typeface="微软雅黑" pitchFamily="34" charset="-122"/>
                <a:ea typeface="微软雅黑" pitchFamily="34" charset="-122"/>
              </a:rPr>
              <a:t>设备驱动程序层、中断服务程序层与</a:t>
            </a:r>
            <a:r>
              <a:rPr lang="en-US" altLang="zh-CN" sz="2100" dirty="0">
                <a:solidFill>
                  <a:schemeClr val="accent1"/>
                </a:solidFill>
                <a:latin typeface="微软雅黑" pitchFamily="34" charset="-122"/>
                <a:ea typeface="微软雅黑" pitchFamily="34" charset="-122"/>
              </a:rPr>
              <a:t>I/O</a:t>
            </a:r>
            <a:r>
              <a:rPr lang="zh-CN" altLang="en-US" sz="2100" dirty="0">
                <a:solidFill>
                  <a:schemeClr val="accent1"/>
                </a:solidFill>
                <a:latin typeface="微软雅黑" pitchFamily="34" charset="-122"/>
                <a:ea typeface="微软雅黑" pitchFamily="34" charset="-122"/>
              </a:rPr>
              <a:t>硬件</a:t>
            </a:r>
            <a:r>
              <a:rPr lang="zh-CN" altLang="en-US" sz="2100" dirty="0">
                <a:latin typeface="微软雅黑" pitchFamily="34" charset="-122"/>
                <a:ea typeface="微软雅黑" pitchFamily="34" charset="-122"/>
              </a:rPr>
              <a:t>密切相关</a:t>
            </a:r>
          </a:p>
        </p:txBody>
      </p:sp>
      <p:grpSp>
        <p:nvGrpSpPr>
          <p:cNvPr id="951358" name="Group 62"/>
          <p:cNvGrpSpPr>
            <a:grpSpLocks/>
          </p:cNvGrpSpPr>
          <p:nvPr/>
        </p:nvGrpSpPr>
        <p:grpSpPr bwMode="auto">
          <a:xfrm>
            <a:off x="3209925" y="2298700"/>
            <a:ext cx="4918075" cy="1006475"/>
            <a:chOff x="2022" y="1448"/>
            <a:chExt cx="3098" cy="634"/>
          </a:xfrm>
        </p:grpSpPr>
        <p:sp>
          <p:nvSpPr>
            <p:cNvPr id="951300" name="AutoShape 4"/>
            <p:cNvSpPr>
              <a:spLocks/>
            </p:cNvSpPr>
            <p:nvPr/>
          </p:nvSpPr>
          <p:spPr bwMode="auto">
            <a:xfrm>
              <a:off x="2022" y="1556"/>
              <a:ext cx="201" cy="494"/>
            </a:xfrm>
            <a:prstGeom prst="rightBrace">
              <a:avLst>
                <a:gd name="adj1" fmla="val 20481"/>
                <a:gd name="adj2" fmla="val 50000"/>
              </a:avLst>
            </a:prstGeom>
            <a:noFill/>
            <a:ln w="50800">
              <a:solidFill>
                <a:srgbClr val="A50021"/>
              </a:solidFill>
              <a:round/>
              <a:headEnd/>
              <a:tailEnd/>
            </a:ln>
            <a:effectLst/>
          </p:spPr>
          <p:txBody>
            <a:bodyPr wrap="none" anchor="ctr"/>
            <a:lstStyle/>
            <a:p>
              <a:endParaRPr lang="zh-CN" altLang="en-US"/>
            </a:p>
          </p:txBody>
        </p:sp>
        <p:sp>
          <p:nvSpPr>
            <p:cNvPr id="951301" name="Text Box 5"/>
            <p:cNvSpPr txBox="1">
              <a:spLocks noChangeArrowheads="1"/>
            </p:cNvSpPr>
            <p:nvPr/>
          </p:nvSpPr>
          <p:spPr bwMode="auto">
            <a:xfrm>
              <a:off x="2204" y="1448"/>
              <a:ext cx="2916" cy="634"/>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系统调用服务例程</a:t>
              </a:r>
              <a:r>
                <a:rPr lang="zh-CN" altLang="en-US" sz="2000" b="1">
                  <a:solidFill>
                    <a:srgbClr val="A50021"/>
                  </a:solidFill>
                  <a:latin typeface="微软雅黑" pitchFamily="34" charset="-122"/>
                  <a:ea typeface="微软雅黑" pitchFamily="34" charset="-122"/>
                </a:rPr>
                <a:t>，被陷阱指令调出执行，一旦发送“启动”命令，则所代表的进程被送等待队列（即被阻塞）</a:t>
              </a:r>
            </a:p>
          </p:txBody>
        </p:sp>
      </p:grpSp>
      <p:sp>
        <p:nvSpPr>
          <p:cNvPr id="951337" name="Line 41"/>
          <p:cNvSpPr>
            <a:spLocks noChangeShapeType="1"/>
          </p:cNvSpPr>
          <p:nvPr/>
        </p:nvSpPr>
        <p:spPr bwMode="auto">
          <a:xfrm>
            <a:off x="2405063" y="3633788"/>
            <a:ext cx="1547812" cy="1658937"/>
          </a:xfrm>
          <a:prstGeom prst="line">
            <a:avLst/>
          </a:prstGeom>
          <a:noFill/>
          <a:ln w="9525">
            <a:solidFill>
              <a:srgbClr val="A50021"/>
            </a:solidFill>
            <a:round/>
            <a:headEnd/>
            <a:tailEnd type="triangle" w="med" len="med"/>
          </a:ln>
          <a:effectLst/>
        </p:spPr>
        <p:txBody>
          <a:bodyPr/>
          <a:lstStyle/>
          <a:p>
            <a:endParaRPr lang="zh-CN" altLang="en-US"/>
          </a:p>
        </p:txBody>
      </p:sp>
      <p:sp>
        <p:nvSpPr>
          <p:cNvPr id="951338" name="Line 42"/>
          <p:cNvSpPr>
            <a:spLocks noChangeShapeType="1"/>
          </p:cNvSpPr>
          <p:nvPr/>
        </p:nvSpPr>
        <p:spPr bwMode="auto">
          <a:xfrm>
            <a:off x="2459038" y="3633788"/>
            <a:ext cx="4264025" cy="1712912"/>
          </a:xfrm>
          <a:prstGeom prst="line">
            <a:avLst/>
          </a:prstGeom>
          <a:noFill/>
          <a:ln w="9525">
            <a:solidFill>
              <a:srgbClr val="A50021"/>
            </a:solidFill>
            <a:round/>
            <a:headEnd/>
            <a:tailEnd type="triangle" w="med" len="med"/>
          </a:ln>
          <a:effectLst/>
        </p:spPr>
        <p:txBody>
          <a:bodyPr/>
          <a:lstStyle/>
          <a:p>
            <a:endParaRPr lang="zh-CN" altLang="en-US"/>
          </a:p>
        </p:txBody>
      </p:sp>
      <p:sp>
        <p:nvSpPr>
          <p:cNvPr id="951350" name="Line 54"/>
          <p:cNvSpPr>
            <a:spLocks noChangeShapeType="1"/>
          </p:cNvSpPr>
          <p:nvPr/>
        </p:nvSpPr>
        <p:spPr bwMode="auto">
          <a:xfrm flipH="1">
            <a:off x="1219200" y="2655888"/>
            <a:ext cx="2859088" cy="3221037"/>
          </a:xfrm>
          <a:prstGeom prst="line">
            <a:avLst/>
          </a:prstGeom>
          <a:noFill/>
          <a:ln w="19050">
            <a:solidFill>
              <a:schemeClr val="accent1"/>
            </a:solidFill>
            <a:round/>
            <a:headEnd/>
            <a:tailEnd type="triangle" w="med" len="med"/>
          </a:ln>
          <a:effectLst/>
        </p:spPr>
        <p:txBody>
          <a:bodyPr/>
          <a:lstStyle/>
          <a:p>
            <a:endParaRPr lang="zh-CN" altLang="en-US"/>
          </a:p>
        </p:txBody>
      </p:sp>
      <p:grpSp>
        <p:nvGrpSpPr>
          <p:cNvPr id="951359" name="Group 63"/>
          <p:cNvGrpSpPr>
            <a:grpSpLocks/>
          </p:cNvGrpSpPr>
          <p:nvPr/>
        </p:nvGrpSpPr>
        <p:grpSpPr bwMode="auto">
          <a:xfrm>
            <a:off x="309563" y="4373563"/>
            <a:ext cx="8351837" cy="2363787"/>
            <a:chOff x="195" y="2755"/>
            <a:chExt cx="5261" cy="1489"/>
          </a:xfrm>
        </p:grpSpPr>
        <p:sp>
          <p:nvSpPr>
            <p:cNvPr id="951303" name="Line 7"/>
            <p:cNvSpPr>
              <a:spLocks noChangeShapeType="1"/>
            </p:cNvSpPr>
            <p:nvPr/>
          </p:nvSpPr>
          <p:spPr bwMode="auto">
            <a:xfrm flipV="1">
              <a:off x="571" y="3716"/>
              <a:ext cx="578" cy="1"/>
            </a:xfrm>
            <a:prstGeom prst="line">
              <a:avLst/>
            </a:prstGeom>
            <a:noFill/>
            <a:ln w="57150">
              <a:solidFill>
                <a:schemeClr val="accent1"/>
              </a:solidFill>
              <a:round/>
              <a:headEnd/>
              <a:tailEnd/>
            </a:ln>
            <a:effectLst/>
          </p:spPr>
          <p:txBody>
            <a:bodyPr/>
            <a:lstStyle/>
            <a:p>
              <a:endParaRPr lang="zh-CN" altLang="en-US"/>
            </a:p>
          </p:txBody>
        </p:sp>
        <p:sp>
          <p:nvSpPr>
            <p:cNvPr id="951304" name="Line 8"/>
            <p:cNvSpPr>
              <a:spLocks noChangeShapeType="1"/>
            </p:cNvSpPr>
            <p:nvPr/>
          </p:nvSpPr>
          <p:spPr bwMode="auto">
            <a:xfrm>
              <a:off x="1146" y="3106"/>
              <a:ext cx="0" cy="627"/>
            </a:xfrm>
            <a:prstGeom prst="line">
              <a:avLst/>
            </a:prstGeom>
            <a:noFill/>
            <a:ln w="38100">
              <a:solidFill>
                <a:schemeClr val="tx1"/>
              </a:solidFill>
              <a:prstDash val="sysDot"/>
              <a:round/>
              <a:headEnd type="triangle" w="lg" len="med"/>
              <a:tailEnd/>
            </a:ln>
            <a:effectLst/>
          </p:spPr>
          <p:txBody>
            <a:bodyPr/>
            <a:lstStyle/>
            <a:p>
              <a:endParaRPr lang="zh-CN" altLang="en-US"/>
            </a:p>
          </p:txBody>
        </p:sp>
        <p:sp>
          <p:nvSpPr>
            <p:cNvPr id="951305" name="Text Box 9"/>
            <p:cNvSpPr txBox="1">
              <a:spLocks noChangeArrowheads="1"/>
            </p:cNvSpPr>
            <p:nvPr/>
          </p:nvSpPr>
          <p:spPr bwMode="auto">
            <a:xfrm>
              <a:off x="453" y="2937"/>
              <a:ext cx="542" cy="288"/>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外设</a:t>
              </a:r>
            </a:p>
          </p:txBody>
        </p:sp>
        <p:sp>
          <p:nvSpPr>
            <p:cNvPr id="951306" name="Text Box 10"/>
            <p:cNvSpPr txBox="1">
              <a:spLocks noChangeArrowheads="1"/>
            </p:cNvSpPr>
            <p:nvPr/>
          </p:nvSpPr>
          <p:spPr bwMode="auto">
            <a:xfrm>
              <a:off x="195" y="3447"/>
              <a:ext cx="542"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1">
                  <a:latin typeface="Times New Roman" pitchFamily="18" charset="0"/>
                  <a:ea typeface="黑体" pitchFamily="49" charset="-122"/>
                </a:rPr>
                <a:t>CPU</a:t>
              </a:r>
            </a:p>
          </p:txBody>
        </p:sp>
        <p:sp>
          <p:nvSpPr>
            <p:cNvPr id="951307" name="Line 11"/>
            <p:cNvSpPr>
              <a:spLocks noChangeShapeType="1"/>
            </p:cNvSpPr>
            <p:nvPr/>
          </p:nvSpPr>
          <p:spPr bwMode="auto">
            <a:xfrm flipV="1">
              <a:off x="1134" y="3089"/>
              <a:ext cx="829" cy="9"/>
            </a:xfrm>
            <a:prstGeom prst="line">
              <a:avLst/>
            </a:prstGeom>
            <a:noFill/>
            <a:ln w="38100">
              <a:solidFill>
                <a:srgbClr val="0066FF"/>
              </a:solidFill>
              <a:round/>
              <a:headEnd/>
              <a:tailEnd/>
            </a:ln>
            <a:effectLst/>
          </p:spPr>
          <p:txBody>
            <a:bodyPr/>
            <a:lstStyle/>
            <a:p>
              <a:endParaRPr lang="zh-CN" altLang="en-US"/>
            </a:p>
          </p:txBody>
        </p:sp>
        <p:sp>
          <p:nvSpPr>
            <p:cNvPr id="951308" name="Line 12"/>
            <p:cNvSpPr>
              <a:spLocks noChangeShapeType="1"/>
            </p:cNvSpPr>
            <p:nvPr/>
          </p:nvSpPr>
          <p:spPr bwMode="auto">
            <a:xfrm flipV="1">
              <a:off x="2964" y="3710"/>
              <a:ext cx="896" cy="8"/>
            </a:xfrm>
            <a:prstGeom prst="line">
              <a:avLst/>
            </a:prstGeom>
            <a:noFill/>
            <a:ln w="57150">
              <a:solidFill>
                <a:srgbClr val="008000"/>
              </a:solidFill>
              <a:round/>
              <a:headEnd/>
              <a:tailEnd/>
            </a:ln>
            <a:effectLst/>
          </p:spPr>
          <p:txBody>
            <a:bodyPr/>
            <a:lstStyle/>
            <a:p>
              <a:endParaRPr lang="zh-CN" altLang="en-US"/>
            </a:p>
          </p:txBody>
        </p:sp>
        <p:sp>
          <p:nvSpPr>
            <p:cNvPr id="951309" name="Line 13"/>
            <p:cNvSpPr>
              <a:spLocks noChangeShapeType="1"/>
            </p:cNvSpPr>
            <p:nvPr/>
          </p:nvSpPr>
          <p:spPr bwMode="auto">
            <a:xfrm>
              <a:off x="3585" y="3076"/>
              <a:ext cx="0" cy="627"/>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51310" name="Line 14"/>
            <p:cNvSpPr>
              <a:spLocks noChangeShapeType="1"/>
            </p:cNvSpPr>
            <p:nvPr/>
          </p:nvSpPr>
          <p:spPr bwMode="auto">
            <a:xfrm flipV="1">
              <a:off x="2752" y="3084"/>
              <a:ext cx="847" cy="0"/>
            </a:xfrm>
            <a:prstGeom prst="line">
              <a:avLst/>
            </a:prstGeom>
            <a:noFill/>
            <a:ln w="38100">
              <a:solidFill>
                <a:srgbClr val="0066FF"/>
              </a:solidFill>
              <a:round/>
              <a:headEnd/>
              <a:tailEnd/>
            </a:ln>
            <a:effectLst/>
          </p:spPr>
          <p:txBody>
            <a:bodyPr/>
            <a:lstStyle/>
            <a:p>
              <a:endParaRPr lang="zh-CN" altLang="en-US"/>
            </a:p>
          </p:txBody>
        </p:sp>
        <p:sp>
          <p:nvSpPr>
            <p:cNvPr id="951311" name="Line 15"/>
            <p:cNvSpPr>
              <a:spLocks noChangeShapeType="1"/>
            </p:cNvSpPr>
            <p:nvPr/>
          </p:nvSpPr>
          <p:spPr bwMode="auto">
            <a:xfrm>
              <a:off x="4622" y="3748"/>
              <a:ext cx="796" cy="0"/>
            </a:xfrm>
            <a:prstGeom prst="line">
              <a:avLst/>
            </a:prstGeom>
            <a:noFill/>
            <a:ln w="57150">
              <a:solidFill>
                <a:srgbClr val="008000"/>
              </a:solidFill>
              <a:round/>
              <a:headEnd/>
              <a:tailEnd/>
            </a:ln>
            <a:effectLst/>
          </p:spPr>
          <p:txBody>
            <a:bodyPr/>
            <a:lstStyle/>
            <a:p>
              <a:endParaRPr lang="zh-CN" altLang="en-US"/>
            </a:p>
          </p:txBody>
        </p:sp>
        <p:sp>
          <p:nvSpPr>
            <p:cNvPr id="951312" name="Text Box 16"/>
            <p:cNvSpPr txBox="1">
              <a:spLocks noChangeArrowheads="1"/>
            </p:cNvSpPr>
            <p:nvPr/>
          </p:nvSpPr>
          <p:spPr bwMode="auto">
            <a:xfrm>
              <a:off x="998" y="3726"/>
              <a:ext cx="313" cy="518"/>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solidFill>
                    <a:schemeClr val="accent1"/>
                  </a:solidFill>
                  <a:latin typeface="Times New Roman" pitchFamily="18" charset="0"/>
                  <a:ea typeface="黑体" pitchFamily="49" charset="-122"/>
                </a:rPr>
                <a:t>启动</a:t>
              </a:r>
            </a:p>
          </p:txBody>
        </p:sp>
        <p:sp>
          <p:nvSpPr>
            <p:cNvPr id="951313" name="Text Box 17"/>
            <p:cNvSpPr txBox="1">
              <a:spLocks noChangeArrowheads="1"/>
            </p:cNvSpPr>
            <p:nvPr/>
          </p:nvSpPr>
          <p:spPr bwMode="auto">
            <a:xfrm>
              <a:off x="1918" y="2755"/>
              <a:ext cx="288" cy="518"/>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完成</a:t>
              </a:r>
            </a:p>
          </p:txBody>
        </p:sp>
        <p:sp>
          <p:nvSpPr>
            <p:cNvPr id="951314" name="Text Box 18"/>
            <p:cNvSpPr txBox="1">
              <a:spLocks noChangeArrowheads="1"/>
            </p:cNvSpPr>
            <p:nvPr/>
          </p:nvSpPr>
          <p:spPr bwMode="auto">
            <a:xfrm>
              <a:off x="4260" y="3374"/>
              <a:ext cx="313" cy="518"/>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solidFill>
                    <a:schemeClr val="accent1"/>
                  </a:solidFill>
                  <a:latin typeface="Times New Roman" pitchFamily="18" charset="0"/>
                  <a:ea typeface="黑体" pitchFamily="49" charset="-122"/>
                </a:rPr>
                <a:t>启动</a:t>
              </a:r>
            </a:p>
          </p:txBody>
        </p:sp>
        <p:sp>
          <p:nvSpPr>
            <p:cNvPr id="951315" name="Text Box 19"/>
            <p:cNvSpPr txBox="1">
              <a:spLocks noChangeArrowheads="1"/>
            </p:cNvSpPr>
            <p:nvPr/>
          </p:nvSpPr>
          <p:spPr bwMode="auto">
            <a:xfrm>
              <a:off x="3541" y="2763"/>
              <a:ext cx="288" cy="518"/>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完成</a:t>
              </a:r>
            </a:p>
          </p:txBody>
        </p:sp>
        <p:sp>
          <p:nvSpPr>
            <p:cNvPr id="951316" name="Text Box 20"/>
            <p:cNvSpPr txBox="1">
              <a:spLocks noChangeArrowheads="1"/>
            </p:cNvSpPr>
            <p:nvPr/>
          </p:nvSpPr>
          <p:spPr bwMode="auto">
            <a:xfrm>
              <a:off x="1381" y="2840"/>
              <a:ext cx="669" cy="288"/>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工作</a:t>
              </a:r>
            </a:p>
          </p:txBody>
        </p:sp>
        <p:sp>
          <p:nvSpPr>
            <p:cNvPr id="951317" name="Text Box 21"/>
            <p:cNvSpPr txBox="1">
              <a:spLocks noChangeArrowheads="1"/>
            </p:cNvSpPr>
            <p:nvPr/>
          </p:nvSpPr>
          <p:spPr bwMode="auto">
            <a:xfrm>
              <a:off x="2879" y="2815"/>
              <a:ext cx="669" cy="288"/>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工作</a:t>
              </a:r>
            </a:p>
          </p:txBody>
        </p:sp>
        <p:sp>
          <p:nvSpPr>
            <p:cNvPr id="951318" name="Line 22"/>
            <p:cNvSpPr>
              <a:spLocks noChangeShapeType="1"/>
            </p:cNvSpPr>
            <p:nvPr/>
          </p:nvSpPr>
          <p:spPr bwMode="auto">
            <a:xfrm>
              <a:off x="1956" y="3095"/>
              <a:ext cx="1" cy="628"/>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51319" name="Line 23"/>
            <p:cNvSpPr>
              <a:spLocks noChangeShapeType="1"/>
            </p:cNvSpPr>
            <p:nvPr/>
          </p:nvSpPr>
          <p:spPr bwMode="auto">
            <a:xfrm>
              <a:off x="2205" y="3364"/>
              <a:ext cx="0" cy="347"/>
            </a:xfrm>
            <a:prstGeom prst="line">
              <a:avLst/>
            </a:prstGeom>
            <a:noFill/>
            <a:ln w="38100">
              <a:solidFill>
                <a:schemeClr val="tx1"/>
              </a:solidFill>
              <a:prstDash val="sysDot"/>
              <a:round/>
              <a:headEnd type="triangle" w="lg" len="med"/>
              <a:tailEnd/>
            </a:ln>
            <a:effectLst/>
          </p:spPr>
          <p:txBody>
            <a:bodyPr/>
            <a:lstStyle/>
            <a:p>
              <a:endParaRPr lang="zh-CN" altLang="en-US"/>
            </a:p>
          </p:txBody>
        </p:sp>
        <p:sp>
          <p:nvSpPr>
            <p:cNvPr id="951320" name="Line 24"/>
            <p:cNvSpPr>
              <a:spLocks noChangeShapeType="1"/>
            </p:cNvSpPr>
            <p:nvPr/>
          </p:nvSpPr>
          <p:spPr bwMode="auto">
            <a:xfrm flipV="1">
              <a:off x="2213" y="3363"/>
              <a:ext cx="761" cy="1"/>
            </a:xfrm>
            <a:prstGeom prst="line">
              <a:avLst/>
            </a:prstGeom>
            <a:noFill/>
            <a:ln w="57150">
              <a:solidFill>
                <a:srgbClr val="AC2E0C"/>
              </a:solidFill>
              <a:round/>
              <a:headEnd/>
              <a:tailEnd/>
            </a:ln>
            <a:effectLst/>
          </p:spPr>
          <p:txBody>
            <a:bodyPr/>
            <a:lstStyle/>
            <a:p>
              <a:endParaRPr lang="zh-CN" altLang="en-US"/>
            </a:p>
          </p:txBody>
        </p:sp>
        <p:sp>
          <p:nvSpPr>
            <p:cNvPr id="951321" name="Line 25"/>
            <p:cNvSpPr>
              <a:spLocks noChangeShapeType="1"/>
            </p:cNvSpPr>
            <p:nvPr/>
          </p:nvSpPr>
          <p:spPr bwMode="auto">
            <a:xfrm flipH="1">
              <a:off x="2962" y="3394"/>
              <a:ext cx="2" cy="339"/>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51322" name="Line 26"/>
            <p:cNvSpPr>
              <a:spLocks noChangeShapeType="1"/>
            </p:cNvSpPr>
            <p:nvPr/>
          </p:nvSpPr>
          <p:spPr bwMode="auto">
            <a:xfrm flipV="1">
              <a:off x="2756" y="3078"/>
              <a:ext cx="0" cy="314"/>
            </a:xfrm>
            <a:prstGeom prst="line">
              <a:avLst/>
            </a:prstGeom>
            <a:noFill/>
            <a:ln w="38100">
              <a:solidFill>
                <a:srgbClr val="006600"/>
              </a:solidFill>
              <a:prstDash val="sysDot"/>
              <a:round/>
              <a:headEnd/>
              <a:tailEnd type="triangle" w="lg" len="med"/>
            </a:ln>
            <a:effectLst/>
          </p:spPr>
          <p:txBody>
            <a:bodyPr/>
            <a:lstStyle/>
            <a:p>
              <a:endParaRPr lang="zh-CN" altLang="en-US"/>
            </a:p>
          </p:txBody>
        </p:sp>
        <p:sp>
          <p:nvSpPr>
            <p:cNvPr id="951323" name="Line 27"/>
            <p:cNvSpPr>
              <a:spLocks noChangeShapeType="1"/>
            </p:cNvSpPr>
            <p:nvPr/>
          </p:nvSpPr>
          <p:spPr bwMode="auto">
            <a:xfrm>
              <a:off x="5239" y="3087"/>
              <a:ext cx="0" cy="660"/>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51324" name="Line 28"/>
            <p:cNvSpPr>
              <a:spLocks noChangeShapeType="1"/>
            </p:cNvSpPr>
            <p:nvPr/>
          </p:nvSpPr>
          <p:spPr bwMode="auto">
            <a:xfrm flipV="1">
              <a:off x="4398" y="3095"/>
              <a:ext cx="847" cy="0"/>
            </a:xfrm>
            <a:prstGeom prst="line">
              <a:avLst/>
            </a:prstGeom>
            <a:noFill/>
            <a:ln w="38100">
              <a:solidFill>
                <a:srgbClr val="0066FF"/>
              </a:solidFill>
              <a:round/>
              <a:headEnd/>
              <a:tailEnd/>
            </a:ln>
            <a:effectLst/>
          </p:spPr>
          <p:txBody>
            <a:bodyPr/>
            <a:lstStyle/>
            <a:p>
              <a:endParaRPr lang="zh-CN" altLang="en-US"/>
            </a:p>
          </p:txBody>
        </p:sp>
        <p:sp>
          <p:nvSpPr>
            <p:cNvPr id="951325" name="Text Box 29"/>
            <p:cNvSpPr txBox="1">
              <a:spLocks noChangeArrowheads="1"/>
            </p:cNvSpPr>
            <p:nvPr/>
          </p:nvSpPr>
          <p:spPr bwMode="auto">
            <a:xfrm>
              <a:off x="4562" y="2808"/>
              <a:ext cx="669" cy="288"/>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工作</a:t>
              </a:r>
            </a:p>
          </p:txBody>
        </p:sp>
        <p:sp>
          <p:nvSpPr>
            <p:cNvPr id="951326" name="Line 30"/>
            <p:cNvSpPr>
              <a:spLocks noChangeShapeType="1"/>
            </p:cNvSpPr>
            <p:nvPr/>
          </p:nvSpPr>
          <p:spPr bwMode="auto">
            <a:xfrm>
              <a:off x="3851" y="3375"/>
              <a:ext cx="0" cy="347"/>
            </a:xfrm>
            <a:prstGeom prst="line">
              <a:avLst/>
            </a:prstGeom>
            <a:noFill/>
            <a:ln w="38100">
              <a:solidFill>
                <a:schemeClr val="tx1"/>
              </a:solidFill>
              <a:prstDash val="sysDot"/>
              <a:round/>
              <a:headEnd type="triangle" w="lg" len="med"/>
              <a:tailEnd/>
            </a:ln>
            <a:effectLst/>
          </p:spPr>
          <p:txBody>
            <a:bodyPr/>
            <a:lstStyle/>
            <a:p>
              <a:endParaRPr lang="zh-CN" altLang="en-US"/>
            </a:p>
          </p:txBody>
        </p:sp>
        <p:sp>
          <p:nvSpPr>
            <p:cNvPr id="951327" name="Line 31"/>
            <p:cNvSpPr>
              <a:spLocks noChangeShapeType="1"/>
            </p:cNvSpPr>
            <p:nvPr/>
          </p:nvSpPr>
          <p:spPr bwMode="auto">
            <a:xfrm flipV="1">
              <a:off x="3859" y="3383"/>
              <a:ext cx="761" cy="1"/>
            </a:xfrm>
            <a:prstGeom prst="line">
              <a:avLst/>
            </a:prstGeom>
            <a:noFill/>
            <a:ln w="57150">
              <a:solidFill>
                <a:srgbClr val="AC2E0C"/>
              </a:solidFill>
              <a:round/>
              <a:headEnd/>
              <a:tailEnd/>
            </a:ln>
            <a:effectLst/>
          </p:spPr>
          <p:txBody>
            <a:bodyPr/>
            <a:lstStyle/>
            <a:p>
              <a:endParaRPr lang="zh-CN" altLang="en-US"/>
            </a:p>
          </p:txBody>
        </p:sp>
        <p:sp>
          <p:nvSpPr>
            <p:cNvPr id="951328" name="Line 32"/>
            <p:cNvSpPr>
              <a:spLocks noChangeShapeType="1"/>
            </p:cNvSpPr>
            <p:nvPr/>
          </p:nvSpPr>
          <p:spPr bwMode="auto">
            <a:xfrm>
              <a:off x="4610" y="3405"/>
              <a:ext cx="7" cy="330"/>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51329" name="Line 33"/>
            <p:cNvSpPr>
              <a:spLocks noChangeShapeType="1"/>
            </p:cNvSpPr>
            <p:nvPr/>
          </p:nvSpPr>
          <p:spPr bwMode="auto">
            <a:xfrm flipV="1">
              <a:off x="4402" y="3089"/>
              <a:ext cx="0" cy="314"/>
            </a:xfrm>
            <a:prstGeom prst="line">
              <a:avLst/>
            </a:prstGeom>
            <a:noFill/>
            <a:ln w="38100">
              <a:solidFill>
                <a:srgbClr val="006600"/>
              </a:solidFill>
              <a:prstDash val="sysDot"/>
              <a:round/>
              <a:headEnd/>
              <a:tailEnd type="triangle" w="lg" len="med"/>
            </a:ln>
            <a:effectLst/>
          </p:spPr>
          <p:txBody>
            <a:bodyPr/>
            <a:lstStyle/>
            <a:p>
              <a:endParaRPr lang="zh-CN" altLang="en-US"/>
            </a:p>
          </p:txBody>
        </p:sp>
        <p:sp>
          <p:nvSpPr>
            <p:cNvPr id="951330" name="Text Box 34"/>
            <p:cNvSpPr txBox="1">
              <a:spLocks noChangeArrowheads="1"/>
            </p:cNvSpPr>
            <p:nvPr/>
          </p:nvSpPr>
          <p:spPr bwMode="auto">
            <a:xfrm>
              <a:off x="1745" y="3701"/>
              <a:ext cx="330" cy="518"/>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请求</a:t>
              </a:r>
            </a:p>
          </p:txBody>
        </p:sp>
        <p:sp>
          <p:nvSpPr>
            <p:cNvPr id="951331" name="Text Box 35"/>
            <p:cNvSpPr txBox="1">
              <a:spLocks noChangeArrowheads="1"/>
            </p:cNvSpPr>
            <p:nvPr/>
          </p:nvSpPr>
          <p:spPr bwMode="auto">
            <a:xfrm>
              <a:off x="2043" y="3690"/>
              <a:ext cx="330" cy="518"/>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响应</a:t>
              </a:r>
            </a:p>
          </p:txBody>
        </p:sp>
        <p:sp>
          <p:nvSpPr>
            <p:cNvPr id="951332" name="Text Box 36"/>
            <p:cNvSpPr txBox="1">
              <a:spLocks noChangeArrowheads="1"/>
            </p:cNvSpPr>
            <p:nvPr/>
          </p:nvSpPr>
          <p:spPr bwMode="auto">
            <a:xfrm>
              <a:off x="2575" y="3356"/>
              <a:ext cx="313" cy="518"/>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solidFill>
                    <a:schemeClr val="accent1"/>
                  </a:solidFill>
                  <a:latin typeface="Times New Roman" pitchFamily="18" charset="0"/>
                  <a:ea typeface="黑体" pitchFamily="49" charset="-122"/>
                </a:rPr>
                <a:t>启动</a:t>
              </a:r>
            </a:p>
          </p:txBody>
        </p:sp>
        <p:sp>
          <p:nvSpPr>
            <p:cNvPr id="951333" name="Text Box 37"/>
            <p:cNvSpPr txBox="1">
              <a:spLocks noChangeArrowheads="1"/>
            </p:cNvSpPr>
            <p:nvPr/>
          </p:nvSpPr>
          <p:spPr bwMode="auto">
            <a:xfrm>
              <a:off x="3410" y="3693"/>
              <a:ext cx="330" cy="518"/>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请求</a:t>
              </a:r>
            </a:p>
          </p:txBody>
        </p:sp>
        <p:sp>
          <p:nvSpPr>
            <p:cNvPr id="951334" name="Text Box 38"/>
            <p:cNvSpPr txBox="1">
              <a:spLocks noChangeArrowheads="1"/>
            </p:cNvSpPr>
            <p:nvPr/>
          </p:nvSpPr>
          <p:spPr bwMode="auto">
            <a:xfrm>
              <a:off x="3708" y="3682"/>
              <a:ext cx="330" cy="518"/>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响应</a:t>
              </a:r>
            </a:p>
          </p:txBody>
        </p:sp>
        <p:sp>
          <p:nvSpPr>
            <p:cNvPr id="951336" name="Text Box 40"/>
            <p:cNvSpPr txBox="1">
              <a:spLocks noChangeArrowheads="1"/>
            </p:cNvSpPr>
            <p:nvPr/>
          </p:nvSpPr>
          <p:spPr bwMode="auto">
            <a:xfrm>
              <a:off x="2868" y="3726"/>
              <a:ext cx="330" cy="518"/>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返回</a:t>
              </a:r>
            </a:p>
          </p:txBody>
        </p:sp>
        <p:sp>
          <p:nvSpPr>
            <p:cNvPr id="951340" name="Line 44"/>
            <p:cNvSpPr>
              <a:spLocks noChangeShapeType="1"/>
            </p:cNvSpPr>
            <p:nvPr/>
          </p:nvSpPr>
          <p:spPr bwMode="auto">
            <a:xfrm flipV="1">
              <a:off x="1993" y="3713"/>
              <a:ext cx="228" cy="0"/>
            </a:xfrm>
            <a:prstGeom prst="line">
              <a:avLst/>
            </a:prstGeom>
            <a:noFill/>
            <a:ln w="57150">
              <a:solidFill>
                <a:schemeClr val="tx1"/>
              </a:solidFill>
              <a:round/>
              <a:headEnd/>
              <a:tailEnd/>
            </a:ln>
            <a:effectLst/>
          </p:spPr>
          <p:txBody>
            <a:bodyPr/>
            <a:lstStyle/>
            <a:p>
              <a:endParaRPr lang="zh-CN" altLang="en-US"/>
            </a:p>
          </p:txBody>
        </p:sp>
        <p:sp>
          <p:nvSpPr>
            <p:cNvPr id="951341" name="Line 45"/>
            <p:cNvSpPr>
              <a:spLocks noChangeShapeType="1"/>
            </p:cNvSpPr>
            <p:nvPr/>
          </p:nvSpPr>
          <p:spPr bwMode="auto">
            <a:xfrm flipV="1">
              <a:off x="3623" y="3713"/>
              <a:ext cx="228" cy="0"/>
            </a:xfrm>
            <a:prstGeom prst="line">
              <a:avLst/>
            </a:prstGeom>
            <a:noFill/>
            <a:ln w="57150">
              <a:solidFill>
                <a:schemeClr val="tx1"/>
              </a:solidFill>
              <a:round/>
              <a:headEnd/>
              <a:tailEnd/>
            </a:ln>
            <a:effectLst/>
          </p:spPr>
          <p:txBody>
            <a:bodyPr/>
            <a:lstStyle/>
            <a:p>
              <a:endParaRPr lang="zh-CN" altLang="en-US"/>
            </a:p>
          </p:txBody>
        </p:sp>
        <p:sp>
          <p:nvSpPr>
            <p:cNvPr id="951342" name="Line 46"/>
            <p:cNvSpPr>
              <a:spLocks noChangeShapeType="1"/>
            </p:cNvSpPr>
            <p:nvPr/>
          </p:nvSpPr>
          <p:spPr bwMode="auto">
            <a:xfrm flipV="1">
              <a:off x="5228" y="3748"/>
              <a:ext cx="228" cy="0"/>
            </a:xfrm>
            <a:prstGeom prst="line">
              <a:avLst/>
            </a:prstGeom>
            <a:noFill/>
            <a:ln w="57150">
              <a:solidFill>
                <a:schemeClr val="tx1"/>
              </a:solidFill>
              <a:round/>
              <a:headEnd/>
              <a:tailEnd/>
            </a:ln>
            <a:effectLst/>
          </p:spPr>
          <p:txBody>
            <a:bodyPr/>
            <a:lstStyle/>
            <a:p>
              <a:endParaRPr lang="zh-CN" altLang="en-US"/>
            </a:p>
          </p:txBody>
        </p:sp>
        <p:sp>
          <p:nvSpPr>
            <p:cNvPr id="951349" name="Line 53"/>
            <p:cNvSpPr>
              <a:spLocks noChangeShapeType="1"/>
            </p:cNvSpPr>
            <p:nvPr/>
          </p:nvSpPr>
          <p:spPr bwMode="auto">
            <a:xfrm>
              <a:off x="1143" y="3712"/>
              <a:ext cx="833" cy="0"/>
            </a:xfrm>
            <a:prstGeom prst="line">
              <a:avLst/>
            </a:prstGeom>
            <a:noFill/>
            <a:ln w="50800">
              <a:solidFill>
                <a:srgbClr val="008000"/>
              </a:solidFill>
              <a:round/>
              <a:headEnd/>
              <a:tailEnd/>
            </a:ln>
            <a:effectLst/>
          </p:spPr>
          <p:txBody>
            <a:bodyPr/>
            <a:lstStyle/>
            <a:p>
              <a:endParaRPr lang="zh-CN" altLang="en-US"/>
            </a:p>
          </p:txBody>
        </p:sp>
        <p:sp>
          <p:nvSpPr>
            <p:cNvPr id="951352" name="Line 56"/>
            <p:cNvSpPr>
              <a:spLocks noChangeShapeType="1"/>
            </p:cNvSpPr>
            <p:nvPr/>
          </p:nvSpPr>
          <p:spPr bwMode="auto">
            <a:xfrm flipV="1">
              <a:off x="777" y="3739"/>
              <a:ext cx="366" cy="229"/>
            </a:xfrm>
            <a:prstGeom prst="line">
              <a:avLst/>
            </a:prstGeom>
            <a:noFill/>
            <a:ln w="50800">
              <a:solidFill>
                <a:schemeClr val="accent2"/>
              </a:solidFill>
              <a:round/>
              <a:headEnd/>
              <a:tailEnd type="triangle" w="med" len="med"/>
            </a:ln>
            <a:effectLst/>
          </p:spPr>
          <p:txBody>
            <a:bodyPr/>
            <a:lstStyle/>
            <a:p>
              <a:endParaRPr lang="zh-CN" altLang="en-US"/>
            </a:p>
          </p:txBody>
        </p:sp>
        <p:sp>
          <p:nvSpPr>
            <p:cNvPr id="951353" name="Text Box 57"/>
            <p:cNvSpPr txBox="1">
              <a:spLocks noChangeArrowheads="1"/>
            </p:cNvSpPr>
            <p:nvPr/>
          </p:nvSpPr>
          <p:spPr bwMode="auto">
            <a:xfrm>
              <a:off x="219" y="3944"/>
              <a:ext cx="796" cy="240"/>
            </a:xfrm>
            <a:prstGeom prst="rect">
              <a:avLst/>
            </a:prstGeom>
            <a:noFill/>
            <a:ln w="50800">
              <a:noFill/>
              <a:miter lim="800000"/>
              <a:headEnd/>
              <a:tailEnd/>
            </a:ln>
            <a:effectLst/>
          </p:spPr>
          <p:txBody>
            <a:bodyPr>
              <a:spAutoFit/>
            </a:bodyPr>
            <a:lstStyle/>
            <a:p>
              <a:r>
                <a:rPr lang="en-US" altLang="zh-CN" sz="1900" b="1">
                  <a:solidFill>
                    <a:schemeClr val="accent2"/>
                  </a:solidFill>
                  <a:latin typeface="微软雅黑" pitchFamily="34" charset="-122"/>
                  <a:ea typeface="微软雅黑" pitchFamily="34" charset="-122"/>
                </a:rPr>
                <a:t>P </a:t>
              </a:r>
              <a:r>
                <a:rPr lang="zh-CN" altLang="en-US" sz="1900" b="1">
                  <a:solidFill>
                    <a:schemeClr val="accent2"/>
                  </a:solidFill>
                  <a:latin typeface="微软雅黑" pitchFamily="34" charset="-122"/>
                  <a:ea typeface="微软雅黑" pitchFamily="34" charset="-122"/>
                </a:rPr>
                <a:t>被阻塞</a:t>
              </a:r>
            </a:p>
          </p:txBody>
        </p:sp>
        <p:sp>
          <p:nvSpPr>
            <p:cNvPr id="951354" name="Text Box 58"/>
            <p:cNvSpPr txBox="1">
              <a:spLocks noChangeArrowheads="1"/>
            </p:cNvSpPr>
            <p:nvPr/>
          </p:nvSpPr>
          <p:spPr bwMode="auto">
            <a:xfrm>
              <a:off x="1399" y="3456"/>
              <a:ext cx="393" cy="250"/>
            </a:xfrm>
            <a:prstGeom prst="rect">
              <a:avLst/>
            </a:prstGeom>
            <a:noFill/>
            <a:ln w="50800">
              <a:noFill/>
              <a:miter lim="800000"/>
              <a:headEnd/>
              <a:tailEnd/>
            </a:ln>
            <a:effectLst/>
          </p:spPr>
          <p:txBody>
            <a:bodyPr>
              <a:spAutoFit/>
            </a:bodyPr>
            <a:lstStyle/>
            <a:p>
              <a:pPr>
                <a:spcBef>
                  <a:spcPct val="50000"/>
                </a:spcBef>
              </a:pPr>
              <a:r>
                <a:rPr lang="en-US" altLang="zh-CN" sz="2000" b="1">
                  <a:solidFill>
                    <a:srgbClr val="008000"/>
                  </a:solidFill>
                  <a:latin typeface="微软雅黑" pitchFamily="34" charset="-122"/>
                  <a:ea typeface="微软雅黑" pitchFamily="34" charset="-122"/>
                </a:rPr>
                <a:t>Q</a:t>
              </a:r>
            </a:p>
          </p:txBody>
        </p:sp>
        <p:sp>
          <p:nvSpPr>
            <p:cNvPr id="951355" name="Text Box 59"/>
            <p:cNvSpPr txBox="1">
              <a:spLocks noChangeArrowheads="1"/>
            </p:cNvSpPr>
            <p:nvPr/>
          </p:nvSpPr>
          <p:spPr bwMode="auto">
            <a:xfrm>
              <a:off x="3149" y="3442"/>
              <a:ext cx="393" cy="250"/>
            </a:xfrm>
            <a:prstGeom prst="rect">
              <a:avLst/>
            </a:prstGeom>
            <a:noFill/>
            <a:ln w="50800">
              <a:noFill/>
              <a:miter lim="800000"/>
              <a:headEnd/>
              <a:tailEnd/>
            </a:ln>
            <a:effectLst/>
          </p:spPr>
          <p:txBody>
            <a:bodyPr>
              <a:spAutoFit/>
            </a:bodyPr>
            <a:lstStyle/>
            <a:p>
              <a:pPr>
                <a:spcBef>
                  <a:spcPct val="50000"/>
                </a:spcBef>
              </a:pPr>
              <a:r>
                <a:rPr lang="en-US" altLang="zh-CN" sz="2000" b="1">
                  <a:solidFill>
                    <a:srgbClr val="008000"/>
                  </a:solidFill>
                  <a:latin typeface="微软雅黑" pitchFamily="34" charset="-122"/>
                  <a:ea typeface="微软雅黑" pitchFamily="34" charset="-122"/>
                </a:rPr>
                <a:t>Q</a:t>
              </a:r>
            </a:p>
          </p:txBody>
        </p:sp>
        <p:sp>
          <p:nvSpPr>
            <p:cNvPr id="951356" name="Text Box 60"/>
            <p:cNvSpPr txBox="1">
              <a:spLocks noChangeArrowheads="1"/>
            </p:cNvSpPr>
            <p:nvPr/>
          </p:nvSpPr>
          <p:spPr bwMode="auto">
            <a:xfrm>
              <a:off x="4775" y="3460"/>
              <a:ext cx="393" cy="250"/>
            </a:xfrm>
            <a:prstGeom prst="rect">
              <a:avLst/>
            </a:prstGeom>
            <a:noFill/>
            <a:ln w="50800">
              <a:noFill/>
              <a:miter lim="800000"/>
              <a:headEnd/>
              <a:tailEnd/>
            </a:ln>
            <a:effectLst/>
          </p:spPr>
          <p:txBody>
            <a:bodyPr>
              <a:spAutoFit/>
            </a:bodyPr>
            <a:lstStyle/>
            <a:p>
              <a:pPr>
                <a:spcBef>
                  <a:spcPct val="50000"/>
                </a:spcBef>
              </a:pPr>
              <a:r>
                <a:rPr lang="en-US" altLang="zh-CN" sz="2000" b="1">
                  <a:solidFill>
                    <a:srgbClr val="008000"/>
                  </a:solidFill>
                  <a:latin typeface="微软雅黑" pitchFamily="34" charset="-122"/>
                  <a:ea typeface="微软雅黑" pitchFamily="34" charset="-122"/>
                </a:rPr>
                <a:t>Q</a:t>
              </a:r>
            </a:p>
          </p:txBody>
        </p:sp>
        <p:sp>
          <p:nvSpPr>
            <p:cNvPr id="951357" name="Text Box 61"/>
            <p:cNvSpPr txBox="1">
              <a:spLocks noChangeArrowheads="1"/>
            </p:cNvSpPr>
            <p:nvPr/>
          </p:nvSpPr>
          <p:spPr bwMode="auto">
            <a:xfrm>
              <a:off x="671" y="3451"/>
              <a:ext cx="284" cy="250"/>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P</a:t>
              </a:r>
            </a:p>
          </p:txBody>
        </p:sp>
      </p:grpSp>
    </p:spTree>
    <p:extLst>
      <p:ext uri="{BB962C8B-B14F-4D97-AF65-F5344CB8AC3E}">
        <p14:creationId xmlns:p14="http://schemas.microsoft.com/office/powerpoint/2010/main" val="62008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1299">
                                            <p:txEl>
                                              <p:pRg st="0" end="0"/>
                                            </p:txEl>
                                          </p:spTgt>
                                        </p:tgtEl>
                                        <p:attrNameLst>
                                          <p:attrName>style.visibility</p:attrName>
                                        </p:attrNameLst>
                                      </p:cBhvr>
                                      <p:to>
                                        <p:strVal val="visible"/>
                                      </p:to>
                                    </p:set>
                                    <p:animEffect transition="in" filter="blinds(horizontal)">
                                      <p:cBhvr>
                                        <p:cTn id="7" dur="500"/>
                                        <p:tgtEl>
                                          <p:spTgt spid="951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1299">
                                            <p:txEl>
                                              <p:pRg st="1" end="1"/>
                                            </p:txEl>
                                          </p:spTgt>
                                        </p:tgtEl>
                                        <p:attrNameLst>
                                          <p:attrName>style.visibility</p:attrName>
                                        </p:attrNameLst>
                                      </p:cBhvr>
                                      <p:to>
                                        <p:strVal val="visible"/>
                                      </p:to>
                                    </p:set>
                                    <p:animEffect transition="in" filter="blinds(horizontal)">
                                      <p:cBhvr>
                                        <p:cTn id="12" dur="500"/>
                                        <p:tgtEl>
                                          <p:spTgt spid="951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1299">
                                            <p:txEl>
                                              <p:pRg st="2" end="2"/>
                                            </p:txEl>
                                          </p:spTgt>
                                        </p:tgtEl>
                                        <p:attrNameLst>
                                          <p:attrName>style.visibility</p:attrName>
                                        </p:attrNameLst>
                                      </p:cBhvr>
                                      <p:to>
                                        <p:strVal val="visible"/>
                                      </p:to>
                                    </p:set>
                                    <p:animEffect transition="in" filter="blinds(horizontal)">
                                      <p:cBhvr>
                                        <p:cTn id="17" dur="500"/>
                                        <p:tgtEl>
                                          <p:spTgt spid="951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51299">
                                            <p:txEl>
                                              <p:pRg st="3" end="3"/>
                                            </p:txEl>
                                          </p:spTgt>
                                        </p:tgtEl>
                                        <p:attrNameLst>
                                          <p:attrName>style.visibility</p:attrName>
                                        </p:attrNameLst>
                                      </p:cBhvr>
                                      <p:to>
                                        <p:strVal val="visible"/>
                                      </p:to>
                                    </p:set>
                                    <p:animEffect transition="in" filter="blinds(horizontal)">
                                      <p:cBhvr>
                                        <p:cTn id="22" dur="500"/>
                                        <p:tgtEl>
                                          <p:spTgt spid="951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51299">
                                            <p:txEl>
                                              <p:pRg st="4" end="4"/>
                                            </p:txEl>
                                          </p:spTgt>
                                        </p:tgtEl>
                                        <p:attrNameLst>
                                          <p:attrName>style.visibility</p:attrName>
                                        </p:attrNameLst>
                                      </p:cBhvr>
                                      <p:to>
                                        <p:strVal val="visible"/>
                                      </p:to>
                                    </p:set>
                                    <p:animEffect transition="in" filter="blinds(horizontal)">
                                      <p:cBhvr>
                                        <p:cTn id="27" dur="500"/>
                                        <p:tgtEl>
                                          <p:spTgt spid="951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51299">
                                            <p:txEl>
                                              <p:pRg st="5" end="5"/>
                                            </p:txEl>
                                          </p:spTgt>
                                        </p:tgtEl>
                                        <p:attrNameLst>
                                          <p:attrName>style.visibility</p:attrName>
                                        </p:attrNameLst>
                                      </p:cBhvr>
                                      <p:to>
                                        <p:strVal val="visible"/>
                                      </p:to>
                                    </p:set>
                                    <p:animEffect transition="in" filter="blinds(horizontal)">
                                      <p:cBhvr>
                                        <p:cTn id="32" dur="500"/>
                                        <p:tgtEl>
                                          <p:spTgt spid="9512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51358"/>
                                        </p:tgtEl>
                                        <p:attrNameLst>
                                          <p:attrName>style.visibility</p:attrName>
                                        </p:attrNameLst>
                                      </p:cBhvr>
                                      <p:to>
                                        <p:strVal val="visible"/>
                                      </p:to>
                                    </p:set>
                                    <p:animEffect transition="in" filter="blinds(horizontal)">
                                      <p:cBhvr>
                                        <p:cTn id="37" dur="500"/>
                                        <p:tgtEl>
                                          <p:spTgt spid="95135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51299">
                                            <p:txEl>
                                              <p:pRg st="6" end="6"/>
                                            </p:txEl>
                                          </p:spTgt>
                                        </p:tgtEl>
                                        <p:attrNameLst>
                                          <p:attrName>style.visibility</p:attrName>
                                        </p:attrNameLst>
                                      </p:cBhvr>
                                      <p:to>
                                        <p:strVal val="visible"/>
                                      </p:to>
                                    </p:set>
                                    <p:animEffect transition="in" filter="blinds(horizontal)">
                                      <p:cBhvr>
                                        <p:cTn id="42" dur="500"/>
                                        <p:tgtEl>
                                          <p:spTgt spid="95129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51299">
                                            <p:txEl>
                                              <p:pRg st="7" end="7"/>
                                            </p:txEl>
                                          </p:spTgt>
                                        </p:tgtEl>
                                        <p:attrNameLst>
                                          <p:attrName>style.visibility</p:attrName>
                                        </p:attrNameLst>
                                      </p:cBhvr>
                                      <p:to>
                                        <p:strVal val="visible"/>
                                      </p:to>
                                    </p:set>
                                    <p:animEffect transition="in" filter="blinds(horizontal)">
                                      <p:cBhvr>
                                        <p:cTn id="47" dur="500"/>
                                        <p:tgtEl>
                                          <p:spTgt spid="95129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51359"/>
                                        </p:tgtEl>
                                        <p:attrNameLst>
                                          <p:attrName>style.visibility</p:attrName>
                                        </p:attrNameLst>
                                      </p:cBhvr>
                                      <p:to>
                                        <p:strVal val="visible"/>
                                      </p:to>
                                    </p:set>
                                    <p:animEffect transition="in" filter="blinds(horizontal)">
                                      <p:cBhvr>
                                        <p:cTn id="52" dur="500"/>
                                        <p:tgtEl>
                                          <p:spTgt spid="95135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51350"/>
                                        </p:tgtEl>
                                        <p:attrNameLst>
                                          <p:attrName>style.visibility</p:attrName>
                                        </p:attrNameLst>
                                      </p:cBhvr>
                                      <p:to>
                                        <p:strVal val="visible"/>
                                      </p:to>
                                    </p:set>
                                    <p:animEffect transition="in" filter="blinds(horizontal)">
                                      <p:cBhvr>
                                        <p:cTn id="57" dur="500"/>
                                        <p:tgtEl>
                                          <p:spTgt spid="95135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51337"/>
                                        </p:tgtEl>
                                        <p:attrNameLst>
                                          <p:attrName>style.visibility</p:attrName>
                                        </p:attrNameLst>
                                      </p:cBhvr>
                                      <p:to>
                                        <p:strVal val="visible"/>
                                      </p:to>
                                    </p:set>
                                    <p:animEffect transition="in" filter="blinds(horizontal)">
                                      <p:cBhvr>
                                        <p:cTn id="62" dur="500"/>
                                        <p:tgtEl>
                                          <p:spTgt spid="95133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51338"/>
                                        </p:tgtEl>
                                        <p:attrNameLst>
                                          <p:attrName>style.visibility</p:attrName>
                                        </p:attrNameLst>
                                      </p:cBhvr>
                                      <p:to>
                                        <p:strVal val="visible"/>
                                      </p:to>
                                    </p:set>
                                    <p:animEffect transition="in" filter="blinds(horizontal)">
                                      <p:cBhvr>
                                        <p:cTn id="67" dur="500"/>
                                        <p:tgtEl>
                                          <p:spTgt spid="951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337" grpId="0" animBg="1"/>
      <p:bldP spid="951338" grpId="0" animBg="1"/>
      <p:bldP spid="95135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3" name="Rectangle 3"/>
          <p:cNvSpPr>
            <a:spLocks noGrp="1" noChangeArrowheads="1"/>
          </p:cNvSpPr>
          <p:nvPr>
            <p:ph type="body" idx="1"/>
          </p:nvPr>
        </p:nvSpPr>
        <p:spPr>
          <a:xfrm>
            <a:off x="495300" y="1366838"/>
            <a:ext cx="8191500" cy="325437"/>
          </a:xfrm>
        </p:spPr>
        <p:txBody>
          <a:bodyPr/>
          <a:lstStyle/>
          <a:p>
            <a:endParaRPr lang="zh-CN" altLang="en-US">
              <a:ea typeface="宋体" pitchFamily="2" charset="-122"/>
            </a:endParaRPr>
          </a:p>
        </p:txBody>
      </p:sp>
      <p:pic>
        <p:nvPicPr>
          <p:cNvPr id="952325" name="图片 22" descr="3.2.1.JPG"/>
          <p:cNvPicPr>
            <a:picLocks noChangeAspect="1" noChangeArrowheads="1"/>
          </p:cNvPicPr>
          <p:nvPr/>
        </p:nvPicPr>
        <p:blipFill>
          <a:blip r:embed="rId2"/>
          <a:srcRect/>
          <a:stretch>
            <a:fillRect/>
          </a:stretch>
        </p:blipFill>
        <p:spPr bwMode="auto">
          <a:xfrm>
            <a:off x="242888" y="71438"/>
            <a:ext cx="8674100" cy="6616700"/>
          </a:xfrm>
          <a:prstGeom prst="rect">
            <a:avLst/>
          </a:prstGeom>
          <a:noFill/>
          <a:ln w="9525">
            <a:noFill/>
            <a:miter lim="800000"/>
            <a:headEnd/>
            <a:tailEnd/>
          </a:ln>
          <a:effectLst/>
        </p:spPr>
      </p:pic>
      <p:sp>
        <p:nvSpPr>
          <p:cNvPr id="952326" name="TextBox 7"/>
          <p:cNvSpPr txBox="1">
            <a:spLocks noChangeArrowheads="1"/>
          </p:cNvSpPr>
          <p:nvPr/>
        </p:nvSpPr>
        <p:spPr bwMode="auto">
          <a:xfrm>
            <a:off x="4675188" y="301625"/>
            <a:ext cx="2259012" cy="701675"/>
          </a:xfrm>
          <a:prstGeom prst="rect">
            <a:avLst/>
          </a:prstGeom>
          <a:noFill/>
          <a:ln w="9525">
            <a:noFill/>
            <a:miter lim="800000"/>
            <a:headEnd/>
            <a:tailEnd/>
          </a:ln>
        </p:spPr>
        <p:txBody>
          <a:bodyPr>
            <a:spAutoFit/>
          </a:bodyPr>
          <a:lstStyle/>
          <a:p>
            <a:pPr eaLnBrk="1" hangingPunct="1"/>
            <a:r>
              <a:rPr lang="zh-CN" altLang="en-US" sz="2000" b="1">
                <a:solidFill>
                  <a:srgbClr val="FF0000"/>
                </a:solidFill>
                <a:latin typeface="微软雅黑" pitchFamily="34" charset="-122"/>
                <a:ea typeface="微软雅黑" pitchFamily="34" charset="-122"/>
              </a:rPr>
              <a:t>在</a:t>
            </a:r>
            <a:r>
              <a:rPr lang="en-US" altLang="zh-CN" sz="2000" b="1">
                <a:solidFill>
                  <a:srgbClr val="FF0000"/>
                </a:solidFill>
                <a:latin typeface="微软雅黑" pitchFamily="34" charset="-122"/>
                <a:ea typeface="微软雅黑" pitchFamily="34" charset="-122"/>
              </a:rPr>
              <a:t>Linux</a:t>
            </a:r>
            <a:r>
              <a:rPr lang="zh-CN" altLang="en-US" sz="2000" b="1">
                <a:solidFill>
                  <a:srgbClr val="FF0000"/>
                </a:solidFill>
                <a:latin typeface="微软雅黑" pitchFamily="34" charset="-122"/>
                <a:ea typeface="微软雅黑" pitchFamily="34" charset="-122"/>
              </a:rPr>
              <a:t>内核中单向调用</a:t>
            </a:r>
            <a:r>
              <a:rPr lang="en-US" altLang="zh-CN" sz="2000" b="1">
                <a:solidFill>
                  <a:srgbClr val="FF0000"/>
                </a:solidFill>
                <a:latin typeface="微软雅黑" pitchFamily="34" charset="-122"/>
                <a:ea typeface="微软雅黑" pitchFamily="34" charset="-122"/>
              </a:rPr>
              <a:t>20</a:t>
            </a:r>
            <a:r>
              <a:rPr lang="zh-CN" altLang="en-US" sz="2000" b="1">
                <a:solidFill>
                  <a:srgbClr val="FF0000"/>
                </a:solidFill>
                <a:latin typeface="微软雅黑" pitchFamily="34" charset="-122"/>
                <a:ea typeface="微软雅黑" pitchFamily="34" charset="-122"/>
              </a:rPr>
              <a:t>次以上</a:t>
            </a:r>
          </a:p>
        </p:txBody>
      </p:sp>
      <p:sp>
        <p:nvSpPr>
          <p:cNvPr id="952328" name="Text Box 8"/>
          <p:cNvSpPr txBox="1">
            <a:spLocks noChangeArrowheads="1"/>
          </p:cNvSpPr>
          <p:nvPr/>
        </p:nvSpPr>
        <p:spPr bwMode="auto">
          <a:xfrm>
            <a:off x="1393825" y="277813"/>
            <a:ext cx="654050" cy="244475"/>
          </a:xfrm>
          <a:prstGeom prst="rect">
            <a:avLst/>
          </a:prstGeom>
          <a:solidFill>
            <a:schemeClr val="bg1"/>
          </a:solidFill>
          <a:ln w="50800">
            <a:noFill/>
            <a:miter lim="800000"/>
            <a:headEnd/>
            <a:tailEnd/>
          </a:ln>
          <a:effectLst/>
        </p:spPr>
        <p:txBody>
          <a:bodyPr lIns="0" tIns="0" rIns="0" bIns="0">
            <a:spAutoFit/>
          </a:bodyPr>
          <a:lstStyle/>
          <a:p>
            <a:pPr>
              <a:lnSpc>
                <a:spcPct val="80000"/>
              </a:lnSpc>
            </a:pPr>
            <a:r>
              <a:rPr lang="en-US" altLang="zh-CN" sz="2000" b="1">
                <a:latin typeface="Arial Black" pitchFamily="34" charset="0"/>
                <a:ea typeface="微软雅黑" pitchFamily="34" charset="-122"/>
              </a:rPr>
              <a:t>read</a:t>
            </a:r>
          </a:p>
        </p:txBody>
      </p:sp>
      <p:sp>
        <p:nvSpPr>
          <p:cNvPr id="952329" name="Text Box 9"/>
          <p:cNvSpPr txBox="1">
            <a:spLocks noChangeArrowheads="1"/>
          </p:cNvSpPr>
          <p:nvPr/>
        </p:nvSpPr>
        <p:spPr bwMode="auto">
          <a:xfrm>
            <a:off x="1238250" y="1298575"/>
            <a:ext cx="1044575" cy="261938"/>
          </a:xfrm>
          <a:prstGeom prst="rect">
            <a:avLst/>
          </a:prstGeom>
          <a:solidFill>
            <a:schemeClr val="bg1"/>
          </a:solidFill>
          <a:ln w="3175">
            <a:solidFill>
              <a:schemeClr val="tx1"/>
            </a:solidFill>
            <a:miter lim="800000"/>
            <a:headEnd/>
            <a:tailEnd/>
          </a:ln>
          <a:effectLst/>
        </p:spPr>
        <p:txBody>
          <a:bodyPr lIns="0" tIns="0" rIns="0" bIns="0">
            <a:spAutoFit/>
          </a:bodyPr>
          <a:lstStyle/>
          <a:p>
            <a:r>
              <a:rPr lang="en-US" altLang="zh-CN" sz="1700" b="1">
                <a:latin typeface="Arial Black" pitchFamily="34" charset="0"/>
                <a:ea typeface="微软雅黑" pitchFamily="34" charset="-122"/>
              </a:rPr>
              <a:t>sys_read</a:t>
            </a:r>
          </a:p>
        </p:txBody>
      </p:sp>
      <p:sp>
        <p:nvSpPr>
          <p:cNvPr id="952330" name="Text Box 10"/>
          <p:cNvSpPr txBox="1">
            <a:spLocks noChangeArrowheads="1"/>
          </p:cNvSpPr>
          <p:nvPr/>
        </p:nvSpPr>
        <p:spPr bwMode="auto">
          <a:xfrm>
            <a:off x="1800225" y="709613"/>
            <a:ext cx="2382838" cy="350837"/>
          </a:xfrm>
          <a:prstGeom prst="rect">
            <a:avLst/>
          </a:prstGeom>
          <a:solidFill>
            <a:schemeClr val="bg1"/>
          </a:solidFill>
          <a:ln w="50800">
            <a:noFill/>
            <a:miter lim="800000"/>
            <a:headEnd/>
            <a:tailEnd/>
          </a:ln>
          <a:effectLst/>
        </p:spPr>
        <p:txBody>
          <a:bodyPr>
            <a:spAutoFit/>
          </a:bodyPr>
          <a:lstStyle/>
          <a:p>
            <a:pPr>
              <a:spcBef>
                <a:spcPct val="50000"/>
              </a:spcBef>
            </a:pPr>
            <a:r>
              <a:rPr lang="en-US" altLang="zh-CN" sz="1700" b="1">
                <a:latin typeface="微软雅黑" pitchFamily="34" charset="-122"/>
                <a:ea typeface="微软雅黑" pitchFamily="34" charset="-122"/>
              </a:rPr>
              <a:t>Int 0x80</a:t>
            </a:r>
            <a:r>
              <a:rPr lang="zh-CN" altLang="en-US" sz="1700" b="1">
                <a:latin typeface="微软雅黑" pitchFamily="34" charset="-122"/>
                <a:ea typeface="微软雅黑" pitchFamily="34" charset="-122"/>
              </a:rPr>
              <a:t>触发系统调用</a:t>
            </a:r>
          </a:p>
        </p:txBody>
      </p:sp>
      <p:sp>
        <p:nvSpPr>
          <p:cNvPr id="952327" name="Oval 7"/>
          <p:cNvSpPr>
            <a:spLocks noChangeArrowheads="1"/>
          </p:cNvSpPr>
          <p:nvPr/>
        </p:nvSpPr>
        <p:spPr bwMode="auto">
          <a:xfrm>
            <a:off x="1684338" y="652463"/>
            <a:ext cx="2613025" cy="463550"/>
          </a:xfrm>
          <a:prstGeom prst="ellipse">
            <a:avLst/>
          </a:prstGeom>
          <a:noFill/>
          <a:ln w="28575">
            <a:solidFill>
              <a:schemeClr val="accent1"/>
            </a:solidFill>
            <a:round/>
            <a:headEnd/>
            <a:tailEnd/>
          </a:ln>
          <a:effectLst/>
        </p:spPr>
        <p:txBody>
          <a:bodyPr wrap="none" anchor="ctr"/>
          <a:lstStyle/>
          <a:p>
            <a:endParaRPr lang="zh-CN" altLang="en-US"/>
          </a:p>
        </p:txBody>
      </p:sp>
      <p:sp>
        <p:nvSpPr>
          <p:cNvPr id="952331" name="Text Box 11"/>
          <p:cNvSpPr txBox="1">
            <a:spLocks noChangeArrowheads="1"/>
          </p:cNvSpPr>
          <p:nvPr/>
        </p:nvSpPr>
        <p:spPr bwMode="auto">
          <a:xfrm>
            <a:off x="2278063" y="2905125"/>
            <a:ext cx="565150" cy="2282825"/>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2400" b="1">
                <a:solidFill>
                  <a:schemeClr val="accent2"/>
                </a:solidFill>
                <a:latin typeface="微软雅黑" pitchFamily="34" charset="-122"/>
                <a:ea typeface="微软雅黑" pitchFamily="34" charset="-122"/>
              </a:rPr>
              <a:t>与设备无关层</a:t>
            </a:r>
          </a:p>
        </p:txBody>
      </p:sp>
      <p:sp>
        <p:nvSpPr>
          <p:cNvPr id="952332" name="Text Box 12"/>
          <p:cNvSpPr txBox="1">
            <a:spLocks noChangeArrowheads="1"/>
          </p:cNvSpPr>
          <p:nvPr/>
        </p:nvSpPr>
        <p:spPr bwMode="auto">
          <a:xfrm>
            <a:off x="500063" y="5837238"/>
            <a:ext cx="1739900" cy="457200"/>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2400" b="1">
                <a:solidFill>
                  <a:schemeClr val="accent2"/>
                </a:solidFill>
                <a:latin typeface="微软雅黑" pitchFamily="34" charset="-122"/>
                <a:ea typeface="微软雅黑" pitchFamily="34" charset="-122"/>
              </a:rPr>
              <a:t>设备驱动层</a:t>
            </a:r>
          </a:p>
        </p:txBody>
      </p:sp>
      <p:sp>
        <p:nvSpPr>
          <p:cNvPr id="952334" name="Text Box 14"/>
          <p:cNvSpPr txBox="1">
            <a:spLocks noChangeArrowheads="1"/>
          </p:cNvSpPr>
          <p:nvPr/>
        </p:nvSpPr>
        <p:spPr bwMode="auto">
          <a:xfrm>
            <a:off x="479425" y="1771650"/>
            <a:ext cx="768350" cy="1006475"/>
          </a:xfrm>
          <a:prstGeom prst="rect">
            <a:avLst/>
          </a:prstGeom>
          <a:noFill/>
          <a:ln w="50800">
            <a:noFill/>
            <a:miter lim="800000"/>
            <a:headEnd/>
            <a:tailEnd/>
          </a:ln>
          <a:effectLst/>
        </p:spPr>
        <p:txBody>
          <a:bodyPr>
            <a:spAutoFit/>
          </a:bodyPr>
          <a:lstStyle/>
          <a:p>
            <a:pPr algn="ctr">
              <a:spcBef>
                <a:spcPct val="50000"/>
              </a:spcBef>
            </a:pPr>
            <a:r>
              <a:rPr lang="zh-CN" altLang="en-US" sz="2000" b="1">
                <a:solidFill>
                  <a:schemeClr val="accent1"/>
                </a:solidFill>
                <a:latin typeface="微软雅黑" pitchFamily="34" charset="-122"/>
                <a:ea typeface="微软雅黑" pitchFamily="34" charset="-122"/>
              </a:rPr>
              <a:t>文件系统层</a:t>
            </a:r>
          </a:p>
        </p:txBody>
      </p:sp>
      <p:sp>
        <p:nvSpPr>
          <p:cNvPr id="952335" name="Text Box 15"/>
          <p:cNvSpPr txBox="1">
            <a:spLocks noChangeArrowheads="1"/>
          </p:cNvSpPr>
          <p:nvPr/>
        </p:nvSpPr>
        <p:spPr bwMode="auto">
          <a:xfrm>
            <a:off x="392113" y="3468688"/>
            <a:ext cx="1682750" cy="381000"/>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1900" b="1">
                <a:solidFill>
                  <a:schemeClr val="accent1"/>
                </a:solidFill>
                <a:latin typeface="微软雅黑" pitchFamily="34" charset="-122"/>
                <a:ea typeface="微软雅黑" pitchFamily="34" charset="-122"/>
              </a:rPr>
              <a:t>通用</a:t>
            </a:r>
            <a:r>
              <a:rPr lang="zh-CN" altLang="en-US" sz="1900" b="1">
                <a:solidFill>
                  <a:srgbClr val="008000"/>
                </a:solidFill>
                <a:latin typeface="微软雅黑" pitchFamily="34" charset="-122"/>
                <a:ea typeface="微软雅黑" pitchFamily="34" charset="-122"/>
              </a:rPr>
              <a:t>块设备</a:t>
            </a:r>
            <a:r>
              <a:rPr lang="zh-CN" altLang="en-US" sz="1900" b="1">
                <a:solidFill>
                  <a:schemeClr val="accent1"/>
                </a:solidFill>
                <a:latin typeface="微软雅黑" pitchFamily="34" charset="-122"/>
                <a:ea typeface="微软雅黑" pitchFamily="34" charset="-122"/>
              </a:rPr>
              <a:t>层</a:t>
            </a:r>
          </a:p>
        </p:txBody>
      </p:sp>
      <p:sp>
        <p:nvSpPr>
          <p:cNvPr id="952336" name="Text Box 16"/>
          <p:cNvSpPr txBox="1">
            <a:spLocks noChangeArrowheads="1"/>
          </p:cNvSpPr>
          <p:nvPr/>
        </p:nvSpPr>
        <p:spPr bwMode="auto">
          <a:xfrm>
            <a:off x="411163" y="4098925"/>
            <a:ext cx="1682750" cy="381000"/>
          </a:xfrm>
          <a:prstGeom prst="rect">
            <a:avLst/>
          </a:prstGeom>
          <a:solidFill>
            <a:schemeClr val="bg1"/>
          </a:solidFill>
          <a:ln w="50800">
            <a:noFill/>
            <a:miter lim="800000"/>
            <a:headEnd/>
            <a:tailEnd/>
          </a:ln>
          <a:effectLst/>
        </p:spPr>
        <p:txBody>
          <a:bodyPr>
            <a:spAutoFit/>
          </a:bodyPr>
          <a:lstStyle/>
          <a:p>
            <a:pPr>
              <a:spcBef>
                <a:spcPct val="50000"/>
              </a:spcBef>
            </a:pPr>
            <a:r>
              <a:rPr lang="en-US" altLang="zh-CN" sz="1900" b="1">
                <a:solidFill>
                  <a:schemeClr val="accent1"/>
                </a:solidFill>
                <a:latin typeface="微软雅黑" pitchFamily="34" charset="-122"/>
                <a:ea typeface="微软雅黑" pitchFamily="34" charset="-122"/>
              </a:rPr>
              <a:t>I/O</a:t>
            </a:r>
            <a:r>
              <a:rPr lang="zh-CN" altLang="en-US" sz="1900" b="1">
                <a:solidFill>
                  <a:schemeClr val="accent1"/>
                </a:solidFill>
                <a:latin typeface="微软雅黑" pitchFamily="34" charset="-122"/>
                <a:ea typeface="微软雅黑" pitchFamily="34" charset="-122"/>
              </a:rPr>
              <a:t>调度层</a:t>
            </a:r>
          </a:p>
        </p:txBody>
      </p:sp>
    </p:spTree>
    <p:extLst>
      <p:ext uri="{BB962C8B-B14F-4D97-AF65-F5344CB8AC3E}">
        <p14:creationId xmlns:p14="http://schemas.microsoft.com/office/powerpoint/2010/main" val="292518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27"/>
                                        </p:tgtEl>
                                        <p:attrNameLst>
                                          <p:attrName>style.visibility</p:attrName>
                                        </p:attrNameLst>
                                      </p:cBhvr>
                                      <p:to>
                                        <p:strVal val="visible"/>
                                      </p:to>
                                    </p:set>
                                    <p:animEffect transition="in" filter="blinds(horizontal)">
                                      <p:cBhvr>
                                        <p:cTn id="7" dur="500"/>
                                        <p:tgtEl>
                                          <p:spTgt spid="9523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326"/>
                                        </p:tgtEl>
                                        <p:attrNameLst>
                                          <p:attrName>style.visibility</p:attrName>
                                        </p:attrNameLst>
                                      </p:cBhvr>
                                      <p:to>
                                        <p:strVal val="visible"/>
                                      </p:to>
                                    </p:set>
                                    <p:animEffect transition="in" filter="blinds(horizontal)">
                                      <p:cBhvr>
                                        <p:cTn id="12" dur="500"/>
                                        <p:tgtEl>
                                          <p:spTgt spid="9523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331"/>
                                        </p:tgtEl>
                                        <p:attrNameLst>
                                          <p:attrName>style.visibility</p:attrName>
                                        </p:attrNameLst>
                                      </p:cBhvr>
                                      <p:to>
                                        <p:strVal val="visible"/>
                                      </p:to>
                                    </p:set>
                                    <p:animEffect transition="in" filter="blinds(horizontal)">
                                      <p:cBhvr>
                                        <p:cTn id="17" dur="500"/>
                                        <p:tgtEl>
                                          <p:spTgt spid="9523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334"/>
                                        </p:tgtEl>
                                        <p:attrNameLst>
                                          <p:attrName>style.visibility</p:attrName>
                                        </p:attrNameLst>
                                      </p:cBhvr>
                                      <p:to>
                                        <p:strVal val="visible"/>
                                      </p:to>
                                    </p:set>
                                    <p:animEffect transition="in" filter="blinds(horizontal)">
                                      <p:cBhvr>
                                        <p:cTn id="22" dur="500"/>
                                        <p:tgtEl>
                                          <p:spTgt spid="9523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2335"/>
                                        </p:tgtEl>
                                        <p:attrNameLst>
                                          <p:attrName>style.visibility</p:attrName>
                                        </p:attrNameLst>
                                      </p:cBhvr>
                                      <p:to>
                                        <p:strVal val="visible"/>
                                      </p:to>
                                    </p:set>
                                    <p:animEffect transition="in" filter="blinds(horizontal)">
                                      <p:cBhvr>
                                        <p:cTn id="27" dur="500"/>
                                        <p:tgtEl>
                                          <p:spTgt spid="9523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52336"/>
                                        </p:tgtEl>
                                        <p:attrNameLst>
                                          <p:attrName>style.visibility</p:attrName>
                                        </p:attrNameLst>
                                      </p:cBhvr>
                                      <p:to>
                                        <p:strVal val="visible"/>
                                      </p:to>
                                    </p:set>
                                    <p:animEffect transition="in" filter="blinds(horizontal)">
                                      <p:cBhvr>
                                        <p:cTn id="32" dur="500"/>
                                        <p:tgtEl>
                                          <p:spTgt spid="9523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52332"/>
                                        </p:tgtEl>
                                        <p:attrNameLst>
                                          <p:attrName>style.visibility</p:attrName>
                                        </p:attrNameLst>
                                      </p:cBhvr>
                                      <p:to>
                                        <p:strVal val="visible"/>
                                      </p:to>
                                    </p:set>
                                    <p:animEffect transition="in" filter="blinds(horizontal)">
                                      <p:cBhvr>
                                        <p:cTn id="37" dur="500"/>
                                        <p:tgtEl>
                                          <p:spTgt spid="952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26" grpId="0"/>
      <p:bldP spid="952327" grpId="0" animBg="1"/>
      <p:bldP spid="952331" grpId="0" animBg="1"/>
      <p:bldP spid="952332" grpId="0" animBg="1"/>
      <p:bldP spid="952334" grpId="0"/>
      <p:bldP spid="952335" grpId="0" animBg="1"/>
      <p:bldP spid="95233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p:txBody>
          <a:bodyPr/>
          <a:lstStyle/>
          <a:p>
            <a:r>
              <a:rPr lang="zh-CN" altLang="en-US"/>
              <a:t>设备无关</a:t>
            </a:r>
            <a:r>
              <a:rPr lang="en-US" altLang="zh-CN"/>
              <a:t>I/O</a:t>
            </a:r>
            <a:r>
              <a:rPr lang="zh-CN" altLang="en-US"/>
              <a:t>软件层</a:t>
            </a:r>
          </a:p>
        </p:txBody>
      </p:sp>
      <p:sp>
        <p:nvSpPr>
          <p:cNvPr id="953347" name="Rectangle 3"/>
          <p:cNvSpPr>
            <a:spLocks noGrp="1" noChangeArrowheads="1"/>
          </p:cNvSpPr>
          <p:nvPr>
            <p:ph type="body" idx="1"/>
          </p:nvPr>
        </p:nvSpPr>
        <p:spPr>
          <a:xfrm>
            <a:off x="176213" y="706438"/>
            <a:ext cx="8772525" cy="5965825"/>
          </a:xfrm>
        </p:spPr>
        <p:txBody>
          <a:bodyPr/>
          <a:lstStyle/>
          <a:p>
            <a:pPr>
              <a:lnSpc>
                <a:spcPct val="105000"/>
              </a:lnSpc>
              <a:spcBef>
                <a:spcPct val="20000"/>
              </a:spcBef>
            </a:pPr>
            <a:r>
              <a:rPr lang="zh-CN" altLang="en-US" sz="1900">
                <a:latin typeface="微软雅黑" pitchFamily="34" charset="-122"/>
                <a:ea typeface="微软雅黑" pitchFamily="34" charset="-122"/>
              </a:rPr>
              <a:t>设备驱动程序统一接口</a:t>
            </a:r>
          </a:p>
          <a:p>
            <a:pPr lvl="1">
              <a:lnSpc>
                <a:spcPct val="105000"/>
              </a:lnSpc>
              <a:spcBef>
                <a:spcPct val="20000"/>
              </a:spcBef>
            </a:pPr>
            <a:r>
              <a:rPr lang="zh-CN" altLang="en-US" sz="1900">
                <a:latin typeface="微软雅黑" pitchFamily="34" charset="-122"/>
                <a:ea typeface="微软雅黑" pitchFamily="34" charset="-122"/>
              </a:rPr>
              <a:t>操作系统为所有外设的设备驱动程序规定一个统一接口，这样，新设备的驱动程序只要按统一接口规范来编制，就可在不修改操作系统的情况下，添加新设备驱动程序并使用新的外设进行</a:t>
            </a: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a:t>
            </a:r>
          </a:p>
          <a:p>
            <a:pPr lvl="1">
              <a:lnSpc>
                <a:spcPct val="105000"/>
              </a:lnSpc>
              <a:spcBef>
                <a:spcPct val="20000"/>
              </a:spcBef>
            </a:pPr>
            <a:r>
              <a:rPr lang="zh-CN" altLang="en-US" sz="1900">
                <a:latin typeface="微软雅黑" pitchFamily="34" charset="-122"/>
                <a:ea typeface="微软雅黑" pitchFamily="34" charset="-122"/>
              </a:rPr>
              <a:t>所有设备都抽象成文件，设备名和文件名在形式上没有差别，设备和文件具有统一的接口，不同设备名和文件名被映射到对应设备驱动程序。</a:t>
            </a:r>
          </a:p>
          <a:p>
            <a:pPr>
              <a:lnSpc>
                <a:spcPct val="105000"/>
              </a:lnSpc>
              <a:spcBef>
                <a:spcPct val="20000"/>
              </a:spcBef>
            </a:pPr>
            <a:r>
              <a:rPr lang="zh-CN" altLang="en-US" sz="1900">
                <a:latin typeface="微软雅黑" pitchFamily="34" charset="-122"/>
                <a:ea typeface="微软雅黑" pitchFamily="34" charset="-122"/>
              </a:rPr>
              <a:t>缓冲处理</a:t>
            </a:r>
          </a:p>
          <a:p>
            <a:pPr lvl="1">
              <a:lnSpc>
                <a:spcPct val="105000"/>
              </a:lnSpc>
              <a:spcBef>
                <a:spcPct val="20000"/>
              </a:spcBef>
            </a:pPr>
            <a:r>
              <a:rPr lang="zh-CN" altLang="en-US" sz="1900">
                <a:latin typeface="微软雅黑" pitchFamily="34" charset="-122"/>
                <a:ea typeface="微软雅黑" pitchFamily="34" charset="-122"/>
              </a:rPr>
              <a:t>每个设备的</a:t>
            </a: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都需使用内核缓冲区，因而缓冲区的申请和管理等处理是所有设备公共的，可包含在与设备无关的</a:t>
            </a: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软件部分</a:t>
            </a:r>
          </a:p>
          <a:p>
            <a:pPr>
              <a:lnSpc>
                <a:spcPct val="105000"/>
              </a:lnSpc>
              <a:spcBef>
                <a:spcPct val="20000"/>
              </a:spcBef>
            </a:pPr>
            <a:r>
              <a:rPr lang="zh-CN" altLang="en-US" sz="1900">
                <a:latin typeface="微软雅黑" pitchFamily="34" charset="-122"/>
                <a:ea typeface="微软雅黑" pitchFamily="34" charset="-122"/>
              </a:rPr>
              <a:t>错误报告</a:t>
            </a:r>
          </a:p>
          <a:p>
            <a:pPr lvl="1">
              <a:lnSpc>
                <a:spcPct val="105000"/>
              </a:lnSpc>
              <a:spcBef>
                <a:spcPct val="20000"/>
              </a:spcBef>
            </a:pP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操作在内核态执行时所发生的错误信息，都通过与设备无关的</a:t>
            </a: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软件返回给用户进程，也即：错误处理框架与设备无关。</a:t>
            </a:r>
          </a:p>
          <a:p>
            <a:pPr lvl="1">
              <a:lnSpc>
                <a:spcPct val="105000"/>
              </a:lnSpc>
              <a:spcBef>
                <a:spcPct val="20000"/>
              </a:spcBef>
            </a:pPr>
            <a:r>
              <a:rPr lang="zh-CN" altLang="en-US" sz="1900">
                <a:latin typeface="微软雅黑" pitchFamily="34" charset="-122"/>
                <a:ea typeface="微软雅黑" pitchFamily="34" charset="-122"/>
              </a:rPr>
              <a:t>直接返回编程等错误，无需设备驱动程序处理，如，请求了不可能的</a:t>
            </a: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操作；写信息到一个输入设备或从一个输出设备读信息；指定了一个无效缓冲区地址或者参数；指定了不存在的设备等。</a:t>
            </a:r>
          </a:p>
          <a:p>
            <a:pPr lvl="1">
              <a:lnSpc>
                <a:spcPct val="105000"/>
              </a:lnSpc>
              <a:spcBef>
                <a:spcPct val="20000"/>
              </a:spcBef>
            </a:pPr>
            <a:r>
              <a:rPr lang="zh-CN" altLang="en-US" sz="1900">
                <a:latin typeface="微软雅黑" pitchFamily="34" charset="-122"/>
                <a:ea typeface="微软雅黑" pitchFamily="34" charset="-122"/>
              </a:rPr>
              <a:t>有些错误由设备驱动程序检测出来并处理，若驱动程序无法处理，则将错误信息返回给设备无关</a:t>
            </a: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软件，再由设备无关</a:t>
            </a: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软件返回给用户进程，如写一个已被破坏的磁盘扇区；打印机缺纸；读一个已关闭的设备等。</a:t>
            </a:r>
          </a:p>
        </p:txBody>
      </p:sp>
    </p:spTree>
    <p:extLst>
      <p:ext uri="{BB962C8B-B14F-4D97-AF65-F5344CB8AC3E}">
        <p14:creationId xmlns:p14="http://schemas.microsoft.com/office/powerpoint/2010/main" val="236313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3347">
                                            <p:txEl>
                                              <p:pRg st="1" end="1"/>
                                            </p:txEl>
                                          </p:spTgt>
                                        </p:tgtEl>
                                        <p:attrNameLst>
                                          <p:attrName>style.visibility</p:attrName>
                                        </p:attrNameLst>
                                      </p:cBhvr>
                                      <p:to>
                                        <p:strVal val="visible"/>
                                      </p:to>
                                    </p:set>
                                    <p:animEffect transition="in" filter="blinds(horizontal)">
                                      <p:cBhvr>
                                        <p:cTn id="7" dur="500"/>
                                        <p:tgtEl>
                                          <p:spTgt spid="9533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3347">
                                            <p:txEl>
                                              <p:pRg st="2" end="2"/>
                                            </p:txEl>
                                          </p:spTgt>
                                        </p:tgtEl>
                                        <p:attrNameLst>
                                          <p:attrName>style.visibility</p:attrName>
                                        </p:attrNameLst>
                                      </p:cBhvr>
                                      <p:to>
                                        <p:strVal val="visible"/>
                                      </p:to>
                                    </p:set>
                                    <p:animEffect transition="in" filter="blinds(horizontal)">
                                      <p:cBhvr>
                                        <p:cTn id="12" dur="500"/>
                                        <p:tgtEl>
                                          <p:spTgt spid="9533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3347">
                                            <p:txEl>
                                              <p:pRg st="4" end="4"/>
                                            </p:txEl>
                                          </p:spTgt>
                                        </p:tgtEl>
                                        <p:attrNameLst>
                                          <p:attrName>style.visibility</p:attrName>
                                        </p:attrNameLst>
                                      </p:cBhvr>
                                      <p:to>
                                        <p:strVal val="visible"/>
                                      </p:to>
                                    </p:set>
                                    <p:animEffect transition="in" filter="blinds(horizontal)">
                                      <p:cBhvr>
                                        <p:cTn id="17" dur="500"/>
                                        <p:tgtEl>
                                          <p:spTgt spid="9533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53347">
                                            <p:txEl>
                                              <p:pRg st="6" end="6"/>
                                            </p:txEl>
                                          </p:spTgt>
                                        </p:tgtEl>
                                        <p:attrNameLst>
                                          <p:attrName>style.visibility</p:attrName>
                                        </p:attrNameLst>
                                      </p:cBhvr>
                                      <p:to>
                                        <p:strVal val="visible"/>
                                      </p:to>
                                    </p:set>
                                    <p:animEffect transition="in" filter="blinds(horizontal)">
                                      <p:cBhvr>
                                        <p:cTn id="22" dur="500"/>
                                        <p:tgtEl>
                                          <p:spTgt spid="95334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53347">
                                            <p:txEl>
                                              <p:pRg st="7" end="7"/>
                                            </p:txEl>
                                          </p:spTgt>
                                        </p:tgtEl>
                                        <p:attrNameLst>
                                          <p:attrName>style.visibility</p:attrName>
                                        </p:attrNameLst>
                                      </p:cBhvr>
                                      <p:to>
                                        <p:strVal val="visible"/>
                                      </p:to>
                                    </p:set>
                                    <p:animEffect transition="in" filter="blinds(horizontal)">
                                      <p:cBhvr>
                                        <p:cTn id="27" dur="500"/>
                                        <p:tgtEl>
                                          <p:spTgt spid="95334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53347">
                                            <p:txEl>
                                              <p:pRg st="8" end="8"/>
                                            </p:txEl>
                                          </p:spTgt>
                                        </p:tgtEl>
                                        <p:attrNameLst>
                                          <p:attrName>style.visibility</p:attrName>
                                        </p:attrNameLst>
                                      </p:cBhvr>
                                      <p:to>
                                        <p:strVal val="visible"/>
                                      </p:to>
                                    </p:set>
                                    <p:animEffect transition="in" filter="blinds(horizontal)">
                                      <p:cBhvr>
                                        <p:cTn id="32" dur="500"/>
                                        <p:tgtEl>
                                          <p:spTgt spid="9533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p:txBody>
          <a:bodyPr/>
          <a:lstStyle/>
          <a:p>
            <a:r>
              <a:rPr lang="zh-CN" altLang="en-US"/>
              <a:t>设备无关</a:t>
            </a:r>
            <a:r>
              <a:rPr lang="en-US" altLang="zh-CN"/>
              <a:t>I/O</a:t>
            </a:r>
            <a:r>
              <a:rPr lang="zh-CN" altLang="en-US"/>
              <a:t>软件层</a:t>
            </a:r>
          </a:p>
        </p:txBody>
      </p:sp>
      <p:sp>
        <p:nvSpPr>
          <p:cNvPr id="954371" name="Rectangle 3"/>
          <p:cNvSpPr>
            <a:spLocks noGrp="1" noChangeArrowheads="1"/>
          </p:cNvSpPr>
          <p:nvPr>
            <p:ph type="body" idx="1"/>
          </p:nvPr>
        </p:nvSpPr>
        <p:spPr>
          <a:xfrm>
            <a:off x="379413" y="903288"/>
            <a:ext cx="8350250" cy="5059362"/>
          </a:xfrm>
        </p:spPr>
        <p:txBody>
          <a:bodyPr/>
          <a:lstStyle/>
          <a:p>
            <a:pPr>
              <a:lnSpc>
                <a:spcPct val="135000"/>
              </a:lnSpc>
              <a:spcBef>
                <a:spcPct val="25000"/>
              </a:spcBef>
            </a:pPr>
            <a:r>
              <a:rPr lang="zh-CN" altLang="en-US" sz="2400">
                <a:ea typeface="微软雅黑" pitchFamily="34" charset="-122"/>
              </a:rPr>
              <a:t>打开与关闭文件</a:t>
            </a:r>
          </a:p>
          <a:p>
            <a:pPr lvl="1">
              <a:lnSpc>
                <a:spcPct val="135000"/>
              </a:lnSpc>
              <a:spcBef>
                <a:spcPct val="25000"/>
              </a:spcBef>
            </a:pPr>
            <a:r>
              <a:rPr lang="zh-CN" altLang="en-US" sz="2000">
                <a:latin typeface="微软雅黑" pitchFamily="34" charset="-122"/>
                <a:ea typeface="微软雅黑" pitchFamily="34" charset="-122"/>
              </a:rPr>
              <a:t>对设备或文件进行打开或关闭等</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函数所对应的系统调用，并不涉及具体的</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操作，只要直接对主存中的一些数据结构进行修改即可，这部分工作也由设备无关软件来处理。</a:t>
            </a:r>
          </a:p>
          <a:p>
            <a:pPr>
              <a:lnSpc>
                <a:spcPct val="135000"/>
              </a:lnSpc>
              <a:spcBef>
                <a:spcPct val="25000"/>
              </a:spcBef>
            </a:pPr>
            <a:r>
              <a:rPr lang="zh-CN" altLang="en-US" sz="2400">
                <a:ea typeface="微软雅黑" pitchFamily="34" charset="-122"/>
              </a:rPr>
              <a:t>逻辑块大小处理</a:t>
            </a:r>
            <a:r>
              <a:rPr lang="zh-CN" altLang="en-US" sz="2000">
                <a:ea typeface="宋体" pitchFamily="2" charset="-122"/>
              </a:rPr>
              <a:t> </a:t>
            </a:r>
          </a:p>
          <a:p>
            <a:pPr lvl="1">
              <a:lnSpc>
                <a:spcPct val="135000"/>
              </a:lnSpc>
              <a:spcBef>
                <a:spcPct val="25000"/>
              </a:spcBef>
            </a:pPr>
            <a:r>
              <a:rPr lang="zh-CN" altLang="en-US" sz="2000">
                <a:latin typeface="微软雅黑" pitchFamily="34" charset="-122"/>
                <a:ea typeface="微软雅黑" pitchFamily="34" charset="-122"/>
              </a:rPr>
              <a:t>为了为所有的</a:t>
            </a:r>
            <a:r>
              <a:rPr lang="zh-CN" altLang="en-US" sz="2000">
                <a:solidFill>
                  <a:schemeClr val="accent1"/>
                </a:solidFill>
                <a:latin typeface="微软雅黑" pitchFamily="34" charset="-122"/>
                <a:ea typeface="微软雅黑" pitchFamily="34" charset="-122"/>
              </a:rPr>
              <a:t>块设备</a:t>
            </a:r>
            <a:r>
              <a:rPr lang="zh-CN" altLang="en-US" sz="2000">
                <a:latin typeface="微软雅黑" pitchFamily="34" charset="-122"/>
                <a:ea typeface="微软雅黑" pitchFamily="34" charset="-122"/>
              </a:rPr>
              <a:t>和所有的</a:t>
            </a:r>
            <a:r>
              <a:rPr lang="zh-CN" altLang="en-US" sz="2000">
                <a:solidFill>
                  <a:schemeClr val="accent1"/>
                </a:solidFill>
                <a:latin typeface="微软雅黑" pitchFamily="34" charset="-122"/>
                <a:ea typeface="微软雅黑" pitchFamily="34" charset="-122"/>
              </a:rPr>
              <a:t>字符设备</a:t>
            </a:r>
            <a:r>
              <a:rPr lang="zh-CN" altLang="en-US" sz="2000">
                <a:solidFill>
                  <a:srgbClr val="008000"/>
                </a:solidFill>
                <a:latin typeface="微软雅黑" pitchFamily="34" charset="-122"/>
                <a:ea typeface="微软雅黑" pitchFamily="34" charset="-122"/>
              </a:rPr>
              <a:t>分别提供一个统一的抽象视图</a:t>
            </a:r>
            <a:r>
              <a:rPr lang="zh-CN" altLang="en-US" sz="2000">
                <a:latin typeface="微软雅黑" pitchFamily="34" charset="-122"/>
                <a:ea typeface="微软雅黑" pitchFamily="34" charset="-122"/>
              </a:rPr>
              <a:t>，以</a:t>
            </a:r>
            <a:r>
              <a:rPr lang="zh-CN" altLang="en-US" sz="2000">
                <a:solidFill>
                  <a:srgbClr val="008000"/>
                </a:solidFill>
                <a:latin typeface="微软雅黑" pitchFamily="34" charset="-122"/>
                <a:ea typeface="微软雅黑" pitchFamily="34" charset="-122"/>
              </a:rPr>
              <a:t>隐藏</a:t>
            </a:r>
            <a:r>
              <a:rPr lang="zh-CN" altLang="en-US" sz="2000">
                <a:latin typeface="微软雅黑" pitchFamily="34" charset="-122"/>
                <a:ea typeface="微软雅黑" pitchFamily="34" charset="-122"/>
              </a:rPr>
              <a:t>不同块设备或不同字符设备之间的</a:t>
            </a:r>
            <a:r>
              <a:rPr lang="zh-CN" altLang="en-US" sz="2000">
                <a:solidFill>
                  <a:srgbClr val="008000"/>
                </a:solidFill>
                <a:latin typeface="微软雅黑" pitchFamily="34" charset="-122"/>
                <a:ea typeface="微软雅黑" pitchFamily="34" charset="-122"/>
              </a:rPr>
              <a:t>差异</a:t>
            </a:r>
            <a:r>
              <a:rPr lang="zh-CN" altLang="en-US" sz="2000">
                <a:latin typeface="微软雅黑" pitchFamily="34" charset="-122"/>
                <a:ea typeface="微软雅黑" pitchFamily="34" charset="-122"/>
              </a:rPr>
              <a:t>，与设备无关的</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软件为所有块设备或所有字符设备</a:t>
            </a:r>
            <a:r>
              <a:rPr lang="zh-CN" altLang="en-US" sz="2000">
                <a:solidFill>
                  <a:schemeClr val="accent1"/>
                </a:solidFill>
                <a:latin typeface="微软雅黑" pitchFamily="34" charset="-122"/>
                <a:ea typeface="微软雅黑" pitchFamily="34" charset="-122"/>
              </a:rPr>
              <a:t>设置统一的逻辑块大小</a:t>
            </a:r>
            <a:r>
              <a:rPr lang="zh-CN" altLang="en-US" sz="2000">
                <a:latin typeface="微软雅黑" pitchFamily="34" charset="-122"/>
                <a:ea typeface="微软雅黑" pitchFamily="34" charset="-122"/>
              </a:rPr>
              <a:t>。</a:t>
            </a:r>
          </a:p>
          <a:p>
            <a:pPr lvl="1">
              <a:lnSpc>
                <a:spcPct val="135000"/>
              </a:lnSpc>
              <a:spcBef>
                <a:spcPct val="25000"/>
              </a:spcBef>
            </a:pPr>
            <a:r>
              <a:rPr lang="zh-CN" altLang="en-US" sz="2000">
                <a:latin typeface="微软雅黑" pitchFamily="34" charset="-122"/>
                <a:ea typeface="微软雅黑" pitchFamily="34" charset="-122"/>
              </a:rPr>
              <a:t>对于块设备，不管磁盘扇区和光盘扇区有多大，所有</a:t>
            </a:r>
            <a:r>
              <a:rPr lang="zh-CN" altLang="en-US" sz="2000">
                <a:solidFill>
                  <a:schemeClr val="accent1"/>
                </a:solidFill>
                <a:latin typeface="微软雅黑" pitchFamily="34" charset="-122"/>
                <a:ea typeface="微软雅黑" pitchFamily="34" charset="-122"/>
              </a:rPr>
              <a:t>逻辑数据块的大小相同</a:t>
            </a:r>
            <a:r>
              <a:rPr lang="zh-CN" altLang="en-US" sz="2000">
                <a:latin typeface="微软雅黑" pitchFamily="34" charset="-122"/>
                <a:ea typeface="微软雅黑" pitchFamily="34" charset="-122"/>
              </a:rPr>
              <a:t>，这样，</a:t>
            </a:r>
            <a:r>
              <a:rPr lang="zh-CN" altLang="en-US" sz="2000">
                <a:solidFill>
                  <a:schemeClr val="accent1"/>
                </a:solidFill>
                <a:latin typeface="微软雅黑" pitchFamily="34" charset="-122"/>
                <a:ea typeface="微软雅黑" pitchFamily="34" charset="-122"/>
              </a:rPr>
              <a:t>高层</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软件就只需处理简化的抽象设备，从而在高层软件中简化了数据定位等处理</a:t>
            </a:r>
            <a:r>
              <a:rPr lang="zh-CN" altLang="en-US" sz="2000">
                <a:latin typeface="微软雅黑" pitchFamily="34" charset="-122"/>
                <a:ea typeface="微软雅黑" pitchFamily="34" charset="-122"/>
              </a:rPr>
              <a:t> </a:t>
            </a:r>
          </a:p>
        </p:txBody>
      </p:sp>
    </p:spTree>
    <p:extLst>
      <p:ext uri="{BB962C8B-B14F-4D97-AF65-F5344CB8AC3E}">
        <p14:creationId xmlns:p14="http://schemas.microsoft.com/office/powerpoint/2010/main" val="3897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4371">
                                            <p:txEl>
                                              <p:pRg st="1" end="1"/>
                                            </p:txEl>
                                          </p:spTgt>
                                        </p:tgtEl>
                                        <p:attrNameLst>
                                          <p:attrName>style.visibility</p:attrName>
                                        </p:attrNameLst>
                                      </p:cBhvr>
                                      <p:to>
                                        <p:strVal val="visible"/>
                                      </p:to>
                                    </p:set>
                                    <p:animEffect transition="in" filter="blinds(horizontal)">
                                      <p:cBhvr>
                                        <p:cTn id="7" dur="500"/>
                                        <p:tgtEl>
                                          <p:spTgt spid="9543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4371">
                                            <p:txEl>
                                              <p:pRg st="3" end="3"/>
                                            </p:txEl>
                                          </p:spTgt>
                                        </p:tgtEl>
                                        <p:attrNameLst>
                                          <p:attrName>style.visibility</p:attrName>
                                        </p:attrNameLst>
                                      </p:cBhvr>
                                      <p:to>
                                        <p:strVal val="visible"/>
                                      </p:to>
                                    </p:set>
                                    <p:animEffect transition="in" filter="blinds(horizontal)">
                                      <p:cBhvr>
                                        <p:cTn id="12" dur="500"/>
                                        <p:tgtEl>
                                          <p:spTgt spid="9543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4371">
                                            <p:txEl>
                                              <p:pRg st="4" end="4"/>
                                            </p:txEl>
                                          </p:spTgt>
                                        </p:tgtEl>
                                        <p:attrNameLst>
                                          <p:attrName>style.visibility</p:attrName>
                                        </p:attrNameLst>
                                      </p:cBhvr>
                                      <p:to>
                                        <p:strVal val="visible"/>
                                      </p:to>
                                    </p:set>
                                    <p:animEffect transition="in" filter="blinds(horizontal)">
                                      <p:cBhvr>
                                        <p:cTn id="17" dur="500"/>
                                        <p:tgtEl>
                                          <p:spTgt spid="954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p:txBody>
          <a:bodyPr/>
          <a:lstStyle/>
          <a:p>
            <a:r>
              <a:rPr lang="zh-CN" altLang="en-US"/>
              <a:t>设备驱动程序</a:t>
            </a:r>
          </a:p>
        </p:txBody>
      </p:sp>
      <p:sp>
        <p:nvSpPr>
          <p:cNvPr id="955395" name="Rectangle 3"/>
          <p:cNvSpPr>
            <a:spLocks noGrp="1" noChangeArrowheads="1"/>
          </p:cNvSpPr>
          <p:nvPr>
            <p:ph type="body" idx="1"/>
          </p:nvPr>
        </p:nvSpPr>
        <p:spPr>
          <a:xfrm>
            <a:off x="134938" y="874713"/>
            <a:ext cx="8851900" cy="5697537"/>
          </a:xfrm>
        </p:spPr>
        <p:txBody>
          <a:bodyPr/>
          <a:lstStyle/>
          <a:p>
            <a:r>
              <a:rPr lang="zh-CN" altLang="en-US" sz="2000">
                <a:latin typeface="微软雅黑" pitchFamily="34" charset="-122"/>
                <a:ea typeface="微软雅黑" pitchFamily="34" charset="-122"/>
              </a:rPr>
              <a:t>每个外设具体的</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操作需通过执行设备驱动程序来完成</a:t>
            </a:r>
          </a:p>
          <a:p>
            <a:r>
              <a:rPr lang="zh-CN" altLang="en-US" sz="2000">
                <a:latin typeface="微软雅黑" pitchFamily="34" charset="-122"/>
                <a:ea typeface="微软雅黑" pitchFamily="34" charset="-122"/>
              </a:rPr>
              <a:t>外设种类繁多、其控制接口不一，导致不同外设的</a:t>
            </a:r>
            <a:r>
              <a:rPr lang="zh-CN" altLang="en-US" sz="2000">
                <a:solidFill>
                  <a:schemeClr val="accent1"/>
                </a:solidFill>
                <a:latin typeface="微软雅黑" pitchFamily="34" charset="-122"/>
                <a:ea typeface="微软雅黑" pitchFamily="34" charset="-122"/>
              </a:rPr>
              <a:t>设备驱动程序千差万别</a:t>
            </a:r>
            <a:r>
              <a:rPr lang="zh-CN" altLang="en-US" sz="2000">
                <a:latin typeface="微软雅黑" pitchFamily="34" charset="-122"/>
                <a:ea typeface="微软雅黑" pitchFamily="34" charset="-122"/>
              </a:rPr>
              <a:t>，因而设备驱动程序与设备相关</a:t>
            </a:r>
          </a:p>
          <a:p>
            <a:r>
              <a:rPr lang="zh-CN" altLang="en-US" sz="2000">
                <a:latin typeface="微软雅黑" pitchFamily="34" charset="-122"/>
                <a:ea typeface="微软雅黑" pitchFamily="34" charset="-122"/>
              </a:rPr>
              <a:t>每个外设或每类外设都有一个</a:t>
            </a:r>
            <a:r>
              <a:rPr lang="zh-CN" altLang="en-US" sz="2000">
                <a:solidFill>
                  <a:schemeClr val="accent1"/>
                </a:solidFill>
                <a:latin typeface="微软雅黑" pitchFamily="34" charset="-122"/>
                <a:ea typeface="微软雅黑" pitchFamily="34" charset="-122"/>
              </a:rPr>
              <a:t>设备控制器</a:t>
            </a:r>
            <a:r>
              <a:rPr lang="zh-CN" altLang="en-US" sz="2000">
                <a:latin typeface="微软雅黑" pitchFamily="34" charset="-122"/>
                <a:ea typeface="微软雅黑" pitchFamily="34" charset="-122"/>
              </a:rPr>
              <a:t>，其中包含各种</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端口</a:t>
            </a:r>
            <a:r>
              <a:rPr lang="zh-CN" altLang="en-US" sz="2000">
                <a:latin typeface="微软雅黑" pitchFamily="34" charset="-122"/>
                <a:ea typeface="微软雅黑" pitchFamily="34" charset="-122"/>
              </a:rPr>
              <a:t>。 </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通过执行设备驱动程序中的</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指令</a:t>
            </a:r>
            <a:r>
              <a:rPr lang="zh-CN" altLang="en-US" sz="2000">
                <a:latin typeface="微软雅黑" pitchFamily="34" charset="-122"/>
                <a:ea typeface="微软雅黑" pitchFamily="34" charset="-122"/>
              </a:rPr>
              <a:t>访问个各种</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端口</a:t>
            </a:r>
          </a:p>
          <a:p>
            <a:r>
              <a:rPr lang="zh-CN" altLang="en-US" sz="2000">
                <a:latin typeface="微软雅黑" pitchFamily="34" charset="-122"/>
                <a:ea typeface="微软雅黑" pitchFamily="34" charset="-122"/>
              </a:rPr>
              <a:t>设备所采用的</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控制方式不同，驱动程序的实现方式也不同</a:t>
            </a:r>
          </a:p>
          <a:p>
            <a:pPr lvl="1"/>
            <a:r>
              <a:rPr lang="zh-CN" altLang="en-US" sz="1900">
                <a:solidFill>
                  <a:schemeClr val="accent1"/>
                </a:solidFill>
                <a:latin typeface="微软雅黑" pitchFamily="34" charset="-122"/>
                <a:ea typeface="微软雅黑" pitchFamily="34" charset="-122"/>
              </a:rPr>
              <a:t>程序直接控制：</a:t>
            </a:r>
            <a:r>
              <a:rPr lang="zh-CN" altLang="en-US" sz="1900">
                <a:latin typeface="微软雅黑" pitchFamily="34" charset="-122"/>
                <a:ea typeface="微软雅黑" pitchFamily="34" charset="-122"/>
              </a:rPr>
              <a:t>驱动程序完成用户程序的</a:t>
            </a: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请求后才结束。这种情况下，用户进程在</a:t>
            </a: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过程中不会被阻塞，内核空间的</a:t>
            </a: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软件一直代表用户进程在内核态进行</a:t>
            </a: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处理</a:t>
            </a:r>
            <a:r>
              <a:rPr lang="zh-CN" altLang="en-US">
                <a:ea typeface="宋体" pitchFamily="2" charset="-122"/>
              </a:rPr>
              <a:t> </a:t>
            </a:r>
            <a:r>
              <a:rPr lang="zh-CN" altLang="en-US" sz="2000">
                <a:latin typeface="微软雅黑" pitchFamily="34" charset="-122"/>
                <a:ea typeface="微软雅黑" pitchFamily="34" charset="-122"/>
              </a:rPr>
              <a:t>。</a:t>
            </a:r>
          </a:p>
          <a:p>
            <a:pPr lvl="1"/>
            <a:r>
              <a:rPr lang="zh-CN" altLang="en-US" sz="1900">
                <a:solidFill>
                  <a:schemeClr val="accent1"/>
                </a:solidFill>
                <a:latin typeface="微软雅黑" pitchFamily="34" charset="-122"/>
                <a:ea typeface="微软雅黑" pitchFamily="34" charset="-122"/>
              </a:rPr>
              <a:t>中断控制：</a:t>
            </a:r>
            <a:r>
              <a:rPr lang="zh-CN" altLang="en-US" sz="1900">
                <a:latin typeface="微软雅黑" pitchFamily="34" charset="-122"/>
                <a:ea typeface="微软雅黑" pitchFamily="34" charset="-122"/>
              </a:rPr>
              <a:t>驱动程序启动第一次</a:t>
            </a: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操作后，将调出其他进程执行，而当前用户进程被阻塞。在</a:t>
            </a: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执行其他进程的同时，外设进行</a:t>
            </a: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操作，此时，</a:t>
            </a: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和外设并行工作。外设完成</a:t>
            </a: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时，向</a:t>
            </a: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发中断请求，然后</a:t>
            </a: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调出相应中断服务程序执行。在中断服务程序中再次启动</a:t>
            </a: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操作。</a:t>
            </a:r>
          </a:p>
          <a:p>
            <a:pPr lvl="1"/>
            <a:r>
              <a:rPr lang="en-US" altLang="zh-CN" sz="1900">
                <a:solidFill>
                  <a:schemeClr val="accent1"/>
                </a:solidFill>
                <a:latin typeface="微软雅黑" pitchFamily="34" charset="-122"/>
                <a:ea typeface="微软雅黑" pitchFamily="34" charset="-122"/>
              </a:rPr>
              <a:t>DMA</a:t>
            </a:r>
            <a:r>
              <a:rPr lang="zh-CN" altLang="en-US" sz="1900">
                <a:solidFill>
                  <a:schemeClr val="accent1"/>
                </a:solidFill>
                <a:latin typeface="微软雅黑" pitchFamily="34" charset="-122"/>
                <a:ea typeface="微软雅黑" pitchFamily="34" charset="-122"/>
              </a:rPr>
              <a:t>控制：</a:t>
            </a:r>
            <a:r>
              <a:rPr lang="zh-CN" altLang="en-US" sz="1900">
                <a:latin typeface="微软雅黑" pitchFamily="34" charset="-122"/>
                <a:ea typeface="微软雅黑" pitchFamily="34" charset="-122"/>
              </a:rPr>
              <a:t>驱动程序对</a:t>
            </a:r>
            <a:r>
              <a:rPr lang="en-US" altLang="zh-CN" sz="1900">
                <a:latin typeface="微软雅黑" pitchFamily="34" charset="-122"/>
                <a:ea typeface="微软雅黑" pitchFamily="34" charset="-122"/>
              </a:rPr>
              <a:t>DMA</a:t>
            </a:r>
            <a:r>
              <a:rPr lang="zh-CN" altLang="en-US" sz="1900">
                <a:latin typeface="微软雅黑" pitchFamily="34" charset="-122"/>
                <a:ea typeface="微软雅黑" pitchFamily="34" charset="-122"/>
              </a:rPr>
              <a:t>控制器初始化后，便发送“启动</a:t>
            </a:r>
            <a:r>
              <a:rPr lang="en-US" altLang="zh-CN" sz="1900">
                <a:latin typeface="微软雅黑" pitchFamily="34" charset="-122"/>
                <a:ea typeface="微软雅黑" pitchFamily="34" charset="-122"/>
              </a:rPr>
              <a:t>DMA</a:t>
            </a:r>
            <a:r>
              <a:rPr lang="zh-CN" altLang="en-US" sz="1900">
                <a:latin typeface="微软雅黑" pitchFamily="34" charset="-122"/>
                <a:ea typeface="微软雅黑" pitchFamily="34" charset="-122"/>
              </a:rPr>
              <a:t>传送”命令，外设开始进行</a:t>
            </a: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操作并在外设和主存间传送数据。同时</a:t>
            </a: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执行处理器调度程序，转其他进程执行，当前用户进程被阻塞。</a:t>
            </a:r>
            <a:r>
              <a:rPr lang="en-US" altLang="zh-CN" sz="1900">
                <a:latin typeface="微软雅黑" pitchFamily="34" charset="-122"/>
                <a:ea typeface="微软雅黑" pitchFamily="34" charset="-122"/>
              </a:rPr>
              <a:t>DMA</a:t>
            </a:r>
            <a:r>
              <a:rPr lang="zh-CN" altLang="en-US" sz="1900">
                <a:latin typeface="微软雅黑" pitchFamily="34" charset="-122"/>
                <a:ea typeface="微软雅黑" pitchFamily="34" charset="-122"/>
              </a:rPr>
              <a:t>控制器完成所有</a:t>
            </a:r>
            <a:r>
              <a:rPr lang="en-US" altLang="zh-CN" sz="1900">
                <a:latin typeface="微软雅黑" pitchFamily="34" charset="-122"/>
                <a:ea typeface="微软雅黑" pitchFamily="34" charset="-122"/>
              </a:rPr>
              <a:t>I/O</a:t>
            </a:r>
            <a:r>
              <a:rPr lang="zh-CN" altLang="en-US" sz="1900">
                <a:latin typeface="微软雅黑" pitchFamily="34" charset="-122"/>
                <a:ea typeface="微软雅黑" pitchFamily="34" charset="-122"/>
              </a:rPr>
              <a:t>任务后，向</a:t>
            </a: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发送一个“</a:t>
            </a:r>
            <a:r>
              <a:rPr lang="en-US" altLang="zh-CN" sz="1900">
                <a:latin typeface="微软雅黑" pitchFamily="34" charset="-122"/>
                <a:ea typeface="微软雅黑" pitchFamily="34" charset="-122"/>
              </a:rPr>
              <a:t>DMA</a:t>
            </a:r>
            <a:r>
              <a:rPr lang="zh-CN" altLang="en-US" sz="1900">
                <a:latin typeface="微软雅黑" pitchFamily="34" charset="-122"/>
                <a:ea typeface="微软雅黑" pitchFamily="34" charset="-122"/>
              </a:rPr>
              <a:t>完成”中断请求信号。</a:t>
            </a:r>
          </a:p>
        </p:txBody>
      </p:sp>
    </p:spTree>
    <p:extLst>
      <p:ext uri="{BB962C8B-B14F-4D97-AF65-F5344CB8AC3E}">
        <p14:creationId xmlns:p14="http://schemas.microsoft.com/office/powerpoint/2010/main" val="265595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5395">
                                            <p:txEl>
                                              <p:pRg st="0" end="0"/>
                                            </p:txEl>
                                          </p:spTgt>
                                        </p:tgtEl>
                                        <p:attrNameLst>
                                          <p:attrName>style.visibility</p:attrName>
                                        </p:attrNameLst>
                                      </p:cBhvr>
                                      <p:to>
                                        <p:strVal val="visible"/>
                                      </p:to>
                                    </p:set>
                                    <p:animEffect transition="in" filter="blinds(horizontal)">
                                      <p:cBhvr>
                                        <p:cTn id="7" dur="500"/>
                                        <p:tgtEl>
                                          <p:spTgt spid="955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5395">
                                            <p:txEl>
                                              <p:pRg st="1" end="1"/>
                                            </p:txEl>
                                          </p:spTgt>
                                        </p:tgtEl>
                                        <p:attrNameLst>
                                          <p:attrName>style.visibility</p:attrName>
                                        </p:attrNameLst>
                                      </p:cBhvr>
                                      <p:to>
                                        <p:strVal val="visible"/>
                                      </p:to>
                                    </p:set>
                                    <p:animEffect transition="in" filter="blinds(horizontal)">
                                      <p:cBhvr>
                                        <p:cTn id="12" dur="500"/>
                                        <p:tgtEl>
                                          <p:spTgt spid="955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5395">
                                            <p:txEl>
                                              <p:pRg st="2" end="2"/>
                                            </p:txEl>
                                          </p:spTgt>
                                        </p:tgtEl>
                                        <p:attrNameLst>
                                          <p:attrName>style.visibility</p:attrName>
                                        </p:attrNameLst>
                                      </p:cBhvr>
                                      <p:to>
                                        <p:strVal val="visible"/>
                                      </p:to>
                                    </p:set>
                                    <p:animEffect transition="in" filter="blinds(horizontal)">
                                      <p:cBhvr>
                                        <p:cTn id="17" dur="500"/>
                                        <p:tgtEl>
                                          <p:spTgt spid="955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55395">
                                            <p:txEl>
                                              <p:pRg st="3" end="3"/>
                                            </p:txEl>
                                          </p:spTgt>
                                        </p:tgtEl>
                                        <p:attrNameLst>
                                          <p:attrName>style.visibility</p:attrName>
                                        </p:attrNameLst>
                                      </p:cBhvr>
                                      <p:to>
                                        <p:strVal val="visible"/>
                                      </p:to>
                                    </p:set>
                                    <p:animEffect transition="in" filter="blinds(horizontal)">
                                      <p:cBhvr>
                                        <p:cTn id="22" dur="500"/>
                                        <p:tgtEl>
                                          <p:spTgt spid="9553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55395">
                                            <p:txEl>
                                              <p:pRg st="4" end="4"/>
                                            </p:txEl>
                                          </p:spTgt>
                                        </p:tgtEl>
                                        <p:attrNameLst>
                                          <p:attrName>style.visibility</p:attrName>
                                        </p:attrNameLst>
                                      </p:cBhvr>
                                      <p:to>
                                        <p:strVal val="visible"/>
                                      </p:to>
                                    </p:set>
                                    <p:animEffect transition="in" filter="blinds(horizontal)">
                                      <p:cBhvr>
                                        <p:cTn id="27" dur="500"/>
                                        <p:tgtEl>
                                          <p:spTgt spid="9553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55395">
                                            <p:txEl>
                                              <p:pRg st="5" end="5"/>
                                            </p:txEl>
                                          </p:spTgt>
                                        </p:tgtEl>
                                        <p:attrNameLst>
                                          <p:attrName>style.visibility</p:attrName>
                                        </p:attrNameLst>
                                      </p:cBhvr>
                                      <p:to>
                                        <p:strVal val="visible"/>
                                      </p:to>
                                    </p:set>
                                    <p:animEffect transition="in" filter="blinds(horizontal)">
                                      <p:cBhvr>
                                        <p:cTn id="32" dur="500"/>
                                        <p:tgtEl>
                                          <p:spTgt spid="9553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55395">
                                            <p:txEl>
                                              <p:pRg st="6" end="6"/>
                                            </p:txEl>
                                          </p:spTgt>
                                        </p:tgtEl>
                                        <p:attrNameLst>
                                          <p:attrName>style.visibility</p:attrName>
                                        </p:attrNameLst>
                                      </p:cBhvr>
                                      <p:to>
                                        <p:strVal val="visible"/>
                                      </p:to>
                                    </p:set>
                                    <p:animEffect transition="in" filter="blinds(horizontal)">
                                      <p:cBhvr>
                                        <p:cTn id="37" dur="500"/>
                                        <p:tgtEl>
                                          <p:spTgt spid="9553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p:txBody>
          <a:bodyPr/>
          <a:lstStyle/>
          <a:p>
            <a:pPr algn="l"/>
            <a:r>
              <a:rPr lang="zh-CN" altLang="en-US"/>
              <a:t>中断服务程序</a:t>
            </a:r>
          </a:p>
        </p:txBody>
      </p:sp>
      <p:sp>
        <p:nvSpPr>
          <p:cNvPr id="956419" name="Rectangle 3"/>
          <p:cNvSpPr>
            <a:spLocks noGrp="1" noChangeArrowheads="1"/>
          </p:cNvSpPr>
          <p:nvPr>
            <p:ph type="body" idx="1"/>
          </p:nvPr>
        </p:nvSpPr>
        <p:spPr>
          <a:xfrm>
            <a:off x="190500" y="903288"/>
            <a:ext cx="3243263" cy="4292600"/>
          </a:xfrm>
        </p:spPr>
        <p:txBody>
          <a:bodyPr/>
          <a:lstStyle/>
          <a:p>
            <a:pPr>
              <a:lnSpc>
                <a:spcPct val="125000"/>
              </a:lnSpc>
            </a:pPr>
            <a:r>
              <a:rPr lang="zh-CN" altLang="en-US" sz="2100">
                <a:latin typeface="微软雅黑" pitchFamily="34" charset="-122"/>
                <a:ea typeface="微软雅黑" pitchFamily="34" charset="-122"/>
              </a:rPr>
              <a:t>中断控制和</a:t>
            </a:r>
            <a:r>
              <a:rPr lang="en-US" altLang="zh-CN" sz="2100">
                <a:latin typeface="微软雅黑" pitchFamily="34" charset="-122"/>
                <a:ea typeface="微软雅黑" pitchFamily="34" charset="-122"/>
              </a:rPr>
              <a:t>DMA</a:t>
            </a:r>
            <a:r>
              <a:rPr lang="zh-CN" altLang="en-US" sz="2100">
                <a:latin typeface="微软雅黑" pitchFamily="34" charset="-122"/>
                <a:ea typeface="微软雅黑" pitchFamily="34" charset="-122"/>
              </a:rPr>
              <a:t>控制两种方式下都需进行中断处理</a:t>
            </a:r>
          </a:p>
          <a:p>
            <a:pPr>
              <a:lnSpc>
                <a:spcPct val="125000"/>
              </a:lnSpc>
            </a:pPr>
            <a:r>
              <a:rPr lang="zh-CN" altLang="en-US" sz="2100">
                <a:solidFill>
                  <a:schemeClr val="accent1"/>
                </a:solidFill>
                <a:latin typeface="微软雅黑" pitchFamily="34" charset="-122"/>
                <a:ea typeface="微软雅黑" pitchFamily="34" charset="-122"/>
              </a:rPr>
              <a:t>中断控制方式：</a:t>
            </a:r>
            <a:r>
              <a:rPr lang="zh-CN" altLang="en-US" sz="2100">
                <a:latin typeface="微软雅黑" pitchFamily="34" charset="-122"/>
                <a:ea typeface="微软雅黑" pitchFamily="34" charset="-122"/>
              </a:rPr>
              <a:t>中断服务程序主要进行</a:t>
            </a:r>
            <a:r>
              <a:rPr lang="zh-CN" altLang="en-US" sz="2100">
                <a:solidFill>
                  <a:schemeClr val="accent2"/>
                </a:solidFill>
                <a:latin typeface="微软雅黑" pitchFamily="34" charset="-122"/>
                <a:ea typeface="微软雅黑" pitchFamily="34" charset="-122"/>
              </a:rPr>
              <a:t>从数缓器取数或写数据到数缓器</a:t>
            </a:r>
            <a:r>
              <a:rPr lang="zh-CN" altLang="en-US" sz="2100">
                <a:latin typeface="微软雅黑" pitchFamily="34" charset="-122"/>
                <a:ea typeface="微软雅黑" pitchFamily="34" charset="-122"/>
              </a:rPr>
              <a:t>，然后启动外设工作</a:t>
            </a:r>
          </a:p>
          <a:p>
            <a:pPr>
              <a:lnSpc>
                <a:spcPct val="125000"/>
              </a:lnSpc>
            </a:pPr>
            <a:r>
              <a:rPr lang="en-US" altLang="zh-CN" sz="2100">
                <a:solidFill>
                  <a:schemeClr val="accent1"/>
                </a:solidFill>
                <a:latin typeface="微软雅黑" pitchFamily="34" charset="-122"/>
                <a:ea typeface="微软雅黑" pitchFamily="34" charset="-122"/>
              </a:rPr>
              <a:t>DMA</a:t>
            </a:r>
            <a:r>
              <a:rPr lang="zh-CN" altLang="en-US" sz="2100">
                <a:solidFill>
                  <a:schemeClr val="accent1"/>
                </a:solidFill>
                <a:latin typeface="微软雅黑" pitchFamily="34" charset="-122"/>
                <a:ea typeface="微软雅黑" pitchFamily="34" charset="-122"/>
              </a:rPr>
              <a:t>控制方式：</a:t>
            </a:r>
            <a:r>
              <a:rPr lang="zh-CN" altLang="en-US" sz="2100">
                <a:latin typeface="微软雅黑" pitchFamily="34" charset="-122"/>
                <a:ea typeface="微软雅黑" pitchFamily="34" charset="-122"/>
              </a:rPr>
              <a:t>中断服务程序进行</a:t>
            </a:r>
            <a:r>
              <a:rPr lang="zh-CN" altLang="en-US" sz="2100">
                <a:solidFill>
                  <a:schemeClr val="accent2"/>
                </a:solidFill>
                <a:latin typeface="微软雅黑" pitchFamily="34" charset="-122"/>
                <a:ea typeface="微软雅黑" pitchFamily="34" charset="-122"/>
              </a:rPr>
              <a:t>数据校验</a:t>
            </a:r>
            <a:r>
              <a:rPr lang="zh-CN" altLang="en-US" sz="2100">
                <a:latin typeface="微软雅黑" pitchFamily="34" charset="-122"/>
                <a:ea typeface="微软雅黑" pitchFamily="34" charset="-122"/>
              </a:rPr>
              <a:t>等后处理工作</a:t>
            </a:r>
          </a:p>
        </p:txBody>
      </p:sp>
      <p:pic>
        <p:nvPicPr>
          <p:cNvPr id="956421" name="Picture 5"/>
          <p:cNvPicPr>
            <a:picLocks noChangeAspect="1" noChangeArrowheads="1"/>
          </p:cNvPicPr>
          <p:nvPr/>
        </p:nvPicPr>
        <p:blipFill>
          <a:blip r:embed="rId2"/>
          <a:srcRect/>
          <a:stretch>
            <a:fillRect/>
          </a:stretch>
        </p:blipFill>
        <p:spPr bwMode="auto">
          <a:xfrm>
            <a:off x="3703638" y="0"/>
            <a:ext cx="5176837" cy="6858000"/>
          </a:xfrm>
          <a:prstGeom prst="rect">
            <a:avLst/>
          </a:prstGeom>
          <a:noFill/>
        </p:spPr>
      </p:pic>
      <p:sp>
        <p:nvSpPr>
          <p:cNvPr id="956422" name="Line 6"/>
          <p:cNvSpPr>
            <a:spLocks noChangeShapeType="1"/>
          </p:cNvSpPr>
          <p:nvPr/>
        </p:nvSpPr>
        <p:spPr bwMode="auto">
          <a:xfrm>
            <a:off x="3046413" y="2655888"/>
            <a:ext cx="1060450" cy="755650"/>
          </a:xfrm>
          <a:prstGeom prst="line">
            <a:avLst/>
          </a:prstGeom>
          <a:noFill/>
          <a:ln w="50800">
            <a:solidFill>
              <a:srgbClr val="FE9AAB"/>
            </a:solidFill>
            <a:round/>
            <a:headEnd/>
            <a:tailEnd type="triangle" w="med" len="med"/>
          </a:ln>
          <a:effectLst/>
        </p:spPr>
        <p:txBody>
          <a:bodyPr/>
          <a:lstStyle/>
          <a:p>
            <a:endParaRPr lang="zh-CN" altLang="en-US"/>
          </a:p>
        </p:txBody>
      </p:sp>
      <p:sp>
        <p:nvSpPr>
          <p:cNvPr id="956423" name="Rectangle 7"/>
          <p:cNvSpPr>
            <a:spLocks noChangeArrowheads="1"/>
          </p:cNvSpPr>
          <p:nvPr/>
        </p:nvSpPr>
        <p:spPr bwMode="auto">
          <a:xfrm>
            <a:off x="4137025" y="3309938"/>
            <a:ext cx="2989263" cy="420687"/>
          </a:xfrm>
          <a:prstGeom prst="rect">
            <a:avLst/>
          </a:prstGeom>
          <a:solidFill>
            <a:schemeClr val="accent1">
              <a:alpha val="14000"/>
            </a:schemeClr>
          </a:solidFill>
          <a:ln w="50800">
            <a:noFill/>
            <a:miter lim="800000"/>
            <a:headEnd/>
            <a:tailEnd/>
          </a:ln>
          <a:effectLst/>
        </p:spPr>
        <p:txBody>
          <a:bodyPr wrap="none" anchor="ctr"/>
          <a:lstStyle/>
          <a:p>
            <a:endParaRPr lang="zh-CN" altLang="en-US"/>
          </a:p>
        </p:txBody>
      </p:sp>
      <p:sp>
        <p:nvSpPr>
          <p:cNvPr id="956424" name="Line 8"/>
          <p:cNvSpPr>
            <a:spLocks noChangeShapeType="1"/>
          </p:cNvSpPr>
          <p:nvPr/>
        </p:nvSpPr>
        <p:spPr bwMode="auto">
          <a:xfrm flipV="1">
            <a:off x="3221038" y="3570288"/>
            <a:ext cx="901700" cy="725487"/>
          </a:xfrm>
          <a:prstGeom prst="line">
            <a:avLst/>
          </a:prstGeom>
          <a:noFill/>
          <a:ln w="50800">
            <a:solidFill>
              <a:srgbClr val="FE9AAB"/>
            </a:solidFill>
            <a:round/>
            <a:headEnd/>
            <a:tailEnd type="triangle" w="med" len="med"/>
          </a:ln>
          <a:effectLst/>
        </p:spPr>
        <p:txBody>
          <a:bodyPr/>
          <a:lstStyle/>
          <a:p>
            <a:endParaRPr lang="zh-CN" altLang="en-US"/>
          </a:p>
        </p:txBody>
      </p:sp>
      <p:sp>
        <p:nvSpPr>
          <p:cNvPr id="956425" name="Rectangle 9"/>
          <p:cNvSpPr>
            <a:spLocks noChangeArrowheads="1"/>
          </p:cNvSpPr>
          <p:nvPr/>
        </p:nvSpPr>
        <p:spPr bwMode="auto">
          <a:xfrm>
            <a:off x="3817938" y="465138"/>
            <a:ext cx="3743325" cy="623887"/>
          </a:xfrm>
          <a:prstGeom prst="rect">
            <a:avLst/>
          </a:prstGeom>
          <a:solidFill>
            <a:schemeClr val="accent2">
              <a:alpha val="28000"/>
            </a:schemeClr>
          </a:solidFill>
          <a:ln w="50800">
            <a:noFill/>
            <a:miter lim="800000"/>
            <a:headEnd/>
            <a:tailEnd/>
          </a:ln>
          <a:effectLst/>
        </p:spPr>
        <p:txBody>
          <a:bodyPr wrap="none" anchor="ctr"/>
          <a:lstStyle/>
          <a:p>
            <a:endParaRPr lang="zh-CN" altLang="en-US"/>
          </a:p>
        </p:txBody>
      </p:sp>
      <p:sp>
        <p:nvSpPr>
          <p:cNvPr id="956426" name="Rectangle 10"/>
          <p:cNvSpPr>
            <a:spLocks noChangeArrowheads="1"/>
          </p:cNvSpPr>
          <p:nvPr/>
        </p:nvSpPr>
        <p:spPr bwMode="auto">
          <a:xfrm>
            <a:off x="230188" y="5402263"/>
            <a:ext cx="3430587" cy="1247775"/>
          </a:xfrm>
          <a:prstGeom prst="rect">
            <a:avLst/>
          </a:prstGeom>
          <a:noFill/>
          <a:ln w="50800">
            <a:noFill/>
            <a:miter lim="800000"/>
            <a:headEnd/>
            <a:tailEnd/>
          </a:ln>
          <a:effectLst/>
        </p:spPr>
        <p:txBody>
          <a:bodyPr anchor="ctr">
            <a:spAutoFit/>
          </a:bodyPr>
          <a:lstStyle/>
          <a:p>
            <a:r>
              <a:rPr lang="zh-CN" altLang="en-US" sz="1900" b="1">
                <a:solidFill>
                  <a:srgbClr val="008000"/>
                </a:solidFill>
                <a:latin typeface="微软雅黑" pitchFamily="34" charset="-122"/>
                <a:ea typeface="微软雅黑" pitchFamily="34" charset="-122"/>
              </a:rPr>
              <a:t>在内核</a:t>
            </a:r>
            <a:r>
              <a:rPr lang="en-US" altLang="zh-CN" sz="1900" b="1">
                <a:solidFill>
                  <a:srgbClr val="008000"/>
                </a:solidFill>
                <a:latin typeface="微软雅黑" pitchFamily="34" charset="-122"/>
                <a:ea typeface="微软雅黑" pitchFamily="34" charset="-122"/>
              </a:rPr>
              <a:t>I/O</a:t>
            </a:r>
            <a:r>
              <a:rPr lang="zh-CN" altLang="en-US" sz="1900" b="1">
                <a:solidFill>
                  <a:srgbClr val="008000"/>
                </a:solidFill>
                <a:latin typeface="微软雅黑" pitchFamily="34" charset="-122"/>
                <a:ea typeface="微软雅黑" pitchFamily="34" charset="-122"/>
              </a:rPr>
              <a:t>软件中用到的</a:t>
            </a:r>
            <a:r>
              <a:rPr lang="en-US" altLang="zh-CN" sz="1900" b="1">
                <a:solidFill>
                  <a:srgbClr val="008000"/>
                </a:solidFill>
                <a:latin typeface="微软雅黑" pitchFamily="34" charset="-122"/>
                <a:ea typeface="微软雅黑" pitchFamily="34" charset="-122"/>
              </a:rPr>
              <a:t>I/O</a:t>
            </a:r>
            <a:r>
              <a:rPr lang="zh-CN" altLang="en-US" sz="1900" b="1">
                <a:solidFill>
                  <a:srgbClr val="008000"/>
                </a:solidFill>
                <a:latin typeface="微软雅黑" pitchFamily="34" charset="-122"/>
                <a:ea typeface="微软雅黑" pitchFamily="34" charset="-122"/>
              </a:rPr>
              <a:t>指令、“开中断”和“关中断”等指令都是特权指令，只能在操作系统内核程序中使用</a:t>
            </a:r>
            <a:r>
              <a:rPr lang="zh-CN" altLang="en-US" sz="1900" b="1">
                <a:solidFill>
                  <a:srgbClr val="008000"/>
                </a:solidFill>
                <a:ea typeface="宋体" pitchFamily="2" charset="-122"/>
              </a:rPr>
              <a:t> </a:t>
            </a:r>
          </a:p>
        </p:txBody>
      </p:sp>
    </p:spTree>
    <p:extLst>
      <p:ext uri="{BB962C8B-B14F-4D97-AF65-F5344CB8AC3E}">
        <p14:creationId xmlns:p14="http://schemas.microsoft.com/office/powerpoint/2010/main" val="100459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6419">
                                            <p:txEl>
                                              <p:pRg st="0" end="0"/>
                                            </p:txEl>
                                          </p:spTgt>
                                        </p:tgtEl>
                                        <p:attrNameLst>
                                          <p:attrName>style.visibility</p:attrName>
                                        </p:attrNameLst>
                                      </p:cBhvr>
                                      <p:to>
                                        <p:strVal val="visible"/>
                                      </p:to>
                                    </p:set>
                                    <p:animEffect transition="in" filter="blinds(horizontal)">
                                      <p:cBhvr>
                                        <p:cTn id="7" dur="500"/>
                                        <p:tgtEl>
                                          <p:spTgt spid="956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6419">
                                            <p:txEl>
                                              <p:pRg st="1" end="1"/>
                                            </p:txEl>
                                          </p:spTgt>
                                        </p:tgtEl>
                                        <p:attrNameLst>
                                          <p:attrName>style.visibility</p:attrName>
                                        </p:attrNameLst>
                                      </p:cBhvr>
                                      <p:to>
                                        <p:strVal val="visible"/>
                                      </p:to>
                                    </p:set>
                                    <p:animEffect transition="in" filter="blinds(horizontal)">
                                      <p:cBhvr>
                                        <p:cTn id="12" dur="500"/>
                                        <p:tgtEl>
                                          <p:spTgt spid="956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6419">
                                            <p:txEl>
                                              <p:pRg st="2" end="2"/>
                                            </p:txEl>
                                          </p:spTgt>
                                        </p:tgtEl>
                                        <p:attrNameLst>
                                          <p:attrName>style.visibility</p:attrName>
                                        </p:attrNameLst>
                                      </p:cBhvr>
                                      <p:to>
                                        <p:strVal val="visible"/>
                                      </p:to>
                                    </p:set>
                                    <p:animEffect transition="in" filter="blinds(horizontal)">
                                      <p:cBhvr>
                                        <p:cTn id="17" dur="500"/>
                                        <p:tgtEl>
                                          <p:spTgt spid="956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56421"/>
                                        </p:tgtEl>
                                        <p:attrNameLst>
                                          <p:attrName>style.visibility</p:attrName>
                                        </p:attrNameLst>
                                      </p:cBhvr>
                                      <p:to>
                                        <p:strVal val="visible"/>
                                      </p:to>
                                    </p:set>
                                    <p:animEffect transition="in" filter="blinds(horizontal)">
                                      <p:cBhvr>
                                        <p:cTn id="22" dur="500"/>
                                        <p:tgtEl>
                                          <p:spTgt spid="9564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6426"/>
                                        </p:tgtEl>
                                        <p:attrNameLst>
                                          <p:attrName>style.visibility</p:attrName>
                                        </p:attrNameLst>
                                      </p:cBhvr>
                                      <p:to>
                                        <p:strVal val="visible"/>
                                      </p:to>
                                    </p:set>
                                    <p:animEffect transition="in" filter="blinds(horizontal)">
                                      <p:cBhvr>
                                        <p:cTn id="27" dur="500"/>
                                        <p:tgtEl>
                                          <p:spTgt spid="956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2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p:txBody>
          <a:bodyPr/>
          <a:lstStyle/>
          <a:p>
            <a:r>
              <a:rPr lang="zh-CN" altLang="en-US"/>
              <a:t>本章小结</a:t>
            </a:r>
          </a:p>
        </p:txBody>
      </p:sp>
      <p:sp>
        <p:nvSpPr>
          <p:cNvPr id="957443" name="Rectangle 3"/>
          <p:cNvSpPr>
            <a:spLocks noGrp="1" noChangeArrowheads="1"/>
          </p:cNvSpPr>
          <p:nvPr>
            <p:ph type="body" idx="1"/>
          </p:nvPr>
        </p:nvSpPr>
        <p:spPr>
          <a:xfrm>
            <a:off x="625475" y="525463"/>
            <a:ext cx="8191500" cy="5462587"/>
          </a:xfrm>
        </p:spPr>
        <p:txBody>
          <a:bodyPr/>
          <a:lstStyle/>
          <a:p>
            <a:pPr>
              <a:buFontTx/>
              <a:buNone/>
            </a:pPr>
            <a:endParaRPr lang="zh-CN" altLang="en-US" sz="2200">
              <a:latin typeface="微软雅黑" pitchFamily="34" charset="-122"/>
              <a:ea typeface="微软雅黑" pitchFamily="34" charset="-122"/>
            </a:endParaRPr>
          </a:p>
          <a:p>
            <a:r>
              <a:rPr lang="zh-CN" altLang="en-US" sz="2200">
                <a:latin typeface="微软雅黑" pitchFamily="34" charset="-122"/>
                <a:ea typeface="微软雅黑" pitchFamily="34" charset="-122"/>
              </a:rPr>
              <a:t>用户程序通常通过调用编程语言提供的库函数或操作系统提供的</a:t>
            </a:r>
            <a:r>
              <a:rPr lang="en-US" altLang="zh-CN" sz="2200">
                <a:latin typeface="微软雅黑" pitchFamily="34" charset="-122"/>
                <a:ea typeface="微软雅黑" pitchFamily="34" charset="-122"/>
              </a:rPr>
              <a:t>API</a:t>
            </a:r>
            <a:r>
              <a:rPr lang="zh-CN" altLang="en-US" sz="2200">
                <a:latin typeface="微软雅黑" pitchFamily="34" charset="-122"/>
                <a:ea typeface="微软雅黑" pitchFamily="34" charset="-122"/>
              </a:rPr>
              <a:t>函数来实现</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操作</a:t>
            </a:r>
          </a:p>
          <a:p>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库函数最终都会调用系统调用的封装函数，通过封装函数中的陷阱指令使用户进程从用户态转到内核态执行</a:t>
            </a:r>
          </a:p>
          <a:p>
            <a:r>
              <a:rPr lang="zh-CN" altLang="en-US" sz="2200">
                <a:latin typeface="微软雅黑" pitchFamily="34" charset="-122"/>
                <a:ea typeface="微软雅黑" pitchFamily="34" charset="-122"/>
              </a:rPr>
              <a:t>在内核态中执行的内核空间</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软件主要包含三个层次：</a:t>
            </a:r>
          </a:p>
          <a:p>
            <a:pPr lvl="1"/>
            <a:r>
              <a:rPr lang="zh-CN" altLang="en-US" sz="2200">
                <a:latin typeface="微软雅黑" pitchFamily="34" charset="-122"/>
                <a:ea typeface="微软雅黑" pitchFamily="34" charset="-122"/>
              </a:rPr>
              <a:t>与设备无关的操作系统软件</a:t>
            </a:r>
          </a:p>
          <a:p>
            <a:pPr lvl="1"/>
            <a:r>
              <a:rPr lang="zh-CN" altLang="en-US" sz="2200">
                <a:latin typeface="微软雅黑" pitchFamily="34" charset="-122"/>
                <a:ea typeface="微软雅黑" pitchFamily="34" charset="-122"/>
              </a:rPr>
              <a:t>设备驱动程序</a:t>
            </a:r>
          </a:p>
          <a:p>
            <a:pPr lvl="1"/>
            <a:r>
              <a:rPr lang="zh-CN" altLang="en-US" sz="2200">
                <a:latin typeface="微软雅黑" pitchFamily="34" charset="-122"/>
                <a:ea typeface="微软雅黑" pitchFamily="34" charset="-122"/>
              </a:rPr>
              <a:t>中断服务程序</a:t>
            </a:r>
          </a:p>
          <a:p>
            <a:r>
              <a:rPr lang="zh-CN" altLang="en-US" sz="2200">
                <a:latin typeface="微软雅黑" pitchFamily="34" charset="-122"/>
                <a:ea typeface="微软雅黑" pitchFamily="34" charset="-122"/>
              </a:rPr>
              <a:t>具体</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操作通过设备驱动程序和中断服务程序控制</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硬件来实现</a:t>
            </a:r>
          </a:p>
          <a:p>
            <a:r>
              <a:rPr lang="zh-CN" altLang="en-US" sz="2200">
                <a:latin typeface="微软雅黑" pitchFamily="34" charset="-122"/>
                <a:ea typeface="微软雅黑" pitchFamily="34" charset="-122"/>
              </a:rPr>
              <a:t>设备驱动程序的实现主要取决于具体的</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控制方式：</a:t>
            </a:r>
          </a:p>
          <a:p>
            <a:pPr lvl="1"/>
            <a:r>
              <a:rPr lang="zh-CN" altLang="en-US" sz="2200">
                <a:latin typeface="微软雅黑" pitchFamily="34" charset="-122"/>
                <a:ea typeface="微软雅黑" pitchFamily="34" charset="-122"/>
              </a:rPr>
              <a:t>程序查询方式、中断方式、</a:t>
            </a:r>
            <a:r>
              <a:rPr lang="en-US" altLang="zh-CN" sz="2200">
                <a:latin typeface="微软雅黑" pitchFamily="34" charset="-122"/>
                <a:ea typeface="微软雅黑" pitchFamily="34" charset="-122"/>
              </a:rPr>
              <a:t>DMA</a:t>
            </a:r>
            <a:r>
              <a:rPr lang="zh-CN" altLang="en-US" sz="2200">
                <a:latin typeface="微软雅黑" pitchFamily="34" charset="-122"/>
                <a:ea typeface="微软雅黑" pitchFamily="34" charset="-122"/>
              </a:rPr>
              <a:t>方式</a:t>
            </a:r>
          </a:p>
        </p:txBody>
      </p:sp>
    </p:spTree>
    <p:extLst>
      <p:ext uri="{BB962C8B-B14F-4D97-AF65-F5344CB8AC3E}">
        <p14:creationId xmlns:p14="http://schemas.microsoft.com/office/powerpoint/2010/main" val="153094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7443">
                                            <p:txEl>
                                              <p:pRg st="1" end="1"/>
                                            </p:txEl>
                                          </p:spTgt>
                                        </p:tgtEl>
                                        <p:attrNameLst>
                                          <p:attrName>style.visibility</p:attrName>
                                        </p:attrNameLst>
                                      </p:cBhvr>
                                      <p:to>
                                        <p:strVal val="visible"/>
                                      </p:to>
                                    </p:set>
                                    <p:animEffect transition="in" filter="blinds(horizontal)">
                                      <p:cBhvr>
                                        <p:cTn id="7" dur="500"/>
                                        <p:tgtEl>
                                          <p:spTgt spid="957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7443">
                                            <p:txEl>
                                              <p:pRg st="2" end="2"/>
                                            </p:txEl>
                                          </p:spTgt>
                                        </p:tgtEl>
                                        <p:attrNameLst>
                                          <p:attrName>style.visibility</p:attrName>
                                        </p:attrNameLst>
                                      </p:cBhvr>
                                      <p:to>
                                        <p:strVal val="visible"/>
                                      </p:to>
                                    </p:set>
                                    <p:animEffect transition="in" filter="blinds(horizontal)">
                                      <p:cBhvr>
                                        <p:cTn id="12" dur="500"/>
                                        <p:tgtEl>
                                          <p:spTgt spid="957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7443">
                                            <p:txEl>
                                              <p:pRg st="3" end="3"/>
                                            </p:txEl>
                                          </p:spTgt>
                                        </p:tgtEl>
                                        <p:attrNameLst>
                                          <p:attrName>style.visibility</p:attrName>
                                        </p:attrNameLst>
                                      </p:cBhvr>
                                      <p:to>
                                        <p:strVal val="visible"/>
                                      </p:to>
                                    </p:set>
                                    <p:animEffect transition="in" filter="blinds(horizontal)">
                                      <p:cBhvr>
                                        <p:cTn id="17" dur="500"/>
                                        <p:tgtEl>
                                          <p:spTgt spid="9574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57443">
                                            <p:txEl>
                                              <p:pRg st="4" end="4"/>
                                            </p:txEl>
                                          </p:spTgt>
                                        </p:tgtEl>
                                        <p:attrNameLst>
                                          <p:attrName>style.visibility</p:attrName>
                                        </p:attrNameLst>
                                      </p:cBhvr>
                                      <p:to>
                                        <p:strVal val="visible"/>
                                      </p:to>
                                    </p:set>
                                    <p:animEffect transition="in" filter="blinds(horizontal)">
                                      <p:cBhvr>
                                        <p:cTn id="22" dur="500"/>
                                        <p:tgtEl>
                                          <p:spTgt spid="95744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957443">
                                            <p:txEl>
                                              <p:pRg st="5" end="5"/>
                                            </p:txEl>
                                          </p:spTgt>
                                        </p:tgtEl>
                                        <p:attrNameLst>
                                          <p:attrName>style.visibility</p:attrName>
                                        </p:attrNameLst>
                                      </p:cBhvr>
                                      <p:to>
                                        <p:strVal val="visible"/>
                                      </p:to>
                                    </p:set>
                                    <p:animEffect transition="in" filter="blinds(horizontal)">
                                      <p:cBhvr>
                                        <p:cTn id="25" dur="500"/>
                                        <p:tgtEl>
                                          <p:spTgt spid="95744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957443">
                                            <p:txEl>
                                              <p:pRg st="6" end="6"/>
                                            </p:txEl>
                                          </p:spTgt>
                                        </p:tgtEl>
                                        <p:attrNameLst>
                                          <p:attrName>style.visibility</p:attrName>
                                        </p:attrNameLst>
                                      </p:cBhvr>
                                      <p:to>
                                        <p:strVal val="visible"/>
                                      </p:to>
                                    </p:set>
                                    <p:animEffect transition="in" filter="blinds(horizontal)">
                                      <p:cBhvr>
                                        <p:cTn id="28" dur="500"/>
                                        <p:tgtEl>
                                          <p:spTgt spid="95744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957443">
                                            <p:txEl>
                                              <p:pRg st="7" end="7"/>
                                            </p:txEl>
                                          </p:spTgt>
                                        </p:tgtEl>
                                        <p:attrNameLst>
                                          <p:attrName>style.visibility</p:attrName>
                                        </p:attrNameLst>
                                      </p:cBhvr>
                                      <p:to>
                                        <p:strVal val="visible"/>
                                      </p:to>
                                    </p:set>
                                    <p:animEffect transition="in" filter="blinds(horizontal)">
                                      <p:cBhvr>
                                        <p:cTn id="33" dur="500"/>
                                        <p:tgtEl>
                                          <p:spTgt spid="95744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957443">
                                            <p:txEl>
                                              <p:pRg st="8" end="8"/>
                                            </p:txEl>
                                          </p:spTgt>
                                        </p:tgtEl>
                                        <p:attrNameLst>
                                          <p:attrName>style.visibility</p:attrName>
                                        </p:attrNameLst>
                                      </p:cBhvr>
                                      <p:to>
                                        <p:strVal val="visible"/>
                                      </p:to>
                                    </p:set>
                                    <p:animEffect transition="in" filter="blinds(horizontal)">
                                      <p:cBhvr>
                                        <p:cTn id="38" dur="500"/>
                                        <p:tgtEl>
                                          <p:spTgt spid="95744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957443">
                                            <p:txEl>
                                              <p:pRg st="9" end="9"/>
                                            </p:txEl>
                                          </p:spTgt>
                                        </p:tgtEl>
                                        <p:attrNameLst>
                                          <p:attrName>style.visibility</p:attrName>
                                        </p:attrNameLst>
                                      </p:cBhvr>
                                      <p:to>
                                        <p:strVal val="visible"/>
                                      </p:to>
                                    </p:set>
                                    <p:animEffect transition="in" filter="blinds(horizontal)">
                                      <p:cBhvr>
                                        <p:cTn id="43" dur="500"/>
                                        <p:tgtEl>
                                          <p:spTgt spid="9574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p:txBody>
          <a:bodyPr/>
          <a:lstStyle/>
          <a:p>
            <a:r>
              <a:rPr lang="zh-CN" altLang="en-US"/>
              <a:t>用户</a:t>
            </a:r>
            <a:r>
              <a:rPr lang="en-US" altLang="zh-CN"/>
              <a:t>I/O</a:t>
            </a:r>
            <a:r>
              <a:rPr lang="zh-CN" altLang="en-US"/>
              <a:t>软件</a:t>
            </a:r>
          </a:p>
        </p:txBody>
      </p:sp>
      <p:sp>
        <p:nvSpPr>
          <p:cNvPr id="880643" name="Rectangle 3"/>
          <p:cNvSpPr>
            <a:spLocks noGrp="1" noChangeArrowheads="1"/>
          </p:cNvSpPr>
          <p:nvPr>
            <p:ph type="body" idx="1"/>
          </p:nvPr>
        </p:nvSpPr>
        <p:spPr>
          <a:xfrm>
            <a:off x="379413" y="844550"/>
            <a:ext cx="8539162" cy="5507038"/>
          </a:xfrm>
        </p:spPr>
        <p:txBody>
          <a:bodyPr/>
          <a:lstStyle/>
          <a:p>
            <a:pPr>
              <a:lnSpc>
                <a:spcPct val="120000"/>
              </a:lnSpc>
              <a:spcBef>
                <a:spcPct val="30000"/>
              </a:spcBef>
              <a:buFontTx/>
              <a:buNone/>
            </a:pPr>
            <a:r>
              <a:rPr lang="zh-CN" altLang="en-US" sz="1900" dirty="0">
                <a:latin typeface="微软雅黑" pitchFamily="34" charset="-122"/>
                <a:ea typeface="微软雅黑" pitchFamily="34" charset="-122"/>
              </a:rPr>
              <a:t>用户软件可用以下两种方式提出</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请求：</a:t>
            </a:r>
          </a:p>
          <a:p>
            <a:pPr>
              <a:lnSpc>
                <a:spcPct val="120000"/>
              </a:lnSpc>
              <a:spcBef>
                <a:spcPct val="30000"/>
              </a:spcBef>
              <a:buFontTx/>
              <a:buNone/>
            </a:pPr>
            <a:r>
              <a:rPr lang="zh-CN" altLang="en-US" sz="1900" dirty="0">
                <a:solidFill>
                  <a:schemeClr val="accent1"/>
                </a:solidFill>
                <a:latin typeface="微软雅黑" pitchFamily="34" charset="-122"/>
                <a:ea typeface="微软雅黑" pitchFamily="34" charset="-122"/>
              </a:rPr>
              <a:t>（</a:t>
            </a:r>
            <a:r>
              <a:rPr lang="en-US" altLang="zh-CN" sz="1900" dirty="0">
                <a:solidFill>
                  <a:schemeClr val="accent1"/>
                </a:solidFill>
                <a:latin typeface="微软雅黑" pitchFamily="34" charset="-122"/>
                <a:ea typeface="微软雅黑" pitchFamily="34" charset="-122"/>
              </a:rPr>
              <a:t>1</a:t>
            </a:r>
            <a:r>
              <a:rPr lang="zh-CN" altLang="en-US" sz="1900" dirty="0">
                <a:solidFill>
                  <a:schemeClr val="accent1"/>
                </a:solidFill>
                <a:latin typeface="微软雅黑" pitchFamily="34" charset="-122"/>
                <a:ea typeface="微软雅黑" pitchFamily="34" charset="-122"/>
              </a:rPr>
              <a:t>）使用高级语言提供的标准</a:t>
            </a:r>
            <a:r>
              <a:rPr lang="en-US" altLang="zh-CN" sz="1900" dirty="0">
                <a:solidFill>
                  <a:schemeClr val="accent1"/>
                </a:solidFill>
                <a:latin typeface="微软雅黑" pitchFamily="34" charset="-122"/>
                <a:ea typeface="微软雅黑" pitchFamily="34" charset="-122"/>
              </a:rPr>
              <a:t>I/O</a:t>
            </a:r>
            <a:r>
              <a:rPr lang="zh-CN" altLang="en-US" sz="1900" dirty="0">
                <a:solidFill>
                  <a:schemeClr val="accent1"/>
                </a:solidFill>
                <a:latin typeface="微软雅黑" pitchFamily="34" charset="-122"/>
                <a:ea typeface="微软雅黑" pitchFamily="34" charset="-122"/>
              </a:rPr>
              <a:t>库函数。</a:t>
            </a:r>
            <a:r>
              <a:rPr lang="zh-CN" altLang="en-US" sz="1900" dirty="0">
                <a:latin typeface="微软雅黑" pitchFamily="34" charset="-122"/>
                <a:ea typeface="微软雅黑" pitchFamily="34" charset="-122"/>
              </a:rPr>
              <a:t>例如，在</a:t>
            </a:r>
            <a:r>
              <a:rPr lang="en-US" altLang="zh-CN" sz="1900" dirty="0">
                <a:latin typeface="微软雅黑" pitchFamily="34" charset="-122"/>
                <a:ea typeface="微软雅黑" pitchFamily="34" charset="-122"/>
              </a:rPr>
              <a:t>C</a:t>
            </a:r>
            <a:r>
              <a:rPr lang="zh-CN" altLang="en-US" sz="1900" dirty="0">
                <a:latin typeface="微软雅黑" pitchFamily="34" charset="-122"/>
                <a:ea typeface="微软雅黑" pitchFamily="34" charset="-122"/>
              </a:rPr>
              <a:t>语言程序中可以直接使用像</a:t>
            </a:r>
            <a:r>
              <a:rPr lang="en-US" altLang="zh-CN" sz="1900" dirty="0" err="1">
                <a:latin typeface="微软雅黑" pitchFamily="34" charset="-122"/>
                <a:ea typeface="微软雅黑" pitchFamily="34" charset="-122"/>
              </a:rPr>
              <a:t>fopen</a:t>
            </a:r>
            <a:r>
              <a:rPr lang="zh-CN" altLang="en-US" sz="1900" dirty="0">
                <a:latin typeface="微软雅黑" pitchFamily="34" charset="-122"/>
                <a:ea typeface="微软雅黑" pitchFamily="34" charset="-122"/>
              </a:rPr>
              <a:t>、</a:t>
            </a:r>
            <a:r>
              <a:rPr lang="en-US" altLang="zh-CN" sz="1900" dirty="0" err="1">
                <a:latin typeface="微软雅黑" pitchFamily="34" charset="-122"/>
                <a:ea typeface="微软雅黑" pitchFamily="34" charset="-122"/>
              </a:rPr>
              <a:t>fread</a:t>
            </a:r>
            <a:r>
              <a:rPr lang="zh-CN" altLang="en-US" sz="1900" dirty="0">
                <a:latin typeface="微软雅黑" pitchFamily="34" charset="-122"/>
                <a:ea typeface="微软雅黑" pitchFamily="34" charset="-122"/>
              </a:rPr>
              <a:t>、</a:t>
            </a:r>
            <a:r>
              <a:rPr lang="en-US" altLang="zh-CN" sz="1900" dirty="0" err="1">
                <a:latin typeface="微软雅黑" pitchFamily="34" charset="-122"/>
                <a:ea typeface="微软雅黑" pitchFamily="34" charset="-122"/>
              </a:rPr>
              <a:t>fwrite</a:t>
            </a:r>
            <a:r>
              <a:rPr lang="zh-CN" altLang="en-US" sz="1900" dirty="0">
                <a:latin typeface="微软雅黑" pitchFamily="34" charset="-122"/>
                <a:ea typeface="微软雅黑" pitchFamily="34" charset="-122"/>
              </a:rPr>
              <a:t>和</a:t>
            </a:r>
            <a:r>
              <a:rPr lang="en-US" altLang="zh-CN" sz="1900" dirty="0" err="1">
                <a:latin typeface="微软雅黑" pitchFamily="34" charset="-122"/>
                <a:ea typeface="微软雅黑" pitchFamily="34" charset="-122"/>
              </a:rPr>
              <a:t>fclose</a:t>
            </a:r>
            <a:r>
              <a:rPr lang="zh-CN" altLang="en-US" sz="1900" dirty="0">
                <a:latin typeface="微软雅黑" pitchFamily="34" charset="-122"/>
                <a:ea typeface="微软雅黑" pitchFamily="34" charset="-122"/>
              </a:rPr>
              <a:t>等文件操作函数，或</a:t>
            </a:r>
            <a:r>
              <a:rPr lang="en-US" altLang="zh-CN" sz="1900" dirty="0" err="1">
                <a:latin typeface="微软雅黑" pitchFamily="34" charset="-122"/>
                <a:ea typeface="微软雅黑" pitchFamily="34" charset="-122"/>
              </a:rPr>
              <a:t>printf</a:t>
            </a:r>
            <a:r>
              <a:rPr lang="zh-CN" altLang="en-US" sz="1900" dirty="0">
                <a:latin typeface="微软雅黑" pitchFamily="34" charset="-122"/>
                <a:ea typeface="微软雅黑" pitchFamily="34" charset="-122"/>
              </a:rPr>
              <a:t>、</a:t>
            </a:r>
            <a:r>
              <a:rPr lang="en-US" altLang="zh-CN" sz="1900" dirty="0" err="1">
                <a:latin typeface="微软雅黑" pitchFamily="34" charset="-122"/>
                <a:ea typeface="微软雅黑" pitchFamily="34" charset="-122"/>
              </a:rPr>
              <a:t>putc</a:t>
            </a:r>
            <a:r>
              <a:rPr lang="zh-CN" altLang="en-US" sz="1900" dirty="0">
                <a:latin typeface="微软雅黑" pitchFamily="34" charset="-122"/>
                <a:ea typeface="微软雅黑" pitchFamily="34" charset="-122"/>
              </a:rPr>
              <a:t>、</a:t>
            </a:r>
            <a:r>
              <a:rPr lang="en-US" altLang="zh-CN" sz="1900" dirty="0" err="1">
                <a:latin typeface="微软雅黑" pitchFamily="34" charset="-122"/>
                <a:ea typeface="微软雅黑" pitchFamily="34" charset="-122"/>
              </a:rPr>
              <a:t>scanf</a:t>
            </a:r>
            <a:r>
              <a:rPr lang="zh-CN" altLang="en-US" sz="1900" dirty="0">
                <a:latin typeface="微软雅黑" pitchFamily="34" charset="-122"/>
                <a:ea typeface="微软雅黑" pitchFamily="34" charset="-122"/>
              </a:rPr>
              <a:t>和</a:t>
            </a:r>
            <a:r>
              <a:rPr lang="en-US" altLang="zh-CN" sz="1900" dirty="0" err="1">
                <a:latin typeface="微软雅黑" pitchFamily="34" charset="-122"/>
                <a:ea typeface="微软雅黑" pitchFamily="34" charset="-122"/>
              </a:rPr>
              <a:t>getc</a:t>
            </a:r>
            <a:r>
              <a:rPr lang="zh-CN" altLang="en-US" sz="1900" dirty="0">
                <a:latin typeface="微软雅黑" pitchFamily="34" charset="-122"/>
                <a:ea typeface="微软雅黑" pitchFamily="34" charset="-122"/>
              </a:rPr>
              <a:t>等控制台</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函数。 </a:t>
            </a:r>
            <a:r>
              <a:rPr lang="zh-CN" altLang="en-US" sz="1900" dirty="0">
                <a:solidFill>
                  <a:schemeClr val="accent2"/>
                </a:solidFill>
                <a:latin typeface="微软雅黑" pitchFamily="34" charset="-122"/>
                <a:ea typeface="微软雅黑" pitchFamily="34" charset="-122"/>
              </a:rPr>
              <a:t>程序移植性很好！</a:t>
            </a:r>
          </a:p>
          <a:p>
            <a:pPr>
              <a:lnSpc>
                <a:spcPct val="120000"/>
              </a:lnSpc>
              <a:spcBef>
                <a:spcPct val="30000"/>
              </a:spcBef>
              <a:buFontTx/>
              <a:buNone/>
            </a:pPr>
            <a:r>
              <a:rPr lang="zh-CN" altLang="en-US" sz="1900" dirty="0">
                <a:latin typeface="微软雅黑" pitchFamily="34" charset="-122"/>
                <a:ea typeface="微软雅黑" pitchFamily="34" charset="-122"/>
              </a:rPr>
              <a:t>   但是，使用标准</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库函数</a:t>
            </a:r>
            <a:r>
              <a:rPr lang="zh-CN" altLang="en-US" sz="1900" dirty="0">
                <a:solidFill>
                  <a:schemeClr val="accent2"/>
                </a:solidFill>
                <a:latin typeface="微软雅黑" pitchFamily="34" charset="-122"/>
                <a:ea typeface="微软雅黑" pitchFamily="34" charset="-122"/>
              </a:rPr>
              <a:t>有以下几个方面的不足</a:t>
            </a:r>
            <a:r>
              <a:rPr lang="zh-CN" altLang="en-US" sz="1900" dirty="0">
                <a:latin typeface="微软雅黑" pitchFamily="34" charset="-122"/>
                <a:ea typeface="微软雅黑" pitchFamily="34" charset="-122"/>
              </a:rPr>
              <a:t>：</a:t>
            </a:r>
          </a:p>
          <a:p>
            <a:pPr>
              <a:lnSpc>
                <a:spcPct val="120000"/>
              </a:lnSpc>
              <a:spcBef>
                <a:spcPct val="30000"/>
              </a:spcBef>
              <a:buFontTx/>
              <a:buNone/>
            </a:pPr>
            <a:r>
              <a:rPr lang="en-US" altLang="zh-CN" sz="1900" dirty="0">
                <a:latin typeface="微软雅黑" pitchFamily="34" charset="-122"/>
                <a:ea typeface="微软雅黑" pitchFamily="34" charset="-122"/>
              </a:rPr>
              <a:t>   (a) </a:t>
            </a:r>
            <a:r>
              <a:rPr lang="zh-CN" altLang="en-US" sz="1900" dirty="0">
                <a:latin typeface="微软雅黑" pitchFamily="34" charset="-122"/>
                <a:ea typeface="微软雅黑" pitchFamily="34" charset="-122"/>
              </a:rPr>
              <a:t>标准</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库函数</a:t>
            </a:r>
            <a:r>
              <a:rPr lang="zh-CN" altLang="en-US" sz="1900" dirty="0">
                <a:solidFill>
                  <a:schemeClr val="accent2"/>
                </a:solidFill>
                <a:latin typeface="微软雅黑" pitchFamily="34" charset="-122"/>
                <a:ea typeface="微软雅黑" pitchFamily="34" charset="-122"/>
              </a:rPr>
              <a:t>不能保证文件的安全性（无加</a:t>
            </a:r>
            <a:r>
              <a:rPr lang="en-US" altLang="zh-CN" sz="1900" dirty="0">
                <a:solidFill>
                  <a:schemeClr val="accent2"/>
                </a:solidFill>
                <a:latin typeface="微软雅黑" pitchFamily="34" charset="-122"/>
                <a:ea typeface="微软雅黑" pitchFamily="34" charset="-122"/>
              </a:rPr>
              <a:t>/</a:t>
            </a:r>
            <a:r>
              <a:rPr lang="zh-CN" altLang="en-US" sz="1900" dirty="0">
                <a:solidFill>
                  <a:schemeClr val="accent2"/>
                </a:solidFill>
                <a:latin typeface="微软雅黑" pitchFamily="34" charset="-122"/>
                <a:ea typeface="微软雅黑" pitchFamily="34" charset="-122"/>
              </a:rPr>
              <a:t>解锁机制）</a:t>
            </a:r>
          </a:p>
          <a:p>
            <a:pPr>
              <a:lnSpc>
                <a:spcPct val="120000"/>
              </a:lnSpc>
              <a:spcBef>
                <a:spcPct val="30000"/>
              </a:spcBef>
              <a:buFontTx/>
              <a:buNone/>
            </a:pPr>
            <a:r>
              <a:rPr lang="en-US" altLang="zh-CN" sz="1900" dirty="0">
                <a:latin typeface="微软雅黑" pitchFamily="34" charset="-122"/>
                <a:ea typeface="微软雅黑" pitchFamily="34" charset="-122"/>
              </a:rPr>
              <a:t>   (b) </a:t>
            </a:r>
            <a:r>
              <a:rPr lang="zh-CN" altLang="en-US" sz="1900" dirty="0">
                <a:latin typeface="微软雅黑" pitchFamily="34" charset="-122"/>
                <a:ea typeface="微软雅黑" pitchFamily="34" charset="-122"/>
              </a:rPr>
              <a:t>所有</a:t>
            </a:r>
            <a:r>
              <a:rPr lang="en-US" altLang="zh-CN" sz="1900" dirty="0">
                <a:solidFill>
                  <a:schemeClr val="accent2"/>
                </a:solidFill>
                <a:latin typeface="微软雅黑" pitchFamily="34" charset="-122"/>
                <a:ea typeface="微软雅黑" pitchFamily="34" charset="-122"/>
              </a:rPr>
              <a:t>I/O</a:t>
            </a:r>
            <a:r>
              <a:rPr lang="zh-CN" altLang="en-US" sz="1900" dirty="0">
                <a:solidFill>
                  <a:schemeClr val="accent2"/>
                </a:solidFill>
                <a:latin typeface="微软雅黑" pitchFamily="34" charset="-122"/>
                <a:ea typeface="微软雅黑" pitchFamily="34" charset="-122"/>
              </a:rPr>
              <a:t>都是同步的</a:t>
            </a:r>
            <a:r>
              <a:rPr lang="zh-CN" altLang="en-US" sz="1900" dirty="0">
                <a:latin typeface="微软雅黑" pitchFamily="34" charset="-122"/>
                <a:ea typeface="微软雅黑" pitchFamily="34" charset="-122"/>
              </a:rPr>
              <a:t>，程序必须等待</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操作完成后才能继续执行</a:t>
            </a:r>
          </a:p>
          <a:p>
            <a:pPr>
              <a:lnSpc>
                <a:spcPct val="120000"/>
              </a:lnSpc>
              <a:spcBef>
                <a:spcPct val="30000"/>
              </a:spcBef>
              <a:buFontTx/>
              <a:buNone/>
            </a:pPr>
            <a:r>
              <a:rPr lang="zh-CN" altLang="en-US" sz="1900" dirty="0">
                <a:latin typeface="微软雅黑" pitchFamily="34" charset="-122"/>
                <a:ea typeface="微软雅黑" pitchFamily="34" charset="-122"/>
              </a:rPr>
              <a:t>   </a:t>
            </a:r>
            <a:r>
              <a:rPr lang="en-US" altLang="zh-CN" sz="1900" dirty="0">
                <a:latin typeface="微软雅黑" pitchFamily="34" charset="-122"/>
                <a:ea typeface="微软雅黑" pitchFamily="34" charset="-122"/>
              </a:rPr>
              <a:t>(c) </a:t>
            </a:r>
            <a:r>
              <a:rPr lang="zh-CN" altLang="en-US" sz="1900" dirty="0">
                <a:latin typeface="微软雅黑" pitchFamily="34" charset="-122"/>
                <a:ea typeface="微软雅黑" pitchFamily="34" charset="-122"/>
              </a:rPr>
              <a:t>有时不适合甚至无法使用标准</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库函数实现</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功能，如，</a:t>
            </a:r>
            <a:r>
              <a:rPr lang="zh-CN" altLang="en-US" sz="1900" dirty="0">
                <a:solidFill>
                  <a:schemeClr val="accent2"/>
                </a:solidFill>
                <a:latin typeface="微软雅黑" pitchFamily="34" charset="-122"/>
                <a:ea typeface="微软雅黑" pitchFamily="34" charset="-122"/>
              </a:rPr>
              <a:t>不提供读取文件元数据的函数</a:t>
            </a:r>
            <a:r>
              <a:rPr lang="zh-CN" altLang="en-US" sz="1900" dirty="0">
                <a:latin typeface="微软雅黑" pitchFamily="34" charset="-122"/>
                <a:ea typeface="微软雅黑" pitchFamily="34" charset="-122"/>
              </a:rPr>
              <a:t>（元数据包括文件大小和文件创建时间等）</a:t>
            </a:r>
          </a:p>
          <a:p>
            <a:pPr>
              <a:lnSpc>
                <a:spcPct val="120000"/>
              </a:lnSpc>
              <a:spcBef>
                <a:spcPct val="30000"/>
              </a:spcBef>
              <a:buFontTx/>
              <a:buNone/>
            </a:pPr>
            <a:r>
              <a:rPr lang="en-US" altLang="zh-CN" sz="1900" dirty="0">
                <a:latin typeface="微软雅黑" pitchFamily="34" charset="-122"/>
                <a:ea typeface="微软雅黑" pitchFamily="34" charset="-122"/>
              </a:rPr>
              <a:t>    (d) </a:t>
            </a:r>
            <a:r>
              <a:rPr lang="zh-CN" altLang="en-US" sz="1900" dirty="0">
                <a:latin typeface="微软雅黑" pitchFamily="34" charset="-122"/>
                <a:ea typeface="微软雅黑" pitchFamily="34" charset="-122"/>
              </a:rPr>
              <a:t>用它进行网络编程会造成易于</a:t>
            </a:r>
            <a:r>
              <a:rPr lang="zh-CN" altLang="en-US" sz="1900" dirty="0">
                <a:solidFill>
                  <a:schemeClr val="accent2"/>
                </a:solidFill>
                <a:latin typeface="微软雅黑" pitchFamily="34" charset="-122"/>
                <a:ea typeface="微软雅黑" pitchFamily="34" charset="-122"/>
              </a:rPr>
              <a:t>出现缓冲区溢出</a:t>
            </a:r>
            <a:r>
              <a:rPr lang="zh-CN" altLang="en-US" sz="1900" dirty="0">
                <a:latin typeface="微软雅黑" pitchFamily="34" charset="-122"/>
                <a:ea typeface="微软雅黑" pitchFamily="34" charset="-122"/>
              </a:rPr>
              <a:t>等风险</a:t>
            </a:r>
          </a:p>
          <a:p>
            <a:pPr>
              <a:lnSpc>
                <a:spcPct val="120000"/>
              </a:lnSpc>
              <a:spcBef>
                <a:spcPct val="30000"/>
              </a:spcBef>
              <a:buFontTx/>
              <a:buNone/>
            </a:pPr>
            <a:r>
              <a:rPr lang="zh-CN" altLang="en-US" sz="1900" dirty="0">
                <a:solidFill>
                  <a:schemeClr val="accent1"/>
                </a:solidFill>
                <a:latin typeface="微软雅黑" pitchFamily="34" charset="-122"/>
                <a:ea typeface="微软雅黑" pitchFamily="34" charset="-122"/>
              </a:rPr>
              <a:t>（</a:t>
            </a:r>
            <a:r>
              <a:rPr lang="en-US" altLang="zh-CN" sz="1900" dirty="0">
                <a:solidFill>
                  <a:schemeClr val="accent1"/>
                </a:solidFill>
                <a:latin typeface="微软雅黑" pitchFamily="34" charset="-122"/>
                <a:ea typeface="微软雅黑" pitchFamily="34" charset="-122"/>
              </a:rPr>
              <a:t>2</a:t>
            </a:r>
            <a:r>
              <a:rPr lang="zh-CN" altLang="en-US" sz="1900" dirty="0">
                <a:solidFill>
                  <a:schemeClr val="accent1"/>
                </a:solidFill>
                <a:latin typeface="微软雅黑" pitchFamily="34" charset="-122"/>
                <a:ea typeface="微软雅黑" pitchFamily="34" charset="-122"/>
              </a:rPr>
              <a:t>）使用</a:t>
            </a:r>
            <a:r>
              <a:rPr lang="en-US" altLang="zh-CN" sz="1900" dirty="0">
                <a:solidFill>
                  <a:schemeClr val="accent1"/>
                </a:solidFill>
                <a:latin typeface="微软雅黑" pitchFamily="34" charset="-122"/>
                <a:ea typeface="微软雅黑" pitchFamily="34" charset="-122"/>
              </a:rPr>
              <a:t>OS</a:t>
            </a:r>
            <a:r>
              <a:rPr lang="zh-CN" altLang="en-US" sz="1900" dirty="0">
                <a:solidFill>
                  <a:schemeClr val="accent1"/>
                </a:solidFill>
                <a:latin typeface="微软雅黑" pitchFamily="34" charset="-122"/>
                <a:ea typeface="微软雅黑" pitchFamily="34" charset="-122"/>
              </a:rPr>
              <a:t>提供的</a:t>
            </a:r>
            <a:r>
              <a:rPr lang="en-US" altLang="zh-CN" sz="1900" dirty="0">
                <a:solidFill>
                  <a:schemeClr val="accent1"/>
                </a:solidFill>
                <a:latin typeface="微软雅黑" pitchFamily="34" charset="-122"/>
                <a:ea typeface="微软雅黑" pitchFamily="34" charset="-122"/>
              </a:rPr>
              <a:t>API</a:t>
            </a:r>
            <a:r>
              <a:rPr lang="zh-CN" altLang="en-US" sz="1900" dirty="0">
                <a:solidFill>
                  <a:schemeClr val="accent1"/>
                </a:solidFill>
                <a:latin typeface="微软雅黑" pitchFamily="34" charset="-122"/>
                <a:ea typeface="微软雅黑" pitchFamily="34" charset="-122"/>
              </a:rPr>
              <a:t>函数或系统调用。</a:t>
            </a:r>
            <a:r>
              <a:rPr lang="zh-CN" altLang="en-US" sz="1900" dirty="0">
                <a:latin typeface="微软雅黑" pitchFamily="34" charset="-122"/>
                <a:ea typeface="微软雅黑" pitchFamily="34" charset="-122"/>
              </a:rPr>
              <a:t>例如，在</a:t>
            </a:r>
            <a:r>
              <a:rPr lang="en-US" altLang="zh-CN" sz="1900" dirty="0">
                <a:latin typeface="微软雅黑" pitchFamily="34" charset="-122"/>
                <a:ea typeface="微软雅黑" pitchFamily="34" charset="-122"/>
              </a:rPr>
              <a:t>Windows</a:t>
            </a:r>
            <a:r>
              <a:rPr lang="zh-CN" altLang="en-US" sz="1900" dirty="0">
                <a:latin typeface="微软雅黑" pitchFamily="34" charset="-122"/>
                <a:ea typeface="微软雅黑" pitchFamily="34" charset="-122"/>
              </a:rPr>
              <a:t>中直接使用像</a:t>
            </a:r>
            <a:r>
              <a:rPr lang="en-US" altLang="zh-CN" sz="1900" dirty="0" err="1">
                <a:latin typeface="微软雅黑" pitchFamily="34" charset="-122"/>
                <a:ea typeface="微软雅黑" pitchFamily="34" charset="-122"/>
              </a:rPr>
              <a:t>CreateFile</a:t>
            </a:r>
            <a:r>
              <a:rPr lang="zh-CN" altLang="en-US" sz="1900" dirty="0">
                <a:latin typeface="微软雅黑" pitchFamily="34" charset="-122"/>
                <a:ea typeface="微软雅黑" pitchFamily="34" charset="-122"/>
              </a:rPr>
              <a:t>、</a:t>
            </a:r>
            <a:r>
              <a:rPr lang="en-US" altLang="zh-CN" sz="1900" dirty="0" err="1">
                <a:latin typeface="微软雅黑" pitchFamily="34" charset="-122"/>
                <a:ea typeface="微软雅黑" pitchFamily="34" charset="-122"/>
              </a:rPr>
              <a:t>ReadFile</a:t>
            </a:r>
            <a:r>
              <a:rPr lang="zh-CN" altLang="en-US" sz="1900" dirty="0">
                <a:latin typeface="微软雅黑" pitchFamily="34" charset="-122"/>
                <a:ea typeface="微软雅黑" pitchFamily="34" charset="-122"/>
              </a:rPr>
              <a:t>、</a:t>
            </a:r>
            <a:r>
              <a:rPr lang="en-US" altLang="zh-CN" sz="1900" dirty="0" err="1">
                <a:latin typeface="微软雅黑" pitchFamily="34" charset="-122"/>
                <a:ea typeface="微软雅黑" pitchFamily="34" charset="-122"/>
              </a:rPr>
              <a:t>WriteFile</a:t>
            </a:r>
            <a:r>
              <a:rPr lang="zh-CN" altLang="en-US" sz="1900" dirty="0">
                <a:latin typeface="微软雅黑" pitchFamily="34" charset="-122"/>
                <a:ea typeface="微软雅黑" pitchFamily="34" charset="-122"/>
              </a:rPr>
              <a:t>、</a:t>
            </a:r>
            <a:r>
              <a:rPr lang="en-US" altLang="zh-CN" sz="1900" dirty="0" err="1">
                <a:latin typeface="微软雅黑" pitchFamily="34" charset="-122"/>
                <a:ea typeface="微软雅黑" pitchFamily="34" charset="-122"/>
              </a:rPr>
              <a:t>CloseHandle</a:t>
            </a:r>
            <a:r>
              <a:rPr lang="zh-CN" altLang="en-US" sz="1900" dirty="0">
                <a:latin typeface="微软雅黑" pitchFamily="34" charset="-122"/>
                <a:ea typeface="微软雅黑" pitchFamily="34" charset="-122"/>
              </a:rPr>
              <a:t>等文件操作</a:t>
            </a:r>
            <a:r>
              <a:rPr lang="en-US" altLang="zh-CN" sz="1900" dirty="0">
                <a:latin typeface="微软雅黑" pitchFamily="34" charset="-122"/>
                <a:ea typeface="微软雅黑" pitchFamily="34" charset="-122"/>
              </a:rPr>
              <a:t>API</a:t>
            </a:r>
            <a:r>
              <a:rPr lang="zh-CN" altLang="en-US" sz="1900" dirty="0">
                <a:latin typeface="微软雅黑" pitchFamily="34" charset="-122"/>
                <a:ea typeface="微软雅黑" pitchFamily="34" charset="-122"/>
              </a:rPr>
              <a:t>函数，或</a:t>
            </a:r>
            <a:r>
              <a:rPr lang="en-US" altLang="zh-CN" sz="1900" dirty="0" err="1">
                <a:latin typeface="微软雅黑" pitchFamily="34" charset="-122"/>
                <a:ea typeface="微软雅黑" pitchFamily="34" charset="-122"/>
              </a:rPr>
              <a:t>ReadConsole</a:t>
            </a:r>
            <a:r>
              <a:rPr lang="zh-CN" altLang="en-US" sz="1900" dirty="0">
                <a:latin typeface="微软雅黑" pitchFamily="34" charset="-122"/>
                <a:ea typeface="微软雅黑" pitchFamily="34" charset="-122"/>
              </a:rPr>
              <a:t>、</a:t>
            </a:r>
            <a:r>
              <a:rPr lang="en-US" altLang="zh-CN" sz="1900" dirty="0" err="1">
                <a:latin typeface="微软雅黑" pitchFamily="34" charset="-122"/>
                <a:ea typeface="微软雅黑" pitchFamily="34" charset="-122"/>
              </a:rPr>
              <a:t>WriteConsole</a:t>
            </a:r>
            <a:r>
              <a:rPr lang="zh-CN" altLang="en-US" sz="1900" dirty="0">
                <a:latin typeface="微软雅黑" pitchFamily="34" charset="-122"/>
                <a:ea typeface="微软雅黑" pitchFamily="34" charset="-122"/>
              </a:rPr>
              <a:t>等控制台</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的</a:t>
            </a:r>
            <a:r>
              <a:rPr lang="en-US" altLang="zh-CN" sz="1900" dirty="0">
                <a:latin typeface="微软雅黑" pitchFamily="34" charset="-122"/>
                <a:ea typeface="微软雅黑" pitchFamily="34" charset="-122"/>
              </a:rPr>
              <a:t>API</a:t>
            </a:r>
            <a:r>
              <a:rPr lang="zh-CN" altLang="en-US" sz="1900" dirty="0">
                <a:latin typeface="微软雅黑" pitchFamily="34" charset="-122"/>
                <a:ea typeface="微软雅黑" pitchFamily="34" charset="-122"/>
              </a:rPr>
              <a:t>函数。对于</a:t>
            </a:r>
            <a:r>
              <a:rPr lang="en-US" altLang="zh-CN" sz="1900" dirty="0">
                <a:latin typeface="微软雅黑" pitchFamily="34" charset="-122"/>
                <a:ea typeface="微软雅黑" pitchFamily="34" charset="-122"/>
              </a:rPr>
              <a:t>Unix</a:t>
            </a:r>
            <a:r>
              <a:rPr lang="zh-CN" altLang="en-US" sz="1900" dirty="0">
                <a:latin typeface="微软雅黑" pitchFamily="34" charset="-122"/>
                <a:ea typeface="微软雅黑" pitchFamily="34" charset="-122"/>
              </a:rPr>
              <a:t>或</a:t>
            </a:r>
            <a:r>
              <a:rPr lang="en-US" altLang="zh-CN" sz="1900" dirty="0">
                <a:latin typeface="微软雅黑" pitchFamily="34" charset="-122"/>
                <a:ea typeface="微软雅黑" pitchFamily="34" charset="-122"/>
              </a:rPr>
              <a:t>Linux</a:t>
            </a:r>
            <a:r>
              <a:rPr lang="zh-CN" altLang="en-US" sz="1900" dirty="0">
                <a:latin typeface="微软雅黑" pitchFamily="34" charset="-122"/>
                <a:ea typeface="微软雅黑" pitchFamily="34" charset="-122"/>
              </a:rPr>
              <a:t>用户程序，则直接使用像</a:t>
            </a:r>
            <a:r>
              <a:rPr lang="en-US" altLang="zh-CN" sz="1900" dirty="0">
                <a:latin typeface="微软雅黑" pitchFamily="34" charset="-122"/>
                <a:ea typeface="微软雅黑" pitchFamily="34" charset="-122"/>
              </a:rPr>
              <a:t>open</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read</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write</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close</a:t>
            </a:r>
            <a:r>
              <a:rPr lang="zh-CN" altLang="en-US" sz="1900" dirty="0">
                <a:latin typeface="微软雅黑" pitchFamily="34" charset="-122"/>
                <a:ea typeface="微软雅黑" pitchFamily="34" charset="-122"/>
              </a:rPr>
              <a:t>等系统调用封装函数。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0643">
                                            <p:txEl>
                                              <p:pRg st="1" end="1"/>
                                            </p:txEl>
                                          </p:spTgt>
                                        </p:tgtEl>
                                        <p:attrNameLst>
                                          <p:attrName>style.visibility</p:attrName>
                                        </p:attrNameLst>
                                      </p:cBhvr>
                                      <p:to>
                                        <p:strVal val="visible"/>
                                      </p:to>
                                    </p:set>
                                    <p:animEffect transition="in" filter="blinds(horizontal)">
                                      <p:cBhvr>
                                        <p:cTn id="7" dur="500"/>
                                        <p:tgtEl>
                                          <p:spTgt spid="8806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80643">
                                            <p:txEl>
                                              <p:pRg st="2" end="2"/>
                                            </p:txEl>
                                          </p:spTgt>
                                        </p:tgtEl>
                                        <p:attrNameLst>
                                          <p:attrName>style.visibility</p:attrName>
                                        </p:attrNameLst>
                                      </p:cBhvr>
                                      <p:to>
                                        <p:strVal val="visible"/>
                                      </p:to>
                                    </p:set>
                                    <p:animEffect transition="in" filter="blinds(horizontal)">
                                      <p:cBhvr>
                                        <p:cTn id="12" dur="500"/>
                                        <p:tgtEl>
                                          <p:spTgt spid="8806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80643">
                                            <p:txEl>
                                              <p:pRg st="3" end="3"/>
                                            </p:txEl>
                                          </p:spTgt>
                                        </p:tgtEl>
                                        <p:attrNameLst>
                                          <p:attrName>style.visibility</p:attrName>
                                        </p:attrNameLst>
                                      </p:cBhvr>
                                      <p:to>
                                        <p:strVal val="visible"/>
                                      </p:to>
                                    </p:set>
                                    <p:animEffect transition="in" filter="blinds(horizontal)">
                                      <p:cBhvr>
                                        <p:cTn id="17" dur="500"/>
                                        <p:tgtEl>
                                          <p:spTgt spid="88064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80643">
                                            <p:txEl>
                                              <p:pRg st="4" end="4"/>
                                            </p:txEl>
                                          </p:spTgt>
                                        </p:tgtEl>
                                        <p:attrNameLst>
                                          <p:attrName>style.visibility</p:attrName>
                                        </p:attrNameLst>
                                      </p:cBhvr>
                                      <p:to>
                                        <p:strVal val="visible"/>
                                      </p:to>
                                    </p:set>
                                    <p:animEffect transition="in" filter="blinds(horizontal)">
                                      <p:cBhvr>
                                        <p:cTn id="20" dur="500"/>
                                        <p:tgtEl>
                                          <p:spTgt spid="88064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880643">
                                            <p:txEl>
                                              <p:pRg st="5" end="5"/>
                                            </p:txEl>
                                          </p:spTgt>
                                        </p:tgtEl>
                                        <p:attrNameLst>
                                          <p:attrName>style.visibility</p:attrName>
                                        </p:attrNameLst>
                                      </p:cBhvr>
                                      <p:to>
                                        <p:strVal val="visible"/>
                                      </p:to>
                                    </p:set>
                                    <p:animEffect transition="in" filter="blinds(horizontal)">
                                      <p:cBhvr>
                                        <p:cTn id="23" dur="500"/>
                                        <p:tgtEl>
                                          <p:spTgt spid="88064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880643">
                                            <p:txEl>
                                              <p:pRg st="6" end="6"/>
                                            </p:txEl>
                                          </p:spTgt>
                                        </p:tgtEl>
                                        <p:attrNameLst>
                                          <p:attrName>style.visibility</p:attrName>
                                        </p:attrNameLst>
                                      </p:cBhvr>
                                      <p:to>
                                        <p:strVal val="visible"/>
                                      </p:to>
                                    </p:set>
                                    <p:animEffect transition="in" filter="blinds(horizontal)">
                                      <p:cBhvr>
                                        <p:cTn id="26" dur="500"/>
                                        <p:tgtEl>
                                          <p:spTgt spid="88064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80643">
                                            <p:txEl>
                                              <p:pRg st="7" end="7"/>
                                            </p:txEl>
                                          </p:spTgt>
                                        </p:tgtEl>
                                        <p:attrNameLst>
                                          <p:attrName>style.visibility</p:attrName>
                                        </p:attrNameLst>
                                      </p:cBhvr>
                                      <p:to>
                                        <p:strVal val="visible"/>
                                      </p:to>
                                    </p:set>
                                    <p:animEffect transition="in" filter="blinds(horizontal)">
                                      <p:cBhvr>
                                        <p:cTn id="31" dur="500"/>
                                        <p:tgtEl>
                                          <p:spTgt spid="8806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a:xfrm>
            <a:off x="336550" y="100013"/>
            <a:ext cx="8807450" cy="528637"/>
          </a:xfrm>
        </p:spPr>
        <p:txBody>
          <a:bodyPr/>
          <a:lstStyle/>
          <a:p>
            <a:r>
              <a:rPr lang="zh-CN" altLang="en-US"/>
              <a:t>用户</a:t>
            </a:r>
            <a:r>
              <a:rPr lang="en-US" altLang="zh-CN"/>
              <a:t>I/O</a:t>
            </a:r>
            <a:r>
              <a:rPr lang="zh-CN" altLang="en-US"/>
              <a:t>软件</a:t>
            </a:r>
          </a:p>
        </p:txBody>
      </p:sp>
      <p:sp>
        <p:nvSpPr>
          <p:cNvPr id="883715" name="Rectangle 3"/>
          <p:cNvSpPr>
            <a:spLocks noGrp="1" noChangeArrowheads="1"/>
          </p:cNvSpPr>
          <p:nvPr>
            <p:ph type="body" idx="1"/>
          </p:nvPr>
        </p:nvSpPr>
        <p:spPr>
          <a:xfrm>
            <a:off x="265113" y="835025"/>
            <a:ext cx="8583612" cy="5565775"/>
          </a:xfrm>
        </p:spPr>
        <p:txBody>
          <a:bodyPr/>
          <a:lstStyle/>
          <a:p>
            <a:pPr>
              <a:lnSpc>
                <a:spcPct val="115000"/>
              </a:lnSpc>
              <a:spcBef>
                <a:spcPct val="30000"/>
              </a:spcBef>
            </a:pPr>
            <a:r>
              <a:rPr lang="zh-CN" altLang="en-US" sz="2200" dirty="0">
                <a:latin typeface="微软雅黑" pitchFamily="34" charset="-122"/>
                <a:ea typeface="微软雅黑" pitchFamily="34" charset="-122"/>
              </a:rPr>
              <a:t>用户进程请求读磁盘文件操作</a:t>
            </a:r>
          </a:p>
          <a:p>
            <a:pPr lvl="1">
              <a:lnSpc>
                <a:spcPct val="115000"/>
              </a:lnSpc>
              <a:spcBef>
                <a:spcPct val="30000"/>
              </a:spcBef>
            </a:pPr>
            <a:r>
              <a:rPr lang="zh-CN" altLang="en-US" sz="2200" dirty="0">
                <a:latin typeface="微软雅黑" pitchFamily="34" charset="-122"/>
                <a:ea typeface="微软雅黑" pitchFamily="34" charset="-122"/>
              </a:rPr>
              <a:t>用户进程使用标准</a:t>
            </a:r>
            <a:r>
              <a:rPr lang="en-US" altLang="zh-CN" sz="2200" dirty="0">
                <a:latin typeface="微软雅黑" pitchFamily="34" charset="-122"/>
                <a:ea typeface="微软雅黑" pitchFamily="34" charset="-122"/>
              </a:rPr>
              <a:t>C</a:t>
            </a:r>
            <a:r>
              <a:rPr lang="zh-CN" altLang="en-US" sz="2200" dirty="0">
                <a:latin typeface="微软雅黑" pitchFamily="34" charset="-122"/>
                <a:ea typeface="微软雅黑" pitchFamily="34" charset="-122"/>
              </a:rPr>
              <a:t>库函数</a:t>
            </a:r>
            <a:r>
              <a:rPr lang="en-US" altLang="zh-CN" sz="2200" dirty="0" err="1">
                <a:solidFill>
                  <a:schemeClr val="accent1"/>
                </a:solidFill>
                <a:latin typeface="微软雅黑" pitchFamily="34" charset="-122"/>
                <a:ea typeface="微软雅黑" pitchFamily="34" charset="-122"/>
              </a:rPr>
              <a:t>fread</a:t>
            </a:r>
            <a:r>
              <a:rPr lang="zh-CN" altLang="en-US" sz="2200" dirty="0">
                <a:latin typeface="微软雅黑" pitchFamily="34" charset="-122"/>
                <a:ea typeface="微软雅黑" pitchFamily="34" charset="-122"/>
              </a:rPr>
              <a:t>，或</a:t>
            </a:r>
            <a:r>
              <a:rPr lang="en-US" altLang="zh-CN" sz="2200" dirty="0">
                <a:latin typeface="微软雅黑" pitchFamily="34" charset="-122"/>
                <a:ea typeface="微软雅黑" pitchFamily="34" charset="-122"/>
              </a:rPr>
              <a:t>Windows API</a:t>
            </a:r>
            <a:r>
              <a:rPr lang="zh-CN" altLang="en-US" sz="2200" dirty="0">
                <a:latin typeface="微软雅黑" pitchFamily="34" charset="-122"/>
                <a:ea typeface="微软雅黑" pitchFamily="34" charset="-122"/>
              </a:rPr>
              <a:t>函数</a:t>
            </a:r>
            <a:r>
              <a:rPr lang="zh-CN" altLang="en-US" sz="2200" dirty="0">
                <a:solidFill>
                  <a:schemeClr val="accent1"/>
                </a:solidFill>
                <a:latin typeface="微软雅黑" pitchFamily="34" charset="-122"/>
                <a:ea typeface="微软雅黑" pitchFamily="34" charset="-122"/>
              </a:rPr>
              <a:t> </a:t>
            </a:r>
            <a:r>
              <a:rPr lang="en-US" altLang="zh-CN" sz="2200" dirty="0" err="1">
                <a:solidFill>
                  <a:schemeClr val="accent1"/>
                </a:solidFill>
                <a:latin typeface="微软雅黑" pitchFamily="34" charset="-122"/>
                <a:ea typeface="微软雅黑" pitchFamily="34" charset="-122"/>
              </a:rPr>
              <a:t>ReadFile</a:t>
            </a:r>
            <a:r>
              <a:rPr lang="zh-CN" altLang="en-US" sz="2200" dirty="0">
                <a:latin typeface="微软雅黑" pitchFamily="34" charset="-122"/>
                <a:ea typeface="微软雅黑" pitchFamily="34" charset="-122"/>
              </a:rPr>
              <a:t>，或</a:t>
            </a:r>
            <a:r>
              <a:rPr lang="en-US" altLang="zh-CN" sz="2200" dirty="0">
                <a:latin typeface="微软雅黑" pitchFamily="34" charset="-122"/>
                <a:ea typeface="微软雅黑" pitchFamily="34" charset="-122"/>
              </a:rPr>
              <a:t>Unix/Linux</a:t>
            </a:r>
            <a:r>
              <a:rPr lang="zh-CN" altLang="en-US" sz="2200" dirty="0">
                <a:latin typeface="微软雅黑" pitchFamily="34" charset="-122"/>
                <a:ea typeface="微软雅黑" pitchFamily="34" charset="-122"/>
              </a:rPr>
              <a:t>的系统调用函数</a:t>
            </a:r>
            <a:r>
              <a:rPr lang="en-US" altLang="zh-CN" sz="2200" dirty="0">
                <a:solidFill>
                  <a:schemeClr val="accent1"/>
                </a:solidFill>
                <a:latin typeface="微软雅黑" pitchFamily="34" charset="-122"/>
                <a:ea typeface="微软雅黑" pitchFamily="34" charset="-122"/>
              </a:rPr>
              <a:t>read</a:t>
            </a:r>
            <a:r>
              <a:rPr lang="zh-CN" altLang="en-US" sz="2200" dirty="0">
                <a:latin typeface="微软雅黑" pitchFamily="34" charset="-122"/>
                <a:ea typeface="微软雅黑" pitchFamily="34" charset="-122"/>
              </a:rPr>
              <a:t>等要求读一个磁盘文件块。</a:t>
            </a:r>
          </a:p>
          <a:p>
            <a:pPr lvl="1">
              <a:lnSpc>
                <a:spcPct val="115000"/>
              </a:lnSpc>
              <a:spcBef>
                <a:spcPct val="30000"/>
              </a:spcBef>
            </a:pPr>
            <a:r>
              <a:rPr lang="zh-CN" altLang="en-US" sz="2200" dirty="0">
                <a:latin typeface="微软雅黑" pitchFamily="34" charset="-122"/>
                <a:ea typeface="微软雅黑" pitchFamily="34" charset="-122"/>
              </a:rPr>
              <a:t>用户程序中涉及</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操作的函数最终会被转换为一组与具体机器架构相关的指令序列，这里我们将其称为</a:t>
            </a:r>
            <a:r>
              <a:rPr lang="en-US" altLang="zh-CN" sz="2200" dirty="0">
                <a:solidFill>
                  <a:schemeClr val="accent1"/>
                </a:solidFill>
                <a:latin typeface="微软雅黑" pitchFamily="34" charset="-122"/>
                <a:ea typeface="微软雅黑" pitchFamily="34" charset="-122"/>
              </a:rPr>
              <a:t>I/O</a:t>
            </a:r>
            <a:r>
              <a:rPr lang="zh-CN" altLang="en-US" sz="2200" dirty="0">
                <a:solidFill>
                  <a:schemeClr val="accent1"/>
                </a:solidFill>
                <a:latin typeface="微软雅黑" pitchFamily="34" charset="-122"/>
                <a:ea typeface="微软雅黑" pitchFamily="34" charset="-122"/>
              </a:rPr>
              <a:t>请求指令序列</a:t>
            </a:r>
            <a:r>
              <a:rPr lang="zh-CN" altLang="en-US" sz="2200" dirty="0">
                <a:latin typeface="微软雅黑" pitchFamily="34" charset="-122"/>
                <a:ea typeface="微软雅黑" pitchFamily="34" charset="-122"/>
              </a:rPr>
              <a:t>。</a:t>
            </a:r>
          </a:p>
          <a:p>
            <a:pPr lvl="1">
              <a:lnSpc>
                <a:spcPct val="115000"/>
              </a:lnSpc>
              <a:spcBef>
                <a:spcPct val="30000"/>
              </a:spcBef>
            </a:pPr>
            <a:r>
              <a:rPr lang="zh-CN" altLang="en-US" sz="2200" dirty="0">
                <a:latin typeface="微软雅黑" pitchFamily="34" charset="-122"/>
                <a:ea typeface="微软雅黑" pitchFamily="34" charset="-122"/>
              </a:rPr>
              <a:t>例如，若用户程序在</a:t>
            </a:r>
            <a:r>
              <a:rPr lang="en-US" altLang="zh-CN" sz="2200" dirty="0">
                <a:latin typeface="微软雅黑" pitchFamily="34" charset="-122"/>
                <a:ea typeface="微软雅黑" pitchFamily="34" charset="-122"/>
              </a:rPr>
              <a:t>IA-32</a:t>
            </a:r>
            <a:r>
              <a:rPr lang="zh-CN" altLang="en-US" sz="2200" dirty="0">
                <a:latin typeface="微软雅黑" pitchFamily="34" charset="-122"/>
                <a:ea typeface="微软雅黑" pitchFamily="34" charset="-122"/>
              </a:rPr>
              <a:t>架构上执行，则</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函数被转换为</a:t>
            </a:r>
            <a:r>
              <a:rPr lang="en-US" altLang="zh-CN" sz="2200" dirty="0">
                <a:solidFill>
                  <a:srgbClr val="006600"/>
                </a:solidFill>
                <a:latin typeface="微软雅黑" pitchFamily="34" charset="-122"/>
                <a:ea typeface="微软雅黑" pitchFamily="34" charset="-122"/>
              </a:rPr>
              <a:t>IA-32</a:t>
            </a:r>
            <a:r>
              <a:rPr lang="zh-CN" altLang="en-US" sz="2200" dirty="0">
                <a:solidFill>
                  <a:srgbClr val="006600"/>
                </a:solidFill>
                <a:latin typeface="微软雅黑" pitchFamily="34" charset="-122"/>
                <a:ea typeface="微软雅黑" pitchFamily="34" charset="-122"/>
              </a:rPr>
              <a:t>的指令序列</a:t>
            </a:r>
            <a:r>
              <a:rPr lang="zh-CN" altLang="en-US" sz="2200" dirty="0">
                <a:latin typeface="微软雅黑" pitchFamily="34" charset="-122"/>
                <a:ea typeface="微软雅黑" pitchFamily="34" charset="-122"/>
              </a:rPr>
              <a:t>。</a:t>
            </a:r>
          </a:p>
          <a:p>
            <a:pPr lvl="1">
              <a:lnSpc>
                <a:spcPct val="115000"/>
              </a:lnSpc>
              <a:spcBef>
                <a:spcPct val="30000"/>
              </a:spcBef>
            </a:pPr>
            <a:r>
              <a:rPr lang="zh-CN" altLang="en-US" sz="2200" dirty="0">
                <a:latin typeface="微软雅黑" pitchFamily="34" charset="-122"/>
                <a:ea typeface="微软雅黑" pitchFamily="34" charset="-122"/>
              </a:rPr>
              <a:t>每个指令系统中一定有一类</a:t>
            </a:r>
            <a:r>
              <a:rPr lang="zh-CN" altLang="en-US" sz="2200" dirty="0">
                <a:solidFill>
                  <a:schemeClr val="accent1"/>
                </a:solidFill>
                <a:latin typeface="微软雅黑" pitchFamily="34" charset="-122"/>
                <a:ea typeface="微软雅黑" pitchFamily="34" charset="-122"/>
              </a:rPr>
              <a:t>陷阱指令</a:t>
            </a:r>
            <a:r>
              <a:rPr lang="zh-CN" altLang="en-US" sz="2200" dirty="0">
                <a:latin typeface="微软雅黑" pitchFamily="34" charset="-122"/>
                <a:ea typeface="微软雅黑" pitchFamily="34" charset="-122"/>
              </a:rPr>
              <a:t>（有些机器也称为</a:t>
            </a:r>
            <a:r>
              <a:rPr lang="zh-CN" altLang="en-US" sz="2200" dirty="0">
                <a:solidFill>
                  <a:schemeClr val="accent1"/>
                </a:solidFill>
                <a:latin typeface="微软雅黑" pitchFamily="34" charset="-122"/>
                <a:ea typeface="微软雅黑" pitchFamily="34" charset="-122"/>
              </a:rPr>
              <a:t>软中断指令或系统调用指令</a:t>
            </a:r>
            <a:r>
              <a:rPr lang="zh-CN" altLang="en-US" sz="2200" dirty="0">
                <a:latin typeface="微软雅黑" pitchFamily="34" charset="-122"/>
                <a:ea typeface="微软雅黑" pitchFamily="34" charset="-122"/>
              </a:rPr>
              <a:t>），主要功能是为操作系统提供灵活的系统调用机制。</a:t>
            </a:r>
          </a:p>
          <a:p>
            <a:pPr lvl="1">
              <a:lnSpc>
                <a:spcPct val="115000"/>
              </a:lnSpc>
              <a:spcBef>
                <a:spcPct val="30000"/>
              </a:spcBef>
            </a:pPr>
            <a:r>
              <a:rPr lang="zh-CN" altLang="en-US" sz="2200" dirty="0">
                <a:latin typeface="微软雅黑" pitchFamily="34" charset="-122"/>
                <a:ea typeface="微软雅黑" pitchFamily="34" charset="-122"/>
              </a:rPr>
              <a:t>在</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请求指令序列中，具体</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请求被转换为一条陷阱指令，</a:t>
            </a:r>
            <a:r>
              <a:rPr lang="zh-CN" altLang="en-US" sz="2200" dirty="0">
                <a:solidFill>
                  <a:srgbClr val="006600"/>
                </a:solidFill>
                <a:latin typeface="微软雅黑" pitchFamily="34" charset="-122"/>
                <a:ea typeface="微软雅黑" pitchFamily="34" charset="-122"/>
              </a:rPr>
              <a:t>在陷阱指令前面则是相应的系统调用参数的设置指令</a:t>
            </a:r>
            <a:r>
              <a:rPr lang="zh-CN" altLang="en-US" sz="2200" dirty="0">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3715">
                                            <p:txEl>
                                              <p:pRg st="1" end="1"/>
                                            </p:txEl>
                                          </p:spTgt>
                                        </p:tgtEl>
                                        <p:attrNameLst>
                                          <p:attrName>style.visibility</p:attrName>
                                        </p:attrNameLst>
                                      </p:cBhvr>
                                      <p:to>
                                        <p:strVal val="visible"/>
                                      </p:to>
                                    </p:set>
                                    <p:animEffect transition="in" filter="blinds(horizontal)">
                                      <p:cBhvr>
                                        <p:cTn id="7" dur="500"/>
                                        <p:tgtEl>
                                          <p:spTgt spid="8837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83715">
                                            <p:txEl>
                                              <p:pRg st="2" end="2"/>
                                            </p:txEl>
                                          </p:spTgt>
                                        </p:tgtEl>
                                        <p:attrNameLst>
                                          <p:attrName>style.visibility</p:attrName>
                                        </p:attrNameLst>
                                      </p:cBhvr>
                                      <p:to>
                                        <p:strVal val="visible"/>
                                      </p:to>
                                    </p:set>
                                    <p:animEffect transition="in" filter="blinds(horizontal)">
                                      <p:cBhvr>
                                        <p:cTn id="12" dur="500"/>
                                        <p:tgtEl>
                                          <p:spTgt spid="8837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83715">
                                            <p:txEl>
                                              <p:pRg st="3" end="3"/>
                                            </p:txEl>
                                          </p:spTgt>
                                        </p:tgtEl>
                                        <p:attrNameLst>
                                          <p:attrName>style.visibility</p:attrName>
                                        </p:attrNameLst>
                                      </p:cBhvr>
                                      <p:to>
                                        <p:strVal val="visible"/>
                                      </p:to>
                                    </p:set>
                                    <p:animEffect transition="in" filter="blinds(horizontal)">
                                      <p:cBhvr>
                                        <p:cTn id="17" dur="500"/>
                                        <p:tgtEl>
                                          <p:spTgt spid="8837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83715">
                                            <p:txEl>
                                              <p:pRg st="4" end="4"/>
                                            </p:txEl>
                                          </p:spTgt>
                                        </p:tgtEl>
                                        <p:attrNameLst>
                                          <p:attrName>style.visibility</p:attrName>
                                        </p:attrNameLst>
                                      </p:cBhvr>
                                      <p:to>
                                        <p:strVal val="visible"/>
                                      </p:to>
                                    </p:set>
                                    <p:animEffect transition="in" filter="blinds(horizontal)">
                                      <p:cBhvr>
                                        <p:cTn id="22" dur="500"/>
                                        <p:tgtEl>
                                          <p:spTgt spid="8837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83715">
                                            <p:txEl>
                                              <p:pRg st="5" end="5"/>
                                            </p:txEl>
                                          </p:spTgt>
                                        </p:tgtEl>
                                        <p:attrNameLst>
                                          <p:attrName>style.visibility</p:attrName>
                                        </p:attrNameLst>
                                      </p:cBhvr>
                                      <p:to>
                                        <p:strVal val="visible"/>
                                      </p:to>
                                    </p:set>
                                    <p:animEffect transition="in" filter="blinds(horizontal)">
                                      <p:cBhvr>
                                        <p:cTn id="27" dur="500"/>
                                        <p:tgtEl>
                                          <p:spTgt spid="883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600" b="0" i="0" u="none" strike="noStrike" cap="none" normalizeH="0" baseline="0" smtClean="0">
            <a:ln>
              <a:noFill/>
            </a:ln>
            <a:solidFill>
              <a:schemeClr val="tx1"/>
            </a:solidFill>
            <a:effectLst/>
            <a:latin typeface="Arial"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2184129491</TotalTime>
  <Pages>40</Pages>
  <Words>9270</Words>
  <Application>Microsoft Office PowerPoint</Application>
  <PresentationFormat>全屏显示(4:3)</PresentationFormat>
  <Paragraphs>1072</Paragraphs>
  <Slides>76</Slides>
  <Notes>8</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76</vt:i4>
      </vt:variant>
    </vt:vector>
  </HeadingPairs>
  <TitlesOfParts>
    <vt:vector size="79" baseType="lpstr">
      <vt:lpstr>lecture1</vt:lpstr>
      <vt:lpstr>1_lecture1</vt:lpstr>
      <vt:lpstr>芞</vt:lpstr>
      <vt:lpstr>  I/O操作的实现  用户空间I/O软件 I/O硬件与软件的接口 内核空间I/O软件 </vt:lpstr>
      <vt:lpstr>I/O和文件操作</vt:lpstr>
      <vt:lpstr>I/O操作的实现</vt:lpstr>
      <vt:lpstr>复习：Hello程序的数据流动过程</vt:lpstr>
      <vt:lpstr>操作系统在程序执行过程中的作用</vt:lpstr>
      <vt:lpstr>I/O子系统概述</vt:lpstr>
      <vt:lpstr>I/O子系统概述</vt:lpstr>
      <vt:lpstr>用户I/O软件</vt:lpstr>
      <vt:lpstr>用户I/O软件</vt:lpstr>
      <vt:lpstr>系统I/O软件</vt:lpstr>
      <vt:lpstr>系统调用和API</vt:lpstr>
      <vt:lpstr>系统调用及其参数传递</vt:lpstr>
      <vt:lpstr>用户程序、C函数和内核</vt:lpstr>
      <vt:lpstr>Linux系统中printf()函数的执行过程</vt:lpstr>
      <vt:lpstr>Linux系统下的write()封装函数 </vt:lpstr>
      <vt:lpstr>用户空间中的I/O函数</vt:lpstr>
      <vt:lpstr>用户空间中的I/O函数</vt:lpstr>
      <vt:lpstr>文件的基本概念</vt:lpstr>
      <vt:lpstr>进程与文件</vt:lpstr>
      <vt:lpstr>打开同一个文件</vt:lpstr>
      <vt:lpstr>文件的创建和打开</vt:lpstr>
      <vt:lpstr>文件的读/写</vt:lpstr>
      <vt:lpstr>文件的定位和关闭</vt:lpstr>
      <vt:lpstr>典型的stdio.h的部分内容</vt:lpstr>
      <vt:lpstr>带缓冲I/O的实现</vt:lpstr>
      <vt:lpstr>带缓冲I/O的实现</vt:lpstr>
      <vt:lpstr>stdout和stderr的差别</vt:lpstr>
      <vt:lpstr>stdout 和 stderr 的差别</vt:lpstr>
      <vt:lpstr>重定向（Redirection）</vt:lpstr>
      <vt:lpstr>stdio.h中更多的定义</vt:lpstr>
      <vt:lpstr>_fillbuf()函数的实现</vt:lpstr>
      <vt:lpstr>PowerPoint 演示文稿</vt:lpstr>
      <vt:lpstr>举例：文件复制功能的实现</vt:lpstr>
      <vt:lpstr>Linux系统下的write()封装函数 </vt:lpstr>
      <vt:lpstr>I/O操作的实现</vt:lpstr>
      <vt:lpstr>I/O硬件的组成</vt:lpstr>
      <vt:lpstr>PowerPoint 演示文稿</vt:lpstr>
      <vt:lpstr>连接外部设备的连接器</vt:lpstr>
      <vt:lpstr>外部设备的通用模型</vt:lpstr>
      <vt:lpstr>设备控制器的结构</vt:lpstr>
      <vt:lpstr>显卡的外部连接特征</vt:lpstr>
      <vt:lpstr>I/O端口的寻址方式</vt:lpstr>
      <vt:lpstr>驱动程序与I/O指令</vt:lpstr>
      <vt:lpstr>三种基本I/O方式</vt:lpstr>
      <vt:lpstr>以hello程序为例说明</vt:lpstr>
      <vt:lpstr>程序查询（Polling）方式</vt:lpstr>
      <vt:lpstr>程序查询（Polling）方式</vt:lpstr>
      <vt:lpstr>PowerPoint 演示文稿</vt:lpstr>
      <vt:lpstr>程序查询I/O方式</vt:lpstr>
      <vt:lpstr>中断I/O方式</vt:lpstr>
      <vt:lpstr>中断I/O方式</vt:lpstr>
      <vt:lpstr>中断控制器的基本结构</vt:lpstr>
      <vt:lpstr>中断优先权编码器</vt:lpstr>
      <vt:lpstr>中断I/O方式</vt:lpstr>
      <vt:lpstr>中断处理过程</vt:lpstr>
      <vt:lpstr>多重中断的概念</vt:lpstr>
      <vt:lpstr>多重中断嵌套</vt:lpstr>
      <vt:lpstr>多重中断嵌套</vt:lpstr>
      <vt:lpstr>多重中断嵌套</vt:lpstr>
      <vt:lpstr>轮询方式和中断方式的比较</vt:lpstr>
      <vt:lpstr>轮询方式和中断方式的比较</vt:lpstr>
      <vt:lpstr>DMA方式的基本要点</vt:lpstr>
      <vt:lpstr>读一个磁盘扇区 - 第一步</vt:lpstr>
      <vt:lpstr>读一个磁盘扇区–第二步</vt:lpstr>
      <vt:lpstr>读一个磁盘扇区–第三步</vt:lpstr>
      <vt:lpstr>DMA方式下CPU的工作</vt:lpstr>
      <vt:lpstr>例：中断、DMA方式下CPU的开销</vt:lpstr>
      <vt:lpstr>例：中断、DMA方式下CPU的开销</vt:lpstr>
      <vt:lpstr>I/O操作的实现</vt:lpstr>
      <vt:lpstr>内核空间I/O软件</vt:lpstr>
      <vt:lpstr>PowerPoint 演示文稿</vt:lpstr>
      <vt:lpstr>设备无关I/O软件层</vt:lpstr>
      <vt:lpstr>设备无关I/O软件层</vt:lpstr>
      <vt:lpstr>设备驱动程序</vt:lpstr>
      <vt:lpstr>中断服务程序</vt:lpstr>
      <vt:lpstr>本章小结</vt:lpstr>
    </vt:vector>
  </TitlesOfParts>
  <Company>Wayne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lastModifiedBy>JieTang</cp:lastModifiedBy>
  <cp:revision>1793</cp:revision>
  <cp:lastPrinted>1998-02-02T13:15:44Z</cp:lastPrinted>
  <dcterms:created xsi:type="dcterms:W3CDTF">1996-09-09T11:33:30Z</dcterms:created>
  <dcterms:modified xsi:type="dcterms:W3CDTF">2019-12-24T08:39:11Z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