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7" r:id="rId10"/>
    <p:sldId id="298" r:id="rId11"/>
    <p:sldId id="265" r:id="rId12"/>
    <p:sldId id="268" r:id="rId13"/>
    <p:sldId id="299" r:id="rId14"/>
    <p:sldId id="300" r:id="rId15"/>
    <p:sldId id="301" r:id="rId16"/>
    <p:sldId id="269" r:id="rId17"/>
    <p:sldId id="302" r:id="rId18"/>
    <p:sldId id="303" r:id="rId19"/>
    <p:sldId id="271" r:id="rId20"/>
    <p:sldId id="272" r:id="rId21"/>
    <p:sldId id="274" r:id="rId22"/>
    <p:sldId id="275" r:id="rId23"/>
    <p:sldId id="276" r:id="rId24"/>
    <p:sldId id="277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79" r:id="rId35"/>
    <p:sldId id="282" r:id="rId36"/>
    <p:sldId id="281" r:id="rId37"/>
    <p:sldId id="283" r:id="rId38"/>
    <p:sldId id="297" r:id="rId39"/>
    <p:sldId id="284" r:id="rId40"/>
    <p:sldId id="285" r:id="rId41"/>
    <p:sldId id="280" r:id="rId42"/>
    <p:sldId id="288" r:id="rId43"/>
    <p:sldId id="286" r:id="rId44"/>
    <p:sldId id="287" r:id="rId45"/>
    <p:sldId id="292" r:id="rId46"/>
    <p:sldId id="290" r:id="rId47"/>
    <p:sldId id="291" r:id="rId48"/>
    <p:sldId id="293" r:id="rId49"/>
    <p:sldId id="294" r:id="rId50"/>
    <p:sldId id="295" r:id="rId51"/>
    <p:sldId id="29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C8A5C-9C13-4BB3-A1BA-4BA5CB1D49CB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AD1D4-E05F-41F1-A748-77DBDCE3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9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CD4D-C36A-4C95-A81A-EF1F3FCC5A16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9" y="390129"/>
            <a:ext cx="1077599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2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BA3-5B1F-4E7C-829D-FDB02FEB5CFD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147C-CCC2-4DF1-89DB-BDF47EB44406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6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A362-FF4D-46F7-8B03-EE05B6BE49AD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9" y="390129"/>
            <a:ext cx="1077599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2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CCB2-250D-4673-942D-B3F64DB0D391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B74F-565E-4A1E-9052-898DFF427156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9E3D-7E33-482F-9F16-415D1E5C7C63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F146-0D01-465C-967A-80BBA86DCCE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0073-9894-497C-B133-69A87AA3E120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468C-A9B4-4E76-9F56-A42E8E5EBA6D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5">
                <a:solidFill>
                  <a:schemeClr val="tx1"/>
                </a:solidFill>
              </a:defRPr>
            </a:lvl1pPr>
          </a:lstStyle>
          <a:p>
            <a:fld id="{1C85C37E-43CE-4635-AEF6-E6D1E1531DE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5">
                <a:solidFill>
                  <a:schemeClr val="tx1"/>
                </a:solidFill>
              </a:defRPr>
            </a:lvl1pPr>
          </a:lstStyle>
          <a:p>
            <a:fld id="{8699F60D-7609-4D8B-9914-ABEA9042D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1BD1-EEB7-4FF5-AA8A-33A58E2FEC5A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524000" y="1122362"/>
            <a:ext cx="9144000" cy="271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800" dirty="0" smtClean="0"/>
              <a:t>PA 3-1 Cache</a:t>
            </a:r>
            <a:r>
              <a:rPr lang="zh-CN" altLang="en-US" sz="4800" dirty="0" smtClean="0"/>
              <a:t>的模拟</a:t>
            </a:r>
            <a:endParaRPr lang="zh-CN" altLang="en-US" sz="4800" dirty="0"/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524000" y="429831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/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南京大学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计算机系统基础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课程组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683">
            <a:off x="348060" y="4973726"/>
            <a:ext cx="1268542" cy="12685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主存和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的划分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38036"/>
              </p:ext>
            </p:extLst>
          </p:nvPr>
        </p:nvGraphicFramePr>
        <p:xfrm>
          <a:off x="1421063" y="4401511"/>
          <a:ext cx="8579592" cy="525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966">
                  <a:extLst>
                    <a:ext uri="{9D8B030D-6E8A-4147-A177-3AD203B41FA5}">
                      <a16:colId xmlns:a16="http://schemas.microsoft.com/office/drawing/2014/main" val="2180978707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1725239188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1051807165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1358305878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86163355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3593004069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3490164110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404769143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2317151048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4240315863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2321571914"/>
                    </a:ext>
                  </a:extLst>
                </a:gridCol>
                <a:gridCol w="714966">
                  <a:extLst>
                    <a:ext uri="{9D8B030D-6E8A-4147-A177-3AD203B41FA5}">
                      <a16:colId xmlns:a16="http://schemas.microsoft.com/office/drawing/2014/main" val="1268002382"/>
                    </a:ext>
                  </a:extLst>
                </a:gridCol>
              </a:tblGrid>
              <a:tr h="525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4801"/>
                  </a:ext>
                </a:extLst>
              </a:tr>
            </a:tbl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2716805" y="3785264"/>
            <a:ext cx="252249" cy="28437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63846" y="5482581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en-US" altLang="zh-CN" sz="3200" baseline="30000" dirty="0">
                <a:solidFill>
                  <a:schemeClr val="accent1"/>
                </a:solidFill>
              </a:rPr>
              <a:t>b</a:t>
            </a:r>
            <a:endParaRPr lang="zh-CN" altLang="en-US" sz="3200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5607325" y="3790347"/>
            <a:ext cx="252249" cy="28335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08239" y="5482582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en-US" altLang="zh-CN" sz="3200" baseline="30000" dirty="0">
                <a:solidFill>
                  <a:schemeClr val="accent1"/>
                </a:solidFill>
              </a:rPr>
              <a:t>b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08638" y="5680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主存块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71971" y="5679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主存块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 rot="16200000">
            <a:off x="8457747" y="3790347"/>
            <a:ext cx="252249" cy="28335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58661" y="5482582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en-US" altLang="zh-CN" sz="3200" baseline="30000" dirty="0">
                <a:solidFill>
                  <a:schemeClr val="accent1"/>
                </a:solidFill>
              </a:rPr>
              <a:t>b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822393" y="5679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主存块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211781" y="4009817"/>
            <a:ext cx="215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…</a:t>
            </a:r>
            <a:endParaRPr lang="zh-CN" altLang="en-US" sz="80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70033"/>
              </p:ext>
            </p:extLst>
          </p:nvPr>
        </p:nvGraphicFramePr>
        <p:xfrm>
          <a:off x="7150235" y="1287576"/>
          <a:ext cx="28335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92">
                  <a:extLst>
                    <a:ext uri="{9D8B030D-6E8A-4147-A177-3AD203B41FA5}">
                      <a16:colId xmlns:a16="http://schemas.microsoft.com/office/drawing/2014/main" val="2097574268"/>
                    </a:ext>
                  </a:extLst>
                </a:gridCol>
                <a:gridCol w="708392">
                  <a:extLst>
                    <a:ext uri="{9D8B030D-6E8A-4147-A177-3AD203B41FA5}">
                      <a16:colId xmlns:a16="http://schemas.microsoft.com/office/drawing/2014/main" val="752491833"/>
                    </a:ext>
                  </a:extLst>
                </a:gridCol>
                <a:gridCol w="708392">
                  <a:extLst>
                    <a:ext uri="{9D8B030D-6E8A-4147-A177-3AD203B41FA5}">
                      <a16:colId xmlns:a16="http://schemas.microsoft.com/office/drawing/2014/main" val="2441370177"/>
                    </a:ext>
                  </a:extLst>
                </a:gridCol>
                <a:gridCol w="708392">
                  <a:extLst>
                    <a:ext uri="{9D8B030D-6E8A-4147-A177-3AD203B41FA5}">
                      <a16:colId xmlns:a16="http://schemas.microsoft.com/office/drawing/2014/main" val="203268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0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0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49410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 rot="5400000">
            <a:off x="8440894" y="-443780"/>
            <a:ext cx="252249" cy="28335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51165" y="229586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en-US" altLang="zh-CN" sz="3200" baseline="30000" dirty="0">
                <a:solidFill>
                  <a:schemeClr val="accent1"/>
                </a:solidFill>
              </a:rPr>
              <a:t>b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7508604" y="2882545"/>
            <a:ext cx="215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…</a:t>
            </a:r>
            <a:endParaRPr lang="zh-CN" altLang="en-US" sz="8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20183" y="128757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20183" y="164193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020183" y="201504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50672" y="4332609"/>
            <a:ext cx="137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主存</a:t>
            </a:r>
            <a:endParaRPr lang="zh-CN" altLang="en-US" sz="3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588956" y="96542"/>
            <a:ext cx="176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Cache</a:t>
            </a:r>
            <a:endParaRPr lang="zh-CN" altLang="en-US" sz="3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82" y="118344"/>
            <a:ext cx="964125" cy="71827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878046" y="3907782"/>
            <a:ext cx="20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706981" y="3907782"/>
            <a:ext cx="20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563140" y="3907782"/>
            <a:ext cx="20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066405" y="1287576"/>
            <a:ext cx="91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066405" y="1661270"/>
            <a:ext cx="91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066405" y="2029491"/>
            <a:ext cx="91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7" name="左大括号 36"/>
          <p:cNvSpPr/>
          <p:nvPr/>
        </p:nvSpPr>
        <p:spPr>
          <a:xfrm rot="5400000">
            <a:off x="5575582" y="613394"/>
            <a:ext cx="235076" cy="6258549"/>
          </a:xfrm>
          <a:prstGeom prst="leftBrace">
            <a:avLst>
              <a:gd name="adj1" fmla="val 8333"/>
              <a:gd name="adj2" fmla="val 8084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6073757" y="1274811"/>
            <a:ext cx="160011" cy="112320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3801533" y="1921933"/>
            <a:ext cx="1985789" cy="14732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73893" y="1634800"/>
            <a:ext cx="4775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问题一：</a:t>
            </a:r>
            <a:r>
              <a:rPr lang="en-US" altLang="zh-CN" sz="2400" dirty="0"/>
              <a:t> Cache</a:t>
            </a:r>
            <a:r>
              <a:rPr lang="zh-CN" altLang="en-US" sz="2400" dirty="0"/>
              <a:t>行和主存块的</a:t>
            </a:r>
            <a:r>
              <a:rPr lang="zh-CN" altLang="en-US" sz="2400" dirty="0" smtClean="0"/>
              <a:t>映射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某个主存块对应哪个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行？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4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182255"/>
            <a:ext cx="11133082" cy="499470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</a:t>
            </a:r>
            <a:r>
              <a:rPr lang="zh-CN" altLang="en-US" sz="2600" dirty="0" smtClean="0"/>
              <a:t>映射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什么菜放什么盘子？</a:t>
            </a:r>
            <a:endParaRPr lang="en-US" altLang="zh-CN" sz="2600" dirty="0"/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第二，主存块和</a:t>
            </a:r>
            <a:r>
              <a:rPr lang="en-US" altLang="zh-CN" sz="2600" dirty="0" smtClean="0"/>
              <a:t>Cache</a:t>
            </a:r>
            <a:r>
              <a:rPr lang="zh-CN" altLang="en-US" sz="2600" dirty="0" smtClean="0"/>
              <a:t>行怎么对应？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直接映射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一个萝卜一个盘</a:t>
            </a:r>
            <a:r>
              <a:rPr lang="en-US" altLang="zh-CN" sz="2600" dirty="0" smtClean="0"/>
              <a:t>~</a:t>
            </a:r>
            <a:r>
              <a:rPr lang="zh-CN" altLang="en-US" sz="2600" dirty="0" smtClean="0"/>
              <a:t>（坑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盘）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全相联映射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是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就能占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组相联映射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划分成组，不能占别组的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，但自己的组内是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就能占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95-32B7-4D72-8102-310288076444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 smtClean="0"/>
              <a:t>：内存中第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个块的块号 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 </a:t>
            </a:r>
            <a:r>
              <a:rPr lang="en-US" altLang="zh-CN" sz="2600" i="1" dirty="0" smtClean="0"/>
              <a:t>mod</a:t>
            </a:r>
            <a:r>
              <a:rPr lang="en-US" altLang="zh-CN" sz="2600" dirty="0" smtClean="0"/>
              <a:t> Cache</a:t>
            </a:r>
            <a:r>
              <a:rPr lang="zh-CN" altLang="en-US" sz="2600" dirty="0" smtClean="0"/>
              <a:t>的行数  </a:t>
            </a:r>
            <a:r>
              <a:rPr lang="en-US" altLang="zh-CN" sz="2600" dirty="0" smtClean="0"/>
              <a:t>=&gt;  Cache</a:t>
            </a:r>
            <a:r>
              <a:rPr lang="zh-CN" altLang="en-US" sz="2600" dirty="0" smtClean="0"/>
              <a:t>行号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/>
              <a:t>对应到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7DD6-A17F-47DC-9929-28E3E405B59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 smtClean="0"/>
              <a:t>：内存中第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个块的块号 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 </a:t>
            </a:r>
            <a:r>
              <a:rPr lang="en-US" altLang="zh-CN" sz="2600" i="1" dirty="0" smtClean="0"/>
              <a:t>mod</a:t>
            </a:r>
            <a:r>
              <a:rPr lang="en-US" altLang="zh-CN" sz="2600" dirty="0" smtClean="0"/>
              <a:t> Cache</a:t>
            </a:r>
            <a:r>
              <a:rPr lang="zh-CN" altLang="en-US" sz="2600" dirty="0" smtClean="0"/>
              <a:t>的行数  </a:t>
            </a:r>
            <a:r>
              <a:rPr lang="en-US" altLang="zh-CN" sz="2600" dirty="0" smtClean="0"/>
              <a:t>=&gt;  Cache</a:t>
            </a:r>
            <a:r>
              <a:rPr lang="zh-CN" altLang="en-US" sz="2600" dirty="0" smtClean="0"/>
              <a:t>行号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/>
              <a:t>对应到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7DD6-A17F-47DC-9929-28E3E405B59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26318" y="112878"/>
            <a:ext cx="4753303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举例：</a:t>
            </a:r>
            <a:endParaRPr lang="en-US" altLang="zh-CN" sz="3200" dirty="0" smtClean="0"/>
          </a:p>
          <a:p>
            <a:r>
              <a:rPr lang="zh-CN" altLang="en-US" sz="2400" dirty="0" smtClean="0"/>
              <a:t>块大小 </a:t>
            </a:r>
            <a:r>
              <a:rPr lang="en-US" altLang="zh-CN" sz="2400" dirty="0" smtClean="0"/>
              <a:t>=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4B</a:t>
            </a:r>
          </a:p>
          <a:p>
            <a:r>
              <a:rPr lang="zh-CN" altLang="en-US" sz="2400" dirty="0" smtClean="0"/>
              <a:t>主存分为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64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块</a:t>
            </a:r>
            <a:endParaRPr lang="en-US" altLang="zh-CN" sz="2400" dirty="0" smtClean="0"/>
          </a:p>
          <a:p>
            <a:r>
              <a:rPr lang="en-US" altLang="zh-CN" sz="2400" dirty="0" smtClean="0"/>
              <a:t>Cache</a:t>
            </a:r>
            <a:r>
              <a:rPr lang="zh-CN" altLang="en-US" sz="2400" dirty="0" smtClean="0"/>
              <a:t>数据区有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行</a:t>
            </a:r>
            <a:endParaRPr lang="en-US" altLang="zh-CN" sz="2400" dirty="0" smtClean="0"/>
          </a:p>
          <a:p>
            <a:endParaRPr lang="en-US" altLang="zh-CN" sz="3200" dirty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块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行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块 </a:t>
            </a:r>
            <a:r>
              <a:rPr lang="en-US" altLang="zh-CN" sz="2400" dirty="0"/>
              <a:t>-&gt;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行</a:t>
            </a:r>
            <a:endParaRPr lang="zh-CN" altLang="en-US" sz="2400" dirty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块 </a:t>
            </a:r>
            <a:r>
              <a:rPr lang="en-US" altLang="zh-CN" sz="2400" dirty="0"/>
              <a:t>-&gt;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行</a:t>
            </a:r>
            <a:endParaRPr lang="zh-CN" altLang="en-US" sz="2400" dirty="0"/>
          </a:p>
          <a:p>
            <a:r>
              <a:rPr lang="zh-CN" altLang="en-US" sz="2400" dirty="0" smtClean="0"/>
              <a:t>第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块 </a:t>
            </a:r>
            <a:r>
              <a:rPr lang="en-US" altLang="zh-CN" sz="2400" dirty="0"/>
              <a:t>-&gt;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行</a:t>
            </a:r>
            <a:endParaRPr lang="zh-CN" altLang="en-US" sz="2400" dirty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块 </a:t>
            </a:r>
            <a:r>
              <a:rPr lang="en-US" altLang="zh-CN" sz="2400" dirty="0"/>
              <a:t>-&gt; </a:t>
            </a:r>
            <a:r>
              <a:rPr lang="zh-CN" altLang="en-US" sz="2400" dirty="0"/>
              <a:t>第</a:t>
            </a:r>
            <a:r>
              <a:rPr lang="en-US" altLang="zh-CN" sz="2400" dirty="0"/>
              <a:t>0</a:t>
            </a:r>
            <a:r>
              <a:rPr lang="zh-CN" altLang="en-US" sz="2400" dirty="0"/>
              <a:t>行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63</a:t>
            </a:r>
            <a:r>
              <a:rPr lang="zh-CN" altLang="en-US" sz="2400" dirty="0" smtClean="0"/>
              <a:t>块 </a:t>
            </a:r>
            <a:r>
              <a:rPr lang="en-US" altLang="zh-CN" sz="2400" dirty="0" smtClean="0"/>
              <a:t>-&gt;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85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 smtClean="0"/>
              <a:t>：内存中第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个块的块号 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 </a:t>
            </a:r>
            <a:r>
              <a:rPr lang="en-US" altLang="zh-CN" sz="2600" i="1" dirty="0" smtClean="0"/>
              <a:t>mod</a:t>
            </a:r>
            <a:r>
              <a:rPr lang="en-US" altLang="zh-CN" sz="2600" dirty="0" smtClean="0"/>
              <a:t> Cache</a:t>
            </a:r>
            <a:r>
              <a:rPr lang="zh-CN" altLang="en-US" sz="2600" dirty="0" smtClean="0"/>
              <a:t>的行数  </a:t>
            </a:r>
            <a:r>
              <a:rPr lang="en-US" altLang="zh-CN" sz="2600" dirty="0" smtClean="0"/>
              <a:t>=&gt;  Cache</a:t>
            </a:r>
            <a:r>
              <a:rPr lang="zh-CN" altLang="en-US" sz="2600" dirty="0" smtClean="0"/>
              <a:t>行号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/>
              <a:t>对应到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7DD6-A17F-47DC-9929-28E3E405B59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6718" y="850785"/>
            <a:ext cx="526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NEMU</a:t>
            </a:r>
            <a:r>
              <a:rPr lang="zh-CN" altLang="en-US" sz="3200" dirty="0" smtClean="0"/>
              <a:t>中的一个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位的物理地址，如何计算其块号？如何计算其行号？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316718" y="2906104"/>
            <a:ext cx="5265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块号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物理地址 </a:t>
            </a:r>
            <a:r>
              <a:rPr lang="en-US" altLang="zh-CN" sz="3200" dirty="0" smtClean="0"/>
              <a:t>/ 2</a:t>
            </a:r>
            <a:r>
              <a:rPr lang="en-US" altLang="zh-CN" sz="3200" baseline="30000" dirty="0" smtClean="0"/>
              <a:t>b</a:t>
            </a:r>
            <a:r>
              <a:rPr lang="zh-CN" altLang="en-US" sz="3200" dirty="0" smtClean="0"/>
              <a:t>（取整）</a:t>
            </a:r>
            <a:endParaRPr lang="en-US" altLang="zh-CN" sz="3200" dirty="0" smtClean="0"/>
          </a:p>
          <a:p>
            <a:r>
              <a:rPr lang="zh-CN" altLang="en-US" sz="3200" dirty="0"/>
              <a:t>行</a:t>
            </a:r>
            <a:r>
              <a:rPr lang="zh-CN" altLang="en-US" sz="3200" dirty="0" smtClean="0"/>
              <a:t>号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块号 </a:t>
            </a:r>
            <a:r>
              <a:rPr lang="en-US" altLang="zh-CN" sz="3200" dirty="0" smtClean="0"/>
              <a:t>mod 2</a:t>
            </a:r>
            <a:r>
              <a:rPr lang="en-US" altLang="zh-CN" sz="3200" baseline="30000" dirty="0" smtClean="0"/>
              <a:t>c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3790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 smtClean="0"/>
              <a:t>：内存中第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个块的块号 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 </a:t>
            </a:r>
            <a:r>
              <a:rPr lang="en-US" altLang="zh-CN" sz="2600" i="1" dirty="0" smtClean="0"/>
              <a:t>mod</a:t>
            </a:r>
            <a:r>
              <a:rPr lang="en-US" altLang="zh-CN" sz="2600" dirty="0" smtClean="0"/>
              <a:t> Cache</a:t>
            </a:r>
            <a:r>
              <a:rPr lang="zh-CN" altLang="en-US" sz="2600" dirty="0" smtClean="0"/>
              <a:t>的行数  </a:t>
            </a:r>
            <a:r>
              <a:rPr lang="en-US" altLang="zh-CN" sz="2600" dirty="0" smtClean="0"/>
              <a:t>=&gt;  Cache</a:t>
            </a:r>
            <a:r>
              <a:rPr lang="zh-CN" altLang="en-US" sz="2600" dirty="0" smtClean="0"/>
              <a:t>行号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/>
              <a:t>对应到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7DD6-A17F-47DC-9929-28E3E405B59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6718" y="850785"/>
            <a:ext cx="526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NEMU</a:t>
            </a:r>
            <a:r>
              <a:rPr lang="zh-CN" altLang="en-US" sz="3200" dirty="0" smtClean="0"/>
              <a:t>中的一个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位的物理地址，</a:t>
            </a:r>
            <a:r>
              <a:rPr lang="zh-CN" altLang="en-US" sz="3200" dirty="0" smtClean="0">
                <a:solidFill>
                  <a:srgbClr val="C00000"/>
                </a:solidFill>
              </a:rPr>
              <a:t>如何计算其块号？</a:t>
            </a:r>
            <a:r>
              <a:rPr lang="zh-CN" altLang="en-US" sz="3200" dirty="0" smtClean="0"/>
              <a:t>如何计算其行号？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316718" y="2906104"/>
            <a:ext cx="5265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块号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zh-CN" altLang="en-US" sz="3200" dirty="0" smtClean="0">
                <a:solidFill>
                  <a:srgbClr val="C00000"/>
                </a:solidFill>
              </a:rPr>
              <a:t>物理地址 </a:t>
            </a:r>
            <a:r>
              <a:rPr lang="en-US" altLang="zh-CN" sz="3200" dirty="0" smtClean="0">
                <a:solidFill>
                  <a:srgbClr val="C00000"/>
                </a:solidFill>
              </a:rPr>
              <a:t>/ 2</a:t>
            </a:r>
            <a:r>
              <a:rPr lang="en-US" altLang="zh-CN" sz="3200" baseline="30000" dirty="0" smtClean="0">
                <a:solidFill>
                  <a:srgbClr val="C00000"/>
                </a:solidFill>
              </a:rPr>
              <a:t>b </a:t>
            </a:r>
            <a:r>
              <a:rPr lang="zh-CN" altLang="en-US" sz="3200" dirty="0" smtClean="0">
                <a:solidFill>
                  <a:srgbClr val="C00000"/>
                </a:solidFill>
              </a:rPr>
              <a:t>（取</a:t>
            </a:r>
            <a:r>
              <a:rPr lang="zh-CN" altLang="en-US" sz="3200" dirty="0">
                <a:solidFill>
                  <a:srgbClr val="C00000"/>
                </a:solidFill>
              </a:rPr>
              <a:t>整）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r>
              <a:rPr lang="zh-CN" altLang="en-US" sz="3200" dirty="0"/>
              <a:t>行</a:t>
            </a:r>
            <a:r>
              <a:rPr lang="zh-CN" altLang="en-US" sz="3200" dirty="0" smtClean="0"/>
              <a:t>号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块号 </a:t>
            </a:r>
            <a:r>
              <a:rPr lang="en-US" altLang="zh-CN" sz="3200" dirty="0" smtClean="0"/>
              <a:t>mod 2</a:t>
            </a:r>
            <a:r>
              <a:rPr lang="en-US" altLang="zh-CN" sz="3200" baseline="30000" dirty="0" smtClean="0"/>
              <a:t>c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8473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6934200" y="1649187"/>
            <a:ext cx="5377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块号 </a:t>
            </a:r>
            <a:r>
              <a:rPr lang="en-US" altLang="zh-CN" sz="3200" dirty="0">
                <a:solidFill>
                  <a:srgbClr val="C00000"/>
                </a:solidFill>
              </a:rPr>
              <a:t>= </a:t>
            </a:r>
            <a:r>
              <a:rPr lang="zh-CN" altLang="en-US" sz="3200" dirty="0">
                <a:solidFill>
                  <a:srgbClr val="C00000"/>
                </a:solidFill>
              </a:rPr>
              <a:t>物理地址 </a:t>
            </a:r>
            <a:r>
              <a:rPr lang="en-US" altLang="zh-CN" sz="3200" dirty="0">
                <a:solidFill>
                  <a:srgbClr val="C00000"/>
                </a:solidFill>
              </a:rPr>
              <a:t>/ 2</a:t>
            </a:r>
            <a:r>
              <a:rPr lang="en-US" altLang="zh-CN" sz="3200" baseline="30000" dirty="0">
                <a:solidFill>
                  <a:srgbClr val="C00000"/>
                </a:solidFill>
              </a:rPr>
              <a:t>b </a:t>
            </a:r>
            <a:r>
              <a:rPr lang="zh-CN" altLang="en-US" sz="3200" dirty="0">
                <a:solidFill>
                  <a:srgbClr val="C00000"/>
                </a:solidFill>
              </a:rPr>
              <a:t>（取整）</a:t>
            </a:r>
            <a:endParaRPr lang="en-US" altLang="zh-CN" sz="3200" dirty="0">
              <a:solidFill>
                <a:srgbClr val="C00000"/>
              </a:solidFill>
            </a:endParaRPr>
          </a:p>
          <a:p>
            <a:r>
              <a:rPr lang="zh-CN" altLang="en-US" sz="3200" dirty="0" smtClean="0"/>
              <a:t>行号 </a:t>
            </a:r>
            <a:r>
              <a:rPr lang="en-US" altLang="zh-CN" sz="3200" dirty="0" smtClean="0"/>
              <a:t>= </a:t>
            </a:r>
            <a:r>
              <a:rPr lang="zh-CN" altLang="en-US" sz="3200" dirty="0" smtClean="0"/>
              <a:t>块号 </a:t>
            </a:r>
            <a:r>
              <a:rPr lang="en-US" altLang="zh-CN" sz="3200" dirty="0" smtClean="0"/>
              <a:t>mod 2</a:t>
            </a:r>
            <a:r>
              <a:rPr lang="en-US" altLang="zh-CN" sz="3200" baseline="30000" dirty="0" smtClean="0"/>
              <a:t>c</a:t>
            </a:r>
            <a:endParaRPr lang="zh-CN" altLang="en-US" sz="3200" baseline="30000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/>
              <a:t>：内存中第</a:t>
            </a:r>
            <a:r>
              <a:rPr lang="en-US" altLang="zh-CN" sz="2600" dirty="0"/>
              <a:t>M</a:t>
            </a:r>
            <a:r>
              <a:rPr lang="zh-CN" altLang="en-US" sz="2600" dirty="0"/>
              <a:t>个块的块号 </a:t>
            </a:r>
            <a:r>
              <a:rPr lang="en-US" altLang="zh-CN" sz="2600" dirty="0"/>
              <a:t>M</a:t>
            </a:r>
            <a:r>
              <a:rPr lang="zh-CN" altLang="en-US" sz="2600" dirty="0"/>
              <a:t> </a:t>
            </a:r>
            <a:r>
              <a:rPr lang="en-US" altLang="zh-CN" sz="2600" i="1" dirty="0"/>
              <a:t>mod</a:t>
            </a:r>
            <a:r>
              <a:rPr lang="en-US" altLang="zh-CN" sz="2600" dirty="0"/>
              <a:t> Cache</a:t>
            </a:r>
            <a:r>
              <a:rPr lang="zh-CN" altLang="en-US" sz="2600" dirty="0"/>
              <a:t>的行数  </a:t>
            </a:r>
            <a:r>
              <a:rPr lang="en-US" altLang="zh-CN" sz="2600" dirty="0"/>
              <a:t>=&gt;  Cache</a:t>
            </a:r>
            <a:r>
              <a:rPr lang="zh-CN" altLang="en-US" sz="2600" dirty="0"/>
              <a:t>行号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对应</a:t>
            </a:r>
            <a:r>
              <a:rPr lang="zh-CN" altLang="en-US" sz="2600" b="1" dirty="0"/>
              <a:t>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635E-155E-47F9-A246-F349977DD5D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72960" y="3670566"/>
            <a:ext cx="19608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块号</a:t>
            </a:r>
          </a:p>
        </p:txBody>
      </p:sp>
      <p:sp>
        <p:nvSpPr>
          <p:cNvPr id="8" name="矩形 7"/>
          <p:cNvSpPr/>
          <p:nvPr/>
        </p:nvSpPr>
        <p:spPr>
          <a:xfrm>
            <a:off x="9270475" y="367056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38062" y="32946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11236" y="32946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4409366" y="2807946"/>
            <a:ext cx="3605048" cy="515219"/>
          </a:xfrm>
          <a:custGeom>
            <a:avLst/>
            <a:gdLst>
              <a:gd name="connsiteX0" fmla="*/ 0 w 3605048"/>
              <a:gd name="connsiteY0" fmla="*/ 344549 h 649349"/>
              <a:gd name="connsiteX1" fmla="*/ 1828800 w 3605048"/>
              <a:gd name="connsiteY1" fmla="*/ 8218 h 649349"/>
              <a:gd name="connsiteX2" fmla="*/ 3605048 w 3605048"/>
              <a:gd name="connsiteY2" fmla="*/ 649349 h 64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048" h="649349">
                <a:moveTo>
                  <a:pt x="0" y="344549"/>
                </a:moveTo>
                <a:cubicBezTo>
                  <a:pt x="613979" y="150983"/>
                  <a:pt x="1227959" y="-42582"/>
                  <a:pt x="1828800" y="8218"/>
                </a:cubicBezTo>
                <a:cubicBezTo>
                  <a:pt x="2429641" y="59018"/>
                  <a:pt x="3017344" y="354183"/>
                  <a:pt x="3605048" y="649349"/>
                </a:cubicBezTo>
              </a:path>
            </a:pathLst>
          </a:cu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45202" y="1959922"/>
            <a:ext cx="6726620" cy="1356655"/>
          </a:xfrm>
          <a:custGeom>
            <a:avLst/>
            <a:gdLst>
              <a:gd name="connsiteX0" fmla="*/ 0 w 7462344"/>
              <a:gd name="connsiteY0" fmla="*/ 536848 h 1356655"/>
              <a:gd name="connsiteX1" fmla="*/ 4141075 w 7462344"/>
              <a:gd name="connsiteY1" fmla="*/ 32352 h 1356655"/>
              <a:gd name="connsiteX2" fmla="*/ 7462344 w 7462344"/>
              <a:gd name="connsiteY2" fmla="*/ 1356655 h 13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2344" h="1356655">
                <a:moveTo>
                  <a:pt x="0" y="536848"/>
                </a:moveTo>
                <a:cubicBezTo>
                  <a:pt x="1448675" y="216283"/>
                  <a:pt x="2897351" y="-104282"/>
                  <a:pt x="4141075" y="32352"/>
                </a:cubicBezTo>
                <a:cubicBezTo>
                  <a:pt x="5384799" y="168986"/>
                  <a:pt x="6423571" y="762820"/>
                  <a:pt x="7462344" y="1356655"/>
                </a:cubicBezTo>
              </a:path>
            </a:pathLst>
          </a:cu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60935" y="108280"/>
            <a:ext cx="526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NEMU</a:t>
            </a:r>
            <a:r>
              <a:rPr lang="zh-CN" altLang="en-US" sz="3200" dirty="0" smtClean="0"/>
              <a:t>中的一个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位的物理地址，</a:t>
            </a:r>
            <a:r>
              <a:rPr lang="zh-CN" altLang="en-US" sz="3200" dirty="0" smtClean="0">
                <a:solidFill>
                  <a:srgbClr val="C00000"/>
                </a:solidFill>
              </a:rPr>
              <a:t>如何计算其块号？</a:t>
            </a:r>
            <a:r>
              <a:rPr lang="zh-CN" altLang="en-US" sz="3200" dirty="0" smtClean="0"/>
              <a:t>如何计算其行号？</a:t>
            </a:r>
            <a:endParaRPr lang="zh-CN" altLang="en-US" sz="3200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8712547" y="2689459"/>
            <a:ext cx="252249" cy="33314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72960" y="4623214"/>
            <a:ext cx="34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 + b = 32 </a:t>
            </a:r>
            <a:r>
              <a:rPr lang="zh-CN" altLang="en-US" sz="2400" dirty="0" smtClean="0"/>
              <a:t>位物理地址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86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/>
              <a:t>：内存中第</a:t>
            </a:r>
            <a:r>
              <a:rPr lang="en-US" altLang="zh-CN" sz="2600" dirty="0"/>
              <a:t>M</a:t>
            </a:r>
            <a:r>
              <a:rPr lang="zh-CN" altLang="en-US" sz="2600" dirty="0"/>
              <a:t>个块的块号 </a:t>
            </a:r>
            <a:r>
              <a:rPr lang="en-US" altLang="zh-CN" sz="2600" dirty="0"/>
              <a:t>M</a:t>
            </a:r>
            <a:r>
              <a:rPr lang="zh-CN" altLang="en-US" sz="2600" dirty="0"/>
              <a:t> </a:t>
            </a:r>
            <a:r>
              <a:rPr lang="en-US" altLang="zh-CN" sz="2600" i="1" dirty="0"/>
              <a:t>mod</a:t>
            </a:r>
            <a:r>
              <a:rPr lang="en-US" altLang="zh-CN" sz="2600" dirty="0"/>
              <a:t> Cache</a:t>
            </a:r>
            <a:r>
              <a:rPr lang="zh-CN" altLang="en-US" sz="2600" dirty="0"/>
              <a:t>的行数  </a:t>
            </a:r>
            <a:r>
              <a:rPr lang="en-US" altLang="zh-CN" sz="2600" dirty="0"/>
              <a:t>=&gt;  Cache</a:t>
            </a:r>
            <a:r>
              <a:rPr lang="zh-CN" altLang="en-US" sz="2600" dirty="0"/>
              <a:t>行号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对应</a:t>
            </a:r>
            <a:r>
              <a:rPr lang="zh-CN" altLang="en-US" sz="2600" b="1" dirty="0"/>
              <a:t>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635E-155E-47F9-A246-F349977DD5D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72960" y="3670566"/>
            <a:ext cx="19608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块号</a:t>
            </a:r>
          </a:p>
        </p:txBody>
      </p:sp>
      <p:sp>
        <p:nvSpPr>
          <p:cNvPr id="8" name="矩形 7"/>
          <p:cNvSpPr/>
          <p:nvPr/>
        </p:nvSpPr>
        <p:spPr>
          <a:xfrm>
            <a:off x="9270475" y="367056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38062" y="32946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11236" y="32946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4409366" y="2807946"/>
            <a:ext cx="3605048" cy="515219"/>
          </a:xfrm>
          <a:custGeom>
            <a:avLst/>
            <a:gdLst>
              <a:gd name="connsiteX0" fmla="*/ 0 w 3605048"/>
              <a:gd name="connsiteY0" fmla="*/ 344549 h 649349"/>
              <a:gd name="connsiteX1" fmla="*/ 1828800 w 3605048"/>
              <a:gd name="connsiteY1" fmla="*/ 8218 h 649349"/>
              <a:gd name="connsiteX2" fmla="*/ 3605048 w 3605048"/>
              <a:gd name="connsiteY2" fmla="*/ 649349 h 64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048" h="649349">
                <a:moveTo>
                  <a:pt x="0" y="344549"/>
                </a:moveTo>
                <a:cubicBezTo>
                  <a:pt x="613979" y="150983"/>
                  <a:pt x="1227959" y="-42582"/>
                  <a:pt x="1828800" y="8218"/>
                </a:cubicBezTo>
                <a:cubicBezTo>
                  <a:pt x="2429641" y="59018"/>
                  <a:pt x="3017344" y="354183"/>
                  <a:pt x="3605048" y="649349"/>
                </a:cubicBezTo>
              </a:path>
            </a:pathLst>
          </a:cu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45202" y="1959922"/>
            <a:ext cx="6726620" cy="1356655"/>
          </a:xfrm>
          <a:custGeom>
            <a:avLst/>
            <a:gdLst>
              <a:gd name="connsiteX0" fmla="*/ 0 w 7462344"/>
              <a:gd name="connsiteY0" fmla="*/ 536848 h 1356655"/>
              <a:gd name="connsiteX1" fmla="*/ 4141075 w 7462344"/>
              <a:gd name="connsiteY1" fmla="*/ 32352 h 1356655"/>
              <a:gd name="connsiteX2" fmla="*/ 7462344 w 7462344"/>
              <a:gd name="connsiteY2" fmla="*/ 1356655 h 13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2344" h="1356655">
                <a:moveTo>
                  <a:pt x="0" y="536848"/>
                </a:moveTo>
                <a:cubicBezTo>
                  <a:pt x="1448675" y="216283"/>
                  <a:pt x="2897351" y="-104282"/>
                  <a:pt x="4141075" y="32352"/>
                </a:cubicBezTo>
                <a:cubicBezTo>
                  <a:pt x="5384799" y="168986"/>
                  <a:pt x="6423571" y="762820"/>
                  <a:pt x="7462344" y="1356655"/>
                </a:cubicBezTo>
              </a:path>
            </a:pathLst>
          </a:cu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60935" y="108280"/>
            <a:ext cx="526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NEMU</a:t>
            </a:r>
            <a:r>
              <a:rPr lang="zh-CN" altLang="en-US" sz="3200" dirty="0" smtClean="0"/>
              <a:t>中的一个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位的物理地址，如何计算其块号？</a:t>
            </a:r>
            <a:r>
              <a:rPr lang="zh-CN" altLang="en-US" sz="3200" dirty="0" smtClean="0">
                <a:solidFill>
                  <a:srgbClr val="C00000"/>
                </a:solidFill>
              </a:rPr>
              <a:t>如何计算其行号？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 rot="16200000">
            <a:off x="8712547" y="2689459"/>
            <a:ext cx="252249" cy="333142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172960" y="4623214"/>
            <a:ext cx="34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 + b = 32 </a:t>
            </a:r>
            <a:r>
              <a:rPr lang="zh-CN" altLang="en-US" sz="2400" dirty="0" smtClean="0"/>
              <a:t>位物理地址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934200" y="1649187"/>
            <a:ext cx="537754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块号 </a:t>
            </a:r>
            <a:r>
              <a:rPr lang="en-US" altLang="zh-CN" sz="3200" dirty="0"/>
              <a:t>= </a:t>
            </a:r>
            <a:r>
              <a:rPr lang="zh-CN" altLang="en-US" sz="3200" dirty="0"/>
              <a:t>物理地址 </a:t>
            </a:r>
            <a:r>
              <a:rPr lang="en-US" altLang="zh-CN" sz="3200" dirty="0"/>
              <a:t>/ 2</a:t>
            </a:r>
            <a:r>
              <a:rPr lang="en-US" altLang="zh-CN" sz="3200" baseline="30000" dirty="0"/>
              <a:t>b </a:t>
            </a:r>
            <a:r>
              <a:rPr lang="zh-CN" altLang="en-US" sz="3200" dirty="0"/>
              <a:t>（取整）</a:t>
            </a:r>
            <a:endParaRPr lang="en-US" altLang="zh-CN" sz="3200" dirty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行号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zh-CN" altLang="en-US" sz="3200" dirty="0" smtClean="0">
                <a:solidFill>
                  <a:srgbClr val="C00000"/>
                </a:solidFill>
              </a:rPr>
              <a:t>块号 </a:t>
            </a:r>
            <a:r>
              <a:rPr lang="en-US" altLang="zh-CN" sz="3200" dirty="0" smtClean="0">
                <a:solidFill>
                  <a:srgbClr val="C00000"/>
                </a:solidFill>
              </a:rPr>
              <a:t>mod 2</a:t>
            </a:r>
            <a:r>
              <a:rPr lang="en-US" altLang="zh-CN" sz="3200" baseline="30000" dirty="0" smtClean="0">
                <a:solidFill>
                  <a:srgbClr val="C00000"/>
                </a:solidFill>
              </a:rPr>
              <a:t>c</a:t>
            </a:r>
            <a:endParaRPr lang="zh-CN" altLang="en-US" sz="32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838199" y="1182256"/>
            <a:ext cx="10040007" cy="49747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行和主存块的映射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直接映射法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都以</a:t>
            </a:r>
            <a:r>
              <a:rPr lang="en-US" altLang="zh-CN" sz="4300" dirty="0">
                <a:solidFill>
                  <a:schemeClr val="accent1"/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2600" dirty="0"/>
              <a:t>字节为大小进行划分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dirty="0" smtClean="0"/>
              <a:t>主存可以被划分成</a:t>
            </a:r>
            <a:r>
              <a:rPr lang="en-US" altLang="zh-CN" sz="43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zh-CN" sz="4300" baseline="30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sz="2600" dirty="0" smtClean="0"/>
              <a:t>个块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en-US" altLang="zh-CN" sz="2600" dirty="0" smtClean="0"/>
              <a:t>Cache</a:t>
            </a:r>
            <a:r>
              <a:rPr lang="zh-CN" altLang="en-US" sz="2600" dirty="0" smtClean="0"/>
              <a:t>的数据区提供了</a:t>
            </a:r>
            <a:r>
              <a:rPr lang="en-US" altLang="zh-CN" sz="4300" dirty="0">
                <a:solidFill>
                  <a:srgbClr val="C00000"/>
                </a:solidFill>
              </a:rPr>
              <a:t>2</a:t>
            </a:r>
            <a:r>
              <a:rPr lang="en-US" altLang="zh-CN" sz="4300" baseline="30000" dirty="0">
                <a:solidFill>
                  <a:srgbClr val="C00000"/>
                </a:solidFill>
              </a:rPr>
              <a:t>c</a:t>
            </a:r>
            <a:r>
              <a:rPr lang="zh-CN" altLang="en-US" sz="2600" dirty="0" smtClean="0"/>
              <a:t>个行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600" dirty="0" smtClean="0"/>
              <a:t>如何一个萝卜一个盘？</a:t>
            </a:r>
            <a:endParaRPr lang="en-US" altLang="zh-CN" sz="2600" dirty="0" smtClean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模映射法</a:t>
            </a:r>
            <a:r>
              <a:rPr lang="zh-CN" altLang="en-US" sz="2600" dirty="0"/>
              <a:t>：内存中第</a:t>
            </a:r>
            <a:r>
              <a:rPr lang="en-US" altLang="zh-CN" sz="2600" dirty="0"/>
              <a:t>M</a:t>
            </a:r>
            <a:r>
              <a:rPr lang="zh-CN" altLang="en-US" sz="2600" dirty="0"/>
              <a:t>个块的块号 </a:t>
            </a:r>
            <a:r>
              <a:rPr lang="en-US" altLang="zh-CN" sz="2600" dirty="0"/>
              <a:t>M</a:t>
            </a:r>
            <a:r>
              <a:rPr lang="zh-CN" altLang="en-US" sz="2600" dirty="0"/>
              <a:t> </a:t>
            </a:r>
            <a:r>
              <a:rPr lang="en-US" altLang="zh-CN" sz="2600" i="1" dirty="0"/>
              <a:t>mod</a:t>
            </a:r>
            <a:r>
              <a:rPr lang="en-US" altLang="zh-CN" sz="2600" dirty="0"/>
              <a:t> Cache</a:t>
            </a:r>
            <a:r>
              <a:rPr lang="zh-CN" altLang="en-US" sz="2600" dirty="0"/>
              <a:t>的行数  </a:t>
            </a:r>
            <a:r>
              <a:rPr lang="en-US" altLang="zh-CN" sz="2600" dirty="0"/>
              <a:t>=&gt;  Cache</a:t>
            </a:r>
            <a:r>
              <a:rPr lang="zh-CN" altLang="en-US" sz="2600" dirty="0"/>
              <a:t>行号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zh-CN" altLang="en-US" sz="2600" b="1" dirty="0" smtClean="0"/>
              <a:t>对应</a:t>
            </a:r>
            <a:r>
              <a:rPr lang="zh-CN" altLang="en-US" sz="2600" b="1" dirty="0"/>
              <a:t>到</a:t>
            </a:r>
            <a:r>
              <a:rPr lang="zh-CN" altLang="en-US" sz="2600" b="1" dirty="0" smtClean="0"/>
              <a:t>主存物理地址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划分</a:t>
            </a:r>
            <a:r>
              <a:rPr lang="en-US" altLang="zh-CN" sz="2600" b="1" dirty="0"/>
              <a:t>?</a:t>
            </a:r>
            <a:endParaRPr lang="zh-CN" altLang="en-US" sz="2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635E-155E-47F9-A246-F349977DD5D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72960" y="3670566"/>
            <a:ext cx="19608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块号</a:t>
            </a:r>
          </a:p>
        </p:txBody>
      </p:sp>
      <p:sp>
        <p:nvSpPr>
          <p:cNvPr id="8" name="矩形 7"/>
          <p:cNvSpPr/>
          <p:nvPr/>
        </p:nvSpPr>
        <p:spPr>
          <a:xfrm>
            <a:off x="9270475" y="367056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38062" y="32946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11236" y="32946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4409366" y="2807946"/>
            <a:ext cx="3605048" cy="515219"/>
          </a:xfrm>
          <a:custGeom>
            <a:avLst/>
            <a:gdLst>
              <a:gd name="connsiteX0" fmla="*/ 0 w 3605048"/>
              <a:gd name="connsiteY0" fmla="*/ 344549 h 649349"/>
              <a:gd name="connsiteX1" fmla="*/ 1828800 w 3605048"/>
              <a:gd name="connsiteY1" fmla="*/ 8218 h 649349"/>
              <a:gd name="connsiteX2" fmla="*/ 3605048 w 3605048"/>
              <a:gd name="connsiteY2" fmla="*/ 649349 h 64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5048" h="649349">
                <a:moveTo>
                  <a:pt x="0" y="344549"/>
                </a:moveTo>
                <a:cubicBezTo>
                  <a:pt x="613979" y="150983"/>
                  <a:pt x="1227959" y="-42582"/>
                  <a:pt x="1828800" y="8218"/>
                </a:cubicBezTo>
                <a:cubicBezTo>
                  <a:pt x="2429641" y="59018"/>
                  <a:pt x="3017344" y="354183"/>
                  <a:pt x="3605048" y="649349"/>
                </a:cubicBezTo>
              </a:path>
            </a:pathLst>
          </a:cu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45202" y="1959922"/>
            <a:ext cx="6726620" cy="1356655"/>
          </a:xfrm>
          <a:custGeom>
            <a:avLst/>
            <a:gdLst>
              <a:gd name="connsiteX0" fmla="*/ 0 w 7462344"/>
              <a:gd name="connsiteY0" fmla="*/ 536848 h 1356655"/>
              <a:gd name="connsiteX1" fmla="*/ 4141075 w 7462344"/>
              <a:gd name="connsiteY1" fmla="*/ 32352 h 1356655"/>
              <a:gd name="connsiteX2" fmla="*/ 7462344 w 7462344"/>
              <a:gd name="connsiteY2" fmla="*/ 1356655 h 13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2344" h="1356655">
                <a:moveTo>
                  <a:pt x="0" y="536848"/>
                </a:moveTo>
                <a:cubicBezTo>
                  <a:pt x="1448675" y="216283"/>
                  <a:pt x="2897351" y="-104282"/>
                  <a:pt x="4141075" y="32352"/>
                </a:cubicBezTo>
                <a:cubicBezTo>
                  <a:pt x="5384799" y="168986"/>
                  <a:pt x="6423571" y="762820"/>
                  <a:pt x="7462344" y="1356655"/>
                </a:cubicBezTo>
              </a:path>
            </a:pathLst>
          </a:cu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360935" y="108280"/>
            <a:ext cx="526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给定</a:t>
            </a:r>
            <a:r>
              <a:rPr lang="en-US" altLang="zh-CN" sz="3200" dirty="0" smtClean="0"/>
              <a:t>NEMU</a:t>
            </a:r>
            <a:r>
              <a:rPr lang="zh-CN" altLang="en-US" sz="3200" dirty="0" smtClean="0"/>
              <a:t>中的一个</a:t>
            </a:r>
            <a:r>
              <a:rPr lang="en-US" altLang="zh-CN" sz="3200" dirty="0" smtClean="0"/>
              <a:t>32</a:t>
            </a:r>
            <a:r>
              <a:rPr lang="zh-CN" altLang="en-US" sz="3200" dirty="0" smtClean="0"/>
              <a:t>位的物理地址，如何计算其块号？</a:t>
            </a:r>
            <a:r>
              <a:rPr lang="zh-CN" altLang="en-US" sz="3200" dirty="0" smtClean="0">
                <a:solidFill>
                  <a:srgbClr val="C00000"/>
                </a:solidFill>
              </a:rPr>
              <a:t>如何计算其行号？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72960" y="4323503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18" name="矩形 17"/>
          <p:cNvSpPr/>
          <p:nvPr/>
        </p:nvSpPr>
        <p:spPr>
          <a:xfrm>
            <a:off x="9270475" y="4323503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19" name="矩形 18"/>
          <p:cNvSpPr/>
          <p:nvPr/>
        </p:nvSpPr>
        <p:spPr>
          <a:xfrm>
            <a:off x="7900694" y="4323503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99179" y="475398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29793" y="47539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934200" y="1649187"/>
            <a:ext cx="537754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块号 </a:t>
            </a:r>
            <a:r>
              <a:rPr lang="en-US" altLang="zh-CN" sz="3200" dirty="0"/>
              <a:t>= </a:t>
            </a:r>
            <a:r>
              <a:rPr lang="zh-CN" altLang="en-US" sz="3200" dirty="0"/>
              <a:t>物理地址 </a:t>
            </a:r>
            <a:r>
              <a:rPr lang="en-US" altLang="zh-CN" sz="3200" dirty="0"/>
              <a:t>/ 2</a:t>
            </a:r>
            <a:r>
              <a:rPr lang="en-US" altLang="zh-CN" sz="3200" baseline="30000" dirty="0"/>
              <a:t>b </a:t>
            </a:r>
            <a:r>
              <a:rPr lang="zh-CN" altLang="en-US" sz="3200" dirty="0"/>
              <a:t>（取整）</a:t>
            </a:r>
            <a:endParaRPr lang="en-US" altLang="zh-CN" sz="3200" dirty="0"/>
          </a:p>
          <a:p>
            <a:r>
              <a:rPr lang="zh-CN" altLang="en-US" sz="3200" dirty="0" smtClean="0">
                <a:solidFill>
                  <a:srgbClr val="C00000"/>
                </a:solidFill>
              </a:rPr>
              <a:t>行号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zh-CN" altLang="en-US" sz="3200" dirty="0" smtClean="0">
                <a:solidFill>
                  <a:srgbClr val="C00000"/>
                </a:solidFill>
              </a:rPr>
              <a:t>块号 </a:t>
            </a:r>
            <a:r>
              <a:rPr lang="en-US" altLang="zh-CN" sz="3200" dirty="0" smtClean="0">
                <a:solidFill>
                  <a:srgbClr val="C00000"/>
                </a:solidFill>
              </a:rPr>
              <a:t>mod 2</a:t>
            </a:r>
            <a:r>
              <a:rPr lang="en-US" altLang="zh-CN" sz="3200" baseline="30000" dirty="0" smtClean="0">
                <a:solidFill>
                  <a:srgbClr val="C00000"/>
                </a:solidFill>
              </a:rPr>
              <a:t>c</a:t>
            </a:r>
            <a:endParaRPr lang="zh-CN" altLang="en-US" sz="32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959432"/>
            <a:ext cx="7886700" cy="19889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问题一：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行和主存块的映射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Cache</a:t>
            </a:r>
            <a:r>
              <a:rPr lang="zh-CN" altLang="en-US" sz="2400" dirty="0" smtClean="0"/>
              <a:t>的组织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8CC5-13FF-485F-8E6D-E7C38841C495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36030" y="2037888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22" name="矩形 21"/>
          <p:cNvSpPr/>
          <p:nvPr/>
        </p:nvSpPr>
        <p:spPr>
          <a:xfrm>
            <a:off x="8520430" y="2037888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29473" y="247476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61191" y="24747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5" name="矩形 24"/>
          <p:cNvSpPr/>
          <p:nvPr/>
        </p:nvSpPr>
        <p:spPr>
          <a:xfrm>
            <a:off x="7063764" y="2037888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92864" y="24722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30" name="矩形 29"/>
          <p:cNvSpPr/>
          <p:nvPr/>
        </p:nvSpPr>
        <p:spPr>
          <a:xfrm>
            <a:off x="4667089" y="374696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4667089" y="416352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2" name="矩形 31"/>
          <p:cNvSpPr/>
          <p:nvPr/>
        </p:nvSpPr>
        <p:spPr>
          <a:xfrm>
            <a:off x="4667089" y="458466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3" name="矩形 32"/>
          <p:cNvSpPr/>
          <p:nvPr/>
        </p:nvSpPr>
        <p:spPr>
          <a:xfrm>
            <a:off x="4667089" y="500976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7" name="矩形 36"/>
          <p:cNvSpPr/>
          <p:nvPr/>
        </p:nvSpPr>
        <p:spPr>
          <a:xfrm>
            <a:off x="5390960" y="3746960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5390960" y="4167010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9" name="矩形 38"/>
          <p:cNvSpPr/>
          <p:nvPr/>
        </p:nvSpPr>
        <p:spPr>
          <a:xfrm>
            <a:off x="5390960" y="4589712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5390960" y="5009762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2098951" y="3119183"/>
            <a:ext cx="7176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Cache</a:t>
            </a:r>
            <a:r>
              <a:rPr lang="zh-CN" altLang="en-US" sz="2000" dirty="0">
                <a:solidFill>
                  <a:srgbClr val="C00000"/>
                </a:solidFill>
              </a:rPr>
              <a:t>行号（就是</a:t>
            </a:r>
            <a:r>
              <a:rPr lang="en-US" altLang="zh-CN" sz="2000" dirty="0">
                <a:solidFill>
                  <a:srgbClr val="C00000"/>
                </a:solidFill>
              </a:rPr>
              <a:t>Cache</a:t>
            </a:r>
            <a:r>
              <a:rPr lang="zh-CN" altLang="en-US" sz="2000" dirty="0">
                <a:solidFill>
                  <a:srgbClr val="C00000"/>
                </a:solidFill>
              </a:rPr>
              <a:t>行构成的数组之下标，不用显式给了）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84707" y="3558661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9539" y="374650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2" name="矩形 41"/>
          <p:cNvSpPr/>
          <p:nvPr/>
        </p:nvSpPr>
        <p:spPr>
          <a:xfrm>
            <a:off x="3949539" y="416306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3" name="矩形 42"/>
          <p:cNvSpPr/>
          <p:nvPr/>
        </p:nvSpPr>
        <p:spPr>
          <a:xfrm>
            <a:off x="3949539" y="458420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4" name="矩形 43"/>
          <p:cNvSpPr/>
          <p:nvPr/>
        </p:nvSpPr>
        <p:spPr>
          <a:xfrm>
            <a:off x="3949539" y="500930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88909" y="5652149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额外的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比特有效位：为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zh-CN" altLang="en-US" dirty="0">
                <a:solidFill>
                  <a:srgbClr val="00B050"/>
                </a:solidFill>
              </a:rPr>
              <a:t>表示</a:t>
            </a:r>
            <a:r>
              <a:rPr lang="en-US" altLang="zh-CN" dirty="0">
                <a:solidFill>
                  <a:srgbClr val="00B050"/>
                </a:solidFill>
              </a:rPr>
              <a:t>Cache</a:t>
            </a:r>
            <a:r>
              <a:rPr lang="zh-CN" altLang="en-US" dirty="0">
                <a:solidFill>
                  <a:srgbClr val="00B050"/>
                </a:solidFill>
              </a:rPr>
              <a:t>行无效，为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表示有效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901475" y="1433395"/>
            <a:ext cx="32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主存（物理）地址：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61484" y="3820915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422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69" y="2512271"/>
            <a:ext cx="3129469" cy="32574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075"/>
            <a:ext cx="10515600" cy="7340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前情提要（</a:t>
            </a:r>
            <a:r>
              <a:rPr lang="zh-CN" altLang="en-US" dirty="0"/>
              <a:t>以餐厅为</a:t>
            </a:r>
            <a:r>
              <a:rPr lang="zh-CN" altLang="en-US" dirty="0" smtClean="0"/>
              <a:t>类比）</a:t>
            </a:r>
            <a:endParaRPr lang="zh-CN" altLang="en-US" dirty="0"/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0573-8344-40FE-8BA6-4AAC7F4B90C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16" y="6099033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冰箱 </a:t>
            </a:r>
            <a:r>
              <a:rPr lang="en-US" altLang="zh-CN" sz="2400" dirty="0"/>
              <a:t>= </a:t>
            </a:r>
            <a:r>
              <a:rPr lang="zh-CN" altLang="en-US" sz="2400" dirty="0"/>
              <a:t>内存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54002" y="2139048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 1 ALU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49197" y="359173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 1 FPU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93456" y="1379946"/>
            <a:ext cx="465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PA 2-1 </a:t>
            </a:r>
            <a:r>
              <a:rPr lang="zh-CN" altLang="en-US" sz="2400" dirty="0">
                <a:solidFill>
                  <a:srgbClr val="7030A0"/>
                </a:solidFill>
              </a:rPr>
              <a:t>指挥双手的大脑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</a:rPr>
              <a:t>解码和执行指令的控制器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65917" y="6016879"/>
            <a:ext cx="242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 1 </a:t>
            </a:r>
            <a:r>
              <a:rPr lang="zh-CN" altLang="en-US" sz="2400" dirty="0">
                <a:solidFill>
                  <a:srgbClr val="C00000"/>
                </a:solidFill>
              </a:rPr>
              <a:t>灶台上的锅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寄存器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1" y="3238174"/>
            <a:ext cx="2809790" cy="2809790"/>
          </a:xfrm>
          <a:prstGeom prst="rect">
            <a:avLst/>
          </a:prstGeom>
        </p:spPr>
      </p:pic>
      <p:sp>
        <p:nvSpPr>
          <p:cNvPr id="20" name="左右箭头 19"/>
          <p:cNvSpPr/>
          <p:nvPr/>
        </p:nvSpPr>
        <p:spPr>
          <a:xfrm>
            <a:off x="4447697" y="4563354"/>
            <a:ext cx="1927175" cy="37938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39777" y="3545856"/>
            <a:ext cx="118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总线数据交换（我们不模拟）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35" y="782616"/>
            <a:ext cx="2105025" cy="21717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73420" y="114911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PA 2-2 Kernel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675134" y="1628662"/>
            <a:ext cx="1052512" cy="23980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600920" y="2224594"/>
            <a:ext cx="564553" cy="56724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703983" y="2594979"/>
            <a:ext cx="233026" cy="54044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9150485" y="4080705"/>
            <a:ext cx="642026" cy="37157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023968" y="4913945"/>
            <a:ext cx="825520" cy="10777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642824" y="94852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客户定制菜单</a:t>
            </a:r>
            <a:r>
              <a:rPr lang="en-US" altLang="zh-CN" sz="2400" dirty="0">
                <a:solidFill>
                  <a:srgbClr val="0070C0"/>
                </a:solidFill>
              </a:rPr>
              <a:t>=ELF</a:t>
            </a:r>
            <a:r>
              <a:rPr lang="zh-CN" altLang="en-US" sz="2400" dirty="0">
                <a:solidFill>
                  <a:srgbClr val="0070C0"/>
                </a:solidFill>
              </a:rPr>
              <a:t>文件（</a:t>
            </a:r>
            <a:r>
              <a:rPr lang="en-US" altLang="zh-CN" sz="2400" dirty="0">
                <a:solidFill>
                  <a:srgbClr val="0070C0"/>
                </a:solidFill>
              </a:rPr>
              <a:t>PA 2-2 + PA 2-3.2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516893" y="1492897"/>
            <a:ext cx="1122111" cy="201393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下箭头 55"/>
          <p:cNvSpPr/>
          <p:nvPr/>
        </p:nvSpPr>
        <p:spPr>
          <a:xfrm>
            <a:off x="3841070" y="2050654"/>
            <a:ext cx="484418" cy="1482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58909" y="225926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PA 2-2 </a:t>
            </a:r>
            <a:r>
              <a:rPr lang="zh-CN" altLang="en-US" sz="2400" dirty="0">
                <a:solidFill>
                  <a:srgbClr val="0070C0"/>
                </a:solidFill>
              </a:rPr>
              <a:t>装载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8489005" y="4367719"/>
            <a:ext cx="4446" cy="162402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589739" y="6027004"/>
            <a:ext cx="393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PA 2-3.1 </a:t>
            </a:r>
            <a:r>
              <a:rPr lang="zh-CN" altLang="en-US" sz="2400" dirty="0">
                <a:solidFill>
                  <a:srgbClr val="7030A0"/>
                </a:solidFill>
              </a:rPr>
              <a:t>丰富的味觉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</a:rPr>
              <a:t>完善的调试器 （强行类比）</a:t>
            </a:r>
          </a:p>
        </p:txBody>
      </p:sp>
    </p:spTree>
    <p:extLst>
      <p:ext uri="{BB962C8B-B14F-4D97-AF65-F5344CB8AC3E}">
        <p14:creationId xmlns:p14="http://schemas.microsoft.com/office/powerpoint/2010/main" val="37323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3F95-6A2C-4B3A-B518-896D06986B55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05497" y="3206046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22" name="矩形 21"/>
          <p:cNvSpPr/>
          <p:nvPr/>
        </p:nvSpPr>
        <p:spPr>
          <a:xfrm>
            <a:off x="6089897" y="320604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98940" y="3642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30658" y="36429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5" name="矩形 24"/>
          <p:cNvSpPr/>
          <p:nvPr/>
        </p:nvSpPr>
        <p:spPr>
          <a:xfrm>
            <a:off x="4633231" y="3206046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62331" y="364038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30" name="矩形 29"/>
          <p:cNvSpPr/>
          <p:nvPr/>
        </p:nvSpPr>
        <p:spPr>
          <a:xfrm>
            <a:off x="4661171" y="459852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4661171" y="501508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2" name="矩形 31"/>
          <p:cNvSpPr/>
          <p:nvPr/>
        </p:nvSpPr>
        <p:spPr>
          <a:xfrm>
            <a:off x="4661171" y="543622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3" name="矩形 32"/>
          <p:cNvSpPr/>
          <p:nvPr/>
        </p:nvSpPr>
        <p:spPr>
          <a:xfrm>
            <a:off x="4661171" y="5861324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78789" y="4410223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3621" y="459806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2" name="矩形 41"/>
          <p:cNvSpPr/>
          <p:nvPr/>
        </p:nvSpPr>
        <p:spPr>
          <a:xfrm>
            <a:off x="3943621" y="501462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3" name="矩形 42"/>
          <p:cNvSpPr/>
          <p:nvPr/>
        </p:nvSpPr>
        <p:spPr>
          <a:xfrm>
            <a:off x="3943621" y="543576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44" name="矩形 43"/>
          <p:cNvSpPr/>
          <p:nvPr/>
        </p:nvSpPr>
        <p:spPr>
          <a:xfrm>
            <a:off x="3943621" y="5860865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520" y="3171219"/>
            <a:ext cx="32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</a:t>
            </a:r>
            <a:endParaRPr lang="en-US" altLang="zh-CN" sz="2400" b="1" dirty="0"/>
          </a:p>
          <a:p>
            <a:pPr algn="r"/>
            <a:r>
              <a:rPr lang="zh-CN" altLang="en-US" sz="2400" b="1" dirty="0"/>
              <a:t>地址：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227" y="4479892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34" name="矩形 33"/>
          <p:cNvSpPr/>
          <p:nvPr/>
        </p:nvSpPr>
        <p:spPr>
          <a:xfrm>
            <a:off x="5389314" y="4603806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5" name="矩形 34"/>
          <p:cNvSpPr/>
          <p:nvPr/>
        </p:nvSpPr>
        <p:spPr>
          <a:xfrm>
            <a:off x="5389314" y="5023856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6" name="矩形 35"/>
          <p:cNvSpPr/>
          <p:nvPr/>
        </p:nvSpPr>
        <p:spPr>
          <a:xfrm>
            <a:off x="5389314" y="5446558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45" name="矩形 44"/>
          <p:cNvSpPr/>
          <p:nvPr/>
        </p:nvSpPr>
        <p:spPr>
          <a:xfrm>
            <a:off x="5389314" y="5866608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2152650" y="1182256"/>
            <a:ext cx="9201150" cy="149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问题一：</a:t>
            </a:r>
            <a:r>
              <a:rPr lang="en-US" altLang="zh-CN" sz="2400" dirty="0" smtClean="0"/>
              <a:t> Cache</a:t>
            </a:r>
            <a:r>
              <a:rPr lang="zh-CN" altLang="en-US" sz="2400" dirty="0" smtClean="0"/>
              <a:t>行和主存块的映射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所以说我有了主存物理地址，我想读数据，怎么知道它对应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里的哪一行？在不在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470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2FF3-F850-47B6-A83A-5D4204710655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3520" y="3171219"/>
            <a:ext cx="32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</a:t>
            </a:r>
            <a:endParaRPr lang="en-US" altLang="zh-CN" sz="2400" b="1" dirty="0"/>
          </a:p>
          <a:p>
            <a:pPr algn="r"/>
            <a:r>
              <a:rPr lang="zh-CN" altLang="en-US" sz="2400" b="1" dirty="0"/>
              <a:t>地址：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227" y="4479892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34" name="矩形 33"/>
          <p:cNvSpPr/>
          <p:nvPr/>
        </p:nvSpPr>
        <p:spPr>
          <a:xfrm>
            <a:off x="3905497" y="3206046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5" name="矩形 34"/>
          <p:cNvSpPr/>
          <p:nvPr/>
        </p:nvSpPr>
        <p:spPr>
          <a:xfrm>
            <a:off x="6089897" y="320604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798940" y="3642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330658" y="36429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46" name="矩形 45"/>
          <p:cNvSpPr/>
          <p:nvPr/>
        </p:nvSpPr>
        <p:spPr>
          <a:xfrm>
            <a:off x="4633231" y="3206046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762331" y="364038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48" name="矩形 47"/>
          <p:cNvSpPr/>
          <p:nvPr/>
        </p:nvSpPr>
        <p:spPr>
          <a:xfrm>
            <a:off x="4661171" y="459852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49" name="矩形 48"/>
          <p:cNvSpPr/>
          <p:nvPr/>
        </p:nvSpPr>
        <p:spPr>
          <a:xfrm>
            <a:off x="4661171" y="501508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50" name="矩形 49"/>
          <p:cNvSpPr/>
          <p:nvPr/>
        </p:nvSpPr>
        <p:spPr>
          <a:xfrm>
            <a:off x="4661171" y="543622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51" name="矩形 50"/>
          <p:cNvSpPr/>
          <p:nvPr/>
        </p:nvSpPr>
        <p:spPr>
          <a:xfrm>
            <a:off x="4661171" y="5861324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278789" y="4410223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43621" y="459806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54" name="矩形 53"/>
          <p:cNvSpPr/>
          <p:nvPr/>
        </p:nvSpPr>
        <p:spPr>
          <a:xfrm>
            <a:off x="3943621" y="501462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55" name="矩形 54"/>
          <p:cNvSpPr/>
          <p:nvPr/>
        </p:nvSpPr>
        <p:spPr>
          <a:xfrm>
            <a:off x="3943621" y="543576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56" name="矩形 55"/>
          <p:cNvSpPr/>
          <p:nvPr/>
        </p:nvSpPr>
        <p:spPr>
          <a:xfrm>
            <a:off x="3943621" y="5860865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57" name="矩形 56"/>
          <p:cNvSpPr/>
          <p:nvPr/>
        </p:nvSpPr>
        <p:spPr>
          <a:xfrm>
            <a:off x="5389314" y="4603806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58" name="矩形 57"/>
          <p:cNvSpPr/>
          <p:nvPr/>
        </p:nvSpPr>
        <p:spPr>
          <a:xfrm>
            <a:off x="5389314" y="5023856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59" name="矩形 58"/>
          <p:cNvSpPr/>
          <p:nvPr/>
        </p:nvSpPr>
        <p:spPr>
          <a:xfrm>
            <a:off x="5389314" y="5446558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5389314" y="5866608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cxnSp>
        <p:nvCxnSpPr>
          <p:cNvPr id="13" name="直接箭头连接符 12"/>
          <p:cNvCxnSpPr>
            <a:stCxn id="47" idx="2"/>
          </p:cNvCxnSpPr>
          <p:nvPr/>
        </p:nvCxnSpPr>
        <p:spPr>
          <a:xfrm flipH="1">
            <a:off x="3685108" y="4009712"/>
            <a:ext cx="1564697" cy="113124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793543" y="26377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第一步：找行号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152650" y="1182256"/>
            <a:ext cx="9201150" cy="149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问题一：</a:t>
            </a:r>
            <a:r>
              <a:rPr lang="en-US" altLang="zh-CN" sz="2400" dirty="0" smtClean="0"/>
              <a:t> Cache</a:t>
            </a:r>
            <a:r>
              <a:rPr lang="zh-CN" altLang="en-US" sz="2400" dirty="0" smtClean="0"/>
              <a:t>行和主存块的映射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所以说我有了主存物理地址，我想读数据，怎么知道它对应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里的哪一行？在不在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369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E39E-815D-4BEC-8DF6-11AD257F3074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05497" y="3206046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22" name="矩形 21"/>
          <p:cNvSpPr/>
          <p:nvPr/>
        </p:nvSpPr>
        <p:spPr>
          <a:xfrm>
            <a:off x="6089897" y="320604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98940" y="3642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30658" y="36429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5" name="矩形 24"/>
          <p:cNvSpPr/>
          <p:nvPr/>
        </p:nvSpPr>
        <p:spPr>
          <a:xfrm>
            <a:off x="4633231" y="3206046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62331" y="364038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30" name="矩形 29"/>
          <p:cNvSpPr/>
          <p:nvPr/>
        </p:nvSpPr>
        <p:spPr>
          <a:xfrm>
            <a:off x="4661171" y="45985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2" name="矩形 31"/>
          <p:cNvSpPr/>
          <p:nvPr/>
        </p:nvSpPr>
        <p:spPr>
          <a:xfrm>
            <a:off x="4661171" y="54362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3" name="矩形 32"/>
          <p:cNvSpPr/>
          <p:nvPr/>
        </p:nvSpPr>
        <p:spPr>
          <a:xfrm>
            <a:off x="4661171" y="5861324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78789" y="4410223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3621" y="45980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3" name="矩形 42"/>
          <p:cNvSpPr/>
          <p:nvPr/>
        </p:nvSpPr>
        <p:spPr>
          <a:xfrm>
            <a:off x="3943621" y="54357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4" name="矩形 43"/>
          <p:cNvSpPr/>
          <p:nvPr/>
        </p:nvSpPr>
        <p:spPr>
          <a:xfrm>
            <a:off x="3943621" y="5860865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520" y="3171219"/>
            <a:ext cx="32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</a:t>
            </a:r>
            <a:endParaRPr lang="en-US" altLang="zh-CN" sz="2400" b="1" dirty="0"/>
          </a:p>
          <a:p>
            <a:pPr algn="r"/>
            <a:r>
              <a:rPr lang="zh-CN" altLang="en-US" sz="2400" b="1" dirty="0"/>
              <a:t>地址：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227" y="4479892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42" name="矩形 41"/>
          <p:cNvSpPr/>
          <p:nvPr/>
        </p:nvSpPr>
        <p:spPr>
          <a:xfrm>
            <a:off x="3943621" y="501462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31" name="矩形 30"/>
          <p:cNvSpPr/>
          <p:nvPr/>
        </p:nvSpPr>
        <p:spPr>
          <a:xfrm>
            <a:off x="4661171" y="501508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61" name="矩形 60"/>
          <p:cNvSpPr/>
          <p:nvPr/>
        </p:nvSpPr>
        <p:spPr>
          <a:xfrm>
            <a:off x="5389314" y="4603806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62" name="矩形 61"/>
          <p:cNvSpPr/>
          <p:nvPr/>
        </p:nvSpPr>
        <p:spPr>
          <a:xfrm>
            <a:off x="5389314" y="5023856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63" name="矩形 62"/>
          <p:cNvSpPr/>
          <p:nvPr/>
        </p:nvSpPr>
        <p:spPr>
          <a:xfrm>
            <a:off x="5389314" y="544655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64" name="矩形 63"/>
          <p:cNvSpPr/>
          <p:nvPr/>
        </p:nvSpPr>
        <p:spPr>
          <a:xfrm>
            <a:off x="5389314" y="586660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793543" y="2637722"/>
            <a:ext cx="29354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第一步：找行号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第二步：比标记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相等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？有希望！继续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不等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？没希望！读内存块去</a:t>
            </a: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2152650" y="1182256"/>
            <a:ext cx="9201150" cy="149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问题一：</a:t>
            </a:r>
            <a:r>
              <a:rPr lang="en-US" altLang="zh-CN" sz="2400" dirty="0" smtClean="0"/>
              <a:t> Cache</a:t>
            </a:r>
            <a:r>
              <a:rPr lang="zh-CN" altLang="en-US" sz="2400" dirty="0" smtClean="0"/>
              <a:t>行和主存块的映射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所以说我有了主存物理地址，我想读数据，怎么知道它对应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里的哪一行？在不在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690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040-E07C-43C2-B697-D3FF70084B86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05497" y="3206046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22" name="矩形 21"/>
          <p:cNvSpPr/>
          <p:nvPr/>
        </p:nvSpPr>
        <p:spPr>
          <a:xfrm>
            <a:off x="6089897" y="320604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98940" y="3642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30658" y="36429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5" name="矩形 24"/>
          <p:cNvSpPr/>
          <p:nvPr/>
        </p:nvSpPr>
        <p:spPr>
          <a:xfrm>
            <a:off x="4633231" y="3206046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62331" y="364038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30" name="矩形 29"/>
          <p:cNvSpPr/>
          <p:nvPr/>
        </p:nvSpPr>
        <p:spPr>
          <a:xfrm>
            <a:off x="4661171" y="45985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4661171" y="501508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2" name="矩形 31"/>
          <p:cNvSpPr/>
          <p:nvPr/>
        </p:nvSpPr>
        <p:spPr>
          <a:xfrm>
            <a:off x="4661171" y="54362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3" name="矩形 32"/>
          <p:cNvSpPr/>
          <p:nvPr/>
        </p:nvSpPr>
        <p:spPr>
          <a:xfrm>
            <a:off x="4661171" y="5861324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78789" y="4410223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3621" y="45980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3" name="矩形 42"/>
          <p:cNvSpPr/>
          <p:nvPr/>
        </p:nvSpPr>
        <p:spPr>
          <a:xfrm>
            <a:off x="3943621" y="54357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4" name="矩形 43"/>
          <p:cNvSpPr/>
          <p:nvPr/>
        </p:nvSpPr>
        <p:spPr>
          <a:xfrm>
            <a:off x="3943621" y="5860865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520" y="3171219"/>
            <a:ext cx="32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</a:t>
            </a:r>
            <a:endParaRPr lang="en-US" altLang="zh-CN" sz="2400" b="1" dirty="0"/>
          </a:p>
          <a:p>
            <a:pPr algn="r"/>
            <a:r>
              <a:rPr lang="zh-CN" altLang="en-US" sz="2400" b="1" dirty="0"/>
              <a:t>地址：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227" y="4479892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42" name="矩形 41"/>
          <p:cNvSpPr/>
          <p:nvPr/>
        </p:nvSpPr>
        <p:spPr>
          <a:xfrm>
            <a:off x="3943621" y="501462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34" name="矩形 33"/>
          <p:cNvSpPr/>
          <p:nvPr/>
        </p:nvSpPr>
        <p:spPr>
          <a:xfrm>
            <a:off x="5389314" y="4603806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35" name="矩形 34"/>
          <p:cNvSpPr/>
          <p:nvPr/>
        </p:nvSpPr>
        <p:spPr>
          <a:xfrm>
            <a:off x="5389314" y="5023856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36" name="矩形 35"/>
          <p:cNvSpPr/>
          <p:nvPr/>
        </p:nvSpPr>
        <p:spPr>
          <a:xfrm>
            <a:off x="5389314" y="544655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45" name="矩形 44"/>
          <p:cNvSpPr/>
          <p:nvPr/>
        </p:nvSpPr>
        <p:spPr>
          <a:xfrm>
            <a:off x="5389314" y="586660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793543" y="2637721"/>
            <a:ext cx="293541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第一步：找行号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第二步：比标记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相等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？有希望！继续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不等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？没希望！读内存块去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第三步：看有效位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B050"/>
                </a:solidFill>
              </a:rPr>
              <a:t>为</a:t>
            </a:r>
            <a:r>
              <a:rPr lang="en-US" altLang="zh-CN" sz="1600" dirty="0">
                <a:solidFill>
                  <a:srgbClr val="00B050"/>
                </a:solidFill>
              </a:rPr>
              <a:t>1</a:t>
            </a:r>
            <a:r>
              <a:rPr lang="zh-CN" altLang="en-US" sz="1600" dirty="0">
                <a:solidFill>
                  <a:srgbClr val="00B050"/>
                </a:solidFill>
              </a:rPr>
              <a:t>？中！读</a:t>
            </a:r>
            <a:r>
              <a:rPr lang="en-US" altLang="zh-CN" sz="1600" dirty="0">
                <a:solidFill>
                  <a:srgbClr val="00B050"/>
                </a:solidFill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B050"/>
                </a:solidFill>
              </a:rPr>
              <a:t>为</a:t>
            </a:r>
            <a:r>
              <a:rPr lang="en-US" altLang="zh-CN" sz="1600" dirty="0">
                <a:solidFill>
                  <a:srgbClr val="00B050"/>
                </a:solidFill>
              </a:rPr>
              <a:t>0</a:t>
            </a:r>
            <a:r>
              <a:rPr lang="zh-CN" altLang="en-US" sz="1600" dirty="0">
                <a:solidFill>
                  <a:srgbClr val="00B050"/>
                </a:solidFill>
              </a:rPr>
              <a:t>？没中！读内存块去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2152650" y="1182256"/>
            <a:ext cx="9201150" cy="149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问题一：</a:t>
            </a:r>
            <a:r>
              <a:rPr lang="en-US" altLang="zh-CN" sz="2400" dirty="0" smtClean="0"/>
              <a:t> Cache</a:t>
            </a:r>
            <a:r>
              <a:rPr lang="zh-CN" altLang="en-US" sz="2400" dirty="0" smtClean="0"/>
              <a:t>行和主存块的映射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所以说我有了主存物理地址，我想读数据，怎么知道它对应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里的哪一行？在不在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09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FA60-1847-4A6B-B7F8-338BB756EDC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05497" y="3206046"/>
            <a:ext cx="68961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22" name="矩形 21"/>
          <p:cNvSpPr/>
          <p:nvPr/>
        </p:nvSpPr>
        <p:spPr>
          <a:xfrm>
            <a:off x="6089897" y="3206046"/>
            <a:ext cx="1249680" cy="416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98940" y="3642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30658" y="36429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5" name="矩形 24"/>
          <p:cNvSpPr/>
          <p:nvPr/>
        </p:nvSpPr>
        <p:spPr>
          <a:xfrm>
            <a:off x="4633231" y="3206046"/>
            <a:ext cx="1233146" cy="4165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</a:rPr>
              <a:t>Cache</a:t>
            </a:r>
            <a:r>
              <a:rPr lang="zh-CN" altLang="en-US" sz="1600" dirty="0">
                <a:solidFill>
                  <a:srgbClr val="C00000"/>
                </a:solidFill>
              </a:rPr>
              <a:t>行号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62331" y="364038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中间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30" name="矩形 29"/>
          <p:cNvSpPr/>
          <p:nvPr/>
        </p:nvSpPr>
        <p:spPr>
          <a:xfrm>
            <a:off x="4661171" y="45985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4661171" y="501508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2" name="矩形 31"/>
          <p:cNvSpPr/>
          <p:nvPr/>
        </p:nvSpPr>
        <p:spPr>
          <a:xfrm>
            <a:off x="4661171" y="5436222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33" name="矩形 32"/>
          <p:cNvSpPr/>
          <p:nvPr/>
        </p:nvSpPr>
        <p:spPr>
          <a:xfrm>
            <a:off x="4661171" y="5861324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标记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78789" y="4410223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43621" y="45980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3" name="矩形 42"/>
          <p:cNvSpPr/>
          <p:nvPr/>
        </p:nvSpPr>
        <p:spPr>
          <a:xfrm>
            <a:off x="3943621" y="543576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44" name="矩形 43"/>
          <p:cNvSpPr/>
          <p:nvPr/>
        </p:nvSpPr>
        <p:spPr>
          <a:xfrm>
            <a:off x="3943621" y="5860865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520" y="3171219"/>
            <a:ext cx="32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</a:t>
            </a:r>
            <a:endParaRPr lang="en-US" altLang="zh-CN" sz="2400" b="1" dirty="0"/>
          </a:p>
          <a:p>
            <a:pPr algn="r"/>
            <a:r>
              <a:rPr lang="zh-CN" altLang="en-US" sz="2400" b="1" dirty="0"/>
              <a:t>地址：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9227" y="4479892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42" name="矩形 41"/>
          <p:cNvSpPr/>
          <p:nvPr/>
        </p:nvSpPr>
        <p:spPr>
          <a:xfrm>
            <a:off x="3943621" y="5014623"/>
            <a:ext cx="689610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有效位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406331" y="4562832"/>
            <a:ext cx="24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第四步：如命中，按照块内地址读</a:t>
            </a:r>
            <a:r>
              <a:rPr lang="en-US" altLang="zh-CN" dirty="0">
                <a:solidFill>
                  <a:schemeClr val="accent5"/>
                </a:solidFill>
              </a:rPr>
              <a:t>cache</a:t>
            </a:r>
            <a:endParaRPr lang="en-US" altLang="zh-CN" sz="1600" dirty="0">
              <a:solidFill>
                <a:schemeClr val="accent5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9314" y="4603806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49" name="矩形 48"/>
          <p:cNvSpPr/>
          <p:nvPr/>
        </p:nvSpPr>
        <p:spPr>
          <a:xfrm>
            <a:off x="5389314" y="544655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50" name="矩形 49"/>
          <p:cNvSpPr/>
          <p:nvPr/>
        </p:nvSpPr>
        <p:spPr>
          <a:xfrm>
            <a:off x="5389314" y="5866608"/>
            <a:ext cx="2905951" cy="41656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字节块（行）内数据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93543" y="2637721"/>
            <a:ext cx="293541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第一步：找行号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第二步：比标记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相等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？有希望！继续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</a:rPr>
              <a:t>不等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？没希望！读内存块去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第三步：看有效位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B050"/>
                </a:solidFill>
              </a:rPr>
              <a:t>为</a:t>
            </a:r>
            <a:r>
              <a:rPr lang="en-US" altLang="zh-CN" sz="1600" dirty="0">
                <a:solidFill>
                  <a:srgbClr val="00B050"/>
                </a:solidFill>
              </a:rPr>
              <a:t>1</a:t>
            </a:r>
            <a:r>
              <a:rPr lang="zh-CN" altLang="en-US" sz="1600" dirty="0">
                <a:solidFill>
                  <a:srgbClr val="00B050"/>
                </a:solidFill>
              </a:rPr>
              <a:t>？中！读</a:t>
            </a:r>
            <a:r>
              <a:rPr lang="en-US" altLang="zh-CN" sz="1600" dirty="0">
                <a:solidFill>
                  <a:srgbClr val="00B050"/>
                </a:solidFill>
              </a:rPr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B050"/>
                </a:solidFill>
              </a:rPr>
              <a:t>为</a:t>
            </a:r>
            <a:r>
              <a:rPr lang="en-US" altLang="zh-CN" sz="1600" dirty="0">
                <a:solidFill>
                  <a:srgbClr val="00B050"/>
                </a:solidFill>
              </a:rPr>
              <a:t>0</a:t>
            </a:r>
            <a:r>
              <a:rPr lang="zh-CN" altLang="en-US" sz="1600" dirty="0">
                <a:solidFill>
                  <a:srgbClr val="00B050"/>
                </a:solidFill>
              </a:rPr>
              <a:t>？没中！读内存块去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89314" y="5023856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406331" y="5280433"/>
            <a:ext cx="2425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第四步*：如不命中，按照物理内存读主存，把块搬入</a:t>
            </a:r>
            <a:r>
              <a:rPr lang="en-US" altLang="zh-CN" dirty="0">
                <a:solidFill>
                  <a:schemeClr val="accent5"/>
                </a:solidFill>
              </a:rPr>
              <a:t>cache</a:t>
            </a:r>
            <a:r>
              <a:rPr lang="zh-CN" altLang="en-US" dirty="0">
                <a:solidFill>
                  <a:schemeClr val="accent5"/>
                </a:solidFill>
              </a:rPr>
              <a:t>，填好标记和有效位，按照块内地址读</a:t>
            </a:r>
            <a:r>
              <a:rPr lang="en-US" altLang="zh-CN" dirty="0">
                <a:solidFill>
                  <a:schemeClr val="accent5"/>
                </a:solidFill>
              </a:rPr>
              <a:t>cache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2152650" y="1182256"/>
            <a:ext cx="9201150" cy="149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问题一：</a:t>
            </a:r>
            <a:r>
              <a:rPr lang="en-US" altLang="zh-CN" sz="2400" dirty="0" smtClean="0"/>
              <a:t> Cache</a:t>
            </a:r>
            <a:r>
              <a:rPr lang="zh-CN" altLang="en-US" sz="2400" dirty="0" smtClean="0"/>
              <a:t>行和主存块的映射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直接映射法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所以说我有了主存物理地址，我想读数据，怎么知道它对应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里的哪一行？在不在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里？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194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00…00101001</a:t>
            </a:r>
            <a:endParaRPr lang="zh-CN" altLang="en-US" sz="4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块号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402941" y="817594"/>
            <a:ext cx="7478713" cy="1128053"/>
          </a:xfrm>
          <a:custGeom>
            <a:avLst/>
            <a:gdLst>
              <a:gd name="connsiteX0" fmla="*/ 0 w 7689842"/>
              <a:gd name="connsiteY0" fmla="*/ 473131 h 1223901"/>
              <a:gd name="connsiteX1" fmla="*/ 6679932 w 7689842"/>
              <a:gd name="connsiteY1" fmla="*/ 30368 h 1223901"/>
              <a:gd name="connsiteX2" fmla="*/ 7546206 w 7689842"/>
              <a:gd name="connsiteY2" fmla="*/ 1223901 h 122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9842" h="1223901">
                <a:moveTo>
                  <a:pt x="0" y="473131"/>
                </a:moveTo>
                <a:cubicBezTo>
                  <a:pt x="2711115" y="189185"/>
                  <a:pt x="5422231" y="-94760"/>
                  <a:pt x="6679932" y="30368"/>
                </a:cubicBezTo>
                <a:cubicBezTo>
                  <a:pt x="7937633" y="155496"/>
                  <a:pt x="7741919" y="689698"/>
                  <a:pt x="7546206" y="1223901"/>
                </a:cubicBezTo>
              </a:path>
            </a:pathLst>
          </a:custGeom>
          <a:noFill/>
          <a:ln w="635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91366" y="1207202"/>
            <a:ext cx="19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位块内偏移量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64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标记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292867" y="2772076"/>
            <a:ext cx="5659655" cy="739794"/>
          </a:xfrm>
          <a:custGeom>
            <a:avLst/>
            <a:gdLst>
              <a:gd name="connsiteX0" fmla="*/ 0 w 5659655"/>
              <a:gd name="connsiteY0" fmla="*/ 0 h 739794"/>
              <a:gd name="connsiteX1" fmla="*/ 105878 w 5659655"/>
              <a:gd name="connsiteY1" fmla="*/ 9625 h 739794"/>
              <a:gd name="connsiteX2" fmla="*/ 4668253 w 5659655"/>
              <a:gd name="connsiteY2" fmla="*/ 731520 h 739794"/>
              <a:gd name="connsiteX3" fmla="*/ 5659655 w 5659655"/>
              <a:gd name="connsiteY3" fmla="*/ 336884 h 73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9655" h="739794">
                <a:moveTo>
                  <a:pt x="0" y="0"/>
                </a:moveTo>
                <a:lnTo>
                  <a:pt x="105878" y="9625"/>
                </a:lnTo>
                <a:cubicBezTo>
                  <a:pt x="883920" y="131545"/>
                  <a:pt x="3742624" y="676977"/>
                  <a:pt x="4668253" y="731520"/>
                </a:cubicBezTo>
                <a:cubicBezTo>
                  <a:pt x="5593883" y="786063"/>
                  <a:pt x="5626769" y="561473"/>
                  <a:pt x="5659655" y="336884"/>
                </a:cubicBezTo>
              </a:path>
            </a:pathLst>
          </a:custGeom>
          <a:noFill/>
          <a:ln w="635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791714" y="2599267"/>
            <a:ext cx="19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位行号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48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817553" y="3012707"/>
            <a:ext cx="6701832" cy="2002055"/>
          </a:xfrm>
          <a:custGeom>
            <a:avLst/>
            <a:gdLst>
              <a:gd name="connsiteX0" fmla="*/ 6701832 w 6701832"/>
              <a:gd name="connsiteY0" fmla="*/ 0 h 2002055"/>
              <a:gd name="connsiteX1" fmla="*/ 743794 w 6701832"/>
              <a:gd name="connsiteY1" fmla="*/ 385011 h 2002055"/>
              <a:gd name="connsiteX2" fmla="*/ 291407 w 6701832"/>
              <a:gd name="connsiteY2" fmla="*/ 2002055 h 200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1832" h="2002055">
                <a:moveTo>
                  <a:pt x="6701832" y="0"/>
                </a:moveTo>
                <a:cubicBezTo>
                  <a:pt x="4257015" y="25667"/>
                  <a:pt x="1812198" y="51335"/>
                  <a:pt x="743794" y="385011"/>
                </a:cubicBezTo>
                <a:cubicBezTo>
                  <a:pt x="-324610" y="718687"/>
                  <a:pt x="-16602" y="1360371"/>
                  <a:pt x="291407" y="2002055"/>
                </a:cubicBezTo>
              </a:path>
            </a:pathLst>
          </a:custGeom>
          <a:noFill/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21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817553" y="3012707"/>
            <a:ext cx="6701832" cy="2002055"/>
          </a:xfrm>
          <a:custGeom>
            <a:avLst/>
            <a:gdLst>
              <a:gd name="connsiteX0" fmla="*/ 6701832 w 6701832"/>
              <a:gd name="connsiteY0" fmla="*/ 0 h 2002055"/>
              <a:gd name="connsiteX1" fmla="*/ 743794 w 6701832"/>
              <a:gd name="connsiteY1" fmla="*/ 385011 h 2002055"/>
              <a:gd name="connsiteX2" fmla="*/ 291407 w 6701832"/>
              <a:gd name="connsiteY2" fmla="*/ 2002055 h 200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1832" h="2002055">
                <a:moveTo>
                  <a:pt x="6701832" y="0"/>
                </a:moveTo>
                <a:cubicBezTo>
                  <a:pt x="4257015" y="25667"/>
                  <a:pt x="1812198" y="51335"/>
                  <a:pt x="743794" y="385011"/>
                </a:cubicBezTo>
                <a:cubicBezTo>
                  <a:pt x="-324610" y="718687"/>
                  <a:pt x="-16602" y="1360371"/>
                  <a:pt x="291407" y="2002055"/>
                </a:cubicBezTo>
              </a:path>
            </a:pathLst>
          </a:custGeom>
          <a:noFill/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4834" y="5045793"/>
            <a:ext cx="12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有效位为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52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69" y="2512271"/>
            <a:ext cx="3129469" cy="32574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614"/>
            <a:ext cx="10515600" cy="734002"/>
          </a:xfrm>
        </p:spPr>
        <p:txBody>
          <a:bodyPr>
            <a:normAutofit/>
          </a:bodyPr>
          <a:lstStyle/>
          <a:p>
            <a:r>
              <a:rPr lang="en-US" altLang="zh-CN" dirty="0"/>
              <a:t>PA 3</a:t>
            </a:r>
            <a:r>
              <a:rPr lang="zh-CN" altLang="en-US" dirty="0"/>
              <a:t>的总体任务</a:t>
            </a:r>
            <a:r>
              <a:rPr lang="zh-CN" altLang="en-US" dirty="0" smtClean="0"/>
              <a:t>（</a:t>
            </a:r>
            <a:r>
              <a:rPr lang="zh-CN" altLang="en-US" dirty="0"/>
              <a:t>以餐厅为</a:t>
            </a:r>
            <a:r>
              <a:rPr lang="zh-CN" altLang="en-US" dirty="0" smtClean="0"/>
              <a:t>类比）</a:t>
            </a:r>
            <a:endParaRPr lang="zh-CN" altLang="en-US" dirty="0"/>
          </a:p>
        </p:txBody>
      </p:sp>
      <p:sp>
        <p:nvSpPr>
          <p:cNvPr id="65" name="日期占位符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F09E-3264-48BE-87FB-E13E15C5CFBD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1" y="3238174"/>
            <a:ext cx="2809790" cy="2809790"/>
          </a:xfrm>
          <a:prstGeom prst="rect">
            <a:avLst/>
          </a:prstGeom>
        </p:spPr>
      </p:pic>
      <p:sp>
        <p:nvSpPr>
          <p:cNvPr id="20" name="左右箭头 19"/>
          <p:cNvSpPr/>
          <p:nvPr/>
        </p:nvSpPr>
        <p:spPr>
          <a:xfrm>
            <a:off x="4447697" y="4563354"/>
            <a:ext cx="1927175" cy="37938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35" y="782616"/>
            <a:ext cx="2105025" cy="217170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747737" y="3132307"/>
            <a:ext cx="6157609" cy="3287949"/>
          </a:xfrm>
          <a:custGeom>
            <a:avLst/>
            <a:gdLst>
              <a:gd name="connsiteX0" fmla="*/ 0 w 6157609"/>
              <a:gd name="connsiteY0" fmla="*/ 0 h 3287949"/>
              <a:gd name="connsiteX1" fmla="*/ 29183 w 6157609"/>
              <a:gd name="connsiteY1" fmla="*/ 3287949 h 3287949"/>
              <a:gd name="connsiteX2" fmla="*/ 5651770 w 6157609"/>
              <a:gd name="connsiteY2" fmla="*/ 3210128 h 3287949"/>
              <a:gd name="connsiteX3" fmla="*/ 5680953 w 6157609"/>
              <a:gd name="connsiteY3" fmla="*/ 3103124 h 3287949"/>
              <a:gd name="connsiteX4" fmla="*/ 5690681 w 6157609"/>
              <a:gd name="connsiteY4" fmla="*/ 3035030 h 3287949"/>
              <a:gd name="connsiteX5" fmla="*/ 6157609 w 6157609"/>
              <a:gd name="connsiteY5" fmla="*/ 1429966 h 3287949"/>
              <a:gd name="connsiteX6" fmla="*/ 6040877 w 6157609"/>
              <a:gd name="connsiteY6" fmla="*/ 1371600 h 3287949"/>
              <a:gd name="connsiteX7" fmla="*/ 2996119 w 6157609"/>
              <a:gd name="connsiteY7" fmla="*/ 19456 h 3287949"/>
              <a:gd name="connsiteX8" fmla="*/ 0 w 6157609"/>
              <a:gd name="connsiteY8" fmla="*/ 0 h 328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7609" h="3287949">
                <a:moveTo>
                  <a:pt x="0" y="0"/>
                </a:moveTo>
                <a:lnTo>
                  <a:pt x="29183" y="3287949"/>
                </a:lnTo>
                <a:lnTo>
                  <a:pt x="5651770" y="3210128"/>
                </a:lnTo>
                <a:cubicBezTo>
                  <a:pt x="5661498" y="3174460"/>
                  <a:pt x="5672933" y="3139214"/>
                  <a:pt x="5680953" y="3103124"/>
                </a:cubicBezTo>
                <a:cubicBezTo>
                  <a:pt x="5685927" y="3080742"/>
                  <a:pt x="5690681" y="3035030"/>
                  <a:pt x="5690681" y="3035030"/>
                </a:cubicBezTo>
                <a:lnTo>
                  <a:pt x="6157609" y="1429966"/>
                </a:lnTo>
                <a:lnTo>
                  <a:pt x="6040877" y="1371600"/>
                </a:lnTo>
                <a:lnTo>
                  <a:pt x="2996119" y="19456"/>
                </a:lnTo>
                <a:lnTo>
                  <a:pt x="0" y="0"/>
                </a:ln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69521" y="586417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对这一块有点不满意</a:t>
            </a:r>
          </a:p>
        </p:txBody>
      </p:sp>
    </p:spTree>
    <p:extLst>
      <p:ext uri="{BB962C8B-B14F-4D97-AF65-F5344CB8AC3E}">
        <p14:creationId xmlns:p14="http://schemas.microsoft.com/office/powerpoint/2010/main" val="40004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33      8D      9C      7F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072514" y="3075852"/>
            <a:ext cx="3190040" cy="1900409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24912" y="3315957"/>
            <a:ext cx="188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标记不同，</a:t>
            </a:r>
            <a:r>
              <a:rPr lang="en-US" altLang="zh-CN" sz="2800" dirty="0" smtClean="0">
                <a:solidFill>
                  <a:srgbClr val="C00000"/>
                </a:solidFill>
              </a:rPr>
              <a:t>Cache</a:t>
            </a:r>
            <a:r>
              <a:rPr lang="zh-CN" altLang="en-US" sz="2800" dirty="0" smtClean="0">
                <a:solidFill>
                  <a:srgbClr val="C00000"/>
                </a:solidFill>
              </a:rPr>
              <a:t>缺失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87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51      99      07      85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62554" y="4170011"/>
            <a:ext cx="3585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将第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00..001010</a:t>
            </a:r>
            <a:r>
              <a:rPr lang="zh-CN" altLang="en-US" sz="2400" dirty="0" smtClean="0"/>
              <a:t>主存块读入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，替换当前行，更新有效位和标记</a:t>
            </a:r>
            <a:endParaRPr lang="en-US" altLang="zh-CN" sz="2400" dirty="0" smtClean="0"/>
          </a:p>
        </p:txBody>
      </p:sp>
      <p:sp>
        <p:nvSpPr>
          <p:cNvPr id="31" name="左大括号 30"/>
          <p:cNvSpPr/>
          <p:nvPr/>
        </p:nvSpPr>
        <p:spPr>
          <a:xfrm rot="16200000">
            <a:off x="9183414" y="2301779"/>
            <a:ext cx="285381" cy="190147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1" idx="1"/>
          </p:cNvCxnSpPr>
          <p:nvPr/>
        </p:nvCxnSpPr>
        <p:spPr>
          <a:xfrm>
            <a:off x="9326105" y="3395208"/>
            <a:ext cx="311881" cy="77480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630512" y="35979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块号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83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01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51      99      07      85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077383" y="4891151"/>
            <a:ext cx="628217" cy="4204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6779172" y="3471036"/>
            <a:ext cx="4099035" cy="153188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909483" y="4256314"/>
            <a:ext cx="2042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读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得到</a:t>
            </a:r>
            <a:r>
              <a:rPr lang="en-US" altLang="zh-CN" sz="3200" dirty="0" smtClean="0"/>
              <a:t>99</a:t>
            </a:r>
            <a:endParaRPr lang="zh-CN" altLang="en-US" sz="3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85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DEF8-526C-4A85-B954-01B77BCFD52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1113639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块大小：</a:t>
            </a:r>
            <a:r>
              <a:rPr lang="en-US" altLang="zh-CN" sz="3600" dirty="0" smtClean="0"/>
              <a:t>4B</a:t>
            </a:r>
          </a:p>
          <a:p>
            <a:r>
              <a:rPr lang="zh-CN" altLang="en-US" sz="3600" dirty="0" smtClean="0"/>
              <a:t>物理地址：</a:t>
            </a:r>
            <a:r>
              <a:rPr lang="en-US" altLang="zh-CN" sz="3600" dirty="0" smtClean="0"/>
              <a:t>32</a:t>
            </a:r>
            <a:r>
              <a:rPr lang="zh-CN" altLang="en-US" sz="3600" dirty="0" smtClean="0"/>
              <a:t>位</a:t>
            </a:r>
            <a:endParaRPr lang="en-US" altLang="zh-CN" sz="3600" dirty="0" smtClean="0"/>
          </a:p>
          <a:p>
            <a:r>
              <a:rPr lang="en-US" altLang="zh-CN" sz="3600" dirty="0" smtClean="0"/>
              <a:t>Cache</a:t>
            </a:r>
            <a:r>
              <a:rPr lang="zh-CN" altLang="en-US" sz="3600" dirty="0" smtClean="0"/>
              <a:t>行数：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行</a:t>
            </a:r>
            <a:endParaRPr lang="en-US" altLang="zh-CN" sz="3600" dirty="0" smtClean="0"/>
          </a:p>
          <a:p>
            <a:r>
              <a:rPr lang="zh-CN" altLang="en-US" sz="3600" dirty="0" smtClean="0"/>
              <a:t>直接映射法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808" y="3794649"/>
            <a:ext cx="283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4519306" y="404925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19306" y="446581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306" y="5312059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01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6924" y="3860958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1756" y="404879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01756" y="4465358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1756" y="5311600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7449" y="405454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7D      3A      4C      56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47449" y="4474591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FF      01      83      9D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47449" y="5317343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BC      A5      34      21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979" y="34581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3" name="矩形 22"/>
          <p:cNvSpPr/>
          <p:nvPr/>
        </p:nvSpPr>
        <p:spPr>
          <a:xfrm>
            <a:off x="4038600" y="592075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标记（高位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省略）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7383" y="3269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数据区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26956" y="1853657"/>
            <a:ext cx="451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2"/>
                </a:solidFill>
              </a:rPr>
              <a:t>00…0010</a:t>
            </a:r>
            <a:r>
              <a:rPr lang="en-US" altLang="zh-CN" sz="4400" dirty="0" smtClean="0">
                <a:solidFill>
                  <a:srgbClr val="C00000"/>
                </a:solidFill>
              </a:rPr>
              <a:t>10</a:t>
            </a:r>
            <a:r>
              <a:rPr lang="en-US" altLang="zh-CN" sz="4400" dirty="0" smtClean="0">
                <a:solidFill>
                  <a:schemeClr val="accent5"/>
                </a:solidFill>
              </a:rPr>
              <a:t>10</a:t>
            </a:r>
            <a:endParaRPr lang="zh-CN" altLang="en-US" sz="4400" dirty="0">
              <a:solidFill>
                <a:schemeClr val="accent5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38261" y="1291785"/>
            <a:ext cx="5116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主存物理地址（读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字节）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20453" y="3703423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0         1        2        3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33786" y="2516929"/>
            <a:ext cx="160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/>
                </a:solidFill>
              </a:rPr>
              <a:t>块内偏移量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62554" y="2553989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标记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47998" y="2552632"/>
            <a:ext cx="106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行号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1756" y="4886498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9306" y="4886957"/>
            <a:ext cx="689610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449" y="4897293"/>
            <a:ext cx="2905951" cy="416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51      99      07      85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700424" y="4891151"/>
            <a:ext cx="628217" cy="4204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7328641" y="3471036"/>
            <a:ext cx="3549567" cy="159035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752421" y="4441125"/>
            <a:ext cx="3127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Cache</a:t>
            </a:r>
            <a:r>
              <a:rPr lang="zh-CN" altLang="en-US" sz="3200" dirty="0" smtClean="0"/>
              <a:t>命中，读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得到</a:t>
            </a:r>
            <a:r>
              <a:rPr lang="en-US" altLang="zh-CN" sz="3200" dirty="0" smtClean="0"/>
              <a:t>07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6"/>
            <a:ext cx="9201150" cy="342022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问题一：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行和主存块的映射</a:t>
            </a:r>
            <a:endParaRPr lang="en-US" altLang="zh-CN" sz="2800" dirty="0"/>
          </a:p>
          <a:p>
            <a:pPr lvl="1"/>
            <a:r>
              <a:rPr lang="zh-CN" altLang="en-US" sz="2400" dirty="0"/>
              <a:t>理解</a:t>
            </a:r>
            <a:r>
              <a:rPr lang="zh-CN" altLang="en-US" sz="2400" dirty="0" smtClean="0"/>
              <a:t>直接映射法的基础上</a:t>
            </a:r>
            <a:endParaRPr lang="en-US" altLang="zh-CN" sz="2400" dirty="0" smtClean="0"/>
          </a:p>
          <a:p>
            <a:pPr lvl="1"/>
            <a:r>
              <a:rPr lang="zh-CN" altLang="en-US" sz="2400" b="1" dirty="0" smtClean="0"/>
              <a:t>全相联映射：是坑就占</a:t>
            </a:r>
            <a:endParaRPr lang="en-US" altLang="zh-CN" sz="2400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EAF-6D62-4F8C-883C-3A9CE650F907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91169" y="450896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8" name="矩形 7"/>
          <p:cNvSpPr/>
          <p:nvPr/>
        </p:nvSpPr>
        <p:spPr>
          <a:xfrm>
            <a:off x="4291169" y="492552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9" name="矩形 8"/>
          <p:cNvSpPr/>
          <p:nvPr/>
        </p:nvSpPr>
        <p:spPr>
          <a:xfrm>
            <a:off x="4291169" y="5346660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10" name="矩形 9"/>
          <p:cNvSpPr/>
          <p:nvPr/>
        </p:nvSpPr>
        <p:spPr>
          <a:xfrm>
            <a:off x="4291169" y="5771762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11" name="矩形 10"/>
          <p:cNvSpPr/>
          <p:nvPr/>
        </p:nvSpPr>
        <p:spPr>
          <a:xfrm>
            <a:off x="5015040" y="4508960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5015040" y="4929010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5015040" y="5351712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5015040" y="5771762"/>
            <a:ext cx="2905951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en-US" altLang="zh-CN" baseline="30000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字节块（行）内数据</a:t>
            </a:r>
          </a:p>
        </p:txBody>
      </p:sp>
      <p:sp>
        <p:nvSpPr>
          <p:cNvPr id="15" name="矩形 14"/>
          <p:cNvSpPr/>
          <p:nvPr/>
        </p:nvSpPr>
        <p:spPr>
          <a:xfrm>
            <a:off x="2002721" y="3957944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Cache</a:t>
            </a:r>
            <a:r>
              <a:rPr lang="zh-CN" altLang="en-US" sz="2000" dirty="0">
                <a:solidFill>
                  <a:srgbClr val="C00000"/>
                </a:solidFill>
              </a:rPr>
              <a:t>行号（没用了）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08787" y="4320661"/>
            <a:ext cx="40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0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3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73619" y="450850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18" name="矩形 17"/>
          <p:cNvSpPr/>
          <p:nvPr/>
        </p:nvSpPr>
        <p:spPr>
          <a:xfrm>
            <a:off x="3573619" y="492506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19" name="矩形 18"/>
          <p:cNvSpPr/>
          <p:nvPr/>
        </p:nvSpPr>
        <p:spPr>
          <a:xfrm>
            <a:off x="3573619" y="5346201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0" name="矩形 19"/>
          <p:cNvSpPr/>
          <p:nvPr/>
        </p:nvSpPr>
        <p:spPr>
          <a:xfrm>
            <a:off x="3573619" y="5771303"/>
            <a:ext cx="689610" cy="416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B050"/>
                </a:solidFill>
              </a:rPr>
              <a:t>有效位</a:t>
            </a:r>
          </a:p>
        </p:txBody>
      </p:sp>
      <p:sp>
        <p:nvSpPr>
          <p:cNvPr id="21" name="矩形 20"/>
          <p:cNvSpPr/>
          <p:nvPr/>
        </p:nvSpPr>
        <p:spPr>
          <a:xfrm>
            <a:off x="6325870" y="2640622"/>
            <a:ext cx="196088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块号</a:t>
            </a:r>
          </a:p>
        </p:txBody>
      </p:sp>
      <p:sp>
        <p:nvSpPr>
          <p:cNvPr id="22" name="矩形 21"/>
          <p:cNvSpPr/>
          <p:nvPr/>
        </p:nvSpPr>
        <p:spPr>
          <a:xfrm>
            <a:off x="8510270" y="2640622"/>
            <a:ext cx="1249680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90972" y="22647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1031" y="22647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26" name="矩形 25"/>
          <p:cNvSpPr/>
          <p:nvPr/>
        </p:nvSpPr>
        <p:spPr>
          <a:xfrm>
            <a:off x="4396642" y="4037965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015040" y="3200401"/>
            <a:ext cx="1792161" cy="837565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90972" y="3423920"/>
            <a:ext cx="327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根据主存物理地址找</a:t>
            </a:r>
            <a:r>
              <a:rPr lang="en-US" altLang="zh-CN" dirty="0"/>
              <a:t>Cache</a:t>
            </a:r>
            <a:r>
              <a:rPr lang="zh-CN" altLang="en-US" dirty="0"/>
              <a:t>行的时候就拿块号和标记一个个去比，比到一样的就是命中</a:t>
            </a:r>
          </a:p>
        </p:txBody>
      </p:sp>
      <p:sp>
        <p:nvSpPr>
          <p:cNvPr id="30" name="左大括号 29"/>
          <p:cNvSpPr/>
          <p:nvPr/>
        </p:nvSpPr>
        <p:spPr>
          <a:xfrm rot="5400000">
            <a:off x="7916784" y="338410"/>
            <a:ext cx="252249" cy="3434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306310" y="1349093"/>
            <a:ext cx="34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m + b = 32 </a:t>
            </a:r>
            <a:r>
              <a:rPr lang="zh-CN" altLang="en-US" sz="2400" dirty="0" smtClean="0"/>
              <a:t>位物理地址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8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49899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问题一：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行和主存块的映射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直接映射法的基础上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/>
              <a:t>组相联映射：折中方案</a:t>
            </a:r>
            <a:endParaRPr lang="en-US" altLang="zh-CN" sz="28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Cache</a:t>
            </a:r>
            <a:r>
              <a:rPr lang="zh-CN" altLang="en-US" sz="2800" dirty="0"/>
              <a:t>的数据区提供了</a:t>
            </a:r>
            <a:r>
              <a:rPr lang="en-US" altLang="zh-CN" sz="3600" b="1" dirty="0">
                <a:solidFill>
                  <a:srgbClr val="C00000"/>
                </a:solidFill>
              </a:rPr>
              <a:t>2</a:t>
            </a:r>
            <a:r>
              <a:rPr lang="en-US" altLang="zh-CN" sz="3600" b="1" baseline="30000" dirty="0">
                <a:solidFill>
                  <a:srgbClr val="C00000"/>
                </a:solidFill>
              </a:rPr>
              <a:t>c</a:t>
            </a:r>
            <a:r>
              <a:rPr lang="zh-CN" altLang="en-US" sz="2800" dirty="0"/>
              <a:t>个行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zh-CN" altLang="en-US" sz="2800" dirty="0" smtClean="0"/>
              <a:t>划分成</a:t>
            </a:r>
            <a:r>
              <a:rPr lang="en-US" altLang="zh-CN" sz="4000" b="1" dirty="0">
                <a:solidFill>
                  <a:srgbClr val="7030A0"/>
                </a:solidFill>
              </a:rPr>
              <a:t>2</a:t>
            </a:r>
            <a:r>
              <a:rPr lang="en-US" altLang="zh-CN" sz="4000" b="1" baseline="30000" dirty="0">
                <a:solidFill>
                  <a:srgbClr val="7030A0"/>
                </a:solidFill>
              </a:rPr>
              <a:t>q</a:t>
            </a:r>
            <a:r>
              <a:rPr lang="zh-CN" altLang="en-US" sz="2800" dirty="0" smtClean="0"/>
              <a:t>个组（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肯定小于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个组里有</a:t>
            </a:r>
            <a:r>
              <a:rPr lang="en-US" altLang="zh-CN" sz="4000" b="1" dirty="0"/>
              <a:t>2</a:t>
            </a:r>
            <a:r>
              <a:rPr lang="en-US" altLang="zh-CN" sz="4000" b="1" baseline="30000" dirty="0"/>
              <a:t>s</a:t>
            </a:r>
            <a:r>
              <a:rPr lang="en-US" altLang="zh-CN" sz="4000" b="1" dirty="0"/>
              <a:t> = 2</a:t>
            </a:r>
            <a:r>
              <a:rPr lang="en-US" altLang="zh-CN" sz="4000" b="1" baseline="30000" dirty="0">
                <a:solidFill>
                  <a:srgbClr val="C00000"/>
                </a:solidFill>
              </a:rPr>
              <a:t>c</a:t>
            </a:r>
            <a:r>
              <a:rPr lang="en-US" altLang="zh-CN" sz="4000" b="1" baseline="30000" dirty="0"/>
              <a:t>-</a:t>
            </a:r>
            <a:r>
              <a:rPr lang="en-US" altLang="zh-CN" sz="4000" b="1" baseline="30000" dirty="0">
                <a:solidFill>
                  <a:srgbClr val="7030A0"/>
                </a:solidFill>
              </a:rPr>
              <a:t>q</a:t>
            </a:r>
            <a:r>
              <a:rPr lang="zh-CN" altLang="en-US" sz="2800" dirty="0" smtClean="0"/>
              <a:t>行，称为</a:t>
            </a:r>
            <a:r>
              <a:rPr lang="en-US" altLang="zh-CN" sz="4400" b="1" dirty="0"/>
              <a:t>2</a:t>
            </a:r>
            <a:r>
              <a:rPr lang="en-US" altLang="zh-CN" sz="4400" b="1" baseline="30000" dirty="0"/>
              <a:t>s</a:t>
            </a:r>
            <a:r>
              <a:rPr lang="zh-CN" altLang="en-US" sz="2800" dirty="0" smtClean="0"/>
              <a:t>路组相联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315D-4C26-41B7-995A-F5C2A46BE64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1627" y="4088525"/>
            <a:ext cx="4529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组间采用直接映射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组</a:t>
            </a:r>
            <a:r>
              <a:rPr lang="zh-CN" altLang="en-US" sz="3200" dirty="0" smtClean="0"/>
              <a:t>内采用全相联映射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23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342022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问题一：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行和主存块的映射</a:t>
            </a:r>
            <a:endParaRPr lang="en-US" altLang="zh-CN" sz="2800" dirty="0"/>
          </a:p>
          <a:p>
            <a:pPr lvl="1"/>
            <a:r>
              <a:rPr lang="zh-CN" altLang="en-US" sz="2400" dirty="0"/>
              <a:t>直接映射法的基础上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组相联映射：折中方案</a:t>
            </a:r>
            <a:endParaRPr lang="en-US" altLang="zh-CN" sz="2400" dirty="0" smtClean="0"/>
          </a:p>
          <a:p>
            <a:pPr lvl="2"/>
            <a:r>
              <a:rPr lang="en-US" altLang="zh-CN" sz="1800" dirty="0"/>
              <a:t>Cache</a:t>
            </a:r>
            <a:r>
              <a:rPr lang="zh-CN" altLang="en-US" sz="1800" dirty="0"/>
              <a:t>的数据区提供了</a:t>
            </a:r>
            <a:r>
              <a:rPr lang="en-US" altLang="zh-CN" sz="4800" dirty="0">
                <a:solidFill>
                  <a:srgbClr val="C00000"/>
                </a:solidFill>
              </a:rPr>
              <a:t>2</a:t>
            </a:r>
            <a:r>
              <a:rPr lang="en-US" altLang="zh-CN" sz="4800" baseline="30000" dirty="0">
                <a:solidFill>
                  <a:srgbClr val="C00000"/>
                </a:solidFill>
              </a:rPr>
              <a:t>c</a:t>
            </a:r>
            <a:r>
              <a:rPr lang="zh-CN" altLang="en-US" sz="1800" dirty="0"/>
              <a:t>个行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划分成</a:t>
            </a:r>
            <a:r>
              <a:rPr lang="en-US" altLang="zh-CN" sz="4800" dirty="0">
                <a:solidFill>
                  <a:srgbClr val="7030A0"/>
                </a:solidFill>
              </a:rPr>
              <a:t>2</a:t>
            </a:r>
            <a:r>
              <a:rPr lang="en-US" altLang="zh-CN" sz="4800" baseline="30000" dirty="0">
                <a:solidFill>
                  <a:srgbClr val="7030A0"/>
                </a:solidFill>
              </a:rPr>
              <a:t>q</a:t>
            </a:r>
            <a:r>
              <a:rPr lang="zh-CN" altLang="en-US" sz="1800" dirty="0" smtClean="0"/>
              <a:t>个组（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肯定小于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一</a:t>
            </a:r>
            <a:r>
              <a:rPr lang="zh-CN" altLang="en-US" sz="1800" dirty="0" smtClean="0"/>
              <a:t>个组里有</a:t>
            </a:r>
            <a:r>
              <a:rPr lang="en-US" altLang="zh-CN" sz="4800" dirty="0"/>
              <a:t>2</a:t>
            </a:r>
            <a:r>
              <a:rPr lang="en-US" altLang="zh-CN" sz="4800" baseline="30000" dirty="0"/>
              <a:t>s</a:t>
            </a:r>
            <a:r>
              <a:rPr lang="en-US" altLang="zh-CN" sz="4800" dirty="0"/>
              <a:t> = 2</a:t>
            </a:r>
            <a:r>
              <a:rPr lang="en-US" altLang="zh-CN" sz="4800" baseline="30000" dirty="0">
                <a:solidFill>
                  <a:srgbClr val="C00000"/>
                </a:solidFill>
              </a:rPr>
              <a:t>c</a:t>
            </a:r>
            <a:r>
              <a:rPr lang="en-US" altLang="zh-CN" sz="4800" baseline="30000" dirty="0"/>
              <a:t>-</a:t>
            </a:r>
            <a:r>
              <a:rPr lang="en-US" altLang="zh-CN" sz="4800" baseline="30000" dirty="0">
                <a:solidFill>
                  <a:srgbClr val="7030A0"/>
                </a:solidFill>
              </a:rPr>
              <a:t>q</a:t>
            </a:r>
            <a:r>
              <a:rPr lang="zh-CN" altLang="en-US" sz="1800" dirty="0" smtClean="0"/>
              <a:t>行，称为</a:t>
            </a:r>
            <a:r>
              <a:rPr lang="en-US" altLang="zh-CN" sz="4800" dirty="0"/>
              <a:t>2</a:t>
            </a:r>
            <a:r>
              <a:rPr lang="en-US" altLang="zh-CN" sz="4800" baseline="30000" dirty="0"/>
              <a:t>s</a:t>
            </a:r>
            <a:r>
              <a:rPr lang="zh-CN" altLang="en-US" sz="1800" dirty="0" smtClean="0"/>
              <a:t>路组相联</a:t>
            </a:r>
            <a:endParaRPr lang="en-US" altLang="zh-CN" sz="1800" dirty="0" smtClean="0"/>
          </a:p>
          <a:p>
            <a:pPr lvl="2"/>
            <a:endParaRPr lang="en-US" altLang="zh-CN" sz="1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A4F4-E99D-437B-9BB1-8F820508977F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05497" y="529429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6089897" y="5294297"/>
            <a:ext cx="1249680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98940" y="57311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m-q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330658" y="57311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34" name="矩形 33"/>
          <p:cNvSpPr/>
          <p:nvPr/>
        </p:nvSpPr>
        <p:spPr>
          <a:xfrm>
            <a:off x="4633231" y="5294297"/>
            <a:ext cx="1233146" cy="4165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Cache</a:t>
            </a:r>
            <a:r>
              <a:rPr lang="zh-CN" altLang="en-US" sz="1600" dirty="0">
                <a:solidFill>
                  <a:srgbClr val="7030A0"/>
                </a:solidFill>
              </a:rPr>
              <a:t>组号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762331" y="572863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中间</a:t>
            </a:r>
            <a:r>
              <a:rPr lang="en-US" altLang="zh-CN" dirty="0">
                <a:solidFill>
                  <a:srgbClr val="7030A0"/>
                </a:solidFill>
              </a:rPr>
              <a:t>q</a:t>
            </a:r>
            <a:r>
              <a:rPr lang="zh-CN" altLang="en-US" dirty="0">
                <a:solidFill>
                  <a:srgbClr val="7030A0"/>
                </a:solidFill>
              </a:rPr>
              <a:t>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78183" y="4572602"/>
            <a:ext cx="32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主存（物理）地址：</a:t>
            </a:r>
          </a:p>
        </p:txBody>
      </p:sp>
    </p:spTree>
    <p:extLst>
      <p:ext uri="{BB962C8B-B14F-4D97-AF65-F5344CB8AC3E}">
        <p14:creationId xmlns:p14="http://schemas.microsoft.com/office/powerpoint/2010/main" val="3734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182256"/>
            <a:ext cx="10922000" cy="410094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问题一：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行和主存块的映射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直接映射法的基础上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组</a:t>
            </a:r>
            <a:r>
              <a:rPr lang="zh-CN" altLang="en-US" sz="2400" dirty="0" smtClean="0"/>
              <a:t>相联映射：折中方案</a:t>
            </a:r>
            <a:endParaRPr lang="en-US" altLang="zh-CN" sz="2400" dirty="0" smtClean="0"/>
          </a:p>
          <a:p>
            <a:pPr lvl="2"/>
            <a:r>
              <a:rPr lang="zh-CN" altLang="en-US" sz="2800" dirty="0" smtClean="0"/>
              <a:t>有了物理地址找到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行的过程</a:t>
            </a:r>
            <a:endParaRPr lang="en-US" altLang="zh-CN" sz="2800" dirty="0" smtClean="0"/>
          </a:p>
          <a:p>
            <a:pPr lvl="3"/>
            <a:r>
              <a:rPr lang="zh-CN" altLang="en-US" sz="2400" dirty="0"/>
              <a:t>第一</a:t>
            </a:r>
            <a:r>
              <a:rPr lang="zh-CN" altLang="en-US" sz="2400" dirty="0" smtClean="0"/>
              <a:t>步：根据组号找到相应的组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第二步：组内的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行一个个比标记，命中？不命中？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第三步：看有效位，</a:t>
            </a:r>
            <a:r>
              <a:rPr lang="zh-CN" altLang="en-US" sz="2400" dirty="0"/>
              <a:t>命中？不命中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第四步：命中？读</a:t>
            </a:r>
            <a:r>
              <a:rPr lang="en-US" altLang="zh-CN" sz="2400" dirty="0" smtClean="0"/>
              <a:t>Cache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不命中？先搬主存块到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，再读</a:t>
            </a:r>
            <a:r>
              <a:rPr lang="en-US" altLang="zh-CN" sz="2400" dirty="0" smtClean="0"/>
              <a:t>Cache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D84-8095-4C69-96C8-A14BA5E92D80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67397" y="5776897"/>
            <a:ext cx="689610" cy="4165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标记</a:t>
            </a:r>
          </a:p>
        </p:txBody>
      </p:sp>
      <p:sp>
        <p:nvSpPr>
          <p:cNvPr id="31" name="矩形 30"/>
          <p:cNvSpPr/>
          <p:nvPr/>
        </p:nvSpPr>
        <p:spPr>
          <a:xfrm>
            <a:off x="6051797" y="5776897"/>
            <a:ext cx="1249680" cy="4165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块内地址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60840" y="621377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高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m-q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92558" y="62137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低</a:t>
            </a:r>
            <a:r>
              <a:rPr lang="en-US" altLang="zh-CN" dirty="0">
                <a:solidFill>
                  <a:schemeClr val="accent5"/>
                </a:solidFill>
              </a:rPr>
              <a:t>b</a:t>
            </a:r>
            <a:r>
              <a:rPr lang="zh-CN" altLang="en-US" dirty="0">
                <a:solidFill>
                  <a:schemeClr val="accent5"/>
                </a:solidFill>
              </a:rPr>
              <a:t>位</a:t>
            </a:r>
          </a:p>
        </p:txBody>
      </p:sp>
      <p:sp>
        <p:nvSpPr>
          <p:cNvPr id="34" name="矩形 33"/>
          <p:cNvSpPr/>
          <p:nvPr/>
        </p:nvSpPr>
        <p:spPr>
          <a:xfrm>
            <a:off x="4595131" y="5776897"/>
            <a:ext cx="1233146" cy="4165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</a:rPr>
              <a:t>Cache</a:t>
            </a:r>
            <a:r>
              <a:rPr lang="zh-CN" altLang="en-US" sz="1600" dirty="0">
                <a:solidFill>
                  <a:srgbClr val="7030A0"/>
                </a:solidFill>
              </a:rPr>
              <a:t>组号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724231" y="621123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中间</a:t>
            </a:r>
            <a:r>
              <a:rPr lang="en-US" altLang="zh-CN" dirty="0">
                <a:solidFill>
                  <a:srgbClr val="7030A0"/>
                </a:solidFill>
              </a:rPr>
              <a:t>q</a:t>
            </a:r>
            <a:r>
              <a:rPr lang="zh-CN" altLang="en-US" dirty="0">
                <a:solidFill>
                  <a:srgbClr val="7030A0"/>
                </a:solidFill>
              </a:rPr>
              <a:t>位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540083" y="5055202"/>
            <a:ext cx="324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主存（物理）地址：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79052" y="5055201"/>
            <a:ext cx="402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Cache</a:t>
            </a:r>
            <a:r>
              <a:rPr lang="zh-CN" altLang="en-US" sz="2400" b="1" dirty="0"/>
              <a:t>组织</a:t>
            </a:r>
            <a:r>
              <a:rPr lang="zh-CN" altLang="en-US" sz="2400" b="1" dirty="0" smtClean="0"/>
              <a:t>（参见课本）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19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953F-0F53-4E24-9D3D-4EF17FB25F1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30247" y="3297678"/>
            <a:ext cx="222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</a:rPr>
              <a:t>各有优劣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1" y="1182255"/>
            <a:ext cx="11133082" cy="499470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问题一：</a:t>
            </a:r>
            <a:r>
              <a:rPr lang="en-US" altLang="zh-CN" sz="2600" dirty="0"/>
              <a:t> Cache</a:t>
            </a:r>
            <a:r>
              <a:rPr lang="zh-CN" altLang="en-US" sz="2600" dirty="0"/>
              <a:t>行和主存块的</a:t>
            </a:r>
            <a:r>
              <a:rPr lang="zh-CN" altLang="en-US" sz="2600" dirty="0" smtClean="0"/>
              <a:t>映射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什么菜放什么盘子？</a:t>
            </a:r>
            <a:endParaRPr lang="en-US" altLang="zh-CN" sz="2600" dirty="0"/>
          </a:p>
          <a:p>
            <a:pPr lvl="1"/>
            <a:endParaRPr lang="en-US" altLang="zh-CN" sz="2600" dirty="0" smtClean="0"/>
          </a:p>
          <a:p>
            <a:pPr lvl="1"/>
            <a:r>
              <a:rPr lang="zh-CN" altLang="en-US" sz="2600" dirty="0" smtClean="0"/>
              <a:t>第二，主存块和</a:t>
            </a:r>
            <a:r>
              <a:rPr lang="en-US" altLang="zh-CN" sz="2600" dirty="0" smtClean="0"/>
              <a:t>Cache</a:t>
            </a:r>
            <a:r>
              <a:rPr lang="zh-CN" altLang="en-US" sz="2600" dirty="0" smtClean="0"/>
              <a:t>行怎么对应？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直接映射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一个萝卜一个盘</a:t>
            </a:r>
            <a:r>
              <a:rPr lang="en-US" altLang="zh-CN" sz="2600" dirty="0" smtClean="0"/>
              <a:t>~</a:t>
            </a:r>
            <a:r>
              <a:rPr lang="zh-CN" altLang="en-US" sz="2600" dirty="0" smtClean="0"/>
              <a:t>（坑</a:t>
            </a:r>
            <a:r>
              <a:rPr lang="en-US" altLang="zh-CN" sz="2600" dirty="0" smtClean="0"/>
              <a:t>-&gt;</a:t>
            </a:r>
            <a:r>
              <a:rPr lang="zh-CN" altLang="en-US" sz="2600" dirty="0" smtClean="0"/>
              <a:t>盘）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全相联映射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是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就能占</a:t>
            </a:r>
            <a:endParaRPr lang="en-US" altLang="zh-CN" sz="2600" dirty="0" smtClean="0"/>
          </a:p>
          <a:p>
            <a:pPr lvl="2"/>
            <a:r>
              <a:rPr lang="zh-CN" altLang="en-US" sz="2600" b="1" dirty="0" smtClean="0"/>
              <a:t>组相联映射</a:t>
            </a:r>
            <a:endParaRPr lang="en-US" altLang="zh-CN" sz="2600" b="1" dirty="0" smtClean="0"/>
          </a:p>
          <a:p>
            <a:pPr lvl="3"/>
            <a:r>
              <a:rPr lang="zh-CN" altLang="en-US" sz="2600" dirty="0" smtClean="0"/>
              <a:t>划分成组，不能占别组的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，但自己的组内是</a:t>
            </a:r>
            <a:r>
              <a:rPr lang="zh-CN" altLang="en-US" sz="2600" dirty="0"/>
              <a:t>盘</a:t>
            </a:r>
            <a:r>
              <a:rPr lang="zh-CN" altLang="en-US" sz="2600" dirty="0" smtClean="0"/>
              <a:t>就能占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228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705" y="1182256"/>
            <a:ext cx="10551988" cy="497470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问题二：</a:t>
            </a:r>
            <a:r>
              <a:rPr lang="en-US" altLang="zh-CN" sz="2800" dirty="0"/>
              <a:t> Cache</a:t>
            </a:r>
            <a:r>
              <a:rPr lang="zh-CN" altLang="en-US" sz="2800" dirty="0"/>
              <a:t>中主存块的替换算法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盘子摆满了怎么办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 smtClean="0"/>
              <a:t>根据程序特性各有优劣（略，参见课本）</a:t>
            </a:r>
            <a:endParaRPr lang="en-US" altLang="zh-CN" sz="2400" dirty="0" smtClean="0"/>
          </a:p>
          <a:p>
            <a:pPr lvl="2"/>
            <a:r>
              <a:rPr lang="zh-CN" altLang="en-US" sz="1800" dirty="0" smtClean="0"/>
              <a:t>先进先出法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最近最少用法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最近不经常用法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随机替换算法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57D-949C-4A56-A4C7-528B28A0848B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如何加快获取数据的速度？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55E0-5AD5-40E3-9BFA-B7724D23511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143" y="1182256"/>
            <a:ext cx="11309683" cy="497470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问题三：</a:t>
            </a:r>
            <a:r>
              <a:rPr lang="en-US" altLang="zh-CN" sz="4000" dirty="0"/>
              <a:t> Cache</a:t>
            </a:r>
            <a:r>
              <a:rPr lang="zh-CN" altLang="en-US" sz="4000" dirty="0"/>
              <a:t>一致性问题</a:t>
            </a:r>
            <a:endParaRPr lang="en-US" altLang="zh-CN" sz="4000" dirty="0"/>
          </a:p>
          <a:p>
            <a:pPr lvl="1"/>
            <a:r>
              <a:rPr lang="zh-CN" altLang="en-US" sz="3600" dirty="0" smtClean="0"/>
              <a:t>发生于</a:t>
            </a:r>
            <a:r>
              <a:rPr lang="en-US" altLang="zh-CN" sz="3600" dirty="0" smtClean="0"/>
              <a:t>Cache</a:t>
            </a:r>
            <a:r>
              <a:rPr lang="zh-CN" altLang="en-US" sz="3600" dirty="0" smtClean="0"/>
              <a:t>被写了之后，</a:t>
            </a:r>
            <a:r>
              <a:rPr lang="en-US" altLang="zh-CN" sz="3600" dirty="0" smtClean="0"/>
              <a:t>Cache</a:t>
            </a:r>
            <a:r>
              <a:rPr lang="zh-CN" altLang="en-US" sz="3600" dirty="0" smtClean="0"/>
              <a:t>和主存内容不一致了</a:t>
            </a:r>
            <a:endParaRPr lang="en-US" altLang="zh-CN" sz="3600" dirty="0" smtClean="0"/>
          </a:p>
          <a:p>
            <a:pPr lvl="1"/>
            <a:endParaRPr lang="en-US" altLang="zh-CN" sz="3600" dirty="0"/>
          </a:p>
          <a:p>
            <a:pPr lvl="1"/>
            <a:r>
              <a:rPr lang="zh-CN" altLang="en-US" sz="3600" dirty="0" smtClean="0"/>
              <a:t>通常两种策略（略，参见课本）</a:t>
            </a:r>
            <a:endParaRPr lang="en-US" altLang="zh-CN" sz="3600" dirty="0" smtClean="0"/>
          </a:p>
          <a:p>
            <a:pPr lvl="2"/>
            <a:r>
              <a:rPr lang="zh-CN" altLang="en-US" sz="2800" dirty="0" smtClean="0"/>
              <a:t>全写法（</a:t>
            </a:r>
            <a:r>
              <a:rPr lang="en-US" altLang="zh-CN" sz="2800" dirty="0" smtClean="0"/>
              <a:t>write through</a:t>
            </a:r>
            <a:r>
              <a:rPr lang="zh-CN" altLang="en-US" sz="2800" dirty="0" smtClean="0"/>
              <a:t>）：写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同时写主存</a:t>
            </a:r>
            <a:endParaRPr lang="en-US" altLang="zh-CN" sz="2800" dirty="0" smtClean="0"/>
          </a:p>
          <a:p>
            <a:pPr lvl="3"/>
            <a:r>
              <a:rPr lang="zh-CN" altLang="en-US" sz="2400" dirty="0" smtClean="0"/>
              <a:t>写分配法（</a:t>
            </a:r>
            <a:r>
              <a:rPr lang="en-US" altLang="zh-CN" sz="2400" dirty="0" smtClean="0"/>
              <a:t>write allocate</a:t>
            </a:r>
            <a:r>
              <a:rPr lang="zh-CN" altLang="en-US" sz="2400" dirty="0" smtClean="0"/>
              <a:t>）：写缺失会导致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装载</a:t>
            </a:r>
            <a:endParaRPr lang="en-US" altLang="zh-CN" sz="2400" dirty="0" smtClean="0"/>
          </a:p>
          <a:p>
            <a:pPr lvl="3"/>
            <a:r>
              <a:rPr lang="zh-CN" altLang="en-US" sz="2400" dirty="0" smtClean="0"/>
              <a:t>非写分配法（</a:t>
            </a:r>
            <a:r>
              <a:rPr lang="en-US" altLang="zh-CN" sz="2400" dirty="0" smtClean="0"/>
              <a:t>not write allocate</a:t>
            </a:r>
            <a:r>
              <a:rPr lang="zh-CN" altLang="en-US" sz="2400" dirty="0" smtClean="0"/>
              <a:t>）：写缺失不导致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装载</a:t>
            </a:r>
            <a:endParaRPr lang="en-US" altLang="zh-CN" sz="2400" dirty="0" smtClean="0"/>
          </a:p>
          <a:p>
            <a:pPr lvl="2"/>
            <a:r>
              <a:rPr lang="zh-CN" altLang="en-US" sz="2800" dirty="0"/>
              <a:t>回</a:t>
            </a:r>
            <a:r>
              <a:rPr lang="zh-CN" altLang="en-US" sz="2800" dirty="0" smtClean="0"/>
              <a:t>写法（</a:t>
            </a:r>
            <a:r>
              <a:rPr lang="en-US" altLang="zh-CN" sz="2800" dirty="0" smtClean="0"/>
              <a:t>write back</a:t>
            </a:r>
            <a:r>
              <a:rPr lang="zh-CN" altLang="en-US" sz="2800" dirty="0" smtClean="0"/>
              <a:t>）：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行被替换时再写主存块</a:t>
            </a:r>
            <a:endParaRPr lang="en-US" altLang="zh-CN" sz="2800" dirty="0" smtClean="0"/>
          </a:p>
          <a:p>
            <a:pPr lvl="3"/>
            <a:r>
              <a:rPr lang="zh-CN" altLang="en-US" sz="2400" dirty="0" smtClean="0"/>
              <a:t>需要额外设置脏位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F947-3E80-4DE7-BA8C-AA6702BB9BEF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访问</a:t>
            </a:r>
            <a:r>
              <a:rPr lang="en-US" altLang="zh-CN" dirty="0"/>
              <a:t>Cache</a:t>
            </a:r>
            <a:r>
              <a:rPr lang="zh-CN" altLang="en-US" dirty="0"/>
              <a:t>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7DE5-78AB-4D8F-B262-065FE9B4C4C5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763803" y="1707091"/>
            <a:ext cx="300039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给出虚拟地址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以后再谈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2763803" y="2635785"/>
            <a:ext cx="300039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计算其物理地址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对应的是物理地址</a:t>
            </a:r>
            <a:r>
              <a:rPr lang="zh-CN" altLang="en-US" dirty="0"/>
              <a:t>）</a:t>
            </a:r>
          </a:p>
        </p:txBody>
      </p:sp>
      <p:sp>
        <p:nvSpPr>
          <p:cNvPr id="25" name="流程图: 决策 24"/>
          <p:cNvSpPr/>
          <p:nvPr/>
        </p:nvSpPr>
        <p:spPr>
          <a:xfrm>
            <a:off x="2835241" y="3707355"/>
            <a:ext cx="2857520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对应主存块在</a:t>
            </a:r>
            <a:r>
              <a:rPr lang="en-US" altLang="zh-CN" sz="1400" dirty="0"/>
              <a:t>Cache</a:t>
            </a:r>
            <a:r>
              <a:rPr lang="zh-CN" altLang="en-US" sz="1400" dirty="0"/>
              <a:t>中？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>
                <a:solidFill>
                  <a:srgbClr val="C00000"/>
                </a:solidFill>
              </a:rPr>
              <a:t>映射方法</a:t>
            </a:r>
            <a:r>
              <a:rPr lang="zh-CN" altLang="en-US" sz="1400" dirty="0"/>
              <a:t>）</a:t>
            </a:r>
          </a:p>
        </p:txBody>
      </p:sp>
      <p:sp>
        <p:nvSpPr>
          <p:cNvPr id="26" name="矩形 25"/>
          <p:cNvSpPr/>
          <p:nvPr/>
        </p:nvSpPr>
        <p:spPr>
          <a:xfrm>
            <a:off x="4549753" y="5350429"/>
            <a:ext cx="300039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en-US" altLang="zh-CN" dirty="0"/>
              <a:t>Cache</a:t>
            </a:r>
            <a:r>
              <a:rPr lang="zh-CN" altLang="en-US" dirty="0"/>
              <a:t>存取数据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写的时候考虑一致性问题</a:t>
            </a:r>
            <a:r>
              <a:rPr lang="zh-CN" altLang="en-US" dirty="0"/>
              <a:t>）</a:t>
            </a:r>
          </a:p>
        </p:txBody>
      </p:sp>
      <p:sp>
        <p:nvSpPr>
          <p:cNvPr id="33" name="流程图: 决策 32"/>
          <p:cNvSpPr/>
          <p:nvPr/>
        </p:nvSpPr>
        <p:spPr>
          <a:xfrm>
            <a:off x="6835769" y="1135587"/>
            <a:ext cx="2857520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r>
              <a:rPr lang="zh-CN" altLang="en-US" dirty="0"/>
              <a:t>中有空闲行？</a:t>
            </a:r>
          </a:p>
        </p:txBody>
      </p:sp>
      <p:sp>
        <p:nvSpPr>
          <p:cNvPr id="45" name="矩形 44"/>
          <p:cNvSpPr/>
          <p:nvPr/>
        </p:nvSpPr>
        <p:spPr>
          <a:xfrm>
            <a:off x="6764331" y="2635785"/>
            <a:ext cx="300039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Cache</a:t>
            </a:r>
            <a:r>
              <a:rPr lang="zh-CN" altLang="en-US" dirty="0"/>
              <a:t>中替换出一行</a:t>
            </a:r>
            <a:endParaRPr lang="en-US" altLang="zh-CN" dirty="0"/>
          </a:p>
          <a:p>
            <a:pPr algn="ctr"/>
            <a:r>
              <a:rPr lang="zh-CN" altLang="en-US" dirty="0"/>
              <a:t>（替换算法）</a:t>
            </a:r>
          </a:p>
        </p:txBody>
      </p:sp>
      <p:sp>
        <p:nvSpPr>
          <p:cNvPr id="46" name="矩形 45"/>
          <p:cNvSpPr/>
          <p:nvPr/>
        </p:nvSpPr>
        <p:spPr>
          <a:xfrm>
            <a:off x="6764331" y="3921669"/>
            <a:ext cx="300039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主存块送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24" idx="0"/>
          </p:cNvCxnSpPr>
          <p:nvPr/>
        </p:nvCxnSpPr>
        <p:spPr>
          <a:xfrm rot="5400000">
            <a:off x="4121125" y="249290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2"/>
            <a:endCxn id="25" idx="0"/>
          </p:cNvCxnSpPr>
          <p:nvPr/>
        </p:nvCxnSpPr>
        <p:spPr>
          <a:xfrm rot="5400000">
            <a:off x="4049687" y="3493041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5" idx="2"/>
            <a:endCxn id="26" idx="0"/>
          </p:cNvCxnSpPr>
          <p:nvPr/>
        </p:nvCxnSpPr>
        <p:spPr>
          <a:xfrm rot="16200000" flipH="1">
            <a:off x="4835505" y="4135983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5" idx="3"/>
            <a:endCxn id="33" idx="1"/>
          </p:cNvCxnSpPr>
          <p:nvPr/>
        </p:nvCxnSpPr>
        <p:spPr>
          <a:xfrm flipV="1">
            <a:off x="5692761" y="1635653"/>
            <a:ext cx="1143008" cy="2571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2"/>
            <a:endCxn id="45" idx="0"/>
          </p:cNvCxnSpPr>
          <p:nvPr/>
        </p:nvCxnSpPr>
        <p:spPr>
          <a:xfrm rot="5400000">
            <a:off x="8014496" y="238575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3" idx="3"/>
            <a:endCxn id="46" idx="3"/>
          </p:cNvCxnSpPr>
          <p:nvPr/>
        </p:nvCxnSpPr>
        <p:spPr>
          <a:xfrm>
            <a:off x="9693289" y="1635654"/>
            <a:ext cx="71438" cy="2607487"/>
          </a:xfrm>
          <a:prstGeom prst="bentConnector3">
            <a:avLst>
              <a:gd name="adj1" fmla="val 4199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2"/>
            <a:endCxn id="46" idx="0"/>
          </p:cNvCxnSpPr>
          <p:nvPr/>
        </p:nvCxnSpPr>
        <p:spPr>
          <a:xfrm rot="5400000">
            <a:off x="7943058" y="360019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6" idx="2"/>
            <a:endCxn id="26" idx="0"/>
          </p:cNvCxnSpPr>
          <p:nvPr/>
        </p:nvCxnSpPr>
        <p:spPr>
          <a:xfrm rot="5400000">
            <a:off x="6764331" y="3850231"/>
            <a:ext cx="785818" cy="2214578"/>
          </a:xfrm>
          <a:prstGeom prst="bentConnector3">
            <a:avLst>
              <a:gd name="adj1" fmla="val 593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36"/>
          <p:cNvSpPr txBox="1"/>
          <p:nvPr/>
        </p:nvSpPr>
        <p:spPr>
          <a:xfrm>
            <a:off x="4835505" y="47074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6" name="TextBox 37"/>
          <p:cNvSpPr txBox="1"/>
          <p:nvPr/>
        </p:nvSpPr>
        <p:spPr>
          <a:xfrm>
            <a:off x="5835637" y="369521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10050479" y="199284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8335967" y="219501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5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  <a:r>
              <a:rPr lang="zh-CN" altLang="en-US" dirty="0" smtClean="0"/>
              <a:t>（要求）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在</a:t>
            </a:r>
            <a:r>
              <a:rPr lang="en-US" altLang="zh-CN" sz="3200" dirty="0"/>
              <a:t>NEMU</a:t>
            </a:r>
            <a:r>
              <a:rPr lang="zh-CN" altLang="zh-CN" sz="3200" dirty="0"/>
              <a:t>中实现一个</a:t>
            </a:r>
            <a:r>
              <a:rPr lang="en-US" altLang="zh-CN" sz="3200" dirty="0"/>
              <a:t>cache</a:t>
            </a:r>
            <a:r>
              <a:rPr lang="zh-CN" altLang="zh-CN" sz="3200" dirty="0"/>
              <a:t>，它</a:t>
            </a:r>
            <a:r>
              <a:rPr lang="zh-CN" altLang="zh-CN" sz="3200" dirty="0" smtClean="0"/>
              <a:t>的</a:t>
            </a:r>
            <a:r>
              <a:rPr lang="zh-CN" altLang="en-US" sz="3200" dirty="0" smtClean="0"/>
              <a:t>性质</a:t>
            </a:r>
            <a:r>
              <a:rPr lang="zh-CN" altLang="zh-CN" sz="3200" dirty="0" smtClean="0"/>
              <a:t>如下</a:t>
            </a:r>
            <a:r>
              <a:rPr lang="en-US" altLang="zh-CN" sz="3200" dirty="0"/>
              <a:t>:</a:t>
            </a:r>
            <a:endParaRPr lang="zh-CN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cache block</a:t>
            </a:r>
            <a:r>
              <a:rPr lang="zh-CN" altLang="zh-CN" sz="3200" dirty="0"/>
              <a:t>存储空间的大小为</a:t>
            </a:r>
            <a:r>
              <a:rPr lang="en-US" altLang="zh-CN" sz="3200" dirty="0"/>
              <a:t>64B</a:t>
            </a:r>
            <a:endParaRPr lang="zh-CN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cache</a:t>
            </a:r>
            <a:r>
              <a:rPr lang="zh-CN" altLang="zh-CN" sz="3200" dirty="0"/>
              <a:t>存储空间的大小为</a:t>
            </a:r>
            <a:r>
              <a:rPr lang="en-US" altLang="zh-CN" sz="3200" dirty="0"/>
              <a:t>64KB</a:t>
            </a:r>
            <a:endParaRPr lang="zh-CN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8-way set associative</a:t>
            </a:r>
            <a:endParaRPr lang="zh-CN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标志位只需要</a:t>
            </a:r>
            <a:r>
              <a:rPr lang="en-US" altLang="zh-CN" sz="3200" dirty="0"/>
              <a:t>valid bit</a:t>
            </a:r>
            <a:r>
              <a:rPr lang="zh-CN" altLang="zh-CN" sz="3200" dirty="0"/>
              <a:t>即可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3200" dirty="0"/>
              <a:t>替换算法采用随机方式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write through</a:t>
            </a:r>
            <a:endParaRPr lang="zh-CN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/>
              <a:t>not write </a:t>
            </a:r>
            <a:r>
              <a:rPr lang="en-US" altLang="zh-CN" sz="3200" dirty="0" smtClean="0"/>
              <a:t>allocate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A93D-9075-4DC3-97D2-70BFA8A11702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0400"/>
            <a:ext cx="9201150" cy="3215532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第一步：编辑</a:t>
            </a:r>
            <a:r>
              <a:rPr lang="en-US" altLang="zh-CN" sz="3600" b="1" dirty="0"/>
              <a:t>include/</a:t>
            </a:r>
            <a:r>
              <a:rPr lang="en-US" altLang="zh-CN" sz="3600" b="1" dirty="0" err="1"/>
              <a:t>config.h</a:t>
            </a:r>
            <a:endParaRPr lang="en-US" altLang="zh-CN" sz="3600" b="1" dirty="0"/>
          </a:p>
          <a:p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D8DB-A932-4C1F-9FA6-F2C5C7B756D5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04984" y="2871705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#define CACHE_ENABLED</a:t>
            </a:r>
          </a:p>
        </p:txBody>
      </p:sp>
    </p:spTree>
    <p:extLst>
      <p:ext uri="{BB962C8B-B14F-4D97-AF65-F5344CB8AC3E}">
        <p14:creationId xmlns:p14="http://schemas.microsoft.com/office/powerpoint/2010/main" val="11159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1214100" cy="51309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第二步</a:t>
            </a:r>
            <a:r>
              <a:rPr lang="zh-CN" altLang="en-US" sz="3600" b="1" dirty="0" smtClean="0"/>
              <a:t>：编辑 </a:t>
            </a:r>
            <a:r>
              <a:rPr lang="en-US" altLang="zh-CN" sz="3600" b="1" dirty="0" err="1" smtClean="0"/>
              <a:t>nemu</a:t>
            </a:r>
            <a:r>
              <a:rPr lang="en-US" altLang="zh-CN" sz="3600" b="1" dirty="0" smtClean="0"/>
              <a:t>/include/memory/</a:t>
            </a:r>
            <a:r>
              <a:rPr lang="en-US" altLang="zh-CN" sz="3600" b="1" dirty="0" err="1" smtClean="0"/>
              <a:t>mmu</a:t>
            </a:r>
            <a:r>
              <a:rPr lang="en-US" altLang="zh-CN" sz="3600" b="1" dirty="0" smtClean="0"/>
              <a:t>/</a:t>
            </a:r>
            <a:r>
              <a:rPr lang="en-US" altLang="zh-CN" sz="3600" b="1" dirty="0" err="1" smtClean="0"/>
              <a:t>cache.h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在里面定义一个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行所对应的结构体，假设名称为</a:t>
            </a:r>
            <a:r>
              <a:rPr lang="en-US" altLang="zh-CN" sz="3200" dirty="0" err="1" smtClean="0"/>
              <a:t>CacheLine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结构的几个要点</a:t>
            </a:r>
            <a:endParaRPr lang="en-US" altLang="zh-CN" sz="32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标志位有哪些？（</a:t>
            </a:r>
            <a:r>
              <a:rPr lang="zh-CN" altLang="zh-CN" sz="2400" dirty="0">
                <a:solidFill>
                  <a:srgbClr val="C00000"/>
                </a:solidFill>
              </a:rPr>
              <a:t>只需要</a:t>
            </a:r>
            <a:r>
              <a:rPr lang="en-US" altLang="zh-CN" sz="2400" dirty="0">
                <a:solidFill>
                  <a:srgbClr val="C00000"/>
                </a:solidFill>
              </a:rPr>
              <a:t>valid bit</a:t>
            </a:r>
            <a:r>
              <a:rPr lang="zh-CN" altLang="zh-CN" sz="2400" dirty="0">
                <a:solidFill>
                  <a:srgbClr val="C00000"/>
                </a:solidFill>
              </a:rPr>
              <a:t>即可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标记部分多少位？（</a:t>
            </a:r>
            <a:r>
              <a:rPr lang="en-US" altLang="zh-CN" sz="2400" dirty="0">
                <a:solidFill>
                  <a:srgbClr val="C00000"/>
                </a:solidFill>
              </a:rPr>
              <a:t>8-way set </a:t>
            </a:r>
            <a:r>
              <a:rPr lang="en-US" altLang="zh-CN" sz="2400" dirty="0" smtClean="0">
                <a:solidFill>
                  <a:srgbClr val="C00000"/>
                </a:solidFill>
              </a:rPr>
              <a:t>associative</a:t>
            </a:r>
            <a:r>
              <a:rPr lang="zh-CN" altLang="en-US" sz="2400" dirty="0" smtClean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 cache block</a:t>
            </a:r>
            <a:r>
              <a:rPr lang="zh-CN" altLang="en-US" sz="2400" dirty="0">
                <a:solidFill>
                  <a:srgbClr val="C00000"/>
                </a:solidFill>
              </a:rPr>
              <a:t>存储空间的大小为</a:t>
            </a:r>
            <a:r>
              <a:rPr lang="en-US" altLang="zh-CN" sz="2400" dirty="0">
                <a:solidFill>
                  <a:srgbClr val="C00000"/>
                </a:solidFill>
              </a:rPr>
              <a:t>64B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数据区怎么表示？（</a:t>
            </a:r>
            <a:r>
              <a:rPr lang="en-US" altLang="zh-CN" sz="2400" dirty="0">
                <a:solidFill>
                  <a:srgbClr val="C00000"/>
                </a:solidFill>
              </a:rPr>
              <a:t>cache block</a:t>
            </a:r>
            <a:r>
              <a:rPr lang="zh-CN" altLang="en-US" sz="2400" dirty="0">
                <a:solidFill>
                  <a:srgbClr val="C00000"/>
                </a:solidFill>
              </a:rPr>
              <a:t>存储空间的大小为</a:t>
            </a:r>
            <a:r>
              <a:rPr lang="en-US" altLang="zh-CN" sz="2400" dirty="0">
                <a:solidFill>
                  <a:srgbClr val="C00000"/>
                </a:solidFill>
              </a:rPr>
              <a:t>64B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63C8-0F24-4FE7-BBCF-E7430E35E423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1049000" cy="51309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第三步</a:t>
            </a:r>
            <a:r>
              <a:rPr lang="zh-CN" altLang="en-US" sz="3600" b="1" dirty="0" smtClean="0"/>
              <a:t>：编辑 </a:t>
            </a:r>
            <a:r>
              <a:rPr lang="en-US" altLang="zh-CN" sz="3600" b="1" dirty="0" err="1" smtClean="0"/>
              <a:t>nemu</a:t>
            </a:r>
            <a:r>
              <a:rPr lang="en-US" altLang="zh-CN" sz="3600" b="1" dirty="0" smtClean="0"/>
              <a:t>/</a:t>
            </a:r>
            <a:r>
              <a:rPr lang="en-US" altLang="zh-CN" sz="3600" b="1" dirty="0" err="1" smtClean="0"/>
              <a:t>src</a:t>
            </a:r>
            <a:r>
              <a:rPr lang="en-US" altLang="zh-CN" sz="3600" b="1" dirty="0" smtClean="0"/>
              <a:t>/memory/</a:t>
            </a:r>
            <a:r>
              <a:rPr lang="en-US" altLang="zh-CN" sz="3600" b="1" dirty="0" err="1" smtClean="0"/>
              <a:t>mmu</a:t>
            </a:r>
            <a:r>
              <a:rPr lang="en-US" altLang="zh-CN" sz="3600" b="1" dirty="0" smtClean="0"/>
              <a:t>/</a:t>
            </a:r>
            <a:r>
              <a:rPr lang="en-US" altLang="zh-CN" sz="3600" b="1" dirty="0" err="1" smtClean="0"/>
              <a:t>cache.c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在里面</a:t>
            </a:r>
            <a:r>
              <a:rPr lang="zh-CN" altLang="en-US" sz="3200" dirty="0" smtClean="0"/>
              <a:t>为模拟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分配存储空间，</a:t>
            </a:r>
            <a:r>
              <a:rPr lang="zh-CN" altLang="en-US" sz="3200" dirty="0"/>
              <a:t>也就是在</a:t>
            </a:r>
            <a:r>
              <a:rPr lang="en-US" altLang="zh-CN" sz="3200" dirty="0" err="1"/>
              <a:t>cache.c</a:t>
            </a:r>
            <a:r>
              <a:rPr lang="zh-CN" altLang="en-US" sz="3200" dirty="0"/>
              <a:t>中定义一个全局变量，其形式为在</a:t>
            </a:r>
            <a:r>
              <a:rPr lang="en-US" altLang="zh-CN" sz="3200" dirty="0" err="1"/>
              <a:t>cache.h</a:t>
            </a:r>
            <a:r>
              <a:rPr lang="zh-CN" altLang="en-US" sz="3200" dirty="0"/>
              <a:t>中定义的</a:t>
            </a:r>
            <a:r>
              <a:rPr lang="en-US" altLang="zh-CN" sz="3200" dirty="0" err="1"/>
              <a:t>CacheLine</a:t>
            </a:r>
            <a:r>
              <a:rPr lang="zh-CN" altLang="en-US" sz="3200" dirty="0"/>
              <a:t>类型的</a:t>
            </a:r>
            <a:r>
              <a:rPr lang="zh-CN" altLang="en-US" sz="3200" dirty="0" smtClean="0"/>
              <a:t>数组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因为是用内存中的数组模拟的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，所以完成模拟后性能没法提升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该数组的要点</a:t>
            </a:r>
            <a:endParaRPr lang="en-US" altLang="zh-CN" sz="3200" dirty="0" smtClean="0"/>
          </a:p>
          <a:p>
            <a:pPr lvl="2">
              <a:lnSpc>
                <a:spcPct val="150000"/>
              </a:lnSpc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该有多少行？</a:t>
            </a:r>
            <a:endParaRPr lang="en-US" altLang="zh-CN" sz="2400" dirty="0" smtClean="0"/>
          </a:p>
          <a:p>
            <a:pPr marL="685800" lvl="2" indent="0">
              <a:lnSpc>
                <a:spcPct val="15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cache block</a:t>
            </a:r>
            <a:r>
              <a:rPr lang="zh-CN" altLang="en-US" sz="2400" dirty="0">
                <a:solidFill>
                  <a:srgbClr val="C00000"/>
                </a:solidFill>
              </a:rPr>
              <a:t>存储空间的大小为</a:t>
            </a:r>
            <a:r>
              <a:rPr lang="en-US" altLang="zh-CN" sz="2400" dirty="0" smtClean="0">
                <a:solidFill>
                  <a:srgbClr val="C00000"/>
                </a:solidFill>
              </a:rPr>
              <a:t>64B</a:t>
            </a:r>
            <a:r>
              <a:rPr lang="zh-CN" altLang="en-US" sz="2400" dirty="0" smtClean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</a:rPr>
              <a:t>存储空间的大小为</a:t>
            </a:r>
            <a:r>
              <a:rPr lang="en-US" altLang="zh-CN" sz="2400" dirty="0">
                <a:solidFill>
                  <a:srgbClr val="C00000"/>
                </a:solidFill>
              </a:rPr>
              <a:t>64KB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0C2E-978C-47E7-9282-233454CC500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1710"/>
            <a:ext cx="12192000" cy="513099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第四步：</a:t>
            </a:r>
            <a:r>
              <a:rPr lang="zh-CN" altLang="en-US" sz="3200" b="1" dirty="0" smtClean="0"/>
              <a:t>编辑 </a:t>
            </a:r>
            <a:r>
              <a:rPr lang="en-US" altLang="zh-CN" sz="3200" b="1" dirty="0" err="1" smtClean="0"/>
              <a:t>nemu</a:t>
            </a:r>
            <a:r>
              <a:rPr lang="en-US" altLang="zh-CN" sz="3200" b="1" dirty="0" smtClean="0"/>
              <a:t>/include/memory/</a:t>
            </a:r>
            <a:r>
              <a:rPr lang="en-US" altLang="zh-CN" sz="3200" b="1" dirty="0" err="1" smtClean="0"/>
              <a:t>mmu</a:t>
            </a:r>
            <a:r>
              <a:rPr lang="en-US" altLang="zh-CN" sz="3200" b="1" dirty="0" smtClean="0"/>
              <a:t>/</a:t>
            </a:r>
            <a:r>
              <a:rPr lang="en-US" altLang="zh-CN" sz="3200" b="1" dirty="0" err="1" smtClean="0"/>
              <a:t>cache.h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在里面声明一些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所提供的函数</a:t>
            </a:r>
            <a:endParaRPr lang="en-US" altLang="zh-CN" sz="2400" dirty="0" smtClean="0"/>
          </a:p>
          <a:p>
            <a:pPr marL="808038" lvl="2" indent="-185738"/>
            <a:r>
              <a:rPr lang="en-US" altLang="zh-CN" sz="2400" dirty="0" err="1">
                <a:solidFill>
                  <a:srgbClr val="C00000"/>
                </a:solidFill>
              </a:rPr>
              <a:t>init_cache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pPr lvl="3"/>
            <a:r>
              <a:rPr lang="zh-CN" altLang="en-US" sz="2000" dirty="0" smtClean="0"/>
              <a:t>初始化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，核心就是把</a:t>
            </a:r>
            <a:r>
              <a:rPr lang="en-US" altLang="zh-CN" sz="2000" dirty="0" smtClean="0"/>
              <a:t>valid bit</a:t>
            </a:r>
            <a:r>
              <a:rPr lang="zh-CN" altLang="en-US" sz="2000" dirty="0" smtClean="0"/>
              <a:t>都清</a:t>
            </a:r>
            <a:r>
              <a:rPr lang="en-US" altLang="zh-CN" sz="2000" dirty="0" smtClean="0"/>
              <a:t>0</a:t>
            </a:r>
          </a:p>
          <a:p>
            <a:pPr marL="808038" lvl="2" indent="-185738"/>
            <a:r>
              <a:rPr lang="en-US" altLang="zh-CN" sz="2400" dirty="0">
                <a:solidFill>
                  <a:srgbClr val="C00000"/>
                </a:solidFill>
              </a:rPr>
              <a:t>uint32_t </a:t>
            </a:r>
            <a:r>
              <a:rPr lang="en-US" altLang="zh-CN" sz="2400" dirty="0" err="1">
                <a:solidFill>
                  <a:srgbClr val="C00000"/>
                </a:solidFill>
              </a:rPr>
              <a:t>cache_read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paddr_t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paddr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len</a:t>
            </a:r>
            <a:r>
              <a:rPr lang="en-US" altLang="zh-CN" sz="2400" dirty="0" smtClean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3"/>
            <a:r>
              <a:rPr lang="zh-CN" altLang="en-US" sz="2000" dirty="0" smtClean="0"/>
              <a:t>读</a:t>
            </a:r>
            <a:r>
              <a:rPr lang="en-US" altLang="zh-CN" sz="2000" dirty="0" smtClean="0"/>
              <a:t>cache</a:t>
            </a:r>
            <a:endParaRPr lang="en-US" altLang="zh-CN" sz="2000" dirty="0"/>
          </a:p>
          <a:p>
            <a:pPr lvl="3"/>
            <a:r>
              <a:rPr lang="zh-CN" altLang="en-US" sz="2000" dirty="0" smtClean="0"/>
              <a:t>前两个参数分别是物理地址和读的字节数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最后一个参数就是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数组的首地址，假设在</a:t>
            </a:r>
            <a:r>
              <a:rPr lang="en-US" altLang="zh-CN" sz="2000" dirty="0" err="1" smtClean="0"/>
              <a:t>cache.h</a:t>
            </a:r>
            <a:r>
              <a:rPr lang="zh-CN" altLang="en-US" sz="2000" dirty="0" smtClean="0"/>
              <a:t>中定义的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行的结构体名称为</a:t>
            </a:r>
            <a:r>
              <a:rPr lang="en-US" altLang="zh-CN" sz="2000" dirty="0" err="1" smtClean="0"/>
              <a:t>CacheLine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返回值为读出的数据</a:t>
            </a:r>
            <a:endParaRPr lang="en-US" altLang="zh-CN" sz="2000" dirty="0" smtClean="0"/>
          </a:p>
          <a:p>
            <a:pPr marL="808038" lvl="2" indent="-185738"/>
            <a:r>
              <a:rPr lang="en-US" altLang="zh-CN" sz="2400" dirty="0">
                <a:solidFill>
                  <a:srgbClr val="C00000"/>
                </a:solidFill>
              </a:rPr>
              <a:t>void </a:t>
            </a:r>
            <a:r>
              <a:rPr lang="en-US" altLang="zh-CN" sz="2400" dirty="0" err="1">
                <a:solidFill>
                  <a:srgbClr val="C00000"/>
                </a:solidFill>
              </a:rPr>
              <a:t>cache_write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paddr_t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paddr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size_t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len</a:t>
            </a:r>
            <a:r>
              <a:rPr lang="en-US" altLang="zh-CN" sz="2400" dirty="0">
                <a:solidFill>
                  <a:srgbClr val="C00000"/>
                </a:solidFill>
              </a:rPr>
              <a:t>, uint32_t </a:t>
            </a:r>
            <a:r>
              <a:rPr lang="en-US" altLang="zh-CN" sz="2400" dirty="0" smtClean="0">
                <a:solidFill>
                  <a:srgbClr val="C00000"/>
                </a:solidFill>
              </a:rPr>
              <a:t>data);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3"/>
            <a:r>
              <a:rPr lang="zh-CN" altLang="en-US" sz="2000" dirty="0" smtClean="0"/>
              <a:t>写</a:t>
            </a:r>
            <a:r>
              <a:rPr lang="en-US" altLang="zh-CN" sz="2000" dirty="0" smtClean="0"/>
              <a:t>cache</a:t>
            </a:r>
            <a:endParaRPr lang="en-US" altLang="zh-CN" sz="2000" dirty="0"/>
          </a:p>
          <a:p>
            <a:pPr lvl="3"/>
            <a:r>
              <a:rPr lang="zh-CN" altLang="en-US" sz="2000" dirty="0" smtClean="0"/>
              <a:t>除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参数是待写的数据外，其它参数含义和</a:t>
            </a:r>
            <a:r>
              <a:rPr lang="en-US" altLang="zh-CN" sz="2000" dirty="0" err="1" smtClean="0"/>
              <a:t>cache_read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相同</a:t>
            </a:r>
            <a:endParaRPr lang="en-US" altLang="zh-CN" sz="2000" dirty="0" smtClean="0"/>
          </a:p>
          <a:p>
            <a:pPr lvl="3"/>
            <a:r>
              <a:rPr lang="zh-CN" altLang="en-US" sz="2000" dirty="0"/>
              <a:t>不</a:t>
            </a:r>
            <a:r>
              <a:rPr lang="zh-CN" altLang="en-US" sz="2000" dirty="0" smtClean="0"/>
              <a:t>需要返回值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CCD-7864-43DD-A148-6D5C2E6BE98C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201710"/>
            <a:ext cx="11252200" cy="513099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第五步：</a:t>
            </a:r>
            <a:r>
              <a:rPr lang="zh-CN" altLang="en-US" sz="3200" b="1" dirty="0" smtClean="0"/>
              <a:t>编辑 </a:t>
            </a:r>
            <a:r>
              <a:rPr lang="en-US" altLang="zh-CN" sz="3200" b="1" dirty="0" err="1" smtClean="0"/>
              <a:t>nemu</a:t>
            </a:r>
            <a:r>
              <a:rPr lang="en-US" altLang="zh-CN" sz="3200" b="1" dirty="0" smtClean="0"/>
              <a:t>/</a:t>
            </a:r>
            <a:r>
              <a:rPr lang="en-US" altLang="zh-CN" sz="3200" b="1" dirty="0" err="1" smtClean="0"/>
              <a:t>src</a:t>
            </a:r>
            <a:r>
              <a:rPr lang="en-US" altLang="zh-CN" sz="3200" b="1" dirty="0" smtClean="0"/>
              <a:t>/memory/</a:t>
            </a:r>
            <a:r>
              <a:rPr lang="en-US" altLang="zh-CN" sz="3200" b="1" dirty="0" err="1" smtClean="0"/>
              <a:t>mmu</a:t>
            </a:r>
            <a:r>
              <a:rPr lang="en-US" altLang="zh-CN" sz="3200" b="1" dirty="0" smtClean="0"/>
              <a:t>/</a:t>
            </a:r>
            <a:r>
              <a:rPr lang="en-US" altLang="zh-CN" sz="3200" b="1" dirty="0" err="1" smtClean="0"/>
              <a:t>cache.c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实现在</a:t>
            </a:r>
            <a:r>
              <a:rPr lang="en-US" altLang="zh-CN" sz="2400" dirty="0" err="1" smtClean="0"/>
              <a:t>cache.h</a:t>
            </a:r>
            <a:r>
              <a:rPr lang="zh-CN" altLang="en-US" sz="2400" dirty="0" smtClean="0"/>
              <a:t>中所声明的函数</a:t>
            </a:r>
            <a:endParaRPr lang="en-US" altLang="zh-CN" sz="2400" dirty="0" smtClean="0"/>
          </a:p>
          <a:p>
            <a:pPr marL="808038" lvl="2" indent="-185738"/>
            <a:r>
              <a:rPr lang="en-US" altLang="zh-CN" sz="1800" dirty="0" err="1">
                <a:solidFill>
                  <a:srgbClr val="C00000"/>
                </a:solidFill>
              </a:rPr>
              <a:t>init_cache</a:t>
            </a:r>
            <a:r>
              <a:rPr lang="en-US" altLang="zh-CN" sz="1800" dirty="0">
                <a:solidFill>
                  <a:srgbClr val="C00000"/>
                </a:solidFill>
              </a:rPr>
              <a:t>();</a:t>
            </a:r>
          </a:p>
          <a:p>
            <a:pPr lvl="3"/>
            <a:r>
              <a:rPr lang="zh-CN" altLang="en-US" sz="1600" dirty="0" smtClean="0"/>
              <a:t>初始化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，核心就是把</a:t>
            </a:r>
            <a:r>
              <a:rPr lang="en-US" altLang="zh-CN" sz="1600" dirty="0" smtClean="0"/>
              <a:t>valid bit</a:t>
            </a:r>
            <a:r>
              <a:rPr lang="zh-CN" altLang="en-US" sz="1600" dirty="0" smtClean="0"/>
              <a:t>都清</a:t>
            </a:r>
            <a:r>
              <a:rPr lang="en-US" altLang="zh-CN" sz="1600" dirty="0" smtClean="0"/>
              <a:t>0</a:t>
            </a:r>
          </a:p>
          <a:p>
            <a:pPr marL="808038" lvl="2" indent="-185738"/>
            <a:r>
              <a:rPr lang="en-US" altLang="zh-CN" sz="1800" dirty="0">
                <a:solidFill>
                  <a:srgbClr val="C00000"/>
                </a:solidFill>
              </a:rPr>
              <a:t>uint32_t </a:t>
            </a:r>
            <a:r>
              <a:rPr lang="en-US" altLang="zh-CN" sz="1800" dirty="0" err="1">
                <a:solidFill>
                  <a:srgbClr val="C00000"/>
                </a:solidFill>
              </a:rPr>
              <a:t>cache_read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paddr_t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paddr</a:t>
            </a:r>
            <a:r>
              <a:rPr lang="en-US" altLang="zh-CN" sz="1800" dirty="0">
                <a:solidFill>
                  <a:srgbClr val="C00000"/>
                </a:solidFill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size_t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len</a:t>
            </a:r>
            <a:r>
              <a:rPr lang="en-US" altLang="zh-CN" sz="1800" dirty="0" smtClean="0">
                <a:solidFill>
                  <a:srgbClr val="C00000"/>
                </a:solidFill>
              </a:rPr>
              <a:t>);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3"/>
            <a:r>
              <a:rPr lang="zh-CN" altLang="en-US" sz="1600" dirty="0" smtClean="0"/>
              <a:t>读</a:t>
            </a:r>
            <a:r>
              <a:rPr lang="en-US" altLang="zh-CN" sz="1600" dirty="0" smtClean="0"/>
              <a:t>cache</a:t>
            </a:r>
            <a:endParaRPr lang="en-US" altLang="zh-CN" sz="1600" dirty="0"/>
          </a:p>
          <a:p>
            <a:pPr lvl="3"/>
            <a:r>
              <a:rPr lang="zh-CN" altLang="en-US" sz="1600" dirty="0" smtClean="0"/>
              <a:t>根据</a:t>
            </a:r>
            <a:r>
              <a:rPr lang="en-US" altLang="zh-CN" sz="1600" dirty="0" err="1" smtClean="0"/>
              <a:t>paddr</a:t>
            </a:r>
            <a:r>
              <a:rPr lang="zh-CN" altLang="en-US" sz="1600" dirty="0" smtClean="0"/>
              <a:t>找到标记、组号、与块内地址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根据组号去定位相应的组（起始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行号）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与组内的</a:t>
            </a:r>
            <a:r>
              <a:rPr lang="en-US" altLang="zh-CN" sz="1600" dirty="0" err="1" smtClean="0"/>
              <a:t>CacheLine</a:t>
            </a:r>
            <a:r>
              <a:rPr lang="zh-CN" altLang="en-US" sz="1600" dirty="0" smtClean="0"/>
              <a:t>比较标记和有效位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命中怎样？不命中（缺失）又怎样？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组满了怎办？（</a:t>
            </a:r>
            <a:r>
              <a:rPr lang="zh-CN" altLang="en-US" sz="1600" dirty="0" smtClean="0">
                <a:solidFill>
                  <a:srgbClr val="C00000"/>
                </a:solidFill>
              </a:rPr>
              <a:t>随机替换算法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808038" lvl="2" indent="-185738"/>
            <a:r>
              <a:rPr lang="en-US" altLang="zh-CN" sz="1800" dirty="0" smtClean="0">
                <a:solidFill>
                  <a:srgbClr val="C00000"/>
                </a:solidFill>
              </a:rPr>
              <a:t>void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cache_write</a:t>
            </a:r>
            <a:r>
              <a:rPr lang="en-US" altLang="zh-CN" sz="1800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paddr_t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paddr</a:t>
            </a:r>
            <a:r>
              <a:rPr lang="en-US" altLang="zh-CN" sz="1800" dirty="0" smtClean="0">
                <a:solidFill>
                  <a:srgbClr val="C00000"/>
                </a:solidFill>
              </a:rPr>
              <a:t>,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size_t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len</a:t>
            </a:r>
            <a:r>
              <a:rPr lang="en-US" altLang="zh-CN" sz="1800" dirty="0" smtClean="0">
                <a:solidFill>
                  <a:srgbClr val="C00000"/>
                </a:solidFill>
              </a:rPr>
              <a:t>, uint32_t </a:t>
            </a:r>
            <a:r>
              <a:rPr lang="en-US" altLang="zh-CN" sz="1800" dirty="0" smtClean="0">
                <a:solidFill>
                  <a:srgbClr val="C00000"/>
                </a:solidFill>
              </a:rPr>
              <a:t>data);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3"/>
            <a:r>
              <a:rPr lang="zh-CN" altLang="en-US" sz="1600" dirty="0" smtClean="0"/>
              <a:t>写</a:t>
            </a:r>
            <a:r>
              <a:rPr lang="en-US" altLang="zh-CN" sz="1600" dirty="0" smtClean="0"/>
              <a:t>cache</a:t>
            </a:r>
            <a:endParaRPr lang="en-US" altLang="zh-CN" sz="1600" dirty="0"/>
          </a:p>
          <a:p>
            <a:pPr lvl="3"/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cache_read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采用同样过程根据</a:t>
            </a:r>
            <a:r>
              <a:rPr lang="en-US" altLang="zh-CN" sz="1600" dirty="0" err="1" smtClean="0"/>
              <a:t>paddr</a:t>
            </a:r>
            <a:r>
              <a:rPr lang="zh-CN" altLang="en-US" sz="1600" dirty="0" smtClean="0"/>
              <a:t>定位</a:t>
            </a:r>
            <a:r>
              <a:rPr lang="en-US" altLang="zh-CN" sz="1600" dirty="0" err="1" smtClean="0"/>
              <a:t>CacheLine</a:t>
            </a:r>
            <a:endParaRPr lang="en-US" altLang="zh-CN" sz="1600" dirty="0" smtClean="0"/>
          </a:p>
          <a:p>
            <a:pPr lvl="3"/>
            <a:r>
              <a:rPr lang="zh-CN" altLang="en-US" sz="1600" dirty="0"/>
              <a:t>命中怎样？不命中（缺失）又怎样</a:t>
            </a:r>
            <a:r>
              <a:rPr lang="zh-CN" altLang="en-US" sz="1600" dirty="0" smtClean="0"/>
              <a:t>？（</a:t>
            </a:r>
            <a:r>
              <a:rPr lang="en-US" altLang="zh-CN" sz="1600" dirty="0" smtClean="0">
                <a:solidFill>
                  <a:srgbClr val="C00000"/>
                </a:solidFill>
              </a:rPr>
              <a:t>not write allocate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写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，同时主存里面对应的块怎么办？（</a:t>
            </a:r>
            <a:r>
              <a:rPr lang="en-US" altLang="zh-CN" sz="1600" dirty="0" smtClean="0">
                <a:solidFill>
                  <a:srgbClr val="C00000"/>
                </a:solidFill>
              </a:rPr>
              <a:t>write through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6502-5804-4FE3-B7EF-4F75D13E23F4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44460" y="6043646"/>
            <a:ext cx="8103080" cy="3632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注意数据跨</a:t>
            </a:r>
            <a:r>
              <a:rPr lang="en-US" altLang="zh-CN" dirty="0">
                <a:solidFill>
                  <a:srgbClr val="C00000"/>
                </a:solidFill>
              </a:rPr>
              <a:t>cache</a:t>
            </a:r>
            <a:r>
              <a:rPr lang="zh-CN" altLang="en-US" dirty="0">
                <a:solidFill>
                  <a:srgbClr val="C00000"/>
                </a:solidFill>
              </a:rPr>
              <a:t>行的情形！</a:t>
            </a:r>
          </a:p>
        </p:txBody>
      </p:sp>
    </p:spTree>
    <p:extLst>
      <p:ext uri="{BB962C8B-B14F-4D97-AF65-F5344CB8AC3E}">
        <p14:creationId xmlns:p14="http://schemas.microsoft.com/office/powerpoint/2010/main" val="11841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</a:t>
            </a:r>
            <a:r>
              <a:rPr lang="zh-CN" altLang="en-US" dirty="0" smtClean="0"/>
              <a:t>模拟（</a:t>
            </a:r>
            <a:r>
              <a:rPr lang="en-US" altLang="zh-CN" dirty="0" smtClean="0"/>
              <a:t>NEMU</a:t>
            </a:r>
            <a:r>
              <a:rPr lang="zh-CN" altLang="en-US" dirty="0" smtClean="0"/>
              <a:t>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01710"/>
            <a:ext cx="11353800" cy="51309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第六步：</a:t>
            </a:r>
            <a:r>
              <a:rPr lang="zh-CN" altLang="en-US" sz="3200" b="1" dirty="0" smtClean="0"/>
              <a:t>编辑 </a:t>
            </a:r>
            <a:r>
              <a:rPr lang="en-US" altLang="zh-CN" sz="3200" b="1" dirty="0" err="1" smtClean="0"/>
              <a:t>nemu</a:t>
            </a:r>
            <a:r>
              <a:rPr lang="en-US" altLang="zh-CN" sz="3200" b="1" dirty="0" smtClean="0"/>
              <a:t>/</a:t>
            </a:r>
            <a:r>
              <a:rPr lang="en-US" altLang="zh-CN" sz="3200" b="1" dirty="0" err="1" smtClean="0"/>
              <a:t>src</a:t>
            </a:r>
            <a:r>
              <a:rPr lang="en-US" altLang="zh-CN" sz="3200" b="1" dirty="0" smtClean="0"/>
              <a:t>/memory/</a:t>
            </a:r>
            <a:r>
              <a:rPr lang="en-US" altLang="zh-CN" sz="3200" b="1" dirty="0" err="1" smtClean="0"/>
              <a:t>memory.c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#include “</a:t>
            </a:r>
            <a:r>
              <a:rPr lang="en-US" altLang="zh-CN" sz="2400" dirty="0" smtClean="0"/>
              <a:t>memory/</a:t>
            </a:r>
            <a:r>
              <a:rPr lang="en-US" altLang="zh-CN" sz="2400" dirty="0" err="1" smtClean="0"/>
              <a:t>mmu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cache.h</a:t>
            </a:r>
            <a:r>
              <a:rPr lang="en-US" altLang="zh-CN" sz="2400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init_mem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函数中调用</a:t>
            </a:r>
            <a:r>
              <a:rPr lang="en-US" altLang="zh-CN" sz="2400" dirty="0" err="1" smtClean="0"/>
              <a:t>init_cache</a:t>
            </a:r>
            <a:r>
              <a:rPr lang="en-US" altLang="zh-CN" sz="2400" dirty="0" smtClean="0"/>
              <a:t>()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加入条件编译选项以便日后通过修改</a:t>
            </a:r>
            <a:r>
              <a:rPr lang="en-US" altLang="zh-CN" sz="2400" dirty="0"/>
              <a:t>include/</a:t>
            </a:r>
            <a:r>
              <a:rPr lang="en-US" altLang="zh-CN" sz="2400" dirty="0" err="1"/>
              <a:t>config.h</a:t>
            </a:r>
            <a:r>
              <a:rPr lang="zh-CN" altLang="en-US" sz="2400" dirty="0"/>
              <a:t>来跳过</a:t>
            </a:r>
            <a:r>
              <a:rPr lang="en-US" altLang="zh-CN" sz="2400" dirty="0"/>
              <a:t>cache</a:t>
            </a:r>
            <a:r>
              <a:rPr lang="zh-CN" altLang="en-US" sz="2400" dirty="0"/>
              <a:t>相关代码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具体仿照教程中（或后页）针对</a:t>
            </a:r>
            <a:r>
              <a:rPr lang="en-US" altLang="zh-CN" sz="2400" dirty="0" err="1"/>
              <a:t>paddr_read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paddr_write</a:t>
            </a:r>
            <a:r>
              <a:rPr lang="en-US" altLang="zh-CN" sz="2400" dirty="0"/>
              <a:t>()</a:t>
            </a:r>
            <a:r>
              <a:rPr lang="zh-CN" altLang="en-US" sz="2400" dirty="0"/>
              <a:t>的修改方法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paddr_read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paddr_write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中分别通过</a:t>
            </a:r>
            <a:r>
              <a:rPr lang="en-US" altLang="zh-CN" sz="2400" dirty="0" err="1" smtClean="0"/>
              <a:t>cache_read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cache_write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函数来实现对物理地址的读写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可以设置一个简单的模拟计时器，如果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命中则时间</a:t>
            </a:r>
            <a:r>
              <a:rPr lang="en-US" altLang="zh-CN" sz="2400" dirty="0" smtClean="0"/>
              <a:t>+10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缺失则时间</a:t>
            </a:r>
            <a:r>
              <a:rPr lang="en-US" altLang="zh-CN" sz="2400" dirty="0" smtClean="0"/>
              <a:t>+100</a:t>
            </a:r>
            <a:r>
              <a:rPr lang="zh-CN" altLang="en-US" sz="2400" dirty="0" smtClean="0"/>
              <a:t>，比较一下模拟的时间消耗有什么变化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1800" dirty="0" smtClean="0"/>
              <a:t>也可以加入对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命中率的统计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F3C4-E9F9-450B-96F8-2F50F4CE7DF8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的模拟（</a:t>
            </a:r>
            <a:r>
              <a:rPr lang="en-US" altLang="zh-CN" dirty="0"/>
              <a:t>NEMU</a:t>
            </a:r>
            <a:r>
              <a:rPr lang="zh-CN" altLang="en-US" dirty="0"/>
              <a:t>代码）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6053-E53C-4972-878A-5C788CB95ABD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764" y="999286"/>
            <a:ext cx="7475436" cy="5378395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paddr_read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paddr_t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uint32_t ret = 0;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ifdef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CACHE_ENABLED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ret =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cache_read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&amp;L1_dcache);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#else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ret =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hw_mem_read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return ret;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paddr_write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paddr_t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uint32_t data) {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ifdef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CACHE_ENABLED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cache_write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data, &amp;L1_dcache);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#else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hw_mem_write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paddr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data);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algn="just">
              <a:spcBef>
                <a:spcPts val="250"/>
              </a:spcBef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endif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55677" y="5916016"/>
            <a:ext cx="4296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5"/>
                </a:solidFill>
              </a:rPr>
              <a:t>nemu</a:t>
            </a:r>
            <a:r>
              <a:rPr lang="en-US" altLang="zh-CN" sz="2400" b="1" dirty="0">
                <a:solidFill>
                  <a:schemeClr val="accent5"/>
                </a:solidFill>
              </a:rPr>
              <a:t>/</a:t>
            </a:r>
            <a:r>
              <a:rPr lang="en-US" altLang="zh-CN" sz="2400" b="1" dirty="0" err="1">
                <a:solidFill>
                  <a:schemeClr val="accent5"/>
                </a:solidFill>
              </a:rPr>
              <a:t>src</a:t>
            </a:r>
            <a:r>
              <a:rPr lang="en-US" altLang="zh-CN" sz="2400" b="1" dirty="0">
                <a:solidFill>
                  <a:schemeClr val="accent5"/>
                </a:solidFill>
              </a:rPr>
              <a:t>/memory/</a:t>
            </a:r>
            <a:r>
              <a:rPr lang="en-US" altLang="zh-CN" sz="2400" b="1" dirty="0" err="1">
                <a:solidFill>
                  <a:schemeClr val="accent5"/>
                </a:solidFill>
              </a:rPr>
              <a:t>memory.c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 3-1 Cache</a:t>
            </a:r>
            <a:r>
              <a:rPr lang="zh-CN" altLang="en-US" dirty="0" smtClean="0"/>
              <a:t>的模拟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648" y="1182255"/>
            <a:ext cx="8872702" cy="302009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动机：频繁的访存大大影响了运算的速度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每次取指令要访存</a:t>
            </a:r>
            <a:endParaRPr lang="en-US" altLang="zh-CN" sz="2800" dirty="0" smtClean="0"/>
          </a:p>
          <a:p>
            <a:pPr lvl="2"/>
            <a:r>
              <a:rPr lang="en-US" altLang="zh-CN" sz="2000" dirty="0" err="1" smtClean="0"/>
              <a:t>instr_fetch</a:t>
            </a:r>
            <a:r>
              <a:rPr lang="en-US" altLang="zh-CN" sz="2000" dirty="0" smtClean="0"/>
              <a:t>()</a:t>
            </a:r>
          </a:p>
          <a:p>
            <a:pPr lvl="1"/>
            <a:r>
              <a:rPr lang="zh-CN" altLang="en-US" sz="2800" dirty="0" smtClean="0"/>
              <a:t>每次取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存操作数要访存</a:t>
            </a:r>
            <a:endParaRPr lang="en-US" altLang="zh-CN" sz="2800" dirty="0" smtClean="0"/>
          </a:p>
          <a:p>
            <a:pPr lvl="2"/>
            <a:r>
              <a:rPr lang="en-US" altLang="zh-CN" sz="2000" dirty="0" err="1" smtClean="0"/>
              <a:t>operand_read</a:t>
            </a:r>
            <a:r>
              <a:rPr lang="en-US" altLang="zh-CN" sz="2000" dirty="0" smtClean="0"/>
              <a:t>() / write()</a:t>
            </a:r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vaddr_read</a:t>
            </a:r>
            <a:r>
              <a:rPr lang="en-US" altLang="zh-CN" sz="2000" dirty="0" smtClean="0"/>
              <a:t>() / write()</a:t>
            </a:r>
          </a:p>
          <a:p>
            <a:pPr lvl="1"/>
            <a:r>
              <a:rPr lang="zh-CN" altLang="en-US" sz="2800" dirty="0"/>
              <a:t>一</a:t>
            </a:r>
            <a:r>
              <a:rPr lang="zh-CN" altLang="en-US" sz="2800" dirty="0" smtClean="0"/>
              <a:t>条指令访存三四次，时间都花在访存上了</a:t>
            </a:r>
            <a:endParaRPr lang="en-US" altLang="zh-CN" sz="28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7A4B-9088-4007-93B4-BAF929A45C8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13889" y="4662496"/>
            <a:ext cx="5214510" cy="1762782"/>
            <a:chOff x="223736" y="2512270"/>
            <a:chExt cx="13433495" cy="45412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068" y="2512270"/>
              <a:ext cx="3129469" cy="325749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31" y="3238174"/>
              <a:ext cx="2809790" cy="2809790"/>
            </a:xfrm>
            <a:prstGeom prst="rect">
              <a:avLst/>
            </a:prstGeom>
          </p:spPr>
        </p:pic>
        <p:sp>
          <p:nvSpPr>
            <p:cNvPr id="9" name="左右箭头 8"/>
            <p:cNvSpPr/>
            <p:nvPr/>
          </p:nvSpPr>
          <p:spPr>
            <a:xfrm>
              <a:off x="2923696" y="4563354"/>
              <a:ext cx="1927175" cy="37938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23736" y="3132306"/>
              <a:ext cx="6157609" cy="3287949"/>
            </a:xfrm>
            <a:custGeom>
              <a:avLst/>
              <a:gdLst>
                <a:gd name="connsiteX0" fmla="*/ 0 w 6157609"/>
                <a:gd name="connsiteY0" fmla="*/ 0 h 3287949"/>
                <a:gd name="connsiteX1" fmla="*/ 29183 w 6157609"/>
                <a:gd name="connsiteY1" fmla="*/ 3287949 h 3287949"/>
                <a:gd name="connsiteX2" fmla="*/ 5651770 w 6157609"/>
                <a:gd name="connsiteY2" fmla="*/ 3210128 h 3287949"/>
                <a:gd name="connsiteX3" fmla="*/ 5680953 w 6157609"/>
                <a:gd name="connsiteY3" fmla="*/ 3103124 h 3287949"/>
                <a:gd name="connsiteX4" fmla="*/ 5690681 w 6157609"/>
                <a:gd name="connsiteY4" fmla="*/ 3035030 h 3287949"/>
                <a:gd name="connsiteX5" fmla="*/ 6157609 w 6157609"/>
                <a:gd name="connsiteY5" fmla="*/ 1429966 h 3287949"/>
                <a:gd name="connsiteX6" fmla="*/ 6040877 w 6157609"/>
                <a:gd name="connsiteY6" fmla="*/ 1371600 h 3287949"/>
                <a:gd name="connsiteX7" fmla="*/ 2996119 w 6157609"/>
                <a:gd name="connsiteY7" fmla="*/ 19456 h 3287949"/>
                <a:gd name="connsiteX8" fmla="*/ 0 w 6157609"/>
                <a:gd name="connsiteY8" fmla="*/ 0 h 328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7609" h="3287949">
                  <a:moveTo>
                    <a:pt x="0" y="0"/>
                  </a:moveTo>
                  <a:lnTo>
                    <a:pt x="29183" y="3287949"/>
                  </a:lnTo>
                  <a:lnTo>
                    <a:pt x="5651770" y="3210128"/>
                  </a:lnTo>
                  <a:cubicBezTo>
                    <a:pt x="5661498" y="3174460"/>
                    <a:pt x="5672933" y="3139214"/>
                    <a:pt x="5680953" y="3103124"/>
                  </a:cubicBezTo>
                  <a:cubicBezTo>
                    <a:pt x="5685927" y="3080742"/>
                    <a:pt x="5690681" y="3035030"/>
                    <a:pt x="5690681" y="3035030"/>
                  </a:cubicBezTo>
                  <a:lnTo>
                    <a:pt x="6157609" y="1429966"/>
                  </a:lnTo>
                  <a:lnTo>
                    <a:pt x="6040877" y="1371600"/>
                  </a:lnTo>
                  <a:lnTo>
                    <a:pt x="2996119" y="194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45520" y="5864177"/>
              <a:ext cx="7611711" cy="118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</a:rPr>
                <a:t>对这一块有点不满意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853946" y="397075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食材摆太远，取用太耗时</a:t>
            </a:r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4735978" y="4201590"/>
            <a:ext cx="1117969" cy="119712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 3-1 </a:t>
            </a:r>
            <a:r>
              <a:rPr lang="zh-CN" altLang="en-US" dirty="0" smtClean="0"/>
              <a:t>截止时间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待定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960-9FB5-4993-B05F-367011FD713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653317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祝大家学习快乐，身心健康！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3751868"/>
            <a:ext cx="7315200" cy="1505932"/>
          </a:xfrm>
        </p:spPr>
        <p:txBody>
          <a:bodyPr/>
          <a:lstStyle/>
          <a:p>
            <a:r>
              <a:rPr lang="zh-CN" altLang="en-US" dirty="0" smtClean="0"/>
              <a:t>欢迎大家踊跃参加问卷调查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6F99-EA09-439A-8611-6A8D1D1506CE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F2E1-98E8-4467-B334-6EFF1346DF0A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16" y="2470816"/>
            <a:ext cx="4745983" cy="342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190141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怎么办？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灶台（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芯片）上还有点空间，我放些小碟子来临时存放马上要用的东西（数据）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这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，内存的</a:t>
            </a:r>
            <a:r>
              <a:rPr lang="en-US" altLang="zh-CN" sz="2800" dirty="0" smtClean="0"/>
              <a:t>Cache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CFD9-2D78-4B71-B87E-D73E7B962DEA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77285" y="4755654"/>
            <a:ext cx="34534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内存里读出来，马上要用的数据，在</a:t>
            </a:r>
            <a:r>
              <a:rPr lang="en-US" altLang="zh-CN" sz="2000" dirty="0">
                <a:solidFill>
                  <a:srgbClr val="0070C0"/>
                </a:solidFill>
              </a:rPr>
              <a:t>Cache</a:t>
            </a:r>
            <a:r>
              <a:rPr lang="zh-CN" altLang="en-US" sz="2000" dirty="0">
                <a:solidFill>
                  <a:srgbClr val="0070C0"/>
                </a:solidFill>
              </a:rPr>
              <a:t>中摆好。要用的时候直接从</a:t>
            </a:r>
            <a:r>
              <a:rPr lang="en-US" altLang="zh-CN" sz="2000" dirty="0">
                <a:solidFill>
                  <a:srgbClr val="0070C0"/>
                </a:solidFill>
              </a:rPr>
              <a:t>Cache</a:t>
            </a:r>
            <a:r>
              <a:rPr lang="zh-CN" altLang="en-US" sz="2000" dirty="0">
                <a:solidFill>
                  <a:srgbClr val="0070C0"/>
                </a:solidFill>
              </a:rPr>
              <a:t>中读。否则每次都访存，指令没执行几条，时间都消耗了。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872510" y="3344258"/>
            <a:ext cx="1178530" cy="649191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7285" y="2972300"/>
            <a:ext cx="3453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</a:rPr>
              <a:t>后厨冰箱送出来，马上要烫的食材，在台面盘子里放好。要吃的时候直接盘子里夹。否则服务员一趟趟的跑，菜没吃几口，汤都烧干了。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基本原理：局部性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时间局部性</a:t>
            </a:r>
            <a:endParaRPr lang="en-US" altLang="zh-CN" sz="32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刚刚被访问过的数据很有可能再被访问（循环）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刚刚被点过的菜很有可能再被点</a:t>
            </a:r>
            <a:r>
              <a:rPr lang="zh-CN" altLang="en-US" sz="2400" dirty="0" smtClean="0"/>
              <a:t>（食堂</a:t>
            </a:r>
            <a:r>
              <a:rPr lang="zh-CN" altLang="en-US" sz="2400" dirty="0" smtClean="0"/>
              <a:t>的炒饭，每次有个人点个什么，他都炒一大锅一样的，马上就有人要）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空间局部性</a:t>
            </a:r>
            <a:endParaRPr lang="en-US" altLang="zh-CN" sz="32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 smtClean="0"/>
              <a:t>刚刚被访问数据附近的数据很有可能马上再被访问（数组、指令序列）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刚点</a:t>
            </a:r>
            <a:r>
              <a:rPr lang="zh-CN" altLang="en-US" sz="2400" dirty="0" smtClean="0"/>
              <a:t>过牛肉很可能马上再点羊肉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E0FC-6B8A-41B8-A0AB-D83D1B7B6BAE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5840" y="1182255"/>
            <a:ext cx="8727440" cy="499470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Cache</a:t>
            </a:r>
            <a:r>
              <a:rPr lang="zh-CN" altLang="en-US" sz="3200" dirty="0" smtClean="0"/>
              <a:t>设计时的三大问题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问题</a:t>
            </a:r>
            <a:r>
              <a:rPr lang="zh-CN" altLang="en-US" sz="2800" dirty="0" smtClean="0"/>
              <a:t>一：</a:t>
            </a:r>
            <a:r>
              <a:rPr lang="en-US" altLang="zh-CN" sz="2800" dirty="0"/>
              <a:t> Cache</a:t>
            </a:r>
            <a:r>
              <a:rPr lang="zh-CN" altLang="en-US" sz="2800" dirty="0"/>
              <a:t>行和主存块的</a:t>
            </a:r>
            <a:r>
              <a:rPr lang="zh-CN" altLang="en-US" sz="2800" dirty="0" smtClean="0"/>
              <a:t>映射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什么菜放什么盘子？</a:t>
            </a:r>
            <a:endParaRPr lang="en-US" altLang="zh-CN" sz="2000" dirty="0" smtClean="0"/>
          </a:p>
          <a:p>
            <a:pPr lvl="2"/>
            <a:endParaRPr lang="en-US" altLang="zh-CN" sz="3600" dirty="0"/>
          </a:p>
          <a:p>
            <a:pPr lvl="1"/>
            <a:r>
              <a:rPr lang="zh-CN" altLang="en-US" sz="2800" dirty="0" smtClean="0"/>
              <a:t>问题二：</a:t>
            </a:r>
            <a:r>
              <a:rPr lang="en-US" altLang="zh-CN" sz="2800" dirty="0"/>
              <a:t> Cache</a:t>
            </a:r>
            <a:r>
              <a:rPr lang="zh-CN" altLang="en-US" sz="2800" dirty="0"/>
              <a:t>中主存块的替换</a:t>
            </a:r>
            <a:r>
              <a:rPr lang="zh-CN" altLang="en-US" sz="2800" dirty="0" smtClean="0"/>
              <a:t>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盘子摆满了怎么办？</a:t>
            </a:r>
            <a:endParaRPr lang="en-US" altLang="zh-CN" sz="2000" dirty="0" smtClean="0"/>
          </a:p>
          <a:p>
            <a:pPr lvl="2"/>
            <a:endParaRPr lang="en-US" altLang="zh-CN" sz="3600" dirty="0"/>
          </a:p>
          <a:p>
            <a:pPr lvl="1"/>
            <a:r>
              <a:rPr lang="zh-CN" altLang="en-US" sz="2800" dirty="0"/>
              <a:t>问题</a:t>
            </a:r>
            <a:r>
              <a:rPr lang="zh-CN" altLang="en-US" sz="2800" dirty="0" smtClean="0"/>
              <a:t>三：</a:t>
            </a:r>
            <a:r>
              <a:rPr lang="en-US" altLang="zh-CN" sz="2800" dirty="0"/>
              <a:t> Cache</a:t>
            </a:r>
            <a:r>
              <a:rPr lang="zh-CN" altLang="en-US" sz="2800" dirty="0"/>
              <a:t>一致性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盘子里的菜被改了怎么办？（这个问题没法类比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6F3C-44FB-4BA8-9055-0EC360B8E714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3-1 Cache</a:t>
            </a:r>
            <a:r>
              <a:rPr lang="zh-CN" altLang="en-US" dirty="0"/>
              <a:t>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7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问题一：</a:t>
            </a:r>
            <a:r>
              <a:rPr lang="en-US" altLang="zh-CN" sz="3200" dirty="0"/>
              <a:t> Cache</a:t>
            </a:r>
            <a:r>
              <a:rPr lang="zh-CN" altLang="en-US" sz="3200" dirty="0"/>
              <a:t>行和主存块的</a:t>
            </a:r>
            <a:r>
              <a:rPr lang="zh-CN" altLang="en-US" sz="3200" dirty="0" smtClean="0"/>
              <a:t>映射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什么菜放什么盘子？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首先，盘子取多大？</a:t>
            </a:r>
            <a:endParaRPr lang="en-US" altLang="zh-CN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对主存和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都以相同的尺寸进行划分成单元</a:t>
            </a:r>
            <a:endParaRPr lang="en-US" altLang="zh-CN" sz="2000" dirty="0" smtClean="0"/>
          </a:p>
          <a:p>
            <a:pPr lvl="3">
              <a:lnSpc>
                <a:spcPct val="150000"/>
              </a:lnSpc>
            </a:pPr>
            <a:r>
              <a:rPr lang="zh-CN" altLang="en-US" sz="1800" dirty="0"/>
              <a:t>设</a:t>
            </a:r>
            <a:r>
              <a:rPr lang="zh-CN" altLang="en-US" sz="1800" dirty="0" smtClean="0"/>
              <a:t>，都以</a:t>
            </a:r>
            <a:r>
              <a:rPr lang="en-US" altLang="zh-CN" sz="6600" dirty="0">
                <a:solidFill>
                  <a:schemeClr val="accent1"/>
                </a:solidFill>
              </a:rPr>
              <a:t>2</a:t>
            </a:r>
            <a:r>
              <a:rPr lang="en-US" altLang="zh-CN" sz="6600" baseline="30000" dirty="0">
                <a:solidFill>
                  <a:schemeClr val="accent1"/>
                </a:solidFill>
              </a:rPr>
              <a:t>b</a:t>
            </a:r>
            <a:r>
              <a:rPr lang="zh-CN" altLang="en-US" sz="1800" dirty="0" smtClean="0"/>
              <a:t>字节为大小进行划分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主存中的一个单元叫一个主存块（</a:t>
            </a:r>
            <a:r>
              <a:rPr lang="en-US" altLang="zh-CN" sz="2000" dirty="0" smtClean="0"/>
              <a:t>block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中的一个单元叫一个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行（</a:t>
            </a:r>
            <a:r>
              <a:rPr lang="en-US" altLang="zh-CN" sz="2000" dirty="0" smtClean="0"/>
              <a:t>line</a:t>
            </a:r>
            <a:r>
              <a:rPr lang="zh-CN" altLang="en-US" sz="2000" dirty="0" smtClean="0"/>
              <a:t>）或槽（</a:t>
            </a:r>
            <a:r>
              <a:rPr lang="en-US" altLang="zh-CN" sz="2000" dirty="0" smtClean="0"/>
              <a:t>slot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E7FC-DCD2-48BC-AD13-C2673D6A4F71}" type="datetime1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</a:t>
            </a:r>
            <a:r>
              <a:rPr lang="en-US" altLang="zh-CN" smtClean="0"/>
              <a:t>-</a:t>
            </a:r>
            <a:r>
              <a:rPr lang="zh-CN" altLang="en-US" smtClean="0"/>
              <a:t>计算机系统基础</a:t>
            </a:r>
            <a:r>
              <a:rPr lang="en-US" altLang="zh-CN" smtClean="0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F60D-7609-4D8B-9914-ABEA9042DC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716</TotalTime>
  <Words>5052</Words>
  <Application>Microsoft Office PowerPoint</Application>
  <PresentationFormat>宽屏</PresentationFormat>
  <Paragraphs>1071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等线</vt:lpstr>
      <vt:lpstr>微软雅黑</vt:lpstr>
      <vt:lpstr>幼圆</vt:lpstr>
      <vt:lpstr>Arial</vt:lpstr>
      <vt:lpstr>Times New Roman</vt:lpstr>
      <vt:lpstr>2020_spring_pa_0</vt:lpstr>
      <vt:lpstr>PowerPoint 演示文稿</vt:lpstr>
      <vt:lpstr>前情提要（以餐厅为类比）</vt:lpstr>
      <vt:lpstr>PA 3的总体任务（以餐厅为类比）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主存和Cache的划分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举例</vt:lpstr>
      <vt:lpstr>举例</vt:lpstr>
      <vt:lpstr>举例</vt:lpstr>
      <vt:lpstr>举例</vt:lpstr>
      <vt:lpstr>举例</vt:lpstr>
      <vt:lpstr>举例</vt:lpstr>
      <vt:lpstr>举例</vt:lpstr>
      <vt:lpstr>举例</vt:lpstr>
      <vt:lpstr>举例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PA 3-1 Cache的模拟</vt:lpstr>
      <vt:lpstr>CPU访问Cache的过程</vt:lpstr>
      <vt:lpstr>PA 3-1 Cache的模拟（要求）</vt:lpstr>
      <vt:lpstr>PA 3-1 Cache的模拟（NEMU代码）</vt:lpstr>
      <vt:lpstr>PA 3-1 Cache的模拟（NEMU代码）</vt:lpstr>
      <vt:lpstr>PA 3-1 Cache的模拟（NEMU代码）</vt:lpstr>
      <vt:lpstr>PA 3-1 Cache的模拟（NEMU代码）</vt:lpstr>
      <vt:lpstr>PA 3-1 Cache的模拟（NEMU代码）</vt:lpstr>
      <vt:lpstr>PA 3-1 Cache的模拟（NEMU代码）</vt:lpstr>
      <vt:lpstr>PA 3-1 Cache的模拟（NEMU代码）</vt:lpstr>
      <vt:lpstr>提交时间</vt:lpstr>
      <vt:lpstr>  祝大家学习快乐，身心健康！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wangliang</cp:lastModifiedBy>
  <cp:revision>683</cp:revision>
  <dcterms:created xsi:type="dcterms:W3CDTF">2017-11-13T13:34:05Z</dcterms:created>
  <dcterms:modified xsi:type="dcterms:W3CDTF">2020-11-26T03:41:27Z</dcterms:modified>
</cp:coreProperties>
</file>