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7" r:id="rId4"/>
    <p:sldId id="279" r:id="rId5"/>
    <p:sldId id="278" r:id="rId6"/>
    <p:sldId id="282" r:id="rId7"/>
    <p:sldId id="286" r:id="rId8"/>
    <p:sldId id="284" r:id="rId9"/>
    <p:sldId id="285" r:id="rId10"/>
    <p:sldId id="289" r:id="rId11"/>
    <p:sldId id="287" r:id="rId12"/>
    <p:sldId id="283" r:id="rId13"/>
    <p:sldId id="288" r:id="rId14"/>
    <p:sldId id="291" r:id="rId15"/>
    <p:sldId id="292" r:id="rId16"/>
    <p:sldId id="263" r:id="rId17"/>
    <p:sldId id="268" r:id="rId18"/>
    <p:sldId id="294" r:id="rId19"/>
    <p:sldId id="271" r:id="rId20"/>
    <p:sldId id="29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07" autoAdjust="0"/>
  </p:normalViewPr>
  <p:slideViewPr>
    <p:cSldViewPr snapToGrid="0">
      <p:cViewPr varScale="1">
        <p:scale>
          <a:sx n="49" d="100"/>
          <a:sy n="49" d="100"/>
        </p:scale>
        <p:origin x="13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C1B5F-582D-4A2D-8792-ECD25680A617}" type="datetimeFigureOut">
              <a:rPr lang="en-GB" smtClean="0"/>
              <a:t>23/04/2024</a:t>
            </a:fld>
            <a:endParaRPr lang="en-GB"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BCA6F-86B7-48C1-AEF2-EA305A0B5FC5}" type="slidenum">
              <a:rPr lang="en-GB" smtClean="0"/>
              <a:t>‹#›</a:t>
            </a:fld>
            <a:endParaRPr lang="en-GB" dirty="0"/>
          </a:p>
        </p:txBody>
      </p:sp>
    </p:spTree>
    <p:extLst>
      <p:ext uri="{BB962C8B-B14F-4D97-AF65-F5344CB8AC3E}">
        <p14:creationId xmlns:p14="http://schemas.microsoft.com/office/powerpoint/2010/main" val="33533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My topic is “</a:t>
            </a:r>
            <a:r>
              <a:rPr lang="en-GB" altLang="zh-CN" sz="1200" dirty="0">
                <a:latin typeface="Times New Roman" panose="02020603050405020304" pitchFamily="18" charset="0"/>
                <a:ea typeface="宋体" panose="02010600030101010101" pitchFamily="2" charset="-122"/>
                <a:cs typeface="Times New Roman" panose="02020603050405020304" pitchFamily="18" charset="0"/>
              </a:rPr>
              <a:t>Analysing</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Lexical Semantic Change in Chinese Language Using Word Embeddings”. Lexical Semantic Change is p</a:t>
            </a:r>
            <a:r>
              <a:rPr lang="en-US" dirty="0"/>
              <a:t>art of the evolution of a language, which has been a popular subject in linguistic studies and attracted considerable attention from fields like sociology, </a:t>
            </a:r>
            <a:r>
              <a:rPr lang="en-US" altLang="zh-CN" dirty="0"/>
              <a:t>for</a:t>
            </a:r>
            <a:r>
              <a:rPr lang="en-US" dirty="0"/>
              <a:t> evolution of languages can reflect changes in culture and society;</a:t>
            </a:r>
            <a:r>
              <a:rPr lang="zh-CN" altLang="en-US" dirty="0"/>
              <a:t> </a:t>
            </a:r>
            <a:r>
              <a:rPr lang="en-US" altLang="zh-CN" dirty="0"/>
              <a:t>In recent years, the e</a:t>
            </a:r>
            <a:r>
              <a:rPr lang="en-US" dirty="0"/>
              <a:t>mergence of word embedding enabled the mining of semantic changes from large-scale diachronic corpora, but most of the work has been done on English, and very few have studied the Chinese language.</a:t>
            </a:r>
            <a:endParaRPr lang="en-GB" dirty="0"/>
          </a:p>
        </p:txBody>
      </p:sp>
      <p:sp>
        <p:nvSpPr>
          <p:cNvPr id="4" name="灯片编号占位符 3"/>
          <p:cNvSpPr>
            <a:spLocks noGrp="1"/>
          </p:cNvSpPr>
          <p:nvPr>
            <p:ph type="sldNum" sz="quarter" idx="5"/>
          </p:nvPr>
        </p:nvSpPr>
        <p:spPr/>
        <p:txBody>
          <a:bodyPr/>
          <a:lstStyle/>
          <a:p>
            <a:fld id="{C6FBCA6F-86B7-48C1-AEF2-EA305A0B5FC5}" type="slidenum">
              <a:rPr lang="en-GB" smtClean="0"/>
              <a:t>1</a:t>
            </a:fld>
            <a:endParaRPr lang="en-GB" dirty="0"/>
          </a:p>
        </p:txBody>
      </p:sp>
    </p:spTree>
    <p:extLst>
      <p:ext uri="{BB962C8B-B14F-4D97-AF65-F5344CB8AC3E}">
        <p14:creationId xmlns:p14="http://schemas.microsoft.com/office/powerpoint/2010/main" val="534294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field of Semantic Change Detection, there are plenty of resource in English. Researchers have also been working with </a:t>
            </a:r>
            <a:r>
              <a:rPr lang="en-US" altLang="zh-CN" dirty="0"/>
              <a:t>other European languages, but </a:t>
            </a:r>
            <a:r>
              <a:rPr lang="en-US" dirty="0"/>
              <a:t>most of the models and methods are testing and competing on English. Contrary to the assumption that contextualised embeddings are more informative, the </a:t>
            </a:r>
            <a:r>
              <a:rPr lang="en-US" dirty="0" err="1"/>
              <a:t>SoTA</a:t>
            </a:r>
            <a:r>
              <a:rPr lang="en-US" dirty="0"/>
              <a:t> performances on ranking tasks are more often achieved using static models. </a:t>
            </a:r>
            <a:r>
              <a:rPr lang="en-US" altLang="zh-CN" dirty="0">
                <a:latin typeface="Times New Roman" panose="02020603050405020304" pitchFamily="18" charset="0"/>
                <a:ea typeface="宋体" panose="02010600030101010101" pitchFamily="2" charset="-122"/>
                <a:cs typeface="Times New Roman" panose="02020603050405020304" pitchFamily="18" charset="0"/>
              </a:rPr>
              <a:t>Works on Chinese semantic change are limited, and since </a:t>
            </a:r>
            <a:r>
              <a:rPr lang="en-US" dirty="0"/>
              <a:t>the test set only came out recently, they are done without a shared, common evaluation metric.</a:t>
            </a:r>
          </a:p>
        </p:txBody>
      </p:sp>
      <p:sp>
        <p:nvSpPr>
          <p:cNvPr id="4" name="灯片编号占位符 3"/>
          <p:cNvSpPr>
            <a:spLocks noGrp="1"/>
          </p:cNvSpPr>
          <p:nvPr>
            <p:ph type="sldNum" sz="quarter" idx="5"/>
          </p:nvPr>
        </p:nvSpPr>
        <p:spPr/>
        <p:txBody>
          <a:bodyPr/>
          <a:lstStyle/>
          <a:p>
            <a:fld id="{C6FBCA6F-86B7-48C1-AEF2-EA305A0B5FC5}" type="slidenum">
              <a:rPr lang="en-GB" smtClean="0"/>
              <a:t>10</a:t>
            </a:fld>
            <a:endParaRPr lang="en-GB" dirty="0"/>
          </a:p>
        </p:txBody>
      </p:sp>
    </p:spTree>
    <p:extLst>
      <p:ext uri="{BB962C8B-B14F-4D97-AF65-F5344CB8AC3E}">
        <p14:creationId xmlns:p14="http://schemas.microsoft.com/office/powerpoint/2010/main" val="131122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Here is the project outline. My project involves the construction of a diachronic Chinese corpus, which I have finished crawling from the Newspaper’s official digital library</a:t>
            </a:r>
            <a:r>
              <a:rPr lang="en-GB" altLang="zh-CN" dirty="0">
                <a:latin typeface="Times New Roman" panose="02020603050405020304" pitchFamily="18" charset="0"/>
                <a:ea typeface="宋体" panose="02010600030101010101" pitchFamily="2" charset="-122"/>
                <a:cs typeface="Times New Roman" panose="02020603050405020304" pitchFamily="18" charset="0"/>
              </a:rPr>
              <a:t>; I have been experimenting with the Word2Vec based models to develop an optimal pipeline on the </a:t>
            </a:r>
            <a:r>
              <a:rPr lang="en-US" altLang="zh-CN" dirty="0"/>
              <a:t>Chinese Word Usage Graphs </a:t>
            </a:r>
            <a:r>
              <a:rPr lang="en-GB" altLang="zh-CN" dirty="0">
                <a:latin typeface="Times New Roman" panose="02020603050405020304" pitchFamily="18" charset="0"/>
                <a:ea typeface="宋体" panose="02010600030101010101" pitchFamily="2" charset="-122"/>
                <a:cs typeface="Times New Roman" panose="02020603050405020304" pitchFamily="18" charset="0"/>
              </a:rPr>
              <a:t>ranking task</a:t>
            </a:r>
            <a:r>
              <a:rPr lang="en-US" dirty="0"/>
              <a:t>, </a:t>
            </a:r>
            <a:r>
              <a:rPr lang="en-US" altLang="zh-CN" dirty="0"/>
              <a:t>cosine distance of target word’s embeddings from the two time slices are compared against the score of change. </a:t>
            </a:r>
            <a:r>
              <a:rPr lang="en-GB" dirty="0"/>
              <a:t>So far, the optimal combination is the </a:t>
            </a:r>
            <a:r>
              <a:rPr lang="en-GB" dirty="0" err="1"/>
              <a:t>PKUseg</a:t>
            </a:r>
            <a:r>
              <a:rPr lang="en-GB" dirty="0"/>
              <a:t> tokenizer, the Skip-gram with Negative Sampling version of Word2Vec aligned using a frozen atemporal compass.</a:t>
            </a:r>
          </a:p>
        </p:txBody>
      </p:sp>
      <p:sp>
        <p:nvSpPr>
          <p:cNvPr id="4" name="灯片编号占位符 3"/>
          <p:cNvSpPr>
            <a:spLocks noGrp="1"/>
          </p:cNvSpPr>
          <p:nvPr>
            <p:ph type="sldNum" sz="quarter" idx="5"/>
          </p:nvPr>
        </p:nvSpPr>
        <p:spPr/>
        <p:txBody>
          <a:bodyPr/>
          <a:lstStyle/>
          <a:p>
            <a:fld id="{C6FBCA6F-86B7-48C1-AEF2-EA305A0B5FC5}" type="slidenum">
              <a:rPr lang="en-GB" smtClean="0"/>
              <a:t>11</a:t>
            </a:fld>
            <a:endParaRPr lang="en-GB" dirty="0"/>
          </a:p>
        </p:txBody>
      </p:sp>
    </p:spTree>
    <p:extLst>
      <p:ext uri="{BB962C8B-B14F-4D97-AF65-F5344CB8AC3E}">
        <p14:creationId xmlns:p14="http://schemas.microsoft.com/office/powerpoint/2010/main" val="2004036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The next step would be to build another BERT-based pipeline experimenting with different pre-trained models, whether to perform incremental fine-tune on each time slice, which of the hidden layers to extract the word embeddings from, which pooling strategies to use, and different sense clustering methods. </a:t>
            </a:r>
            <a:r>
              <a:rPr lang="en-US" altLang="zh-CN" dirty="0"/>
              <a:t>We then compare the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contextualised word embeddings to human rated word usage “relatedness” scores to maximize correlation. And </a:t>
            </a:r>
            <a:r>
              <a:rPr lang="en-US" altLang="zh-CN" dirty="0"/>
              <a:t>test the clustering against the Chinese world usage graph clusters to maximize accuracy, where the ideal would be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for each pair of usages, the model would group them to the same cluster if and only if they also appear in the same cluster by human judgement.</a:t>
            </a:r>
          </a:p>
        </p:txBody>
      </p:sp>
      <p:sp>
        <p:nvSpPr>
          <p:cNvPr id="4" name="灯片编号占位符 3"/>
          <p:cNvSpPr>
            <a:spLocks noGrp="1"/>
          </p:cNvSpPr>
          <p:nvPr>
            <p:ph type="sldNum" sz="quarter" idx="5"/>
          </p:nvPr>
        </p:nvSpPr>
        <p:spPr/>
        <p:txBody>
          <a:bodyPr/>
          <a:lstStyle/>
          <a:p>
            <a:fld id="{C6FBCA6F-86B7-48C1-AEF2-EA305A0B5FC5}" type="slidenum">
              <a:rPr lang="en-GB" smtClean="0"/>
              <a:t>12</a:t>
            </a:fld>
            <a:endParaRPr lang="en-GB" dirty="0"/>
          </a:p>
        </p:txBody>
      </p:sp>
    </p:spTree>
    <p:extLst>
      <p:ext uri="{BB962C8B-B14F-4D97-AF65-F5344CB8AC3E}">
        <p14:creationId xmlns:p14="http://schemas.microsoft.com/office/powerpoint/2010/main" val="416534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Note that despite we are using metrics like accuracy and correlation scores to improve the pipeline, the tasks only cover a handful of words from limited time periods, so they only provide a small part of the overall picture. After confirming the models are robust and reliable, we could do some more exploratory work, suggesting new words with potential meaning changes and generating statistical rules. Also, we can do some linguistical analysis, (picture!) like drawing a trajectory of how the word changes, (picture!) and visualizing how sense clusters evolve over time.</a:t>
            </a:r>
          </a:p>
        </p:txBody>
      </p:sp>
      <p:sp>
        <p:nvSpPr>
          <p:cNvPr id="4" name="灯片编号占位符 3"/>
          <p:cNvSpPr>
            <a:spLocks noGrp="1"/>
          </p:cNvSpPr>
          <p:nvPr>
            <p:ph type="sldNum" sz="quarter" idx="5"/>
          </p:nvPr>
        </p:nvSpPr>
        <p:spPr/>
        <p:txBody>
          <a:bodyPr/>
          <a:lstStyle/>
          <a:p>
            <a:fld id="{C6FBCA6F-86B7-48C1-AEF2-EA305A0B5FC5}" type="slidenum">
              <a:rPr lang="en-GB" smtClean="0"/>
              <a:t>13</a:t>
            </a:fld>
            <a:endParaRPr lang="en-GB" dirty="0"/>
          </a:p>
        </p:txBody>
      </p:sp>
    </p:spTree>
    <p:extLst>
      <p:ext uri="{BB962C8B-B14F-4D97-AF65-F5344CB8AC3E}">
        <p14:creationId xmlns:p14="http://schemas.microsoft.com/office/powerpoint/2010/main" val="377422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F2328"/>
                </a:solidFill>
                <a:effectLst/>
                <a:latin typeface="-apple-system"/>
              </a:rPr>
              <a:t>Next I’m going to talk about my progress so far. Recall the time-independent tasks to test the quality of static embeddings, the results on our news corpus and the later time slice is not so much worse than the state-of-the-art, so we can say the corpus is big enough to train effective embeddings, and alignment strategy does not affect robustness within a time slice. It also makes sense for the earlier time slice to have lower scores, because the test set is constructed recently, so for analogy tasks like Paris is to France as Moscow is to Russia, the embedding trained on earlier text would give the outdated answer “Soviet Union”.</a:t>
            </a:r>
            <a:endParaRPr lang="en-GB" dirty="0"/>
          </a:p>
        </p:txBody>
      </p:sp>
      <p:sp>
        <p:nvSpPr>
          <p:cNvPr id="4" name="灯片编号占位符 3"/>
          <p:cNvSpPr>
            <a:spLocks noGrp="1"/>
          </p:cNvSpPr>
          <p:nvPr>
            <p:ph type="sldNum" sz="quarter" idx="5"/>
          </p:nvPr>
        </p:nvSpPr>
        <p:spPr/>
        <p:txBody>
          <a:bodyPr/>
          <a:lstStyle/>
          <a:p>
            <a:fld id="{C6FBCA6F-86B7-48C1-AEF2-EA305A0B5FC5}" type="slidenum">
              <a:rPr lang="en-GB" smtClean="0"/>
              <a:t>14</a:t>
            </a:fld>
            <a:endParaRPr lang="en-GB" dirty="0"/>
          </a:p>
        </p:txBody>
      </p:sp>
    </p:spTree>
    <p:extLst>
      <p:ext uri="{BB962C8B-B14F-4D97-AF65-F5344CB8AC3E}">
        <p14:creationId xmlns:p14="http://schemas.microsoft.com/office/powerpoint/2010/main" val="3540066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As for the Chinese Word Usage Graph, we already mentioned it is a new dataset, with no baseline or benchmark to compete against, But we can refer to SemEval2020, constructed using the same annotation tool; on different languages, the best scores range from .4 and .7 with an average of .5, while our best performance on Chinese so far is .426. We also note the score on two-character words are much better than one-character words, but when we look at the usages used for annotation, there are cases </a:t>
            </a:r>
            <a:r>
              <a:rPr lang="en-US" altLang="zh-CN" dirty="0"/>
              <a:t>like “</a:t>
            </a:r>
            <a:r>
              <a:rPr lang="zh-CN" altLang="en-US" dirty="0"/>
              <a:t>热</a:t>
            </a:r>
            <a:r>
              <a:rPr lang="en-US" altLang="zh-CN" dirty="0"/>
              <a:t>”,</a:t>
            </a:r>
            <a:r>
              <a:rPr lang="zh-CN" altLang="en-US" dirty="0"/>
              <a:t> </a:t>
            </a:r>
            <a:r>
              <a:rPr lang="en-US" altLang="zh-CN" dirty="0"/>
              <a:t>a</a:t>
            </a:r>
            <a:r>
              <a:rPr lang="zh-CN" altLang="en-US" dirty="0"/>
              <a:t> </a:t>
            </a:r>
            <a:r>
              <a:rPr lang="en-US" altLang="zh-CN" dirty="0"/>
              <a:t>polysemy</a:t>
            </a:r>
            <a:r>
              <a:rPr lang="zh-CN" altLang="en-US" dirty="0"/>
              <a:t> </a:t>
            </a:r>
            <a:r>
              <a:rPr lang="en-US" altLang="zh-CN" dirty="0"/>
              <a:t>character</a:t>
            </a:r>
            <a:r>
              <a:rPr lang="zh-CN" altLang="en-US" dirty="0"/>
              <a:t> </a:t>
            </a:r>
            <a:r>
              <a:rPr lang="en-US" altLang="zh-CN" dirty="0"/>
              <a:t>that</a:t>
            </a:r>
            <a:r>
              <a:rPr lang="zh-CN" altLang="en-US" dirty="0"/>
              <a:t> </a:t>
            </a:r>
            <a:r>
              <a:rPr lang="en-US" altLang="zh-CN" dirty="0"/>
              <a:t>can appear in words like </a:t>
            </a:r>
            <a:r>
              <a:rPr lang="zh-CN" altLang="en-US" dirty="0"/>
              <a:t>热门</a:t>
            </a:r>
            <a:r>
              <a:rPr lang="en-US" altLang="zh-CN" dirty="0"/>
              <a:t>, popular, </a:t>
            </a:r>
            <a:r>
              <a:rPr lang="zh-CN" altLang="en-US" dirty="0"/>
              <a:t>热电站</a:t>
            </a:r>
            <a:r>
              <a:rPr lang="en-US" altLang="zh-CN" dirty="0"/>
              <a:t>, thermal power plant and </a:t>
            </a:r>
            <a:r>
              <a:rPr lang="zh-CN" altLang="en-US" dirty="0"/>
              <a:t>热心家</a:t>
            </a:r>
            <a:r>
              <a:rPr lang="en-US" altLang="zh-CN" dirty="0"/>
              <a:t>, warm-hearted person, </a:t>
            </a:r>
            <a:r>
              <a:rPr lang="en-GB" dirty="0"/>
              <a:t>where the character is clearly not a Chinese “word” unit on its own but part of some longer words, so I would argue one-character “words” are inappropriate and should be excluded from the test.</a:t>
            </a:r>
          </a:p>
        </p:txBody>
      </p:sp>
      <p:sp>
        <p:nvSpPr>
          <p:cNvPr id="4" name="灯片编号占位符 3"/>
          <p:cNvSpPr>
            <a:spLocks noGrp="1"/>
          </p:cNvSpPr>
          <p:nvPr>
            <p:ph type="sldNum" sz="quarter" idx="5"/>
          </p:nvPr>
        </p:nvSpPr>
        <p:spPr/>
        <p:txBody>
          <a:bodyPr/>
          <a:lstStyle/>
          <a:p>
            <a:fld id="{C6FBCA6F-86B7-48C1-AEF2-EA305A0B5FC5}" type="slidenum">
              <a:rPr lang="en-GB" smtClean="0"/>
              <a:t>15</a:t>
            </a:fld>
            <a:endParaRPr lang="en-GB" dirty="0"/>
          </a:p>
        </p:txBody>
      </p:sp>
    </p:spTree>
    <p:extLst>
      <p:ext uri="{BB962C8B-B14F-4D97-AF65-F5344CB8AC3E}">
        <p14:creationId xmlns:p14="http://schemas.microsoft.com/office/powerpoint/2010/main" val="1104948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As for my ongoing work, here is a case study of the word “</a:t>
            </a:r>
            <a:r>
              <a:rPr lang="zh-CN" altLang="en-US" dirty="0"/>
              <a:t>提升</a:t>
            </a:r>
            <a:r>
              <a:rPr lang="en-US" altLang="zh-CN" dirty="0"/>
              <a:t>”. </a:t>
            </a:r>
            <a:r>
              <a:rPr lang="en-GB" dirty="0"/>
              <a:t>Before 1995, its neighbourhood includes verbs like “promote”, and nouns, positions and occupations like foreman, captain; after 1995, its neighbours are replaced by verbs “improve” and “increase”</a:t>
            </a:r>
            <a:r>
              <a:rPr lang="en-US" dirty="0"/>
              <a:t>,</a:t>
            </a:r>
            <a:r>
              <a:rPr lang="zh-CN" altLang="en-US" dirty="0"/>
              <a:t> </a:t>
            </a:r>
            <a:r>
              <a:rPr lang="en-US" altLang="zh-CN" dirty="0"/>
              <a:t>the meaning changes from assign someone to a higher position to make something better, which is more general and abstract, so we may say the word has undergo sense broadening. (pic) </a:t>
            </a:r>
            <a:r>
              <a:rPr lang="en-GB" dirty="0"/>
              <a:t>We compare its embeddings’ cosine similarly to the starting slice on both 5-year and 1-year scale, and the sharpest drops occurs around 1995; (pic) we also compare how similar are the embeddings to the old neighbours moving out, “promote”, “getting promoted”, marked in blue, and new neighbours moving in, “improve”, “increase” marked in red, the change is also the most obvious around 1995.</a:t>
            </a:r>
          </a:p>
        </p:txBody>
      </p:sp>
      <p:sp>
        <p:nvSpPr>
          <p:cNvPr id="4" name="灯片编号占位符 3"/>
          <p:cNvSpPr>
            <a:spLocks noGrp="1"/>
          </p:cNvSpPr>
          <p:nvPr>
            <p:ph type="sldNum" sz="quarter" idx="5"/>
          </p:nvPr>
        </p:nvSpPr>
        <p:spPr/>
        <p:txBody>
          <a:bodyPr/>
          <a:lstStyle/>
          <a:p>
            <a:fld id="{C6FBCA6F-86B7-48C1-AEF2-EA305A0B5FC5}" type="slidenum">
              <a:rPr lang="en-GB" smtClean="0"/>
              <a:t>16</a:t>
            </a:fld>
            <a:endParaRPr lang="en-GB" dirty="0"/>
          </a:p>
        </p:txBody>
      </p:sp>
    </p:spTree>
    <p:extLst>
      <p:ext uri="{BB962C8B-B14F-4D97-AF65-F5344CB8AC3E}">
        <p14:creationId xmlns:p14="http://schemas.microsoft.com/office/powerpoint/2010/main" val="57233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Temporal analogy task does not reflect </a:t>
            </a:r>
            <a:r>
              <a:rPr lang="en-GB" altLang="zh-CN" dirty="0"/>
              <a:t>changes within the language itself, but rather how changes of the outside world result in different words, names or entities occupying the </a:t>
            </a:r>
            <a:r>
              <a:rPr lang="en-GB" dirty="0"/>
              <a:t>semantic space for a changing concept. For example, when it comes to politicians, we have president of China and president of US, asking questions, Xi </a:t>
            </a:r>
            <a:r>
              <a:rPr lang="en-GB" dirty="0" err="1"/>
              <a:t>Jingping</a:t>
            </a:r>
            <a:r>
              <a:rPr lang="en-GB" dirty="0"/>
              <a:t> in 2022 is like a certain someone in 1949, and we would expect the name to be Mao Zedong, Biden in 2022 is like someone in 2018, and we expect the answer to be Trump. We compare the results from the temporal word embedding to the actual presidents, it works well for presidents of China and the US, but not so well for other politicians like UK prime minister.</a:t>
            </a:r>
          </a:p>
        </p:txBody>
      </p:sp>
      <p:sp>
        <p:nvSpPr>
          <p:cNvPr id="4" name="灯片编号占位符 3"/>
          <p:cNvSpPr>
            <a:spLocks noGrp="1"/>
          </p:cNvSpPr>
          <p:nvPr>
            <p:ph type="sldNum" sz="quarter" idx="5"/>
          </p:nvPr>
        </p:nvSpPr>
        <p:spPr/>
        <p:txBody>
          <a:bodyPr/>
          <a:lstStyle/>
          <a:p>
            <a:fld id="{C6FBCA6F-86B7-48C1-AEF2-EA305A0B5FC5}" type="slidenum">
              <a:rPr lang="en-GB" smtClean="0"/>
              <a:t>17</a:t>
            </a:fld>
            <a:endParaRPr lang="en-GB" dirty="0"/>
          </a:p>
        </p:txBody>
      </p:sp>
    </p:spTree>
    <p:extLst>
      <p:ext uri="{BB962C8B-B14F-4D97-AF65-F5344CB8AC3E}">
        <p14:creationId xmlns:p14="http://schemas.microsoft.com/office/powerpoint/2010/main" val="344058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There are also temporal analogy on how people’s lifestyle changes. There is the semantic space for “means of communication”, messenger app WeChat in 2022 is like text in the early 21</a:t>
            </a:r>
            <a:r>
              <a:rPr lang="en-GB" baseline="30000" dirty="0"/>
              <a:t>st</a:t>
            </a:r>
            <a:r>
              <a:rPr lang="en-GB" dirty="0"/>
              <a:t> century, fax in the 90s, telephone in the 80s, letter in the 50 to 70s. Also we have “people’s way of getting information”, social </a:t>
            </a:r>
            <a:r>
              <a:rPr lang="en-US" altLang="zh-CN" dirty="0"/>
              <a:t>media and news platform Weibo in 2022 is like news website Souhu.net in early 21</a:t>
            </a:r>
            <a:r>
              <a:rPr lang="en-US" altLang="zh-CN" baseline="30000" dirty="0"/>
              <a:t>st</a:t>
            </a:r>
            <a:r>
              <a:rPr lang="en-US" altLang="zh-CN" dirty="0"/>
              <a:t> century, radio broadcast in the 70 and 80s, newspaper in the 50 and 60s. From these temporal analogies we can see when and how one new thing appears to replace an old one.</a:t>
            </a:r>
            <a:endParaRPr lang="en-GB" dirty="0"/>
          </a:p>
        </p:txBody>
      </p:sp>
      <p:sp>
        <p:nvSpPr>
          <p:cNvPr id="4" name="灯片编号占位符 3"/>
          <p:cNvSpPr>
            <a:spLocks noGrp="1"/>
          </p:cNvSpPr>
          <p:nvPr>
            <p:ph type="sldNum" sz="quarter" idx="5"/>
          </p:nvPr>
        </p:nvSpPr>
        <p:spPr/>
        <p:txBody>
          <a:bodyPr/>
          <a:lstStyle/>
          <a:p>
            <a:fld id="{C6FBCA6F-86B7-48C1-AEF2-EA305A0B5FC5}" type="slidenum">
              <a:rPr lang="en-GB" smtClean="0"/>
              <a:t>18</a:t>
            </a:fld>
            <a:endParaRPr lang="en-GB" dirty="0"/>
          </a:p>
        </p:txBody>
      </p:sp>
    </p:spTree>
    <p:extLst>
      <p:ext uri="{BB962C8B-B14F-4D97-AF65-F5344CB8AC3E}">
        <p14:creationId xmlns:p14="http://schemas.microsoft.com/office/powerpoint/2010/main" val="610455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The temporal world analogy task can also be used to capture real-life events, which is something we would expect the news corpus to be naturally good at. For </a:t>
            </a:r>
            <a:r>
              <a:rPr lang="en-US" dirty="0"/>
              <a:t>p</a:t>
            </a:r>
            <a:r>
              <a:rPr lang="en-US" altLang="zh-CN" dirty="0"/>
              <a:t>andemic of infectious disease, we have Covid in 2022 is like, well, all these diseases in these specific years, I plan to verify them against records of the Chinese National Health commission. (pic)</a:t>
            </a:r>
            <a:r>
              <a:rPr lang="zh-CN" altLang="en-US" dirty="0"/>
              <a:t> </a:t>
            </a:r>
            <a:r>
              <a:rPr lang="en-US" altLang="zh-CN" dirty="0"/>
              <a:t>And for wars and armed conflicts, we have Russia-Ukraine in 2022 is like the Second Taiwan Strait Crisis in mid 1950s, Turkish invasion of Cyprus in 1974, the Iran-Iraq war from 1980 to 1988… It also managed to find out when Ukraine was last involved in a conflict, 2014, when Crimea was incorporated into </a:t>
            </a:r>
            <a:r>
              <a:rPr lang="en-US" altLang="zh-CN"/>
              <a:t>Russia.</a:t>
            </a:r>
            <a:endParaRPr lang="en-GB" dirty="0"/>
          </a:p>
        </p:txBody>
      </p:sp>
      <p:sp>
        <p:nvSpPr>
          <p:cNvPr id="4" name="灯片编号占位符 3"/>
          <p:cNvSpPr>
            <a:spLocks noGrp="1"/>
          </p:cNvSpPr>
          <p:nvPr>
            <p:ph type="sldNum" sz="quarter" idx="5"/>
          </p:nvPr>
        </p:nvSpPr>
        <p:spPr/>
        <p:txBody>
          <a:bodyPr/>
          <a:lstStyle/>
          <a:p>
            <a:fld id="{C6FBCA6F-86B7-48C1-AEF2-EA305A0B5FC5}" type="slidenum">
              <a:rPr lang="en-GB" smtClean="0"/>
              <a:t>19</a:t>
            </a:fld>
            <a:endParaRPr lang="en-GB" dirty="0"/>
          </a:p>
        </p:txBody>
      </p:sp>
    </p:spTree>
    <p:extLst>
      <p:ext uri="{BB962C8B-B14F-4D97-AF65-F5344CB8AC3E}">
        <p14:creationId xmlns:p14="http://schemas.microsoft.com/office/powerpoint/2010/main" val="293713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Lexical Semantic Change is defined as “innovations which change the lexical meaning of a form”. Here are</a:t>
            </a:r>
            <a:r>
              <a:rPr lang="en-GB" altLang="zh-CN" dirty="0">
                <a:latin typeface="Times New Roman" panose="02020603050405020304" pitchFamily="18" charset="0"/>
                <a:ea typeface="宋体" panose="02010600030101010101" pitchFamily="2" charset="-122"/>
                <a:cs typeface="Times New Roman" panose="02020603050405020304" pitchFamily="18" charset="0"/>
              </a:rPr>
              <a:t> e</a:t>
            </a:r>
            <a:r>
              <a:rPr lang="en-GB" dirty="0"/>
              <a:t>xamples from old English, “narrowing” of the word meat from any solid, edible food to animal flesh, and broadening of the word dog from a breed of dog to the entire species.</a:t>
            </a:r>
            <a:r>
              <a:rPr lang="en-GB" altLang="zh-CN" dirty="0"/>
              <a:t> Traditionally, studies on semantic change are mostly qualitative, though some quantitative work have been done on relatively small human annotated datasets. The motivation for introducing a computational approach is to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automatically detect semantic changes, to perform case studies, and to statistically </a:t>
            </a:r>
            <a:r>
              <a:rPr lang="en-GB" altLang="zh-CN" dirty="0">
                <a:latin typeface="Times New Roman" panose="02020603050405020304" pitchFamily="18" charset="0"/>
                <a:ea typeface="宋体" panose="02010600030101010101" pitchFamily="2" charset="-122"/>
                <a:cs typeface="Times New Roman" panose="02020603050405020304" pitchFamily="18" charset="0"/>
              </a:rPr>
              <a:t>analyse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patterns, answering questions like: Is semantic change associated with frequency of use? Or how does a word’s polysemy affect its stability?</a:t>
            </a:r>
          </a:p>
        </p:txBody>
      </p:sp>
      <p:sp>
        <p:nvSpPr>
          <p:cNvPr id="4" name="灯片编号占位符 3"/>
          <p:cNvSpPr>
            <a:spLocks noGrp="1"/>
          </p:cNvSpPr>
          <p:nvPr>
            <p:ph type="sldNum" sz="quarter" idx="5"/>
          </p:nvPr>
        </p:nvSpPr>
        <p:spPr/>
        <p:txBody>
          <a:bodyPr/>
          <a:lstStyle/>
          <a:p>
            <a:fld id="{C6FBCA6F-86B7-48C1-AEF2-EA305A0B5FC5}" type="slidenum">
              <a:rPr lang="en-GB" smtClean="0"/>
              <a:t>2</a:t>
            </a:fld>
            <a:endParaRPr lang="en-GB" dirty="0"/>
          </a:p>
        </p:txBody>
      </p:sp>
    </p:spTree>
    <p:extLst>
      <p:ext uri="{BB962C8B-B14F-4D97-AF65-F5344CB8AC3E}">
        <p14:creationId xmlns:p14="http://schemas.microsoft.com/office/powerpoint/2010/main" val="2117398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Finally, here is my project timeline, I must work part-time on the dissertation until June because of lectures, coursework assignment and exams. So far, I have completed the background research, data collection and preprocessing, as well as building and tuning the Word2Vec based model and some preliminary analysis, which I plan to continue with throughout the exam month. From June onwards I shall be able to solely focus on the project, then it’s a month on building the BERT-based sense clustering model, a month on model tuning and result analysis including the case studies, and a month on reviewing, summarizing my work and writing the final report. That’s all for my presentation, do you have any questions?</a:t>
            </a:r>
          </a:p>
        </p:txBody>
      </p:sp>
      <p:sp>
        <p:nvSpPr>
          <p:cNvPr id="4" name="灯片编号占位符 3"/>
          <p:cNvSpPr>
            <a:spLocks noGrp="1"/>
          </p:cNvSpPr>
          <p:nvPr>
            <p:ph type="sldNum" sz="quarter" idx="5"/>
          </p:nvPr>
        </p:nvSpPr>
        <p:spPr/>
        <p:txBody>
          <a:bodyPr/>
          <a:lstStyle/>
          <a:p>
            <a:fld id="{C6FBCA6F-86B7-48C1-AEF2-EA305A0B5FC5}" type="slidenum">
              <a:rPr lang="en-GB" smtClean="0"/>
              <a:t>20</a:t>
            </a:fld>
            <a:endParaRPr lang="en-GB" dirty="0"/>
          </a:p>
        </p:txBody>
      </p:sp>
    </p:spTree>
    <p:extLst>
      <p:ext uri="{BB962C8B-B14F-4D97-AF65-F5344CB8AC3E}">
        <p14:creationId xmlns:p14="http://schemas.microsoft.com/office/powerpoint/2010/main" val="214272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can be done using distributional word embedding models, which represent lexical meaning with dense vectors produced from co-occurrence relationships. We have static word embeddings like Word2Vec, based on the hypothesis that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 word is characterized by the company it keeps, a further assumption is if its company changes, then the meaning also might have changed. Thus it makes sense for us to have temporal word embeddings trained on time-specific text. Due to the r</a:t>
            </a:r>
            <a:r>
              <a:rPr lang="en-US" dirty="0"/>
              <a:t>andomness of initialization, the word embeddings trained on separate text will not naturally fall into the same vector space, so they must be aligned for comparison. There are two main strategies, one is to train separately and align afterwards, the other is to keep a shared, global context embedding fixed and update target embedding on each time slice.</a:t>
            </a:r>
            <a:endParaRPr lang="en-GB" dirty="0"/>
          </a:p>
        </p:txBody>
      </p:sp>
      <p:sp>
        <p:nvSpPr>
          <p:cNvPr id="4" name="灯片编号占位符 3"/>
          <p:cNvSpPr>
            <a:spLocks noGrp="1"/>
          </p:cNvSpPr>
          <p:nvPr>
            <p:ph type="sldNum" sz="quarter" idx="5"/>
          </p:nvPr>
        </p:nvSpPr>
        <p:spPr/>
        <p:txBody>
          <a:bodyPr/>
          <a:lstStyle/>
          <a:p>
            <a:fld id="{C6FBCA6F-86B7-48C1-AEF2-EA305A0B5FC5}" type="slidenum">
              <a:rPr lang="en-GB" smtClean="0"/>
              <a:t>3</a:t>
            </a:fld>
            <a:endParaRPr lang="en-GB" dirty="0"/>
          </a:p>
        </p:txBody>
      </p:sp>
    </p:spTree>
    <p:extLst>
      <p:ext uri="{BB962C8B-B14F-4D97-AF65-F5344CB8AC3E}">
        <p14:creationId xmlns:p14="http://schemas.microsoft.com/office/powerpoint/2010/main" val="320937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So how is semantic change presented in these embeddings? Our hypothesis is if there is a significant difference between embeddings from different time slices, it would suggest a major change in the word’s meaning. This is the degree of change, as for the direction, we would look at its neighbourhood. (pic!) Here are some examples, you can see how the word “gay” changes from a neighbourhood from sweet, cheerful to homosexual, lesbian, bisexual; how “broadcast” changes from scattering, sowing seeds to transmitting information by radio, newspaper or television; and how “awful” goes from awe-inspiring, majestic to something bad and unpleasant.</a:t>
            </a:r>
          </a:p>
        </p:txBody>
      </p:sp>
      <p:sp>
        <p:nvSpPr>
          <p:cNvPr id="4" name="灯片编号占位符 3"/>
          <p:cNvSpPr>
            <a:spLocks noGrp="1"/>
          </p:cNvSpPr>
          <p:nvPr>
            <p:ph type="sldNum" sz="quarter" idx="5"/>
          </p:nvPr>
        </p:nvSpPr>
        <p:spPr/>
        <p:txBody>
          <a:bodyPr/>
          <a:lstStyle/>
          <a:p>
            <a:fld id="{C6FBCA6F-86B7-48C1-AEF2-EA305A0B5FC5}" type="slidenum">
              <a:rPr lang="en-GB" smtClean="0"/>
              <a:t>4</a:t>
            </a:fld>
            <a:endParaRPr lang="en-GB" dirty="0"/>
          </a:p>
        </p:txBody>
      </p:sp>
    </p:spTree>
    <p:extLst>
      <p:ext uri="{BB962C8B-B14F-4D97-AF65-F5344CB8AC3E}">
        <p14:creationId xmlns:p14="http://schemas.microsoft.com/office/powerpoint/2010/main" val="297394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latin typeface="Times New Roman" panose="02020603050405020304" pitchFamily="18" charset="0"/>
                <a:ea typeface="宋体" panose="02010600030101010101" pitchFamily="2" charset="-122"/>
                <a:cs typeface="Times New Roman" panose="02020603050405020304" pitchFamily="18" charset="0"/>
              </a:rPr>
              <a:t>There is a main flaw when using a single representation for each time slice, for it can only detect how a word changes in its dominant sense. This may be e</a:t>
            </a:r>
            <a:r>
              <a:rPr lang="en-GB" dirty="0"/>
              <a:t>ffective when the old meaning completely died out, like gay, we rarely would use “I’m gay” as “I’m happy” anymore. But it would not be as effective when an old meaning remains, for example, the word “mouse” gained a new meaning, device to move cursor on a screen, but it is also still the animal mouse. Contextualised embeddings like BERT are superior in the way that they can yield different representations for a word in different contexts. So, for polysemy words we can use “sense” embeddings to </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model and calculate how the senses evolve overtime.</a:t>
            </a:r>
            <a:endParaRPr lang="en-GB" dirty="0"/>
          </a:p>
        </p:txBody>
      </p:sp>
      <p:sp>
        <p:nvSpPr>
          <p:cNvPr id="4" name="灯片编号占位符 3"/>
          <p:cNvSpPr>
            <a:spLocks noGrp="1"/>
          </p:cNvSpPr>
          <p:nvPr>
            <p:ph type="sldNum" sz="quarter" idx="5"/>
          </p:nvPr>
        </p:nvSpPr>
        <p:spPr/>
        <p:txBody>
          <a:bodyPr/>
          <a:lstStyle/>
          <a:p>
            <a:fld id="{C6FBCA6F-86B7-48C1-AEF2-EA305A0B5FC5}" type="slidenum">
              <a:rPr lang="en-GB" smtClean="0"/>
              <a:t>5</a:t>
            </a:fld>
            <a:endParaRPr lang="en-GB" dirty="0"/>
          </a:p>
        </p:txBody>
      </p:sp>
    </p:spTree>
    <p:extLst>
      <p:ext uri="{BB962C8B-B14F-4D97-AF65-F5344CB8AC3E}">
        <p14:creationId xmlns:p14="http://schemas.microsoft.com/office/powerpoint/2010/main" val="1622018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So how do we distinguish “senses”? There is the supervised approach, building sense representations from a dictionary and allocating each occurrence to the nearest target sense, also the unsupervised approach, clustering. The contextualised embeddings are worse at measuring degree of change, but it is more human interpretable in showing the direction. (pic!) Again we take “gay” as an example, its meaning shifts from shrinking sense clusters, blue line for “light-hearted, carefree” to growing ones, red line for adjective “homosexual” and yellow for noun “homosexual person”.</a:t>
            </a:r>
          </a:p>
        </p:txBody>
      </p:sp>
      <p:sp>
        <p:nvSpPr>
          <p:cNvPr id="4" name="灯片编号占位符 3"/>
          <p:cNvSpPr>
            <a:spLocks noGrp="1"/>
          </p:cNvSpPr>
          <p:nvPr>
            <p:ph type="sldNum" sz="quarter" idx="5"/>
          </p:nvPr>
        </p:nvSpPr>
        <p:spPr/>
        <p:txBody>
          <a:bodyPr/>
          <a:lstStyle/>
          <a:p>
            <a:fld id="{C6FBCA6F-86B7-48C1-AEF2-EA305A0B5FC5}" type="slidenum">
              <a:rPr lang="en-GB" smtClean="0"/>
              <a:t>6</a:t>
            </a:fld>
            <a:endParaRPr lang="en-GB" dirty="0"/>
          </a:p>
        </p:txBody>
      </p:sp>
    </p:spTree>
    <p:extLst>
      <p:ext uri="{BB962C8B-B14F-4D97-AF65-F5344CB8AC3E}">
        <p14:creationId xmlns:p14="http://schemas.microsoft.com/office/powerpoint/2010/main" val="300517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Whatever embeddings we use, we are going to need a diachronic corpus, in English we have the Corpus of Historical American English, which is probably the largest and most comprehensive; there are also smaller and more specific ones for news, old English, spoken and Internet English. In Chinese we don’t have as many open resources. I am currently working with the People’s Daily News Corpus, the advantage of news is they are sensitive to events and changes in society, the disadvantage is </a:t>
            </a:r>
            <a:r>
              <a:rPr lang="en-US" dirty="0"/>
              <a:t>a lack</a:t>
            </a:r>
            <a:r>
              <a:rPr lang="en-US" altLang="zh-CN" dirty="0"/>
              <a:t> of variability in style and format.</a:t>
            </a:r>
            <a:endParaRPr lang="en-GB" altLang="zh-CN" dirty="0"/>
          </a:p>
        </p:txBody>
      </p:sp>
      <p:sp>
        <p:nvSpPr>
          <p:cNvPr id="4" name="灯片编号占位符 3"/>
          <p:cNvSpPr>
            <a:spLocks noGrp="1"/>
          </p:cNvSpPr>
          <p:nvPr>
            <p:ph type="sldNum" sz="quarter" idx="5"/>
          </p:nvPr>
        </p:nvSpPr>
        <p:spPr/>
        <p:txBody>
          <a:bodyPr/>
          <a:lstStyle/>
          <a:p>
            <a:fld id="{C6FBCA6F-86B7-48C1-AEF2-EA305A0B5FC5}" type="slidenum">
              <a:rPr lang="en-GB" smtClean="0"/>
              <a:t>7</a:t>
            </a:fld>
            <a:endParaRPr lang="en-GB" dirty="0"/>
          </a:p>
        </p:txBody>
      </p:sp>
    </p:spTree>
    <p:extLst>
      <p:ext uri="{BB962C8B-B14F-4D97-AF65-F5344CB8AC3E}">
        <p14:creationId xmlns:p14="http://schemas.microsoft.com/office/powerpoint/2010/main" val="61013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And for evaluating the quality of embeddings, for static embeddings we have the </a:t>
            </a:r>
            <a:r>
              <a:rPr lang="en-US" dirty="0"/>
              <a:t>Word Similarity or Relatedness Test: Spearman correlation on human-labeled scores and scores generated by the embeddings, and the Word Analogy Test: </a:t>
            </a:r>
            <a:r>
              <a:rPr lang="en-GB" altLang="zh-CN" dirty="0"/>
              <a:t>(picture!) </a:t>
            </a:r>
            <a:r>
              <a:rPr lang="en-US" dirty="0"/>
              <a:t>Accuracy on analogy task like </a:t>
            </a:r>
            <a:r>
              <a:rPr lang="en-GB" dirty="0"/>
              <a:t>Man is to woman as father is to mother, Paris is to France as Madrid is to Spain. For temporal embeddings we also have these two tasks, similarity based on human judgements and analogy based on facts, for example, Regan in 1987 is like Clinton in 1997, or Walkman in 1987 is like iPod in 2007.</a:t>
            </a:r>
          </a:p>
        </p:txBody>
      </p:sp>
      <p:sp>
        <p:nvSpPr>
          <p:cNvPr id="4" name="灯片编号占位符 3"/>
          <p:cNvSpPr>
            <a:spLocks noGrp="1"/>
          </p:cNvSpPr>
          <p:nvPr>
            <p:ph type="sldNum" sz="quarter" idx="5"/>
          </p:nvPr>
        </p:nvSpPr>
        <p:spPr/>
        <p:txBody>
          <a:bodyPr/>
          <a:lstStyle/>
          <a:p>
            <a:fld id="{C6FBCA6F-86B7-48C1-AEF2-EA305A0B5FC5}" type="slidenum">
              <a:rPr lang="en-GB" smtClean="0"/>
              <a:t>8</a:t>
            </a:fld>
            <a:endParaRPr lang="en-GB" dirty="0"/>
          </a:p>
        </p:txBody>
      </p:sp>
    </p:spTree>
    <p:extLst>
      <p:ext uri="{BB962C8B-B14F-4D97-AF65-F5344CB8AC3E}">
        <p14:creationId xmlns:p14="http://schemas.microsoft.com/office/powerpoint/2010/main" val="392661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There are also metrics designed specifically for the semantic detection task, there is binary classification, change or no change, and ranking, degree of change. </a:t>
            </a:r>
            <a:r>
              <a:rPr lang="en-US" altLang="zh-CN" dirty="0"/>
              <a:t>A quite mature and widely-used dataset is constructed using the Diachronic Usage Relatedness Annotation Tool, where </a:t>
            </a:r>
            <a:r>
              <a:rPr lang="en-GB" altLang="zh-CN" dirty="0"/>
              <a:t>h</a:t>
            </a:r>
            <a:r>
              <a:rPr lang="en-GB" dirty="0"/>
              <a:t>uman annotators rate each pair of </a:t>
            </a:r>
            <a:r>
              <a:rPr lang="en-US" dirty="0"/>
              <a:t>“usage”</a:t>
            </a:r>
            <a:r>
              <a:rPr lang="zh-CN" altLang="en-US" dirty="0"/>
              <a:t> </a:t>
            </a:r>
            <a:r>
              <a:rPr lang="en-US" altLang="zh-CN" dirty="0"/>
              <a:t>on</a:t>
            </a:r>
            <a:r>
              <a:rPr lang="zh-CN" altLang="en-US" dirty="0"/>
              <a:t> </a:t>
            </a:r>
            <a:r>
              <a:rPr lang="en-US" altLang="zh-CN" dirty="0"/>
              <a:t>a</a:t>
            </a:r>
            <a:r>
              <a:rPr lang="zh-CN" altLang="en-US" dirty="0"/>
              <a:t> </a:t>
            </a:r>
            <a:r>
              <a:rPr lang="en-US" altLang="zh-CN" dirty="0"/>
              <a:t>scale from 1 to 4, (pic!) the ratings are then used to generate time-specific graphs, like for the word “graft”, whose meaning changes from the shrinking blue cluster representing the sense “transplanted tissue”, to the growing orange one represents “bribery”. The task eventually requires predicting a score for degree of change</a:t>
            </a:r>
            <a:r>
              <a:rPr lang="en-GB" altLang="zh-CN" dirty="0"/>
              <a:t>.</a:t>
            </a:r>
            <a:r>
              <a:rPr lang="en-GB" dirty="0"/>
              <a:t> </a:t>
            </a:r>
            <a:r>
              <a:rPr lang="en-US" dirty="0"/>
              <a:t>A dataset on Chinese using the same tool was published last year.</a:t>
            </a:r>
          </a:p>
        </p:txBody>
      </p:sp>
      <p:sp>
        <p:nvSpPr>
          <p:cNvPr id="4" name="灯片编号占位符 3"/>
          <p:cNvSpPr>
            <a:spLocks noGrp="1"/>
          </p:cNvSpPr>
          <p:nvPr>
            <p:ph type="sldNum" sz="quarter" idx="5"/>
          </p:nvPr>
        </p:nvSpPr>
        <p:spPr/>
        <p:txBody>
          <a:bodyPr/>
          <a:lstStyle/>
          <a:p>
            <a:fld id="{C6FBCA6F-86B7-48C1-AEF2-EA305A0B5FC5}" type="slidenum">
              <a:rPr lang="en-GB" smtClean="0"/>
              <a:t>9</a:t>
            </a:fld>
            <a:endParaRPr lang="en-GB" dirty="0"/>
          </a:p>
        </p:txBody>
      </p:sp>
    </p:spTree>
    <p:extLst>
      <p:ext uri="{BB962C8B-B14F-4D97-AF65-F5344CB8AC3E}">
        <p14:creationId xmlns:p14="http://schemas.microsoft.com/office/powerpoint/2010/main" val="129232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F42C3-2EC0-4C82-8882-84AEBB0CFF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F75DAA-DA52-43F5-A0DD-CF734AB91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1D3D6F-FF12-4C72-A675-498799449EC0}"/>
              </a:ext>
            </a:extLst>
          </p:cNvPr>
          <p:cNvSpPr>
            <a:spLocks noGrp="1"/>
          </p:cNvSpPr>
          <p:nvPr>
            <p:ph type="dt" sz="half" idx="10"/>
          </p:nvPr>
        </p:nvSpPr>
        <p:spPr/>
        <p:txBody>
          <a:bodyPr/>
          <a:lstStyle/>
          <a:p>
            <a:fld id="{39C3079F-461E-4523-B937-42B050CB7A80}" type="datetime1">
              <a:rPr lang="en-GB" altLang="zh-CN" smtClean="0"/>
              <a:t>23/04/2024</a:t>
            </a:fld>
            <a:endParaRPr lang="zh-CN" altLang="en-US"/>
          </a:p>
        </p:txBody>
      </p:sp>
      <p:sp>
        <p:nvSpPr>
          <p:cNvPr id="5" name="页脚占位符 4">
            <a:extLst>
              <a:ext uri="{FF2B5EF4-FFF2-40B4-BE49-F238E27FC236}">
                <a16:creationId xmlns:a16="http://schemas.microsoft.com/office/drawing/2014/main" id="{1BAA7240-FD3A-4DFB-9459-0FC83D93DB62}"/>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6" name="灯片编号占位符 5">
            <a:extLst>
              <a:ext uri="{FF2B5EF4-FFF2-40B4-BE49-F238E27FC236}">
                <a16:creationId xmlns:a16="http://schemas.microsoft.com/office/drawing/2014/main" id="{0D931893-5AFF-4959-86C7-DEB325C50E31}"/>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22283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774EF-5F20-4E43-B2EB-3197DEBC01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DF5568-15A2-464F-9239-E4FD88CB28A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821802-C4E1-436A-B4BC-E7D6E33BE56B}"/>
              </a:ext>
            </a:extLst>
          </p:cNvPr>
          <p:cNvSpPr>
            <a:spLocks noGrp="1"/>
          </p:cNvSpPr>
          <p:nvPr>
            <p:ph type="dt" sz="half" idx="10"/>
          </p:nvPr>
        </p:nvSpPr>
        <p:spPr/>
        <p:txBody>
          <a:bodyPr/>
          <a:lstStyle/>
          <a:p>
            <a:fld id="{1C517286-2CE8-4655-BA12-6B8A7C3DC0EC}" type="datetime1">
              <a:rPr lang="en-GB" altLang="zh-CN" smtClean="0"/>
              <a:t>23/04/2024</a:t>
            </a:fld>
            <a:endParaRPr lang="zh-CN" altLang="en-US"/>
          </a:p>
        </p:txBody>
      </p:sp>
      <p:sp>
        <p:nvSpPr>
          <p:cNvPr id="5" name="页脚占位符 4">
            <a:extLst>
              <a:ext uri="{FF2B5EF4-FFF2-40B4-BE49-F238E27FC236}">
                <a16:creationId xmlns:a16="http://schemas.microsoft.com/office/drawing/2014/main" id="{13B90606-FE75-4D16-A7AF-45C183480D61}"/>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6" name="灯片编号占位符 5">
            <a:extLst>
              <a:ext uri="{FF2B5EF4-FFF2-40B4-BE49-F238E27FC236}">
                <a16:creationId xmlns:a16="http://schemas.microsoft.com/office/drawing/2014/main" id="{F5CAF936-371F-4A3D-B3DC-3BC2057D1F58}"/>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236558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D6F626-4D6C-42F2-8CD4-FC4B4DB4B9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EE7A3EA-44A8-499B-8C70-C231F5051A4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FDD51C-A2C5-47FF-8422-913366A31653}"/>
              </a:ext>
            </a:extLst>
          </p:cNvPr>
          <p:cNvSpPr>
            <a:spLocks noGrp="1"/>
          </p:cNvSpPr>
          <p:nvPr>
            <p:ph type="dt" sz="half" idx="10"/>
          </p:nvPr>
        </p:nvSpPr>
        <p:spPr/>
        <p:txBody>
          <a:bodyPr/>
          <a:lstStyle/>
          <a:p>
            <a:fld id="{335A5FF7-F079-4394-8C6E-7610507CEABD}" type="datetime1">
              <a:rPr lang="en-GB" altLang="zh-CN" smtClean="0"/>
              <a:t>23/04/2024</a:t>
            </a:fld>
            <a:endParaRPr lang="zh-CN" altLang="en-US"/>
          </a:p>
        </p:txBody>
      </p:sp>
      <p:sp>
        <p:nvSpPr>
          <p:cNvPr id="5" name="页脚占位符 4">
            <a:extLst>
              <a:ext uri="{FF2B5EF4-FFF2-40B4-BE49-F238E27FC236}">
                <a16:creationId xmlns:a16="http://schemas.microsoft.com/office/drawing/2014/main" id="{0AEC27ED-8F45-4397-9C9E-91BDB6C00C98}"/>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6" name="灯片编号占位符 5">
            <a:extLst>
              <a:ext uri="{FF2B5EF4-FFF2-40B4-BE49-F238E27FC236}">
                <a16:creationId xmlns:a16="http://schemas.microsoft.com/office/drawing/2014/main" id="{3D5C730A-89DF-47D2-9336-E0FC5D00DA47}"/>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35049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103F7-6141-4CE4-824E-E939FD582D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15C4C4-67D8-4B85-8586-8713FC301B2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9AC1A2-1090-4433-A6F3-FE6297D4A650}"/>
              </a:ext>
            </a:extLst>
          </p:cNvPr>
          <p:cNvSpPr>
            <a:spLocks noGrp="1"/>
          </p:cNvSpPr>
          <p:nvPr>
            <p:ph type="dt" sz="half" idx="10"/>
          </p:nvPr>
        </p:nvSpPr>
        <p:spPr/>
        <p:txBody>
          <a:bodyPr/>
          <a:lstStyle/>
          <a:p>
            <a:fld id="{99E571E9-72E6-484E-82E6-ADADE9AFF9C1}" type="datetime1">
              <a:rPr lang="en-GB" altLang="zh-CN" smtClean="0"/>
              <a:t>23/04/2024</a:t>
            </a:fld>
            <a:endParaRPr lang="zh-CN" altLang="en-US"/>
          </a:p>
        </p:txBody>
      </p:sp>
      <p:sp>
        <p:nvSpPr>
          <p:cNvPr id="5" name="页脚占位符 4">
            <a:extLst>
              <a:ext uri="{FF2B5EF4-FFF2-40B4-BE49-F238E27FC236}">
                <a16:creationId xmlns:a16="http://schemas.microsoft.com/office/drawing/2014/main" id="{4E1F0C2F-6BD4-415B-BC7A-D5E1A620FA00}"/>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6" name="灯片编号占位符 5">
            <a:extLst>
              <a:ext uri="{FF2B5EF4-FFF2-40B4-BE49-F238E27FC236}">
                <a16:creationId xmlns:a16="http://schemas.microsoft.com/office/drawing/2014/main" id="{102BE62A-7457-496B-8D6B-7768FF6634C1}"/>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23909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98885-EA6A-486C-BC3E-FE53A61EF6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9B8A1E-7F9C-4130-8333-76E1EB2A0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0C8B0CE-4FA4-4937-B9AA-26F635CAFC55}"/>
              </a:ext>
            </a:extLst>
          </p:cNvPr>
          <p:cNvSpPr>
            <a:spLocks noGrp="1"/>
          </p:cNvSpPr>
          <p:nvPr>
            <p:ph type="dt" sz="half" idx="10"/>
          </p:nvPr>
        </p:nvSpPr>
        <p:spPr/>
        <p:txBody>
          <a:bodyPr/>
          <a:lstStyle/>
          <a:p>
            <a:fld id="{8E2FFD03-3877-4D2D-99D1-0E5D91970CE3}" type="datetime1">
              <a:rPr lang="en-GB" altLang="zh-CN" smtClean="0"/>
              <a:t>23/04/2024</a:t>
            </a:fld>
            <a:endParaRPr lang="zh-CN" altLang="en-US"/>
          </a:p>
        </p:txBody>
      </p:sp>
      <p:sp>
        <p:nvSpPr>
          <p:cNvPr id="5" name="页脚占位符 4">
            <a:extLst>
              <a:ext uri="{FF2B5EF4-FFF2-40B4-BE49-F238E27FC236}">
                <a16:creationId xmlns:a16="http://schemas.microsoft.com/office/drawing/2014/main" id="{1200AC7A-71C1-48D0-83B0-B3F718FA6E22}"/>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6" name="灯片编号占位符 5">
            <a:extLst>
              <a:ext uri="{FF2B5EF4-FFF2-40B4-BE49-F238E27FC236}">
                <a16:creationId xmlns:a16="http://schemas.microsoft.com/office/drawing/2014/main" id="{4DFC653A-267D-4DB9-9F5F-A0F17E048D2F}"/>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302737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FE3C3-05CB-4B48-822C-1622BF7330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0EC814-A1B6-4AB0-8B2A-CEBEF80E3C6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B71D238-34E5-4398-A707-B18E79BC04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C3A2C69-2F62-4976-9498-F074006A5B86}"/>
              </a:ext>
            </a:extLst>
          </p:cNvPr>
          <p:cNvSpPr>
            <a:spLocks noGrp="1"/>
          </p:cNvSpPr>
          <p:nvPr>
            <p:ph type="dt" sz="half" idx="10"/>
          </p:nvPr>
        </p:nvSpPr>
        <p:spPr/>
        <p:txBody>
          <a:bodyPr/>
          <a:lstStyle/>
          <a:p>
            <a:fld id="{593DB90E-1EBA-4FBB-BDA5-8D64016EF566}" type="datetime1">
              <a:rPr lang="en-GB" altLang="zh-CN" smtClean="0"/>
              <a:t>23/04/2024</a:t>
            </a:fld>
            <a:endParaRPr lang="zh-CN" altLang="en-US"/>
          </a:p>
        </p:txBody>
      </p:sp>
      <p:sp>
        <p:nvSpPr>
          <p:cNvPr id="6" name="页脚占位符 5">
            <a:extLst>
              <a:ext uri="{FF2B5EF4-FFF2-40B4-BE49-F238E27FC236}">
                <a16:creationId xmlns:a16="http://schemas.microsoft.com/office/drawing/2014/main" id="{D1C09D4E-BF11-4963-9F99-742C1BD54B3D}"/>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7" name="灯片编号占位符 6">
            <a:extLst>
              <a:ext uri="{FF2B5EF4-FFF2-40B4-BE49-F238E27FC236}">
                <a16:creationId xmlns:a16="http://schemas.microsoft.com/office/drawing/2014/main" id="{77E0677C-EEC1-4BD1-B203-90A11125B6A0}"/>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52387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D80F2-642A-4DBA-AA3C-233EE428F3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07E3F0-8DE8-4EFD-ACC2-9C0936505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DAA8A53-34BE-4259-B16E-3AAD7CB3DE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9E7060-0442-498A-B756-99C0ECF90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643742-32DD-4BB9-B93D-B5C219FD31C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B0DE764-929C-4CE2-8199-7CE9D01F06AE}"/>
              </a:ext>
            </a:extLst>
          </p:cNvPr>
          <p:cNvSpPr>
            <a:spLocks noGrp="1"/>
          </p:cNvSpPr>
          <p:nvPr>
            <p:ph type="dt" sz="half" idx="10"/>
          </p:nvPr>
        </p:nvSpPr>
        <p:spPr/>
        <p:txBody>
          <a:bodyPr/>
          <a:lstStyle/>
          <a:p>
            <a:fld id="{A9ED732E-553B-490A-9709-7C0822EDB184}" type="datetime1">
              <a:rPr lang="en-GB" altLang="zh-CN" smtClean="0"/>
              <a:t>23/04/2024</a:t>
            </a:fld>
            <a:endParaRPr lang="zh-CN" altLang="en-US"/>
          </a:p>
        </p:txBody>
      </p:sp>
      <p:sp>
        <p:nvSpPr>
          <p:cNvPr id="8" name="页脚占位符 7">
            <a:extLst>
              <a:ext uri="{FF2B5EF4-FFF2-40B4-BE49-F238E27FC236}">
                <a16:creationId xmlns:a16="http://schemas.microsoft.com/office/drawing/2014/main" id="{C43D9D7E-43A1-42EF-8AE2-F47BCB2609DD}"/>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9" name="灯片编号占位符 8">
            <a:extLst>
              <a:ext uri="{FF2B5EF4-FFF2-40B4-BE49-F238E27FC236}">
                <a16:creationId xmlns:a16="http://schemas.microsoft.com/office/drawing/2014/main" id="{F66C3667-89C3-4E22-89D2-6792CC63FA9A}"/>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428579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7B684-5F6E-4E38-9AD7-9FDB119E75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E3492A-33A6-44D6-82CF-355D134F9FF1}"/>
              </a:ext>
            </a:extLst>
          </p:cNvPr>
          <p:cNvSpPr>
            <a:spLocks noGrp="1"/>
          </p:cNvSpPr>
          <p:nvPr>
            <p:ph type="dt" sz="half" idx="10"/>
          </p:nvPr>
        </p:nvSpPr>
        <p:spPr/>
        <p:txBody>
          <a:bodyPr/>
          <a:lstStyle/>
          <a:p>
            <a:fld id="{1353D4E0-3747-43AB-9E28-B8D8C597A19E}" type="datetime1">
              <a:rPr lang="en-GB" altLang="zh-CN" smtClean="0"/>
              <a:t>23/04/2024</a:t>
            </a:fld>
            <a:endParaRPr lang="zh-CN" altLang="en-US"/>
          </a:p>
        </p:txBody>
      </p:sp>
      <p:sp>
        <p:nvSpPr>
          <p:cNvPr id="4" name="页脚占位符 3">
            <a:extLst>
              <a:ext uri="{FF2B5EF4-FFF2-40B4-BE49-F238E27FC236}">
                <a16:creationId xmlns:a16="http://schemas.microsoft.com/office/drawing/2014/main" id="{4370B66A-A000-4755-B5CB-390907E2CD8C}"/>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5" name="灯片编号占位符 4">
            <a:extLst>
              <a:ext uri="{FF2B5EF4-FFF2-40B4-BE49-F238E27FC236}">
                <a16:creationId xmlns:a16="http://schemas.microsoft.com/office/drawing/2014/main" id="{6F4982CD-8EE2-4797-B174-0E1C6AE97E95}"/>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284557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204365-5889-4CBE-8300-67FA753AE628}"/>
              </a:ext>
            </a:extLst>
          </p:cNvPr>
          <p:cNvSpPr>
            <a:spLocks noGrp="1"/>
          </p:cNvSpPr>
          <p:nvPr>
            <p:ph type="dt" sz="half" idx="10"/>
          </p:nvPr>
        </p:nvSpPr>
        <p:spPr/>
        <p:txBody>
          <a:bodyPr/>
          <a:lstStyle/>
          <a:p>
            <a:fld id="{32359480-E290-4F46-9B7A-5D4564533933}" type="datetime1">
              <a:rPr lang="en-GB" altLang="zh-CN" smtClean="0"/>
              <a:t>23/04/2024</a:t>
            </a:fld>
            <a:endParaRPr lang="zh-CN" altLang="en-US"/>
          </a:p>
        </p:txBody>
      </p:sp>
      <p:sp>
        <p:nvSpPr>
          <p:cNvPr id="3" name="页脚占位符 2">
            <a:extLst>
              <a:ext uri="{FF2B5EF4-FFF2-40B4-BE49-F238E27FC236}">
                <a16:creationId xmlns:a16="http://schemas.microsoft.com/office/drawing/2014/main" id="{F677ABF2-8638-4DD4-9601-C3BEA864CDBF}"/>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4" name="灯片编号占位符 3">
            <a:extLst>
              <a:ext uri="{FF2B5EF4-FFF2-40B4-BE49-F238E27FC236}">
                <a16:creationId xmlns:a16="http://schemas.microsoft.com/office/drawing/2014/main" id="{630557BD-51BB-415E-86D2-44F8574B28EC}"/>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11252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349FA-FA64-42CB-86D9-9E60D9AA4F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078C4A-123A-42A2-BDCB-4281FC084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403F8B9-B805-48F0-983E-A0B2AD574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AD436ED-921F-4DEB-8E29-B271CE48AEE6}"/>
              </a:ext>
            </a:extLst>
          </p:cNvPr>
          <p:cNvSpPr>
            <a:spLocks noGrp="1"/>
          </p:cNvSpPr>
          <p:nvPr>
            <p:ph type="dt" sz="half" idx="10"/>
          </p:nvPr>
        </p:nvSpPr>
        <p:spPr/>
        <p:txBody>
          <a:bodyPr/>
          <a:lstStyle/>
          <a:p>
            <a:fld id="{D9D3AA71-12C0-4F95-AE46-BC4391EC9836}" type="datetime1">
              <a:rPr lang="en-GB" altLang="zh-CN" smtClean="0"/>
              <a:t>23/04/2024</a:t>
            </a:fld>
            <a:endParaRPr lang="zh-CN" altLang="en-US"/>
          </a:p>
        </p:txBody>
      </p:sp>
      <p:sp>
        <p:nvSpPr>
          <p:cNvPr id="6" name="页脚占位符 5">
            <a:extLst>
              <a:ext uri="{FF2B5EF4-FFF2-40B4-BE49-F238E27FC236}">
                <a16:creationId xmlns:a16="http://schemas.microsoft.com/office/drawing/2014/main" id="{19D64B84-7175-4C8B-99F3-8B9EDEF31837}"/>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7" name="灯片编号占位符 6">
            <a:extLst>
              <a:ext uri="{FF2B5EF4-FFF2-40B4-BE49-F238E27FC236}">
                <a16:creationId xmlns:a16="http://schemas.microsoft.com/office/drawing/2014/main" id="{070CD915-EDB6-434C-9681-0A75E96EB945}"/>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360672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06273-5E36-4E8B-8372-BE842D97CC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C560CF-EE3E-4FDD-96BF-0C27AD189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839A9E-57E2-4B51-9562-59E07DE87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98D3759-24A4-4ADB-AF7C-33BDAE0FA2E1}"/>
              </a:ext>
            </a:extLst>
          </p:cNvPr>
          <p:cNvSpPr>
            <a:spLocks noGrp="1"/>
          </p:cNvSpPr>
          <p:nvPr>
            <p:ph type="dt" sz="half" idx="10"/>
          </p:nvPr>
        </p:nvSpPr>
        <p:spPr/>
        <p:txBody>
          <a:bodyPr/>
          <a:lstStyle/>
          <a:p>
            <a:fld id="{E0576885-CE45-4826-A505-D2DF1C4A0ADA}" type="datetime1">
              <a:rPr lang="en-GB" altLang="zh-CN" smtClean="0"/>
              <a:t>23/04/2024</a:t>
            </a:fld>
            <a:endParaRPr lang="zh-CN" altLang="en-US"/>
          </a:p>
        </p:txBody>
      </p:sp>
      <p:sp>
        <p:nvSpPr>
          <p:cNvPr id="6" name="页脚占位符 5">
            <a:extLst>
              <a:ext uri="{FF2B5EF4-FFF2-40B4-BE49-F238E27FC236}">
                <a16:creationId xmlns:a16="http://schemas.microsoft.com/office/drawing/2014/main" id="{20FC839C-A8DB-439E-A7CC-7DAA476F7934}"/>
              </a:ext>
            </a:extLst>
          </p:cNvPr>
          <p:cNvSpPr>
            <a:spLocks noGrp="1"/>
          </p:cNvSpPr>
          <p:nvPr>
            <p:ph type="ftr" sz="quarter" idx="11"/>
          </p:nvPr>
        </p:nvSpPr>
        <p:spPr/>
        <p:txBody>
          <a:bodyPr/>
          <a:lstStyle/>
          <a:p>
            <a:r>
              <a:rPr lang="en-GB" altLang="zh-CN" dirty="0"/>
              <a:t>Chinese Lexical Semantic Change</a:t>
            </a:r>
            <a:endParaRPr lang="zh-CN" altLang="en-US"/>
          </a:p>
        </p:txBody>
      </p:sp>
      <p:sp>
        <p:nvSpPr>
          <p:cNvPr id="7" name="灯片编号占位符 6">
            <a:extLst>
              <a:ext uri="{FF2B5EF4-FFF2-40B4-BE49-F238E27FC236}">
                <a16:creationId xmlns:a16="http://schemas.microsoft.com/office/drawing/2014/main" id="{ACAA6939-9E90-44BA-A4A0-82F98C390F49}"/>
              </a:ext>
            </a:extLst>
          </p:cNvPr>
          <p:cNvSpPr>
            <a:spLocks noGrp="1"/>
          </p:cNvSpPr>
          <p:nvPr>
            <p:ph type="sldNum" sz="quarter" idx="12"/>
          </p:nvPr>
        </p:nvSpPr>
        <p:spPr/>
        <p:txBody>
          <a:body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295079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C9154E-7577-43F7-BFF8-57B99B790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671B54-FAA3-4D1E-AD7B-1FAB1D088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5624AD-AE12-46BE-B8A0-D5463C50C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67E71-4EE2-45B0-A15F-50F0D71F736F}" type="datetime1">
              <a:rPr lang="en-GB" altLang="zh-CN" smtClean="0"/>
              <a:t>23/04/2024</a:t>
            </a:fld>
            <a:endParaRPr lang="zh-CN" altLang="en-US"/>
          </a:p>
        </p:txBody>
      </p:sp>
      <p:sp>
        <p:nvSpPr>
          <p:cNvPr id="5" name="页脚占位符 4">
            <a:extLst>
              <a:ext uri="{FF2B5EF4-FFF2-40B4-BE49-F238E27FC236}">
                <a16:creationId xmlns:a16="http://schemas.microsoft.com/office/drawing/2014/main" id="{2ADD7552-C124-430A-BE5F-A267D32AF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ltLang="zh-CN" dirty="0"/>
              <a:t>Chinese Lexical Semantic Change</a:t>
            </a:r>
            <a:endParaRPr lang="zh-CN" altLang="en-US"/>
          </a:p>
        </p:txBody>
      </p:sp>
      <p:sp>
        <p:nvSpPr>
          <p:cNvPr id="6" name="灯片编号占位符 5">
            <a:extLst>
              <a:ext uri="{FF2B5EF4-FFF2-40B4-BE49-F238E27FC236}">
                <a16:creationId xmlns:a16="http://schemas.microsoft.com/office/drawing/2014/main" id="{53423598-CF69-4BCE-B54D-1E7C19C17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B538F-F84B-4E53-8D2B-CEBDE43E9DD3}" type="slidenum">
              <a:rPr lang="zh-CN" altLang="en-US" smtClean="0"/>
              <a:t>‹#›</a:t>
            </a:fld>
            <a:endParaRPr lang="zh-CN" altLang="en-US"/>
          </a:p>
        </p:txBody>
      </p:sp>
    </p:spTree>
    <p:extLst>
      <p:ext uri="{BB962C8B-B14F-4D97-AF65-F5344CB8AC3E}">
        <p14:creationId xmlns:p14="http://schemas.microsoft.com/office/powerpoint/2010/main" val="123963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4A5B9-9C5A-4381-A2FE-6474E20D1AE0}"/>
              </a:ext>
            </a:extLst>
          </p:cNvPr>
          <p:cNvSpPr>
            <a:spLocks noGrp="1"/>
          </p:cNvSpPr>
          <p:nvPr>
            <p:ph type="ctrTitle"/>
          </p:nvPr>
        </p:nvSpPr>
        <p:spPr>
          <a:xfrm>
            <a:off x="1524000" y="1122362"/>
            <a:ext cx="9144000" cy="2720173"/>
          </a:xfrm>
        </p:spPr>
        <p:txBody>
          <a:bodyPr>
            <a:normAutofit/>
          </a:bodyPr>
          <a:lstStyle/>
          <a:p>
            <a:r>
              <a:rPr lang="en-GB" altLang="zh-CN" sz="3600" dirty="0">
                <a:latin typeface="Times New Roman" panose="02020603050405020304" pitchFamily="18" charset="0"/>
                <a:ea typeface="宋体" panose="02010600030101010101" pitchFamily="2" charset="-122"/>
                <a:cs typeface="Times New Roman" panose="02020603050405020304" pitchFamily="18" charset="0"/>
              </a:rPr>
              <a:t>Analysing</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 Lexical Semantic Change in</a:t>
            </a:r>
            <a:br>
              <a:rPr lang="en-US" altLang="zh-CN" sz="36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Chinese Language Using Word Embeddings</a:t>
            </a:r>
            <a:br>
              <a:rPr lang="en-US" altLang="zh-CN" sz="36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sz="3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5E4328F3-7FCA-4119-BE4F-0D5CBB64D9F2}"/>
              </a:ext>
            </a:extLst>
          </p:cNvPr>
          <p:cNvSpPr>
            <a:spLocks noGrp="1"/>
          </p:cNvSpPr>
          <p:nvPr>
            <p:ph type="subTitle" idx="1"/>
          </p:nvPr>
        </p:nvSpPr>
        <p:spPr>
          <a:xfrm>
            <a:off x="1524000" y="4200646"/>
            <a:ext cx="9144000" cy="553720"/>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Hanzhi Zhang</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58525294-4704-CB94-9D23-61F5863B8EA3}"/>
              </a:ext>
            </a:extLst>
          </p:cNvPr>
          <p:cNvSpPr>
            <a:spLocks noGrp="1"/>
          </p:cNvSpPr>
          <p:nvPr>
            <p:ph type="dt" sz="half" idx="10"/>
          </p:nvPr>
        </p:nvSpPr>
        <p:spPr/>
        <p:txBody>
          <a:bodyPr/>
          <a:lstStyle/>
          <a:p>
            <a:fld id="{78BA0185-3155-461B-A711-061B24F8E3F7}" type="datetime1">
              <a:rPr lang="en-GB" altLang="zh-CN" smtClean="0"/>
              <a:t>23/04/2024</a:t>
            </a:fld>
            <a:endParaRPr lang="zh-CN" altLang="en-US"/>
          </a:p>
        </p:txBody>
      </p:sp>
      <p:sp>
        <p:nvSpPr>
          <p:cNvPr id="6" name="灯片编号占位符 5">
            <a:extLst>
              <a:ext uri="{FF2B5EF4-FFF2-40B4-BE49-F238E27FC236}">
                <a16:creationId xmlns:a16="http://schemas.microsoft.com/office/drawing/2014/main" id="{D6C47179-3BD9-D467-147C-09C6AB87FF1D}"/>
              </a:ext>
            </a:extLst>
          </p:cNvPr>
          <p:cNvSpPr>
            <a:spLocks noGrp="1"/>
          </p:cNvSpPr>
          <p:nvPr>
            <p:ph type="sldNum" sz="quarter" idx="12"/>
          </p:nvPr>
        </p:nvSpPr>
        <p:spPr/>
        <p:txBody>
          <a:bodyPr/>
          <a:lstStyle/>
          <a:p>
            <a:fld id="{7A2B538F-F84B-4E53-8D2B-CEBDE43E9DD3}" type="slidenum">
              <a:rPr lang="zh-CN" altLang="en-US" smtClean="0"/>
              <a:t>1</a:t>
            </a:fld>
            <a:endParaRPr lang="zh-CN" altLang="en-US"/>
          </a:p>
        </p:txBody>
      </p:sp>
      <p:sp>
        <p:nvSpPr>
          <p:cNvPr id="7" name="页脚占位符 6">
            <a:extLst>
              <a:ext uri="{FF2B5EF4-FFF2-40B4-BE49-F238E27FC236}">
                <a16:creationId xmlns:a16="http://schemas.microsoft.com/office/drawing/2014/main" id="{C1ACDCA0-BCE1-826C-7919-A5E7212223C7}"/>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7495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Tasks: SemEval-20 Task 1 (English, German, Latin, Swedish)</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Static (e.g., Word2Vec based) outperforms contextualised (e.g., BERT based) models on binary classification and ranking tests</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Works on Chinese semantic change: mostly qualitative case studies with a few examples to suggest potential in the field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defRPr/>
            </a:pPr>
            <a:r>
              <a:rPr lang="en-US" altLang="zh-CN" sz="1800" dirty="0" err="1">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Schlechtweg</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D. et al. SemEval-2020 Task 1: Unsupervised Lexical Semantic Change Detection. 2020.</a:t>
            </a:r>
          </a:p>
          <a:p>
            <a:pPr marL="457200" lvl="1" indent="0">
              <a:buNone/>
              <a:defRPr/>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Kutuzov, A. et al. Diachronic word embeddings and semantic shifts: a survey. 2018.</a:t>
            </a:r>
          </a:p>
          <a:p>
            <a:pPr marL="457200" lvl="1" indent="0">
              <a:buNone/>
              <a:defRPr/>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Montanelli, S. &amp; Periti, F. A Survey On Contextualised Semantic Shift Detection. 2023.</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Current Status</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10</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473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The construction of a diachronic Chinese corpus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People’s Daily news articles 1946-2023 (4.09 GB)</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Develop one optimal pipeline for the static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Word2Vec</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based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model and one for the </a:t>
            </a:r>
            <a:r>
              <a:rPr lang="en-GB" altLang="zh-CN" dirty="0">
                <a:latin typeface="Times New Roman" panose="02020603050405020304" pitchFamily="18" charset="0"/>
                <a:ea typeface="宋体" panose="02010600030101010101" pitchFamily="2" charset="-122"/>
                <a:cs typeface="Times New Roman" panose="02020603050405020304" pitchFamily="18" charset="0"/>
              </a:rPr>
              <a:t>contextualised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BERT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based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model</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Preprocessing: </a:t>
            </a:r>
            <a:r>
              <a:rPr lang="en-GB" altLang="zh-CN" dirty="0">
                <a:latin typeface="Times New Roman" panose="02020603050405020304" pitchFamily="18" charset="0"/>
                <a:ea typeface="宋体" panose="02010600030101010101" pitchFamily="2" charset="-122"/>
                <a:cs typeface="Times New Roman" panose="02020603050405020304" pitchFamily="18" charset="0"/>
              </a:rPr>
              <a:t>tokenisation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removal of stop words and punctuation, etc.</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Word2Vec: parameter tuning (choosing from SGNS and CBOW, train separately-align vs. frozen atemporal compass)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Compare my cosine distance to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ChiWUG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score of change</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Project Outline</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11</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20703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BERT: experiment with</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Pre-trained model vs. incremental fine-tune (on each time slice)</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Layer(s) from which </a:t>
            </a:r>
            <a:r>
              <a:rPr lang="en-GB" altLang="zh-CN" dirty="0">
                <a:latin typeface="Times New Roman" panose="02020603050405020304" pitchFamily="18" charset="0"/>
                <a:ea typeface="宋体" panose="02010600030101010101" pitchFamily="2" charset="-122"/>
                <a:cs typeface="Times New Roman" panose="02020603050405020304" pitchFamily="18" charset="0"/>
              </a:rPr>
              <a:t>contextualised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word representations are extracted (last one, last two, last four, all, etc.)</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Pooling strategies (average, max, concatenation)</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Clustering methods ((K-Means, DBSCAN, graph-based)</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Compare cosine similarity between contextualised word embeddings to human rated word usage “relatedness” score (correlation)</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Compare my clustering to the ChiWUG usage clusters (accuracy)</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The Optimal Pipeline</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12</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416297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Exploratory studies using the optimal pipelines</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If we are confident that lower cosine similarity across time correlates with higher degree of changes in meaning, we could:</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Suggest new words that may have gone through semantic change</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Study the correlation between degree of change and frequency/polysemy</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For words we picked out, we can analyse them linguistically by:</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Drawing a trajectory of temporal embeddings with their </a:t>
            </a:r>
            <a:r>
              <a:rPr lang="en-GB" altLang="zh-CN" dirty="0">
                <a:latin typeface="Times New Roman" panose="02020603050405020304" pitchFamily="18" charset="0"/>
                <a:ea typeface="宋体" panose="02010600030101010101" pitchFamily="2" charset="-122"/>
                <a:cs typeface="Times New Roman" panose="02020603050405020304" pitchFamily="18" charset="0"/>
              </a:rPr>
              <a:t>neighbourhood</a:t>
            </a:r>
          </a:p>
          <a:p>
            <a:pPr lvl="1"/>
            <a:r>
              <a:rPr lang="en-GB" altLang="zh-CN" dirty="0">
                <a:latin typeface="Times New Roman" panose="02020603050405020304" pitchFamily="18" charset="0"/>
                <a:ea typeface="宋体" panose="02010600030101010101" pitchFamily="2" charset="-122"/>
                <a:cs typeface="Times New Roman" panose="02020603050405020304" pitchFamily="18" charset="0"/>
              </a:rPr>
              <a:t>Visualising how the sense clusters change over time</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Project Outline</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13</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pic>
        <p:nvPicPr>
          <p:cNvPr id="4" name="图片 3" descr="图形用户界面, 图示&#10;&#10;中度可信度描述已自动生成">
            <a:extLst>
              <a:ext uri="{FF2B5EF4-FFF2-40B4-BE49-F238E27FC236}">
                <a16:creationId xmlns:a16="http://schemas.microsoft.com/office/drawing/2014/main" id="{BAC316DB-5009-B47D-C2AB-D677C1A18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59" y="1690688"/>
            <a:ext cx="10721082" cy="3576553"/>
          </a:xfrm>
          <a:prstGeom prst="rect">
            <a:avLst/>
          </a:prstGeom>
        </p:spPr>
      </p:pic>
      <p:grpSp>
        <p:nvGrpSpPr>
          <p:cNvPr id="11" name="组合 10">
            <a:extLst>
              <a:ext uri="{FF2B5EF4-FFF2-40B4-BE49-F238E27FC236}">
                <a16:creationId xmlns:a16="http://schemas.microsoft.com/office/drawing/2014/main" id="{635A29C3-A12A-FFB8-8AA2-4A95B43E6C0A}"/>
              </a:ext>
            </a:extLst>
          </p:cNvPr>
          <p:cNvGrpSpPr/>
          <p:nvPr/>
        </p:nvGrpSpPr>
        <p:grpSpPr>
          <a:xfrm>
            <a:off x="1031426" y="1490830"/>
            <a:ext cx="10116891" cy="3676482"/>
            <a:chOff x="1031426" y="1590759"/>
            <a:chExt cx="10140268" cy="3676482"/>
          </a:xfrm>
        </p:grpSpPr>
        <p:pic>
          <p:nvPicPr>
            <p:cNvPr id="5" name="图片 4" descr="图片包含 图表&#10;&#10;描述已自动生成">
              <a:extLst>
                <a:ext uri="{FF2B5EF4-FFF2-40B4-BE49-F238E27FC236}">
                  <a16:creationId xmlns:a16="http://schemas.microsoft.com/office/drawing/2014/main" id="{B333F3F1-460E-389C-550D-24E4EAC63547}"/>
                </a:ext>
              </a:extLst>
            </p:cNvPr>
            <p:cNvPicPr>
              <a:picLocks noChangeAspect="1"/>
            </p:cNvPicPr>
            <p:nvPr/>
          </p:nvPicPr>
          <p:blipFill rotWithShape="1">
            <a:blip r:embed="rId4">
              <a:extLst>
                <a:ext uri="{28A0092B-C50C-407E-A947-70E740481C1C}">
                  <a14:useLocalDpi xmlns:a14="http://schemas.microsoft.com/office/drawing/2010/main" val="0"/>
                </a:ext>
              </a:extLst>
            </a:blip>
            <a:srcRect l="-152"/>
            <a:stretch/>
          </p:blipFill>
          <p:spPr>
            <a:xfrm>
              <a:off x="1031426" y="1609629"/>
              <a:ext cx="4859091" cy="3638742"/>
            </a:xfrm>
            <a:prstGeom prst="rect">
              <a:avLst/>
            </a:prstGeom>
            <a:solidFill>
              <a:schemeClr val="bg1"/>
            </a:solidFill>
          </p:spPr>
        </p:pic>
        <p:pic>
          <p:nvPicPr>
            <p:cNvPr id="10" name="图片 9">
              <a:extLst>
                <a:ext uri="{FF2B5EF4-FFF2-40B4-BE49-F238E27FC236}">
                  <a16:creationId xmlns:a16="http://schemas.microsoft.com/office/drawing/2014/main" id="{07677BA5-58FB-18A3-D856-2A7144CDA565}"/>
                </a:ext>
              </a:extLst>
            </p:cNvPr>
            <p:cNvPicPr>
              <a:picLocks noChangeAspect="1"/>
            </p:cNvPicPr>
            <p:nvPr/>
          </p:nvPicPr>
          <p:blipFill>
            <a:blip r:embed="rId5"/>
            <a:stretch>
              <a:fillRect/>
            </a:stretch>
          </p:blipFill>
          <p:spPr>
            <a:xfrm>
              <a:off x="5890518" y="1590759"/>
              <a:ext cx="5281176" cy="3676482"/>
            </a:xfrm>
            <a:prstGeom prst="rect">
              <a:avLst/>
            </a:prstGeom>
          </p:spPr>
        </p:pic>
      </p:grpSp>
    </p:spTree>
    <p:extLst>
      <p:ext uri="{BB962C8B-B14F-4D97-AF65-F5344CB8AC3E}">
        <p14:creationId xmlns:p14="http://schemas.microsoft.com/office/powerpoint/2010/main" val="156798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WordSim-240, WordSim-296: Spearman correlation</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SoTA</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system </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VCWE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(Sun, 2019): </a:t>
            </a:r>
            <a:r>
              <a:rPr lang="en-US" altLang="zh-CN"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57.81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61.29</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Static Word2Vec on the entire corpus (1956-2024): </a:t>
            </a:r>
            <a:r>
              <a:rPr lang="en-US" altLang="zh-CN"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57.83</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57.22</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Word2Vec 1954-1978: </a:t>
            </a:r>
            <a:r>
              <a:rPr lang="en-US" altLang="zh-CN" i="1" u="sng"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49.45</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49.82</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Word2Vec 1979-2003: </a:t>
            </a:r>
            <a:r>
              <a:rPr lang="en-US" altLang="zh-CN"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56.05</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57.58</a:t>
            </a: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fr-FR" altLang="zh-CN" dirty="0">
                <a:latin typeface="Times New Roman" panose="02020603050405020304" pitchFamily="18" charset="0"/>
                <a:ea typeface="宋体" panose="02010600030101010101" pitchFamily="2" charset="-122"/>
                <a:cs typeface="Times New Roman" panose="02020603050405020304" pitchFamily="18" charset="0"/>
              </a:rPr>
              <a:t>1,225 analogies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capital/country, province/city, family relationship)</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SoTA</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system </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JWE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(Yu, 2017):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0.91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0.93</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0.62</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0.85</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(all)</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Static Word2Vec on the entire corpus (1956-2024):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0.71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0.97</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0.74</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0.76</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(all)</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Word2Vec 1954-1978: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0.50</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0.54</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0.32</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0.46</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(all)</a:t>
            </a:r>
            <a:endParaRPr lang="en-US" altLang="zh-CN" i="1" u="sng"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Word2Vec 1979-2003: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0.77</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0.89</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u="sng" dirty="0">
                <a:latin typeface="Times New Roman" panose="02020603050405020304" pitchFamily="18" charset="0"/>
                <a:ea typeface="宋体" panose="02010600030101010101" pitchFamily="2" charset="-122"/>
                <a:cs typeface="Times New Roman" panose="02020603050405020304" pitchFamily="18" charset="0"/>
              </a:rPr>
              <a:t>0.46</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i="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0.71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(all)</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Chinese Temporal Word Embeddings</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14</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78824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Spearman score: </a:t>
            </a:r>
            <a:r>
              <a:rPr lang="en-US" altLang="zh-CN" b="1" i="1" u="sng" dirty="0">
                <a:latin typeface="Times New Roman" panose="02020603050405020304" pitchFamily="18" charset="0"/>
                <a:ea typeface="宋体" panose="02010600030101010101" pitchFamily="2" charset="-122"/>
                <a:cs typeface="Times New Roman" panose="02020603050405020304" pitchFamily="18" charset="0"/>
              </a:rPr>
              <a:t>0.426</a:t>
            </a:r>
            <a:r>
              <a:rPr lang="en-US" altLang="zh-CN" dirty="0">
                <a:latin typeface="Times New Roman" panose="02020603050405020304" pitchFamily="18" charset="0"/>
                <a:ea typeface="宋体" panose="02010600030101010101" pitchFamily="2" charset="-122"/>
                <a:cs typeface="Times New Roman" panose="02020603050405020304" pitchFamily="18" charset="0"/>
              </a:rPr>
              <a:t> (40 words)</a:t>
            </a:r>
          </a:p>
          <a:p>
            <a:pPr lvl="1"/>
            <a:r>
              <a:rPr lang="en-US" altLang="zh-CN" b="1" i="1" u="sng" dirty="0">
                <a:latin typeface="Times New Roman" panose="02020603050405020304" pitchFamily="18" charset="0"/>
                <a:ea typeface="宋体" panose="02010600030101010101" pitchFamily="2" charset="-122"/>
                <a:cs typeface="Times New Roman" panose="02020603050405020304" pitchFamily="18" charset="0"/>
              </a:rPr>
              <a:t>0.674</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on 28 two-character words</a:t>
            </a:r>
          </a:p>
          <a:p>
            <a:pPr lvl="1"/>
            <a:r>
              <a:rPr lang="en-US" altLang="zh-CN" b="1" i="1" u="sng" dirty="0">
                <a:latin typeface="Times New Roman" panose="02020603050405020304" pitchFamily="18" charset="0"/>
                <a:ea typeface="宋体" panose="02010600030101010101" pitchFamily="2" charset="-122"/>
                <a:cs typeface="Times New Roman" panose="02020603050405020304" pitchFamily="18" charset="0"/>
              </a:rPr>
              <a:t>-0.014</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on 12 one-character “words”</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Doubts on the one-character “words”</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热</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 to heat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sth</a:t>
            </a:r>
            <a:r>
              <a:rPr lang="en-US" altLang="zh-CN" dirty="0">
                <a:latin typeface="Times New Roman" panose="02020603050405020304" pitchFamily="18" charset="0"/>
                <a:ea typeface="宋体" panose="02010600030101010101" pitchFamily="2" charset="-122"/>
                <a:cs typeface="Times New Roman" panose="02020603050405020304" pitchFamily="18" charset="0"/>
              </a:rPr>
              <a:t>. up</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adj. hot, popular, eager, thermal</a:t>
            </a:r>
          </a:p>
          <a:p>
            <a:pPr lvl="2"/>
            <a:r>
              <a:rPr lang="zh-CN" altLang="en-US" b="1" u="sng" dirty="0">
                <a:latin typeface="Times New Roman" panose="02020603050405020304" pitchFamily="18" charset="0"/>
                <a:ea typeface="宋体" panose="02010600030101010101" pitchFamily="2" charset="-122"/>
                <a:cs typeface="Times New Roman" panose="02020603050405020304" pitchFamily="18" charset="0"/>
              </a:rPr>
              <a:t>热</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门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hot, popular</a:t>
            </a:r>
          </a:p>
          <a:p>
            <a:pPr lvl="2"/>
            <a:r>
              <a:rPr lang="zh-CN" altLang="en-US" b="1" u="sng" dirty="0">
                <a:latin typeface="Times New Roman" panose="02020603050405020304" pitchFamily="18" charset="0"/>
                <a:ea typeface="宋体" panose="02010600030101010101" pitchFamily="2" charset="-122"/>
                <a:cs typeface="Times New Roman" panose="02020603050405020304" pitchFamily="18" charset="0"/>
              </a:rPr>
              <a:t>热</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电站 </a:t>
            </a:r>
            <a:r>
              <a:rPr lang="en-US" altLang="zh-CN" dirty="0">
                <a:latin typeface="Times New Roman" panose="02020603050405020304" pitchFamily="18" charset="0"/>
                <a:ea typeface="宋体" panose="02010600030101010101" pitchFamily="2" charset="-122"/>
                <a:cs typeface="Times New Roman" panose="02020603050405020304" pitchFamily="18" charset="0"/>
              </a:rPr>
              <a:t>thermal power plant</a:t>
            </a:r>
          </a:p>
          <a:p>
            <a:pPr lvl="2"/>
            <a:r>
              <a:rPr lang="zh-CN" altLang="en-US" b="1" u="sng" dirty="0">
                <a:latin typeface="Times New Roman" panose="02020603050405020304" pitchFamily="18" charset="0"/>
                <a:ea typeface="宋体" panose="02010600030101010101" pitchFamily="2" charset="-122"/>
                <a:cs typeface="Times New Roman" panose="02020603050405020304" pitchFamily="18" charset="0"/>
              </a:rPr>
              <a:t>热</a:t>
            </a:r>
            <a:r>
              <a:rPr lang="zh-CN" altLang="en-US" dirty="0">
                <a:latin typeface="Times New Roman" panose="02020603050405020304" pitchFamily="18" charset="0"/>
                <a:ea typeface="宋体" panose="02010600030101010101" pitchFamily="2" charset="-122"/>
                <a:cs typeface="Times New Roman" panose="02020603050405020304" pitchFamily="18" charset="0"/>
              </a:rPr>
              <a:t>心家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hot(warm)-hearted person</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Testing on ChiWUG Dataset</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25/04/2024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15</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pic>
        <p:nvPicPr>
          <p:cNvPr id="10" name="图片 9">
            <a:extLst>
              <a:ext uri="{FF2B5EF4-FFF2-40B4-BE49-F238E27FC236}">
                <a16:creationId xmlns:a16="http://schemas.microsoft.com/office/drawing/2014/main" id="{7B972B8E-A35B-F401-8C29-23DB70C95984}"/>
              </a:ext>
            </a:extLst>
          </p:cNvPr>
          <p:cNvPicPr>
            <a:picLocks noChangeAspect="1"/>
          </p:cNvPicPr>
          <p:nvPr/>
        </p:nvPicPr>
        <p:blipFill rotWithShape="1">
          <a:blip r:embed="rId3"/>
          <a:srcRect b="418"/>
          <a:stretch/>
        </p:blipFill>
        <p:spPr>
          <a:xfrm>
            <a:off x="6613646" y="1690688"/>
            <a:ext cx="4740154" cy="4353273"/>
          </a:xfrm>
          <a:prstGeom prst="rect">
            <a:avLst/>
          </a:prstGeom>
        </p:spPr>
      </p:pic>
      <p:sp>
        <p:nvSpPr>
          <p:cNvPr id="4" name="矩形 3">
            <a:extLst>
              <a:ext uri="{FF2B5EF4-FFF2-40B4-BE49-F238E27FC236}">
                <a16:creationId xmlns:a16="http://schemas.microsoft.com/office/drawing/2014/main" id="{EC396E5F-18C0-253F-5DCD-03D6848767D6}"/>
              </a:ext>
            </a:extLst>
          </p:cNvPr>
          <p:cNvSpPr/>
          <p:nvPr/>
        </p:nvSpPr>
        <p:spPr>
          <a:xfrm>
            <a:off x="8268789" y="2377440"/>
            <a:ext cx="470262" cy="209006"/>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矩形 4">
            <a:extLst>
              <a:ext uri="{FF2B5EF4-FFF2-40B4-BE49-F238E27FC236}">
                <a16:creationId xmlns:a16="http://schemas.microsoft.com/office/drawing/2014/main" id="{4A5573FE-9F06-1CDA-F6B1-8CC6E2BF86E8}"/>
              </a:ext>
            </a:extLst>
          </p:cNvPr>
          <p:cNvSpPr/>
          <p:nvPr/>
        </p:nvSpPr>
        <p:spPr>
          <a:xfrm>
            <a:off x="8735529" y="4593772"/>
            <a:ext cx="470262" cy="209006"/>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矩形 8">
            <a:extLst>
              <a:ext uri="{FF2B5EF4-FFF2-40B4-BE49-F238E27FC236}">
                <a16:creationId xmlns:a16="http://schemas.microsoft.com/office/drawing/2014/main" id="{ADDAB170-B486-74CE-C20D-6BAE1301349E}"/>
              </a:ext>
            </a:extLst>
          </p:cNvPr>
          <p:cNvSpPr/>
          <p:nvPr/>
        </p:nvSpPr>
        <p:spPr>
          <a:xfrm>
            <a:off x="9156391" y="2377440"/>
            <a:ext cx="470262" cy="209006"/>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1" name="矩形 10">
            <a:extLst>
              <a:ext uri="{FF2B5EF4-FFF2-40B4-BE49-F238E27FC236}">
                <a16:creationId xmlns:a16="http://schemas.microsoft.com/office/drawing/2014/main" id="{90C9EAF8-AB96-9C21-83EC-EE96A83CA394}"/>
              </a:ext>
            </a:extLst>
          </p:cNvPr>
          <p:cNvSpPr/>
          <p:nvPr/>
        </p:nvSpPr>
        <p:spPr>
          <a:xfrm>
            <a:off x="9639716" y="3394166"/>
            <a:ext cx="470262" cy="209006"/>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2" name="矩形 11">
            <a:extLst>
              <a:ext uri="{FF2B5EF4-FFF2-40B4-BE49-F238E27FC236}">
                <a16:creationId xmlns:a16="http://schemas.microsoft.com/office/drawing/2014/main" id="{4A3D23B2-ACE6-591B-E107-F094DBFD0343}"/>
              </a:ext>
            </a:extLst>
          </p:cNvPr>
          <p:cNvSpPr/>
          <p:nvPr/>
        </p:nvSpPr>
        <p:spPr>
          <a:xfrm>
            <a:off x="10109978" y="2974538"/>
            <a:ext cx="470262" cy="209006"/>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428493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内容占位符 12">
            <a:extLst>
              <a:ext uri="{FF2B5EF4-FFF2-40B4-BE49-F238E27FC236}">
                <a16:creationId xmlns:a16="http://schemas.microsoft.com/office/drawing/2014/main" id="{48C510CD-2945-4E34-A0B0-9F895ECF5F4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870132" y="1758155"/>
            <a:ext cx="4483668" cy="4351338"/>
          </a:xfrm>
        </p:spPr>
      </p:pic>
      <p:graphicFrame>
        <p:nvGraphicFramePr>
          <p:cNvPr id="14" name="内容占位符 13">
            <a:extLst>
              <a:ext uri="{FF2B5EF4-FFF2-40B4-BE49-F238E27FC236}">
                <a16:creationId xmlns:a16="http://schemas.microsoft.com/office/drawing/2014/main" id="{C79DF149-C6C3-9226-C8C0-E3766031AC70}"/>
              </a:ext>
            </a:extLst>
          </p:cNvPr>
          <p:cNvGraphicFramePr>
            <a:graphicFrameLocks noGrp="1"/>
          </p:cNvGraphicFramePr>
          <p:nvPr>
            <p:ph sz="half" idx="1"/>
            <p:extLst>
              <p:ext uri="{D42A27DB-BD31-4B8C-83A1-F6EECF244321}">
                <p14:modId xmlns:p14="http://schemas.microsoft.com/office/powerpoint/2010/main" val="673773337"/>
              </p:ext>
            </p:extLst>
          </p:nvPr>
        </p:nvGraphicFramePr>
        <p:xfrm>
          <a:off x="838200" y="1758154"/>
          <a:ext cx="5885985" cy="4351339"/>
        </p:xfrm>
        <a:graphic>
          <a:graphicData uri="http://schemas.openxmlformats.org/drawingml/2006/table">
            <a:tbl>
              <a:tblPr firstRow="1" firstCol="1" bandRow="1">
                <a:tableStyleId>{5C22544A-7EE6-4342-B048-85BDC9FD1C3A}</a:tableStyleId>
              </a:tblPr>
              <a:tblGrid>
                <a:gridCol w="1503556">
                  <a:extLst>
                    <a:ext uri="{9D8B030D-6E8A-4147-A177-3AD203B41FA5}">
                      <a16:colId xmlns:a16="http://schemas.microsoft.com/office/drawing/2014/main" val="3049131818"/>
                    </a:ext>
                  </a:extLst>
                </a:gridCol>
                <a:gridCol w="4382429">
                  <a:extLst>
                    <a:ext uri="{9D8B030D-6E8A-4147-A177-3AD203B41FA5}">
                      <a16:colId xmlns:a16="http://schemas.microsoft.com/office/drawing/2014/main" val="3201740335"/>
                    </a:ext>
                  </a:extLst>
                </a:gridCol>
              </a:tblGrid>
              <a:tr h="255961">
                <a:tc>
                  <a:txBody>
                    <a:bodyPr/>
                    <a:lstStyle/>
                    <a:p>
                      <a:pPr marR="15875" algn="ctr"/>
                      <a:r>
                        <a:rPr lang="en-GB" sz="1600" kern="100">
                          <a:effectLst/>
                        </a:rPr>
                        <a:t>Time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en-GB" sz="1600" kern="100" dirty="0">
                          <a:effectLst/>
                        </a:rPr>
                        <a:t>Nearest Neighbours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1179527"/>
                  </a:ext>
                </a:extLst>
              </a:tr>
              <a:tr h="4095378">
                <a:tc>
                  <a:txBody>
                    <a:bodyPr/>
                    <a:lstStyle/>
                    <a:p>
                      <a:pPr marR="15875" algn="ctr"/>
                      <a:r>
                        <a:rPr lang="en-GB" sz="1600" kern="100" dirty="0">
                          <a:effectLst/>
                        </a:rPr>
                        <a:t>1946-1949</a:t>
                      </a:r>
                      <a:endParaRPr lang="zh-CN" sz="1600" kern="100" dirty="0">
                        <a:effectLst/>
                      </a:endParaRPr>
                    </a:p>
                    <a:p>
                      <a:pPr marR="15875" algn="ctr"/>
                      <a:r>
                        <a:rPr lang="en-GB" sz="1600" kern="100" dirty="0">
                          <a:effectLst/>
                        </a:rPr>
                        <a:t>1950-1954</a:t>
                      </a:r>
                      <a:endParaRPr lang="zh-CN" sz="1600" kern="100" dirty="0">
                        <a:effectLst/>
                      </a:endParaRPr>
                    </a:p>
                    <a:p>
                      <a:pPr marR="15875" algn="ctr"/>
                      <a:r>
                        <a:rPr lang="en-GB" sz="1600" kern="100" dirty="0">
                          <a:effectLst/>
                        </a:rPr>
                        <a:t>1960-1964</a:t>
                      </a:r>
                      <a:endParaRPr lang="zh-CN" sz="1600" kern="100" dirty="0">
                        <a:effectLst/>
                      </a:endParaRPr>
                    </a:p>
                    <a:p>
                      <a:pPr marR="15875" algn="ctr"/>
                      <a:r>
                        <a:rPr lang="en-GB" sz="1600" kern="100" dirty="0">
                          <a:effectLst/>
                        </a:rPr>
                        <a:t>1965-1969</a:t>
                      </a:r>
                      <a:endParaRPr lang="zh-CN" sz="1600" kern="100" dirty="0">
                        <a:effectLst/>
                      </a:endParaRPr>
                    </a:p>
                    <a:p>
                      <a:pPr marR="15875" algn="ctr"/>
                      <a:r>
                        <a:rPr lang="en-GB" sz="1600" kern="100" dirty="0">
                          <a:effectLst/>
                        </a:rPr>
                        <a:t>1975-1979</a:t>
                      </a:r>
                      <a:endParaRPr lang="zh-CN" sz="1600" kern="100" dirty="0">
                        <a:effectLst/>
                      </a:endParaRPr>
                    </a:p>
                    <a:p>
                      <a:pPr marR="15875" algn="ctr"/>
                      <a:r>
                        <a:rPr lang="en-GB" sz="1600" kern="100" dirty="0">
                          <a:effectLst/>
                        </a:rPr>
                        <a:t>1980-1984</a:t>
                      </a:r>
                      <a:endParaRPr lang="zh-CN" sz="1600" kern="100" dirty="0">
                        <a:effectLst/>
                      </a:endParaRPr>
                    </a:p>
                    <a:p>
                      <a:pPr marR="15875" algn="ctr"/>
                      <a:r>
                        <a:rPr lang="en-GB" sz="1600" kern="100" dirty="0">
                          <a:effectLst/>
                        </a:rPr>
                        <a:t>1985-1989</a:t>
                      </a:r>
                      <a:endParaRPr lang="zh-CN" sz="1600" kern="100" dirty="0">
                        <a:effectLst/>
                      </a:endParaRPr>
                    </a:p>
                    <a:p>
                      <a:pPr marR="15875" algn="ctr"/>
                      <a:r>
                        <a:rPr lang="en-GB" sz="1600" kern="100" dirty="0">
                          <a:effectLst/>
                        </a:rPr>
                        <a:t>1990-1994</a:t>
                      </a:r>
                    </a:p>
                    <a:p>
                      <a:pPr marR="15875" algn="ctr"/>
                      <a:endParaRPr lang="zh-CN" sz="1600" kern="100" dirty="0">
                        <a:effectLst/>
                      </a:endParaRPr>
                    </a:p>
                    <a:p>
                      <a:pPr marR="15875" algn="ctr"/>
                      <a:r>
                        <a:rPr lang="en-GB" sz="1600" kern="100" dirty="0">
                          <a:effectLst/>
                        </a:rPr>
                        <a:t>1995-1999</a:t>
                      </a:r>
                      <a:endParaRPr lang="zh-CN" sz="1600" kern="100" dirty="0">
                        <a:effectLst/>
                      </a:endParaRPr>
                    </a:p>
                    <a:p>
                      <a:pPr marR="15875" algn="ctr"/>
                      <a:r>
                        <a:rPr lang="en-GB" sz="1600" kern="100" dirty="0">
                          <a:effectLst/>
                        </a:rPr>
                        <a:t>2000-2004</a:t>
                      </a:r>
                      <a:endParaRPr lang="zh-CN" sz="1600" kern="100" dirty="0">
                        <a:effectLst/>
                      </a:endParaRPr>
                    </a:p>
                    <a:p>
                      <a:pPr marR="15875" algn="ctr"/>
                      <a:r>
                        <a:rPr lang="en-GB" sz="1600" kern="100" dirty="0">
                          <a:effectLst/>
                        </a:rPr>
                        <a:t>2005-2009</a:t>
                      </a:r>
                      <a:endParaRPr lang="zh-CN" sz="1600" kern="100" dirty="0">
                        <a:effectLst/>
                      </a:endParaRPr>
                    </a:p>
                    <a:p>
                      <a:pPr marR="15875" algn="ctr"/>
                      <a:r>
                        <a:rPr lang="en-GB" sz="1600" kern="100" dirty="0">
                          <a:effectLst/>
                        </a:rPr>
                        <a:t>2010-2014</a:t>
                      </a:r>
                      <a:endParaRPr lang="zh-CN" sz="1600" kern="100" dirty="0">
                        <a:effectLst/>
                      </a:endParaRPr>
                    </a:p>
                    <a:p>
                      <a:pPr marR="15875" algn="ctr"/>
                      <a:r>
                        <a:rPr lang="en-GB" sz="1600" kern="100" dirty="0">
                          <a:effectLst/>
                        </a:rPr>
                        <a:t>2015-2019</a:t>
                      </a:r>
                      <a:endParaRPr lang="zh-CN" sz="1600" kern="100" dirty="0">
                        <a:effectLst/>
                      </a:endParaRPr>
                    </a:p>
                    <a:p>
                      <a:pPr marR="15875" algn="ctr"/>
                      <a:r>
                        <a:rPr lang="en-GB" sz="1600" kern="100" dirty="0">
                          <a:effectLst/>
                        </a:rPr>
                        <a:t>2020-2022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zh-CN" sz="1600" b="1" u="none" kern="100" dirty="0">
                          <a:solidFill>
                            <a:srgbClr val="0070C0"/>
                          </a:solidFill>
                          <a:effectLst/>
                        </a:rPr>
                        <a:t>升任</a:t>
                      </a:r>
                      <a:r>
                        <a:rPr lang="en-US" altLang="zh-CN" sz="1600" b="1" u="none" kern="100" dirty="0">
                          <a:solidFill>
                            <a:srgbClr val="0070C0"/>
                          </a:solidFill>
                          <a:effectLst/>
                        </a:rPr>
                        <a:t> (promote)</a:t>
                      </a:r>
                      <a:r>
                        <a:rPr lang="en-GB" sz="1600" kern="100" dirty="0">
                          <a:effectLst/>
                        </a:rPr>
                        <a:t>, </a:t>
                      </a:r>
                      <a:r>
                        <a:rPr lang="zh-CN" sz="1600" b="1" kern="100" dirty="0">
                          <a:solidFill>
                            <a:srgbClr val="0070C0"/>
                          </a:solidFill>
                          <a:effectLst/>
                        </a:rPr>
                        <a:t>见习</a:t>
                      </a:r>
                      <a:r>
                        <a:rPr lang="en-US" altLang="zh-CN" sz="1600" b="1" kern="100" dirty="0">
                          <a:solidFill>
                            <a:srgbClr val="0070C0"/>
                          </a:solidFill>
                          <a:effectLst/>
                        </a:rPr>
                        <a:t> (intern)</a:t>
                      </a:r>
                      <a:endParaRPr lang="zh-CN" sz="1600" kern="100" dirty="0">
                        <a:effectLst/>
                      </a:endParaRPr>
                    </a:p>
                    <a:p>
                      <a:pPr marR="15875" algn="ctr"/>
                      <a:r>
                        <a:rPr lang="zh-CN" sz="1600" b="1" kern="100" dirty="0">
                          <a:solidFill>
                            <a:srgbClr val="0070C0"/>
                          </a:solidFill>
                          <a:effectLst/>
                        </a:rPr>
                        <a:t>机长</a:t>
                      </a:r>
                      <a:r>
                        <a:rPr lang="en-US" altLang="zh-CN" sz="1600" b="1" kern="100" dirty="0">
                          <a:solidFill>
                            <a:srgbClr val="0070C0"/>
                          </a:solidFill>
                          <a:effectLst/>
                        </a:rPr>
                        <a:t> (captain)</a:t>
                      </a:r>
                      <a:r>
                        <a:rPr lang="en-GB" sz="1600" kern="100" dirty="0">
                          <a:effectLst/>
                        </a:rPr>
                        <a:t>, </a:t>
                      </a:r>
                      <a:r>
                        <a:rPr lang="zh-CN" sz="1600" b="1" kern="100" dirty="0">
                          <a:solidFill>
                            <a:srgbClr val="0070C0"/>
                          </a:solidFill>
                          <a:effectLst/>
                        </a:rPr>
                        <a:t>领班</a:t>
                      </a:r>
                      <a:r>
                        <a:rPr lang="en-US" altLang="zh-CN" sz="1600" b="1" kern="100" dirty="0">
                          <a:solidFill>
                            <a:srgbClr val="0070C0"/>
                          </a:solidFill>
                          <a:effectLst/>
                        </a:rPr>
                        <a:t> (foreman)</a:t>
                      </a:r>
                      <a:endParaRPr lang="zh-CN" sz="1600" kern="100" dirty="0">
                        <a:effectLst/>
                      </a:endParaRPr>
                    </a:p>
                    <a:p>
                      <a:pPr marR="15875" algn="ctr"/>
                      <a:r>
                        <a:rPr lang="zh-CN" sz="1600" b="1" kern="100" dirty="0">
                          <a:solidFill>
                            <a:srgbClr val="0070C0"/>
                          </a:solidFill>
                          <a:effectLst/>
                        </a:rPr>
                        <a:t>维修工</a:t>
                      </a:r>
                      <a:r>
                        <a:rPr lang="en-US" altLang="zh-CN" sz="1600" b="1" kern="100" dirty="0">
                          <a:solidFill>
                            <a:srgbClr val="0070C0"/>
                          </a:solidFill>
                          <a:effectLst/>
                        </a:rPr>
                        <a:t> (maintenance man)</a:t>
                      </a:r>
                      <a:endParaRPr lang="zh-CN" sz="1600" kern="100" dirty="0">
                        <a:effectLst/>
                      </a:endParaRPr>
                    </a:p>
                    <a:p>
                      <a:pPr marR="15875" algn="ctr"/>
                      <a:r>
                        <a:rPr lang="zh-CN" sz="1600" b="1" kern="100" dirty="0">
                          <a:solidFill>
                            <a:srgbClr val="0070C0"/>
                          </a:solidFill>
                          <a:effectLst/>
                        </a:rPr>
                        <a:t>电工</a:t>
                      </a:r>
                      <a:r>
                        <a:rPr lang="en-US" altLang="zh-CN" sz="1600" b="1" kern="100" dirty="0">
                          <a:solidFill>
                            <a:srgbClr val="0070C0"/>
                          </a:solidFill>
                          <a:effectLst/>
                        </a:rPr>
                        <a:t> (electrician)</a:t>
                      </a:r>
                      <a:r>
                        <a:rPr lang="en-GB" sz="1600" kern="100" dirty="0">
                          <a:effectLst/>
                        </a:rPr>
                        <a:t>, </a:t>
                      </a:r>
                      <a:r>
                        <a:rPr lang="zh-CN" sz="1600" b="1" kern="100" dirty="0">
                          <a:solidFill>
                            <a:srgbClr val="0070C0"/>
                          </a:solidFill>
                          <a:effectLst/>
                        </a:rPr>
                        <a:t>顶替</a:t>
                      </a:r>
                      <a:r>
                        <a:rPr lang="en-US" altLang="zh-CN" sz="1600" b="1" kern="100" dirty="0">
                          <a:solidFill>
                            <a:srgbClr val="0070C0"/>
                          </a:solidFill>
                          <a:effectLst/>
                        </a:rPr>
                        <a:t> (replace)</a:t>
                      </a:r>
                      <a:endParaRPr lang="zh-CN" sz="1600" b="1" kern="100" dirty="0">
                        <a:solidFill>
                          <a:srgbClr val="0070C0"/>
                        </a:solidFill>
                        <a:effectLst/>
                      </a:endParaRPr>
                    </a:p>
                    <a:p>
                      <a:pPr marR="15875" algn="ctr"/>
                      <a:r>
                        <a:rPr lang="zh-CN" sz="1600" b="1" kern="100" dirty="0">
                          <a:solidFill>
                            <a:srgbClr val="0070C0"/>
                          </a:solidFill>
                          <a:effectLst/>
                        </a:rPr>
                        <a:t>工程师</a:t>
                      </a:r>
                      <a:r>
                        <a:rPr lang="en-US" altLang="zh-CN" sz="1600" b="1" kern="100" dirty="0">
                          <a:solidFill>
                            <a:srgbClr val="0070C0"/>
                          </a:solidFill>
                          <a:effectLst/>
                        </a:rPr>
                        <a:t> (engineer)</a:t>
                      </a:r>
                      <a:r>
                        <a:rPr lang="en-GB" sz="1600" kern="100" dirty="0">
                          <a:effectLst/>
                        </a:rPr>
                        <a:t>, </a:t>
                      </a:r>
                      <a:r>
                        <a:rPr lang="zh-CN" sz="1600" b="1" kern="100" dirty="0">
                          <a:solidFill>
                            <a:srgbClr val="0070C0"/>
                          </a:solidFill>
                          <a:effectLst/>
                        </a:rPr>
                        <a:t>晋升为</a:t>
                      </a:r>
                      <a:r>
                        <a:rPr lang="en-US" altLang="zh-CN" sz="1600" b="1" kern="100" dirty="0">
                          <a:solidFill>
                            <a:srgbClr val="0070C0"/>
                          </a:solidFill>
                          <a:effectLst/>
                        </a:rPr>
                        <a:t> (promote to)</a:t>
                      </a:r>
                      <a:endParaRPr lang="en-GB" altLang="zh-CN" sz="1600" kern="100" dirty="0">
                        <a:effectLst/>
                      </a:endParaRPr>
                    </a:p>
                    <a:p>
                      <a:pPr marR="15875" algn="ctr"/>
                      <a:r>
                        <a:rPr lang="zh-CN" altLang="zh-CN" sz="1600" b="1" kern="100" dirty="0">
                          <a:solidFill>
                            <a:srgbClr val="0070C0"/>
                          </a:solidFill>
                          <a:effectLst/>
                        </a:rPr>
                        <a:t>晋升为</a:t>
                      </a:r>
                      <a:r>
                        <a:rPr lang="en-US" altLang="zh-CN" sz="1600" b="1" kern="100" dirty="0">
                          <a:solidFill>
                            <a:srgbClr val="0070C0"/>
                          </a:solidFill>
                          <a:effectLst/>
                        </a:rPr>
                        <a:t> (promoted to)</a:t>
                      </a:r>
                      <a:r>
                        <a:rPr lang="en-GB" sz="1600" kern="100" dirty="0">
                          <a:effectLst/>
                        </a:rPr>
                        <a:t>, </a:t>
                      </a:r>
                      <a:r>
                        <a:rPr lang="zh-CN" altLang="en-US" sz="1600" b="1" kern="100" dirty="0">
                          <a:solidFill>
                            <a:srgbClr val="0070C0"/>
                          </a:solidFill>
                          <a:effectLst/>
                        </a:rPr>
                        <a:t>晋升</a:t>
                      </a:r>
                      <a:r>
                        <a:rPr lang="en-US" altLang="zh-CN" sz="1600" b="1" kern="100" dirty="0">
                          <a:solidFill>
                            <a:srgbClr val="0070C0"/>
                          </a:solidFill>
                          <a:effectLst/>
                        </a:rPr>
                        <a:t> (promoted)</a:t>
                      </a:r>
                      <a:endParaRPr lang="zh-CN" sz="1600" kern="100" dirty="0">
                        <a:effectLst/>
                      </a:endParaRPr>
                    </a:p>
                    <a:p>
                      <a:pPr marR="15875" algn="ctr"/>
                      <a:r>
                        <a:rPr lang="zh-CN" sz="1600" b="1" kern="100" dirty="0">
                          <a:solidFill>
                            <a:srgbClr val="0070C0"/>
                          </a:solidFill>
                          <a:effectLst/>
                        </a:rPr>
                        <a:t>现职</a:t>
                      </a:r>
                      <a:r>
                        <a:rPr lang="en-US" altLang="zh-CN" sz="1600" b="1" kern="100" dirty="0">
                          <a:solidFill>
                            <a:srgbClr val="0070C0"/>
                          </a:solidFill>
                          <a:effectLst/>
                        </a:rPr>
                        <a:t> (current position)</a:t>
                      </a:r>
                      <a:r>
                        <a:rPr lang="en-GB" sz="1600" kern="100" dirty="0">
                          <a:effectLst/>
                        </a:rPr>
                        <a:t>, </a:t>
                      </a:r>
                      <a:r>
                        <a:rPr lang="zh-CN" sz="1600" b="1" kern="100" dirty="0">
                          <a:solidFill>
                            <a:srgbClr val="0070C0"/>
                          </a:solidFill>
                          <a:effectLst/>
                        </a:rPr>
                        <a:t>降免</a:t>
                      </a:r>
                      <a:r>
                        <a:rPr lang="en-US" altLang="zh-CN" sz="1600" b="1" kern="100" dirty="0">
                          <a:solidFill>
                            <a:srgbClr val="0070C0"/>
                          </a:solidFill>
                          <a:effectLst/>
                        </a:rPr>
                        <a:t> (demote)</a:t>
                      </a:r>
                    </a:p>
                    <a:p>
                      <a:pPr marL="0" marR="15875"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00" dirty="0">
                          <a:solidFill>
                            <a:srgbClr val="0070C0"/>
                          </a:solidFill>
                          <a:effectLst/>
                        </a:rPr>
                        <a:t>晋升</a:t>
                      </a:r>
                      <a:r>
                        <a:rPr lang="en-US" altLang="zh-CN" sz="1600" b="1" kern="100" dirty="0">
                          <a:solidFill>
                            <a:srgbClr val="0070C0"/>
                          </a:solidFill>
                          <a:effectLst/>
                        </a:rPr>
                        <a:t> (promoted)</a:t>
                      </a:r>
                      <a:r>
                        <a:rPr lang="en-GB" sz="1600" kern="100" dirty="0">
                          <a:effectLst/>
                        </a:rPr>
                        <a:t>, </a:t>
                      </a:r>
                      <a:r>
                        <a:rPr lang="zh-CN" sz="1600" b="1" kern="100" dirty="0">
                          <a:solidFill>
                            <a:srgbClr val="0070C0"/>
                          </a:solidFill>
                          <a:effectLst/>
                        </a:rPr>
                        <a:t>提拔</a:t>
                      </a:r>
                      <a:r>
                        <a:rPr lang="en-US" altLang="zh-CN" sz="1600" b="1" kern="100" dirty="0">
                          <a:solidFill>
                            <a:srgbClr val="0070C0"/>
                          </a:solidFill>
                          <a:effectLst/>
                        </a:rPr>
                        <a:t> (promote)</a:t>
                      </a:r>
                      <a:endParaRPr lang="en-GB" altLang="zh-CN" sz="1600" b="1" kern="100" dirty="0">
                        <a:solidFill>
                          <a:srgbClr val="0070C0"/>
                        </a:solidFill>
                        <a:effectLst/>
                      </a:endParaRPr>
                    </a:p>
                    <a:p>
                      <a:pPr marL="0" marR="15875" lvl="0" indent="0" algn="ctr" defTabSz="914400" rtl="0" eaLnBrk="1" fontAlgn="auto" latinLnBrk="0" hangingPunct="1">
                        <a:lnSpc>
                          <a:spcPct val="100000"/>
                        </a:lnSpc>
                        <a:spcBef>
                          <a:spcPts val="0"/>
                        </a:spcBef>
                        <a:spcAft>
                          <a:spcPts val="0"/>
                        </a:spcAft>
                        <a:buClrTx/>
                        <a:buSzTx/>
                        <a:buFontTx/>
                        <a:buNone/>
                        <a:tabLst/>
                        <a:defRPr/>
                      </a:pPr>
                      <a:endParaRPr lang="zh-CN" sz="1600" kern="100" dirty="0">
                        <a:effectLst/>
                      </a:endParaRPr>
                    </a:p>
                    <a:p>
                      <a:pPr marR="15875" algn="ctr"/>
                      <a:r>
                        <a:rPr lang="zh-CN" sz="1600" b="1" kern="100" dirty="0">
                          <a:solidFill>
                            <a:srgbClr val="C00000"/>
                          </a:solidFill>
                          <a:effectLst/>
                        </a:rPr>
                        <a:t>提高</a:t>
                      </a:r>
                      <a:r>
                        <a:rPr lang="en-US" altLang="zh-CN" sz="1600" b="1" kern="100" dirty="0">
                          <a:solidFill>
                            <a:srgbClr val="C00000"/>
                          </a:solidFill>
                          <a:effectLst/>
                        </a:rPr>
                        <a:t> (improve)</a:t>
                      </a:r>
                      <a:r>
                        <a:rPr lang="en-GB" sz="1600" b="0" kern="100" dirty="0">
                          <a:effectLst/>
                        </a:rPr>
                        <a:t>, </a:t>
                      </a:r>
                      <a:r>
                        <a:rPr lang="zh-CN" sz="1600" b="1" kern="100" dirty="0">
                          <a:solidFill>
                            <a:srgbClr val="C00000"/>
                          </a:solidFill>
                          <a:effectLst/>
                        </a:rPr>
                        <a:t>大大提高</a:t>
                      </a:r>
                      <a:r>
                        <a:rPr lang="en-US" altLang="zh-CN" sz="1600" b="1" kern="100" dirty="0">
                          <a:solidFill>
                            <a:srgbClr val="C00000"/>
                          </a:solidFill>
                          <a:effectLst/>
                        </a:rPr>
                        <a:t> (greatly improve)</a:t>
                      </a:r>
                      <a:endParaRPr lang="zh-CN" sz="1600" b="1" kern="100" dirty="0">
                        <a:solidFill>
                          <a:srgbClr val="C00000"/>
                        </a:solidFill>
                        <a:effectLst/>
                      </a:endParaRPr>
                    </a:p>
                    <a:p>
                      <a:pPr marR="15875" algn="ctr"/>
                      <a:r>
                        <a:rPr lang="zh-CN" altLang="zh-CN" sz="1600" b="1" kern="100" dirty="0">
                          <a:solidFill>
                            <a:srgbClr val="C00000"/>
                          </a:solidFill>
                          <a:effectLst/>
                        </a:rPr>
                        <a:t>提高</a:t>
                      </a:r>
                      <a:r>
                        <a:rPr lang="en-US" altLang="zh-CN" sz="1600" b="1" kern="100" dirty="0">
                          <a:solidFill>
                            <a:srgbClr val="C00000"/>
                          </a:solidFill>
                          <a:effectLst/>
                        </a:rPr>
                        <a:t> (improve)</a:t>
                      </a:r>
                      <a:r>
                        <a:rPr lang="en-GB" sz="1600" b="0" kern="100" dirty="0">
                          <a:effectLst/>
                        </a:rPr>
                        <a:t>, </a:t>
                      </a:r>
                      <a:r>
                        <a:rPr lang="zh-CN" altLang="en-US" sz="1600" b="1" kern="100" dirty="0">
                          <a:solidFill>
                            <a:srgbClr val="C00000"/>
                          </a:solidFill>
                          <a:effectLst/>
                        </a:rPr>
                        <a:t>进一步</a:t>
                      </a:r>
                      <a:r>
                        <a:rPr lang="zh-CN" altLang="zh-CN" sz="1600" b="1" kern="100" dirty="0">
                          <a:solidFill>
                            <a:srgbClr val="C00000"/>
                          </a:solidFill>
                          <a:effectLst/>
                        </a:rPr>
                        <a:t>提高</a:t>
                      </a:r>
                      <a:r>
                        <a:rPr lang="en-US" altLang="zh-CN" sz="1600" b="1" kern="100" dirty="0">
                          <a:solidFill>
                            <a:srgbClr val="C00000"/>
                          </a:solidFill>
                          <a:effectLst/>
                        </a:rPr>
                        <a:t> (further improve)</a:t>
                      </a:r>
                      <a:endParaRPr lang="zh-CN" sz="1600" b="0" kern="100" dirty="0">
                        <a:effectLst/>
                      </a:endParaRPr>
                    </a:p>
                    <a:p>
                      <a:pPr marR="15875" algn="ctr"/>
                      <a:r>
                        <a:rPr lang="zh-CN" altLang="zh-CN" sz="1600" b="1" kern="100" dirty="0">
                          <a:solidFill>
                            <a:srgbClr val="C00000"/>
                          </a:solidFill>
                          <a:effectLst/>
                        </a:rPr>
                        <a:t>提高</a:t>
                      </a:r>
                      <a:r>
                        <a:rPr lang="en-US" altLang="zh-CN" sz="1600" b="1" kern="100" dirty="0">
                          <a:solidFill>
                            <a:srgbClr val="C00000"/>
                          </a:solidFill>
                          <a:effectLst/>
                        </a:rPr>
                        <a:t> (improve)</a:t>
                      </a:r>
                      <a:r>
                        <a:rPr lang="en-GB" sz="1600" b="0" kern="100" dirty="0">
                          <a:effectLst/>
                        </a:rPr>
                        <a:t>, </a:t>
                      </a:r>
                      <a:r>
                        <a:rPr lang="zh-CN" sz="1600" b="1" kern="100" dirty="0">
                          <a:solidFill>
                            <a:srgbClr val="C00000"/>
                          </a:solidFill>
                          <a:effectLst/>
                        </a:rPr>
                        <a:t>增强</a:t>
                      </a:r>
                      <a:r>
                        <a:rPr lang="en-US" altLang="zh-CN" sz="1600" b="1" kern="100" dirty="0">
                          <a:solidFill>
                            <a:srgbClr val="C00000"/>
                          </a:solidFill>
                          <a:effectLst/>
                        </a:rPr>
                        <a:t> (increase)</a:t>
                      </a:r>
                      <a:endParaRPr lang="zh-CN" sz="1600" b="1" kern="100" dirty="0">
                        <a:solidFill>
                          <a:srgbClr val="C00000"/>
                        </a:solidFill>
                        <a:effectLst/>
                      </a:endParaRPr>
                    </a:p>
                    <a:p>
                      <a:pPr marL="0" marR="15875" lvl="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a:solidFill>
                            <a:srgbClr val="C00000"/>
                          </a:solidFill>
                          <a:effectLst/>
                        </a:rPr>
                        <a:t>提高</a:t>
                      </a:r>
                      <a:r>
                        <a:rPr lang="en-US" altLang="zh-CN" sz="1600" b="1" kern="100" dirty="0">
                          <a:solidFill>
                            <a:srgbClr val="C00000"/>
                          </a:solidFill>
                          <a:effectLst/>
                        </a:rPr>
                        <a:t> (improve)</a:t>
                      </a:r>
                      <a:r>
                        <a:rPr lang="en-GB" sz="1600" b="0" kern="100" dirty="0">
                          <a:effectLst/>
                        </a:rPr>
                        <a:t>,</a:t>
                      </a:r>
                      <a:r>
                        <a:rPr lang="zh-CN" altLang="zh-CN" sz="1600" b="1" kern="100" dirty="0">
                          <a:solidFill>
                            <a:srgbClr val="C00000"/>
                          </a:solidFill>
                          <a:effectLst/>
                        </a:rPr>
                        <a:t>增强</a:t>
                      </a:r>
                      <a:r>
                        <a:rPr lang="en-US" altLang="zh-CN" sz="1600" b="1" kern="100" dirty="0">
                          <a:solidFill>
                            <a:srgbClr val="C00000"/>
                          </a:solidFill>
                          <a:effectLst/>
                        </a:rPr>
                        <a:t> (increase)</a:t>
                      </a:r>
                      <a:endParaRPr lang="zh-CN" sz="1600" b="0" kern="100" dirty="0">
                        <a:effectLst/>
                      </a:endParaRPr>
                    </a:p>
                    <a:p>
                      <a:pPr marR="15875" algn="ctr"/>
                      <a:r>
                        <a:rPr lang="zh-CN" altLang="zh-CN" sz="1600" b="1" kern="100" dirty="0">
                          <a:solidFill>
                            <a:srgbClr val="C00000"/>
                          </a:solidFill>
                          <a:effectLst/>
                        </a:rPr>
                        <a:t>提高</a:t>
                      </a:r>
                      <a:r>
                        <a:rPr lang="en-US" altLang="zh-CN" sz="1600" b="1" kern="100" dirty="0">
                          <a:solidFill>
                            <a:srgbClr val="C00000"/>
                          </a:solidFill>
                          <a:effectLst/>
                        </a:rPr>
                        <a:t> (improve)</a:t>
                      </a:r>
                      <a:r>
                        <a:rPr lang="en-GB" sz="1600" b="0" kern="100" dirty="0">
                          <a:effectLst/>
                        </a:rPr>
                        <a:t>,</a:t>
                      </a:r>
                      <a:r>
                        <a:rPr lang="zh-CN" altLang="en-US" sz="1600" b="1" kern="100" dirty="0">
                          <a:solidFill>
                            <a:srgbClr val="C00000"/>
                          </a:solidFill>
                          <a:effectLst/>
                        </a:rPr>
                        <a:t>进一步</a:t>
                      </a:r>
                      <a:r>
                        <a:rPr lang="zh-CN" altLang="zh-CN" sz="1600" b="1" kern="100" dirty="0">
                          <a:solidFill>
                            <a:srgbClr val="C00000"/>
                          </a:solidFill>
                          <a:effectLst/>
                        </a:rPr>
                        <a:t>提高</a:t>
                      </a:r>
                      <a:r>
                        <a:rPr lang="en-US" altLang="zh-CN" sz="1600" b="1" kern="100" dirty="0">
                          <a:solidFill>
                            <a:srgbClr val="C00000"/>
                          </a:solidFill>
                          <a:effectLst/>
                        </a:rPr>
                        <a:t> (further improve)</a:t>
                      </a:r>
                      <a:endParaRPr lang="zh-CN" altLang="zh-CN" sz="1600" b="0" kern="100" dirty="0">
                        <a:effectLst/>
                      </a:endParaRPr>
                    </a:p>
                    <a:p>
                      <a:pPr marL="0" marR="15875" lvl="0" indent="0" algn="ctr" defTabSz="914400" rtl="0" eaLnBrk="1" fontAlgn="auto" latinLnBrk="0" hangingPunct="1">
                        <a:lnSpc>
                          <a:spcPct val="100000"/>
                        </a:lnSpc>
                        <a:spcBef>
                          <a:spcPts val="0"/>
                        </a:spcBef>
                        <a:spcAft>
                          <a:spcPts val="0"/>
                        </a:spcAft>
                        <a:buClrTx/>
                        <a:buSzTx/>
                        <a:buFontTx/>
                        <a:buNone/>
                        <a:tabLst/>
                        <a:defRPr/>
                      </a:pPr>
                      <a:r>
                        <a:rPr lang="zh-CN" altLang="zh-CN" sz="1600" b="1" kern="100" dirty="0">
                          <a:solidFill>
                            <a:srgbClr val="C00000"/>
                          </a:solidFill>
                          <a:effectLst/>
                        </a:rPr>
                        <a:t>提高</a:t>
                      </a:r>
                      <a:r>
                        <a:rPr lang="en-US" altLang="zh-CN" sz="1600" b="1" kern="100" dirty="0">
                          <a:solidFill>
                            <a:srgbClr val="C00000"/>
                          </a:solidFill>
                          <a:effectLst/>
                        </a:rPr>
                        <a:t> (improve)</a:t>
                      </a:r>
                      <a:r>
                        <a:rPr lang="en-GB" sz="1600" b="0" kern="100" dirty="0">
                          <a:effectLst/>
                        </a:rPr>
                        <a:t>,</a:t>
                      </a:r>
                      <a:r>
                        <a:rPr lang="zh-CN" altLang="zh-CN" sz="1600" b="1" kern="100" dirty="0">
                          <a:solidFill>
                            <a:srgbClr val="C00000"/>
                          </a:solidFill>
                          <a:effectLst/>
                        </a:rPr>
                        <a:t>增强</a:t>
                      </a:r>
                      <a:r>
                        <a:rPr lang="en-US" altLang="zh-CN" sz="1600" b="1" kern="100" dirty="0">
                          <a:solidFill>
                            <a:srgbClr val="C00000"/>
                          </a:solidFill>
                          <a:effectLst/>
                        </a:rPr>
                        <a:t> (increase)</a:t>
                      </a:r>
                      <a:endParaRPr lang="zh-CN" altLang="zh-CN" sz="1600" b="1" kern="100" dirty="0">
                        <a:solidFill>
                          <a:srgbClr val="C00000"/>
                        </a:solidFill>
                        <a:effectLst/>
                      </a:endParaRPr>
                    </a:p>
                  </a:txBody>
                  <a:tcPr marL="68580" marR="68580" marT="0" marB="0"/>
                </a:tc>
                <a:extLst>
                  <a:ext uri="{0D108BD9-81ED-4DB2-BD59-A6C34878D82A}">
                    <a16:rowId xmlns:a16="http://schemas.microsoft.com/office/drawing/2014/main" val="1603790994"/>
                  </a:ext>
                </a:extLst>
              </a:tr>
            </a:tbl>
          </a:graphicData>
        </a:graphic>
      </p:graphicFrame>
      <p:pic>
        <p:nvPicPr>
          <p:cNvPr id="17" name="图片 16">
            <a:extLst>
              <a:ext uri="{FF2B5EF4-FFF2-40B4-BE49-F238E27FC236}">
                <a16:creationId xmlns:a16="http://schemas.microsoft.com/office/drawing/2014/main" id="{B23FC900-D809-809A-8036-583510AE126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577" b="-20908"/>
          <a:stretch/>
        </p:blipFill>
        <p:spPr>
          <a:xfrm>
            <a:off x="692253" y="1569764"/>
            <a:ext cx="10661547" cy="4728117"/>
          </a:xfrm>
          <a:prstGeom prst="rect">
            <a:avLst/>
          </a:prstGeom>
          <a:solidFill>
            <a:schemeClr val="bg1"/>
          </a:solidFill>
        </p:spPr>
      </p:pic>
      <p:pic>
        <p:nvPicPr>
          <p:cNvPr id="18" name="图片 17">
            <a:extLst>
              <a:ext uri="{FF2B5EF4-FFF2-40B4-BE49-F238E27FC236}">
                <a16:creationId xmlns:a16="http://schemas.microsoft.com/office/drawing/2014/main" id="{696FD2A1-BC07-5F39-3F15-7E31C28E28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253" y="2196475"/>
            <a:ext cx="10661547" cy="3474694"/>
          </a:xfrm>
          <a:prstGeom prst="rect">
            <a:avLst/>
          </a:prstGeom>
        </p:spPr>
      </p:pic>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Case Study: “</a:t>
            </a: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提升</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 (raise) promote</a:t>
            </a:r>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--&gt; improve</a:t>
            </a:r>
            <a:endParaRPr lang="zh-CN" altLang="en-US" sz="4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51C7D128-C8DC-45C9-AF70-832726728B31}"/>
              </a:ext>
            </a:extLst>
          </p:cNvPr>
          <p:cNvSpPr>
            <a:spLocks noGrp="1"/>
          </p:cNvSpPr>
          <p:nvPr>
            <p:ph type="dt" sz="half" idx="10"/>
          </p:nvPr>
        </p:nvSpPr>
        <p:spPr/>
        <p:txBody>
          <a:bodyPr/>
          <a:lstStyle/>
          <a:p>
            <a:fld id="{69CF7C56-FB6C-4CA4-BFBE-74365C1D8140}" type="datetime1">
              <a:rPr lang="en-GB" altLang="zh-CN" smtClean="0"/>
              <a:t>23/04/2024</a:t>
            </a:fld>
            <a:endParaRPr lang="zh-CN" altLang="en-US"/>
          </a:p>
        </p:txBody>
      </p:sp>
      <p:sp>
        <p:nvSpPr>
          <p:cNvPr id="5" name="灯片编号占位符 4">
            <a:extLst>
              <a:ext uri="{FF2B5EF4-FFF2-40B4-BE49-F238E27FC236}">
                <a16:creationId xmlns:a16="http://schemas.microsoft.com/office/drawing/2014/main" id="{6BF90502-4660-B066-4014-478103E6602B}"/>
              </a:ext>
            </a:extLst>
          </p:cNvPr>
          <p:cNvSpPr>
            <a:spLocks noGrp="1"/>
          </p:cNvSpPr>
          <p:nvPr>
            <p:ph type="sldNum" sz="quarter" idx="12"/>
          </p:nvPr>
        </p:nvSpPr>
        <p:spPr/>
        <p:txBody>
          <a:bodyPr/>
          <a:lstStyle/>
          <a:p>
            <a:fld id="{7A2B538F-F84B-4E53-8D2B-CEBDE43E9DD3}" type="slidenum">
              <a:rPr lang="zh-CN" altLang="en-US" smtClean="0"/>
              <a:t>16</a:t>
            </a:fld>
            <a:endParaRPr lang="zh-CN" altLang="en-US"/>
          </a:p>
        </p:txBody>
      </p:sp>
      <p:sp>
        <p:nvSpPr>
          <p:cNvPr id="6" name="页脚占位符 5">
            <a:extLst>
              <a:ext uri="{FF2B5EF4-FFF2-40B4-BE49-F238E27FC236}">
                <a16:creationId xmlns:a16="http://schemas.microsoft.com/office/drawing/2014/main" id="{3FC322D1-A5DF-1D53-956B-46EA449A20B3}"/>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3444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 Analogy Task: Politicians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C859319C-DF45-C765-A882-6263541A6D08}"/>
              </a:ext>
            </a:extLst>
          </p:cNvPr>
          <p:cNvSpPr>
            <a:spLocks noGrp="1"/>
          </p:cNvSpPr>
          <p:nvPr>
            <p:ph type="dt" sz="half" idx="10"/>
          </p:nvPr>
        </p:nvSpPr>
        <p:spPr/>
        <p:txBody>
          <a:bodyPr/>
          <a:lstStyle/>
          <a:p>
            <a:fld id="{F961BC09-866E-4BDC-AF62-804889C11EEA}" type="datetime1">
              <a:rPr lang="en-GB" altLang="zh-CN" smtClean="0"/>
              <a:t>23/04/2024</a:t>
            </a:fld>
            <a:endParaRPr lang="zh-CN" altLang="en-US"/>
          </a:p>
        </p:txBody>
      </p:sp>
      <p:sp>
        <p:nvSpPr>
          <p:cNvPr id="5" name="灯片编号占位符 4">
            <a:extLst>
              <a:ext uri="{FF2B5EF4-FFF2-40B4-BE49-F238E27FC236}">
                <a16:creationId xmlns:a16="http://schemas.microsoft.com/office/drawing/2014/main" id="{5E3D9416-4F5B-B44D-0326-3C79A13C757B}"/>
              </a:ext>
            </a:extLst>
          </p:cNvPr>
          <p:cNvSpPr>
            <a:spLocks noGrp="1"/>
          </p:cNvSpPr>
          <p:nvPr>
            <p:ph type="sldNum" sz="quarter" idx="12"/>
          </p:nvPr>
        </p:nvSpPr>
        <p:spPr/>
        <p:txBody>
          <a:bodyPr/>
          <a:lstStyle/>
          <a:p>
            <a:fld id="{7A2B538F-F84B-4E53-8D2B-CEBDE43E9DD3}" type="slidenum">
              <a:rPr lang="zh-CN" altLang="en-US" smtClean="0"/>
              <a:t>17</a:t>
            </a:fld>
            <a:endParaRPr lang="zh-CN" altLang="en-US"/>
          </a:p>
        </p:txBody>
      </p:sp>
      <p:sp>
        <p:nvSpPr>
          <p:cNvPr id="6" name="页脚占位符 5">
            <a:extLst>
              <a:ext uri="{FF2B5EF4-FFF2-40B4-BE49-F238E27FC236}">
                <a16:creationId xmlns:a16="http://schemas.microsoft.com/office/drawing/2014/main" id="{45E6DBE4-A7DF-8DDA-5941-2A94B20E5A71}"/>
              </a:ext>
            </a:extLst>
          </p:cNvPr>
          <p:cNvSpPr>
            <a:spLocks noGrp="1"/>
          </p:cNvSpPr>
          <p:nvPr>
            <p:ph type="ftr" sz="quarter" idx="11"/>
          </p:nvPr>
        </p:nvSpPr>
        <p:spPr/>
        <p:txBody>
          <a:bodyPr/>
          <a:lstStyle/>
          <a:p>
            <a:r>
              <a:rPr lang="en-GB" altLang="zh-CN" dirty="0"/>
              <a:t>Chinese Lexical Semantic Change</a:t>
            </a:r>
            <a:endParaRPr lang="zh-CN" altLang="en-US"/>
          </a:p>
        </p:txBody>
      </p:sp>
      <p:graphicFrame>
        <p:nvGraphicFramePr>
          <p:cNvPr id="10" name="内容占位符 9">
            <a:extLst>
              <a:ext uri="{FF2B5EF4-FFF2-40B4-BE49-F238E27FC236}">
                <a16:creationId xmlns:a16="http://schemas.microsoft.com/office/drawing/2014/main" id="{84D232ED-703E-9611-F6B1-B1B66D5DA832}"/>
              </a:ext>
            </a:extLst>
          </p:cNvPr>
          <p:cNvGraphicFramePr>
            <a:graphicFrameLocks noGrp="1"/>
          </p:cNvGraphicFramePr>
          <p:nvPr>
            <p:ph sz="half" idx="1"/>
            <p:extLst>
              <p:ext uri="{D42A27DB-BD31-4B8C-83A1-F6EECF244321}">
                <p14:modId xmlns:p14="http://schemas.microsoft.com/office/powerpoint/2010/main" val="2743922539"/>
              </p:ext>
            </p:extLst>
          </p:nvPr>
        </p:nvGraphicFramePr>
        <p:xfrm>
          <a:off x="947263" y="1825625"/>
          <a:ext cx="4963474" cy="4351338"/>
        </p:xfrm>
        <a:graphic>
          <a:graphicData uri="http://schemas.openxmlformats.org/drawingml/2006/table">
            <a:tbl>
              <a:tblPr firstRow="1" firstCol="1" bandRow="1">
                <a:tableStyleId>{5C22544A-7EE6-4342-B048-85BDC9FD1C3A}</a:tableStyleId>
              </a:tblPr>
              <a:tblGrid>
                <a:gridCol w="1792804">
                  <a:extLst>
                    <a:ext uri="{9D8B030D-6E8A-4147-A177-3AD203B41FA5}">
                      <a16:colId xmlns:a16="http://schemas.microsoft.com/office/drawing/2014/main" val="2823201086"/>
                    </a:ext>
                  </a:extLst>
                </a:gridCol>
                <a:gridCol w="3170670">
                  <a:extLst>
                    <a:ext uri="{9D8B030D-6E8A-4147-A177-3AD203B41FA5}">
                      <a16:colId xmlns:a16="http://schemas.microsoft.com/office/drawing/2014/main" val="3001665082"/>
                    </a:ext>
                  </a:extLst>
                </a:gridCol>
              </a:tblGrid>
              <a:tr h="410464">
                <a:tc>
                  <a:txBody>
                    <a:bodyPr/>
                    <a:lstStyle/>
                    <a:p>
                      <a:pPr marR="15875" algn="ct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Year</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Analogy</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9278321"/>
                  </a:ext>
                </a:extLst>
              </a:tr>
              <a:tr h="3940874">
                <a:tc>
                  <a:txBody>
                    <a:bodyPr/>
                    <a:lstStyle/>
                    <a:p>
                      <a:pPr marR="15875" algn="ctr"/>
                      <a:r>
                        <a:rPr lang="en-GB" sz="2000" kern="100" dirty="0">
                          <a:effectLst/>
                          <a:latin typeface="Times New Roman" panose="02020603050405020304" pitchFamily="18" charset="0"/>
                          <a:cs typeface="Times New Roman" panose="02020603050405020304" pitchFamily="18" charset="0"/>
                        </a:rPr>
                        <a:t>1949-1959</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1960-1966</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1966-1975</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1976-1978</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1981-1985</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1986-1993</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1994-2002</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2003-2012</a:t>
                      </a:r>
                      <a:endParaRPr lang="zh-CN" sz="2000" kern="100" dirty="0">
                        <a:effectLst/>
                        <a:latin typeface="Times New Roman" panose="02020603050405020304" pitchFamily="18" charset="0"/>
                        <a:cs typeface="Times New Roman" panose="02020603050405020304" pitchFamily="18" charset="0"/>
                      </a:endParaRPr>
                    </a:p>
                    <a:p>
                      <a:pPr marR="15875" algn="ctr"/>
                      <a:r>
                        <a:rPr lang="en-GB" sz="2000" kern="100" dirty="0">
                          <a:effectLst/>
                          <a:latin typeface="Times New Roman" panose="02020603050405020304" pitchFamily="18" charset="0"/>
                          <a:cs typeface="Times New Roman" panose="02020603050405020304" pitchFamily="18" charset="0"/>
                        </a:rPr>
                        <a:t>2013-2022</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zh-CN" sz="2000" kern="100" dirty="0">
                          <a:effectLst/>
                          <a:latin typeface="Times New Roman" panose="02020603050405020304" pitchFamily="18" charset="0"/>
                          <a:cs typeface="Times New Roman" panose="02020603050405020304" pitchFamily="18" charset="0"/>
                        </a:rPr>
                        <a:t>毛泽东</a:t>
                      </a:r>
                      <a:r>
                        <a:rPr lang="en-US" altLang="zh-CN" sz="2000" kern="100" dirty="0">
                          <a:effectLst/>
                          <a:latin typeface="Times New Roman" panose="02020603050405020304" pitchFamily="18" charset="0"/>
                          <a:cs typeface="Times New Roman" panose="02020603050405020304" pitchFamily="18" charset="0"/>
                        </a:rPr>
                        <a:t> Mao Zedong</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刘少奇</a:t>
                      </a:r>
                      <a:r>
                        <a:rPr lang="en-US" altLang="zh-CN" sz="2000" kern="100" dirty="0">
                          <a:effectLst/>
                          <a:latin typeface="Times New Roman" panose="02020603050405020304" pitchFamily="18" charset="0"/>
                          <a:cs typeface="Times New Roman" panose="02020603050405020304" pitchFamily="18" charset="0"/>
                        </a:rPr>
                        <a:t> Liu Shaoqi</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毛泽东</a:t>
                      </a:r>
                      <a:r>
                        <a:rPr lang="en-US" altLang="zh-CN" sz="2000" kern="100" dirty="0">
                          <a:effectLst/>
                          <a:latin typeface="Times New Roman" panose="02020603050405020304" pitchFamily="18" charset="0"/>
                          <a:cs typeface="Times New Roman" panose="02020603050405020304" pitchFamily="18" charset="0"/>
                        </a:rPr>
                        <a:t> Mao Zedong</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华国锋</a:t>
                      </a:r>
                      <a:r>
                        <a:rPr lang="en-US" altLang="zh-CN" sz="2000" kern="100" dirty="0">
                          <a:effectLst/>
                          <a:latin typeface="Times New Roman" panose="02020603050405020304" pitchFamily="18" charset="0"/>
                          <a:cs typeface="Times New Roman" panose="02020603050405020304" pitchFamily="18" charset="0"/>
                        </a:rPr>
                        <a:t> Hua Guofeng</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胡耀邦</a:t>
                      </a:r>
                      <a:r>
                        <a:rPr lang="en-US" altLang="zh-CN" sz="2000" kern="100" dirty="0">
                          <a:effectLst/>
                          <a:latin typeface="Times New Roman" panose="02020603050405020304" pitchFamily="18" charset="0"/>
                          <a:cs typeface="Times New Roman" panose="02020603050405020304" pitchFamily="18" charset="0"/>
                        </a:rPr>
                        <a:t> Hu Yaobang</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邓小平</a:t>
                      </a:r>
                      <a:r>
                        <a:rPr lang="en-US" altLang="zh-CN" sz="2000" kern="100" dirty="0">
                          <a:effectLst/>
                          <a:latin typeface="Times New Roman" panose="02020603050405020304" pitchFamily="18" charset="0"/>
                          <a:cs typeface="Times New Roman" panose="02020603050405020304" pitchFamily="18" charset="0"/>
                        </a:rPr>
                        <a:t> Deng Xiaoping</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江泽民</a:t>
                      </a:r>
                      <a:r>
                        <a:rPr lang="en-US" altLang="zh-CN" sz="2000" kern="100" dirty="0">
                          <a:effectLst/>
                          <a:latin typeface="Times New Roman" panose="02020603050405020304" pitchFamily="18" charset="0"/>
                          <a:cs typeface="Times New Roman" panose="02020603050405020304" pitchFamily="18" charset="0"/>
                        </a:rPr>
                        <a:t> Jiang </a:t>
                      </a:r>
                      <a:r>
                        <a:rPr lang="en-US" altLang="zh-CN" sz="2000" kern="100" dirty="0" err="1">
                          <a:effectLst/>
                          <a:latin typeface="Times New Roman" panose="02020603050405020304" pitchFamily="18" charset="0"/>
                          <a:cs typeface="Times New Roman" panose="02020603050405020304" pitchFamily="18" charset="0"/>
                        </a:rPr>
                        <a:t>Zeming</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胡锦涛</a:t>
                      </a:r>
                      <a:r>
                        <a:rPr lang="en-US" altLang="zh-CN" sz="2000" kern="100" dirty="0">
                          <a:effectLst/>
                          <a:latin typeface="Times New Roman" panose="02020603050405020304" pitchFamily="18" charset="0"/>
                          <a:cs typeface="Times New Roman" panose="02020603050405020304" pitchFamily="18" charset="0"/>
                        </a:rPr>
                        <a:t> Hu </a:t>
                      </a:r>
                      <a:r>
                        <a:rPr lang="en-US" altLang="zh-CN" sz="2000" kern="100" dirty="0" err="1">
                          <a:effectLst/>
                          <a:latin typeface="Times New Roman" panose="02020603050405020304" pitchFamily="18" charset="0"/>
                          <a:cs typeface="Times New Roman" panose="02020603050405020304" pitchFamily="18" charset="0"/>
                        </a:rPr>
                        <a:t>Jingtao</a:t>
                      </a:r>
                      <a:endParaRPr lang="zh-CN" sz="2000" kern="100" dirty="0">
                        <a:effectLst/>
                        <a:latin typeface="Times New Roman" panose="02020603050405020304" pitchFamily="18" charset="0"/>
                        <a:cs typeface="Times New Roman" panose="02020603050405020304" pitchFamily="18" charset="0"/>
                      </a:endParaRPr>
                    </a:p>
                    <a:p>
                      <a:pPr marR="15875" algn="ctr"/>
                      <a:r>
                        <a:rPr lang="zh-CN" sz="2000" kern="100" dirty="0">
                          <a:effectLst/>
                          <a:latin typeface="Times New Roman" panose="02020603050405020304" pitchFamily="18" charset="0"/>
                          <a:cs typeface="Times New Roman" panose="02020603050405020304" pitchFamily="18" charset="0"/>
                        </a:rPr>
                        <a:t>习近平</a:t>
                      </a:r>
                      <a:r>
                        <a:rPr lang="en-US" altLang="zh-CN" sz="2000" kern="100" dirty="0">
                          <a:effectLst/>
                          <a:latin typeface="Times New Roman" panose="02020603050405020304" pitchFamily="18" charset="0"/>
                          <a:cs typeface="Times New Roman" panose="02020603050405020304" pitchFamily="18" charset="0"/>
                        </a:rPr>
                        <a:t> Xi Jingping</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895738"/>
                  </a:ext>
                </a:extLst>
              </a:tr>
            </a:tbl>
          </a:graphicData>
        </a:graphic>
      </p:graphicFrame>
      <p:graphicFrame>
        <p:nvGraphicFramePr>
          <p:cNvPr id="14" name="内容占位符 9">
            <a:extLst>
              <a:ext uri="{FF2B5EF4-FFF2-40B4-BE49-F238E27FC236}">
                <a16:creationId xmlns:a16="http://schemas.microsoft.com/office/drawing/2014/main" id="{BFC9CFA9-DA71-E3C8-9472-B26AB45904B3}"/>
              </a:ext>
            </a:extLst>
          </p:cNvPr>
          <p:cNvGraphicFramePr>
            <a:graphicFrameLocks noGrp="1"/>
          </p:cNvGraphicFramePr>
          <p:nvPr>
            <p:ph sz="half" idx="2"/>
            <p:extLst>
              <p:ext uri="{D42A27DB-BD31-4B8C-83A1-F6EECF244321}">
                <p14:modId xmlns:p14="http://schemas.microsoft.com/office/powerpoint/2010/main" val="3533030273"/>
              </p:ext>
            </p:extLst>
          </p:nvPr>
        </p:nvGraphicFramePr>
        <p:xfrm>
          <a:off x="6172200" y="1825625"/>
          <a:ext cx="4963474" cy="4351338"/>
        </p:xfrm>
        <a:graphic>
          <a:graphicData uri="http://schemas.openxmlformats.org/drawingml/2006/table">
            <a:tbl>
              <a:tblPr firstRow="1" firstCol="1" bandRow="1">
                <a:tableStyleId>{5C22544A-7EE6-4342-B048-85BDC9FD1C3A}</a:tableStyleId>
              </a:tblPr>
              <a:tblGrid>
                <a:gridCol w="1792804">
                  <a:extLst>
                    <a:ext uri="{9D8B030D-6E8A-4147-A177-3AD203B41FA5}">
                      <a16:colId xmlns:a16="http://schemas.microsoft.com/office/drawing/2014/main" val="2823201086"/>
                    </a:ext>
                  </a:extLst>
                </a:gridCol>
                <a:gridCol w="3170670">
                  <a:extLst>
                    <a:ext uri="{9D8B030D-6E8A-4147-A177-3AD203B41FA5}">
                      <a16:colId xmlns:a16="http://schemas.microsoft.com/office/drawing/2014/main" val="3001665082"/>
                    </a:ext>
                  </a:extLst>
                </a:gridCol>
              </a:tblGrid>
              <a:tr h="410464">
                <a:tc>
                  <a:txBody>
                    <a:bodyPr/>
                    <a:lstStyle/>
                    <a:p>
                      <a:pPr marR="15875" algn="ct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Year</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Analogy</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9278321"/>
                  </a:ext>
                </a:extLst>
              </a:tr>
              <a:tr h="3940874">
                <a:tc>
                  <a:txBody>
                    <a:bodyPr/>
                    <a:lstStyle/>
                    <a:p>
                      <a:pPr marR="15875" algn="ctr"/>
                      <a:r>
                        <a:rPr lang="en-GB" sz="1600" kern="100" dirty="0">
                          <a:effectLst/>
                          <a:latin typeface="Times New Roman" panose="02020603050405020304" pitchFamily="18" charset="0"/>
                          <a:cs typeface="Times New Roman" panose="02020603050405020304" pitchFamily="18" charset="0"/>
                        </a:rPr>
                        <a:t>1946-1952</a:t>
                      </a:r>
                    </a:p>
                    <a:p>
                      <a:pPr marR="15875" algn="ctr"/>
                      <a:r>
                        <a:rPr lang="en-GB" sz="1600" kern="100" dirty="0">
                          <a:effectLst/>
                          <a:latin typeface="Times New Roman" panose="02020603050405020304" pitchFamily="18" charset="0"/>
                          <a:cs typeface="Times New Roman" panose="02020603050405020304" pitchFamily="18" charset="0"/>
                        </a:rPr>
                        <a:t>1953-1959</a:t>
                      </a:r>
                    </a:p>
                    <a:p>
                      <a:pPr marR="15875" algn="ctr"/>
                      <a:r>
                        <a:rPr lang="en-GB" sz="1600" kern="100" dirty="0">
                          <a:effectLst/>
                          <a:latin typeface="Times New Roman" panose="02020603050405020304" pitchFamily="18" charset="0"/>
                          <a:cs typeface="Times New Roman" panose="02020603050405020304" pitchFamily="18" charset="0"/>
                        </a:rPr>
                        <a:t>1961</a:t>
                      </a:r>
                    </a:p>
                    <a:p>
                      <a:pPr marR="15875" algn="ctr"/>
                      <a:r>
                        <a:rPr lang="en-GB" sz="1600" kern="100" dirty="0">
                          <a:effectLst/>
                          <a:latin typeface="Times New Roman" panose="02020603050405020304" pitchFamily="18" charset="0"/>
                          <a:cs typeface="Times New Roman" panose="02020603050405020304" pitchFamily="18" charset="0"/>
                        </a:rPr>
                        <a:t>1963</a:t>
                      </a:r>
                    </a:p>
                    <a:p>
                      <a:pPr marR="15875" algn="ctr"/>
                      <a:r>
                        <a:rPr lang="en-GB" sz="1600" kern="100" dirty="0">
                          <a:effectLst/>
                          <a:latin typeface="Times New Roman" panose="02020603050405020304" pitchFamily="18" charset="0"/>
                          <a:cs typeface="Times New Roman" panose="02020603050405020304" pitchFamily="18" charset="0"/>
                        </a:rPr>
                        <a:t>1973-1974</a:t>
                      </a:r>
                    </a:p>
                    <a:p>
                      <a:pPr marR="15875" algn="ctr"/>
                      <a:r>
                        <a:rPr lang="en-GB" sz="1600" kern="100" dirty="0">
                          <a:effectLst/>
                          <a:latin typeface="Times New Roman" panose="02020603050405020304" pitchFamily="18" charset="0"/>
                          <a:cs typeface="Times New Roman" panose="02020603050405020304" pitchFamily="18" charset="0"/>
                        </a:rPr>
                        <a:t>1975-1976</a:t>
                      </a:r>
                    </a:p>
                    <a:p>
                      <a:pPr marR="15875" algn="ctr"/>
                      <a:r>
                        <a:rPr lang="en-GB" sz="1600" kern="100" dirty="0">
                          <a:effectLst/>
                          <a:latin typeface="Times New Roman" panose="02020603050405020304" pitchFamily="18" charset="0"/>
                          <a:cs typeface="Times New Roman" panose="02020603050405020304" pitchFamily="18" charset="0"/>
                        </a:rPr>
                        <a:t>1977-1981</a:t>
                      </a:r>
                    </a:p>
                    <a:p>
                      <a:pPr marR="15875" algn="ctr"/>
                      <a:r>
                        <a:rPr lang="en-GB" sz="1600" kern="100" dirty="0">
                          <a:effectLst/>
                          <a:latin typeface="Times New Roman" panose="02020603050405020304" pitchFamily="18" charset="0"/>
                          <a:cs typeface="Times New Roman" panose="02020603050405020304" pitchFamily="18" charset="0"/>
                        </a:rPr>
                        <a:t>1982-1988</a:t>
                      </a:r>
                    </a:p>
                    <a:p>
                      <a:pPr marR="15875" algn="ctr"/>
                      <a:r>
                        <a:rPr lang="en-GB" sz="1600" kern="100" dirty="0">
                          <a:effectLst/>
                          <a:latin typeface="Times New Roman" panose="02020603050405020304" pitchFamily="18" charset="0"/>
                          <a:cs typeface="Times New Roman" panose="02020603050405020304" pitchFamily="18" charset="0"/>
                        </a:rPr>
                        <a:t>1989-1992</a:t>
                      </a:r>
                    </a:p>
                    <a:p>
                      <a:pPr marR="15875" algn="ctr"/>
                      <a:r>
                        <a:rPr lang="en-GB" sz="1600" kern="100" dirty="0">
                          <a:effectLst/>
                          <a:latin typeface="Times New Roman" panose="02020603050405020304" pitchFamily="18" charset="0"/>
                          <a:cs typeface="Times New Roman" panose="02020603050405020304" pitchFamily="18" charset="0"/>
                        </a:rPr>
                        <a:t>1993-2001</a:t>
                      </a:r>
                    </a:p>
                    <a:p>
                      <a:pPr marR="15875" algn="ctr"/>
                      <a:r>
                        <a:rPr lang="en-GB" sz="1600" kern="100" dirty="0">
                          <a:effectLst/>
                          <a:latin typeface="Times New Roman" panose="02020603050405020304" pitchFamily="18" charset="0"/>
                          <a:cs typeface="Times New Roman" panose="02020603050405020304" pitchFamily="18" charset="0"/>
                        </a:rPr>
                        <a:t>2002-2008</a:t>
                      </a:r>
                    </a:p>
                    <a:p>
                      <a:pPr marR="15875" algn="ctr"/>
                      <a:r>
                        <a:rPr lang="en-GB" sz="1600" kern="100" dirty="0">
                          <a:effectLst/>
                          <a:latin typeface="Times New Roman" panose="02020603050405020304" pitchFamily="18" charset="0"/>
                          <a:cs typeface="Times New Roman" panose="02020603050405020304" pitchFamily="18" charset="0"/>
                        </a:rPr>
                        <a:t>2009-2016</a:t>
                      </a:r>
                    </a:p>
                    <a:p>
                      <a:pPr marR="15875" algn="ctr"/>
                      <a:r>
                        <a:rPr lang="en-GB" sz="1600" kern="100" dirty="0">
                          <a:effectLst/>
                          <a:latin typeface="Times New Roman" panose="02020603050405020304" pitchFamily="18" charset="0"/>
                          <a:cs typeface="Times New Roman" panose="02020603050405020304" pitchFamily="18" charset="0"/>
                        </a:rPr>
                        <a:t>2017-2020</a:t>
                      </a:r>
                    </a:p>
                    <a:p>
                      <a:pPr marR="15875" algn="ctr"/>
                      <a:r>
                        <a:rPr lang="en-GB" sz="1600" kern="100" dirty="0">
                          <a:effectLst/>
                          <a:latin typeface="Times New Roman" panose="02020603050405020304" pitchFamily="18" charset="0"/>
                          <a:cs typeface="Times New Roman" panose="02020603050405020304" pitchFamily="18" charset="0"/>
                        </a:rPr>
                        <a:t>2021-2022</a:t>
                      </a:r>
                    </a:p>
                  </a:txBody>
                  <a:tcPr marL="68580" marR="68580" marT="0" marB="0"/>
                </a:tc>
                <a:tc>
                  <a:txBody>
                    <a:bodyPr/>
                    <a:lstStyle/>
                    <a:p>
                      <a:pPr marR="15875" algn="ctr"/>
                      <a:r>
                        <a:rPr lang="zh-CN" altLang="en-US" sz="1600" kern="100" dirty="0">
                          <a:effectLst/>
                          <a:latin typeface="Times New Roman" panose="02020603050405020304" pitchFamily="18" charset="0"/>
                          <a:cs typeface="Times New Roman" panose="02020603050405020304" pitchFamily="18" charset="0"/>
                        </a:rPr>
                        <a:t>杜鲁门 </a:t>
                      </a:r>
                      <a:r>
                        <a:rPr lang="en-US" altLang="zh-CN" sz="1600" kern="100" dirty="0">
                          <a:effectLst/>
                          <a:latin typeface="Times New Roman" panose="02020603050405020304" pitchFamily="18" charset="0"/>
                          <a:cs typeface="Times New Roman" panose="02020603050405020304" pitchFamily="18" charset="0"/>
                        </a:rPr>
                        <a:t>Truman</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艾森豪威尔 </a:t>
                      </a:r>
                      <a:r>
                        <a:rPr lang="en-US" altLang="zh-CN" sz="1600" kern="100" dirty="0">
                          <a:effectLst/>
                          <a:latin typeface="Times New Roman" panose="02020603050405020304" pitchFamily="18" charset="0"/>
                          <a:cs typeface="Times New Roman" panose="02020603050405020304" pitchFamily="18" charset="0"/>
                        </a:rPr>
                        <a:t>Eisenhower</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肯尼迪 </a:t>
                      </a:r>
                      <a:r>
                        <a:rPr lang="en-US" altLang="zh-CN" sz="1600" kern="100" dirty="0">
                          <a:effectLst/>
                          <a:latin typeface="Times New Roman" panose="02020603050405020304" pitchFamily="18" charset="0"/>
                          <a:cs typeface="Times New Roman" panose="02020603050405020304" pitchFamily="18" charset="0"/>
                        </a:rPr>
                        <a:t>Kennedy</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约翰逊 </a:t>
                      </a:r>
                      <a:r>
                        <a:rPr lang="en-US" altLang="zh-CN" sz="1600" kern="100" dirty="0">
                          <a:effectLst/>
                          <a:latin typeface="Times New Roman" panose="02020603050405020304" pitchFamily="18" charset="0"/>
                          <a:cs typeface="Times New Roman" panose="02020603050405020304" pitchFamily="18" charset="0"/>
                        </a:rPr>
                        <a:t>Johnson</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尼克松 </a:t>
                      </a:r>
                      <a:r>
                        <a:rPr lang="en-US" altLang="zh-CN" sz="1600" kern="100" dirty="0">
                          <a:effectLst/>
                          <a:latin typeface="Times New Roman" panose="02020603050405020304" pitchFamily="18" charset="0"/>
                          <a:cs typeface="Times New Roman" panose="02020603050405020304" pitchFamily="18" charset="0"/>
                        </a:rPr>
                        <a:t>Nixon</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福特 </a:t>
                      </a:r>
                      <a:r>
                        <a:rPr lang="en-US" altLang="zh-CN" sz="1600" kern="100" dirty="0">
                          <a:effectLst/>
                          <a:latin typeface="Times New Roman" panose="02020603050405020304" pitchFamily="18" charset="0"/>
                          <a:cs typeface="Times New Roman" panose="02020603050405020304" pitchFamily="18" charset="0"/>
                        </a:rPr>
                        <a:t>Ford</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卡特 </a:t>
                      </a:r>
                      <a:r>
                        <a:rPr lang="en-US" altLang="zh-CN" sz="1600" kern="100" dirty="0">
                          <a:effectLst/>
                          <a:latin typeface="Times New Roman" panose="02020603050405020304" pitchFamily="18" charset="0"/>
                          <a:cs typeface="Times New Roman" panose="02020603050405020304" pitchFamily="18" charset="0"/>
                        </a:rPr>
                        <a:t>Cater</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里根 </a:t>
                      </a:r>
                      <a:r>
                        <a:rPr lang="en-US" altLang="zh-CN" sz="1600" kern="100" dirty="0">
                          <a:effectLst/>
                          <a:latin typeface="Times New Roman" panose="02020603050405020304" pitchFamily="18" charset="0"/>
                          <a:cs typeface="Times New Roman" panose="02020603050405020304" pitchFamily="18" charset="0"/>
                        </a:rPr>
                        <a:t>Reagan</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布什</a:t>
                      </a:r>
                      <a:r>
                        <a:rPr lang="en-US" altLang="zh-CN" sz="1600" kern="100" dirty="0">
                          <a:effectLst/>
                          <a:latin typeface="Times New Roman" panose="02020603050405020304" pitchFamily="18" charset="0"/>
                          <a:cs typeface="Times New Roman" panose="02020603050405020304" pitchFamily="18" charset="0"/>
                        </a:rPr>
                        <a:t> Bush</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克林顿 </a:t>
                      </a:r>
                      <a:r>
                        <a:rPr lang="en-US" altLang="zh-CN" sz="1600" kern="100" dirty="0">
                          <a:effectLst/>
                          <a:latin typeface="Times New Roman" panose="02020603050405020304" pitchFamily="18" charset="0"/>
                          <a:cs typeface="Times New Roman" panose="02020603050405020304" pitchFamily="18" charset="0"/>
                        </a:rPr>
                        <a:t>Cliton</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布什</a:t>
                      </a:r>
                      <a:r>
                        <a:rPr lang="en-US" altLang="zh-CN" sz="1600" kern="100" dirty="0">
                          <a:effectLst/>
                          <a:latin typeface="Times New Roman" panose="02020603050405020304" pitchFamily="18" charset="0"/>
                          <a:cs typeface="Times New Roman" panose="02020603050405020304" pitchFamily="18" charset="0"/>
                        </a:rPr>
                        <a:t> Bush</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奥巴马 </a:t>
                      </a:r>
                      <a:r>
                        <a:rPr lang="en-US" altLang="zh-CN" sz="1600" kern="100" dirty="0">
                          <a:effectLst/>
                          <a:latin typeface="Times New Roman" panose="02020603050405020304" pitchFamily="18" charset="0"/>
                          <a:cs typeface="Times New Roman" panose="02020603050405020304" pitchFamily="18" charset="0"/>
                        </a:rPr>
                        <a:t>Obama</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特朗普 </a:t>
                      </a:r>
                      <a:r>
                        <a:rPr lang="en-US" altLang="zh-CN" sz="1600" kern="100" dirty="0">
                          <a:effectLst/>
                          <a:latin typeface="Times New Roman" panose="02020603050405020304" pitchFamily="18" charset="0"/>
                          <a:cs typeface="Times New Roman" panose="02020603050405020304" pitchFamily="18" charset="0"/>
                        </a:rPr>
                        <a:t>Trump</a:t>
                      </a:r>
                      <a:endParaRPr lang="zh-CN" altLang="en-US" sz="1600" kern="100" dirty="0">
                        <a:effectLst/>
                        <a:latin typeface="Times New Roman" panose="02020603050405020304" pitchFamily="18" charset="0"/>
                        <a:cs typeface="Times New Roman" panose="02020603050405020304" pitchFamily="18" charset="0"/>
                      </a:endParaRPr>
                    </a:p>
                    <a:p>
                      <a:pPr marR="15875" algn="ctr"/>
                      <a:r>
                        <a:rPr lang="zh-CN" altLang="en-US" sz="1600" kern="100" dirty="0">
                          <a:effectLst/>
                          <a:latin typeface="Times New Roman" panose="02020603050405020304" pitchFamily="18" charset="0"/>
                          <a:cs typeface="Times New Roman" panose="02020603050405020304" pitchFamily="18" charset="0"/>
                        </a:rPr>
                        <a:t>拜登</a:t>
                      </a:r>
                      <a:r>
                        <a:rPr lang="en-US" altLang="zh-CN" sz="1600" kern="100" dirty="0">
                          <a:effectLst/>
                          <a:latin typeface="Times New Roman" panose="02020603050405020304" pitchFamily="18" charset="0"/>
                          <a:cs typeface="Times New Roman" panose="02020603050405020304" pitchFamily="18" charset="0"/>
                        </a:rPr>
                        <a:t> Biden</a:t>
                      </a:r>
                      <a:endParaRPr lang="zh-CN" altLang="en-US" sz="1600" kern="100" dirty="0">
                        <a:effectLst/>
                        <a:latin typeface="Times New Roman" panose="02020603050405020304" pitchFamily="18" charset="0"/>
                        <a:cs typeface="Times New Roman" panose="02020603050405020304" pitchFamily="18" charset="0"/>
                      </a:endParaRPr>
                    </a:p>
                    <a:p>
                      <a:pPr marR="15875" algn="ct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895738"/>
                  </a:ext>
                </a:extLst>
              </a:tr>
            </a:tbl>
          </a:graphicData>
        </a:graphic>
      </p:graphicFrame>
    </p:spTree>
    <p:extLst>
      <p:ext uri="{BB962C8B-B14F-4D97-AF65-F5344CB8AC3E}">
        <p14:creationId xmlns:p14="http://schemas.microsoft.com/office/powerpoint/2010/main" val="411143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3B480718-5F33-3436-D987-F6C1B9C1EF6C}"/>
              </a:ext>
            </a:extLst>
          </p:cNvPr>
          <p:cNvGrpSpPr/>
          <p:nvPr/>
        </p:nvGrpSpPr>
        <p:grpSpPr>
          <a:xfrm>
            <a:off x="947263" y="1825625"/>
            <a:ext cx="10188411" cy="3192424"/>
            <a:chOff x="947263" y="1825625"/>
            <a:chExt cx="10188411" cy="3192424"/>
          </a:xfrm>
        </p:grpSpPr>
        <p:graphicFrame>
          <p:nvGraphicFramePr>
            <p:cNvPr id="4" name="内容占位符 9">
              <a:extLst>
                <a:ext uri="{FF2B5EF4-FFF2-40B4-BE49-F238E27FC236}">
                  <a16:creationId xmlns:a16="http://schemas.microsoft.com/office/drawing/2014/main" id="{48394277-7D09-89EC-F2C4-F94860928BAF}"/>
                </a:ext>
              </a:extLst>
            </p:cNvPr>
            <p:cNvGraphicFramePr>
              <a:graphicFrameLocks/>
            </p:cNvGraphicFramePr>
            <p:nvPr>
              <p:extLst>
                <p:ext uri="{D42A27DB-BD31-4B8C-83A1-F6EECF244321}">
                  <p14:modId xmlns:p14="http://schemas.microsoft.com/office/powerpoint/2010/main" val="1690603288"/>
                </p:ext>
              </p:extLst>
            </p:nvPr>
          </p:nvGraphicFramePr>
          <p:xfrm>
            <a:off x="947263" y="1825625"/>
            <a:ext cx="4963474" cy="3192424"/>
          </p:xfrm>
          <a:graphic>
            <a:graphicData uri="http://schemas.openxmlformats.org/drawingml/2006/table">
              <a:tbl>
                <a:tblPr firstRow="1" firstCol="1" bandRow="1">
                  <a:tableStyleId>{5C22544A-7EE6-4342-B048-85BDC9FD1C3A}</a:tableStyleId>
                </a:tblPr>
                <a:tblGrid>
                  <a:gridCol w="1792804">
                    <a:extLst>
                      <a:ext uri="{9D8B030D-6E8A-4147-A177-3AD203B41FA5}">
                        <a16:colId xmlns:a16="http://schemas.microsoft.com/office/drawing/2014/main" val="2823201086"/>
                      </a:ext>
                    </a:extLst>
                  </a:gridCol>
                  <a:gridCol w="3170670">
                    <a:extLst>
                      <a:ext uri="{9D8B030D-6E8A-4147-A177-3AD203B41FA5}">
                        <a16:colId xmlns:a16="http://schemas.microsoft.com/office/drawing/2014/main" val="3001665082"/>
                      </a:ext>
                    </a:extLst>
                  </a:gridCol>
                </a:tblGrid>
                <a:tr h="364307">
                  <a:tc>
                    <a:txBody>
                      <a:bodyPr/>
                      <a:lstStyle/>
                      <a:p>
                        <a:pPr marR="15875" algn="ct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Year</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Analogy</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9278321"/>
                    </a:ext>
                  </a:extLst>
                </a:tr>
                <a:tr h="2828117">
                  <a:tc>
                    <a:txBody>
                      <a:bodyPr/>
                      <a:lstStyle/>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1946-1950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1951-1979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1980-1993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1994-1999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2001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2002-2007</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2008-2013</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2014-2022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信件</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letter</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信函</a:t>
                        </a: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书信</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letter</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电话</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telephone</a:t>
                        </a: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传真</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fax</a:t>
                        </a:r>
                        <a:endPar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电子邮件</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e-mail</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短信</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text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QQ</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微信</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WeChat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895738"/>
                    </a:ext>
                  </a:extLst>
                </a:tr>
              </a:tbl>
            </a:graphicData>
          </a:graphic>
        </p:graphicFrame>
        <p:graphicFrame>
          <p:nvGraphicFramePr>
            <p:cNvPr id="7" name="内容占位符 9">
              <a:extLst>
                <a:ext uri="{FF2B5EF4-FFF2-40B4-BE49-F238E27FC236}">
                  <a16:creationId xmlns:a16="http://schemas.microsoft.com/office/drawing/2014/main" id="{71D66D72-DC7F-23ED-7236-71E4DE2048CE}"/>
                </a:ext>
              </a:extLst>
            </p:cNvPr>
            <p:cNvGraphicFramePr>
              <a:graphicFrameLocks/>
            </p:cNvGraphicFramePr>
            <p:nvPr>
              <p:extLst>
                <p:ext uri="{D42A27DB-BD31-4B8C-83A1-F6EECF244321}">
                  <p14:modId xmlns:p14="http://schemas.microsoft.com/office/powerpoint/2010/main" val="64005396"/>
                </p:ext>
              </p:extLst>
            </p:nvPr>
          </p:nvGraphicFramePr>
          <p:xfrm>
            <a:off x="6172200" y="1825625"/>
            <a:ext cx="4963474" cy="3192424"/>
          </p:xfrm>
          <a:graphic>
            <a:graphicData uri="http://schemas.openxmlformats.org/drawingml/2006/table">
              <a:tbl>
                <a:tblPr firstRow="1" firstCol="1" bandRow="1">
                  <a:tableStyleId>{5C22544A-7EE6-4342-B048-85BDC9FD1C3A}</a:tableStyleId>
                </a:tblPr>
                <a:tblGrid>
                  <a:gridCol w="1792804">
                    <a:extLst>
                      <a:ext uri="{9D8B030D-6E8A-4147-A177-3AD203B41FA5}">
                        <a16:colId xmlns:a16="http://schemas.microsoft.com/office/drawing/2014/main" val="2823201086"/>
                      </a:ext>
                    </a:extLst>
                  </a:gridCol>
                  <a:gridCol w="3170670">
                    <a:extLst>
                      <a:ext uri="{9D8B030D-6E8A-4147-A177-3AD203B41FA5}">
                        <a16:colId xmlns:a16="http://schemas.microsoft.com/office/drawing/2014/main" val="3001665082"/>
                      </a:ext>
                    </a:extLst>
                  </a:gridCol>
                </a:tblGrid>
                <a:tr h="383140">
                  <a:tc>
                    <a:txBody>
                      <a:bodyPr/>
                      <a:lstStyle/>
                      <a:p>
                        <a:pPr marR="15875" algn="ct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Year</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Analogy</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9278321"/>
                    </a:ext>
                  </a:extLst>
                </a:tr>
                <a:tr h="2809284">
                  <a:tc>
                    <a:txBody>
                      <a:bodyPr/>
                      <a:lstStyle/>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1946-1962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1964-1974</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1976-1996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1997-1998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2001-2009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en-GB" sz="2000" kern="100" dirty="0">
                            <a:effectLst/>
                            <a:latin typeface="Times New Roman" panose="02020603050405020304" pitchFamily="18" charset="0"/>
                            <a:ea typeface="宋体" panose="02010600030101010101" pitchFamily="2" charset="-122"/>
                            <a:cs typeface="Times New Roman" panose="02020603050405020304" pitchFamily="18" charset="0"/>
                          </a:rPr>
                          <a:t>2010-2022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书报</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newspaper</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广播电台</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radio</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栏目</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column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网址</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website</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搜狐网</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Sohu.net</a:t>
                        </a:r>
                        <a:endPar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R="15875" algn="ct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微博</a:t>
                        </a:r>
                        <a:r>
                          <a:rPr lang="en-GB"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Weibo</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895738"/>
                    </a:ext>
                  </a:extLst>
                </a:tr>
              </a:tbl>
            </a:graphicData>
          </a:graphic>
        </p:graphicFrame>
      </p:gr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 Analogy Task: Lifestyle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C859319C-DF45-C765-A882-6263541A6D08}"/>
              </a:ext>
            </a:extLst>
          </p:cNvPr>
          <p:cNvSpPr>
            <a:spLocks noGrp="1"/>
          </p:cNvSpPr>
          <p:nvPr>
            <p:ph type="dt" sz="half" idx="10"/>
          </p:nvPr>
        </p:nvSpPr>
        <p:spPr/>
        <p:txBody>
          <a:bodyPr/>
          <a:lstStyle/>
          <a:p>
            <a:fld id="{F961BC09-866E-4BDC-AF62-804889C11EEA}" type="datetime1">
              <a:rPr lang="en-GB" altLang="zh-CN" smtClean="0"/>
              <a:t>23/04/2024</a:t>
            </a:fld>
            <a:endParaRPr lang="zh-CN" altLang="en-US"/>
          </a:p>
        </p:txBody>
      </p:sp>
      <p:sp>
        <p:nvSpPr>
          <p:cNvPr id="5" name="灯片编号占位符 4">
            <a:extLst>
              <a:ext uri="{FF2B5EF4-FFF2-40B4-BE49-F238E27FC236}">
                <a16:creationId xmlns:a16="http://schemas.microsoft.com/office/drawing/2014/main" id="{5E3D9416-4F5B-B44D-0326-3C79A13C757B}"/>
              </a:ext>
            </a:extLst>
          </p:cNvPr>
          <p:cNvSpPr>
            <a:spLocks noGrp="1"/>
          </p:cNvSpPr>
          <p:nvPr>
            <p:ph type="sldNum" sz="quarter" idx="12"/>
          </p:nvPr>
        </p:nvSpPr>
        <p:spPr/>
        <p:txBody>
          <a:bodyPr/>
          <a:lstStyle/>
          <a:p>
            <a:fld id="{7A2B538F-F84B-4E53-8D2B-CEBDE43E9DD3}" type="slidenum">
              <a:rPr lang="zh-CN" altLang="en-US" smtClean="0"/>
              <a:t>18</a:t>
            </a:fld>
            <a:endParaRPr lang="zh-CN" altLang="en-US"/>
          </a:p>
        </p:txBody>
      </p:sp>
      <p:sp>
        <p:nvSpPr>
          <p:cNvPr id="6" name="页脚占位符 5">
            <a:extLst>
              <a:ext uri="{FF2B5EF4-FFF2-40B4-BE49-F238E27FC236}">
                <a16:creationId xmlns:a16="http://schemas.microsoft.com/office/drawing/2014/main" id="{45E6DBE4-A7DF-8DDA-5941-2A94B20E5A71}"/>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349072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 Analogy Task: Events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F138EC54-9817-EF3D-A825-63C5E66E5DCE}"/>
              </a:ext>
            </a:extLst>
          </p:cNvPr>
          <p:cNvSpPr>
            <a:spLocks noGrp="1"/>
          </p:cNvSpPr>
          <p:nvPr>
            <p:ph type="dt" sz="half" idx="10"/>
          </p:nvPr>
        </p:nvSpPr>
        <p:spPr/>
        <p:txBody>
          <a:bodyPr/>
          <a:lstStyle/>
          <a:p>
            <a:fld id="{1F0AA682-32B3-4346-A9AB-6CCFA8DC801C}" type="datetime1">
              <a:rPr lang="en-GB" altLang="zh-CN" smtClean="0"/>
              <a:t>28/04/2024</a:t>
            </a:fld>
            <a:endParaRPr lang="zh-CN" altLang="en-US"/>
          </a:p>
        </p:txBody>
      </p:sp>
      <p:sp>
        <p:nvSpPr>
          <p:cNvPr id="5" name="灯片编号占位符 4">
            <a:extLst>
              <a:ext uri="{FF2B5EF4-FFF2-40B4-BE49-F238E27FC236}">
                <a16:creationId xmlns:a16="http://schemas.microsoft.com/office/drawing/2014/main" id="{553611EE-705C-AA67-033A-C15F31F2E0B2}"/>
              </a:ext>
            </a:extLst>
          </p:cNvPr>
          <p:cNvSpPr>
            <a:spLocks noGrp="1"/>
          </p:cNvSpPr>
          <p:nvPr>
            <p:ph type="sldNum" sz="quarter" idx="12"/>
          </p:nvPr>
        </p:nvSpPr>
        <p:spPr/>
        <p:txBody>
          <a:bodyPr/>
          <a:lstStyle/>
          <a:p>
            <a:fld id="{7A2B538F-F84B-4E53-8D2B-CEBDE43E9DD3}" type="slidenum">
              <a:rPr lang="zh-CN" altLang="en-US" smtClean="0"/>
              <a:t>19</a:t>
            </a:fld>
            <a:endParaRPr lang="zh-CN" altLang="en-US"/>
          </a:p>
        </p:txBody>
      </p:sp>
      <p:sp>
        <p:nvSpPr>
          <p:cNvPr id="7" name="页脚占位符 6">
            <a:extLst>
              <a:ext uri="{FF2B5EF4-FFF2-40B4-BE49-F238E27FC236}">
                <a16:creationId xmlns:a16="http://schemas.microsoft.com/office/drawing/2014/main" id="{24F6E753-A252-0FF7-B2EA-DEC79A2C49A1}"/>
              </a:ext>
            </a:extLst>
          </p:cNvPr>
          <p:cNvSpPr>
            <a:spLocks noGrp="1"/>
          </p:cNvSpPr>
          <p:nvPr>
            <p:ph type="ftr" sz="quarter" idx="11"/>
          </p:nvPr>
        </p:nvSpPr>
        <p:spPr/>
        <p:txBody>
          <a:bodyPr/>
          <a:lstStyle/>
          <a:p>
            <a:r>
              <a:rPr lang="en-GB" altLang="zh-CN" dirty="0"/>
              <a:t>Chinese Lexical Semantic Change</a:t>
            </a:r>
            <a:endParaRPr lang="zh-CN" altLang="en-US"/>
          </a:p>
        </p:txBody>
      </p:sp>
      <p:pic>
        <p:nvPicPr>
          <p:cNvPr id="10" name="内容占位符 9" descr="图表, 散点图&#10;&#10;描述已自动生成">
            <a:extLst>
              <a:ext uri="{FF2B5EF4-FFF2-40B4-BE49-F238E27FC236}">
                <a16:creationId xmlns:a16="http://schemas.microsoft.com/office/drawing/2014/main" id="{EF48C476-B111-67F0-3372-6BBADC5046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0545" y="1690688"/>
            <a:ext cx="6870910" cy="4305770"/>
          </a:xfrm>
          <a:noFill/>
        </p:spPr>
      </p:pic>
      <p:sp>
        <p:nvSpPr>
          <p:cNvPr id="11" name="文本框 10">
            <a:extLst>
              <a:ext uri="{FF2B5EF4-FFF2-40B4-BE49-F238E27FC236}">
                <a16:creationId xmlns:a16="http://schemas.microsoft.com/office/drawing/2014/main" id="{EA39AE9B-9066-105F-F5D8-FDFFEA0E8998}"/>
              </a:ext>
            </a:extLst>
          </p:cNvPr>
          <p:cNvSpPr txBox="1"/>
          <p:nvPr/>
        </p:nvSpPr>
        <p:spPr>
          <a:xfrm>
            <a:off x="1918011" y="1824503"/>
            <a:ext cx="1116980" cy="3785652"/>
          </a:xfrm>
          <a:prstGeom prst="rect">
            <a:avLst/>
          </a:prstGeom>
          <a:noFill/>
        </p:spPr>
        <p:txBody>
          <a:bodyPr wrap="square" rtlCol="0">
            <a:spAutoFit/>
          </a:bodyPr>
          <a:lstStyle/>
          <a:p>
            <a:r>
              <a:rPr lang="en-GB" sz="1500" dirty="0">
                <a:solidFill>
                  <a:schemeClr val="accent1"/>
                </a:solidFill>
                <a:latin typeface="Times New Roman" panose="02020603050405020304" pitchFamily="18" charset="0"/>
                <a:cs typeface="Times New Roman" panose="02020603050405020304" pitchFamily="18" charset="0"/>
              </a:rPr>
              <a:t>bird flu</a:t>
            </a:r>
          </a:p>
          <a:p>
            <a:r>
              <a:rPr lang="en-GB" sz="1500" dirty="0">
                <a:solidFill>
                  <a:schemeClr val="accent1"/>
                </a:solidFill>
                <a:latin typeface="Times New Roman" panose="02020603050405020304" pitchFamily="18" charset="0"/>
                <a:cs typeface="Times New Roman" panose="02020603050405020304" pitchFamily="18" charset="0"/>
              </a:rPr>
              <a:t>AIDS</a:t>
            </a:r>
          </a:p>
          <a:p>
            <a:r>
              <a:rPr lang="en-GB" sz="1500" dirty="0">
                <a:solidFill>
                  <a:schemeClr val="accent1"/>
                </a:solidFill>
                <a:latin typeface="Times New Roman" panose="02020603050405020304" pitchFamily="18" charset="0"/>
                <a:cs typeface="Times New Roman" panose="02020603050405020304" pitchFamily="18" charset="0"/>
              </a:rPr>
              <a:t>HBV</a:t>
            </a:r>
          </a:p>
          <a:p>
            <a:r>
              <a:rPr lang="en-GB" sz="1500" dirty="0">
                <a:solidFill>
                  <a:schemeClr val="accent1"/>
                </a:solidFill>
                <a:latin typeface="Times New Roman" panose="02020603050405020304" pitchFamily="18" charset="0"/>
                <a:cs typeface="Times New Roman" panose="02020603050405020304" pitchFamily="18" charset="0"/>
              </a:rPr>
              <a:t>flu</a:t>
            </a:r>
          </a:p>
          <a:p>
            <a:r>
              <a:rPr lang="en-GB" sz="1500" dirty="0">
                <a:solidFill>
                  <a:schemeClr val="accent1"/>
                </a:solidFill>
                <a:latin typeface="Times New Roman" panose="02020603050405020304" pitchFamily="18" charset="0"/>
                <a:cs typeface="Times New Roman" panose="02020603050405020304" pitchFamily="18" charset="0"/>
              </a:rPr>
              <a:t>malaria</a:t>
            </a:r>
          </a:p>
          <a:p>
            <a:r>
              <a:rPr lang="en-GB" sz="1500" dirty="0">
                <a:solidFill>
                  <a:schemeClr val="accent1"/>
                </a:solidFill>
                <a:latin typeface="Times New Roman" panose="02020603050405020304" pitchFamily="18" charset="0"/>
                <a:cs typeface="Times New Roman" panose="02020603050405020304" pitchFamily="18" charset="0"/>
              </a:rPr>
              <a:t>sepsis</a:t>
            </a:r>
          </a:p>
          <a:p>
            <a:r>
              <a:rPr lang="en-GB" sz="1500" dirty="0">
                <a:solidFill>
                  <a:schemeClr val="accent1"/>
                </a:solidFill>
                <a:latin typeface="Times New Roman" panose="02020603050405020304" pitchFamily="18" charset="0"/>
                <a:cs typeface="Times New Roman" panose="02020603050405020304" pitchFamily="18" charset="0"/>
              </a:rPr>
              <a:t>influenza</a:t>
            </a:r>
          </a:p>
          <a:p>
            <a:r>
              <a:rPr lang="en-GB" sz="1500" dirty="0">
                <a:solidFill>
                  <a:schemeClr val="accent1"/>
                </a:solidFill>
                <a:latin typeface="Times New Roman" panose="02020603050405020304" pitchFamily="18" charset="0"/>
                <a:cs typeface="Times New Roman" panose="02020603050405020304" pitchFamily="18" charset="0"/>
              </a:rPr>
              <a:t>TB</a:t>
            </a:r>
          </a:p>
          <a:p>
            <a:r>
              <a:rPr lang="en-GB" sz="1500" dirty="0">
                <a:solidFill>
                  <a:schemeClr val="accent1"/>
                </a:solidFill>
                <a:latin typeface="Times New Roman" panose="02020603050405020304" pitchFamily="18" charset="0"/>
                <a:cs typeface="Times New Roman" panose="02020603050405020304" pitchFamily="18" charset="0"/>
              </a:rPr>
              <a:t>diarrhea</a:t>
            </a:r>
          </a:p>
          <a:p>
            <a:r>
              <a:rPr lang="en-GB" sz="1500" dirty="0">
                <a:solidFill>
                  <a:schemeClr val="accent1"/>
                </a:solidFill>
                <a:latin typeface="Times New Roman" panose="02020603050405020304" pitchFamily="18" charset="0"/>
                <a:cs typeface="Times New Roman" panose="02020603050405020304" pitchFamily="18" charset="0"/>
              </a:rPr>
              <a:t>encephalitis</a:t>
            </a:r>
          </a:p>
          <a:p>
            <a:r>
              <a:rPr lang="en-GB" sz="1500" dirty="0">
                <a:solidFill>
                  <a:schemeClr val="accent1"/>
                </a:solidFill>
                <a:latin typeface="Times New Roman" panose="02020603050405020304" pitchFamily="18" charset="0"/>
                <a:cs typeface="Times New Roman" panose="02020603050405020304" pitchFamily="18" charset="0"/>
              </a:rPr>
              <a:t>plague</a:t>
            </a:r>
          </a:p>
          <a:p>
            <a:r>
              <a:rPr lang="en-GB" sz="1500" dirty="0">
                <a:solidFill>
                  <a:schemeClr val="accent1"/>
                </a:solidFill>
                <a:latin typeface="Times New Roman" panose="02020603050405020304" pitchFamily="18" charset="0"/>
                <a:cs typeface="Times New Roman" panose="02020603050405020304" pitchFamily="18" charset="0"/>
              </a:rPr>
              <a:t>variola</a:t>
            </a:r>
          </a:p>
          <a:p>
            <a:r>
              <a:rPr lang="en-GB" sz="1500" dirty="0">
                <a:solidFill>
                  <a:schemeClr val="accent1"/>
                </a:solidFill>
                <a:latin typeface="Times New Roman" panose="02020603050405020304" pitchFamily="18" charset="0"/>
                <a:cs typeface="Times New Roman" panose="02020603050405020304" pitchFamily="18" charset="0"/>
              </a:rPr>
              <a:t>cholera</a:t>
            </a:r>
          </a:p>
          <a:p>
            <a:r>
              <a:rPr lang="en-GB" sz="1500" dirty="0">
                <a:solidFill>
                  <a:schemeClr val="accent1"/>
                </a:solidFill>
                <a:latin typeface="Times New Roman" panose="02020603050405020304" pitchFamily="18" charset="0"/>
                <a:cs typeface="Times New Roman" panose="02020603050405020304" pitchFamily="18" charset="0"/>
              </a:rPr>
              <a:t>typhoid</a:t>
            </a:r>
          </a:p>
          <a:p>
            <a:r>
              <a:rPr lang="en-GB" sz="1500" dirty="0">
                <a:solidFill>
                  <a:schemeClr val="accent1"/>
                </a:solidFill>
                <a:latin typeface="Times New Roman" panose="02020603050405020304" pitchFamily="18" charset="0"/>
                <a:cs typeface="Times New Roman" panose="02020603050405020304" pitchFamily="18" charset="0"/>
              </a:rPr>
              <a:t>measle</a:t>
            </a:r>
          </a:p>
          <a:p>
            <a:r>
              <a:rPr lang="en-GB" sz="1500" dirty="0">
                <a:solidFill>
                  <a:schemeClr val="accent1"/>
                </a:solidFill>
                <a:latin typeface="Times New Roman" panose="02020603050405020304" pitchFamily="18" charset="0"/>
                <a:cs typeface="Times New Roman" panose="02020603050405020304" pitchFamily="18" charset="0"/>
              </a:rPr>
              <a:t>pneumonia</a:t>
            </a:r>
          </a:p>
        </p:txBody>
      </p:sp>
      <p:pic>
        <p:nvPicPr>
          <p:cNvPr id="13" name="图片 12">
            <a:extLst>
              <a:ext uri="{FF2B5EF4-FFF2-40B4-BE49-F238E27FC236}">
                <a16:creationId xmlns:a16="http://schemas.microsoft.com/office/drawing/2014/main" id="{97E0D7E5-3F32-4390-FD59-789FB31F633C}"/>
              </a:ext>
            </a:extLst>
          </p:cNvPr>
          <p:cNvPicPr>
            <a:picLocks noChangeAspect="1"/>
          </p:cNvPicPr>
          <p:nvPr/>
        </p:nvPicPr>
        <p:blipFill rotWithShape="1">
          <a:blip r:embed="rId4">
            <a:extLst>
              <a:ext uri="{28A0092B-C50C-407E-A947-70E740481C1C}">
                <a14:useLocalDpi xmlns:a14="http://schemas.microsoft.com/office/drawing/2010/main" val="0"/>
              </a:ext>
            </a:extLst>
          </a:blip>
          <a:srcRect l="-9296" r="1"/>
          <a:stretch/>
        </p:blipFill>
        <p:spPr>
          <a:xfrm>
            <a:off x="1918012" y="1690688"/>
            <a:ext cx="7700892" cy="4305770"/>
          </a:xfrm>
          <a:prstGeom prst="rect">
            <a:avLst/>
          </a:prstGeom>
          <a:solidFill>
            <a:schemeClr val="bg1"/>
          </a:solidFill>
        </p:spPr>
      </p:pic>
      <p:sp>
        <p:nvSpPr>
          <p:cNvPr id="14" name="文本框 13">
            <a:extLst>
              <a:ext uri="{FF2B5EF4-FFF2-40B4-BE49-F238E27FC236}">
                <a16:creationId xmlns:a16="http://schemas.microsoft.com/office/drawing/2014/main" id="{F5C0D417-428E-3D54-5F12-C9034AD682BF}"/>
              </a:ext>
            </a:extLst>
          </p:cNvPr>
          <p:cNvSpPr txBox="1"/>
          <p:nvPr/>
        </p:nvSpPr>
        <p:spPr>
          <a:xfrm>
            <a:off x="1148576" y="1824503"/>
            <a:ext cx="1511968" cy="3785652"/>
          </a:xfrm>
          <a:prstGeom prst="rect">
            <a:avLst/>
          </a:prstGeom>
          <a:noFill/>
        </p:spPr>
        <p:txBody>
          <a:bodyPr wrap="square" rtlCol="0">
            <a:spAutoFit/>
          </a:bodyPr>
          <a:lstStyle/>
          <a:p>
            <a:r>
              <a:rPr lang="en-GB" sz="1500" dirty="0">
                <a:solidFill>
                  <a:schemeClr val="accent1"/>
                </a:solidFill>
                <a:latin typeface="Times New Roman" panose="02020603050405020304" pitchFamily="18" charset="0"/>
                <a:cs typeface="Times New Roman" panose="02020603050405020304" pitchFamily="18" charset="0"/>
              </a:rPr>
              <a:t>Ukraine</a:t>
            </a:r>
          </a:p>
          <a:p>
            <a:r>
              <a:rPr lang="en-GB" sz="1500" dirty="0">
                <a:solidFill>
                  <a:schemeClr val="accent1"/>
                </a:solidFill>
                <a:latin typeface="Times New Roman" panose="02020603050405020304" pitchFamily="18" charset="0"/>
                <a:cs typeface="Times New Roman" panose="02020603050405020304" pitchFamily="18" charset="0"/>
              </a:rPr>
              <a:t>Pakistan-Israel</a:t>
            </a:r>
          </a:p>
          <a:p>
            <a:r>
              <a:rPr lang="en-GB" sz="1500" dirty="0">
                <a:solidFill>
                  <a:schemeClr val="accent1"/>
                </a:solidFill>
                <a:latin typeface="Times New Roman" panose="02020603050405020304" pitchFamily="18" charset="0"/>
                <a:cs typeface="Times New Roman" panose="02020603050405020304" pitchFamily="18" charset="0"/>
              </a:rPr>
              <a:t>Balkans</a:t>
            </a:r>
          </a:p>
          <a:p>
            <a:r>
              <a:rPr lang="en-GB" sz="1500" dirty="0">
                <a:solidFill>
                  <a:schemeClr val="accent1"/>
                </a:solidFill>
                <a:latin typeface="Times New Roman" panose="02020603050405020304" pitchFamily="18" charset="0"/>
                <a:cs typeface="Times New Roman" panose="02020603050405020304" pitchFamily="18" charset="0"/>
              </a:rPr>
              <a:t>US-Russia</a:t>
            </a:r>
          </a:p>
          <a:p>
            <a:r>
              <a:rPr lang="en-GB" sz="1500" dirty="0">
                <a:solidFill>
                  <a:schemeClr val="accent1"/>
                </a:solidFill>
                <a:latin typeface="Times New Roman" panose="02020603050405020304" pitchFamily="18" charset="0"/>
                <a:cs typeface="Times New Roman" panose="02020603050405020304" pitchFamily="18" charset="0"/>
              </a:rPr>
              <a:t>Arab-Israel</a:t>
            </a:r>
          </a:p>
          <a:p>
            <a:r>
              <a:rPr lang="en-GB" sz="1500" dirty="0">
                <a:solidFill>
                  <a:schemeClr val="accent1"/>
                </a:solidFill>
                <a:latin typeface="Times New Roman" panose="02020603050405020304" pitchFamily="18" charset="0"/>
                <a:cs typeface="Times New Roman" panose="02020603050405020304" pitchFamily="18" charset="0"/>
              </a:rPr>
              <a:t>Yugoslavia</a:t>
            </a:r>
          </a:p>
          <a:p>
            <a:r>
              <a:rPr lang="en-GB" sz="1500" dirty="0">
                <a:solidFill>
                  <a:schemeClr val="accent1"/>
                </a:solidFill>
                <a:latin typeface="Times New Roman" panose="02020603050405020304" pitchFamily="18" charset="0"/>
                <a:cs typeface="Times New Roman" panose="02020603050405020304" pitchFamily="18" charset="0"/>
              </a:rPr>
              <a:t>Falkland Islands</a:t>
            </a:r>
          </a:p>
          <a:p>
            <a:r>
              <a:rPr lang="en-GB" sz="1500" dirty="0">
                <a:solidFill>
                  <a:schemeClr val="accent1"/>
                </a:solidFill>
                <a:latin typeface="Times New Roman" panose="02020603050405020304" pitchFamily="18" charset="0"/>
                <a:cs typeface="Times New Roman" panose="02020603050405020304" pitchFamily="18" charset="0"/>
              </a:rPr>
              <a:t>Central America</a:t>
            </a:r>
          </a:p>
          <a:p>
            <a:r>
              <a:rPr lang="en-GB" sz="1500" dirty="0">
                <a:solidFill>
                  <a:schemeClr val="accent1"/>
                </a:solidFill>
                <a:latin typeface="Times New Roman" panose="02020603050405020304" pitchFamily="18" charset="0"/>
                <a:cs typeface="Times New Roman" panose="02020603050405020304" pitchFamily="18" charset="0"/>
              </a:rPr>
              <a:t>Iran-Iraq</a:t>
            </a:r>
          </a:p>
          <a:p>
            <a:r>
              <a:rPr lang="en-GB" sz="1500" dirty="0">
                <a:solidFill>
                  <a:schemeClr val="accent1"/>
                </a:solidFill>
                <a:latin typeface="Times New Roman" panose="02020603050405020304" pitchFamily="18" charset="0"/>
                <a:cs typeface="Times New Roman" panose="02020603050405020304" pitchFamily="18" charset="0"/>
              </a:rPr>
              <a:t>US-Iraq</a:t>
            </a:r>
          </a:p>
          <a:p>
            <a:r>
              <a:rPr lang="en-GB" sz="1500" dirty="0">
                <a:solidFill>
                  <a:schemeClr val="accent1"/>
                </a:solidFill>
                <a:latin typeface="Times New Roman" panose="02020603050405020304" pitchFamily="18" charset="0"/>
                <a:cs typeface="Times New Roman" panose="02020603050405020304" pitchFamily="18" charset="0"/>
              </a:rPr>
              <a:t>Cyprus</a:t>
            </a:r>
          </a:p>
          <a:p>
            <a:r>
              <a:rPr lang="en-GB" sz="1500" dirty="0">
                <a:solidFill>
                  <a:schemeClr val="accent1"/>
                </a:solidFill>
                <a:latin typeface="Times New Roman" panose="02020603050405020304" pitchFamily="18" charset="0"/>
                <a:cs typeface="Times New Roman" panose="02020603050405020304" pitchFamily="18" charset="0"/>
              </a:rPr>
              <a:t>Vietnam War</a:t>
            </a:r>
          </a:p>
          <a:p>
            <a:r>
              <a:rPr lang="en-GB" sz="1500" dirty="0">
                <a:solidFill>
                  <a:schemeClr val="accent1"/>
                </a:solidFill>
                <a:latin typeface="Times New Roman" panose="02020603050405020304" pitchFamily="18" charset="0"/>
                <a:cs typeface="Times New Roman" panose="02020603050405020304" pitchFamily="18" charset="0"/>
              </a:rPr>
              <a:t>India-Pakistan</a:t>
            </a:r>
          </a:p>
          <a:p>
            <a:r>
              <a:rPr lang="en-GB" sz="1500" dirty="0">
                <a:solidFill>
                  <a:schemeClr val="accent1"/>
                </a:solidFill>
                <a:latin typeface="Times New Roman" panose="02020603050405020304" pitchFamily="18" charset="0"/>
                <a:cs typeface="Times New Roman" panose="02020603050405020304" pitchFamily="18" charset="0"/>
              </a:rPr>
              <a:t>Middle East</a:t>
            </a:r>
          </a:p>
          <a:p>
            <a:r>
              <a:rPr lang="en-GB" sz="1500" dirty="0">
                <a:solidFill>
                  <a:schemeClr val="accent1"/>
                </a:solidFill>
                <a:latin typeface="Times New Roman" panose="02020603050405020304" pitchFamily="18" charset="0"/>
                <a:cs typeface="Times New Roman" panose="02020603050405020304" pitchFamily="18" charset="0"/>
              </a:rPr>
              <a:t>Taiwan</a:t>
            </a:r>
          </a:p>
          <a:p>
            <a:r>
              <a:rPr lang="en-GB" sz="1500" dirty="0">
                <a:solidFill>
                  <a:schemeClr val="accent1"/>
                </a:solidFill>
                <a:latin typeface="Times New Roman" panose="02020603050405020304" pitchFamily="18" charset="0"/>
                <a:cs typeface="Times New Roman" panose="02020603050405020304" pitchFamily="18" charset="0"/>
              </a:rPr>
              <a:t>US-Soviet</a:t>
            </a:r>
          </a:p>
        </p:txBody>
      </p:sp>
      <p:sp>
        <p:nvSpPr>
          <p:cNvPr id="15" name="文本框 14">
            <a:extLst>
              <a:ext uri="{FF2B5EF4-FFF2-40B4-BE49-F238E27FC236}">
                <a16:creationId xmlns:a16="http://schemas.microsoft.com/office/drawing/2014/main" id="{2FB4A1AD-C3CD-E87A-68E1-EA56CA1B79E2}"/>
              </a:ext>
            </a:extLst>
          </p:cNvPr>
          <p:cNvSpPr txBox="1"/>
          <p:nvPr/>
        </p:nvSpPr>
        <p:spPr>
          <a:xfrm>
            <a:off x="3791364" y="4076278"/>
            <a:ext cx="2269271"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Turkish invasion of Cyprus</a:t>
            </a:r>
            <a:endParaRPr lang="en-GB" sz="1500" dirty="0">
              <a:solidFill>
                <a:srgbClr val="C00000"/>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A3FE39AC-7ACC-B8FA-2AF9-9DFF66E4B501}"/>
              </a:ext>
            </a:extLst>
          </p:cNvPr>
          <p:cNvSpPr txBox="1"/>
          <p:nvPr/>
        </p:nvSpPr>
        <p:spPr>
          <a:xfrm>
            <a:off x="5174655" y="3632746"/>
            <a:ext cx="1909596"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Iran-Iraq war</a:t>
            </a:r>
            <a:endParaRPr lang="en-GB" sz="1500" dirty="0">
              <a:solidFill>
                <a:srgbClr val="C0000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16D53DA4-ABE4-2DA7-C572-03FAF85BA8A9}"/>
              </a:ext>
            </a:extLst>
          </p:cNvPr>
          <p:cNvSpPr txBox="1"/>
          <p:nvPr/>
        </p:nvSpPr>
        <p:spPr>
          <a:xfrm>
            <a:off x="5253204" y="3185531"/>
            <a:ext cx="1909596"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Falklands war</a:t>
            </a:r>
            <a:endParaRPr lang="en-GB" sz="1500" dirty="0">
              <a:solidFill>
                <a:srgbClr val="C0000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2C6A90D5-6B70-6C16-1C79-F40CFEFAF7FF}"/>
              </a:ext>
            </a:extLst>
          </p:cNvPr>
          <p:cNvSpPr txBox="1"/>
          <p:nvPr/>
        </p:nvSpPr>
        <p:spPr>
          <a:xfrm>
            <a:off x="5712699" y="2945751"/>
            <a:ext cx="1909596"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Yugoslavia wars</a:t>
            </a:r>
            <a:endParaRPr lang="en-GB" sz="1500" dirty="0">
              <a:solidFill>
                <a:srgbClr val="C00000"/>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9349F14E-D77F-F326-6DFE-99C74F59E5C2}"/>
              </a:ext>
            </a:extLst>
          </p:cNvPr>
          <p:cNvSpPr txBox="1"/>
          <p:nvPr/>
        </p:nvSpPr>
        <p:spPr>
          <a:xfrm>
            <a:off x="5531005" y="2035572"/>
            <a:ext cx="2722754"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Israeli-Palestinian conflict</a:t>
            </a:r>
            <a:endParaRPr lang="en-GB" sz="1500" dirty="0">
              <a:solidFill>
                <a:srgbClr val="C00000"/>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0714B040-4952-2140-28DF-81A5EFEEB85F}"/>
              </a:ext>
            </a:extLst>
          </p:cNvPr>
          <p:cNvSpPr txBox="1"/>
          <p:nvPr/>
        </p:nvSpPr>
        <p:spPr>
          <a:xfrm>
            <a:off x="7997065" y="1818234"/>
            <a:ext cx="749428"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Crimea</a:t>
            </a:r>
            <a:endParaRPr lang="en-GB" sz="1500" dirty="0">
              <a:solidFill>
                <a:srgbClr val="C00000"/>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B1F6C1AD-BA7C-7738-EAC9-5A4CF4140486}"/>
              </a:ext>
            </a:extLst>
          </p:cNvPr>
          <p:cNvSpPr txBox="1"/>
          <p:nvPr/>
        </p:nvSpPr>
        <p:spPr>
          <a:xfrm>
            <a:off x="4958574" y="5016880"/>
            <a:ext cx="2722754" cy="323165"/>
          </a:xfrm>
          <a:prstGeom prst="rect">
            <a:avLst/>
          </a:prstGeom>
          <a:noFill/>
        </p:spPr>
        <p:txBody>
          <a:bodyPr wrap="square" rtlCol="0">
            <a:spAutoFit/>
          </a:bodyPr>
          <a:lstStyle/>
          <a:p>
            <a:r>
              <a:rPr lang="en-US" sz="1500" dirty="0">
                <a:solidFill>
                  <a:srgbClr val="C00000"/>
                </a:solidFill>
                <a:latin typeface="Times New Roman" panose="02020603050405020304" pitchFamily="18" charset="0"/>
                <a:cs typeface="Times New Roman" panose="02020603050405020304" pitchFamily="18" charset="0"/>
              </a:rPr>
              <a:t>Second Taiwan Strait Crisis</a:t>
            </a:r>
            <a:endParaRPr lang="en-GB" sz="15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36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Lexical Semantic Change/Shift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 class of “innovations which change the lexical meaning rather than the grammatical function of a form” (Bloomfield, 1923)</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Narrowing: ‘</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mete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(solid food) --&gt; ‘</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meat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(animal flesh)</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Broadening: ‘</a:t>
            </a:r>
            <a:r>
              <a:rPr lang="en-US" altLang="zh-CN" b="1" i="1" dirty="0" err="1">
                <a:latin typeface="Times New Roman" panose="02020603050405020304" pitchFamily="18" charset="0"/>
                <a:ea typeface="宋体" panose="02010600030101010101" pitchFamily="2" charset="-122"/>
                <a:cs typeface="Times New Roman" panose="02020603050405020304" pitchFamily="18" charset="0"/>
              </a:rPr>
              <a:t>dogge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(breed of mastiff and bulldog) --&gt; ‘</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dog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(general term)</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The Computational Approach: automatically detect or “mine” semantic changes from large diachronic corpora</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Is semantic change associated with a word’s frequency of use?</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How does a word’s polysemy affect the stability of its meaning and usage?</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Bloomfield, L. </a:t>
            </a:r>
            <a:r>
              <a:rPr lang="en-US" altLang="zh-CN" sz="1800" i="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Language.</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George Allen &amp; Unwin Ltd, London, 1923.</a:t>
            </a:r>
          </a:p>
        </p:txBody>
      </p:sp>
      <p:sp>
        <p:nvSpPr>
          <p:cNvPr id="4" name="日期占位符 3">
            <a:extLst>
              <a:ext uri="{FF2B5EF4-FFF2-40B4-BE49-F238E27FC236}">
                <a16:creationId xmlns:a16="http://schemas.microsoft.com/office/drawing/2014/main" id="{C8A03C1C-B5ED-FBFF-1375-8BC641B63CC8}"/>
              </a:ext>
            </a:extLst>
          </p:cNvPr>
          <p:cNvSpPr>
            <a:spLocks noGrp="1"/>
          </p:cNvSpPr>
          <p:nvPr>
            <p:ph type="dt" sz="half" idx="10"/>
          </p:nvPr>
        </p:nvSpPr>
        <p:spPr/>
        <p:txBody>
          <a:bodyPr/>
          <a:lstStyle/>
          <a:p>
            <a:fld id="{C14131DA-6F2A-428A-A7A6-F9DC079FD6A0}" type="datetime1">
              <a:rPr lang="en-GB" altLang="zh-CN" smtClean="0"/>
              <a:t>23/04/2024</a:t>
            </a:fld>
            <a:endParaRPr lang="zh-CN" altLang="en-US"/>
          </a:p>
        </p:txBody>
      </p:sp>
      <p:sp>
        <p:nvSpPr>
          <p:cNvPr id="6" name="灯片编号占位符 5">
            <a:extLst>
              <a:ext uri="{FF2B5EF4-FFF2-40B4-BE49-F238E27FC236}">
                <a16:creationId xmlns:a16="http://schemas.microsoft.com/office/drawing/2014/main" id="{E6473802-3DF4-4103-7B37-A3AC108250D2}"/>
              </a:ext>
            </a:extLst>
          </p:cNvPr>
          <p:cNvSpPr>
            <a:spLocks noGrp="1"/>
          </p:cNvSpPr>
          <p:nvPr>
            <p:ph type="sldNum" sz="quarter" idx="12"/>
          </p:nvPr>
        </p:nvSpPr>
        <p:spPr/>
        <p:txBody>
          <a:bodyPr/>
          <a:lstStyle/>
          <a:p>
            <a:fld id="{7A2B538F-F84B-4E53-8D2B-CEBDE43E9DD3}" type="slidenum">
              <a:rPr lang="zh-CN" altLang="en-US" smtClean="0"/>
              <a:t>2</a:t>
            </a:fld>
            <a:endParaRPr lang="zh-CN" altLang="en-US"/>
          </a:p>
        </p:txBody>
      </p:sp>
      <p:sp>
        <p:nvSpPr>
          <p:cNvPr id="7" name="页脚占位符 6">
            <a:extLst>
              <a:ext uri="{FF2B5EF4-FFF2-40B4-BE49-F238E27FC236}">
                <a16:creationId xmlns:a16="http://schemas.microsoft.com/office/drawing/2014/main" id="{342D006F-F8BE-6925-3711-B3BEC3B7C89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3403030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301CEA4-B0AD-4300-5C38-C95DBAFD9AC0}"/>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Part-time working </a:t>
            </a:r>
            <a:r>
              <a:rPr lang="en-GB" altLang="zh-CN" dirty="0">
                <a:latin typeface="Times New Roman" panose="02020603050405020304" pitchFamily="18" charset="0"/>
                <a:cs typeface="Times New Roman" panose="02020603050405020304" pitchFamily="18" charset="0"/>
              </a:rPr>
              <a:t>on dissertation until June</a:t>
            </a:r>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February – March (term 2): background research, data collection and preprocessing, experiment with Word2Vec alignment strategies</a:t>
            </a:r>
          </a:p>
          <a:p>
            <a:pPr lvl="1"/>
            <a:r>
              <a:rPr lang="en-GB" dirty="0">
                <a:latin typeface="Times New Roman" panose="02020603050405020304" pitchFamily="18" charset="0"/>
                <a:cs typeface="Times New Roman" panose="02020603050405020304" pitchFamily="18" charset="0"/>
              </a:rPr>
              <a:t>April (Easter break): model tuning, analysis of preliminary results</a:t>
            </a:r>
          </a:p>
          <a:p>
            <a:pPr lvl="1"/>
            <a:r>
              <a:rPr lang="en-GB" dirty="0">
                <a:latin typeface="Times New Roman" panose="02020603050405020304" pitchFamily="18" charset="0"/>
                <a:cs typeface="Times New Roman" panose="02020603050405020304" pitchFamily="18" charset="0"/>
              </a:rPr>
              <a:t>May – June 7</a:t>
            </a:r>
            <a:r>
              <a:rPr lang="en-GB" baseline="30000" dirty="0">
                <a:latin typeface="Times New Roman" panose="02020603050405020304" pitchFamily="18" charset="0"/>
                <a:cs typeface="Times New Roman" panose="02020603050405020304" pitchFamily="18" charset="0"/>
              </a:rPr>
              <a:t>th</a:t>
            </a:r>
            <a:r>
              <a:rPr lang="en-GB" dirty="0">
                <a:latin typeface="Times New Roman" panose="02020603050405020304" pitchFamily="18" charset="0"/>
                <a:cs typeface="Times New Roman" panose="02020603050405020304" pitchFamily="18" charset="0"/>
              </a:rPr>
              <a:t> (exams): model tuning + analysis (case studies) continued</a:t>
            </a:r>
          </a:p>
          <a:p>
            <a:pPr lvl="1"/>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Full-time working from June onwards</a:t>
            </a:r>
          </a:p>
          <a:p>
            <a:pPr lvl="1"/>
            <a:r>
              <a:rPr lang="en-US" altLang="zh-CN" dirty="0">
                <a:latin typeface="Times New Roman" panose="02020603050405020304" pitchFamily="18" charset="0"/>
                <a:cs typeface="Times New Roman" panose="02020603050405020304" pitchFamily="18" charset="0"/>
              </a:rPr>
              <a:t>3-4 weeks: e</a:t>
            </a:r>
            <a:r>
              <a:rPr lang="en-GB" dirty="0">
                <a:latin typeface="Times New Roman" panose="02020603050405020304" pitchFamily="18" charset="0"/>
                <a:cs typeface="Times New Roman" panose="02020603050405020304" pitchFamily="18" charset="0"/>
              </a:rPr>
              <a:t>xperiment with BERT-based model and clustering (coding)</a:t>
            </a:r>
          </a:p>
          <a:p>
            <a:pPr lvl="1"/>
            <a:r>
              <a:rPr lang="en-GB" dirty="0">
                <a:latin typeface="Times New Roman" panose="02020603050405020304" pitchFamily="18" charset="0"/>
                <a:cs typeface="Times New Roman" panose="02020603050405020304" pitchFamily="18" charset="0"/>
              </a:rPr>
              <a:t>3-4 weeks: model tuning + result analysis (case studies)</a:t>
            </a:r>
          </a:p>
          <a:p>
            <a:pPr lvl="1"/>
            <a:r>
              <a:rPr lang="en-GB" dirty="0">
                <a:latin typeface="Times New Roman" panose="02020603050405020304" pitchFamily="18" charset="0"/>
                <a:cs typeface="Times New Roman" panose="02020603050405020304" pitchFamily="18" charset="0"/>
              </a:rPr>
              <a:t>3-4 weeks: writing the report</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Project Management (Timeline)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F138EC54-9817-EF3D-A825-63C5E66E5DCE}"/>
              </a:ext>
            </a:extLst>
          </p:cNvPr>
          <p:cNvSpPr>
            <a:spLocks noGrp="1"/>
          </p:cNvSpPr>
          <p:nvPr>
            <p:ph type="dt" sz="half" idx="10"/>
          </p:nvPr>
        </p:nvSpPr>
        <p:spPr/>
        <p:txBody>
          <a:bodyPr/>
          <a:lstStyle/>
          <a:p>
            <a:fld id="{1F0AA682-32B3-4346-A9AB-6CCFA8DC801C}" type="datetime1">
              <a:rPr lang="en-GB" altLang="zh-CN" smtClean="0"/>
              <a:t>25/04/2024</a:t>
            </a:fld>
            <a:endParaRPr lang="zh-CN" altLang="en-US"/>
          </a:p>
        </p:txBody>
      </p:sp>
      <p:sp>
        <p:nvSpPr>
          <p:cNvPr id="5" name="灯片编号占位符 4">
            <a:extLst>
              <a:ext uri="{FF2B5EF4-FFF2-40B4-BE49-F238E27FC236}">
                <a16:creationId xmlns:a16="http://schemas.microsoft.com/office/drawing/2014/main" id="{553611EE-705C-AA67-033A-C15F31F2E0B2}"/>
              </a:ext>
            </a:extLst>
          </p:cNvPr>
          <p:cNvSpPr>
            <a:spLocks noGrp="1"/>
          </p:cNvSpPr>
          <p:nvPr>
            <p:ph type="sldNum" sz="quarter" idx="12"/>
          </p:nvPr>
        </p:nvSpPr>
        <p:spPr/>
        <p:txBody>
          <a:bodyPr/>
          <a:lstStyle/>
          <a:p>
            <a:fld id="{7A2B538F-F84B-4E53-8D2B-CEBDE43E9DD3}" type="slidenum">
              <a:rPr lang="zh-CN" altLang="en-US" smtClean="0"/>
              <a:t>20</a:t>
            </a:fld>
            <a:endParaRPr lang="zh-CN" altLang="en-US" dirty="0"/>
          </a:p>
        </p:txBody>
      </p:sp>
      <p:sp>
        <p:nvSpPr>
          <p:cNvPr id="7" name="页脚占位符 6">
            <a:extLst>
              <a:ext uri="{FF2B5EF4-FFF2-40B4-BE49-F238E27FC236}">
                <a16:creationId xmlns:a16="http://schemas.microsoft.com/office/drawing/2014/main" id="{24F6E753-A252-0FF7-B2EA-DEC79A2C49A1}"/>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249473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a:extLst>
              <a:ext uri="{FF2B5EF4-FFF2-40B4-BE49-F238E27FC236}">
                <a16:creationId xmlns:a16="http://schemas.microsoft.com/office/drawing/2014/main" id="{F1D300AC-A52F-40E4-86F1-B9A68A903FC2}"/>
              </a:ext>
            </a:extLst>
          </p:cNvPr>
          <p:cNvSpPr>
            <a:spLocks noGrp="1"/>
          </p:cNvSpPr>
          <p:nvPr>
            <p:ph idx="1"/>
          </p:nvPr>
        </p:nvSpPr>
        <p:spPr>
          <a:xfrm>
            <a:off x="838200"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Static word embeddings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Mikolov’s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Word2Vec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Temporal/diachronic/dynamic word embeddings: trained + compared across time periods (bins, slices). --&gt; Challenge: </a:t>
            </a:r>
            <a:r>
              <a:rPr lang="en-US" altLang="zh-CN" b="1" u="sng" dirty="0">
                <a:latin typeface="Times New Roman" panose="02020603050405020304" pitchFamily="18" charset="0"/>
                <a:ea typeface="宋体" panose="02010600030101010101" pitchFamily="2" charset="-122"/>
                <a:cs typeface="Times New Roman" panose="02020603050405020304" pitchFamily="18" charset="0"/>
              </a:rPr>
              <a:t>alignment</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Train separately, apply orthogonal Procrustes to align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Hamilton’s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HistWords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Keep shared, global context embedding frozen and update target embedding on each time slice, or vice versa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Di Carlo’s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TWEC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endParaRPr lang="en-US" altLang="zh-CN" b="1" u="sng"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sz="1800" dirty="0" err="1">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Mikolov</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T. et al. Distributed representations of words and phrases and their compositionality. 2013.</a:t>
            </a:r>
          </a:p>
          <a:p>
            <a:pPr marL="457200" lvl="1" indent="0">
              <a:buNone/>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Hamilton, W. et al. Diachronic word embeddings reveal statistical laws of semantic change. 2016.</a:t>
            </a:r>
          </a:p>
          <a:p>
            <a:pPr marL="457200" lvl="1" indent="0">
              <a:buNone/>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Di Carlo, V. </a:t>
            </a:r>
            <a:r>
              <a:rPr lang="en-US" altLang="zh-CN" sz="1800" dirty="0" err="1">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el</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at. Training Temporal Word Embeddings with a Compass. 2019.</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Semantic Change Detection/Computation</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3F81B7F-BBAF-4A6D-87E7-9D02F5DAE135}"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3</a:t>
            </a:fld>
            <a:endParaRPr lang="zh-CN" altLang="en-US"/>
          </a:p>
        </p:txBody>
      </p:sp>
      <p:sp>
        <p:nvSpPr>
          <p:cNvPr id="18" name="页脚占位符 17">
            <a:extLst>
              <a:ext uri="{FF2B5EF4-FFF2-40B4-BE49-F238E27FC236}">
                <a16:creationId xmlns:a16="http://schemas.microsoft.com/office/drawing/2014/main" id="{38214AFD-ADC7-7893-F003-B3A4B154EA3C}"/>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406725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Temporal/diachronic/dynamic word embeddings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Metric: cosine distance/similarity</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Degree of change: a word’s embedding from different time slices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Hypothesis: a significant difference between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and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the embeddings of word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from time slices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and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would suggest a major change in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’s meaning and usage between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vice versa</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Proof: compare the cosine similarity scores to human judgement</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Direction of change: a word’s </a:t>
                </a:r>
                <a:r>
                  <a:rPr lang="en-GB" altLang="zh-CN" dirty="0">
                    <a:latin typeface="Times New Roman" panose="02020603050405020304" pitchFamily="18" charset="0"/>
                    <a:ea typeface="宋体" panose="02010600030101010101" pitchFamily="2" charset="-122"/>
                    <a:cs typeface="Times New Roman" panose="02020603050405020304" pitchFamily="18" charset="0"/>
                  </a:rPr>
                  <a:t>neighbours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from different time slices</a:t>
                </a:r>
              </a:p>
            </p:txBody>
          </p:sp>
        </mc:Choice>
        <mc:Fallback xmlns="">
          <p:sp>
            <p:nvSpPr>
              <p:cNvPr id="3" name="内容占位符 2">
                <a:extLst>
                  <a:ext uri="{FF2B5EF4-FFF2-40B4-BE49-F238E27FC236}">
                    <a16:creationId xmlns:a16="http://schemas.microsoft.com/office/drawing/2014/main" id="{C127FA5F-B614-4B6A-B7E5-C486D21DDC92}"/>
                  </a:ext>
                </a:extLst>
              </p:cNvPr>
              <p:cNvSpPr>
                <a:spLocks noGrp="1" noRot="1" noChangeAspect="1" noMove="1" noResize="1" noEditPoints="1" noAdjustHandles="1" noChangeArrowheads="1" noChangeShapeType="1" noTextEdit="1"/>
              </p:cNvSpPr>
              <p:nvPr>
                <p:ph idx="1"/>
              </p:nvPr>
            </p:nvSpPr>
            <p:spPr>
              <a:xfrm>
                <a:off x="632717" y="1825625"/>
                <a:ext cx="10515600" cy="4351338"/>
              </a:xfrm>
              <a:blipFill>
                <a:blip r:embed="rId3"/>
                <a:stretch>
                  <a:fillRect l="-1043" t="-2381"/>
                </a:stretch>
              </a:blipFill>
            </p:spPr>
            <p:txBody>
              <a:bodyPr/>
              <a:lstStyle/>
              <a:p>
                <a:r>
                  <a:rPr lang="en-GB">
                    <a:noFill/>
                  </a:rPr>
                  <a:t> </a:t>
                </a:r>
              </a:p>
            </p:txBody>
          </p:sp>
        </mc:Fallback>
      </mc:AlternateContent>
      <p:pic>
        <p:nvPicPr>
          <p:cNvPr id="9" name="图片 8" descr="图形用户界面, 图示&#10;&#10;中度可信度描述已自动生成">
            <a:extLst>
              <a:ext uri="{FF2B5EF4-FFF2-40B4-BE49-F238E27FC236}">
                <a16:creationId xmlns:a16="http://schemas.microsoft.com/office/drawing/2014/main" id="{CFADBEDB-C9E7-9947-ECBC-EADE80244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18" y="1690687"/>
            <a:ext cx="10721082" cy="3576553"/>
          </a:xfrm>
          <a:prstGeom prst="rect">
            <a:avLst/>
          </a:prstGeom>
        </p:spPr>
      </p:pic>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Semantic Change Detection/Computation</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8FD49768-680A-474B-87B8-294DD150A49E}"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4</a:t>
            </a:fld>
            <a:endParaRPr lang="zh-CN" altLang="en-US"/>
          </a:p>
        </p:txBody>
      </p:sp>
      <p:sp>
        <p:nvSpPr>
          <p:cNvPr id="10" name="页脚占位符 9">
            <a:extLst>
              <a:ext uri="{FF2B5EF4-FFF2-40B4-BE49-F238E27FC236}">
                <a16:creationId xmlns:a16="http://schemas.microsoft.com/office/drawing/2014/main" id="{585C6615-40F2-C91C-963E-6BECB43584E0}"/>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19922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Semantic Change Detection/Computation</a:t>
            </a:r>
          </a:p>
        </p:txBody>
      </p:sp>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p:txBody>
          <a:bodyPr>
            <a:normAutofit/>
          </a:bodyPr>
          <a:lstStyle/>
          <a:p>
            <a:r>
              <a:rPr lang="en-GB" altLang="zh-CN" dirty="0">
                <a:latin typeface="Times New Roman" panose="02020603050405020304" pitchFamily="18" charset="0"/>
                <a:ea typeface="宋体" panose="02010600030101010101" pitchFamily="2" charset="-122"/>
                <a:cs typeface="Times New Roman" panose="02020603050405020304" pitchFamily="18" charset="0"/>
              </a:rPr>
              <a:t>Flaws for using a single representation for each time slice</a:t>
            </a:r>
          </a:p>
          <a:p>
            <a:pPr lvl="1"/>
            <a:r>
              <a:rPr lang="en-GB" altLang="zh-CN" dirty="0">
                <a:latin typeface="Times New Roman" panose="02020603050405020304" pitchFamily="18" charset="0"/>
                <a:ea typeface="宋体" panose="02010600030101010101" pitchFamily="2" charset="-122"/>
                <a:cs typeface="Times New Roman" panose="02020603050405020304" pitchFamily="18" charset="0"/>
              </a:rPr>
              <a:t>How a word changes in its dominant sense</a:t>
            </a:r>
          </a:p>
          <a:p>
            <a:pPr lvl="1"/>
            <a:r>
              <a:rPr lang="en-GB" altLang="zh-CN" dirty="0">
                <a:latin typeface="Times New Roman" panose="02020603050405020304" pitchFamily="18" charset="0"/>
                <a:ea typeface="宋体" panose="02010600030101010101" pitchFamily="2" charset="-122"/>
                <a:cs typeface="Times New Roman" panose="02020603050405020304" pitchFamily="18" charset="0"/>
              </a:rPr>
              <a:t>May or may not be able to capture more complex changes</a:t>
            </a:r>
          </a:p>
          <a:p>
            <a:pPr lvl="1"/>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GB" altLang="zh-CN" dirty="0">
                <a:latin typeface="Times New Roman" panose="02020603050405020304" pitchFamily="18" charset="0"/>
                <a:ea typeface="宋体" panose="02010600030101010101" pitchFamily="2" charset="-122"/>
                <a:cs typeface="Times New Roman" panose="02020603050405020304" pitchFamily="18" charset="0"/>
              </a:rPr>
              <a:t>Contextualised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word embeddings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Devlin’s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BERT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A word with different contexts can yield different representation</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Word embedding --&gt; “sense” embedding</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Advantage: can model different meanings and usage of polysemy words</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Devlin, J. et al. BERT: Pre-training of Deep Bidirectional Transformers for Language Understanding. 2018.</a:t>
            </a:r>
          </a:p>
        </p:txBody>
      </p:sp>
      <p:sp>
        <p:nvSpPr>
          <p:cNvPr id="4" name="日期占位符 3">
            <a:extLst>
              <a:ext uri="{FF2B5EF4-FFF2-40B4-BE49-F238E27FC236}">
                <a16:creationId xmlns:a16="http://schemas.microsoft.com/office/drawing/2014/main" id="{64F80816-1239-E813-B82E-78BE84B4A527}"/>
              </a:ext>
            </a:extLst>
          </p:cNvPr>
          <p:cNvSpPr>
            <a:spLocks noGrp="1"/>
          </p:cNvSpPr>
          <p:nvPr>
            <p:ph type="dt" sz="half" idx="10"/>
          </p:nvPr>
        </p:nvSpPr>
        <p:spPr/>
        <p:txBody>
          <a:bodyPr/>
          <a:lstStyle/>
          <a:p>
            <a:fld id="{3E3ECB7E-1914-45FB-81DC-67CDEFC1C1C7}" type="datetime1">
              <a:rPr lang="en-GB" altLang="zh-CN" smtClean="0"/>
              <a:t>23/04/2024</a:t>
            </a:fld>
            <a:endParaRPr lang="zh-CN" altLang="en-US"/>
          </a:p>
        </p:txBody>
      </p:sp>
      <p:sp>
        <p:nvSpPr>
          <p:cNvPr id="7" name="灯片编号占位符 6">
            <a:extLst>
              <a:ext uri="{FF2B5EF4-FFF2-40B4-BE49-F238E27FC236}">
                <a16:creationId xmlns:a16="http://schemas.microsoft.com/office/drawing/2014/main" id="{BD628934-1E58-6D04-1405-973187466DC3}"/>
              </a:ext>
            </a:extLst>
          </p:cNvPr>
          <p:cNvSpPr>
            <a:spLocks noGrp="1"/>
          </p:cNvSpPr>
          <p:nvPr>
            <p:ph type="sldNum" sz="quarter" idx="12"/>
          </p:nvPr>
        </p:nvSpPr>
        <p:spPr/>
        <p:txBody>
          <a:bodyPr/>
          <a:lstStyle/>
          <a:p>
            <a:fld id="{7A2B538F-F84B-4E53-8D2B-CEBDE43E9DD3}" type="slidenum">
              <a:rPr lang="zh-CN" altLang="en-US" smtClean="0"/>
              <a:t>5</a:t>
            </a:fld>
            <a:endParaRPr lang="zh-CN" altLang="en-US"/>
          </a:p>
        </p:txBody>
      </p:sp>
      <p:sp>
        <p:nvSpPr>
          <p:cNvPr id="8" name="页脚占位符 7">
            <a:extLst>
              <a:ext uri="{FF2B5EF4-FFF2-40B4-BE49-F238E27FC236}">
                <a16:creationId xmlns:a16="http://schemas.microsoft.com/office/drawing/2014/main" id="{929F008D-9765-58B9-3813-6C907EBB9FE3}"/>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233604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GB" altLang="zh-CN" dirty="0">
                <a:latin typeface="Times New Roman" panose="02020603050405020304" pitchFamily="18" charset="0"/>
                <a:ea typeface="宋体" panose="02010600030101010101" pitchFamily="2" charset="-122"/>
                <a:cs typeface="Times New Roman" panose="02020603050405020304" pitchFamily="18" charset="0"/>
              </a:rPr>
              <a:t>Contextualised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word embeddings: how to distinguish “senses”?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Supervised: dictionary --&gt; sense representation</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Unsupervised: clustering</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Metrics: a word’s distribution among sense clusters at different times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Across time slices, measure how the size of each cluster changes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Across clusters, measure the percentage of occurrence from each time slice</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Degree of change: very difficult to generate a single score!</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Direction of change: from shrinking sense clusters to growing ones</a:t>
            </a:r>
          </a:p>
        </p:txBody>
      </p:sp>
      <p:pic>
        <p:nvPicPr>
          <p:cNvPr id="5" name="图片 4" descr="图片包含 图表&#10;&#10;描述已自动生成">
            <a:extLst>
              <a:ext uri="{FF2B5EF4-FFF2-40B4-BE49-F238E27FC236}">
                <a16:creationId xmlns:a16="http://schemas.microsoft.com/office/drawing/2014/main" id="{BA468499-DB96-7A1B-C40A-5912511863B4}"/>
              </a:ext>
            </a:extLst>
          </p:cNvPr>
          <p:cNvPicPr>
            <a:picLocks noChangeAspect="1"/>
          </p:cNvPicPr>
          <p:nvPr/>
        </p:nvPicPr>
        <p:blipFill rotWithShape="1">
          <a:blip r:embed="rId3">
            <a:extLst>
              <a:ext uri="{28A0092B-C50C-407E-A947-70E740481C1C}">
                <a14:useLocalDpi xmlns:a14="http://schemas.microsoft.com/office/drawing/2010/main" val="0"/>
              </a:ext>
            </a:extLst>
          </a:blip>
          <a:srcRect l="-14299"/>
          <a:stretch/>
        </p:blipFill>
        <p:spPr>
          <a:xfrm>
            <a:off x="5602906" y="1825624"/>
            <a:ext cx="5545412" cy="3638742"/>
          </a:xfrm>
          <a:prstGeom prst="rect">
            <a:avLst/>
          </a:prstGeom>
          <a:solidFill>
            <a:schemeClr val="bg1"/>
          </a:solidFill>
        </p:spPr>
      </p:pic>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Semantic Change Detection/Computation</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25/04/2024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6</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120836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English: Corpus of Historical American English, 1820s-2010s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News: New York Times Annotated Corpus, 1987-2007</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Old English: The Helsinki Corpus of English Texts, c.750-c.1700</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Spoken: The Diachronic Corpus of Present-Day Spoken English, 1958-1992</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Internet: JISC UK Web Domain Dataset, 1996–2013</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Chinese: CCL</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(Center for Chinese Linguistics) Corpus, 1870s-2020s</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(Only open to queries, unable to download full-text; very unbalanced)</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News: People’s Daily, 1946-2023</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Ancient: Sheffield Corpus of Chinese, Pre-Qin to Qing dynasty</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Diachronic Corpora</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7</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spTree>
    <p:extLst>
      <p:ext uri="{BB962C8B-B14F-4D97-AF65-F5344CB8AC3E}">
        <p14:creationId xmlns:p14="http://schemas.microsoft.com/office/powerpoint/2010/main" val="308092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Quality of static word embeddings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Word Similarity/Relatedness Test: Spearman correlation on human-labeled scores and scores (cosine similarity) generated by the embeddings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Word Analogy Test: Accuracy on analogy task (“man : woman :: father : X ”, where X should be ‘mother’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chosen by cosine similarity)</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Quality of aligned temporal embeddings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Similarity/Relatedness: changing scores generated by calculating human ratings on semantic relatedness across a variety of usage pairs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Word Analogy: also based on facts/common knowledge (“Ronald Reagan : 1987 :: Bill Clinton : 1997”, “Walkman : 1987 :: iPod : 2007”)</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Testing and Evaluation</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8</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grpSp>
        <p:nvGrpSpPr>
          <p:cNvPr id="11" name="组合 10">
            <a:extLst>
              <a:ext uri="{FF2B5EF4-FFF2-40B4-BE49-F238E27FC236}">
                <a16:creationId xmlns:a16="http://schemas.microsoft.com/office/drawing/2014/main" id="{294B0FCF-0E42-5E48-476D-2924A3EE8E09}"/>
              </a:ext>
            </a:extLst>
          </p:cNvPr>
          <p:cNvGrpSpPr/>
          <p:nvPr/>
        </p:nvGrpSpPr>
        <p:grpSpPr>
          <a:xfrm>
            <a:off x="632717" y="501345"/>
            <a:ext cx="10724445" cy="3635758"/>
            <a:chOff x="632717" y="501345"/>
            <a:chExt cx="10724445" cy="3635758"/>
          </a:xfrm>
        </p:grpSpPr>
        <p:pic>
          <p:nvPicPr>
            <p:cNvPr id="5" name="图片 4" descr="图形用户界面, 图示, 应用程序, Word&#10;&#10;描述已自动生成">
              <a:extLst>
                <a:ext uri="{FF2B5EF4-FFF2-40B4-BE49-F238E27FC236}">
                  <a16:creationId xmlns:a16="http://schemas.microsoft.com/office/drawing/2014/main" id="{87EF5868-3ECF-EB5D-2CA0-D81236C41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17" y="1687095"/>
              <a:ext cx="5665012" cy="2127892"/>
            </a:xfrm>
            <a:prstGeom prst="rect">
              <a:avLst/>
            </a:prstGeom>
          </p:spPr>
        </p:pic>
        <p:pic>
          <p:nvPicPr>
            <p:cNvPr id="10" name="图片 9" descr="图表, 散点图&#10;&#10;描述已自动生成">
              <a:extLst>
                <a:ext uri="{FF2B5EF4-FFF2-40B4-BE49-F238E27FC236}">
                  <a16:creationId xmlns:a16="http://schemas.microsoft.com/office/drawing/2014/main" id="{C8441A14-0E05-CB3E-8182-6DE97C895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729" y="501345"/>
              <a:ext cx="5059433" cy="3635758"/>
            </a:xfrm>
            <a:prstGeom prst="rect">
              <a:avLst/>
            </a:prstGeom>
          </p:spPr>
        </p:pic>
      </p:grpSp>
    </p:spTree>
    <p:extLst>
      <p:ext uri="{BB962C8B-B14F-4D97-AF65-F5344CB8AC3E}">
        <p14:creationId xmlns:p14="http://schemas.microsoft.com/office/powerpoint/2010/main" val="92087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27FA5F-B614-4B6A-B7E5-C486D21DDC92}"/>
              </a:ext>
            </a:extLst>
          </p:cNvPr>
          <p:cNvSpPr>
            <a:spLocks noGrp="1"/>
          </p:cNvSpPr>
          <p:nvPr>
            <p:ph idx="1"/>
          </p:nvPr>
        </p:nvSpPr>
        <p:spPr>
          <a:xfrm>
            <a:off x="632717" y="1825625"/>
            <a:ext cx="10515600" cy="4351338"/>
          </a:xfrm>
          <a:solidFill>
            <a:schemeClr val="bg1"/>
          </a:solidFill>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Metrics for the semantic change detection task</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Binary classification: decide which words lost or gained sense(s)</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Ranking: rank words according to their degree of change</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The DURel Annotation Tool (Schlechtweg, 2018), evaluation dataset DWUG and Chinese version ChiWUG (Chen, 2023)</a:t>
            </a: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4: Identical  3: Closely Related  2: Distantly Related  1: Unrelated</a:t>
            </a:r>
          </a:p>
          <a:p>
            <a:pPr lvl="1"/>
            <a:r>
              <a:rPr lang="en-US" altLang="zh-CN" b="1" u="sng" dirty="0">
                <a:latin typeface="Times New Roman" panose="02020603050405020304" pitchFamily="18" charset="0"/>
                <a:ea typeface="宋体" panose="02010600030101010101" pitchFamily="2" charset="-122"/>
                <a:cs typeface="Times New Roman" panose="02020603050405020304" pitchFamily="18" charset="0"/>
              </a:rPr>
              <a:t>graft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(n.): “a transplanted piece of living tissue” --&gt; “practice of bribery”</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None/>
            </a:pPr>
            <a:r>
              <a:rPr lang="en-US" altLang="zh-CN" sz="1800" dirty="0" err="1">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Schlechtweg</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D. et al. </a:t>
            </a:r>
            <a:r>
              <a:rPr lang="en-US" altLang="zh-CN" sz="1800" dirty="0" err="1">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DURel</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A framework for the annotation of lexical semantic change. 2018.</a:t>
            </a:r>
          </a:p>
          <a:p>
            <a:pPr marL="457200" lvl="1" indent="0">
              <a:buNone/>
            </a:pP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Chen, J. et al. </a:t>
            </a:r>
            <a:r>
              <a:rPr lang="en-US" altLang="zh-CN" sz="1800" dirty="0" err="1">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ChiWUG</a:t>
            </a:r>
            <a:r>
              <a:rPr lang="en-US" altLang="zh-CN" sz="18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 A graph-based evaluation dataset for Chinese lexical semantic change. 2023.</a:t>
            </a:r>
          </a:p>
        </p:txBody>
      </p:sp>
      <p:sp>
        <p:nvSpPr>
          <p:cNvPr id="2" name="标题 1">
            <a:extLst>
              <a:ext uri="{FF2B5EF4-FFF2-40B4-BE49-F238E27FC236}">
                <a16:creationId xmlns:a16="http://schemas.microsoft.com/office/drawing/2014/main" id="{600FEE10-8819-4B02-87D1-EBBD9AD149B6}"/>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Testing and Evaluation</a:t>
            </a:r>
          </a:p>
        </p:txBody>
      </p:sp>
      <p:sp>
        <p:nvSpPr>
          <p:cNvPr id="6" name="日期占位符 5">
            <a:extLst>
              <a:ext uri="{FF2B5EF4-FFF2-40B4-BE49-F238E27FC236}">
                <a16:creationId xmlns:a16="http://schemas.microsoft.com/office/drawing/2014/main" id="{B5A89BEA-4959-AB3B-B5D3-944650939D4E}"/>
              </a:ext>
            </a:extLst>
          </p:cNvPr>
          <p:cNvSpPr>
            <a:spLocks noGrp="1"/>
          </p:cNvSpPr>
          <p:nvPr>
            <p:ph type="dt" sz="half" idx="10"/>
          </p:nvPr>
        </p:nvSpPr>
        <p:spPr/>
        <p:txBody>
          <a:bodyPr/>
          <a:lstStyle/>
          <a:p>
            <a:fld id="{9B7200C5-6F3D-4997-B005-3E88F6D140BC}" type="datetime1">
              <a:rPr lang="en-GB" altLang="zh-CN" smtClean="0"/>
              <a:t>23/04/2024</a:t>
            </a:fld>
            <a:endParaRPr lang="zh-CN" altLang="en-US"/>
          </a:p>
        </p:txBody>
      </p:sp>
      <p:sp>
        <p:nvSpPr>
          <p:cNvPr id="8" name="灯片编号占位符 7">
            <a:extLst>
              <a:ext uri="{FF2B5EF4-FFF2-40B4-BE49-F238E27FC236}">
                <a16:creationId xmlns:a16="http://schemas.microsoft.com/office/drawing/2014/main" id="{F017128A-AFFE-DE85-6145-F202D8A693DA}"/>
              </a:ext>
            </a:extLst>
          </p:cNvPr>
          <p:cNvSpPr>
            <a:spLocks noGrp="1"/>
          </p:cNvSpPr>
          <p:nvPr>
            <p:ph type="sldNum" sz="quarter" idx="12"/>
          </p:nvPr>
        </p:nvSpPr>
        <p:spPr/>
        <p:txBody>
          <a:bodyPr/>
          <a:lstStyle/>
          <a:p>
            <a:fld id="{7A2B538F-F84B-4E53-8D2B-CEBDE43E9DD3}" type="slidenum">
              <a:rPr lang="zh-CN" altLang="en-US" smtClean="0"/>
              <a:t>9</a:t>
            </a:fld>
            <a:endParaRPr lang="zh-CN" altLang="en-US"/>
          </a:p>
        </p:txBody>
      </p:sp>
      <p:sp>
        <p:nvSpPr>
          <p:cNvPr id="7" name="页脚占位符 6">
            <a:extLst>
              <a:ext uri="{FF2B5EF4-FFF2-40B4-BE49-F238E27FC236}">
                <a16:creationId xmlns:a16="http://schemas.microsoft.com/office/drawing/2014/main" id="{5E36837C-D9B4-0B20-C17E-047E8CA1978A}"/>
              </a:ext>
            </a:extLst>
          </p:cNvPr>
          <p:cNvSpPr>
            <a:spLocks noGrp="1"/>
          </p:cNvSpPr>
          <p:nvPr>
            <p:ph type="ftr" sz="quarter" idx="11"/>
          </p:nvPr>
        </p:nvSpPr>
        <p:spPr/>
        <p:txBody>
          <a:bodyPr/>
          <a:lstStyle/>
          <a:p>
            <a:r>
              <a:rPr lang="en-GB" altLang="zh-CN" dirty="0"/>
              <a:t>Chinese Lexical Semantic Change</a:t>
            </a:r>
            <a:endParaRPr lang="zh-CN" altLang="en-US"/>
          </a:p>
        </p:txBody>
      </p:sp>
      <p:pic>
        <p:nvPicPr>
          <p:cNvPr id="5" name="图片 4" descr="图形用户界面, 散点图&#10;&#10;描述已自动生成">
            <a:extLst>
              <a:ext uri="{FF2B5EF4-FFF2-40B4-BE49-F238E27FC236}">
                <a16:creationId xmlns:a16="http://schemas.microsoft.com/office/drawing/2014/main" id="{B775F298-25B3-3650-E06B-6C83D7F35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377" y="500178"/>
            <a:ext cx="8433246" cy="3224329"/>
          </a:xfrm>
          <a:prstGeom prst="rect">
            <a:avLst/>
          </a:prstGeom>
        </p:spPr>
      </p:pic>
    </p:spTree>
    <p:extLst>
      <p:ext uri="{BB962C8B-B14F-4D97-AF65-F5344CB8AC3E}">
        <p14:creationId xmlns:p14="http://schemas.microsoft.com/office/powerpoint/2010/main" val="369630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12319</TotalTime>
  <Words>4559</Words>
  <Application>Microsoft Office PowerPoint</Application>
  <PresentationFormat>宽屏</PresentationFormat>
  <Paragraphs>409</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-apple-system</vt:lpstr>
      <vt:lpstr>等线</vt:lpstr>
      <vt:lpstr>等线 Light</vt:lpstr>
      <vt:lpstr>Arial</vt:lpstr>
      <vt:lpstr>Cambria Math</vt:lpstr>
      <vt:lpstr>Times New Roman</vt:lpstr>
      <vt:lpstr>Office 主题​​</vt:lpstr>
      <vt:lpstr>Analysing Lexical Semantic Change in Chinese Language Using Word Embeddings </vt:lpstr>
      <vt:lpstr>Lexical Semantic Change/Shift</vt:lpstr>
      <vt:lpstr>Semantic Change Detection/Computation</vt:lpstr>
      <vt:lpstr>Semantic Change Detection/Computation</vt:lpstr>
      <vt:lpstr>Semantic Change Detection/Computation</vt:lpstr>
      <vt:lpstr>Semantic Change Detection/Computation</vt:lpstr>
      <vt:lpstr>Diachronic Corpora</vt:lpstr>
      <vt:lpstr>Testing and Evaluation</vt:lpstr>
      <vt:lpstr>Testing and Evaluation</vt:lpstr>
      <vt:lpstr>Current Status</vt:lpstr>
      <vt:lpstr>Project Outline</vt:lpstr>
      <vt:lpstr>The Optimal Pipeline</vt:lpstr>
      <vt:lpstr>Project Outline</vt:lpstr>
      <vt:lpstr>Chinese Temporal Word Embeddings</vt:lpstr>
      <vt:lpstr>Testing on ChiWUG Dataset</vt:lpstr>
      <vt:lpstr>Case Study: “提升” (raise) promote --&gt; improve</vt:lpstr>
      <vt:lpstr>Temporal Word Analogy Task: Politicians</vt:lpstr>
      <vt:lpstr>Temporal Word Analogy Task: Lifestyle</vt:lpstr>
      <vt:lpstr>Temporal Word Analogy Task: Events</vt:lpstr>
      <vt:lpstr>Project Management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基于历时词嵌入模型的语义演变研究  Analysing Lexical Semantic Change Using Temporal Word Embeddings</dc:title>
  <dc:creator>张涵之</dc:creator>
  <cp:lastModifiedBy>涵之 张</cp:lastModifiedBy>
  <cp:revision>54</cp:revision>
  <dcterms:created xsi:type="dcterms:W3CDTF">2023-05-26T03:23:58Z</dcterms:created>
  <dcterms:modified xsi:type="dcterms:W3CDTF">2024-04-29T07:55:05Z</dcterms:modified>
</cp:coreProperties>
</file>