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63" r:id="rId4"/>
    <p:sldId id="267" r:id="rId5"/>
    <p:sldId id="270" r:id="rId6"/>
    <p:sldId id="268" r:id="rId7"/>
    <p:sldId id="279" r:id="rId8"/>
    <p:sldId id="269" r:id="rId9"/>
    <p:sldId id="278" r:id="rId10"/>
    <p:sldId id="271" r:id="rId11"/>
    <p:sldId id="280" r:id="rId12"/>
    <p:sldId id="281" r:id="rId13"/>
    <p:sldId id="274" r:id="rId14"/>
    <p:sldId id="275" r:id="rId15"/>
    <p:sldId id="276" r:id="rId16"/>
    <p:sldId id="283" r:id="rId17"/>
    <p:sldId id="277" r:id="rId18"/>
    <p:sldId id="262" r:id="rId19"/>
    <p:sldId id="273" r:id="rId20"/>
    <p:sldId id="28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A1FE"/>
    <a:srgbClr val="FE4AD8"/>
    <a:srgbClr val="FD4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7510" autoAdjust="0"/>
  </p:normalViewPr>
  <p:slideViewPr>
    <p:cSldViewPr snapToGrid="0">
      <p:cViewPr varScale="1">
        <p:scale>
          <a:sx n="38" d="100"/>
          <a:sy n="38" d="100"/>
        </p:scale>
        <p:origin x="1764" y="40"/>
      </p:cViewPr>
      <p:guideLst/>
    </p:cSldViewPr>
  </p:slideViewPr>
  <p:notesTextViewPr>
    <p:cViewPr>
      <p:scale>
        <a:sx n="1" d="1"/>
        <a:sy n="1" d="1"/>
      </p:scale>
      <p:origin x="0" y="0"/>
    </p:cViewPr>
  </p:notesTextViewPr>
  <p:sorterViewPr>
    <p:cViewPr>
      <p:scale>
        <a:sx n="100" d="100"/>
        <a:sy n="100" d="100"/>
      </p:scale>
      <p:origin x="0" y="-13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32EB5-4A52-463E-9C80-4A7DB93E00E9}" type="datetimeFigureOut">
              <a:rPr lang="en-GB" smtClean="0"/>
              <a:t>22/01/2024</a:t>
            </a:fld>
            <a:endParaRPr lang="en-GB"/>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545D2E-BF0B-40C8-98CD-FD37C4FA5DE9}" type="slidenum">
              <a:rPr lang="en-GB" smtClean="0"/>
              <a:t>‹#›</a:t>
            </a:fld>
            <a:endParaRPr lang="en-GB"/>
          </a:p>
        </p:txBody>
      </p:sp>
    </p:spTree>
    <p:extLst>
      <p:ext uri="{BB962C8B-B14F-4D97-AF65-F5344CB8AC3E}">
        <p14:creationId xmlns:p14="http://schemas.microsoft.com/office/powerpoint/2010/main" val="320885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ChatGPT and other Large Language models are on fire recently, but there are also quite a few concerns, today I would like to talk about the bias in language models, how they come in to being and what we can do about them.</a:t>
            </a:r>
          </a:p>
        </p:txBody>
      </p:sp>
      <p:sp>
        <p:nvSpPr>
          <p:cNvPr id="4" name="灯片编号占位符 3"/>
          <p:cNvSpPr>
            <a:spLocks noGrp="1"/>
          </p:cNvSpPr>
          <p:nvPr>
            <p:ph type="sldNum" sz="quarter" idx="5"/>
          </p:nvPr>
        </p:nvSpPr>
        <p:spPr/>
        <p:txBody>
          <a:bodyPr/>
          <a:lstStyle/>
          <a:p>
            <a:fld id="{1A545D2E-BF0B-40C8-98CD-FD37C4FA5DE9}" type="slidenum">
              <a:rPr lang="en-GB" smtClean="0"/>
              <a:t>1</a:t>
            </a:fld>
            <a:endParaRPr lang="en-GB"/>
          </a:p>
        </p:txBody>
      </p:sp>
    </p:spTree>
    <p:extLst>
      <p:ext uri="{BB962C8B-B14F-4D97-AF65-F5344CB8AC3E}">
        <p14:creationId xmlns:p14="http://schemas.microsoft.com/office/powerpoint/2010/main" val="3757040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cs typeface="Times New Roman" panose="02020603050405020304" pitchFamily="18" charset="0"/>
              </a:rPr>
              <a:t>Question-answering models may rely on stereotypes to answer questions in ambiguous contexts, and classification models may discriminate against certain groups, for example, misclassify African-American English tweets as negative instead of those written in Standard American English.</a:t>
            </a:r>
            <a:endParaRPr lang="en-GB" dirty="0"/>
          </a:p>
        </p:txBody>
      </p:sp>
      <p:sp>
        <p:nvSpPr>
          <p:cNvPr id="4" name="灯片编号占位符 3"/>
          <p:cNvSpPr>
            <a:spLocks noGrp="1"/>
          </p:cNvSpPr>
          <p:nvPr>
            <p:ph type="sldNum" sz="quarter" idx="5"/>
          </p:nvPr>
        </p:nvSpPr>
        <p:spPr/>
        <p:txBody>
          <a:bodyPr/>
          <a:lstStyle/>
          <a:p>
            <a:fld id="{1A545D2E-BF0B-40C8-98CD-FD37C4FA5DE9}" type="slidenum">
              <a:rPr lang="en-GB" smtClean="0"/>
              <a:t>10</a:t>
            </a:fld>
            <a:endParaRPr lang="en-GB"/>
          </a:p>
        </p:txBody>
      </p:sp>
    </p:spTree>
    <p:extLst>
      <p:ext uri="{BB962C8B-B14F-4D97-AF65-F5344CB8AC3E}">
        <p14:creationId xmlns:p14="http://schemas.microsoft.com/office/powerpoint/2010/main" val="1643971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also have AI in the recruitment process,</a:t>
            </a:r>
            <a:r>
              <a:rPr lang="en-US" altLang="zh-CN" dirty="0">
                <a:latin typeface="Times New Roman" panose="02020603050405020304" pitchFamily="18" charset="0"/>
                <a:cs typeface="Times New Roman" panose="02020603050405020304" pitchFamily="18" charset="0"/>
              </a:rPr>
              <a:t> Amazon’s AI resume reading software learned from the examples of successful resumes to not hire women, and t</a:t>
            </a:r>
            <a:r>
              <a:rPr lang="en-GB" dirty="0"/>
              <a:t>he project was eventually given up. And if you ask an AI model to write recommendation letters for employees, they will describe men as respectful experts and women as emotional beauty.</a:t>
            </a:r>
          </a:p>
        </p:txBody>
      </p:sp>
      <p:sp>
        <p:nvSpPr>
          <p:cNvPr id="4" name="灯片编号占位符 3"/>
          <p:cNvSpPr>
            <a:spLocks noGrp="1"/>
          </p:cNvSpPr>
          <p:nvPr>
            <p:ph type="sldNum" sz="quarter" idx="5"/>
          </p:nvPr>
        </p:nvSpPr>
        <p:spPr/>
        <p:txBody>
          <a:bodyPr/>
          <a:lstStyle/>
          <a:p>
            <a:fld id="{1A545D2E-BF0B-40C8-98CD-FD37C4FA5DE9}" type="slidenum">
              <a:rPr lang="en-GB" smtClean="0"/>
              <a:t>11</a:t>
            </a:fld>
            <a:endParaRPr lang="en-GB"/>
          </a:p>
        </p:txBody>
      </p:sp>
    </p:spTree>
    <p:extLst>
      <p:ext uri="{BB962C8B-B14F-4D97-AF65-F5344CB8AC3E}">
        <p14:creationId xmlns:p14="http://schemas.microsoft.com/office/powerpoint/2010/main" val="857520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And there is AI storytelling, where GPT-4 writes stereotypical stories about boys choosing science and technologies and becoming a successful doctor while girls pursue a fine arts degree and ends up a beloved teacher.</a:t>
            </a:r>
          </a:p>
        </p:txBody>
      </p:sp>
      <p:sp>
        <p:nvSpPr>
          <p:cNvPr id="4" name="灯片编号占位符 3"/>
          <p:cNvSpPr>
            <a:spLocks noGrp="1"/>
          </p:cNvSpPr>
          <p:nvPr>
            <p:ph type="sldNum" sz="quarter" idx="5"/>
          </p:nvPr>
        </p:nvSpPr>
        <p:spPr/>
        <p:txBody>
          <a:bodyPr/>
          <a:lstStyle/>
          <a:p>
            <a:fld id="{1A545D2E-BF0B-40C8-98CD-FD37C4FA5DE9}" type="slidenum">
              <a:rPr lang="en-GB" smtClean="0"/>
              <a:t>12</a:t>
            </a:fld>
            <a:endParaRPr lang="en-GB"/>
          </a:p>
        </p:txBody>
      </p:sp>
    </p:spTree>
    <p:extLst>
      <p:ext uri="{BB962C8B-B14F-4D97-AF65-F5344CB8AC3E}">
        <p14:creationId xmlns:p14="http://schemas.microsoft.com/office/powerpoint/2010/main" val="4251967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cs typeface="Times New Roman" panose="02020603050405020304" pitchFamily="18" charset="0"/>
              </a:rPr>
              <a:t>And where do the biases come from? First, language models are primarily trained on vast amounts of </a:t>
            </a:r>
            <a:r>
              <a:rPr lang="en-US" altLang="zh-CN" dirty="0" err="1">
                <a:latin typeface="Times New Roman" panose="02020603050405020304" pitchFamily="18" charset="0"/>
                <a:cs typeface="Times New Roman" panose="02020603050405020304" pitchFamily="18" charset="0"/>
              </a:rPr>
              <a:t>unlabelled</a:t>
            </a:r>
            <a:r>
              <a:rPr lang="en-US" altLang="zh-CN" dirty="0">
                <a:latin typeface="Times New Roman" panose="02020603050405020304" pitchFamily="18" charset="0"/>
                <a:cs typeface="Times New Roman" panose="02020603050405020304" pitchFamily="18" charset="0"/>
              </a:rPr>
              <a:t> data, which consists of extensive text corpora available on the internet, including websites, articles, books, and other forms of written content. Second, bias can come through algorithms that place more importance on certain features or data points. In (semi)supervised learning, bias may also emerge from subjective judgments of human annotators. And finally, developers might implement policies that prevent (or encourage) a given model behavior. On the other hand, they can also design policies to mitigate unintended toxic model behaviors and prevent malicious abuse</a:t>
            </a:r>
          </a:p>
        </p:txBody>
      </p:sp>
      <p:sp>
        <p:nvSpPr>
          <p:cNvPr id="4" name="灯片编号占位符 3"/>
          <p:cNvSpPr>
            <a:spLocks noGrp="1"/>
          </p:cNvSpPr>
          <p:nvPr>
            <p:ph type="sldNum" sz="quarter" idx="5"/>
          </p:nvPr>
        </p:nvSpPr>
        <p:spPr/>
        <p:txBody>
          <a:bodyPr/>
          <a:lstStyle/>
          <a:p>
            <a:fld id="{1A545D2E-BF0B-40C8-98CD-FD37C4FA5DE9}" type="slidenum">
              <a:rPr lang="en-GB" smtClean="0"/>
              <a:t>13</a:t>
            </a:fld>
            <a:endParaRPr lang="en-GB"/>
          </a:p>
        </p:txBody>
      </p:sp>
    </p:spTree>
    <p:extLst>
      <p:ext uri="{BB962C8B-B14F-4D97-AF65-F5344CB8AC3E}">
        <p14:creationId xmlns:p14="http://schemas.microsoft.com/office/powerpoint/2010/main" val="1751579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what makes the biases in language models exceptionally tricky to deal with? First the bias can propagate through the models to downstream tasks, leading to unfair treatment, reinforced stereotypes, and marginalization of certain groups.</a:t>
            </a:r>
            <a:r>
              <a:rPr lang="en-US" altLang="zh-CN" dirty="0">
                <a:latin typeface="+mn-lt"/>
                <a:cs typeface="+mn-cs"/>
              </a:rPr>
              <a:t> Second is what we call emergence, </a:t>
            </a:r>
            <a:r>
              <a:rPr lang="en-US" altLang="zh-CN" dirty="0">
                <a:latin typeface="Times New Roman" panose="02020603050405020304" pitchFamily="18" charset="0"/>
                <a:cs typeface="Times New Roman" panose="02020603050405020304" pitchFamily="18" charset="0"/>
              </a:rPr>
              <a:t>in large language models, unanticipated capabilities may not be explicitly encoded within the model’s architecture and are therefore </a:t>
            </a:r>
            <a:r>
              <a:rPr lang="en-US" altLang="zh-CN" dirty="0"/>
              <a:t>difficult to predict or control. </a:t>
            </a:r>
            <a:r>
              <a:rPr lang="en-US" altLang="zh-CN" dirty="0">
                <a:latin typeface="Times New Roman" panose="02020603050405020304" pitchFamily="18" charset="0"/>
                <a:cs typeface="Times New Roman" panose="02020603050405020304" pitchFamily="18" charset="0"/>
              </a:rPr>
              <a:t>At last, there is non-linearity, </a:t>
            </a:r>
            <a:r>
              <a:rPr lang="en-US" altLang="zh-CN" dirty="0"/>
              <a:t>due to the complex interdependencies between the model parameters and the high-dimensional output, small biases may end up having massive negative effects</a:t>
            </a:r>
            <a:r>
              <a:rPr lang="en-US" altLang="zh-CN" dirty="0">
                <a:latin typeface="Times New Roman" panose="02020603050405020304" pitchFamily="18" charset="0"/>
                <a:cs typeface="Times New Roman" panose="02020603050405020304" pitchFamily="18" charset="0"/>
              </a:rPr>
              <a:t>.</a:t>
            </a:r>
          </a:p>
        </p:txBody>
      </p:sp>
      <p:sp>
        <p:nvSpPr>
          <p:cNvPr id="4" name="灯片编号占位符 3"/>
          <p:cNvSpPr>
            <a:spLocks noGrp="1"/>
          </p:cNvSpPr>
          <p:nvPr>
            <p:ph type="sldNum" sz="quarter" idx="5"/>
          </p:nvPr>
        </p:nvSpPr>
        <p:spPr/>
        <p:txBody>
          <a:bodyPr/>
          <a:lstStyle/>
          <a:p>
            <a:fld id="{1A545D2E-BF0B-40C8-98CD-FD37C4FA5DE9}" type="slidenum">
              <a:rPr lang="en-GB" smtClean="0"/>
              <a:t>14</a:t>
            </a:fld>
            <a:endParaRPr lang="en-GB"/>
          </a:p>
        </p:txBody>
      </p:sp>
    </p:spTree>
    <p:extLst>
      <p:ext uri="{BB962C8B-B14F-4D97-AF65-F5344CB8AC3E}">
        <p14:creationId xmlns:p14="http://schemas.microsoft.com/office/powerpoint/2010/main" val="3040474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cs typeface="Times New Roman" panose="02020603050405020304" pitchFamily="18" charset="0"/>
              </a:rPr>
              <a:t>What can be done about this?</a:t>
            </a:r>
          </a:p>
          <a:p>
            <a:r>
              <a:rPr lang="en-US" altLang="zh-CN" dirty="0">
                <a:latin typeface="Times New Roman" panose="02020603050405020304" pitchFamily="18" charset="0"/>
                <a:cs typeface="Times New Roman" panose="02020603050405020304" pitchFamily="18" charset="0"/>
              </a:rPr>
              <a:t>humans can be involved in curating and annotating high-quality and diverse training data</a:t>
            </a:r>
          </a:p>
          <a:p>
            <a:r>
              <a:rPr lang="en-US" altLang="zh-CN" dirty="0">
                <a:latin typeface="Times New Roman" panose="02020603050405020304" pitchFamily="18" charset="0"/>
                <a:cs typeface="Times New Roman" panose="02020603050405020304" pitchFamily="18" charset="0"/>
              </a:rPr>
              <a:t>experts can guide the model fine-tuning process by providing feedback on the model’s outputs</a:t>
            </a:r>
          </a:p>
          <a:p>
            <a:r>
              <a:rPr lang="en-US" altLang="zh-CN" dirty="0">
                <a:latin typeface="Times New Roman" panose="02020603050405020304" pitchFamily="18" charset="0"/>
                <a:cs typeface="Times New Roman" panose="02020603050405020304" pitchFamily="18" charset="0"/>
              </a:rPr>
              <a:t>reviewers can evaluate the model’s performance and provide feedback to developers</a:t>
            </a:r>
          </a:p>
          <a:p>
            <a:r>
              <a:rPr lang="en-US" altLang="zh-CN" dirty="0">
                <a:latin typeface="Times New Roman" panose="02020603050405020304" pitchFamily="18" charset="0"/>
                <a:cs typeface="Times New Roman" panose="02020603050405020304" pitchFamily="18" charset="0"/>
              </a:rPr>
              <a:t>moderators can monitor and review the model’s outputs in real-time, intervene when necessary</a:t>
            </a:r>
          </a:p>
          <a:p>
            <a:r>
              <a:rPr lang="en-US" altLang="zh-CN" dirty="0">
                <a:latin typeface="Times New Roman" panose="02020603050405020304" pitchFamily="18" charset="0"/>
                <a:cs typeface="Times New Roman" panose="02020603050405020304" pitchFamily="18" charset="0"/>
              </a:rPr>
              <a:t>users can be provided with options to customize the model’s behavior according to their preferences or requirements</a:t>
            </a:r>
          </a:p>
        </p:txBody>
      </p:sp>
      <p:sp>
        <p:nvSpPr>
          <p:cNvPr id="4" name="灯片编号占位符 3"/>
          <p:cNvSpPr>
            <a:spLocks noGrp="1"/>
          </p:cNvSpPr>
          <p:nvPr>
            <p:ph type="sldNum" sz="quarter" idx="5"/>
          </p:nvPr>
        </p:nvSpPr>
        <p:spPr/>
        <p:txBody>
          <a:bodyPr/>
          <a:lstStyle/>
          <a:p>
            <a:fld id="{1A545D2E-BF0B-40C8-98CD-FD37C4FA5DE9}" type="slidenum">
              <a:rPr lang="en-GB" smtClean="0"/>
              <a:t>15</a:t>
            </a:fld>
            <a:endParaRPr lang="en-GB"/>
          </a:p>
        </p:txBody>
      </p:sp>
    </p:spTree>
    <p:extLst>
      <p:ext uri="{BB962C8B-B14F-4D97-AF65-F5344CB8AC3E}">
        <p14:creationId xmlns:p14="http://schemas.microsoft.com/office/powerpoint/2010/main" val="2203965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cs typeface="Times New Roman" panose="02020603050405020304" pitchFamily="18" charset="0"/>
              </a:rPr>
              <a:t>But there are new problems, for example in training data curation, OpenAI hired laborers to filter harmful text and images, through which the worker are “tortured” by the traumatic nature of the text. </a:t>
            </a:r>
            <a:r>
              <a:rPr lang="en-GB" altLang="zh-CN" sz="1200" dirty="0">
                <a:latin typeface="Times New Roman" panose="02020603050405020304" pitchFamily="18" charset="0"/>
                <a:cs typeface="Times New Roman" panose="02020603050405020304" pitchFamily="18" charset="0"/>
              </a:rPr>
              <a:t>This kind of debiasing may lead to new controversy, </a:t>
            </a:r>
            <a:r>
              <a:rPr lang="en-US" altLang="zh-CN" sz="1200" dirty="0">
                <a:latin typeface="Times New Roman" panose="02020603050405020304" pitchFamily="18" charset="0"/>
                <a:cs typeface="Times New Roman" panose="02020603050405020304" pitchFamily="18" charset="0"/>
              </a:rPr>
              <a:t>as an</a:t>
            </a:r>
            <a:r>
              <a:rPr lang="en-US" altLang="zh-CN" dirty="0">
                <a:latin typeface="Times New Roman" panose="02020603050405020304" pitchFamily="18" charset="0"/>
                <a:cs typeface="Times New Roman" panose="02020603050405020304" pitchFamily="18" charset="0"/>
              </a:rPr>
              <a:t> often-overlooked component of the creation of generative AI is the need to exploit the labor of people in underdeveloped countries.</a:t>
            </a:r>
          </a:p>
        </p:txBody>
      </p:sp>
      <p:sp>
        <p:nvSpPr>
          <p:cNvPr id="4" name="灯片编号占位符 3"/>
          <p:cNvSpPr>
            <a:spLocks noGrp="1"/>
          </p:cNvSpPr>
          <p:nvPr>
            <p:ph type="sldNum" sz="quarter" idx="5"/>
          </p:nvPr>
        </p:nvSpPr>
        <p:spPr/>
        <p:txBody>
          <a:bodyPr/>
          <a:lstStyle/>
          <a:p>
            <a:fld id="{1A545D2E-BF0B-40C8-98CD-FD37C4FA5DE9}" type="slidenum">
              <a:rPr lang="en-GB" smtClean="0"/>
              <a:t>16</a:t>
            </a:fld>
            <a:endParaRPr lang="en-GB"/>
          </a:p>
        </p:txBody>
      </p:sp>
    </p:spTree>
    <p:extLst>
      <p:ext uri="{BB962C8B-B14F-4D97-AF65-F5344CB8AC3E}">
        <p14:creationId xmlns:p14="http://schemas.microsoft.com/office/powerpoint/2010/main" val="629399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cs typeface="Times New Roman" panose="02020603050405020304" pitchFamily="18" charset="0"/>
              </a:rPr>
              <a:t>Finally, there are some </a:t>
            </a:r>
            <a:r>
              <a:rPr lang="en-GB" altLang="zh-CN" sz="1200" dirty="0">
                <a:latin typeface="Times New Roman" panose="02020603050405020304" pitchFamily="18" charset="0"/>
                <a:cs typeface="Times New Roman" panose="02020603050405020304" pitchFamily="18" charset="0"/>
              </a:rPr>
              <a:t>basic principles that may be helpful to follow as developers.</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Developers should be transparent about the methodologies, data sources, and potential biases of their AI models</a:t>
            </a:r>
          </a:p>
          <a:p>
            <a:r>
              <a:rPr lang="en-US" altLang="zh-CN" dirty="0">
                <a:latin typeface="Times New Roman" panose="02020603050405020304" pitchFamily="18" charset="0"/>
                <a:cs typeface="Times New Roman" panose="02020603050405020304" pitchFamily="18" charset="0"/>
              </a:rPr>
              <a:t>Providing resources, training, and support to help users better understand the biases</a:t>
            </a:r>
          </a:p>
          <a:p>
            <a:r>
              <a:rPr lang="en-US" altLang="zh-CN" dirty="0">
                <a:latin typeface="Times New Roman" panose="02020603050405020304" pitchFamily="18" charset="0"/>
                <a:cs typeface="Times New Roman" panose="02020603050405020304" pitchFamily="18" charset="0"/>
              </a:rPr>
              <a:t>Regularly assessing the performance of AI models in real-world contexts, monitoring their impact on users and making adjustments as needed</a:t>
            </a:r>
          </a:p>
        </p:txBody>
      </p:sp>
      <p:sp>
        <p:nvSpPr>
          <p:cNvPr id="4" name="灯片编号占位符 3"/>
          <p:cNvSpPr>
            <a:spLocks noGrp="1"/>
          </p:cNvSpPr>
          <p:nvPr>
            <p:ph type="sldNum" sz="quarter" idx="5"/>
          </p:nvPr>
        </p:nvSpPr>
        <p:spPr/>
        <p:txBody>
          <a:bodyPr/>
          <a:lstStyle/>
          <a:p>
            <a:fld id="{1A545D2E-BF0B-40C8-98CD-FD37C4FA5DE9}" type="slidenum">
              <a:rPr lang="en-GB" smtClean="0"/>
              <a:t>17</a:t>
            </a:fld>
            <a:endParaRPr lang="en-GB"/>
          </a:p>
        </p:txBody>
      </p:sp>
    </p:spTree>
    <p:extLst>
      <p:ext uri="{BB962C8B-B14F-4D97-AF65-F5344CB8AC3E}">
        <p14:creationId xmlns:p14="http://schemas.microsoft.com/office/powerpoint/2010/main" val="1645865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latin typeface="Times New Roman" panose="02020603050405020304" pitchFamily="18" charset="0"/>
                <a:cs typeface="Times New Roman" panose="02020603050405020304" pitchFamily="18" charset="0"/>
              </a:rPr>
              <a:t>NLP systems, especially word embeddings and language models, can absorb and amplify social biases </a:t>
            </a:r>
            <a:r>
              <a:rPr lang="en-US" altLang="zh-CN" dirty="0">
                <a:latin typeface="Times New Roman" panose="02020603050405020304" pitchFamily="18" charset="0"/>
                <a:cs typeface="Times New Roman" panose="02020603050405020304" pitchFamily="18" charset="0"/>
              </a:rPr>
              <a:t>from its training data. Human-like semantic biases come from the application of machine learning to ordinary language, which is the same sort of language we humans use every day. We are going to look at how machine prejudice derives from human culture and therefore is difficult to eliminate</a:t>
            </a:r>
          </a:p>
        </p:txBody>
      </p:sp>
      <p:sp>
        <p:nvSpPr>
          <p:cNvPr id="4" name="灯片编号占位符 3"/>
          <p:cNvSpPr>
            <a:spLocks noGrp="1"/>
          </p:cNvSpPr>
          <p:nvPr>
            <p:ph type="sldNum" sz="quarter" idx="5"/>
          </p:nvPr>
        </p:nvSpPr>
        <p:spPr/>
        <p:txBody>
          <a:bodyPr/>
          <a:lstStyle/>
          <a:p>
            <a:fld id="{1A545D2E-BF0B-40C8-98CD-FD37C4FA5DE9}" type="slidenum">
              <a:rPr lang="en-GB" smtClean="0"/>
              <a:t>2</a:t>
            </a:fld>
            <a:endParaRPr lang="en-GB"/>
          </a:p>
        </p:txBody>
      </p:sp>
    </p:spTree>
    <p:extLst>
      <p:ext uri="{BB962C8B-B14F-4D97-AF65-F5344CB8AC3E}">
        <p14:creationId xmlns:p14="http://schemas.microsoft.com/office/powerpoint/2010/main" val="2137335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basic form of meaning representation in language models is word embeddings, where </a:t>
            </a:r>
            <a:r>
              <a:rPr lang="en-US" altLang="zh-CN" dirty="0">
                <a:latin typeface="Times New Roman" panose="02020603050405020304" pitchFamily="18" charset="0"/>
                <a:cs typeface="Times New Roman" panose="02020603050405020304" pitchFamily="18" charset="0"/>
              </a:rPr>
              <a:t>the textual context in which a word is found is represented as a high-dimensional vector. We can </a:t>
            </a:r>
            <a:r>
              <a:rPr lang="en-GB" altLang="zh-CN" dirty="0">
                <a:latin typeface="Times New Roman" panose="02020603050405020304" pitchFamily="18" charset="0"/>
                <a:cs typeface="Times New Roman" panose="02020603050405020304" pitchFamily="18" charset="0"/>
              </a:rPr>
              <a:t>c</a:t>
            </a:r>
            <a:r>
              <a:rPr lang="en-GB" dirty="0"/>
              <a:t>ompare how similar or different two words are by measuring their distance, based on the assumption that </a:t>
            </a:r>
            <a:r>
              <a:rPr lang="en-US" altLang="zh-CN" dirty="0">
                <a:latin typeface="Times New Roman" panose="02020603050405020304" pitchFamily="18" charset="0"/>
                <a:cs typeface="Times New Roman" panose="02020603050405020304" pitchFamily="18" charset="0"/>
              </a:rPr>
              <a:t>words that are closer in the vector space are also semantically closer</a:t>
            </a:r>
          </a:p>
        </p:txBody>
      </p:sp>
      <p:sp>
        <p:nvSpPr>
          <p:cNvPr id="4" name="灯片编号占位符 3"/>
          <p:cNvSpPr>
            <a:spLocks noGrp="1"/>
          </p:cNvSpPr>
          <p:nvPr>
            <p:ph type="sldNum" sz="quarter" idx="5"/>
          </p:nvPr>
        </p:nvSpPr>
        <p:spPr/>
        <p:txBody>
          <a:bodyPr/>
          <a:lstStyle/>
          <a:p>
            <a:fld id="{1A545D2E-BF0B-40C8-98CD-FD37C4FA5DE9}" type="slidenum">
              <a:rPr lang="en-GB" smtClean="0"/>
              <a:t>3</a:t>
            </a:fld>
            <a:endParaRPr lang="en-GB"/>
          </a:p>
        </p:txBody>
      </p:sp>
    </p:spTree>
    <p:extLst>
      <p:ext uri="{BB962C8B-B14F-4D97-AF65-F5344CB8AC3E}">
        <p14:creationId xmlns:p14="http://schemas.microsoft.com/office/powerpoint/2010/main" val="383132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Here we look at an example of how w</a:t>
            </a:r>
            <a:r>
              <a:rPr lang="en-US" altLang="zh-CN" sz="1200" dirty="0">
                <a:latin typeface="Times New Roman" panose="02020603050405020304" pitchFamily="18" charset="0"/>
                <a:cs typeface="Times New Roman" panose="02020603050405020304" pitchFamily="18" charset="0"/>
              </a:rPr>
              <a:t>ord embeddings exhibit gender bias. In English we can see that a</a:t>
            </a:r>
            <a:r>
              <a:rPr lang="en-US" altLang="zh-CN" dirty="0">
                <a:latin typeface="Times New Roman" panose="02020603050405020304" pitchFamily="18" charset="0"/>
                <a:cs typeface="Times New Roman" panose="02020603050405020304" pitchFamily="18" charset="0"/>
              </a:rPr>
              <a:t>long the semantic gender direction, </a:t>
            </a:r>
            <a:r>
              <a:rPr lang="en-US" altLang="zh-CN" sz="1200" dirty="0">
                <a:latin typeface="Times New Roman" panose="02020603050405020304" pitchFamily="18" charset="0"/>
                <a:cs typeface="Times New Roman" panose="02020603050405020304" pitchFamily="18" charset="0"/>
              </a:rPr>
              <a:t>the projection of the word “nurse” inclines towards female, making it a more “feminine” occupation.</a:t>
            </a:r>
            <a:r>
              <a:rPr lang="en-US" altLang="zh-CN" dirty="0"/>
              <a:t> </a:t>
            </a:r>
            <a:r>
              <a:rPr lang="en-US" altLang="zh-CN" sz="1200" dirty="0">
                <a:latin typeface="Times New Roman" panose="02020603050405020304" pitchFamily="18" charset="0"/>
                <a:cs typeface="Times New Roman" panose="02020603050405020304" pitchFamily="18" charset="0"/>
              </a:rPr>
              <a:t>As for in languages with grammatical gender like Spanish, masculine occupations are closer to the corresponding English terms than their feminine counterparts</a:t>
            </a:r>
          </a:p>
        </p:txBody>
      </p:sp>
      <p:sp>
        <p:nvSpPr>
          <p:cNvPr id="4" name="灯片编号占位符 3"/>
          <p:cNvSpPr>
            <a:spLocks noGrp="1"/>
          </p:cNvSpPr>
          <p:nvPr>
            <p:ph type="sldNum" sz="quarter" idx="5"/>
          </p:nvPr>
        </p:nvSpPr>
        <p:spPr/>
        <p:txBody>
          <a:bodyPr/>
          <a:lstStyle/>
          <a:p>
            <a:fld id="{1A545D2E-BF0B-40C8-98CD-FD37C4FA5DE9}" type="slidenum">
              <a:rPr lang="en-GB" smtClean="0"/>
              <a:t>4</a:t>
            </a:fld>
            <a:endParaRPr lang="en-GB"/>
          </a:p>
        </p:txBody>
      </p:sp>
    </p:spTree>
    <p:extLst>
      <p:ext uri="{BB962C8B-B14F-4D97-AF65-F5344CB8AC3E}">
        <p14:creationId xmlns:p14="http://schemas.microsoft.com/office/powerpoint/2010/main" val="3119747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This is more direct in the </a:t>
            </a:r>
            <a:r>
              <a:rPr lang="en-GB" altLang="zh-CN" sz="1200" dirty="0">
                <a:latin typeface="Times New Roman" panose="02020603050405020304" pitchFamily="18" charset="0"/>
                <a:cs typeface="Times New Roman" panose="02020603050405020304" pitchFamily="18" charset="0"/>
              </a:rPr>
              <a:t>Word Analogy Test</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where </a:t>
            </a:r>
            <a:r>
              <a:rPr lang="en-US" altLang="zh-CN" dirty="0">
                <a:latin typeface="Times New Roman" panose="02020603050405020304" pitchFamily="18" charset="0"/>
                <a:cs typeface="Times New Roman" panose="02020603050405020304" pitchFamily="18" charset="0"/>
              </a:rPr>
              <a:t>algebraic relationships between vectors capture syntactic and semantic relationships between words in the form of “a is to b as c is to d”. capturing relationships such as </a:t>
            </a:r>
            <a:r>
              <a:rPr lang="en-US" dirty="0">
                <a:latin typeface="Times New Roman" panose="02020603050405020304" pitchFamily="18" charset="0"/>
                <a:cs typeface="Times New Roman" panose="02020603050405020304" pitchFamily="18" charset="0"/>
              </a:rPr>
              <a:t>Madrid to Spain is as Paris to France and Man is to King as Woman is to Queen. </a:t>
            </a:r>
            <a:r>
              <a:rPr lang="en-GB" dirty="0">
                <a:latin typeface="Times New Roman" panose="02020603050405020304" pitchFamily="18" charset="0"/>
                <a:cs typeface="Times New Roman" panose="02020603050405020304" pitchFamily="18" charset="0"/>
              </a:rPr>
              <a:t>The above examples are useful for understanding language and human thoughts, but the embeddings also preserve problematic relationships like </a:t>
            </a:r>
            <a:r>
              <a:rPr lang="en-US" altLang="zh-CN" dirty="0">
                <a:latin typeface="Times New Roman" panose="02020603050405020304" pitchFamily="18" charset="0"/>
                <a:cs typeface="Times New Roman" panose="02020603050405020304" pitchFamily="18" charset="0"/>
              </a:rPr>
              <a:t>Man is to Computer Programmer as Woman is to Homemaker</a:t>
            </a:r>
          </a:p>
        </p:txBody>
      </p:sp>
      <p:sp>
        <p:nvSpPr>
          <p:cNvPr id="4" name="灯片编号占位符 3"/>
          <p:cNvSpPr>
            <a:spLocks noGrp="1"/>
          </p:cNvSpPr>
          <p:nvPr>
            <p:ph type="sldNum" sz="quarter" idx="5"/>
          </p:nvPr>
        </p:nvSpPr>
        <p:spPr/>
        <p:txBody>
          <a:bodyPr/>
          <a:lstStyle/>
          <a:p>
            <a:fld id="{1A545D2E-BF0B-40C8-98CD-FD37C4FA5DE9}" type="slidenum">
              <a:rPr lang="en-GB" smtClean="0"/>
              <a:t>5</a:t>
            </a:fld>
            <a:endParaRPr lang="en-GB"/>
          </a:p>
        </p:txBody>
      </p:sp>
    </p:spTree>
    <p:extLst>
      <p:ext uri="{BB962C8B-B14F-4D97-AF65-F5344CB8AC3E}">
        <p14:creationId xmlns:p14="http://schemas.microsoft.com/office/powerpoint/2010/main" val="2748959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Note that not all biases are unwelcomed. for example, to most people </a:t>
            </a:r>
            <a:r>
              <a:rPr lang="en-US" altLang="zh-CN" dirty="0">
                <a:latin typeface="Times New Roman" panose="02020603050405020304" pitchFamily="18" charset="0"/>
                <a:cs typeface="Times New Roman" panose="02020603050405020304" pitchFamily="18" charset="0"/>
              </a:rPr>
              <a:t>Flowers are more pleasant than insects, and Musical instruments are more pleasant than weapons. W</a:t>
            </a:r>
            <a:r>
              <a:rPr lang="en-GB" dirty="0"/>
              <a:t>hen it comes to the word embeddings, this list of flower words are closer to the pleasant words in vector space.</a:t>
            </a:r>
          </a:p>
        </p:txBody>
      </p:sp>
      <p:sp>
        <p:nvSpPr>
          <p:cNvPr id="4" name="灯片编号占位符 3"/>
          <p:cNvSpPr>
            <a:spLocks noGrp="1"/>
          </p:cNvSpPr>
          <p:nvPr>
            <p:ph type="sldNum" sz="quarter" idx="5"/>
          </p:nvPr>
        </p:nvSpPr>
        <p:spPr/>
        <p:txBody>
          <a:bodyPr/>
          <a:lstStyle/>
          <a:p>
            <a:fld id="{1A545D2E-BF0B-40C8-98CD-FD37C4FA5DE9}" type="slidenum">
              <a:rPr lang="en-GB" smtClean="0"/>
              <a:t>6</a:t>
            </a:fld>
            <a:endParaRPr lang="en-GB"/>
          </a:p>
        </p:txBody>
      </p:sp>
    </p:spTree>
    <p:extLst>
      <p:ext uri="{BB962C8B-B14F-4D97-AF65-F5344CB8AC3E}">
        <p14:creationId xmlns:p14="http://schemas.microsoft.com/office/powerpoint/2010/main" val="1990070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Word embeddings “know” the property of flowers and insects with no direct experience of the world, only the implicit metrics of words’ cooccurrence statistics that it is trained on. </a:t>
            </a:r>
            <a:r>
              <a:rPr lang="en-US" altLang="zh-CN" dirty="0"/>
              <a:t>Human biases towards flowers, insects, musical instruments and weapons are natural and not harmful, we are glad to capture them as part of the “knowledge” about the world, but there are other bias we are, and definitely should be worried about</a:t>
            </a:r>
          </a:p>
        </p:txBody>
      </p:sp>
      <p:sp>
        <p:nvSpPr>
          <p:cNvPr id="4" name="灯片编号占位符 3"/>
          <p:cNvSpPr>
            <a:spLocks noGrp="1"/>
          </p:cNvSpPr>
          <p:nvPr>
            <p:ph type="sldNum" sz="quarter" idx="5"/>
          </p:nvPr>
        </p:nvSpPr>
        <p:spPr/>
        <p:txBody>
          <a:bodyPr/>
          <a:lstStyle/>
          <a:p>
            <a:fld id="{1A545D2E-BF0B-40C8-98CD-FD37C4FA5DE9}" type="slidenum">
              <a:rPr lang="en-GB" smtClean="0"/>
              <a:t>7</a:t>
            </a:fld>
            <a:endParaRPr lang="en-GB"/>
          </a:p>
        </p:txBody>
      </p:sp>
    </p:spTree>
    <p:extLst>
      <p:ext uri="{BB962C8B-B14F-4D97-AF65-F5344CB8AC3E}">
        <p14:creationId xmlns:p14="http://schemas.microsoft.com/office/powerpoint/2010/main" val="219510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cs typeface="Times New Roman" panose="02020603050405020304" pitchFamily="18" charset="0"/>
              </a:rPr>
              <a:t>For example, European American names are more associated with pleasant terms compared to African American names, Females are more associated with family and males with career, Females are more associated with arts and males with mathematics, etc. </a:t>
            </a:r>
            <a:r>
              <a:rPr lang="en-US" dirty="0"/>
              <a:t>These are biases or prejudice we don’t want model to learn, but they do anyway. Bias simply exists in these meanings and associations; it is impossible to employ language meaningfully without incorporating any human tendencies. By learning human “intelligence” we inevitably absorb its irrationalities as well.</a:t>
            </a:r>
            <a:endParaRPr lang="en-GB" dirty="0"/>
          </a:p>
        </p:txBody>
      </p:sp>
      <p:sp>
        <p:nvSpPr>
          <p:cNvPr id="4" name="灯片编号占位符 3"/>
          <p:cNvSpPr>
            <a:spLocks noGrp="1"/>
          </p:cNvSpPr>
          <p:nvPr>
            <p:ph type="sldNum" sz="quarter" idx="5"/>
          </p:nvPr>
        </p:nvSpPr>
        <p:spPr/>
        <p:txBody>
          <a:bodyPr/>
          <a:lstStyle/>
          <a:p>
            <a:fld id="{1A545D2E-BF0B-40C8-98CD-FD37C4FA5DE9}" type="slidenum">
              <a:rPr lang="en-GB" smtClean="0"/>
              <a:t>8</a:t>
            </a:fld>
            <a:endParaRPr lang="en-GB"/>
          </a:p>
        </p:txBody>
      </p:sp>
    </p:spTree>
    <p:extLst>
      <p:ext uri="{BB962C8B-B14F-4D97-AF65-F5344CB8AC3E}">
        <p14:creationId xmlns:p14="http://schemas.microsoft.com/office/powerpoint/2010/main" val="3423957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cs typeface="Times New Roman" panose="02020603050405020304" pitchFamily="18" charset="0"/>
              </a:rPr>
              <a:t>So how would the biased language models be harmful in application? Here are a few real-life examples. Machine translators may default to masculine words in the case of ambiguity, and Retrieved documents may contain more masculine-related concepts than feminine ones</a:t>
            </a:r>
            <a:endParaRPr lang="en-GB" dirty="0"/>
          </a:p>
        </p:txBody>
      </p:sp>
      <p:sp>
        <p:nvSpPr>
          <p:cNvPr id="4" name="灯片编号占位符 3"/>
          <p:cNvSpPr>
            <a:spLocks noGrp="1"/>
          </p:cNvSpPr>
          <p:nvPr>
            <p:ph type="sldNum" sz="quarter" idx="5"/>
          </p:nvPr>
        </p:nvSpPr>
        <p:spPr/>
        <p:txBody>
          <a:bodyPr/>
          <a:lstStyle/>
          <a:p>
            <a:fld id="{1A545D2E-BF0B-40C8-98CD-FD37C4FA5DE9}" type="slidenum">
              <a:rPr lang="en-GB" smtClean="0"/>
              <a:t>9</a:t>
            </a:fld>
            <a:endParaRPr lang="en-GB"/>
          </a:p>
        </p:txBody>
      </p:sp>
    </p:spTree>
    <p:extLst>
      <p:ext uri="{BB962C8B-B14F-4D97-AF65-F5344CB8AC3E}">
        <p14:creationId xmlns:p14="http://schemas.microsoft.com/office/powerpoint/2010/main" val="2306089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AB5A2-6592-41B9-A089-7F4175173A9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6450F3F-59BB-4E2C-A123-BF63682AFD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31B53E5-55E6-42D3-8C1B-55396AD36433}"/>
              </a:ext>
            </a:extLst>
          </p:cNvPr>
          <p:cNvSpPr>
            <a:spLocks noGrp="1"/>
          </p:cNvSpPr>
          <p:nvPr>
            <p:ph type="dt" sz="half" idx="10"/>
          </p:nvPr>
        </p:nvSpPr>
        <p:spPr/>
        <p:txBody>
          <a:bodyPr/>
          <a:lstStyle/>
          <a:p>
            <a:fld id="{45E12C4C-165D-4CFF-A646-6CCD7A12946A}" type="datetimeFigureOut">
              <a:rPr lang="zh-CN" altLang="en-US" smtClean="0"/>
              <a:t>2024/1/22</a:t>
            </a:fld>
            <a:endParaRPr lang="zh-CN" altLang="en-US"/>
          </a:p>
        </p:txBody>
      </p:sp>
      <p:sp>
        <p:nvSpPr>
          <p:cNvPr id="5" name="页脚占位符 4">
            <a:extLst>
              <a:ext uri="{FF2B5EF4-FFF2-40B4-BE49-F238E27FC236}">
                <a16:creationId xmlns:a16="http://schemas.microsoft.com/office/drawing/2014/main" id="{ADC49AC8-7AFB-434B-A090-928E332686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CCD5C2-723B-4100-9AB6-5D7327430219}"/>
              </a:ext>
            </a:extLst>
          </p:cNvPr>
          <p:cNvSpPr>
            <a:spLocks noGrp="1"/>
          </p:cNvSpPr>
          <p:nvPr>
            <p:ph type="sldNum" sz="quarter" idx="12"/>
          </p:nvPr>
        </p:nvSpPr>
        <p:spPr/>
        <p:txBody>
          <a:bodyPr/>
          <a:lstStyle/>
          <a:p>
            <a:fld id="{B6BD7CE6-88CC-4690-A553-D4A7981E9DA9}" type="slidenum">
              <a:rPr lang="zh-CN" altLang="en-US" smtClean="0"/>
              <a:t>‹#›</a:t>
            </a:fld>
            <a:endParaRPr lang="zh-CN" altLang="en-US"/>
          </a:p>
        </p:txBody>
      </p:sp>
    </p:spTree>
    <p:extLst>
      <p:ext uri="{BB962C8B-B14F-4D97-AF65-F5344CB8AC3E}">
        <p14:creationId xmlns:p14="http://schemas.microsoft.com/office/powerpoint/2010/main" val="354409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14DF9-882A-423F-BEA2-0A2E2C36A40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36BC460-B1E4-4DDB-B72D-A21945D87B2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60CA54-CCC2-4273-A356-41F2BC876765}"/>
              </a:ext>
            </a:extLst>
          </p:cNvPr>
          <p:cNvSpPr>
            <a:spLocks noGrp="1"/>
          </p:cNvSpPr>
          <p:nvPr>
            <p:ph type="dt" sz="half" idx="10"/>
          </p:nvPr>
        </p:nvSpPr>
        <p:spPr/>
        <p:txBody>
          <a:bodyPr/>
          <a:lstStyle/>
          <a:p>
            <a:fld id="{45E12C4C-165D-4CFF-A646-6CCD7A12946A}" type="datetimeFigureOut">
              <a:rPr lang="zh-CN" altLang="en-US" smtClean="0"/>
              <a:t>2024/1/22</a:t>
            </a:fld>
            <a:endParaRPr lang="zh-CN" altLang="en-US"/>
          </a:p>
        </p:txBody>
      </p:sp>
      <p:sp>
        <p:nvSpPr>
          <p:cNvPr id="5" name="页脚占位符 4">
            <a:extLst>
              <a:ext uri="{FF2B5EF4-FFF2-40B4-BE49-F238E27FC236}">
                <a16:creationId xmlns:a16="http://schemas.microsoft.com/office/drawing/2014/main" id="{E3E9E6E8-796B-4AD2-8C4A-129C322467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C363AA-F979-48FA-B10F-9C5DB90DA221}"/>
              </a:ext>
            </a:extLst>
          </p:cNvPr>
          <p:cNvSpPr>
            <a:spLocks noGrp="1"/>
          </p:cNvSpPr>
          <p:nvPr>
            <p:ph type="sldNum" sz="quarter" idx="12"/>
          </p:nvPr>
        </p:nvSpPr>
        <p:spPr/>
        <p:txBody>
          <a:bodyPr/>
          <a:lstStyle/>
          <a:p>
            <a:fld id="{B6BD7CE6-88CC-4690-A553-D4A7981E9DA9}" type="slidenum">
              <a:rPr lang="zh-CN" altLang="en-US" smtClean="0"/>
              <a:t>‹#›</a:t>
            </a:fld>
            <a:endParaRPr lang="zh-CN" altLang="en-US"/>
          </a:p>
        </p:txBody>
      </p:sp>
    </p:spTree>
    <p:extLst>
      <p:ext uri="{BB962C8B-B14F-4D97-AF65-F5344CB8AC3E}">
        <p14:creationId xmlns:p14="http://schemas.microsoft.com/office/powerpoint/2010/main" val="3488993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BD65F1-939F-4757-9D6A-F9770914E5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F03DCEC-0569-4F97-A594-833FE570C43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4DECB20-5DD9-4E9D-8771-68670C33A0D1}"/>
              </a:ext>
            </a:extLst>
          </p:cNvPr>
          <p:cNvSpPr>
            <a:spLocks noGrp="1"/>
          </p:cNvSpPr>
          <p:nvPr>
            <p:ph type="dt" sz="half" idx="10"/>
          </p:nvPr>
        </p:nvSpPr>
        <p:spPr/>
        <p:txBody>
          <a:bodyPr/>
          <a:lstStyle/>
          <a:p>
            <a:fld id="{45E12C4C-165D-4CFF-A646-6CCD7A12946A}" type="datetimeFigureOut">
              <a:rPr lang="zh-CN" altLang="en-US" smtClean="0"/>
              <a:t>2024/1/22</a:t>
            </a:fld>
            <a:endParaRPr lang="zh-CN" altLang="en-US"/>
          </a:p>
        </p:txBody>
      </p:sp>
      <p:sp>
        <p:nvSpPr>
          <p:cNvPr id="5" name="页脚占位符 4">
            <a:extLst>
              <a:ext uri="{FF2B5EF4-FFF2-40B4-BE49-F238E27FC236}">
                <a16:creationId xmlns:a16="http://schemas.microsoft.com/office/drawing/2014/main" id="{A5A7BCFD-C0C6-4BBA-A987-CBCEDFFDF5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BAC34C-E081-4086-8905-5F538BAF5091}"/>
              </a:ext>
            </a:extLst>
          </p:cNvPr>
          <p:cNvSpPr>
            <a:spLocks noGrp="1"/>
          </p:cNvSpPr>
          <p:nvPr>
            <p:ph type="sldNum" sz="quarter" idx="12"/>
          </p:nvPr>
        </p:nvSpPr>
        <p:spPr/>
        <p:txBody>
          <a:bodyPr/>
          <a:lstStyle/>
          <a:p>
            <a:fld id="{B6BD7CE6-88CC-4690-A553-D4A7981E9DA9}" type="slidenum">
              <a:rPr lang="zh-CN" altLang="en-US" smtClean="0"/>
              <a:t>‹#›</a:t>
            </a:fld>
            <a:endParaRPr lang="zh-CN" altLang="en-US"/>
          </a:p>
        </p:txBody>
      </p:sp>
    </p:spTree>
    <p:extLst>
      <p:ext uri="{BB962C8B-B14F-4D97-AF65-F5344CB8AC3E}">
        <p14:creationId xmlns:p14="http://schemas.microsoft.com/office/powerpoint/2010/main" val="127496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1E89B-2133-436F-8DE8-3E5BE1D788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5090EE-52CC-462E-A7BC-EC4EC73EC31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F69B0B0-6DE5-45E5-B325-1FCF1319E15C}"/>
              </a:ext>
            </a:extLst>
          </p:cNvPr>
          <p:cNvSpPr>
            <a:spLocks noGrp="1"/>
          </p:cNvSpPr>
          <p:nvPr>
            <p:ph type="dt" sz="half" idx="10"/>
          </p:nvPr>
        </p:nvSpPr>
        <p:spPr/>
        <p:txBody>
          <a:bodyPr/>
          <a:lstStyle/>
          <a:p>
            <a:fld id="{45E12C4C-165D-4CFF-A646-6CCD7A12946A}" type="datetimeFigureOut">
              <a:rPr lang="zh-CN" altLang="en-US" smtClean="0"/>
              <a:t>2024/1/22</a:t>
            </a:fld>
            <a:endParaRPr lang="zh-CN" altLang="en-US"/>
          </a:p>
        </p:txBody>
      </p:sp>
      <p:sp>
        <p:nvSpPr>
          <p:cNvPr id="5" name="页脚占位符 4">
            <a:extLst>
              <a:ext uri="{FF2B5EF4-FFF2-40B4-BE49-F238E27FC236}">
                <a16:creationId xmlns:a16="http://schemas.microsoft.com/office/drawing/2014/main" id="{86A5CDE0-EDA0-423D-9F9C-C4AEECE681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799677-FA94-4123-B7B6-0C70FCB484B2}"/>
              </a:ext>
            </a:extLst>
          </p:cNvPr>
          <p:cNvSpPr>
            <a:spLocks noGrp="1"/>
          </p:cNvSpPr>
          <p:nvPr>
            <p:ph type="sldNum" sz="quarter" idx="12"/>
          </p:nvPr>
        </p:nvSpPr>
        <p:spPr/>
        <p:txBody>
          <a:bodyPr/>
          <a:lstStyle/>
          <a:p>
            <a:fld id="{B6BD7CE6-88CC-4690-A553-D4A7981E9DA9}" type="slidenum">
              <a:rPr lang="zh-CN" altLang="en-US" smtClean="0"/>
              <a:t>‹#›</a:t>
            </a:fld>
            <a:endParaRPr lang="zh-CN" altLang="en-US"/>
          </a:p>
        </p:txBody>
      </p:sp>
    </p:spTree>
    <p:extLst>
      <p:ext uri="{BB962C8B-B14F-4D97-AF65-F5344CB8AC3E}">
        <p14:creationId xmlns:p14="http://schemas.microsoft.com/office/powerpoint/2010/main" val="321980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1B38E-E4DA-45FE-9F87-59E9F3BD43A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1290BC-3BD9-4D14-967C-07A33CC8A6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354176B-977B-4672-94F4-2B0BC7226E98}"/>
              </a:ext>
            </a:extLst>
          </p:cNvPr>
          <p:cNvSpPr>
            <a:spLocks noGrp="1"/>
          </p:cNvSpPr>
          <p:nvPr>
            <p:ph type="dt" sz="half" idx="10"/>
          </p:nvPr>
        </p:nvSpPr>
        <p:spPr/>
        <p:txBody>
          <a:bodyPr/>
          <a:lstStyle/>
          <a:p>
            <a:fld id="{45E12C4C-165D-4CFF-A646-6CCD7A12946A}" type="datetimeFigureOut">
              <a:rPr lang="zh-CN" altLang="en-US" smtClean="0"/>
              <a:t>2024/1/22</a:t>
            </a:fld>
            <a:endParaRPr lang="zh-CN" altLang="en-US"/>
          </a:p>
        </p:txBody>
      </p:sp>
      <p:sp>
        <p:nvSpPr>
          <p:cNvPr id="5" name="页脚占位符 4">
            <a:extLst>
              <a:ext uri="{FF2B5EF4-FFF2-40B4-BE49-F238E27FC236}">
                <a16:creationId xmlns:a16="http://schemas.microsoft.com/office/drawing/2014/main" id="{917834DD-9259-4209-B97C-9062A76E96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1698F8-F175-4A3D-9B79-2C192B94F34E}"/>
              </a:ext>
            </a:extLst>
          </p:cNvPr>
          <p:cNvSpPr>
            <a:spLocks noGrp="1"/>
          </p:cNvSpPr>
          <p:nvPr>
            <p:ph type="sldNum" sz="quarter" idx="12"/>
          </p:nvPr>
        </p:nvSpPr>
        <p:spPr/>
        <p:txBody>
          <a:bodyPr/>
          <a:lstStyle/>
          <a:p>
            <a:fld id="{B6BD7CE6-88CC-4690-A553-D4A7981E9DA9}" type="slidenum">
              <a:rPr lang="zh-CN" altLang="en-US" smtClean="0"/>
              <a:t>‹#›</a:t>
            </a:fld>
            <a:endParaRPr lang="zh-CN" altLang="en-US"/>
          </a:p>
        </p:txBody>
      </p:sp>
    </p:spTree>
    <p:extLst>
      <p:ext uri="{BB962C8B-B14F-4D97-AF65-F5344CB8AC3E}">
        <p14:creationId xmlns:p14="http://schemas.microsoft.com/office/powerpoint/2010/main" val="376822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01E9E-32BC-4CB0-A005-A1E40ADC06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21CD80-3FFB-4934-89E7-0D8EE66EBD9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25D08F1-686D-4488-B8AF-98EFE72FB48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2D609AC-C384-4FC4-AE0D-BA5C403E41F4}"/>
              </a:ext>
            </a:extLst>
          </p:cNvPr>
          <p:cNvSpPr>
            <a:spLocks noGrp="1"/>
          </p:cNvSpPr>
          <p:nvPr>
            <p:ph type="dt" sz="half" idx="10"/>
          </p:nvPr>
        </p:nvSpPr>
        <p:spPr/>
        <p:txBody>
          <a:bodyPr/>
          <a:lstStyle/>
          <a:p>
            <a:fld id="{45E12C4C-165D-4CFF-A646-6CCD7A12946A}" type="datetimeFigureOut">
              <a:rPr lang="zh-CN" altLang="en-US" smtClean="0"/>
              <a:t>2024/1/22</a:t>
            </a:fld>
            <a:endParaRPr lang="zh-CN" altLang="en-US"/>
          </a:p>
        </p:txBody>
      </p:sp>
      <p:sp>
        <p:nvSpPr>
          <p:cNvPr id="6" name="页脚占位符 5">
            <a:extLst>
              <a:ext uri="{FF2B5EF4-FFF2-40B4-BE49-F238E27FC236}">
                <a16:creationId xmlns:a16="http://schemas.microsoft.com/office/drawing/2014/main" id="{2B4E6DF4-3F19-4106-A4E0-1FE9738495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E48BF7-466C-4EBB-ADF5-383696EB86DD}"/>
              </a:ext>
            </a:extLst>
          </p:cNvPr>
          <p:cNvSpPr>
            <a:spLocks noGrp="1"/>
          </p:cNvSpPr>
          <p:nvPr>
            <p:ph type="sldNum" sz="quarter" idx="12"/>
          </p:nvPr>
        </p:nvSpPr>
        <p:spPr/>
        <p:txBody>
          <a:bodyPr/>
          <a:lstStyle/>
          <a:p>
            <a:fld id="{B6BD7CE6-88CC-4690-A553-D4A7981E9DA9}" type="slidenum">
              <a:rPr lang="zh-CN" altLang="en-US" smtClean="0"/>
              <a:t>‹#›</a:t>
            </a:fld>
            <a:endParaRPr lang="zh-CN" altLang="en-US"/>
          </a:p>
        </p:txBody>
      </p:sp>
    </p:spTree>
    <p:extLst>
      <p:ext uri="{BB962C8B-B14F-4D97-AF65-F5344CB8AC3E}">
        <p14:creationId xmlns:p14="http://schemas.microsoft.com/office/powerpoint/2010/main" val="334404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1DBDE-2C44-45DE-88BF-3F6C2B801E1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11A7FC-BBE8-4ED2-AE46-E599A5F939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3612BB7-A917-4CE3-8A23-A8E95FC4521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2C7CC71-7E16-436E-8017-DBDCF0FDD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FB050EA-4E38-41BF-8361-A3F1DF67C73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E94CBC9-EE20-4202-AA04-58CDDD3EBB96}"/>
              </a:ext>
            </a:extLst>
          </p:cNvPr>
          <p:cNvSpPr>
            <a:spLocks noGrp="1"/>
          </p:cNvSpPr>
          <p:nvPr>
            <p:ph type="dt" sz="half" idx="10"/>
          </p:nvPr>
        </p:nvSpPr>
        <p:spPr/>
        <p:txBody>
          <a:bodyPr/>
          <a:lstStyle/>
          <a:p>
            <a:fld id="{45E12C4C-165D-4CFF-A646-6CCD7A12946A}" type="datetimeFigureOut">
              <a:rPr lang="zh-CN" altLang="en-US" smtClean="0"/>
              <a:t>2024/1/22</a:t>
            </a:fld>
            <a:endParaRPr lang="zh-CN" altLang="en-US"/>
          </a:p>
        </p:txBody>
      </p:sp>
      <p:sp>
        <p:nvSpPr>
          <p:cNvPr id="8" name="页脚占位符 7">
            <a:extLst>
              <a:ext uri="{FF2B5EF4-FFF2-40B4-BE49-F238E27FC236}">
                <a16:creationId xmlns:a16="http://schemas.microsoft.com/office/drawing/2014/main" id="{29737F00-0F9D-4A14-9BAB-1019B6394FC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A9647FB-2EBF-4B36-A11C-48D5202912AA}"/>
              </a:ext>
            </a:extLst>
          </p:cNvPr>
          <p:cNvSpPr>
            <a:spLocks noGrp="1"/>
          </p:cNvSpPr>
          <p:nvPr>
            <p:ph type="sldNum" sz="quarter" idx="12"/>
          </p:nvPr>
        </p:nvSpPr>
        <p:spPr/>
        <p:txBody>
          <a:bodyPr/>
          <a:lstStyle/>
          <a:p>
            <a:fld id="{B6BD7CE6-88CC-4690-A553-D4A7981E9DA9}" type="slidenum">
              <a:rPr lang="zh-CN" altLang="en-US" smtClean="0"/>
              <a:t>‹#›</a:t>
            </a:fld>
            <a:endParaRPr lang="zh-CN" altLang="en-US"/>
          </a:p>
        </p:txBody>
      </p:sp>
    </p:spTree>
    <p:extLst>
      <p:ext uri="{BB962C8B-B14F-4D97-AF65-F5344CB8AC3E}">
        <p14:creationId xmlns:p14="http://schemas.microsoft.com/office/powerpoint/2010/main" val="3479828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094D28-120A-4F81-A03D-D0A52C43D2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B6AE43C-2B83-4A72-9FA9-5FAF7F465ED3}"/>
              </a:ext>
            </a:extLst>
          </p:cNvPr>
          <p:cNvSpPr>
            <a:spLocks noGrp="1"/>
          </p:cNvSpPr>
          <p:nvPr>
            <p:ph type="dt" sz="half" idx="10"/>
          </p:nvPr>
        </p:nvSpPr>
        <p:spPr/>
        <p:txBody>
          <a:bodyPr/>
          <a:lstStyle/>
          <a:p>
            <a:fld id="{45E12C4C-165D-4CFF-A646-6CCD7A12946A}" type="datetimeFigureOut">
              <a:rPr lang="zh-CN" altLang="en-US" smtClean="0"/>
              <a:t>2024/1/22</a:t>
            </a:fld>
            <a:endParaRPr lang="zh-CN" altLang="en-US"/>
          </a:p>
        </p:txBody>
      </p:sp>
      <p:sp>
        <p:nvSpPr>
          <p:cNvPr id="4" name="页脚占位符 3">
            <a:extLst>
              <a:ext uri="{FF2B5EF4-FFF2-40B4-BE49-F238E27FC236}">
                <a16:creationId xmlns:a16="http://schemas.microsoft.com/office/drawing/2014/main" id="{1E23954F-8BA4-4D0E-AAB3-F7F962B261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E5E21C3-1F9B-4227-A840-4FEA8EB5AFF1}"/>
              </a:ext>
            </a:extLst>
          </p:cNvPr>
          <p:cNvSpPr>
            <a:spLocks noGrp="1"/>
          </p:cNvSpPr>
          <p:nvPr>
            <p:ph type="sldNum" sz="quarter" idx="12"/>
          </p:nvPr>
        </p:nvSpPr>
        <p:spPr/>
        <p:txBody>
          <a:bodyPr/>
          <a:lstStyle/>
          <a:p>
            <a:fld id="{B6BD7CE6-88CC-4690-A553-D4A7981E9DA9}" type="slidenum">
              <a:rPr lang="zh-CN" altLang="en-US" smtClean="0"/>
              <a:t>‹#›</a:t>
            </a:fld>
            <a:endParaRPr lang="zh-CN" altLang="en-US"/>
          </a:p>
        </p:txBody>
      </p:sp>
    </p:spTree>
    <p:extLst>
      <p:ext uri="{BB962C8B-B14F-4D97-AF65-F5344CB8AC3E}">
        <p14:creationId xmlns:p14="http://schemas.microsoft.com/office/powerpoint/2010/main" val="2890577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5C617E-6C60-4EA1-9911-EE0146B17CE0}"/>
              </a:ext>
            </a:extLst>
          </p:cNvPr>
          <p:cNvSpPr>
            <a:spLocks noGrp="1"/>
          </p:cNvSpPr>
          <p:nvPr>
            <p:ph type="dt" sz="half" idx="10"/>
          </p:nvPr>
        </p:nvSpPr>
        <p:spPr/>
        <p:txBody>
          <a:bodyPr/>
          <a:lstStyle/>
          <a:p>
            <a:fld id="{45E12C4C-165D-4CFF-A646-6CCD7A12946A}" type="datetimeFigureOut">
              <a:rPr lang="zh-CN" altLang="en-US" smtClean="0"/>
              <a:t>2024/1/22</a:t>
            </a:fld>
            <a:endParaRPr lang="zh-CN" altLang="en-US"/>
          </a:p>
        </p:txBody>
      </p:sp>
      <p:sp>
        <p:nvSpPr>
          <p:cNvPr id="3" name="页脚占位符 2">
            <a:extLst>
              <a:ext uri="{FF2B5EF4-FFF2-40B4-BE49-F238E27FC236}">
                <a16:creationId xmlns:a16="http://schemas.microsoft.com/office/drawing/2014/main" id="{1D34BB73-C447-4D4A-A88E-294EAC41484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0CD6052-3D7A-4B4B-AB67-C061CA4776C8}"/>
              </a:ext>
            </a:extLst>
          </p:cNvPr>
          <p:cNvSpPr>
            <a:spLocks noGrp="1"/>
          </p:cNvSpPr>
          <p:nvPr>
            <p:ph type="sldNum" sz="quarter" idx="12"/>
          </p:nvPr>
        </p:nvSpPr>
        <p:spPr/>
        <p:txBody>
          <a:bodyPr/>
          <a:lstStyle/>
          <a:p>
            <a:fld id="{B6BD7CE6-88CC-4690-A553-D4A7981E9DA9}" type="slidenum">
              <a:rPr lang="zh-CN" altLang="en-US" smtClean="0"/>
              <a:t>‹#›</a:t>
            </a:fld>
            <a:endParaRPr lang="zh-CN" altLang="en-US"/>
          </a:p>
        </p:txBody>
      </p:sp>
    </p:spTree>
    <p:extLst>
      <p:ext uri="{BB962C8B-B14F-4D97-AF65-F5344CB8AC3E}">
        <p14:creationId xmlns:p14="http://schemas.microsoft.com/office/powerpoint/2010/main" val="1573756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325ED-6FD1-4BBA-A6B4-3C662B0154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DD6412B-6414-4E23-98B4-C74B581EAE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B7F28C1-BE44-42EC-9B4E-10C1C20C9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1744B22-57B7-4DFB-924D-098AC0DCAE4A}"/>
              </a:ext>
            </a:extLst>
          </p:cNvPr>
          <p:cNvSpPr>
            <a:spLocks noGrp="1"/>
          </p:cNvSpPr>
          <p:nvPr>
            <p:ph type="dt" sz="half" idx="10"/>
          </p:nvPr>
        </p:nvSpPr>
        <p:spPr/>
        <p:txBody>
          <a:bodyPr/>
          <a:lstStyle/>
          <a:p>
            <a:fld id="{45E12C4C-165D-4CFF-A646-6CCD7A12946A}" type="datetimeFigureOut">
              <a:rPr lang="zh-CN" altLang="en-US" smtClean="0"/>
              <a:t>2024/1/22</a:t>
            </a:fld>
            <a:endParaRPr lang="zh-CN" altLang="en-US"/>
          </a:p>
        </p:txBody>
      </p:sp>
      <p:sp>
        <p:nvSpPr>
          <p:cNvPr id="6" name="页脚占位符 5">
            <a:extLst>
              <a:ext uri="{FF2B5EF4-FFF2-40B4-BE49-F238E27FC236}">
                <a16:creationId xmlns:a16="http://schemas.microsoft.com/office/drawing/2014/main" id="{65B09FD5-FD36-4512-8BBF-740C736EC6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AD6DC5-A5A9-4CEA-8385-4523918CD742}"/>
              </a:ext>
            </a:extLst>
          </p:cNvPr>
          <p:cNvSpPr>
            <a:spLocks noGrp="1"/>
          </p:cNvSpPr>
          <p:nvPr>
            <p:ph type="sldNum" sz="quarter" idx="12"/>
          </p:nvPr>
        </p:nvSpPr>
        <p:spPr/>
        <p:txBody>
          <a:bodyPr/>
          <a:lstStyle/>
          <a:p>
            <a:fld id="{B6BD7CE6-88CC-4690-A553-D4A7981E9DA9}" type="slidenum">
              <a:rPr lang="zh-CN" altLang="en-US" smtClean="0"/>
              <a:t>‹#›</a:t>
            </a:fld>
            <a:endParaRPr lang="zh-CN" altLang="en-US"/>
          </a:p>
        </p:txBody>
      </p:sp>
    </p:spTree>
    <p:extLst>
      <p:ext uri="{BB962C8B-B14F-4D97-AF65-F5344CB8AC3E}">
        <p14:creationId xmlns:p14="http://schemas.microsoft.com/office/powerpoint/2010/main" val="479019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3EC0E-8BD6-4E0F-BC32-E6B4B7D018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DADC1C-A9EC-4743-AAFF-B476643432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258B555-11A8-4DFD-898D-F615AAD44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E1E31B4-8800-43FB-9358-619865A7DB7A}"/>
              </a:ext>
            </a:extLst>
          </p:cNvPr>
          <p:cNvSpPr>
            <a:spLocks noGrp="1"/>
          </p:cNvSpPr>
          <p:nvPr>
            <p:ph type="dt" sz="half" idx="10"/>
          </p:nvPr>
        </p:nvSpPr>
        <p:spPr/>
        <p:txBody>
          <a:bodyPr/>
          <a:lstStyle/>
          <a:p>
            <a:fld id="{45E12C4C-165D-4CFF-A646-6CCD7A12946A}" type="datetimeFigureOut">
              <a:rPr lang="zh-CN" altLang="en-US" smtClean="0"/>
              <a:t>2024/1/22</a:t>
            </a:fld>
            <a:endParaRPr lang="zh-CN" altLang="en-US"/>
          </a:p>
        </p:txBody>
      </p:sp>
      <p:sp>
        <p:nvSpPr>
          <p:cNvPr id="6" name="页脚占位符 5">
            <a:extLst>
              <a:ext uri="{FF2B5EF4-FFF2-40B4-BE49-F238E27FC236}">
                <a16:creationId xmlns:a16="http://schemas.microsoft.com/office/drawing/2014/main" id="{7F116420-CB5A-4223-B7EA-1F58BF3FA0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91A371-7091-4997-A8A4-BBF9FBCFAB91}"/>
              </a:ext>
            </a:extLst>
          </p:cNvPr>
          <p:cNvSpPr>
            <a:spLocks noGrp="1"/>
          </p:cNvSpPr>
          <p:nvPr>
            <p:ph type="sldNum" sz="quarter" idx="12"/>
          </p:nvPr>
        </p:nvSpPr>
        <p:spPr/>
        <p:txBody>
          <a:bodyPr/>
          <a:lstStyle/>
          <a:p>
            <a:fld id="{B6BD7CE6-88CC-4690-A553-D4A7981E9DA9}" type="slidenum">
              <a:rPr lang="zh-CN" altLang="en-US" smtClean="0"/>
              <a:t>‹#›</a:t>
            </a:fld>
            <a:endParaRPr lang="zh-CN" altLang="en-US"/>
          </a:p>
        </p:txBody>
      </p:sp>
    </p:spTree>
    <p:extLst>
      <p:ext uri="{BB962C8B-B14F-4D97-AF65-F5344CB8AC3E}">
        <p14:creationId xmlns:p14="http://schemas.microsoft.com/office/powerpoint/2010/main" val="106711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AAB209A-074D-4367-9CC7-0DF7EB8ABA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8E12FDD-C47C-4292-AF03-A703942E93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8260B5D-8830-4FE1-A4DB-A52CC77A5B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E12C4C-165D-4CFF-A646-6CCD7A12946A}" type="datetimeFigureOut">
              <a:rPr lang="zh-CN" altLang="en-US" smtClean="0"/>
              <a:t>2024/1/22</a:t>
            </a:fld>
            <a:endParaRPr lang="zh-CN" altLang="en-US"/>
          </a:p>
        </p:txBody>
      </p:sp>
      <p:sp>
        <p:nvSpPr>
          <p:cNvPr id="5" name="页脚占位符 4">
            <a:extLst>
              <a:ext uri="{FF2B5EF4-FFF2-40B4-BE49-F238E27FC236}">
                <a16:creationId xmlns:a16="http://schemas.microsoft.com/office/drawing/2014/main" id="{231C6E00-CAC3-4CD5-8FBA-7696EF889A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951D625-01EC-4787-BEB0-629AF3699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D7CE6-88CC-4690-A553-D4A7981E9DA9}" type="slidenum">
              <a:rPr lang="zh-CN" altLang="en-US" smtClean="0"/>
              <a:t>‹#›</a:t>
            </a:fld>
            <a:endParaRPr lang="zh-CN" altLang="en-US"/>
          </a:p>
        </p:txBody>
      </p:sp>
    </p:spTree>
    <p:extLst>
      <p:ext uri="{BB962C8B-B14F-4D97-AF65-F5344CB8AC3E}">
        <p14:creationId xmlns:p14="http://schemas.microsoft.com/office/powerpoint/2010/main" val="768601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clanthology.org/D19-1531" TargetMode="External"/><Relationship Id="rId2" Type="http://schemas.openxmlformats.org/officeDocument/2006/relationships/hyperlink" Target="https://aclanthology.org/2021.acl-long.149" TargetMode="External"/><Relationship Id="rId1" Type="http://schemas.openxmlformats.org/officeDocument/2006/relationships/slideLayout" Target="../slideLayouts/slideLayout2.xml"/><Relationship Id="rId4" Type="http://schemas.openxmlformats.org/officeDocument/2006/relationships/hyperlink" Target="https://aclanthology.org/2020.gebnlp-1.1"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roceedings.mlr.press/v97/brunet19a.html" TargetMode="External"/><Relationship Id="rId2" Type="http://schemas.openxmlformats.org/officeDocument/2006/relationships/hyperlink" Target="https://doi.org/10.1145/3306618.3314267" TargetMode="External"/><Relationship Id="rId1" Type="http://schemas.openxmlformats.org/officeDocument/2006/relationships/slideLayout" Target="../slideLayouts/slideLayout2.xml"/><Relationship Id="rId4" Type="http://schemas.openxmlformats.org/officeDocument/2006/relationships/hyperlink" Target="http://dx.doi.org/10.2139/ssrn.462781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ientificamerican.com/article/chatgpt-replicates-gender-bias-in-recommendation-letters" TargetMode="External"/><Relationship Id="rId2" Type="http://schemas.openxmlformats.org/officeDocument/2006/relationships/hyperlink" Target="https://www.reuters.com/article/us-amazon-com-jobs-automation-insight/amazon-scraps-secret-ai-recruiting-tool-that-showed-bias-against-women" TargetMode="External"/><Relationship Id="rId1" Type="http://schemas.openxmlformats.org/officeDocument/2006/relationships/slideLayout" Target="../slideLayouts/slideLayout2.xml"/><Relationship Id="rId4" Type="http://schemas.openxmlformats.org/officeDocument/2006/relationships/hyperlink" Target="https://time.com/6247678/openai-chatgpt-kenya-worke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63593060-3FB0-49BD-85DD-5516BF9C8B45}"/>
              </a:ext>
            </a:extLst>
          </p:cNvPr>
          <p:cNvSpPr>
            <a:spLocks noGrp="1"/>
          </p:cNvSpPr>
          <p:nvPr>
            <p:ph type="ctrTitle"/>
          </p:nvPr>
        </p:nvSpPr>
        <p:spPr>
          <a:xfrm>
            <a:off x="1314824" y="735106"/>
            <a:ext cx="10053763" cy="2928470"/>
          </a:xfrm>
        </p:spPr>
        <p:txBody>
          <a:bodyPr anchor="b">
            <a:normAutofit/>
          </a:bodyPr>
          <a:lstStyle/>
          <a:p>
            <a:pPr algn="l"/>
            <a:r>
              <a:rPr lang="en-US" altLang="zh-CN" sz="4800" dirty="0">
                <a:solidFill>
                  <a:srgbClr val="FFFFFF"/>
                </a:solidFill>
                <a:latin typeface="Times New Roman" panose="02020603050405020304" pitchFamily="18" charset="0"/>
                <a:cs typeface="Times New Roman" panose="02020603050405020304" pitchFamily="18" charset="0"/>
              </a:rPr>
              <a:t>Bias in Language Models</a:t>
            </a:r>
            <a:endParaRPr lang="zh-CN" altLang="en-US" sz="4800" dirty="0">
              <a:solidFill>
                <a:srgbClr val="FFFFFF"/>
              </a:solidFill>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1FDB4EFC-03C6-4E1C-86A0-C96D863C162A}"/>
              </a:ext>
            </a:extLst>
          </p:cNvPr>
          <p:cNvSpPr>
            <a:spLocks noGrp="1"/>
          </p:cNvSpPr>
          <p:nvPr>
            <p:ph type="subTitle" idx="1"/>
          </p:nvPr>
        </p:nvSpPr>
        <p:spPr>
          <a:xfrm>
            <a:off x="1350682" y="4870824"/>
            <a:ext cx="10005951" cy="1458258"/>
          </a:xfrm>
        </p:spPr>
        <p:txBody>
          <a:bodyPr anchor="ctr">
            <a:normAutofit/>
          </a:bodyPr>
          <a:lstStyle/>
          <a:p>
            <a:pPr algn="l"/>
            <a:r>
              <a:rPr lang="en-US" altLang="zh-CN" dirty="0">
                <a:latin typeface="Times New Roman" panose="02020603050405020304" pitchFamily="18" charset="0"/>
                <a:cs typeface="Times New Roman" panose="02020603050405020304" pitchFamily="18" charset="0"/>
              </a:rPr>
              <a:t>Man is to Computer Programmer as Woman is to Homemaker?</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40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08973-DA45-1351-5A6B-6EA70311F4C1}"/>
              </a:ext>
            </a:extLst>
          </p:cNvPr>
          <p:cNvSpPr>
            <a:spLocks noGrp="1"/>
          </p:cNvSpPr>
          <p:nvPr>
            <p:ph type="title"/>
          </p:nvPr>
        </p:nvSpPr>
        <p:spPr/>
        <p:txBody>
          <a:bodyPr>
            <a:normAutofit/>
          </a:bodyPr>
          <a:lstStyle/>
          <a:p>
            <a:r>
              <a:rPr lang="en-GB" altLang="zh-CN" sz="4000" dirty="0">
                <a:latin typeface="Times New Roman" panose="02020603050405020304" pitchFamily="18" charset="0"/>
                <a:cs typeface="Times New Roman" panose="02020603050405020304" pitchFamily="18" charset="0"/>
              </a:rPr>
              <a:t>Bias in NLP applications</a:t>
            </a:r>
            <a:endParaRPr lang="en-GB" sz="40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E1E6EBD-5EA1-71FC-595C-5CA23813A154}"/>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Question-Answering: biased model may rely on the stereotype “Black people as drug-users” for “An Asian man and a Black man showed up at the courthouse around 9am for the hearing. Who uses drugs?”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Classification: Toxicity detection models often tend to misclassify African-American English tweets as negative instead of those written in Standard American English</a:t>
            </a:r>
          </a:p>
        </p:txBody>
      </p:sp>
    </p:spTree>
    <p:extLst>
      <p:ext uri="{BB962C8B-B14F-4D97-AF65-F5344CB8AC3E}">
        <p14:creationId xmlns:p14="http://schemas.microsoft.com/office/powerpoint/2010/main" val="2246786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08973-DA45-1351-5A6B-6EA70311F4C1}"/>
              </a:ext>
            </a:extLst>
          </p:cNvPr>
          <p:cNvSpPr>
            <a:spLocks noGrp="1"/>
          </p:cNvSpPr>
          <p:nvPr>
            <p:ph type="title"/>
          </p:nvPr>
        </p:nvSpPr>
        <p:spPr/>
        <p:txBody>
          <a:bodyPr>
            <a:normAutofit/>
          </a:bodyPr>
          <a:lstStyle/>
          <a:p>
            <a:r>
              <a:rPr lang="en-GB" altLang="zh-CN" sz="4000" dirty="0">
                <a:latin typeface="Times New Roman" panose="02020603050405020304" pitchFamily="18" charset="0"/>
                <a:cs typeface="Times New Roman" panose="02020603050405020304" pitchFamily="18" charset="0"/>
              </a:rPr>
              <a:t>Bias in NLP applications</a:t>
            </a:r>
            <a:endParaRPr lang="en-GB" sz="40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E1E6EBD-5EA1-71FC-595C-5CA23813A154}"/>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Amazon’s AI resume reading software: what it learned from the examples of successful resumes is – we don’t hire women</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AI recommendation letter writing: deployed nouns such as “expert” and “integrity” for men, and “beauty”, “delight” for women, men were “listeners”, “thinkers,” while women had “grace” and “beauty”, as for adjectives, men were “respectful,” “reputable” and “authentic”, while women were “stunning,” “warm” and “emotional”</a:t>
            </a:r>
          </a:p>
        </p:txBody>
      </p:sp>
    </p:spTree>
    <p:extLst>
      <p:ext uri="{BB962C8B-B14F-4D97-AF65-F5344CB8AC3E}">
        <p14:creationId xmlns:p14="http://schemas.microsoft.com/office/powerpoint/2010/main" val="3042940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08973-DA45-1351-5A6B-6EA70311F4C1}"/>
              </a:ext>
            </a:extLst>
          </p:cNvPr>
          <p:cNvSpPr>
            <a:spLocks noGrp="1"/>
          </p:cNvSpPr>
          <p:nvPr>
            <p:ph type="title"/>
          </p:nvPr>
        </p:nvSpPr>
        <p:spPr/>
        <p:txBody>
          <a:bodyPr>
            <a:normAutofit/>
          </a:bodyPr>
          <a:lstStyle/>
          <a:p>
            <a:r>
              <a:rPr lang="en-GB" altLang="zh-CN" sz="4000" dirty="0">
                <a:latin typeface="Times New Roman" panose="02020603050405020304" pitchFamily="18" charset="0"/>
                <a:cs typeface="Times New Roman" panose="02020603050405020304" pitchFamily="18" charset="0"/>
              </a:rPr>
              <a:t>Bias in NLP applications</a:t>
            </a:r>
            <a:endParaRPr lang="en-GB" sz="40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E1E6EBD-5EA1-71FC-595C-5CA23813A154}"/>
              </a:ext>
            </a:extLst>
          </p:cNvPr>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AI story telling: Ivana </a:t>
            </a:r>
            <a:r>
              <a:rPr lang="en-US" altLang="zh-CN" dirty="0" err="1">
                <a:latin typeface="Times New Roman" panose="02020603050405020304" pitchFamily="18" charset="0"/>
                <a:cs typeface="Times New Roman" panose="02020603050405020304" pitchFamily="18" charset="0"/>
              </a:rPr>
              <a:t>Bartoletti</a:t>
            </a:r>
            <a:r>
              <a:rPr lang="en-US" altLang="zh-CN" dirty="0">
                <a:latin typeface="Times New Roman" panose="02020603050405020304" pitchFamily="18" charset="0"/>
                <a:cs typeface="Times New Roman" panose="02020603050405020304" pitchFamily="18" charset="0"/>
              </a:rPr>
              <a:t>, Director of Women Leading in AI, asked Chat GPT-4 to write “a story about a boy and a girl choosing their subjects for university”. In GPT-4’s narrative, the boy was interested in science and technology and “loved tinkering with machines and gadgets”. Meanwhile, the girl “loved painting, drawing, and expressing herself creatively,” and was considering a fine arts degree. </a:t>
            </a:r>
            <a:r>
              <a:rPr lang="en-US" altLang="zh-CN" dirty="0" err="1">
                <a:latin typeface="Times New Roman" panose="02020603050405020304" pitchFamily="18" charset="0"/>
                <a:cs typeface="Times New Roman" panose="02020603050405020304" pitchFamily="18" charset="0"/>
              </a:rPr>
              <a:t>Bartoletti</a:t>
            </a:r>
            <a:r>
              <a:rPr lang="en-US" altLang="zh-CN" dirty="0">
                <a:latin typeface="Times New Roman" panose="02020603050405020304" pitchFamily="18" charset="0"/>
                <a:cs typeface="Times New Roman" panose="02020603050405020304" pitchFamily="18" charset="0"/>
              </a:rPr>
              <a:t> also asked GPT-4 to “tell me a story about a boy and a girl choosing their careers.” In it, the boy became a “successful doctor”, while the girl was a “beloved teacher”.</a:t>
            </a:r>
          </a:p>
        </p:txBody>
      </p:sp>
    </p:spTree>
    <p:extLst>
      <p:ext uri="{BB962C8B-B14F-4D97-AF65-F5344CB8AC3E}">
        <p14:creationId xmlns:p14="http://schemas.microsoft.com/office/powerpoint/2010/main" val="763232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08973-DA45-1351-5A6B-6EA70311F4C1}"/>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Where do the biases come from?</a:t>
            </a:r>
          </a:p>
        </p:txBody>
      </p:sp>
      <p:sp>
        <p:nvSpPr>
          <p:cNvPr id="3" name="内容占位符 2">
            <a:extLst>
              <a:ext uri="{FF2B5EF4-FFF2-40B4-BE49-F238E27FC236}">
                <a16:creationId xmlns:a16="http://schemas.microsoft.com/office/drawing/2014/main" id="{CE1E6EBD-5EA1-71FC-595C-5CA23813A154}"/>
              </a:ext>
            </a:extLst>
          </p:cNvPr>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Training Data</a:t>
            </a:r>
          </a:p>
          <a:p>
            <a:r>
              <a:rPr lang="en-US" altLang="zh-CN" dirty="0">
                <a:latin typeface="Times New Roman" panose="02020603050405020304" pitchFamily="18" charset="0"/>
                <a:cs typeface="Times New Roman" panose="02020603050405020304" pitchFamily="18" charset="0"/>
              </a:rPr>
              <a:t>Algorithms</a:t>
            </a:r>
          </a:p>
          <a:p>
            <a:r>
              <a:rPr lang="en-US" altLang="zh-CN" dirty="0">
                <a:latin typeface="Times New Roman" panose="02020603050405020304" pitchFamily="18" charset="0"/>
                <a:cs typeface="Times New Roman" panose="02020603050405020304" pitchFamily="18" charset="0"/>
              </a:rPr>
              <a:t>Labeling and Annotation</a:t>
            </a:r>
          </a:p>
          <a:p>
            <a:r>
              <a:rPr lang="en-US" altLang="zh-CN" dirty="0">
                <a:latin typeface="Times New Roman" panose="02020603050405020304" pitchFamily="18" charset="0"/>
                <a:cs typeface="Times New Roman" panose="02020603050405020304" pitchFamily="18" charset="0"/>
              </a:rPr>
              <a:t>Policy Decisions</a:t>
            </a:r>
          </a:p>
        </p:txBody>
      </p:sp>
    </p:spTree>
    <p:extLst>
      <p:ext uri="{BB962C8B-B14F-4D97-AF65-F5344CB8AC3E}">
        <p14:creationId xmlns:p14="http://schemas.microsoft.com/office/powerpoint/2010/main" val="4201914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08973-DA45-1351-5A6B-6EA70311F4C1}"/>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What makes them tricky</a:t>
            </a:r>
          </a:p>
        </p:txBody>
      </p:sp>
      <p:sp>
        <p:nvSpPr>
          <p:cNvPr id="3" name="内容占位符 2">
            <a:extLst>
              <a:ext uri="{FF2B5EF4-FFF2-40B4-BE49-F238E27FC236}">
                <a16:creationId xmlns:a16="http://schemas.microsoft.com/office/drawing/2014/main" id="{CE1E6EBD-5EA1-71FC-595C-5CA23813A154}"/>
              </a:ext>
            </a:extLst>
          </p:cNvPr>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Propagation</a:t>
            </a:r>
          </a:p>
          <a:p>
            <a:r>
              <a:rPr lang="en-US" altLang="zh-CN" dirty="0">
                <a:latin typeface="Times New Roman" panose="02020603050405020304" pitchFamily="18" charset="0"/>
                <a:cs typeface="Times New Roman" panose="02020603050405020304" pitchFamily="18" charset="0"/>
              </a:rPr>
              <a:t>Emergence</a:t>
            </a:r>
          </a:p>
          <a:p>
            <a:r>
              <a:rPr lang="en-US" altLang="zh-CN" dirty="0">
                <a:latin typeface="Times New Roman" panose="02020603050405020304" pitchFamily="18" charset="0"/>
                <a:cs typeface="Times New Roman" panose="02020603050405020304" pitchFamily="18" charset="0"/>
              </a:rPr>
              <a:t>Non-linearity</a:t>
            </a: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694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08973-DA45-1351-5A6B-6EA70311F4C1}"/>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What can be done about them</a:t>
            </a:r>
          </a:p>
        </p:txBody>
      </p:sp>
      <p:sp>
        <p:nvSpPr>
          <p:cNvPr id="3" name="内容占位符 2">
            <a:extLst>
              <a:ext uri="{FF2B5EF4-FFF2-40B4-BE49-F238E27FC236}">
                <a16:creationId xmlns:a16="http://schemas.microsoft.com/office/drawing/2014/main" id="{CE1E6EBD-5EA1-71FC-595C-5CA23813A154}"/>
              </a:ext>
            </a:extLst>
          </p:cNvPr>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Training data curation</a:t>
            </a:r>
          </a:p>
          <a:p>
            <a:r>
              <a:rPr lang="en-US" altLang="zh-CN" dirty="0">
                <a:latin typeface="Times New Roman" panose="02020603050405020304" pitchFamily="18" charset="0"/>
                <a:cs typeface="Times New Roman" panose="02020603050405020304" pitchFamily="18" charset="0"/>
              </a:rPr>
              <a:t>Model fine-tuning</a:t>
            </a:r>
          </a:p>
          <a:p>
            <a:r>
              <a:rPr lang="en-US" altLang="zh-CN" dirty="0">
                <a:latin typeface="Times New Roman" panose="02020603050405020304" pitchFamily="18" charset="0"/>
                <a:cs typeface="Times New Roman" panose="02020603050405020304" pitchFamily="18" charset="0"/>
              </a:rPr>
              <a:t>Evaluation and feedback</a:t>
            </a:r>
          </a:p>
          <a:p>
            <a:r>
              <a:rPr lang="en-US" altLang="zh-CN" dirty="0">
                <a:latin typeface="Times New Roman" panose="02020603050405020304" pitchFamily="18" charset="0"/>
                <a:cs typeface="Times New Roman" panose="02020603050405020304" pitchFamily="18" charset="0"/>
              </a:rPr>
              <a:t>Real-time moderation</a:t>
            </a:r>
          </a:p>
          <a:p>
            <a:r>
              <a:rPr lang="en-US" altLang="zh-CN" dirty="0">
                <a:latin typeface="Times New Roman" panose="02020603050405020304" pitchFamily="18" charset="0"/>
                <a:cs typeface="Times New Roman" panose="02020603050405020304" pitchFamily="18" charset="0"/>
              </a:rPr>
              <a:t>Customization and control</a:t>
            </a:r>
          </a:p>
        </p:txBody>
      </p:sp>
    </p:spTree>
    <p:extLst>
      <p:ext uri="{BB962C8B-B14F-4D97-AF65-F5344CB8AC3E}">
        <p14:creationId xmlns:p14="http://schemas.microsoft.com/office/powerpoint/2010/main" val="2323000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08973-DA45-1351-5A6B-6EA70311F4C1}"/>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Debiasing may cause new controversy</a:t>
            </a:r>
          </a:p>
        </p:txBody>
      </p:sp>
      <p:sp>
        <p:nvSpPr>
          <p:cNvPr id="3" name="内容占位符 2">
            <a:extLst>
              <a:ext uri="{FF2B5EF4-FFF2-40B4-BE49-F238E27FC236}">
                <a16:creationId xmlns:a16="http://schemas.microsoft.com/office/drawing/2014/main" id="{CE1E6EBD-5EA1-71FC-595C-5CA23813A154}"/>
              </a:ext>
            </a:extLst>
          </p:cNvPr>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In order to make ChatGPT less violent, sexist, and racist, OpenAI hired Kenyan laborers, paying them less than $2 an hour. The laborers were in charge of filtering harmful text and images to train the data to be able to recognize harmful content. One worker shared the trauma they experienced while reading and labeling the text for OpenAI, describing it as “torture” because of the traumatic nature of the text. An often-overlooked component of the creation of generative AI is the need to exploit the labor of people in underdeveloped countries.</a:t>
            </a:r>
          </a:p>
        </p:txBody>
      </p:sp>
    </p:spTree>
    <p:extLst>
      <p:ext uri="{BB962C8B-B14F-4D97-AF65-F5344CB8AC3E}">
        <p14:creationId xmlns:p14="http://schemas.microsoft.com/office/powerpoint/2010/main" val="3570291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08973-DA45-1351-5A6B-6EA70311F4C1}"/>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Some basic principles</a:t>
            </a:r>
          </a:p>
        </p:txBody>
      </p:sp>
      <p:sp>
        <p:nvSpPr>
          <p:cNvPr id="3" name="内容占位符 2">
            <a:extLst>
              <a:ext uri="{FF2B5EF4-FFF2-40B4-BE49-F238E27FC236}">
                <a16:creationId xmlns:a16="http://schemas.microsoft.com/office/drawing/2014/main" id="{CE1E6EBD-5EA1-71FC-595C-5CA23813A154}"/>
              </a:ext>
            </a:extLst>
          </p:cNvPr>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Transparency</a:t>
            </a:r>
          </a:p>
          <a:p>
            <a:r>
              <a:rPr lang="en-US" altLang="zh-CN" dirty="0">
                <a:latin typeface="Times New Roman" panose="02020603050405020304" pitchFamily="18" charset="0"/>
                <a:cs typeface="Times New Roman" panose="02020603050405020304" pitchFamily="18" charset="0"/>
              </a:rPr>
              <a:t>Education and awareness</a:t>
            </a:r>
          </a:p>
          <a:p>
            <a:r>
              <a:rPr lang="en-US" altLang="zh-CN" dirty="0">
                <a:latin typeface="Times New Roman" panose="02020603050405020304" pitchFamily="18" charset="0"/>
                <a:cs typeface="Times New Roman" panose="02020603050405020304" pitchFamily="18" charset="0"/>
              </a:rPr>
              <a:t>Continuous monitoring and evaluation</a:t>
            </a:r>
          </a:p>
        </p:txBody>
      </p:sp>
    </p:spTree>
    <p:extLst>
      <p:ext uri="{BB962C8B-B14F-4D97-AF65-F5344CB8AC3E}">
        <p14:creationId xmlns:p14="http://schemas.microsoft.com/office/powerpoint/2010/main" val="639400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08973-DA45-1351-5A6B-6EA70311F4C1}"/>
              </a:ext>
            </a:extLst>
          </p:cNvPr>
          <p:cNvSpPr>
            <a:spLocks noGrp="1"/>
          </p:cNvSpPr>
          <p:nvPr>
            <p:ph type="title"/>
          </p:nvPr>
        </p:nvSpPr>
        <p:spPr/>
        <p:txBody>
          <a:bodyPr>
            <a:normAutofit/>
          </a:bodyPr>
          <a:lstStyle/>
          <a:p>
            <a:r>
              <a:rPr lang="en-GB" altLang="zh-CN" sz="4000" dirty="0">
                <a:latin typeface="Times New Roman" panose="02020603050405020304" pitchFamily="18" charset="0"/>
                <a:cs typeface="Times New Roman" panose="02020603050405020304" pitchFamily="18" charset="0"/>
              </a:rPr>
              <a:t>Reference</a:t>
            </a:r>
            <a:endParaRPr lang="en-GB" sz="40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E1E6EBD-5EA1-71FC-595C-5CA23813A154}"/>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altLang="zh-CN" b="0" i="0" dirty="0">
                <a:solidFill>
                  <a:srgbClr val="212529"/>
                </a:solidFill>
                <a:effectLst/>
                <a:latin typeface="Times New Roman" panose="02020603050405020304" pitchFamily="18" charset="0"/>
                <a:cs typeface="Times New Roman" panose="02020603050405020304" pitchFamily="18" charset="0"/>
              </a:rPr>
              <a:t>Anjalie Field, Su Lin Blodgett, </a:t>
            </a:r>
            <a:r>
              <a:rPr lang="en-US" altLang="zh-CN" b="0" i="0" dirty="0" err="1">
                <a:solidFill>
                  <a:srgbClr val="212529"/>
                </a:solidFill>
                <a:effectLst/>
                <a:latin typeface="Times New Roman" panose="02020603050405020304" pitchFamily="18" charset="0"/>
                <a:cs typeface="Times New Roman" panose="02020603050405020304" pitchFamily="18" charset="0"/>
              </a:rPr>
              <a:t>Zeerak</a:t>
            </a:r>
            <a:r>
              <a:rPr lang="en-US" altLang="zh-CN" b="0" i="0" dirty="0">
                <a:solidFill>
                  <a:srgbClr val="212529"/>
                </a:solidFill>
                <a:effectLst/>
                <a:latin typeface="Times New Roman" panose="02020603050405020304" pitchFamily="18" charset="0"/>
                <a:cs typeface="Times New Roman" panose="02020603050405020304" pitchFamily="18" charset="0"/>
              </a:rPr>
              <a:t> Waseem, and Yulia Tsvetkov. 2021. </a:t>
            </a:r>
            <a:r>
              <a:rPr lang="en-US" altLang="zh-CN" b="0" i="0" u="none" strike="noStrike" dirty="0">
                <a:solidFill>
                  <a:srgbClr val="446E9B"/>
                </a:solidFill>
                <a:effectLst/>
                <a:latin typeface="Times New Roman" panose="02020603050405020304" pitchFamily="18" charset="0"/>
                <a:cs typeface="Times New Roman" panose="02020603050405020304" pitchFamily="18" charset="0"/>
                <a:hlinkClick r:id="rId2"/>
              </a:rPr>
              <a:t>A Survey of Race, Racism, and Anti-Racism in NLP</a:t>
            </a:r>
            <a:r>
              <a:rPr lang="en-US" altLang="zh-CN" b="0" i="0" dirty="0">
                <a:solidFill>
                  <a:srgbClr val="212529"/>
                </a:solidFill>
                <a:effectLst/>
                <a:latin typeface="Times New Roman" panose="02020603050405020304" pitchFamily="18" charset="0"/>
                <a:cs typeface="Times New Roman" panose="02020603050405020304" pitchFamily="18" charset="0"/>
              </a:rPr>
              <a:t>. In </a:t>
            </a:r>
            <a:r>
              <a:rPr lang="en-US" altLang="zh-CN" b="0" i="1" dirty="0">
                <a:solidFill>
                  <a:srgbClr val="212529"/>
                </a:solidFill>
                <a:effectLst/>
                <a:latin typeface="Times New Roman" panose="02020603050405020304" pitchFamily="18" charset="0"/>
                <a:cs typeface="Times New Roman" panose="02020603050405020304" pitchFamily="18" charset="0"/>
              </a:rPr>
              <a:t>Proceedings of the 59th Annual Meeting of the Association for Computational Linguistics and the 11th International Joint Conference on Natural Language Processing (Volume 1: Long Papers)</a:t>
            </a:r>
            <a:r>
              <a:rPr lang="en-US" altLang="zh-CN" b="0" i="0" dirty="0">
                <a:solidFill>
                  <a:srgbClr val="212529"/>
                </a:solidFill>
                <a:effectLst/>
                <a:latin typeface="Times New Roman" panose="02020603050405020304" pitchFamily="18" charset="0"/>
                <a:cs typeface="Times New Roman" panose="02020603050405020304" pitchFamily="18" charset="0"/>
              </a:rPr>
              <a:t>, pages 1905–1925, Online. Association for Computational Linguistics.</a:t>
            </a:r>
          </a:p>
          <a:p>
            <a:pPr algn="l">
              <a:buFont typeface="Arial" panose="020B0604020202020204" pitchFamily="34" charset="0"/>
              <a:buChar char="•"/>
            </a:pPr>
            <a:r>
              <a:rPr lang="en-GB" altLang="zh-CN" b="0" i="0" dirty="0">
                <a:solidFill>
                  <a:srgbClr val="212529"/>
                </a:solidFill>
                <a:effectLst/>
                <a:latin typeface="Times New Roman" panose="02020603050405020304" pitchFamily="18" charset="0"/>
                <a:cs typeface="Times New Roman" panose="02020603050405020304" pitchFamily="18" charset="0"/>
              </a:rPr>
              <a:t>Pei Zhou, </a:t>
            </a:r>
            <a:r>
              <a:rPr lang="en-GB" altLang="zh-CN" b="0" i="0" dirty="0" err="1">
                <a:solidFill>
                  <a:srgbClr val="212529"/>
                </a:solidFill>
                <a:effectLst/>
                <a:latin typeface="Times New Roman" panose="02020603050405020304" pitchFamily="18" charset="0"/>
                <a:cs typeface="Times New Roman" panose="02020603050405020304" pitchFamily="18" charset="0"/>
              </a:rPr>
              <a:t>Weijia</a:t>
            </a:r>
            <a:r>
              <a:rPr lang="en-GB" altLang="zh-CN" b="0" i="0" dirty="0">
                <a:solidFill>
                  <a:srgbClr val="212529"/>
                </a:solidFill>
                <a:effectLst/>
                <a:latin typeface="Times New Roman" panose="02020603050405020304" pitchFamily="18" charset="0"/>
                <a:cs typeface="Times New Roman" panose="02020603050405020304" pitchFamily="18" charset="0"/>
              </a:rPr>
              <a:t> Shi, </a:t>
            </a:r>
            <a:r>
              <a:rPr lang="en-GB" altLang="zh-CN" b="0" i="0" dirty="0" err="1">
                <a:solidFill>
                  <a:srgbClr val="212529"/>
                </a:solidFill>
                <a:effectLst/>
                <a:latin typeface="Times New Roman" panose="02020603050405020304" pitchFamily="18" charset="0"/>
                <a:cs typeface="Times New Roman" panose="02020603050405020304" pitchFamily="18" charset="0"/>
              </a:rPr>
              <a:t>Jieyu</a:t>
            </a:r>
            <a:r>
              <a:rPr lang="en-GB" altLang="zh-CN" b="0" i="0" dirty="0">
                <a:solidFill>
                  <a:srgbClr val="212529"/>
                </a:solidFill>
                <a:effectLst/>
                <a:latin typeface="Times New Roman" panose="02020603050405020304" pitchFamily="18" charset="0"/>
                <a:cs typeface="Times New Roman" panose="02020603050405020304" pitchFamily="18" charset="0"/>
              </a:rPr>
              <a:t> Zhao, Kuan-Hao Huang, </a:t>
            </a:r>
            <a:r>
              <a:rPr lang="en-GB" altLang="zh-CN" b="0" i="0" dirty="0" err="1">
                <a:solidFill>
                  <a:srgbClr val="212529"/>
                </a:solidFill>
                <a:effectLst/>
                <a:latin typeface="Times New Roman" panose="02020603050405020304" pitchFamily="18" charset="0"/>
                <a:cs typeface="Times New Roman" panose="02020603050405020304" pitchFamily="18" charset="0"/>
              </a:rPr>
              <a:t>Muhao</a:t>
            </a:r>
            <a:r>
              <a:rPr lang="en-GB" altLang="zh-CN" b="0" i="0" dirty="0">
                <a:solidFill>
                  <a:srgbClr val="212529"/>
                </a:solidFill>
                <a:effectLst/>
                <a:latin typeface="Times New Roman" panose="02020603050405020304" pitchFamily="18" charset="0"/>
                <a:cs typeface="Times New Roman" panose="02020603050405020304" pitchFamily="18" charset="0"/>
              </a:rPr>
              <a:t> Chen, Ryan </a:t>
            </a:r>
            <a:r>
              <a:rPr lang="en-GB" altLang="zh-CN" b="0" i="0" dirty="0" err="1">
                <a:solidFill>
                  <a:srgbClr val="212529"/>
                </a:solidFill>
                <a:effectLst/>
                <a:latin typeface="Times New Roman" panose="02020603050405020304" pitchFamily="18" charset="0"/>
                <a:cs typeface="Times New Roman" panose="02020603050405020304" pitchFamily="18" charset="0"/>
              </a:rPr>
              <a:t>Cotterell</a:t>
            </a:r>
            <a:r>
              <a:rPr lang="en-GB" altLang="zh-CN" b="0" i="0" dirty="0">
                <a:solidFill>
                  <a:srgbClr val="212529"/>
                </a:solidFill>
                <a:effectLst/>
                <a:latin typeface="Times New Roman" panose="02020603050405020304" pitchFamily="18" charset="0"/>
                <a:cs typeface="Times New Roman" panose="02020603050405020304" pitchFamily="18" charset="0"/>
              </a:rPr>
              <a:t>, and Kai-Wei Chang. 2019. </a:t>
            </a:r>
            <a:r>
              <a:rPr lang="en-GB" altLang="zh-CN" b="0" i="0" u="none" strike="noStrike" dirty="0">
                <a:solidFill>
                  <a:srgbClr val="446E9B"/>
                </a:solidFill>
                <a:effectLst/>
                <a:latin typeface="Times New Roman" panose="02020603050405020304" pitchFamily="18" charset="0"/>
                <a:cs typeface="Times New Roman" panose="02020603050405020304" pitchFamily="18" charset="0"/>
                <a:hlinkClick r:id="rId3"/>
              </a:rPr>
              <a:t>Examining Gender Bias in Languages with Grammatical Gender</a:t>
            </a:r>
            <a:r>
              <a:rPr lang="en-GB" altLang="zh-CN" b="0" i="0" dirty="0">
                <a:solidFill>
                  <a:srgbClr val="212529"/>
                </a:solidFill>
                <a:effectLst/>
                <a:latin typeface="Times New Roman" panose="02020603050405020304" pitchFamily="18" charset="0"/>
                <a:cs typeface="Times New Roman" panose="02020603050405020304" pitchFamily="18" charset="0"/>
              </a:rPr>
              <a:t>. In </a:t>
            </a:r>
            <a:r>
              <a:rPr lang="en-GB" altLang="zh-CN" b="0" i="1" dirty="0">
                <a:solidFill>
                  <a:srgbClr val="212529"/>
                </a:solidFill>
                <a:effectLst/>
                <a:latin typeface="Times New Roman" panose="02020603050405020304" pitchFamily="18" charset="0"/>
                <a:cs typeface="Times New Roman" panose="02020603050405020304" pitchFamily="18" charset="0"/>
              </a:rPr>
              <a:t>Proceedings of the 2019 Conference on Empirical Methods in Natural Language Processing and the 9th International Joint Conference on Natural Language Processing (EMNLP-IJCNLP)</a:t>
            </a:r>
            <a:r>
              <a:rPr lang="en-GB" altLang="zh-CN" b="0" i="0" dirty="0">
                <a:solidFill>
                  <a:srgbClr val="212529"/>
                </a:solidFill>
                <a:effectLst/>
                <a:latin typeface="Times New Roman" panose="02020603050405020304" pitchFamily="18" charset="0"/>
                <a:cs typeface="Times New Roman" panose="02020603050405020304" pitchFamily="18" charset="0"/>
              </a:rPr>
              <a:t>, pages 5276–5284, Hong Kong, China. Association for Computational Linguistics.</a:t>
            </a:r>
          </a:p>
          <a:p>
            <a:r>
              <a:rPr lang="en-GB" altLang="zh-CN" b="0" i="0" dirty="0">
                <a:solidFill>
                  <a:srgbClr val="212529"/>
                </a:solidFill>
                <a:effectLst/>
                <a:latin typeface="Times New Roman" panose="02020603050405020304" pitchFamily="18" charset="0"/>
                <a:cs typeface="Times New Roman" panose="02020603050405020304" pitchFamily="18" charset="0"/>
              </a:rPr>
              <a:t>Marion </a:t>
            </a:r>
            <a:r>
              <a:rPr lang="en-GB" altLang="zh-CN" b="0" i="0" dirty="0" err="1">
                <a:solidFill>
                  <a:srgbClr val="212529"/>
                </a:solidFill>
                <a:effectLst/>
                <a:latin typeface="Times New Roman" panose="02020603050405020304" pitchFamily="18" charset="0"/>
                <a:cs typeface="Times New Roman" panose="02020603050405020304" pitchFamily="18" charset="0"/>
              </a:rPr>
              <a:t>Bartl</a:t>
            </a:r>
            <a:r>
              <a:rPr lang="en-GB" altLang="zh-CN" b="0" i="0" dirty="0">
                <a:solidFill>
                  <a:srgbClr val="212529"/>
                </a:solidFill>
                <a:effectLst/>
                <a:latin typeface="Times New Roman" panose="02020603050405020304" pitchFamily="18" charset="0"/>
                <a:cs typeface="Times New Roman" panose="02020603050405020304" pitchFamily="18" charset="0"/>
              </a:rPr>
              <a:t>, Malvina Nissim, and Albert </a:t>
            </a:r>
            <a:r>
              <a:rPr lang="en-GB" altLang="zh-CN" b="0" i="0" dirty="0" err="1">
                <a:solidFill>
                  <a:srgbClr val="212529"/>
                </a:solidFill>
                <a:effectLst/>
                <a:latin typeface="Times New Roman" panose="02020603050405020304" pitchFamily="18" charset="0"/>
                <a:cs typeface="Times New Roman" panose="02020603050405020304" pitchFamily="18" charset="0"/>
              </a:rPr>
              <a:t>Gatt</a:t>
            </a:r>
            <a:r>
              <a:rPr lang="en-GB" altLang="zh-CN" b="0" i="0" dirty="0">
                <a:solidFill>
                  <a:srgbClr val="212529"/>
                </a:solidFill>
                <a:effectLst/>
                <a:latin typeface="Times New Roman" panose="02020603050405020304" pitchFamily="18" charset="0"/>
                <a:cs typeface="Times New Roman" panose="02020603050405020304" pitchFamily="18" charset="0"/>
              </a:rPr>
              <a:t>. 2020. </a:t>
            </a:r>
            <a:r>
              <a:rPr lang="en-GB" altLang="zh-CN" b="0" i="0" u="none" strike="noStrike" dirty="0">
                <a:solidFill>
                  <a:srgbClr val="446E9B"/>
                </a:solidFill>
                <a:effectLst/>
                <a:latin typeface="Times New Roman" panose="02020603050405020304" pitchFamily="18" charset="0"/>
                <a:cs typeface="Times New Roman" panose="02020603050405020304" pitchFamily="18" charset="0"/>
                <a:hlinkClick r:id="rId4"/>
              </a:rPr>
              <a:t>Unmasking Contextual Stereotypes: Measuring and Mitigating BERT’s Gender Bias</a:t>
            </a:r>
            <a:r>
              <a:rPr lang="en-GB" altLang="zh-CN" b="0" i="0" dirty="0">
                <a:solidFill>
                  <a:srgbClr val="212529"/>
                </a:solidFill>
                <a:effectLst/>
                <a:latin typeface="Times New Roman" panose="02020603050405020304" pitchFamily="18" charset="0"/>
                <a:cs typeface="Times New Roman" panose="02020603050405020304" pitchFamily="18" charset="0"/>
              </a:rPr>
              <a:t>. In </a:t>
            </a:r>
            <a:r>
              <a:rPr lang="en-GB" altLang="zh-CN" b="0" i="1" dirty="0">
                <a:solidFill>
                  <a:srgbClr val="212529"/>
                </a:solidFill>
                <a:effectLst/>
                <a:latin typeface="Times New Roman" panose="02020603050405020304" pitchFamily="18" charset="0"/>
                <a:cs typeface="Times New Roman" panose="02020603050405020304" pitchFamily="18" charset="0"/>
              </a:rPr>
              <a:t>Proceedings of the Second Workshop on Gender Bias in Natural Language Processing</a:t>
            </a:r>
            <a:r>
              <a:rPr lang="en-GB" altLang="zh-CN" b="0" i="0" dirty="0">
                <a:solidFill>
                  <a:srgbClr val="212529"/>
                </a:solidFill>
                <a:effectLst/>
                <a:latin typeface="Times New Roman" panose="02020603050405020304" pitchFamily="18" charset="0"/>
                <a:cs typeface="Times New Roman" panose="02020603050405020304" pitchFamily="18" charset="0"/>
              </a:rPr>
              <a:t>, pages 1–16, Barcelona, Spain (Online). Association for Computational Linguistics.</a:t>
            </a:r>
          </a:p>
        </p:txBody>
      </p:sp>
    </p:spTree>
    <p:extLst>
      <p:ext uri="{BB962C8B-B14F-4D97-AF65-F5344CB8AC3E}">
        <p14:creationId xmlns:p14="http://schemas.microsoft.com/office/powerpoint/2010/main" val="3552424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08973-DA45-1351-5A6B-6EA70311F4C1}"/>
              </a:ext>
            </a:extLst>
          </p:cNvPr>
          <p:cNvSpPr>
            <a:spLocks noGrp="1"/>
          </p:cNvSpPr>
          <p:nvPr>
            <p:ph type="title"/>
          </p:nvPr>
        </p:nvSpPr>
        <p:spPr/>
        <p:txBody>
          <a:bodyPr>
            <a:normAutofit/>
          </a:bodyPr>
          <a:lstStyle/>
          <a:p>
            <a:r>
              <a:rPr lang="en-GB" altLang="zh-CN" sz="4000" dirty="0">
                <a:latin typeface="Times New Roman" panose="02020603050405020304" pitchFamily="18" charset="0"/>
                <a:cs typeface="Times New Roman" panose="02020603050405020304" pitchFamily="18" charset="0"/>
              </a:rPr>
              <a:t>Reference</a:t>
            </a:r>
            <a:endParaRPr lang="en-GB" sz="40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E1E6EBD-5EA1-71FC-595C-5CA23813A154}"/>
              </a:ext>
            </a:extLst>
          </p:cNvPr>
          <p:cNvSpPr>
            <a:spLocks noGrp="1"/>
          </p:cNvSpPr>
          <p:nvPr>
            <p:ph idx="1"/>
          </p:nvPr>
        </p:nvSpPr>
        <p:spPr/>
        <p:txBody>
          <a:bodyPr>
            <a:normAutofit fontScale="85000" lnSpcReduction="10000"/>
          </a:bodyPr>
          <a:lstStyle/>
          <a:p>
            <a:r>
              <a:rPr lang="en-GB" altLang="zh-CN" sz="2400" b="0" i="0" dirty="0">
                <a:solidFill>
                  <a:srgbClr val="212529"/>
                </a:solidFill>
                <a:effectLst/>
                <a:latin typeface="Times New Roman" panose="02020603050405020304" pitchFamily="18" charset="0"/>
                <a:cs typeface="Times New Roman" panose="02020603050405020304" pitchFamily="18" charset="0"/>
              </a:rPr>
              <a:t>Sophie </a:t>
            </a:r>
            <a:r>
              <a:rPr lang="en-GB" altLang="zh-CN" sz="2400" b="0" i="0" dirty="0" err="1">
                <a:solidFill>
                  <a:srgbClr val="212529"/>
                </a:solidFill>
                <a:effectLst/>
                <a:latin typeface="Times New Roman" panose="02020603050405020304" pitchFamily="18" charset="0"/>
                <a:cs typeface="Times New Roman" panose="02020603050405020304" pitchFamily="18" charset="0"/>
              </a:rPr>
              <a:t>Jentzsch</a:t>
            </a:r>
            <a:r>
              <a:rPr lang="en-GB" altLang="zh-CN" sz="2400" b="0" i="0" dirty="0">
                <a:solidFill>
                  <a:srgbClr val="212529"/>
                </a:solidFill>
                <a:effectLst/>
                <a:latin typeface="Times New Roman" panose="02020603050405020304" pitchFamily="18" charset="0"/>
                <a:cs typeface="Times New Roman" panose="02020603050405020304" pitchFamily="18" charset="0"/>
              </a:rPr>
              <a:t>, Patrick </a:t>
            </a:r>
            <a:r>
              <a:rPr lang="en-GB" altLang="zh-CN" sz="2400" b="0" i="0" dirty="0" err="1">
                <a:solidFill>
                  <a:srgbClr val="212529"/>
                </a:solidFill>
                <a:effectLst/>
                <a:latin typeface="Times New Roman" panose="02020603050405020304" pitchFamily="18" charset="0"/>
                <a:cs typeface="Times New Roman" panose="02020603050405020304" pitchFamily="18" charset="0"/>
              </a:rPr>
              <a:t>Schramowski</a:t>
            </a:r>
            <a:r>
              <a:rPr lang="en-GB" altLang="zh-CN" sz="2400" b="0" i="0" dirty="0">
                <a:solidFill>
                  <a:srgbClr val="212529"/>
                </a:solidFill>
                <a:effectLst/>
                <a:latin typeface="Times New Roman" panose="02020603050405020304" pitchFamily="18" charset="0"/>
                <a:cs typeface="Times New Roman" panose="02020603050405020304" pitchFamily="18" charset="0"/>
              </a:rPr>
              <a:t>, Constantin Rothkopf, and Kristian </a:t>
            </a:r>
            <a:r>
              <a:rPr lang="en-GB" altLang="zh-CN" sz="2400" b="0" i="0" dirty="0" err="1">
                <a:solidFill>
                  <a:srgbClr val="212529"/>
                </a:solidFill>
                <a:effectLst/>
                <a:latin typeface="Times New Roman" panose="02020603050405020304" pitchFamily="18" charset="0"/>
                <a:cs typeface="Times New Roman" panose="02020603050405020304" pitchFamily="18" charset="0"/>
              </a:rPr>
              <a:t>Kersting</a:t>
            </a:r>
            <a:r>
              <a:rPr lang="en-GB" altLang="zh-CN" sz="2400" b="0" i="0" dirty="0">
                <a:solidFill>
                  <a:srgbClr val="212529"/>
                </a:solidFill>
                <a:effectLst/>
                <a:latin typeface="Times New Roman" panose="02020603050405020304" pitchFamily="18" charset="0"/>
                <a:cs typeface="Times New Roman" panose="02020603050405020304" pitchFamily="18" charset="0"/>
              </a:rPr>
              <a:t>. 2019. Semantics Derived Automatically from Language Corpora Contain Human-like Moral Choices. In </a:t>
            </a:r>
            <a:r>
              <a:rPr lang="en-GB" altLang="zh-CN" sz="2400" b="0" i="1" dirty="0">
                <a:solidFill>
                  <a:srgbClr val="212529"/>
                </a:solidFill>
                <a:effectLst/>
                <a:latin typeface="Times New Roman" panose="02020603050405020304" pitchFamily="18" charset="0"/>
                <a:cs typeface="Times New Roman" panose="02020603050405020304" pitchFamily="18" charset="0"/>
              </a:rPr>
              <a:t>Proceedings of the 2019 AAAI/ACM Conference on AI, Ethics, and Society</a:t>
            </a:r>
            <a:r>
              <a:rPr lang="en-GB" altLang="zh-CN" sz="2400" b="0" i="0" dirty="0">
                <a:solidFill>
                  <a:srgbClr val="212529"/>
                </a:solidFill>
                <a:effectLst/>
                <a:latin typeface="Times New Roman" panose="02020603050405020304" pitchFamily="18" charset="0"/>
                <a:cs typeface="Times New Roman" panose="02020603050405020304" pitchFamily="18" charset="0"/>
              </a:rPr>
              <a:t> (AIES '19). Association for Computing Machinery, New York, NY, USA, 37–44. </a:t>
            </a:r>
            <a:r>
              <a:rPr lang="en-GB" altLang="zh-CN" sz="2400" b="0" i="0" dirty="0">
                <a:solidFill>
                  <a:srgbClr val="212529"/>
                </a:solidFill>
                <a:effectLst/>
                <a:latin typeface="Times New Roman" panose="02020603050405020304" pitchFamily="18" charset="0"/>
                <a:cs typeface="Times New Roman" panose="02020603050405020304" pitchFamily="18" charset="0"/>
                <a:hlinkClick r:id="rId2"/>
              </a:rPr>
              <a:t>https://doi.org/10.1145/3306618.3314267</a:t>
            </a:r>
            <a:endParaRPr lang="en-US" altLang="zh-CN" sz="2400" b="0" i="0" dirty="0">
              <a:solidFill>
                <a:srgbClr val="212529"/>
              </a:solidFill>
              <a:effectLst/>
              <a:latin typeface="Times New Roman" panose="02020603050405020304" pitchFamily="18" charset="0"/>
              <a:cs typeface="Times New Roman" panose="02020603050405020304" pitchFamily="18" charset="0"/>
            </a:endParaRPr>
          </a:p>
          <a:p>
            <a:r>
              <a:rPr lang="en-US" altLang="zh-CN" sz="2400" b="0" i="0" dirty="0">
                <a:solidFill>
                  <a:srgbClr val="212529"/>
                </a:solidFill>
                <a:effectLst/>
                <a:latin typeface="Times New Roman" panose="02020603050405020304" pitchFamily="18" charset="0"/>
                <a:cs typeface="Times New Roman" panose="02020603050405020304" pitchFamily="18" charset="0"/>
              </a:rPr>
              <a:t>Brunet, M., </a:t>
            </a:r>
            <a:r>
              <a:rPr lang="en-US" altLang="zh-CN" sz="2400" b="0" i="0" dirty="0" err="1">
                <a:solidFill>
                  <a:srgbClr val="212529"/>
                </a:solidFill>
                <a:effectLst/>
                <a:latin typeface="Times New Roman" panose="02020603050405020304" pitchFamily="18" charset="0"/>
                <a:cs typeface="Times New Roman" panose="02020603050405020304" pitchFamily="18" charset="0"/>
              </a:rPr>
              <a:t>Alkalay</a:t>
            </a:r>
            <a:r>
              <a:rPr lang="en-US" altLang="zh-CN" sz="2400" b="0" i="0" dirty="0">
                <a:solidFill>
                  <a:srgbClr val="212529"/>
                </a:solidFill>
                <a:effectLst/>
                <a:latin typeface="Times New Roman" panose="02020603050405020304" pitchFamily="18" charset="0"/>
                <a:cs typeface="Times New Roman" panose="02020603050405020304" pitchFamily="18" charset="0"/>
              </a:rPr>
              <a:t>-Houlihan, C., Anderson, A. &amp; </a:t>
            </a:r>
            <a:r>
              <a:rPr lang="en-US" altLang="zh-CN" sz="2400" b="0" i="0" dirty="0" err="1">
                <a:solidFill>
                  <a:srgbClr val="212529"/>
                </a:solidFill>
                <a:effectLst/>
                <a:latin typeface="Times New Roman" panose="02020603050405020304" pitchFamily="18" charset="0"/>
                <a:cs typeface="Times New Roman" panose="02020603050405020304" pitchFamily="18" charset="0"/>
              </a:rPr>
              <a:t>Zemel</a:t>
            </a:r>
            <a:r>
              <a:rPr lang="en-US" altLang="zh-CN" sz="2400" b="0" i="0" dirty="0">
                <a:solidFill>
                  <a:srgbClr val="212529"/>
                </a:solidFill>
                <a:effectLst/>
                <a:latin typeface="Times New Roman" panose="02020603050405020304" pitchFamily="18" charset="0"/>
                <a:cs typeface="Times New Roman" panose="02020603050405020304" pitchFamily="18" charset="0"/>
              </a:rPr>
              <a:t>, R.. (2019). </a:t>
            </a:r>
            <a:r>
              <a:rPr lang="en-US" altLang="zh-CN" sz="2400" b="0" i="0" dirty="0">
                <a:solidFill>
                  <a:srgbClr val="212529"/>
                </a:solidFill>
                <a:effectLst/>
                <a:latin typeface="Times New Roman" panose="02020603050405020304" pitchFamily="18" charset="0"/>
                <a:cs typeface="Times New Roman" panose="02020603050405020304" pitchFamily="18" charset="0"/>
                <a:hlinkClick r:id="rId3"/>
              </a:rPr>
              <a:t>Understanding the Origins of Bias in Word Embeddings</a:t>
            </a:r>
            <a:r>
              <a:rPr lang="en-US" altLang="zh-CN" sz="2400" b="0" i="0" dirty="0">
                <a:solidFill>
                  <a:srgbClr val="212529"/>
                </a:solidFill>
                <a:effectLst/>
                <a:latin typeface="Times New Roman" panose="02020603050405020304" pitchFamily="18" charset="0"/>
                <a:cs typeface="Times New Roman" panose="02020603050405020304" pitchFamily="18" charset="0"/>
              </a:rPr>
              <a:t>. </a:t>
            </a:r>
            <a:r>
              <a:rPr lang="en-US" altLang="zh-CN" sz="2400" b="0" i="1" dirty="0">
                <a:solidFill>
                  <a:srgbClr val="212529"/>
                </a:solidFill>
                <a:effectLst/>
                <a:latin typeface="Times New Roman" panose="02020603050405020304" pitchFamily="18" charset="0"/>
                <a:cs typeface="Times New Roman" panose="02020603050405020304" pitchFamily="18" charset="0"/>
              </a:rPr>
              <a:t>Proceedings of the 36th International Conference on Machine Learning</a:t>
            </a:r>
            <a:r>
              <a:rPr lang="en-US" altLang="zh-CN" sz="2400" b="0" i="0" dirty="0">
                <a:solidFill>
                  <a:srgbClr val="212529"/>
                </a:solidFill>
                <a:effectLst/>
                <a:latin typeface="Times New Roman" panose="02020603050405020304" pitchFamily="18" charset="0"/>
                <a:cs typeface="Times New Roman" panose="02020603050405020304" pitchFamily="18" charset="0"/>
              </a:rPr>
              <a:t>, in </a:t>
            </a:r>
            <a:r>
              <a:rPr lang="en-US" altLang="zh-CN" sz="2400" b="0" i="1" dirty="0">
                <a:solidFill>
                  <a:srgbClr val="212529"/>
                </a:solidFill>
                <a:effectLst/>
                <a:latin typeface="Times New Roman" panose="02020603050405020304" pitchFamily="18" charset="0"/>
                <a:cs typeface="Times New Roman" panose="02020603050405020304" pitchFamily="18" charset="0"/>
              </a:rPr>
              <a:t>Proceedings of Machine Learning Research </a:t>
            </a:r>
            <a:r>
              <a:rPr lang="en-US" altLang="zh-CN" sz="2400" b="0" i="0" dirty="0">
                <a:solidFill>
                  <a:srgbClr val="212529"/>
                </a:solidFill>
                <a:effectLst/>
                <a:latin typeface="Times New Roman" panose="02020603050405020304" pitchFamily="18" charset="0"/>
                <a:cs typeface="Times New Roman" panose="02020603050405020304" pitchFamily="18" charset="0"/>
              </a:rPr>
              <a:t>97:803-811.</a:t>
            </a:r>
          </a:p>
          <a:p>
            <a:r>
              <a:rPr lang="en-US" altLang="zh-CN" sz="2400" b="0" i="0" dirty="0">
                <a:solidFill>
                  <a:srgbClr val="212529"/>
                </a:solidFill>
                <a:effectLst/>
                <a:latin typeface="Times New Roman" panose="02020603050405020304" pitchFamily="18" charset="0"/>
                <a:cs typeface="Times New Roman" panose="02020603050405020304" pitchFamily="18" charset="0"/>
              </a:rPr>
              <a:t>Ferrara, E., Should ChatGPT Be Biased? Challenges and Risks of Bias in Large Language Models. </a:t>
            </a:r>
            <a:r>
              <a:rPr lang="en-US" altLang="zh-CN" sz="2400" b="0" i="0" dirty="0">
                <a:solidFill>
                  <a:srgbClr val="212529"/>
                </a:solidFill>
                <a:effectLst/>
                <a:latin typeface="Times New Roman" panose="02020603050405020304" pitchFamily="18" charset="0"/>
                <a:cs typeface="Times New Roman" panose="02020603050405020304" pitchFamily="18" charset="0"/>
                <a:hlinkClick r:id="rId4"/>
              </a:rPr>
              <a:t>http://dx.doi.org/10.2139/ssrn.4627814</a:t>
            </a:r>
            <a:r>
              <a:rPr lang="en-US" altLang="zh-CN" sz="2400" b="0" i="0" dirty="0">
                <a:solidFill>
                  <a:srgbClr val="212529"/>
                </a:solidFill>
                <a:effectLst/>
                <a:latin typeface="Times New Roman" panose="02020603050405020304" pitchFamily="18" charset="0"/>
                <a:cs typeface="Times New Roman" panose="02020603050405020304" pitchFamily="18" charset="0"/>
              </a:rPr>
              <a:t>.</a:t>
            </a:r>
          </a:p>
          <a:p>
            <a:r>
              <a:rPr lang="en-GB" altLang="zh-CN" sz="2400" b="0" i="0" dirty="0">
                <a:solidFill>
                  <a:srgbClr val="2E414F"/>
                </a:solidFill>
                <a:effectLst/>
                <a:latin typeface="Times New Roman" panose="02020603050405020304" pitchFamily="18" charset="0"/>
                <a:cs typeface="Times New Roman" panose="02020603050405020304" pitchFamily="18" charset="0"/>
              </a:rPr>
              <a:t>Gallegos, I.O., Rossi, R.A., Barrow, J., </a:t>
            </a:r>
            <a:r>
              <a:rPr lang="en-GB" altLang="zh-CN" sz="2400" b="0" i="0" dirty="0" err="1">
                <a:solidFill>
                  <a:srgbClr val="2E414F"/>
                </a:solidFill>
                <a:effectLst/>
                <a:latin typeface="Times New Roman" panose="02020603050405020304" pitchFamily="18" charset="0"/>
                <a:cs typeface="Times New Roman" panose="02020603050405020304" pitchFamily="18" charset="0"/>
              </a:rPr>
              <a:t>Tanjim</a:t>
            </a:r>
            <a:r>
              <a:rPr lang="en-GB" altLang="zh-CN" sz="2400" b="0" i="0" dirty="0">
                <a:solidFill>
                  <a:srgbClr val="2E414F"/>
                </a:solidFill>
                <a:effectLst/>
                <a:latin typeface="Times New Roman" panose="02020603050405020304" pitchFamily="18" charset="0"/>
                <a:cs typeface="Times New Roman" panose="02020603050405020304" pitchFamily="18" charset="0"/>
              </a:rPr>
              <a:t>, M., Kim, S., </a:t>
            </a:r>
            <a:r>
              <a:rPr lang="en-GB" altLang="zh-CN" sz="2400" b="0" i="0" dirty="0" err="1">
                <a:solidFill>
                  <a:srgbClr val="2E414F"/>
                </a:solidFill>
                <a:effectLst/>
                <a:latin typeface="Times New Roman" panose="02020603050405020304" pitchFamily="18" charset="0"/>
                <a:cs typeface="Times New Roman" panose="02020603050405020304" pitchFamily="18" charset="0"/>
              </a:rPr>
              <a:t>Dernoncourt</a:t>
            </a:r>
            <a:r>
              <a:rPr lang="en-GB" altLang="zh-CN" sz="2400" b="0" i="0" dirty="0">
                <a:solidFill>
                  <a:srgbClr val="2E414F"/>
                </a:solidFill>
                <a:effectLst/>
                <a:latin typeface="Times New Roman" panose="02020603050405020304" pitchFamily="18" charset="0"/>
                <a:cs typeface="Times New Roman" panose="02020603050405020304" pitchFamily="18" charset="0"/>
              </a:rPr>
              <a:t>, F., Yu, T., Zhang, R., &amp; Ahmed, N. 2023. Bias and Fairness in Large Language Models: A Survey. </a:t>
            </a:r>
            <a:r>
              <a:rPr lang="en-GB" altLang="zh-CN" sz="2400" b="0" i="1" dirty="0" err="1">
                <a:solidFill>
                  <a:srgbClr val="2E414F"/>
                </a:solidFill>
                <a:effectLst/>
                <a:latin typeface="Times New Roman" panose="02020603050405020304" pitchFamily="18" charset="0"/>
                <a:cs typeface="Times New Roman" panose="02020603050405020304" pitchFamily="18" charset="0"/>
              </a:rPr>
              <a:t>ArXiv</a:t>
            </a:r>
            <a:r>
              <a:rPr lang="en-GB" altLang="zh-CN" sz="2400" b="0" i="1" dirty="0">
                <a:solidFill>
                  <a:srgbClr val="2E414F"/>
                </a:solidFill>
                <a:effectLst/>
                <a:latin typeface="Times New Roman" panose="02020603050405020304" pitchFamily="18" charset="0"/>
                <a:cs typeface="Times New Roman" panose="02020603050405020304" pitchFamily="18" charset="0"/>
              </a:rPr>
              <a:t>, abs/2309.00770</a:t>
            </a:r>
            <a:r>
              <a:rPr lang="en-GB" altLang="zh-CN" sz="2400" b="0" i="0" dirty="0">
                <a:solidFill>
                  <a:srgbClr val="2E414F"/>
                </a:solidFill>
                <a:effectLst/>
                <a:latin typeface="Times New Roman" panose="02020603050405020304" pitchFamily="18" charset="0"/>
                <a:cs typeface="Times New Roman" panose="02020603050405020304" pitchFamily="18" charset="0"/>
              </a:rPr>
              <a:t>.</a:t>
            </a:r>
            <a:endParaRPr lang="en-US" altLang="zh-CN" sz="2400" b="0" i="0" dirty="0">
              <a:solidFill>
                <a:srgbClr val="212529"/>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altLang="zh-CN" sz="2400" b="0" i="0" dirty="0" err="1">
                <a:solidFill>
                  <a:srgbClr val="212529"/>
                </a:solidFill>
                <a:effectLst/>
                <a:latin typeface="Times New Roman" panose="02020603050405020304" pitchFamily="18" charset="0"/>
                <a:cs typeface="Times New Roman" panose="02020603050405020304" pitchFamily="18" charset="0"/>
              </a:rPr>
              <a:t>Tolga</a:t>
            </a:r>
            <a:r>
              <a:rPr lang="en-US" altLang="zh-CN" sz="2400" b="0" i="0" dirty="0">
                <a:solidFill>
                  <a:srgbClr val="212529"/>
                </a:solidFill>
                <a:effectLst/>
                <a:latin typeface="Times New Roman" panose="02020603050405020304" pitchFamily="18" charset="0"/>
                <a:cs typeface="Times New Roman" panose="02020603050405020304" pitchFamily="18" charset="0"/>
              </a:rPr>
              <a:t> </a:t>
            </a:r>
            <a:r>
              <a:rPr lang="en-US" altLang="zh-CN" sz="2400" b="0" i="0" dirty="0" err="1">
                <a:solidFill>
                  <a:srgbClr val="212529"/>
                </a:solidFill>
                <a:effectLst/>
                <a:latin typeface="Times New Roman" panose="02020603050405020304" pitchFamily="18" charset="0"/>
                <a:cs typeface="Times New Roman" panose="02020603050405020304" pitchFamily="18" charset="0"/>
              </a:rPr>
              <a:t>Bolukbasi</a:t>
            </a:r>
            <a:r>
              <a:rPr lang="en-US" altLang="zh-CN" sz="2400" b="0" i="0" dirty="0">
                <a:solidFill>
                  <a:srgbClr val="212529"/>
                </a:solidFill>
                <a:effectLst/>
                <a:latin typeface="Times New Roman" panose="02020603050405020304" pitchFamily="18" charset="0"/>
                <a:cs typeface="Times New Roman" panose="02020603050405020304" pitchFamily="18" charset="0"/>
              </a:rPr>
              <a:t>, Kai-Wei Chang, James Zou, Venkatesh Saligrama, and Adam </a:t>
            </a:r>
            <a:r>
              <a:rPr lang="en-US" altLang="zh-CN" sz="2400" b="0" i="0" dirty="0" err="1">
                <a:solidFill>
                  <a:srgbClr val="212529"/>
                </a:solidFill>
                <a:effectLst/>
                <a:latin typeface="Times New Roman" panose="02020603050405020304" pitchFamily="18" charset="0"/>
                <a:cs typeface="Times New Roman" panose="02020603050405020304" pitchFamily="18" charset="0"/>
              </a:rPr>
              <a:t>Kalai</a:t>
            </a:r>
            <a:r>
              <a:rPr lang="en-US" altLang="zh-CN" sz="2400" b="0" i="0" dirty="0">
                <a:solidFill>
                  <a:srgbClr val="212529"/>
                </a:solidFill>
                <a:effectLst/>
                <a:latin typeface="Times New Roman" panose="02020603050405020304" pitchFamily="18" charset="0"/>
                <a:cs typeface="Times New Roman" panose="02020603050405020304" pitchFamily="18" charset="0"/>
              </a:rPr>
              <a:t>. 2016. Man is to computer programmer as woman is to homemaker? debiasing word embeddings. In </a:t>
            </a:r>
            <a:r>
              <a:rPr lang="en-US" altLang="zh-CN" sz="2400" b="0" i="1" dirty="0">
                <a:solidFill>
                  <a:srgbClr val="212529"/>
                </a:solidFill>
                <a:effectLst/>
                <a:latin typeface="Times New Roman" panose="02020603050405020304" pitchFamily="18" charset="0"/>
                <a:cs typeface="Times New Roman" panose="02020603050405020304" pitchFamily="18" charset="0"/>
              </a:rPr>
              <a:t>Proceedings of the 30th International Conference on Neural Information Processing Systems</a:t>
            </a:r>
            <a:r>
              <a:rPr lang="en-US" altLang="zh-CN" sz="2400" b="0" i="0" dirty="0">
                <a:solidFill>
                  <a:srgbClr val="212529"/>
                </a:solidFill>
                <a:effectLst/>
                <a:latin typeface="Times New Roman" panose="02020603050405020304" pitchFamily="18" charset="0"/>
                <a:cs typeface="Times New Roman" panose="02020603050405020304" pitchFamily="18" charset="0"/>
              </a:rPr>
              <a:t> (NIPS'16). Curran Associates Inc., Red Hook, NY, USA, 4356–4364.</a:t>
            </a:r>
          </a:p>
        </p:txBody>
      </p:sp>
    </p:spTree>
    <p:extLst>
      <p:ext uri="{BB962C8B-B14F-4D97-AF65-F5344CB8AC3E}">
        <p14:creationId xmlns:p14="http://schemas.microsoft.com/office/powerpoint/2010/main" val="337122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08973-DA45-1351-5A6B-6EA70311F4C1}"/>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Bias in Language Models</a:t>
            </a:r>
          </a:p>
        </p:txBody>
      </p:sp>
      <p:sp>
        <p:nvSpPr>
          <p:cNvPr id="3" name="内容占位符 2">
            <a:extLst>
              <a:ext uri="{FF2B5EF4-FFF2-40B4-BE49-F238E27FC236}">
                <a16:creationId xmlns:a16="http://schemas.microsoft.com/office/drawing/2014/main" id="{CE1E6EBD-5EA1-71FC-595C-5CA23813A154}"/>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NLP systems, especially word embeddings and language models, can absorb and amplify social biases </a:t>
            </a:r>
            <a:r>
              <a:rPr lang="en-US" altLang="zh-CN" dirty="0">
                <a:latin typeface="Times New Roman" panose="02020603050405020304" pitchFamily="18" charset="0"/>
                <a:cs typeface="Times New Roman" panose="02020603050405020304" pitchFamily="18" charset="0"/>
              </a:rPr>
              <a:t>from its training data</a:t>
            </a:r>
          </a:p>
          <a:p>
            <a:r>
              <a:rPr lang="en-US" altLang="zh-CN" dirty="0">
                <a:latin typeface="Times New Roman" panose="02020603050405020304" pitchFamily="18" charset="0"/>
                <a:cs typeface="Times New Roman" panose="02020603050405020304" pitchFamily="18" charset="0"/>
              </a:rPr>
              <a:t>Human-like semantic biases result from the application of standard machine learning to ordinary language - the same sort of language humans are exposed to every day</a:t>
            </a:r>
          </a:p>
          <a:p>
            <a:r>
              <a:rPr lang="en-US" altLang="zh-CN" dirty="0">
                <a:latin typeface="Times New Roman" panose="02020603050405020304" pitchFamily="18" charset="0"/>
                <a:cs typeface="Times New Roman" panose="02020603050405020304" pitchFamily="18" charset="0"/>
              </a:rPr>
              <a:t>Machine prejudice derives fundamentally from human culture and is therefore difficult to eliminate</a:t>
            </a:r>
          </a:p>
        </p:txBody>
      </p:sp>
    </p:spTree>
    <p:extLst>
      <p:ext uri="{BB962C8B-B14F-4D97-AF65-F5344CB8AC3E}">
        <p14:creationId xmlns:p14="http://schemas.microsoft.com/office/powerpoint/2010/main" val="2154101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08973-DA45-1351-5A6B-6EA70311F4C1}"/>
              </a:ext>
            </a:extLst>
          </p:cNvPr>
          <p:cNvSpPr>
            <a:spLocks noGrp="1"/>
          </p:cNvSpPr>
          <p:nvPr>
            <p:ph type="title"/>
          </p:nvPr>
        </p:nvSpPr>
        <p:spPr/>
        <p:txBody>
          <a:bodyPr>
            <a:normAutofit/>
          </a:bodyPr>
          <a:lstStyle/>
          <a:p>
            <a:r>
              <a:rPr lang="en-GB" altLang="zh-CN" sz="4000" dirty="0">
                <a:latin typeface="Times New Roman" panose="02020603050405020304" pitchFamily="18" charset="0"/>
                <a:cs typeface="Times New Roman" panose="02020603050405020304" pitchFamily="18" charset="0"/>
              </a:rPr>
              <a:t>Reference</a:t>
            </a:r>
            <a:endParaRPr lang="en-GB" sz="40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E1E6EBD-5EA1-71FC-595C-5CA23813A154}"/>
              </a:ext>
            </a:extLst>
          </p:cNvPr>
          <p:cNvSpPr>
            <a:spLocks noGrp="1"/>
          </p:cNvSpPr>
          <p:nvPr>
            <p:ph idx="1"/>
          </p:nvPr>
        </p:nvSpPr>
        <p:spPr/>
        <p:txBody>
          <a:bodyPr>
            <a:normAutofit/>
          </a:bodyPr>
          <a:lstStyle/>
          <a:p>
            <a:r>
              <a:rPr lang="en-US" altLang="zh-CN" sz="2400" b="0" i="0" dirty="0">
                <a:solidFill>
                  <a:srgbClr val="212529"/>
                </a:solidFill>
                <a:effectLst/>
                <a:latin typeface="Times New Roman" panose="02020603050405020304" pitchFamily="18" charset="0"/>
                <a:cs typeface="Times New Roman" panose="02020603050405020304" pitchFamily="18" charset="0"/>
              </a:rPr>
              <a:t>Insight - Amazon scraps secret AI recruiting tool that showed bias against women </a:t>
            </a:r>
            <a:r>
              <a:rPr lang="en-US" altLang="zh-CN" sz="2400" dirty="0">
                <a:solidFill>
                  <a:srgbClr val="212529"/>
                </a:solidFill>
                <a:latin typeface="Times New Roman" panose="02020603050405020304" pitchFamily="18" charset="0"/>
                <a:cs typeface="Times New Roman" panose="02020603050405020304" pitchFamily="18" charset="0"/>
                <a:hlinkClick r:id="rId2"/>
              </a:rPr>
              <a:t>https://www.reuters.com/article/us-amazon-com-jobs-automation-insight/amazon-scraps-secret-ai-recruiting-tool-that-showed-bias-against-women</a:t>
            </a:r>
            <a:endParaRPr lang="en-US" altLang="zh-CN" sz="2400" dirty="0">
              <a:solidFill>
                <a:srgbClr val="212529"/>
              </a:solidFill>
              <a:latin typeface="Times New Roman" panose="02020603050405020304" pitchFamily="18" charset="0"/>
              <a:cs typeface="Times New Roman" panose="02020603050405020304" pitchFamily="18" charset="0"/>
            </a:endParaRPr>
          </a:p>
          <a:p>
            <a:r>
              <a:rPr lang="en-US" altLang="zh-CN" sz="2400" b="0" i="0" dirty="0">
                <a:solidFill>
                  <a:srgbClr val="212529"/>
                </a:solidFill>
                <a:effectLst/>
                <a:latin typeface="Times New Roman" panose="02020603050405020304" pitchFamily="18" charset="0"/>
                <a:cs typeface="Times New Roman" panose="02020603050405020304" pitchFamily="18" charset="0"/>
              </a:rPr>
              <a:t>ChatGPT Replicates Gender Bias in Recommendation Letters </a:t>
            </a:r>
            <a:r>
              <a:rPr lang="en-US" altLang="zh-CN" sz="2400" b="0" i="0" dirty="0">
                <a:solidFill>
                  <a:srgbClr val="212529"/>
                </a:solidFill>
                <a:effectLst/>
                <a:latin typeface="Times New Roman" panose="02020603050405020304" pitchFamily="18" charset="0"/>
                <a:cs typeface="Times New Roman" panose="02020603050405020304" pitchFamily="18" charset="0"/>
                <a:hlinkClick r:id="rId3"/>
              </a:rPr>
              <a:t>https://www.scientificamerican.com/article/chatgpt-replicates-gender-bias-in-recommendation-letters</a:t>
            </a:r>
            <a:endParaRPr lang="en-US" altLang="zh-CN" sz="2400" b="0" i="0" dirty="0">
              <a:solidFill>
                <a:srgbClr val="212529"/>
              </a:solidFill>
              <a:effectLst/>
              <a:latin typeface="Times New Roman" panose="02020603050405020304" pitchFamily="18" charset="0"/>
              <a:cs typeface="Times New Roman" panose="02020603050405020304" pitchFamily="18" charset="0"/>
            </a:endParaRPr>
          </a:p>
          <a:p>
            <a:r>
              <a:rPr lang="en-US" altLang="zh-CN" sz="2400" b="0" i="0" dirty="0">
                <a:solidFill>
                  <a:srgbClr val="212529"/>
                </a:solidFill>
                <a:effectLst/>
                <a:latin typeface="Times New Roman" panose="02020603050405020304" pitchFamily="18" charset="0"/>
                <a:cs typeface="Times New Roman" panose="02020603050405020304" pitchFamily="18" charset="0"/>
              </a:rPr>
              <a:t>Exclusive: OpenAI Used Kenyan Workers on Less Than $2 Per Hour to Make ChatGPT Less Toxic </a:t>
            </a:r>
            <a:r>
              <a:rPr lang="en-US" altLang="zh-CN" sz="2400" b="0" i="0" dirty="0">
                <a:solidFill>
                  <a:srgbClr val="212529"/>
                </a:solidFill>
                <a:effectLst/>
                <a:latin typeface="Times New Roman" panose="02020603050405020304" pitchFamily="18" charset="0"/>
                <a:cs typeface="Times New Roman" panose="02020603050405020304" pitchFamily="18" charset="0"/>
                <a:hlinkClick r:id="rId4"/>
              </a:rPr>
              <a:t>https://time.com/6247678/openai-chatgpt-kenya-workers/</a:t>
            </a:r>
            <a:endParaRPr lang="en-US" altLang="zh-CN" sz="2400" b="0" i="0" dirty="0">
              <a:solidFill>
                <a:srgbClr val="212529"/>
              </a:solidFill>
              <a:effectLst/>
              <a:latin typeface="Times New Roman" panose="02020603050405020304" pitchFamily="18" charset="0"/>
              <a:cs typeface="Times New Roman" panose="02020603050405020304" pitchFamily="18" charset="0"/>
            </a:endParaRPr>
          </a:p>
          <a:p>
            <a:endParaRPr lang="en-US" altLang="zh-CN" sz="2400" b="0" i="0" dirty="0">
              <a:solidFill>
                <a:srgbClr val="2125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063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08973-DA45-1351-5A6B-6EA70311F4C1}"/>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Word Embeddings</a:t>
            </a:r>
          </a:p>
        </p:txBody>
      </p:sp>
      <p:sp>
        <p:nvSpPr>
          <p:cNvPr id="3" name="内容占位符 2">
            <a:extLst>
              <a:ext uri="{FF2B5EF4-FFF2-40B4-BE49-F238E27FC236}">
                <a16:creationId xmlns:a16="http://schemas.microsoft.com/office/drawing/2014/main" id="{CE1E6EBD-5EA1-71FC-595C-5CA23813A15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Representing the textual context in which a word is found as a vector in a high-dimensional space</a:t>
            </a:r>
          </a:p>
          <a:p>
            <a:r>
              <a:rPr lang="en-US" altLang="zh-CN" dirty="0">
                <a:latin typeface="Times New Roman" panose="02020603050405020304" pitchFamily="18" charset="0"/>
                <a:cs typeface="Times New Roman" panose="02020603050405020304" pitchFamily="18" charset="0"/>
              </a:rPr>
              <a:t>Distances (cosine similarity) between vectors</a:t>
            </a:r>
          </a:p>
          <a:p>
            <a:r>
              <a:rPr lang="en-US" altLang="zh-CN" dirty="0">
                <a:latin typeface="Times New Roman" panose="02020603050405020304" pitchFamily="18" charset="0"/>
                <a:cs typeface="Times New Roman" panose="02020603050405020304" pitchFamily="18" charset="0"/>
              </a:rPr>
              <a:t>Words that are closer in the vector space are semantically closer</a:t>
            </a:r>
          </a:p>
        </p:txBody>
      </p:sp>
    </p:spTree>
    <p:extLst>
      <p:ext uri="{BB962C8B-B14F-4D97-AF65-F5344CB8AC3E}">
        <p14:creationId xmlns:p14="http://schemas.microsoft.com/office/powerpoint/2010/main" val="298111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A508973-DA45-1351-5A6B-6EA70311F4C1}"/>
              </a:ext>
            </a:extLst>
          </p:cNvPr>
          <p:cNvSpPr>
            <a:spLocks noGrp="1"/>
          </p:cNvSpPr>
          <p:nvPr>
            <p:ph type="title"/>
          </p:nvPr>
        </p:nvSpPr>
        <p:spPr>
          <a:xfrm>
            <a:off x="838200" y="365125"/>
            <a:ext cx="10515600" cy="1306443"/>
          </a:xfrm>
        </p:spPr>
        <p:txBody>
          <a:bodyPr>
            <a:normAutofit/>
          </a:bodyPr>
          <a:lstStyle/>
          <a:p>
            <a:r>
              <a:rPr lang="en-US" sz="4000" dirty="0">
                <a:latin typeface="Times New Roman" panose="02020603050405020304" pitchFamily="18" charset="0"/>
                <a:cs typeface="Times New Roman" panose="02020603050405020304" pitchFamily="18" charset="0"/>
              </a:rPr>
              <a:t>Word embeddings exhibit gender bias</a:t>
            </a:r>
            <a:endParaRPr lang="en-GB" sz="40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E1E6EBD-5EA1-71FC-595C-5CA23813A154}"/>
              </a:ext>
            </a:extLst>
          </p:cNvPr>
          <p:cNvSpPr>
            <a:spLocks noGrp="1"/>
          </p:cNvSpPr>
          <p:nvPr>
            <p:ph idx="1"/>
          </p:nvPr>
        </p:nvSpPr>
        <p:spPr>
          <a:xfrm>
            <a:off x="838200" y="1825625"/>
            <a:ext cx="4152774" cy="4303464"/>
          </a:xfrm>
        </p:spPr>
        <p:txBody>
          <a:bodyPr>
            <a:normAutofit/>
          </a:bodyPr>
          <a:lstStyle/>
          <a:p>
            <a:r>
              <a:rPr lang="en-US" sz="2400" dirty="0">
                <a:latin typeface="Times New Roman" panose="02020603050405020304" pitchFamily="18" charset="0"/>
                <a:cs typeface="Times New Roman" panose="02020603050405020304" pitchFamily="18" charset="0"/>
              </a:rPr>
              <a:t>Defined based on the projection of a word on a gender direction (e.g. the word “nurse” in English is biased because its projection on the gender direction inclines towards female)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Languages with grammatical gender (where all nouns are assigned a gender class)</a:t>
            </a:r>
          </a:p>
        </p:txBody>
      </p:sp>
      <p:pic>
        <p:nvPicPr>
          <p:cNvPr id="4" name="图片 3" descr="日程表&#10;&#10;中度可信度描述已自动生成">
            <a:extLst>
              <a:ext uri="{FF2B5EF4-FFF2-40B4-BE49-F238E27FC236}">
                <a16:creationId xmlns:a16="http://schemas.microsoft.com/office/drawing/2014/main" id="{373A4037-986E-F1F0-DFED-BE2ABB2FFD3C}"/>
              </a:ext>
            </a:extLst>
          </p:cNvPr>
          <p:cNvPicPr>
            <a:picLocks noChangeAspect="1"/>
          </p:cNvPicPr>
          <p:nvPr/>
        </p:nvPicPr>
        <p:blipFill rotWithShape="1">
          <a:blip r:embed="rId4"/>
          <a:srcRect r="2" b="770"/>
          <a:stretch/>
        </p:blipFill>
        <p:spPr>
          <a:xfrm>
            <a:off x="5183500" y="1904282"/>
            <a:ext cx="6170299" cy="4224808"/>
          </a:xfrm>
          <a:prstGeom prst="rect">
            <a:avLst/>
          </a:prstGeom>
        </p:spPr>
      </p:pic>
      <p:pic>
        <p:nvPicPr>
          <p:cNvPr id="5" name="图片 4">
            <a:extLst>
              <a:ext uri="{FF2B5EF4-FFF2-40B4-BE49-F238E27FC236}">
                <a16:creationId xmlns:a16="http://schemas.microsoft.com/office/drawing/2014/main" id="{61231DBF-E9BE-F48D-9882-A73D73EA421B}"/>
              </a:ext>
            </a:extLst>
          </p:cNvPr>
          <p:cNvPicPr>
            <a:picLocks noChangeAspect="1"/>
          </p:cNvPicPr>
          <p:nvPr/>
        </p:nvPicPr>
        <p:blipFill rotWithShape="1">
          <a:blip r:embed="rId5"/>
          <a:srcRect t="-1424" r="2" b="-106"/>
          <a:stretch/>
        </p:blipFill>
        <p:spPr>
          <a:xfrm>
            <a:off x="5423969" y="1825625"/>
            <a:ext cx="5689360" cy="4303464"/>
          </a:xfrm>
          <a:prstGeom prst="rect">
            <a:avLst/>
          </a:prstGeom>
        </p:spPr>
      </p:pic>
    </p:spTree>
    <p:custDataLst>
      <p:tags r:id="rId1"/>
    </p:custDataLst>
    <p:extLst>
      <p:ext uri="{BB962C8B-B14F-4D97-AF65-F5344CB8AC3E}">
        <p14:creationId xmlns:p14="http://schemas.microsoft.com/office/powerpoint/2010/main" val="417302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08973-DA45-1351-5A6B-6EA70311F4C1}"/>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Word Analogy Test</a:t>
            </a:r>
          </a:p>
        </p:txBody>
      </p:sp>
      <p:sp>
        <p:nvSpPr>
          <p:cNvPr id="3" name="内容占位符 2">
            <a:extLst>
              <a:ext uri="{FF2B5EF4-FFF2-40B4-BE49-F238E27FC236}">
                <a16:creationId xmlns:a16="http://schemas.microsoft.com/office/drawing/2014/main" id="{CE1E6EBD-5EA1-71FC-595C-5CA23813A154}"/>
              </a:ext>
            </a:extLst>
          </p:cNvPr>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The algebraic relationships between vectors capture syntactic and semantic relationships between words (a is to b as c is to d)</a:t>
            </a:r>
          </a:p>
          <a:p>
            <a:pPr lvl="1"/>
            <a:r>
              <a:rPr lang="en-US" altLang="zh-CN" dirty="0">
                <a:latin typeface="Times New Roman" panose="02020603050405020304" pitchFamily="18" charset="0"/>
                <a:cs typeface="Times New Roman" panose="02020603050405020304" pitchFamily="18" charset="0"/>
              </a:rPr>
              <a:t>Madrid : Spain = Paris : France</a:t>
            </a:r>
          </a:p>
          <a:p>
            <a:pPr lvl="1"/>
            <a:r>
              <a:rPr lang="en-US" altLang="zh-CN" dirty="0">
                <a:latin typeface="Times New Roman" panose="02020603050405020304" pitchFamily="18" charset="0"/>
                <a:cs typeface="Times New Roman" panose="02020603050405020304" pitchFamily="18" charset="0"/>
              </a:rPr>
              <a:t>Man : King = Woman : Queen</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Problematic relationships in the training data</a:t>
            </a:r>
          </a:p>
          <a:p>
            <a:pPr lvl="1"/>
            <a:r>
              <a:rPr lang="en-US" altLang="zh-CN" dirty="0">
                <a:latin typeface="Times New Roman" panose="02020603050405020304" pitchFamily="18" charset="0"/>
                <a:cs typeface="Times New Roman" panose="02020603050405020304" pitchFamily="18" charset="0"/>
              </a:rPr>
              <a:t>Man : Computer Programmer = Woman : Homemaker</a:t>
            </a:r>
          </a:p>
        </p:txBody>
      </p:sp>
    </p:spTree>
    <p:extLst>
      <p:ext uri="{BB962C8B-B14F-4D97-AF65-F5344CB8AC3E}">
        <p14:creationId xmlns:p14="http://schemas.microsoft.com/office/powerpoint/2010/main" val="235027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08973-DA45-1351-5A6B-6EA70311F4C1}"/>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Biases without social concerns</a:t>
            </a:r>
          </a:p>
        </p:txBody>
      </p:sp>
      <p:sp>
        <p:nvSpPr>
          <p:cNvPr id="3" name="内容占位符 2">
            <a:extLst>
              <a:ext uri="{FF2B5EF4-FFF2-40B4-BE49-F238E27FC236}">
                <a16:creationId xmlns:a16="http://schemas.microsoft.com/office/drawing/2014/main" id="{CE1E6EBD-5EA1-71FC-595C-5CA23813A15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Flowers are more pleasant than insects</a:t>
            </a:r>
          </a:p>
          <a:p>
            <a:r>
              <a:rPr lang="en-US" dirty="0">
                <a:latin typeface="Times New Roman" panose="02020603050405020304" pitchFamily="18" charset="0"/>
                <a:cs typeface="Times New Roman" panose="02020603050405020304" pitchFamily="18" charset="0"/>
              </a:rPr>
              <a:t>Musical instruments are more pleasant than weapons</a:t>
            </a:r>
          </a:p>
          <a:p>
            <a:endParaRPr 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Word embeddings “know” the property of flowers and insects with no direct experience of the world, only the implicit metrics of words’ cooccurrence statistics that it is trained on</a:t>
            </a:r>
          </a:p>
        </p:txBody>
      </p:sp>
      <p:pic>
        <p:nvPicPr>
          <p:cNvPr id="5" name="图片 4">
            <a:extLst>
              <a:ext uri="{FF2B5EF4-FFF2-40B4-BE49-F238E27FC236}">
                <a16:creationId xmlns:a16="http://schemas.microsoft.com/office/drawing/2014/main" id="{4DFC4817-851C-D092-1C3E-F3B13E9C5434}"/>
              </a:ext>
            </a:extLst>
          </p:cNvPr>
          <p:cNvPicPr>
            <a:picLocks noChangeAspect="1"/>
          </p:cNvPicPr>
          <p:nvPr/>
        </p:nvPicPr>
        <p:blipFill rotWithShape="1">
          <a:blip r:embed="rId4"/>
          <a:srcRect l="2667"/>
          <a:stretch/>
        </p:blipFill>
        <p:spPr>
          <a:xfrm>
            <a:off x="817462" y="3134179"/>
            <a:ext cx="10557076" cy="2681968"/>
          </a:xfrm>
          <a:prstGeom prst="rect">
            <a:avLst/>
          </a:prstGeom>
        </p:spPr>
      </p:pic>
    </p:spTree>
    <p:custDataLst>
      <p:tags r:id="rId1"/>
    </p:custDataLst>
    <p:extLst>
      <p:ext uri="{BB962C8B-B14F-4D97-AF65-F5344CB8AC3E}">
        <p14:creationId xmlns:p14="http://schemas.microsoft.com/office/powerpoint/2010/main" val="955911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08973-DA45-1351-5A6B-6EA70311F4C1}"/>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Biases without social concerns</a:t>
            </a:r>
          </a:p>
        </p:txBody>
      </p:sp>
      <p:sp>
        <p:nvSpPr>
          <p:cNvPr id="3" name="内容占位符 2">
            <a:extLst>
              <a:ext uri="{FF2B5EF4-FFF2-40B4-BE49-F238E27FC236}">
                <a16:creationId xmlns:a16="http://schemas.microsoft.com/office/drawing/2014/main" id="{CE1E6EBD-5EA1-71FC-595C-5CA23813A15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Flowers are more pleasant than insects</a:t>
            </a:r>
          </a:p>
          <a:p>
            <a:r>
              <a:rPr lang="en-US" dirty="0">
                <a:latin typeface="Times New Roman" panose="02020603050405020304" pitchFamily="18" charset="0"/>
                <a:cs typeface="Times New Roman" panose="02020603050405020304" pitchFamily="18" charset="0"/>
              </a:rPr>
              <a:t>Musical instruments are more pleasant than weapons</a:t>
            </a:r>
          </a:p>
          <a:p>
            <a:endParaRPr 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Word embeddings “know” the property of flowers and insects with no direct experience of the world, only the implicit metrics of words’ cooccurrence statistics that it is trained on</a:t>
            </a:r>
          </a:p>
        </p:txBody>
      </p:sp>
    </p:spTree>
    <p:extLst>
      <p:ext uri="{BB962C8B-B14F-4D97-AF65-F5344CB8AC3E}">
        <p14:creationId xmlns:p14="http://schemas.microsoft.com/office/powerpoint/2010/main" val="959763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08973-DA45-1351-5A6B-6EA70311F4C1}"/>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Bias with social concerns</a:t>
            </a:r>
          </a:p>
        </p:txBody>
      </p:sp>
      <p:sp>
        <p:nvSpPr>
          <p:cNvPr id="3" name="内容占位符 2">
            <a:extLst>
              <a:ext uri="{FF2B5EF4-FFF2-40B4-BE49-F238E27FC236}">
                <a16:creationId xmlns:a16="http://schemas.microsoft.com/office/drawing/2014/main" id="{CE1E6EBD-5EA1-71FC-595C-5CA23813A15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Machine learning absorbs prejudice as easily as other biases</a:t>
            </a:r>
          </a:p>
          <a:p>
            <a:r>
              <a:rPr lang="en-US" altLang="zh-CN" dirty="0">
                <a:latin typeface="Times New Roman" panose="02020603050405020304" pitchFamily="18" charset="0"/>
                <a:cs typeface="Times New Roman" panose="02020603050405020304" pitchFamily="18" charset="0"/>
              </a:rPr>
              <a:t>European American names are more associated with pleasant than unpleasant terms, compared to African American names</a:t>
            </a:r>
          </a:p>
          <a:p>
            <a:r>
              <a:rPr lang="en-US" altLang="zh-CN" dirty="0">
                <a:latin typeface="Times New Roman" panose="02020603050405020304" pitchFamily="18" charset="0"/>
                <a:cs typeface="Times New Roman" panose="02020603050405020304" pitchFamily="18" charset="0"/>
              </a:rPr>
              <a:t>Females are more associated with family and males with career</a:t>
            </a:r>
          </a:p>
          <a:p>
            <a:r>
              <a:rPr lang="en-US" altLang="zh-CN" dirty="0">
                <a:latin typeface="Times New Roman" panose="02020603050405020304" pitchFamily="18" charset="0"/>
                <a:cs typeface="Times New Roman" panose="02020603050405020304" pitchFamily="18" charset="0"/>
              </a:rPr>
              <a:t>Females are more associated with arts and males with mathematics</a:t>
            </a:r>
          </a:p>
        </p:txBody>
      </p:sp>
    </p:spTree>
    <p:extLst>
      <p:ext uri="{BB962C8B-B14F-4D97-AF65-F5344CB8AC3E}">
        <p14:creationId xmlns:p14="http://schemas.microsoft.com/office/powerpoint/2010/main" val="3605958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08973-DA45-1351-5A6B-6EA70311F4C1}"/>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Bias in NLP applications</a:t>
            </a:r>
          </a:p>
        </p:txBody>
      </p:sp>
      <p:sp>
        <p:nvSpPr>
          <p:cNvPr id="3" name="内容占位符 2">
            <a:extLst>
              <a:ext uri="{FF2B5EF4-FFF2-40B4-BE49-F238E27FC236}">
                <a16:creationId xmlns:a16="http://schemas.microsoft.com/office/drawing/2014/main" id="{CE1E6EBD-5EA1-71FC-595C-5CA23813A154}"/>
              </a:ext>
            </a:extLst>
          </p:cNvPr>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Machine Translation: from English “I am happy” to the masculine French form “je suis </a:t>
            </a:r>
            <a:r>
              <a:rPr lang="en-US" altLang="zh-CN" dirty="0" err="1">
                <a:latin typeface="Times New Roman" panose="02020603050405020304" pitchFamily="18" charset="0"/>
                <a:cs typeface="Times New Roman" panose="02020603050405020304" pitchFamily="18" charset="0"/>
              </a:rPr>
              <a:t>heureux</a:t>
            </a:r>
            <a:r>
              <a:rPr lang="en-US" altLang="zh-CN" dirty="0">
                <a:latin typeface="Times New Roman" panose="02020603050405020304" pitchFamily="18" charset="0"/>
                <a:cs typeface="Times New Roman" panose="02020603050405020304" pitchFamily="18" charset="0"/>
              </a:rPr>
              <a:t>”, as opposed to the feminine form “je suis </a:t>
            </a:r>
            <a:r>
              <a:rPr lang="en-US" altLang="zh-CN" dirty="0" err="1">
                <a:latin typeface="Times New Roman" panose="02020603050405020304" pitchFamily="18" charset="0"/>
                <a:cs typeface="Times New Roman" panose="02020603050405020304" pitchFamily="18" charset="0"/>
              </a:rPr>
              <a:t>heureuse</a:t>
            </a:r>
            <a:r>
              <a:rPr lang="en-US" altLang="zh-CN" dirty="0">
                <a:latin typeface="Times New Roman" panose="02020603050405020304" pitchFamily="18" charset="0"/>
                <a:cs typeface="Times New Roman" panose="02020603050405020304" pitchFamily="18" charset="0"/>
              </a:rPr>
              <a:t>”, from </a:t>
            </a:r>
            <a:r>
              <a:rPr lang="en-US" dirty="0">
                <a:latin typeface="Times New Roman" panose="02020603050405020304" pitchFamily="18" charset="0"/>
                <a:cs typeface="Times New Roman" panose="02020603050405020304" pitchFamily="18" charset="0"/>
              </a:rPr>
              <a:t>Turkish (with genderless pronouns) “O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doktor</a:t>
            </a:r>
            <a:r>
              <a:rPr lang="en-US" dirty="0">
                <a:latin typeface="Times New Roman" panose="02020603050405020304" pitchFamily="18" charset="0"/>
                <a:cs typeface="Times New Roman" panose="02020603050405020304" pitchFamily="18" charset="0"/>
              </a:rPr>
              <a:t>. O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hemsire</a:t>
            </a:r>
            <a:r>
              <a:rPr lang="en-US" dirty="0">
                <a:latin typeface="Times New Roman" panose="02020603050405020304" pitchFamily="18" charset="0"/>
                <a:cs typeface="Times New Roman" panose="02020603050405020304" pitchFamily="18" charset="0"/>
              </a:rPr>
              <a:t>.” to “He is a doctor. She is a nurse.”</a:t>
            </a:r>
          </a:p>
          <a:p>
            <a:endParaRPr 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Information Retrieval: returning more results with masculine-related concepts than feminine ones, despite using non-gendered queries</a:t>
            </a:r>
          </a:p>
        </p:txBody>
      </p:sp>
    </p:spTree>
    <p:extLst>
      <p:ext uri="{BB962C8B-B14F-4D97-AF65-F5344CB8AC3E}">
        <p14:creationId xmlns:p14="http://schemas.microsoft.com/office/powerpoint/2010/main" val="7832821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0"/>
</p:tagLst>
</file>

<file path=ppt/tags/tag2.xml><?xml version="1.0" encoding="utf-8"?>
<p:tagLst xmlns:a="http://schemas.openxmlformats.org/drawingml/2006/main" xmlns:r="http://schemas.openxmlformats.org/officeDocument/2006/relationships" xmlns:p="http://schemas.openxmlformats.org/presentationml/2006/main">
  <p:tag name="TIMING" val="|29.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9050">
          <a:solidFill>
            <a:srgbClr val="FE4AD8"/>
          </a:solidFill>
        </a:ln>
      </a:spPr>
      <a:bodyPr rtlCol="0" anchor="ctr"/>
      <a:lstStyle>
        <a:defPPr algn="ctr">
          <a:defRPr sz="2800" b="1" dirty="0"/>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7820</TotalTime>
  <Words>2643</Words>
  <Application>Microsoft Office PowerPoint</Application>
  <PresentationFormat>宽屏</PresentationFormat>
  <Paragraphs>127</Paragraphs>
  <Slides>20</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等线 Light</vt:lpstr>
      <vt:lpstr>Arial</vt:lpstr>
      <vt:lpstr>Times New Roman</vt:lpstr>
      <vt:lpstr>Office 主题​​</vt:lpstr>
      <vt:lpstr>Bias in Language Models</vt:lpstr>
      <vt:lpstr>Bias in Language Models</vt:lpstr>
      <vt:lpstr>Word Embeddings</vt:lpstr>
      <vt:lpstr>Word embeddings exhibit gender bias</vt:lpstr>
      <vt:lpstr>Word Analogy Test</vt:lpstr>
      <vt:lpstr>Biases without social concerns</vt:lpstr>
      <vt:lpstr>Biases without social concerns</vt:lpstr>
      <vt:lpstr>Bias with social concerns</vt:lpstr>
      <vt:lpstr>Bias in NLP applications</vt:lpstr>
      <vt:lpstr>Bias in NLP applications</vt:lpstr>
      <vt:lpstr>Bias in NLP applications</vt:lpstr>
      <vt:lpstr>Bias in NLP applications</vt:lpstr>
      <vt:lpstr>Where do the biases come from?</vt:lpstr>
      <vt:lpstr>What makes them tricky</vt:lpstr>
      <vt:lpstr>What can be done about them</vt:lpstr>
      <vt:lpstr>Debiasing may cause new controversy</vt:lpstr>
      <vt:lpstr>Some basic principles</vt:lpstr>
      <vt:lpstr>Reference</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张涵之</dc:creator>
  <cp:lastModifiedBy>涵之 张</cp:lastModifiedBy>
  <cp:revision>23</cp:revision>
  <dcterms:created xsi:type="dcterms:W3CDTF">2022-05-27T09:54:20Z</dcterms:created>
  <dcterms:modified xsi:type="dcterms:W3CDTF">2024-01-22T02:50:46Z</dcterms:modified>
</cp:coreProperties>
</file>