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29"/>
  </p:notesMasterIdLst>
  <p:sldIdLst>
    <p:sldId id="280" r:id="rId3"/>
    <p:sldId id="293" r:id="rId4"/>
    <p:sldId id="282" r:id="rId5"/>
    <p:sldId id="260" r:id="rId6"/>
    <p:sldId id="261" r:id="rId7"/>
    <p:sldId id="284" r:id="rId8"/>
    <p:sldId id="265" r:id="rId9"/>
    <p:sldId id="262" r:id="rId10"/>
    <p:sldId id="264" r:id="rId11"/>
    <p:sldId id="266" r:id="rId12"/>
    <p:sldId id="294" r:id="rId13"/>
    <p:sldId id="295" r:id="rId14"/>
    <p:sldId id="296" r:id="rId15"/>
    <p:sldId id="297" r:id="rId16"/>
    <p:sldId id="298" r:id="rId17"/>
    <p:sldId id="285" r:id="rId18"/>
    <p:sldId id="299" r:id="rId19"/>
    <p:sldId id="300" r:id="rId20"/>
    <p:sldId id="286" r:id="rId21"/>
    <p:sldId id="268" r:id="rId22"/>
    <p:sldId id="269" r:id="rId23"/>
    <p:sldId id="270" r:id="rId24"/>
    <p:sldId id="273" r:id="rId25"/>
    <p:sldId id="287" r:id="rId26"/>
    <p:sldId id="278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C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3602"/>
  </p:normalViewPr>
  <p:slideViewPr>
    <p:cSldViewPr snapToGrid="0" snapToObjects="1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E48F-FB83-4413-A27B-60E6B7DFCC3F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5DCA-F7DA-4348-A7B2-EBF7E58CC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4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653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建议看下原论文，结合图讲述（两种情况 </a:t>
            </a:r>
            <a:r>
              <a:rPr lang="en-US" altLang="zh-CN" dirty="0"/>
              <a:t>a &amp; b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4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值得注意的是，如何选择</a:t>
            </a:r>
            <a:r>
              <a:rPr lang="en-US" altLang="zh-CN" dirty="0"/>
              <a:t>rectangle</a:t>
            </a:r>
            <a:r>
              <a:rPr lang="zh-CN" altLang="en-US" dirty="0"/>
              <a:t>极大地影响到了算法的效率。我们采用的是优先选择面积最大的矩形。所以我们在</a:t>
            </a:r>
            <a:r>
              <a:rPr lang="en-US" altLang="zh-CN" dirty="0"/>
              <a:t>packing</a:t>
            </a:r>
            <a:r>
              <a:rPr lang="zh-CN" altLang="en-US" dirty="0"/>
              <a:t>前会对矩形进行排序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638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最后一种情况，如果当前找不到合适的矩形，在接下来的搜索过程中也不可能找到，所以这么做是合理的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69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Example: Fixed width=9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745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建议看下原论文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72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这种算法的一个劣势是会产生</a:t>
            </a:r>
            <a:r>
              <a:rPr lang="en-US" altLang="zh-CN" dirty="0"/>
              <a:t>tower</a:t>
            </a:r>
            <a:r>
              <a:rPr lang="zh-CN" altLang="en-US" dirty="0"/>
              <a:t>，所以在最后需要调整。结合伪代码描述以下右图的调整过程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9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3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28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Burke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suggests the use of an array of triples (3-tuples).</a:t>
            </a:r>
            <a:r>
              <a:rPr lang="en-US" altLang="zh-CN" dirty="0"/>
              <a:t>This data structure notes the horizontal coordinate of a change in height, the height (or vertical coordinate) of the skyline to the right of that point and the length of the region between subsequent changes in height.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110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0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CN" altLang="en-US" dirty="0"/>
              <a:t>中会介绍我们实现的三种算法 </a:t>
            </a:r>
            <a:r>
              <a:rPr lang="en-US" altLang="zh-CN" dirty="0"/>
              <a:t>FFDH, HR</a:t>
            </a:r>
            <a:r>
              <a:rPr lang="zh-CN" altLang="en-US" dirty="0"/>
              <a:t>和</a:t>
            </a:r>
            <a:r>
              <a:rPr lang="en-US" altLang="zh-CN" dirty="0"/>
              <a:t>BF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0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3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29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先介绍</a:t>
            </a:r>
            <a:r>
              <a:rPr lang="en-US" altLang="zh-CN" dirty="0"/>
              <a:t>data source</a:t>
            </a:r>
            <a:r>
              <a:rPr lang="zh-CN" altLang="en-US" dirty="0"/>
              <a:t>，然后说一下测试结果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6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14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387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42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6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解释一下</a:t>
            </a:r>
            <a:r>
              <a:rPr lang="en-US" altLang="zh-CN" dirty="0"/>
              <a:t>stock sheet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415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Early applications of packing problems in the 19th and 20th centuries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C&amp;P problems in the 21st century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86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2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在点击鼠标出现矩形前，先说明一下该矩形的长和宽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3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35DCA-F7DA-4348-A7B2-EBF7E58CC1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849510" y="-12701"/>
            <a:ext cx="10492980" cy="6858001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22697" y="2307026"/>
            <a:ext cx="11146606" cy="9377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8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3155230" y="3669185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6742690" y="3669184"/>
            <a:ext cx="2294080" cy="5498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anchor="t"/>
          <a:lstStyle>
            <a:lvl1pPr marL="0" indent="0" algn="ctr"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3155230" y="4448647"/>
            <a:ext cx="5881540" cy="508364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159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7029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8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089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145983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145983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8433254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8433253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94654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946541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3484482" y="416732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3483070" y="462280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6389445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6390855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294408" y="4171304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294407" y="4626780"/>
            <a:ext cx="229786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4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lnSpc>
                <a:spcPct val="130000"/>
              </a:lnSpc>
              <a:buNone/>
              <a:defRPr sz="1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79519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79518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892015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892013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5204511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5204511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517007" y="4167324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517007" y="4622800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29503" y="4165951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29502" y="4621427"/>
            <a:ext cx="1805335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558800" y="4165951"/>
            <a:ext cx="2413000" cy="2413000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7378700" y="203200"/>
            <a:ext cx="4419600" cy="4419600"/>
          </a:xfrm>
          <a:prstGeom prst="ellipse">
            <a:avLst/>
          </a:prstGeom>
        </p:spPr>
      </p:pic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801979" y="1020156"/>
            <a:ext cx="4588044" cy="88885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目录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801979" y="1909012"/>
            <a:ext cx="4588044" cy="40105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20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459832" y="2413000"/>
            <a:ext cx="9272338" cy="10599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>
              <a:defRPr kumimoji="1" lang="zh-CN" altLang="en-US" sz="1400" b="0" dirty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lvl="0" indent="0" algn="ctr">
              <a:lnSpc>
                <a:spcPct val="130000"/>
              </a:lnSpc>
              <a:buNone/>
            </a:pP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0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558799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2408797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2408797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18" hasCustomPrompt="1"/>
          </p:nvPr>
        </p:nvSpPr>
        <p:spPr>
          <a:xfrm>
            <a:off x="425879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19" hasCustomPrompt="1"/>
          </p:nvPr>
        </p:nvSpPr>
        <p:spPr>
          <a:xfrm>
            <a:off x="4258794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7958788" y="4167324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7954761" y="4622800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9808784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9808783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6108791" y="4165951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7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6108791" y="4621427"/>
            <a:ext cx="1846774" cy="455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latin typeface="+mn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326105" y="2470485"/>
            <a:ext cx="7539792" cy="107482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6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2326105" y="3545305"/>
            <a:ext cx="7539792" cy="70772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ctr">
              <a:buNone/>
              <a:defRPr sz="4400" b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647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85838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5304" y="220133"/>
            <a:ext cx="3303395" cy="38946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14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30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700" r:id="rId3"/>
    <p:sldLayoutId id="2147483701" r:id="rId4"/>
    <p:sldLayoutId id="2147483702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92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Project 5 Texture Packing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55230" y="3676470"/>
            <a:ext cx="5881540" cy="508364"/>
          </a:xfrm>
        </p:spPr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G24</a:t>
            </a:r>
          </a:p>
        </p:txBody>
      </p:sp>
    </p:spTree>
    <p:extLst>
      <p:ext uri="{BB962C8B-B14F-4D97-AF65-F5344CB8AC3E}">
        <p14:creationId xmlns:p14="http://schemas.microsoft.com/office/powerpoint/2010/main" val="21373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45036" y="1095320"/>
            <a:ext cx="7380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 typical </a:t>
            </a:r>
            <a:r>
              <a:rPr lang="en-US" altLang="zh-CN" sz="2800" b="1" i="1" dirty="0">
                <a:solidFill>
                  <a:srgbClr val="000000"/>
                </a:solidFill>
                <a:latin typeface="Segoe UI"/>
                <a:ea typeface="微软雅黑"/>
              </a:rPr>
              <a:t>Divide and Conquer 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  <a:ea typeface="微软雅黑"/>
              </a:rPr>
              <a:t>Algorithm</a:t>
            </a:r>
          </a:p>
        </p:txBody>
      </p:sp>
      <p:sp>
        <p:nvSpPr>
          <p:cNvPr id="4" name="矩形 3"/>
          <p:cNvSpPr/>
          <p:nvPr/>
        </p:nvSpPr>
        <p:spPr>
          <a:xfrm>
            <a:off x="3962924" y="450558"/>
            <a:ext cx="4620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Heuristic Recursive</a:t>
            </a:r>
            <a:r>
              <a:rPr lang="zh-CN" altLang="en-US" sz="2800" b="1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HR</a:t>
            </a:r>
            <a:r>
              <a:rPr lang="zh-CN" altLang="en-US" sz="2800" b="1" dirty="0">
                <a:solidFill>
                  <a:srgbClr val="000000"/>
                </a:solidFill>
                <a:latin typeface="Segoe UI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6E0DF82-8E5A-428E-BC99-D114C5ECAC2A}"/>
              </a:ext>
            </a:extLst>
          </p:cNvPr>
          <p:cNvSpPr txBox="1"/>
          <p:nvPr/>
        </p:nvSpPr>
        <p:spPr>
          <a:xfrm>
            <a:off x="4635802" y="1720635"/>
            <a:ext cx="7726676" cy="436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 Pack a rectangle into the space to be packed. Divide the unpacked space into two subspaces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 Pack each subspaces by packing them recursively. If the subspace size are small enough to only pack a rectangle, however, just pack this rectangle into the subspace in a straightforward manner.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 Combine the solutions to the subproblems into the solution for the rectangle packing problem.</a:t>
            </a:r>
            <a:endParaRPr lang="zh-CN" altLang="en-US" sz="11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71FBB7-9451-4FD3-A45C-93098157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06" y="2405550"/>
            <a:ext cx="4329196" cy="29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583804" y="99974"/>
            <a:ext cx="3303395" cy="389467"/>
          </a:xfrm>
        </p:spPr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62924" y="227831"/>
            <a:ext cx="4620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Heuristic Recursive</a:t>
            </a:r>
            <a:r>
              <a:rPr lang="zh-CN" altLang="en-US" sz="2800" b="1" dirty="0">
                <a:solidFill>
                  <a:srgbClr val="000000"/>
                </a:solidFill>
                <a:latin typeface="Segoe UI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Segoe UI"/>
              </a:rPr>
              <a:t>HR</a:t>
            </a:r>
            <a:r>
              <a:rPr lang="zh-CN" altLang="en-US" sz="2800" b="1" dirty="0">
                <a:solidFill>
                  <a:srgbClr val="000000"/>
                </a:solidFill>
                <a:latin typeface="Segoe UI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4F2DEA6-3843-4798-8C81-F936A4914750}"/>
              </a:ext>
            </a:extLst>
          </p:cNvPr>
          <p:cNvCxnSpPr>
            <a:cxnSpLocks/>
          </p:cNvCxnSpPr>
          <p:nvPr/>
        </p:nvCxnSpPr>
        <p:spPr>
          <a:xfrm flipH="1">
            <a:off x="6040031" y="1317356"/>
            <a:ext cx="16357" cy="5090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14C09EB-6BE2-40B9-AFD5-31955C96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9" y="5288575"/>
            <a:ext cx="4296375" cy="144800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B85774-04E1-4020-84BC-1529A508E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29" y="1207194"/>
            <a:ext cx="4673592" cy="386570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B526FFE-CEBC-4200-961E-FE3B4A1F2AB3}"/>
              </a:ext>
            </a:extLst>
          </p:cNvPr>
          <p:cNvSpPr/>
          <p:nvPr/>
        </p:nvSpPr>
        <p:spPr>
          <a:xfrm>
            <a:off x="1257530" y="685345"/>
            <a:ext cx="2704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00"/>
                </a:solidFill>
                <a:latin typeface="Segoe UI"/>
                <a:ea typeface="微软雅黑"/>
              </a:rPr>
              <a:t>Bounded Area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096A090-8E31-459E-9EF4-D8C8AD47D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684" y="4219282"/>
            <a:ext cx="4191585" cy="142894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C0C094A-42F7-4AF3-9D61-23AC04EED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248" y="1827497"/>
            <a:ext cx="5562517" cy="173488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C5BC3D-8745-4FB6-97AD-4F1A60A00D61}"/>
              </a:ext>
            </a:extLst>
          </p:cNvPr>
          <p:cNvSpPr/>
          <p:nvPr/>
        </p:nvSpPr>
        <p:spPr>
          <a:xfrm>
            <a:off x="7138511" y="878908"/>
            <a:ext cx="3113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00"/>
                </a:solidFill>
                <a:latin typeface="Segoe UI"/>
                <a:ea typeface="微软雅黑"/>
              </a:rPr>
              <a:t>UnBounded</a:t>
            </a:r>
            <a:r>
              <a:rPr lang="en-US" altLang="zh-CN" sz="2400" b="1" dirty="0">
                <a:solidFill>
                  <a:srgbClr val="000000"/>
                </a:solidFill>
                <a:latin typeface="Segoe UI"/>
                <a:ea typeface="微软雅黑"/>
              </a:rPr>
              <a:t> Area</a:t>
            </a:r>
          </a:p>
        </p:txBody>
      </p:sp>
    </p:spTree>
    <p:extLst>
      <p:ext uri="{BB962C8B-B14F-4D97-AF65-F5344CB8AC3E}">
        <p14:creationId xmlns:p14="http://schemas.microsoft.com/office/powerpoint/2010/main" val="16219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378496" y="414866"/>
            <a:ext cx="14350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Best Fit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991BE7-0C00-4FFE-BADE-91F97DF5EB5F}"/>
              </a:ext>
            </a:extLst>
          </p:cNvPr>
          <p:cNvSpPr txBox="1"/>
          <p:nvPr/>
        </p:nvSpPr>
        <p:spPr>
          <a:xfrm>
            <a:off x="709127" y="1068420"/>
            <a:ext cx="1077374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Always pack the </a:t>
            </a:r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best-fitting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rectangle to the lowest available space.</a:t>
            </a: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F16D91-2AC1-4301-B60B-6DD7EDF1B696}"/>
              </a:ext>
            </a:extLst>
          </p:cNvPr>
          <p:cNvSpPr txBox="1"/>
          <p:nvPr/>
        </p:nvSpPr>
        <p:spPr>
          <a:xfrm>
            <a:off x="1209810" y="5389523"/>
            <a:ext cx="8759356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There are no shapes that will fit the gap(all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larger than the gap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).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049858-EF52-4E95-875C-F8CE82752F3C}"/>
              </a:ext>
            </a:extLst>
          </p:cNvPr>
          <p:cNvGrpSpPr/>
          <p:nvPr/>
        </p:nvGrpSpPr>
        <p:grpSpPr>
          <a:xfrm>
            <a:off x="4436798" y="2933293"/>
            <a:ext cx="2695863" cy="2396529"/>
            <a:chOff x="4436798" y="2933293"/>
            <a:chExt cx="2695863" cy="2396529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EA9CA6B-4C9B-45A8-A834-E381670AF013}"/>
                </a:ext>
              </a:extLst>
            </p:cNvPr>
            <p:cNvGrpSpPr/>
            <p:nvPr/>
          </p:nvGrpSpPr>
          <p:grpSpPr>
            <a:xfrm>
              <a:off x="4436798" y="2933293"/>
              <a:ext cx="2593911" cy="2313992"/>
              <a:chOff x="7691535" y="3735355"/>
              <a:chExt cx="2593911" cy="2313992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5711CA1B-B43C-4DC9-9AC6-8DBAFEC68061}"/>
                  </a:ext>
                </a:extLst>
              </p:cNvPr>
              <p:cNvCxnSpPr/>
              <p:nvPr/>
            </p:nvCxnSpPr>
            <p:spPr>
              <a:xfrm>
                <a:off x="7691535" y="3735355"/>
                <a:ext cx="0" cy="23139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D2FF672-21C6-4F71-AF02-4449A99BC4CF}"/>
                  </a:ext>
                </a:extLst>
              </p:cNvPr>
              <p:cNvCxnSpPr/>
              <p:nvPr/>
            </p:nvCxnSpPr>
            <p:spPr>
              <a:xfrm>
                <a:off x="10285446" y="3735355"/>
                <a:ext cx="0" cy="23139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EC7596C-8AB2-496D-991A-27B919093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1535" y="6049347"/>
                <a:ext cx="2593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6C0F3D0-644E-4F78-A2C0-5E25B1CB432E}"/>
                </a:ext>
              </a:extLst>
            </p:cNvPr>
            <p:cNvGrpSpPr/>
            <p:nvPr/>
          </p:nvGrpSpPr>
          <p:grpSpPr>
            <a:xfrm>
              <a:off x="4440047" y="3979613"/>
              <a:ext cx="892269" cy="1271153"/>
              <a:chOff x="7691535" y="4778188"/>
              <a:chExt cx="892269" cy="1271153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C42A34B-2513-444B-B925-0D1548FD8F21}"/>
                  </a:ext>
                </a:extLst>
              </p:cNvPr>
              <p:cNvSpPr/>
              <p:nvPr/>
            </p:nvSpPr>
            <p:spPr>
              <a:xfrm>
                <a:off x="7691535" y="4778188"/>
                <a:ext cx="892269" cy="127115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1DDBBD1-24F1-4BF3-B781-59139D1CCB67}"/>
                  </a:ext>
                </a:extLst>
              </p:cNvPr>
              <p:cNvSpPr txBox="1"/>
              <p:nvPr/>
            </p:nvSpPr>
            <p:spPr>
              <a:xfrm>
                <a:off x="7872122" y="5142054"/>
                <a:ext cx="657856" cy="669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600" kern="0" dirty="0">
                    <a:latin typeface="Georgia" panose="02040502050405020303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R1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DB1BE92-BC7B-4289-8E0D-55AB65E62D66}"/>
                </a:ext>
              </a:extLst>
            </p:cNvPr>
            <p:cNvGrpSpPr/>
            <p:nvPr/>
          </p:nvGrpSpPr>
          <p:grpSpPr>
            <a:xfrm>
              <a:off x="5332322" y="4574738"/>
              <a:ext cx="1175735" cy="755084"/>
              <a:chOff x="8596480" y="4996206"/>
              <a:chExt cx="763321" cy="1179683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790889B-BD3D-40B2-BC49-02E5B1E65442}"/>
                  </a:ext>
                </a:extLst>
              </p:cNvPr>
              <p:cNvSpPr/>
              <p:nvPr/>
            </p:nvSpPr>
            <p:spPr>
              <a:xfrm>
                <a:off x="8596480" y="4996206"/>
                <a:ext cx="746831" cy="106962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8FA2772-8096-41DC-905E-60F2A4CCBB42}"/>
                  </a:ext>
                </a:extLst>
              </p:cNvPr>
              <p:cNvSpPr txBox="1"/>
              <p:nvPr/>
            </p:nvSpPr>
            <p:spPr>
              <a:xfrm>
                <a:off x="8796861" y="5187198"/>
                <a:ext cx="562940" cy="988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600" kern="0" dirty="0">
                    <a:latin typeface="Georgia" panose="02040502050405020303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R2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E5A3415-B31B-494C-9607-0E0292235AB7}"/>
                </a:ext>
              </a:extLst>
            </p:cNvPr>
            <p:cNvGrpSpPr/>
            <p:nvPr/>
          </p:nvGrpSpPr>
          <p:grpSpPr>
            <a:xfrm>
              <a:off x="6466247" y="4333953"/>
              <a:ext cx="666414" cy="916813"/>
              <a:chOff x="9693676" y="5150304"/>
              <a:chExt cx="724225" cy="916813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B60B2BE-2B57-4BBA-85D8-322427840B22}"/>
                  </a:ext>
                </a:extLst>
              </p:cNvPr>
              <p:cNvSpPr/>
              <p:nvPr/>
            </p:nvSpPr>
            <p:spPr>
              <a:xfrm>
                <a:off x="9693676" y="5150304"/>
                <a:ext cx="603465" cy="915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A241206-6E36-4CCC-843A-6340BB3701C5}"/>
                  </a:ext>
                </a:extLst>
              </p:cNvPr>
              <p:cNvSpPr txBox="1"/>
              <p:nvPr/>
            </p:nvSpPr>
            <p:spPr>
              <a:xfrm>
                <a:off x="9760045" y="5397190"/>
                <a:ext cx="657856" cy="669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1600" kern="0" dirty="0">
                    <a:latin typeface="Georgia" panose="02040502050405020303" pitchFamily="18" charset="0"/>
                    <a:ea typeface="微软雅黑" panose="020B0503020204020204" pitchFamily="34" charset="-122"/>
                    <a:cs typeface="+mn-ea"/>
                    <a:sym typeface="+mn-lt"/>
                  </a:rPr>
                  <a:t>R3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endPara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79539F-631A-4203-A870-0405CA2E231D}"/>
              </a:ext>
            </a:extLst>
          </p:cNvPr>
          <p:cNvCxnSpPr>
            <a:cxnSpLocks/>
          </p:cNvCxnSpPr>
          <p:nvPr/>
        </p:nvCxnSpPr>
        <p:spPr>
          <a:xfrm>
            <a:off x="5332322" y="4574737"/>
            <a:ext cx="1124757" cy="61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CDE25E-C421-4E11-836D-2956D14A03C8}"/>
              </a:ext>
            </a:extLst>
          </p:cNvPr>
          <p:cNvGrpSpPr/>
          <p:nvPr/>
        </p:nvGrpSpPr>
        <p:grpSpPr>
          <a:xfrm>
            <a:off x="5332317" y="3885445"/>
            <a:ext cx="1185834" cy="789155"/>
            <a:chOff x="5145886" y="3231138"/>
            <a:chExt cx="1175735" cy="789155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4FC84F9-5056-40C4-8529-6D7CCCAE6D6B}"/>
                </a:ext>
              </a:extLst>
            </p:cNvPr>
            <p:cNvSpPr/>
            <p:nvPr/>
          </p:nvSpPr>
          <p:spPr>
            <a:xfrm>
              <a:off x="5145886" y="3231138"/>
              <a:ext cx="1124759" cy="6846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3244578C-459B-4821-B1B4-76570E7B272E}"/>
                </a:ext>
              </a:extLst>
            </p:cNvPr>
            <p:cNvSpPr txBox="1"/>
            <p:nvPr/>
          </p:nvSpPr>
          <p:spPr>
            <a:xfrm>
              <a:off x="5454531" y="3350366"/>
              <a:ext cx="867090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R4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6B83D3FE-BF95-4430-BB55-CD62FF71344D}"/>
              </a:ext>
            </a:extLst>
          </p:cNvPr>
          <p:cNvSpPr txBox="1"/>
          <p:nvPr/>
        </p:nvSpPr>
        <p:spPr>
          <a:xfrm>
            <a:off x="1203941" y="2685321"/>
            <a:ext cx="8759356" cy="268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There is a shape with a dimension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smaller than the gap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In this case, we choose the shape which consumes the largest portion of the gap. </a:t>
            </a:r>
          </a:p>
          <a:p>
            <a:pPr marL="800089" lvl="1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Left-most</a:t>
            </a:r>
          </a:p>
          <a:p>
            <a:pPr marL="800089" lvl="1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Tallest-Neighbor</a:t>
            </a:r>
          </a:p>
          <a:p>
            <a:pPr marL="800089" lvl="1" indent="-3429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Shortest-Neighbor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21C9E82-3248-47C8-A6D6-8619BAEC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19" y="3989685"/>
            <a:ext cx="1800476" cy="12670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A5FD34-EA0F-4EF8-984E-3DB79847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213" y="3988764"/>
            <a:ext cx="1705213" cy="1247949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4863148E-EA29-4F03-B682-342F2EAF1F92}"/>
              </a:ext>
            </a:extLst>
          </p:cNvPr>
          <p:cNvSpPr txBox="1"/>
          <p:nvPr/>
        </p:nvSpPr>
        <p:spPr>
          <a:xfrm>
            <a:off x="1209810" y="1876811"/>
            <a:ext cx="8759356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There exist shapes with a dimension (either width or height) that </a:t>
            </a:r>
            <a:r>
              <a:rPr lang="en-US" altLang="zh-CN" sz="20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exactly fits the gap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4B882C7-43B4-4E52-97D7-2802D9AD0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957" y="4079338"/>
            <a:ext cx="2114550" cy="1066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68A911D-C40F-47C0-BD10-F276AAF21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642" y="4062586"/>
            <a:ext cx="2152650" cy="10858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7780E4E-546C-4E06-8A4E-33DD3970A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0559" y="4062586"/>
            <a:ext cx="21145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36" grpId="0"/>
      <p:bldP spid="88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484009" y="414866"/>
            <a:ext cx="52239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Best Fit – Preprocessing Stage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55A4EA-36E4-4044-B7CB-359509B8E546}"/>
              </a:ext>
            </a:extLst>
          </p:cNvPr>
          <p:cNvSpPr txBox="1"/>
          <p:nvPr/>
        </p:nvSpPr>
        <p:spPr>
          <a:xfrm>
            <a:off x="1057410" y="1142730"/>
            <a:ext cx="8759356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 find the lowest available space    </a:t>
            </a:r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skyline[ ]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C62070-B33F-4D5E-A833-DE345C6D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375" y="1873031"/>
            <a:ext cx="3353268" cy="14575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184B25-6736-4F33-8E15-38FEBD010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73031"/>
            <a:ext cx="3353268" cy="140989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624C5854-4715-49CE-8AAE-59577C688133}"/>
              </a:ext>
            </a:extLst>
          </p:cNvPr>
          <p:cNvSpPr txBox="1"/>
          <p:nvPr/>
        </p:nvSpPr>
        <p:spPr>
          <a:xfrm>
            <a:off x="1057409" y="3479553"/>
            <a:ext cx="10829789" cy="386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To find the best-fitting rectangle    </a:t>
            </a:r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sort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800089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rotate any rectangle for which the height is greater than the width.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4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{(3,5),(5,2),(1,1),(7,3),(1,2)} becomes {(5,3),(5,2),(1,1),(7,3),(2,1)} </a:t>
            </a:r>
          </a:p>
          <a:p>
            <a:pPr marL="800089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 list of rectangles is sorted into decreasing width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order (resolving equal widths by decreasing heights)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sz="24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 {(5,3),(5,2),(1,1),(7,3),(2,1)} becomes {(7,3),(5,3),(5,2),(2,1),(1,1)} </a:t>
            </a:r>
          </a:p>
          <a:p>
            <a:pPr lvl="1"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761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006429" y="414866"/>
            <a:ext cx="4179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Best Fit – Packing Stage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A5B514-A859-4A01-B48E-7E59071CA9FD}"/>
              </a:ext>
            </a:extLst>
          </p:cNvPr>
          <p:cNvSpPr txBox="1"/>
          <p:nvPr/>
        </p:nvSpPr>
        <p:spPr>
          <a:xfrm>
            <a:off x="861527" y="1995064"/>
            <a:ext cx="1077374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2) Find </a:t>
            </a:r>
            <a:r>
              <a:rPr lang="en-US" altLang="zh-CN" sz="2000" kern="0" dirty="0" err="1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Find</a:t>
            </a: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 the best-fitting rectangle</a:t>
            </a:r>
            <a:endParaRPr lang="zh-CN" altLang="en-US" sz="2000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FED4C-BF4F-4866-A3E8-02A6856F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82" y="1745794"/>
            <a:ext cx="2581635" cy="17337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A5A5F1-17E5-4F53-8C21-617536EFC46F}"/>
              </a:ext>
            </a:extLst>
          </p:cNvPr>
          <p:cNvSpPr txBox="1"/>
          <p:nvPr/>
        </p:nvSpPr>
        <p:spPr>
          <a:xfrm>
            <a:off x="861527" y="1220820"/>
            <a:ext cx="1077374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1) Find the position and the width of the lowest gap</a:t>
            </a:r>
            <a:endParaRPr lang="zh-CN" altLang="en-US" sz="2000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7B15D7-FEA1-47EE-900E-309B656C225C}"/>
              </a:ext>
            </a:extLst>
          </p:cNvPr>
          <p:cNvSpPr/>
          <p:nvPr/>
        </p:nvSpPr>
        <p:spPr>
          <a:xfrm>
            <a:off x="1342112" y="268754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{(7,3),(5,3),(5,2),(2,1),(1,1)}     Gap width = 6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825AF0-B9DD-4D60-8425-374870C290D4}"/>
              </a:ext>
            </a:extLst>
          </p:cNvPr>
          <p:cNvSpPr/>
          <p:nvPr/>
        </p:nvSpPr>
        <p:spPr>
          <a:xfrm>
            <a:off x="1485558" y="3230599"/>
            <a:ext cx="114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(7,3)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A310D5B-C63C-40DB-9526-B5CD31A469C2}"/>
              </a:ext>
            </a:extLst>
          </p:cNvPr>
          <p:cNvSpPr/>
          <p:nvPr/>
        </p:nvSpPr>
        <p:spPr>
          <a:xfrm>
            <a:off x="1995878" y="3244334"/>
            <a:ext cx="114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(5,3)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A75F7F-A160-4584-94AB-4D5C5D414429}"/>
              </a:ext>
            </a:extLst>
          </p:cNvPr>
          <p:cNvSpPr/>
          <p:nvPr/>
        </p:nvSpPr>
        <p:spPr>
          <a:xfrm>
            <a:off x="1342112" y="268754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{(7,3),(5,3),(5,2),(2,1),(1,1)}     Gap width = 4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789D6-5B2F-4C43-938E-B4F525F900DF}"/>
              </a:ext>
            </a:extLst>
          </p:cNvPr>
          <p:cNvSpPr/>
          <p:nvPr/>
        </p:nvSpPr>
        <p:spPr>
          <a:xfrm>
            <a:off x="1394868" y="3116088"/>
            <a:ext cx="662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(7,3)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4015A3-17B2-484D-ACC1-226EB6F0182C}"/>
              </a:ext>
            </a:extLst>
          </p:cNvPr>
          <p:cNvSpPr/>
          <p:nvPr/>
        </p:nvSpPr>
        <p:spPr>
          <a:xfrm>
            <a:off x="1942757" y="3116088"/>
            <a:ext cx="114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(5,3)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817590-0135-46A1-92BE-DBFD9350AD6E}"/>
              </a:ext>
            </a:extLst>
          </p:cNvPr>
          <p:cNvSpPr/>
          <p:nvPr/>
        </p:nvSpPr>
        <p:spPr>
          <a:xfrm>
            <a:off x="2514428" y="3097038"/>
            <a:ext cx="1143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(5,2)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2F1A3C-C1A5-4018-8B47-3C94E1B38F3A}"/>
              </a:ext>
            </a:extLst>
          </p:cNvPr>
          <p:cNvSpPr txBox="1"/>
          <p:nvPr/>
        </p:nvSpPr>
        <p:spPr>
          <a:xfrm>
            <a:off x="861527" y="2749203"/>
            <a:ext cx="1077374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3) Assign </a:t>
            </a:r>
            <a:r>
              <a:rPr lang="en-US" altLang="zh-CN" sz="2000" kern="0" dirty="0" err="1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cooridinates</a:t>
            </a:r>
            <a:endParaRPr lang="zh-CN" altLang="en-US" sz="2000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91DCFA-C25E-43E3-AFFB-FED27EF652F8}"/>
              </a:ext>
            </a:extLst>
          </p:cNvPr>
          <p:cNvSpPr txBox="1"/>
          <p:nvPr/>
        </p:nvSpPr>
        <p:spPr>
          <a:xfrm>
            <a:off x="861527" y="3556040"/>
            <a:ext cx="1077374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4) Remove the rectangle from the rectangle list</a:t>
            </a:r>
            <a:endParaRPr lang="zh-CN" altLang="en-US" sz="2000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8ABE20-C520-473A-B9CB-D08B2F754A9E}"/>
              </a:ext>
            </a:extLst>
          </p:cNvPr>
          <p:cNvSpPr txBox="1"/>
          <p:nvPr/>
        </p:nvSpPr>
        <p:spPr>
          <a:xfrm>
            <a:off x="893713" y="4411187"/>
            <a:ext cx="10773746" cy="4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5) Update the stock-sheet array  (</a:t>
            </a:r>
            <a:r>
              <a:rPr lang="en-US" altLang="zh-CN" sz="2000" i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skyline[ ]</a:t>
            </a:r>
            <a:r>
              <a:rPr lang="en-US" altLang="zh-CN" sz="20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2000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4197B1-FD41-4184-98AD-ACF0D6DB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12" y="4874853"/>
            <a:ext cx="5791856" cy="18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0" grpId="0"/>
      <p:bldP spid="4" grpId="0"/>
      <p:bldP spid="4" grpId="1"/>
      <p:bldP spid="12" grpId="0"/>
      <p:bldP spid="12" grpId="1"/>
      <p:bldP spid="13" grpId="0"/>
      <p:bldP spid="13" grpId="1"/>
      <p:bldP spid="14" grpId="0"/>
      <p:bldP spid="14" grpId="1"/>
      <p:bldP spid="7" grpId="0"/>
      <p:bldP spid="7" grpId="1"/>
      <p:bldP spid="16" grpId="0"/>
      <p:bldP spid="16" grpId="1"/>
      <p:bldP spid="17" grpId="0"/>
      <p:bldP spid="17" grpId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398093" y="153256"/>
            <a:ext cx="5395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Best Fit – Postprocessing Stage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5C7C6C-D4EF-4ED5-A3E2-58F7FE5AA3BE}"/>
              </a:ext>
            </a:extLst>
          </p:cNvPr>
          <p:cNvSpPr txBox="1"/>
          <p:nvPr/>
        </p:nvSpPr>
        <p:spPr>
          <a:xfrm>
            <a:off x="134361" y="762296"/>
            <a:ext cx="6606073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while 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Optimization Not Finished 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do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Find Highest Shape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if 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(Shape Width </a:t>
            </a:r>
            <a:r>
              <a:rPr lang="zh-CN" altLang="en-US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≥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 Shape Height) 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then</a:t>
            </a:r>
          </a:p>
          <a:p>
            <a:pPr>
              <a:spcBef>
                <a:spcPts val="600"/>
              </a:spcBef>
            </a:pP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	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Optimization Finished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end if </a:t>
            </a:r>
            <a:endParaRPr lang="en-US" altLang="zh-CN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Remove Highest Shape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Reduce Array to Reflect Skyline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Rotate Shape by 90 Degrees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while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(Shape Not Fits)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	Raise Gap to Lowest Neighbor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end while</a:t>
            </a:r>
          </a:p>
          <a:p>
            <a:pPr>
              <a:spcBef>
                <a:spcPts val="600"/>
              </a:spcBef>
            </a:pP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Place Best-Fitting Rectangle Using Placement Policy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Raise Array to Reflect Skyline</a:t>
            </a: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if</a:t>
            </a: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(Packing Better == False)</a:t>
            </a: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then</a:t>
            </a:r>
            <a:endParaRPr lang="en-US" altLang="zh-CN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	Optimization Finished</a:t>
            </a:r>
          </a:p>
          <a:p>
            <a:pPr>
              <a:spcBef>
                <a:spcPts val="600"/>
              </a:spcBef>
            </a:pP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	end if</a:t>
            </a:r>
          </a:p>
          <a:p>
            <a:pPr>
              <a:spcBef>
                <a:spcPts val="600"/>
              </a:spcBef>
            </a:pPr>
            <a:r>
              <a:rPr lang="en-US" altLang="zh-CN" b="1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end while</a:t>
            </a:r>
            <a:endParaRPr lang="zh-CN" altLang="en-US" b="1" kern="0" dirty="0">
              <a:latin typeface="Georgia" panose="02040502050405020303" pitchFamily="18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4AE8D-D012-44FC-8EF7-9BF448FE1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328" y="820981"/>
            <a:ext cx="4403570" cy="54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861F02-4E53-4300-81C1-0AC7B148E124}"/>
                  </a:ext>
                </a:extLst>
              </p:cNvPr>
              <p:cNvSpPr/>
              <p:nvPr/>
            </p:nvSpPr>
            <p:spPr>
              <a:xfrm>
                <a:off x="3105468" y="924823"/>
                <a:ext cx="43339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FFDH Algorithm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Space Complexity: O(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𝑁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861F02-4E53-4300-81C1-0AC7B148E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68" y="924823"/>
                <a:ext cx="4333943" cy="1200329"/>
              </a:xfrm>
              <a:prstGeom prst="rect">
                <a:avLst/>
              </a:prstGeom>
              <a:blipFill>
                <a:blip r:embed="rId3"/>
                <a:stretch>
                  <a:fillRect l="-1828" t="-3553" r="-126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9667A4-2466-47E7-8FCF-4C056C8D6E9C}"/>
                  </a:ext>
                </a:extLst>
              </p:cNvPr>
              <p:cNvSpPr/>
              <p:nvPr/>
            </p:nvSpPr>
            <p:spPr>
              <a:xfrm>
                <a:off x="3105468" y="2705458"/>
                <a:ext cx="433394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HR Algorithm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Space Complexity: O(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𝑁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29667A4-2466-47E7-8FCF-4C056C8D6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68" y="2705458"/>
                <a:ext cx="4333943" cy="1200329"/>
              </a:xfrm>
              <a:prstGeom prst="rect">
                <a:avLst/>
              </a:prstGeom>
              <a:blipFill>
                <a:blip r:embed="rId4"/>
                <a:stretch>
                  <a:fillRect l="-1828" t="-3553" r="-1266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86C92C-E81D-4E96-90BF-ABCB7C5D504E}"/>
                  </a:ext>
                </a:extLst>
              </p:cNvPr>
              <p:cNvSpPr/>
              <p:nvPr/>
            </p:nvSpPr>
            <p:spPr>
              <a:xfrm>
                <a:off x="3105468" y="4511130"/>
                <a:ext cx="734489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BF Algorithm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Time Complexity: O(MAX(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𝑁𝑊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)) </a:t>
                </a:r>
              </a:p>
              <a:p>
                <a:pPr marL="914389" lvl="1" indent="-4572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Space Complexity: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MAX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𝑁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𝑊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egoe UI"/>
                    <a:ea typeface="微软雅黑"/>
                  </a:rPr>
                  <a:t>)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86C92C-E81D-4E96-90BF-ABCB7C5D5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468" y="4511130"/>
                <a:ext cx="7344891" cy="1200329"/>
              </a:xfrm>
              <a:prstGeom prst="rect">
                <a:avLst/>
              </a:prstGeom>
              <a:blipFill>
                <a:blip r:embed="rId5"/>
                <a:stretch>
                  <a:fillRect l="-1079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B51AC-5825-4E1A-ACE8-6A6A657BD261}"/>
              </a:ext>
            </a:extLst>
          </p:cNvPr>
          <p:cNvSpPr/>
          <p:nvPr/>
        </p:nvSpPr>
        <p:spPr>
          <a:xfrm>
            <a:off x="534322" y="881458"/>
            <a:ext cx="9739231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Georgia" panose="02040502050405020303" pitchFamily="18" charset="0"/>
              </a:rPr>
              <a:t>Factors which might affect the approximation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Georgia" panose="02040502050405020303" pitchFamily="18" charset="0"/>
                <a:ea typeface="微软雅黑"/>
              </a:rPr>
              <a:t>The shape of the rectangles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00"/>
                </a:solidFill>
                <a:latin typeface="Georgia" panose="02040502050405020303" pitchFamily="18" charset="0"/>
                <a:ea typeface="微软雅黑"/>
              </a:rPr>
              <a:t>Floating-point Data</a:t>
            </a:r>
          </a:p>
          <a:p>
            <a:pPr marL="914389" lvl="1" indent="-457200">
              <a:buFont typeface="Wingdings" panose="05000000000000000000" pitchFamily="2" charset="2"/>
              <a:buChar char="p"/>
            </a:pPr>
            <a:r>
              <a:rPr lang="en-US" altLang="zh-CN" sz="32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Georgia" panose="02040502050405020303" pitchFamily="18" charset="0"/>
              </a:rPr>
              <a:t>Convert floating-point data to integer format by multiplying each rectangle by a scaling factor</a:t>
            </a:r>
          </a:p>
          <a:p>
            <a:pPr marL="914389" lvl="1" indent="-457200"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rgbClr val="000000"/>
                </a:solidFill>
                <a:latin typeface="Georgia" panose="02040502050405020303" pitchFamily="18" charset="0"/>
                <a:ea typeface="微软雅黑"/>
              </a:rPr>
              <a:t>Floating-point data approach(Burke 2006)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6820ED-7CF5-43A4-85F6-64442BBF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860" y="3866891"/>
            <a:ext cx="3607679" cy="28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Testing Results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383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1567813" y="376265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Introduction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567812" y="421813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ONE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3365173" y="350002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Algorithm Specification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3365173" y="421675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TWO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6980055" y="3759908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Testing Result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5209935" y="421675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THREE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8872607" y="3762654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Reference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8868580" y="4218130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FIVE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4"/>
          </p:nvPr>
        </p:nvSpPr>
        <p:spPr>
          <a:xfrm>
            <a:off x="5230485" y="3761281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Analysis </a:t>
            </a:r>
            <a:endParaRPr kumimoji="1"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5"/>
          </p:nvPr>
        </p:nvSpPr>
        <p:spPr>
          <a:xfrm>
            <a:off x="7022610" y="4216757"/>
            <a:ext cx="1846774" cy="455476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PART</a:t>
            </a:r>
            <a:r>
              <a:rPr lang="zh-CN" altLang="en-US" dirty="0">
                <a:solidFill>
                  <a:srgbClr val="000000"/>
                </a:solidFill>
                <a:latin typeface="Segoe UI"/>
                <a:ea typeface="微软雅黑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Segoe UI"/>
                <a:ea typeface="微软雅黑" charset="0"/>
              </a:rPr>
              <a:t>FOUR</a:t>
            </a:r>
            <a:endParaRPr lang="zh-CN" altLang="en-US" dirty="0">
              <a:solidFill>
                <a:srgbClr val="000000"/>
              </a:solidFill>
              <a:latin typeface="Segoe UI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8127" y="4610104"/>
            <a:ext cx="1083718" cy="6075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56040" y="4610104"/>
            <a:ext cx="1083718" cy="60756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11355" y="4610104"/>
            <a:ext cx="1083718" cy="6075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36407" y="4610104"/>
            <a:ext cx="1083718" cy="607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98781" y="4610104"/>
            <a:ext cx="1083718" cy="6075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>
              <a:defRPr/>
            </a:pPr>
            <a:endParaRPr lang="zh-CN" altLang="en-US" kern="0">
              <a:solidFill>
                <a:prstClr val="white"/>
              </a:solidFill>
              <a:latin typeface="Segoe UI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147A81-E29C-4344-9094-68B9393CDA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Run time &amp; Result Table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9CE06B-7908-4C10-9C4B-50DA0CEC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025" y="626753"/>
            <a:ext cx="8373644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C04F139-1280-413C-9C48-B796F262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8" y="1198532"/>
            <a:ext cx="84105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61C53F-D9AD-4C52-9B96-082A15C0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037104"/>
            <a:ext cx="7924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</a:p>
        </p:txBody>
      </p:sp>
      <p:sp>
        <p:nvSpPr>
          <p:cNvPr id="21" name="文本占位符 1">
            <a:extLst>
              <a:ext uri="{FF2B5EF4-FFF2-40B4-BE49-F238E27FC236}">
                <a16:creationId xmlns:a16="http://schemas.microsoft.com/office/drawing/2014/main" id="{EEFCF9F3-D88B-4E25-9B77-DC26F1C6E76D}"/>
              </a:ext>
            </a:extLst>
          </p:cNvPr>
          <p:cNvSpPr txBox="1">
            <a:spLocks/>
          </p:cNvSpPr>
          <p:nvPr/>
        </p:nvSpPr>
        <p:spPr>
          <a:xfrm>
            <a:off x="265304" y="609600"/>
            <a:ext cx="5579684" cy="862107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b="0" dirty="0">
                <a:latin typeface="Georgia" panose="02040502050405020303" pitchFamily="18" charset="0"/>
              </a:rPr>
              <a:t>A comparison of the Placement Policies in BF</a:t>
            </a:r>
            <a:endParaRPr kumimoji="1" lang="zh-CN" altLang="en-US" sz="2000" b="0" dirty="0">
              <a:latin typeface="Georgia" panose="020405020504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5549DC-46B0-47EB-AD03-41AF3346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175" y="1861174"/>
            <a:ext cx="6143625" cy="434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821C93-8926-483B-99C4-5942A9A29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04" y="1861174"/>
            <a:ext cx="1115533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27721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0044E6-DF23-450E-B0BD-30AA98EC98C4}"/>
              </a:ext>
            </a:extLst>
          </p:cNvPr>
          <p:cNvSpPr/>
          <p:nvPr/>
        </p:nvSpPr>
        <p:spPr>
          <a:xfrm>
            <a:off x="1305209" y="1705451"/>
            <a:ext cx="995446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Georgia" panose="02040502050405020303" pitchFamily="18" charset="0"/>
              </a:rPr>
              <a:t>Reference</a:t>
            </a:r>
          </a:p>
          <a:p>
            <a:endParaRPr lang="en-US" altLang="zh-CN" sz="2800" dirty="0">
              <a:latin typeface="Georgia" panose="02040502050405020303" pitchFamily="18" charset="0"/>
            </a:endParaRPr>
          </a:p>
          <a:p>
            <a:r>
              <a:rPr lang="zh-CN" altLang="en-US" dirty="0">
                <a:latin typeface="Georgia" panose="02040502050405020303" pitchFamily="18" charset="0"/>
              </a:rPr>
              <a:t>[ 1 ]: Frank Gerald Ortmann. Heuristics for Offline Rectangular Packing Problems [D]. South Africa: Stellenbosch University, 2010.</a:t>
            </a:r>
          </a:p>
          <a:p>
            <a:endParaRPr lang="zh-CN" altLang="en-US" dirty="0">
              <a:latin typeface="Georgia" panose="02040502050405020303" pitchFamily="18" charset="0"/>
            </a:endParaRPr>
          </a:p>
          <a:p>
            <a:r>
              <a:rPr lang="zh-CN" altLang="en-US" dirty="0">
                <a:latin typeface="Georgia" panose="02040502050405020303" pitchFamily="18" charset="0"/>
              </a:rPr>
              <a:t>[ 2 ]: E. K. Burke, G. Kendall, G. Whitwell. A New Placement Heuristic for the Orthogonal</a:t>
            </a:r>
          </a:p>
          <a:p>
            <a:r>
              <a:rPr lang="zh-CN" altLang="en-US" dirty="0">
                <a:latin typeface="Georgia" panose="02040502050405020303" pitchFamily="18" charset="0"/>
              </a:rPr>
              <a:t>Stock-Cutting Problem [J]. OPERATIONS RESEARCH. 2004, 52(4): 655–671</a:t>
            </a:r>
          </a:p>
          <a:p>
            <a:endParaRPr lang="zh-CN" altLang="en-US" dirty="0">
              <a:latin typeface="Georgia" panose="02040502050405020303" pitchFamily="18" charset="0"/>
            </a:endParaRPr>
          </a:p>
          <a:p>
            <a:r>
              <a:rPr lang="zh-CN" altLang="en-US" dirty="0">
                <a:latin typeface="Georgia" panose="02040502050405020303" pitchFamily="18" charset="0"/>
              </a:rPr>
              <a:t>[ 3 ]: Defu  Zhang,  Yan  Kang,  Ansheng  Deng.  A  new  heuristic  recursive  algorithm  for  the  strip rectangular packing problem[J]. Computer &amp; Operations Research, 2006, 33(8): 2209-2217. </a:t>
            </a:r>
          </a:p>
        </p:txBody>
      </p:sp>
    </p:spTree>
    <p:extLst>
      <p:ext uri="{BB962C8B-B14F-4D97-AF65-F5344CB8AC3E}">
        <p14:creationId xmlns:p14="http://schemas.microsoft.com/office/powerpoint/2010/main" val="213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THANK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YOU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FOR</a:t>
            </a:r>
            <a:r>
              <a:rPr lang="zh-CN" altLang="en-US" dirty="0">
                <a:latin typeface="Segoe UI"/>
                <a:ea typeface="微软雅黑"/>
              </a:rPr>
              <a:t> </a:t>
            </a:r>
            <a:r>
              <a:rPr lang="en-US" altLang="zh-CN" dirty="0">
                <a:latin typeface="Segoe UI"/>
                <a:ea typeface="微软雅黑"/>
              </a:rPr>
              <a:t>WATCHING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Segoe UI"/>
                <a:ea typeface="微软雅黑"/>
              </a:rPr>
              <a:t>PRESENTED BY G24</a:t>
            </a: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1917001" y="1075901"/>
            <a:ext cx="4019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000000"/>
                </a:solidFill>
                <a:latin typeface="Segoe UI"/>
                <a:ea typeface="微软雅黑"/>
              </a:rPr>
              <a:t>Texture Packing</a:t>
            </a:r>
            <a:endParaRPr lang="zh-CN" altLang="en-US" sz="4000" b="1" dirty="0">
              <a:solidFill>
                <a:srgbClr val="000000"/>
              </a:solidFill>
              <a:latin typeface="Segoe UI"/>
              <a:ea typeface="微软雅黑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2E6904-1FB0-426E-B0FD-660A1E01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17" y="2250088"/>
            <a:ext cx="621911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        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o pack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  <a:ea typeface="Computer Modern"/>
                <a:cs typeface="Calibri" panose="020F0502020204030204" pitchFamily="34" charset="0"/>
              </a:rPr>
              <a:t>rectangles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 on a predefined stock sheet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(fixed width)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so that each rectangular piece does not overlap with another, the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object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 is to find the minium height of the strip.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Two-dimensional rectangular strip packing problems | Download ...">
            <a:extLst>
              <a:ext uri="{FF2B5EF4-FFF2-40B4-BE49-F238E27FC236}">
                <a16:creationId xmlns:a16="http://schemas.microsoft.com/office/drawing/2014/main" id="{6B84E123-798C-4E76-90E8-25F7B3194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31" y="1741781"/>
            <a:ext cx="5197238" cy="32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9B93AF-B5FC-4BE3-9772-7E8EAC1B48D2}"/>
              </a:ext>
            </a:extLst>
          </p:cNvPr>
          <p:cNvSpPr txBox="1"/>
          <p:nvPr/>
        </p:nvSpPr>
        <p:spPr>
          <a:xfrm>
            <a:off x="8714792" y="4967840"/>
            <a:ext cx="216470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stock sheet</a:t>
            </a:r>
            <a:endParaRPr lang="zh-CN" altLang="en-US" sz="16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EE61932-4DD9-4AE6-BA6B-E5CF1D9A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17" y="3050307"/>
            <a:ext cx="62191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33C8E3B-8420-49B7-A43E-FBAB4942A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6" y="2250087"/>
            <a:ext cx="43214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        This problem belongs to a subset of classical </a:t>
            </a:r>
            <a:r>
              <a:rPr lang="en-US" altLang="zh-CN" sz="2800" b="1" dirty="0">
                <a:solidFill>
                  <a:srgbClr val="333333"/>
                </a:solidFill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cutting and packing problems(C&amp;P) </a:t>
            </a:r>
            <a:r>
              <a:rPr lang="en-US" altLang="zh-CN" sz="2800" dirty="0">
                <a:solidFill>
                  <a:srgbClr val="333333"/>
                </a:solidFill>
                <a:latin typeface="Calibri" panose="020F0502020204030204" pitchFamily="34" charset="0"/>
                <a:ea typeface="Computer Modern"/>
                <a:cs typeface="Calibri" panose="020F0502020204030204" pitchFamily="34" charset="0"/>
              </a:rPr>
              <a:t>and has been shown to be NP hard.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4CBB28-67B8-43F8-AAED-81D9A2381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371" y="506777"/>
            <a:ext cx="6449325" cy="2543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BA570E-0977-42A4-AA46-30C69F647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291" y="3838239"/>
            <a:ext cx="6458851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26105" y="2115926"/>
            <a:ext cx="7539792" cy="1074822"/>
          </a:xfrm>
        </p:spPr>
        <p:txBody>
          <a:bodyPr/>
          <a:lstStyle/>
          <a:p>
            <a:r>
              <a:rPr kumimoji="1" lang="en-US" altLang="zh-CN" dirty="0"/>
              <a:t>Algorithm Specification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9817" y="4381144"/>
            <a:ext cx="2412366" cy="113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15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825470" y="1305354"/>
            <a:ext cx="2691084" cy="2691084"/>
          </a:xfrm>
          <a:prstGeom prst="ellipse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3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681188" y="4055548"/>
            <a:ext cx="3054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First Fit Decreasing Height</a:t>
            </a:r>
          </a:p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(FFDH)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049665" y="4055548"/>
            <a:ext cx="22419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Heuristic Recursive</a:t>
            </a:r>
          </a:p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(HR)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9489686" y="4055548"/>
            <a:ext cx="9877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Best Fit</a:t>
            </a:r>
          </a:p>
          <a:p>
            <a:pPr algn="ctr"/>
            <a:r>
              <a:rPr lang="en-US" altLang="zh-CN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  <a:ea typeface="微软雅黑"/>
              </a:rPr>
              <a:t>(BF)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Segoe UI"/>
              <a:ea typeface="微软雅黑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94DA0E7-D5C7-49A2-A9CD-A64D67C4E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0"/>
          <a:stretch/>
        </p:blipFill>
        <p:spPr bwMode="auto">
          <a:xfrm>
            <a:off x="1236118" y="2001326"/>
            <a:ext cx="1878065" cy="14517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F6170E-624E-4910-81CA-32E8432C0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56" y="2027574"/>
            <a:ext cx="1819288" cy="1246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5BFFAB-E6D2-4154-A71A-60378411A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812" y="2198134"/>
            <a:ext cx="2048161" cy="10574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29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767927" y="414866"/>
            <a:ext cx="4656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First Fit Decreasing Height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991BE7-0C00-4FFE-BADE-91F97DF5EB5F}"/>
              </a:ext>
            </a:extLst>
          </p:cNvPr>
          <p:cNvSpPr txBox="1"/>
          <p:nvPr/>
        </p:nvSpPr>
        <p:spPr>
          <a:xfrm>
            <a:off x="709127" y="1444950"/>
            <a:ext cx="10773746" cy="198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All rectangles are sorted by decreasing height prior to packing.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Items are iteratively packed into the lowest level into which they fit.</a:t>
            </a:r>
          </a:p>
          <a:p>
            <a:pPr marL="457200" indent="-45720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If an item does not fit into any existing level, a new level is initialized.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2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67B023E5-AF28-49AD-B7C8-42C9FFB94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53816"/>
              </p:ext>
            </p:extLst>
          </p:nvPr>
        </p:nvGraphicFramePr>
        <p:xfrm>
          <a:off x="2161408" y="4425252"/>
          <a:ext cx="4338000" cy="9877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250">
                  <a:extLst>
                    <a:ext uri="{9D8B030D-6E8A-4147-A177-3AD203B41FA5}">
                      <a16:colId xmlns:a16="http://schemas.microsoft.com/office/drawing/2014/main" val="3342021767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338096177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1703552174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3360936172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1694408183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3289003845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2065517835"/>
                    </a:ext>
                  </a:extLst>
                </a:gridCol>
                <a:gridCol w="542250">
                  <a:extLst>
                    <a:ext uri="{9D8B030D-6E8A-4147-A177-3AD203B41FA5}">
                      <a16:colId xmlns:a16="http://schemas.microsoft.com/office/drawing/2014/main" val="4019258187"/>
                    </a:ext>
                  </a:extLst>
                </a:gridCol>
              </a:tblGrid>
              <a:tr h="329266">
                <a:tc>
                  <a:txBody>
                    <a:bodyPr/>
                    <a:lstStyle/>
                    <a:p>
                      <a:r>
                        <a:rPr lang="en-US" altLang="zh-CN" sz="1100" dirty="0" err="1">
                          <a:latin typeface="Georgia" panose="02040502050405020303" pitchFamily="18" charset="0"/>
                        </a:rPr>
                        <a:t>i</a:t>
                      </a:r>
                      <a:endParaRPr lang="zh-CN" alt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121529"/>
                  </a:ext>
                </a:extLst>
              </a:tr>
              <a:tr h="329266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Georgia" panose="02040502050405020303" pitchFamily="18" charset="0"/>
                        </a:rPr>
                        <a:t>W(</a:t>
                      </a:r>
                      <a:r>
                        <a:rPr lang="en-US" altLang="zh-CN" sz="1100" dirty="0" err="1">
                          <a:latin typeface="Georgia" panose="02040502050405020303" pitchFamily="18" charset="0"/>
                        </a:rPr>
                        <a:t>i</a:t>
                      </a:r>
                      <a:r>
                        <a:rPr lang="en-US" altLang="zh-CN" sz="1100" dirty="0">
                          <a:latin typeface="Georgia" panose="02040502050405020303" pitchFamily="18" charset="0"/>
                        </a:rPr>
                        <a:t>)</a:t>
                      </a:r>
                      <a:endParaRPr lang="zh-CN" alt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69966"/>
                  </a:ext>
                </a:extLst>
              </a:tr>
              <a:tr h="329266"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latin typeface="Georgia" panose="02040502050405020303" pitchFamily="18" charset="0"/>
                        </a:rPr>
                        <a:t>H(</a:t>
                      </a:r>
                      <a:r>
                        <a:rPr lang="en-US" altLang="zh-CN" sz="1100" dirty="0" err="1">
                          <a:latin typeface="Georgia" panose="02040502050405020303" pitchFamily="18" charset="0"/>
                        </a:rPr>
                        <a:t>i</a:t>
                      </a:r>
                      <a:r>
                        <a:rPr lang="en-US" altLang="zh-CN" sz="1100" dirty="0">
                          <a:latin typeface="Georgia" panose="02040502050405020303" pitchFamily="18" charset="0"/>
                        </a:rPr>
                        <a:t>)</a:t>
                      </a:r>
                      <a:endParaRPr lang="zh-CN" altLang="en-US" sz="11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144649"/>
                  </a:ext>
                </a:extLst>
              </a:tr>
            </a:tbl>
          </a:graphicData>
        </a:graphic>
      </p:graphicFrame>
      <p:sp>
        <p:nvSpPr>
          <p:cNvPr id="49" name="文本框 48">
            <a:extLst>
              <a:ext uri="{FF2B5EF4-FFF2-40B4-BE49-F238E27FC236}">
                <a16:creationId xmlns:a16="http://schemas.microsoft.com/office/drawing/2014/main" id="{F70CF8BB-2DBD-4AF1-9A4D-B698429AA68F}"/>
              </a:ext>
            </a:extLst>
          </p:cNvPr>
          <p:cNvSpPr txBox="1"/>
          <p:nvPr/>
        </p:nvSpPr>
        <p:spPr>
          <a:xfrm>
            <a:off x="3223219" y="3902847"/>
            <a:ext cx="1976312" cy="678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kern="0" dirty="0">
                <a:latin typeface="Georgia" panose="02040502050405020303" pitchFamily="18" charset="0"/>
                <a:ea typeface="微软雅黑" panose="020B0503020204020204" pitchFamily="34" charset="-122"/>
                <a:cs typeface="+mn-ea"/>
                <a:sym typeface="+mn-lt"/>
              </a:rPr>
              <a:t>Input Rectangles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1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C35040-4830-4BA7-A9A6-81DCB52AE850}"/>
              </a:ext>
            </a:extLst>
          </p:cNvPr>
          <p:cNvCxnSpPr/>
          <p:nvPr/>
        </p:nvCxnSpPr>
        <p:spPr>
          <a:xfrm>
            <a:off x="7691535" y="4778188"/>
            <a:ext cx="2593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AA049A-7E9A-4FCF-A60F-888A7DE3BE2D}"/>
              </a:ext>
            </a:extLst>
          </p:cNvPr>
          <p:cNvGrpSpPr/>
          <p:nvPr/>
        </p:nvGrpSpPr>
        <p:grpSpPr>
          <a:xfrm>
            <a:off x="7691535" y="3735355"/>
            <a:ext cx="2935046" cy="2992960"/>
            <a:chOff x="7691535" y="3735355"/>
            <a:chExt cx="2935046" cy="299296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2FE4A2E-C81A-4C4F-91B1-9D5691F5D7C0}"/>
                </a:ext>
              </a:extLst>
            </p:cNvPr>
            <p:cNvGrpSpPr/>
            <p:nvPr/>
          </p:nvGrpSpPr>
          <p:grpSpPr>
            <a:xfrm>
              <a:off x="7691535" y="3735355"/>
              <a:ext cx="2593911" cy="2313992"/>
              <a:chOff x="7691535" y="3735355"/>
              <a:chExt cx="2593911" cy="2313992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84DF997D-D1DB-4647-8FF2-0F54AC906F32}"/>
                  </a:ext>
                </a:extLst>
              </p:cNvPr>
              <p:cNvCxnSpPr/>
              <p:nvPr/>
            </p:nvCxnSpPr>
            <p:spPr>
              <a:xfrm>
                <a:off x="7691535" y="3735355"/>
                <a:ext cx="0" cy="23139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5346EB4-E1DE-4E31-952D-16E9145CA28F}"/>
                  </a:ext>
                </a:extLst>
              </p:cNvPr>
              <p:cNvCxnSpPr/>
              <p:nvPr/>
            </p:nvCxnSpPr>
            <p:spPr>
              <a:xfrm>
                <a:off x="10285446" y="3735355"/>
                <a:ext cx="0" cy="23139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9BC391E-296E-4B6F-A8A8-7E868253A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1535" y="6049347"/>
                <a:ext cx="259391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514DFCE-62E4-4744-B6B8-43A080F417CA}"/>
                </a:ext>
              </a:extLst>
            </p:cNvPr>
            <p:cNvSpPr txBox="1"/>
            <p:nvPr/>
          </p:nvSpPr>
          <p:spPr>
            <a:xfrm>
              <a:off x="8650269" y="6049347"/>
              <a:ext cx="1976312" cy="678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W=18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75E782B-7458-4075-B0A5-E477A7B3C2D6}"/>
              </a:ext>
            </a:extLst>
          </p:cNvPr>
          <p:cNvGrpSpPr/>
          <p:nvPr/>
        </p:nvGrpSpPr>
        <p:grpSpPr>
          <a:xfrm>
            <a:off x="7694784" y="4781675"/>
            <a:ext cx="892269" cy="1271153"/>
            <a:chOff x="7691535" y="4778188"/>
            <a:chExt cx="892269" cy="127115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2AB7A34-FA41-4A01-A7BB-8FC25C944199}"/>
                </a:ext>
              </a:extLst>
            </p:cNvPr>
            <p:cNvSpPr/>
            <p:nvPr/>
          </p:nvSpPr>
          <p:spPr>
            <a:xfrm>
              <a:off x="7691535" y="4778188"/>
              <a:ext cx="892269" cy="12711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8EAA240-0C09-4720-83C2-7D459E7BAAC6}"/>
                </a:ext>
              </a:extLst>
            </p:cNvPr>
            <p:cNvSpPr txBox="1"/>
            <p:nvPr/>
          </p:nvSpPr>
          <p:spPr>
            <a:xfrm>
              <a:off x="7872122" y="5142054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R1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95FC409-5440-4092-8822-B0F4BA58FA2F}"/>
              </a:ext>
            </a:extLst>
          </p:cNvPr>
          <p:cNvGrpSpPr/>
          <p:nvPr/>
        </p:nvGrpSpPr>
        <p:grpSpPr>
          <a:xfrm>
            <a:off x="8587053" y="4981917"/>
            <a:ext cx="784617" cy="1069622"/>
            <a:chOff x="8596480" y="4996206"/>
            <a:chExt cx="784617" cy="106962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181484-EFE3-410C-91B3-39F409460B08}"/>
                </a:ext>
              </a:extLst>
            </p:cNvPr>
            <p:cNvSpPr/>
            <p:nvPr/>
          </p:nvSpPr>
          <p:spPr>
            <a:xfrm>
              <a:off x="8596480" y="4996206"/>
              <a:ext cx="730226" cy="10696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8AA63D7-4CBB-4F42-8307-C094EC2DEF68}"/>
                </a:ext>
              </a:extLst>
            </p:cNvPr>
            <p:cNvSpPr txBox="1"/>
            <p:nvPr/>
          </p:nvSpPr>
          <p:spPr>
            <a:xfrm>
              <a:off x="8723241" y="5341062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R2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122F9BA-9561-4D3A-A570-9D7586E9CAEC}"/>
              </a:ext>
            </a:extLst>
          </p:cNvPr>
          <p:cNvGrpSpPr/>
          <p:nvPr/>
        </p:nvGrpSpPr>
        <p:grpSpPr>
          <a:xfrm>
            <a:off x="9317279" y="5136015"/>
            <a:ext cx="684203" cy="949085"/>
            <a:chOff x="9326706" y="5150304"/>
            <a:chExt cx="684203" cy="94908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07365BA-4430-4F6E-8EC9-9ED0A732BCCF}"/>
                </a:ext>
              </a:extLst>
            </p:cNvPr>
            <p:cNvSpPr/>
            <p:nvPr/>
          </p:nvSpPr>
          <p:spPr>
            <a:xfrm>
              <a:off x="9326706" y="5150304"/>
              <a:ext cx="603465" cy="9155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88BE577-A109-4520-9AAC-A21E235F4124}"/>
                </a:ext>
              </a:extLst>
            </p:cNvPr>
            <p:cNvSpPr txBox="1"/>
            <p:nvPr/>
          </p:nvSpPr>
          <p:spPr>
            <a:xfrm>
              <a:off x="9353053" y="5429462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R3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2913297-D490-43F1-8FA8-29CD7B7DBADE}"/>
              </a:ext>
            </a:extLst>
          </p:cNvPr>
          <p:cNvGrpSpPr/>
          <p:nvPr/>
        </p:nvGrpSpPr>
        <p:grpSpPr>
          <a:xfrm>
            <a:off x="7696299" y="3902847"/>
            <a:ext cx="1122525" cy="910429"/>
            <a:chOff x="7691536" y="3902847"/>
            <a:chExt cx="1122525" cy="91042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C74C63-C15D-480E-989F-1F9A19821B98}"/>
                </a:ext>
              </a:extLst>
            </p:cNvPr>
            <p:cNvSpPr/>
            <p:nvPr/>
          </p:nvSpPr>
          <p:spPr>
            <a:xfrm>
              <a:off x="7691536" y="3902847"/>
              <a:ext cx="1122525" cy="8753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BBD3579-4E38-44DF-BE01-180216027304}"/>
                </a:ext>
              </a:extLst>
            </p:cNvPr>
            <p:cNvSpPr txBox="1"/>
            <p:nvPr/>
          </p:nvSpPr>
          <p:spPr>
            <a:xfrm>
              <a:off x="8037198" y="4143349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R4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5F92E42-3797-43DE-931D-6FA5C39D65FF}"/>
              </a:ext>
            </a:extLst>
          </p:cNvPr>
          <p:cNvCxnSpPr/>
          <p:nvPr/>
        </p:nvCxnSpPr>
        <p:spPr>
          <a:xfrm>
            <a:off x="7691536" y="3902847"/>
            <a:ext cx="2593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E05776C-9246-418A-AC48-5DBECF18542F}"/>
              </a:ext>
            </a:extLst>
          </p:cNvPr>
          <p:cNvGrpSpPr/>
          <p:nvPr/>
        </p:nvGrpSpPr>
        <p:grpSpPr>
          <a:xfrm>
            <a:off x="9867059" y="5417813"/>
            <a:ext cx="715930" cy="774739"/>
            <a:chOff x="9886013" y="5413050"/>
            <a:chExt cx="657856" cy="77473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36BE6F3-0B78-4D58-927B-CBC5D2E2C00C}"/>
                </a:ext>
              </a:extLst>
            </p:cNvPr>
            <p:cNvSpPr/>
            <p:nvPr/>
          </p:nvSpPr>
          <p:spPr>
            <a:xfrm>
              <a:off x="9930171" y="5413050"/>
              <a:ext cx="355273" cy="636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95D55CC-AF00-4F47-90B9-451E29BFC43D}"/>
                </a:ext>
              </a:extLst>
            </p:cNvPr>
            <p:cNvSpPr txBox="1"/>
            <p:nvPr/>
          </p:nvSpPr>
          <p:spPr>
            <a:xfrm>
              <a:off x="9886013" y="5517862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R5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235CA1F-CACA-4A21-BBF7-EB5F39AE680F}"/>
              </a:ext>
            </a:extLst>
          </p:cNvPr>
          <p:cNvGrpSpPr/>
          <p:nvPr/>
        </p:nvGrpSpPr>
        <p:grpSpPr>
          <a:xfrm>
            <a:off x="8818824" y="4247705"/>
            <a:ext cx="690954" cy="729322"/>
            <a:chOff x="8814061" y="4247705"/>
            <a:chExt cx="690954" cy="729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214A1B9-2F41-4493-B684-58B39B7C099F}"/>
                </a:ext>
              </a:extLst>
            </p:cNvPr>
            <p:cNvSpPr/>
            <p:nvPr/>
          </p:nvSpPr>
          <p:spPr>
            <a:xfrm>
              <a:off x="8814061" y="4247705"/>
              <a:ext cx="512643" cy="5316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EAA22EE1-D15E-4197-8DE0-E604461354F7}"/>
                </a:ext>
              </a:extLst>
            </p:cNvPr>
            <p:cNvSpPr txBox="1"/>
            <p:nvPr/>
          </p:nvSpPr>
          <p:spPr>
            <a:xfrm>
              <a:off x="8847159" y="4307100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R6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303AA1D-2427-4BD8-ACC9-1680B85C4D9F}"/>
              </a:ext>
            </a:extLst>
          </p:cNvPr>
          <p:cNvGrpSpPr/>
          <p:nvPr/>
        </p:nvGrpSpPr>
        <p:grpSpPr>
          <a:xfrm>
            <a:off x="9331467" y="4402917"/>
            <a:ext cx="856818" cy="669927"/>
            <a:chOff x="9326704" y="4402917"/>
            <a:chExt cx="856818" cy="66992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D988301-634F-4125-92B8-03A02CF44A8E}"/>
                </a:ext>
              </a:extLst>
            </p:cNvPr>
            <p:cNvSpPr/>
            <p:nvPr/>
          </p:nvSpPr>
          <p:spPr>
            <a:xfrm>
              <a:off x="9326704" y="4425252"/>
              <a:ext cx="856818" cy="3541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D8B3A20-E50C-44CF-B56C-68385A7954F3}"/>
                </a:ext>
              </a:extLst>
            </p:cNvPr>
            <p:cNvSpPr txBox="1"/>
            <p:nvPr/>
          </p:nvSpPr>
          <p:spPr>
            <a:xfrm>
              <a:off x="9462204" y="4402917"/>
              <a:ext cx="657856" cy="66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en-US" altLang="zh-CN" sz="1600" kern="0" dirty="0">
                  <a:latin typeface="Georgia" panose="02040502050405020303" pitchFamily="18" charset="0"/>
                  <a:ea typeface="微软雅黑" panose="020B0503020204020204" pitchFamily="34" charset="-122"/>
                  <a:cs typeface="+mn-ea"/>
                  <a:sym typeface="+mn-lt"/>
                </a:rPr>
                <a:t>R7</a:t>
              </a:r>
            </a:p>
            <a:p>
              <a:pPr>
                <a:lnSpc>
                  <a:spcPct val="130000"/>
                </a:lnSpc>
                <a:spcBef>
                  <a:spcPts val="600"/>
                </a:spcBef>
              </a:pPr>
              <a:endParaRPr lang="zh-CN" altLang="en-US" sz="1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69EF3CF-D313-4165-84E6-32D97EECB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49" b="1288"/>
          <a:stretch/>
        </p:blipFill>
        <p:spPr>
          <a:xfrm>
            <a:off x="2020821" y="1348034"/>
            <a:ext cx="7930146" cy="4760536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18E6D489-35D3-4776-85C1-E0A826116BB8}"/>
              </a:ext>
            </a:extLst>
          </p:cNvPr>
          <p:cNvSpPr/>
          <p:nvPr/>
        </p:nvSpPr>
        <p:spPr>
          <a:xfrm>
            <a:off x="3845598" y="747985"/>
            <a:ext cx="3313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Segoe UI"/>
              </a:rPr>
              <a:t>Pseudocode for FFDH</a:t>
            </a:r>
          </a:p>
        </p:txBody>
      </p:sp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1205</Words>
  <Application>Microsoft Office PowerPoint</Application>
  <PresentationFormat>宽屏</PresentationFormat>
  <Paragraphs>215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微软雅黑</vt:lpstr>
      <vt:lpstr>微软雅黑</vt:lpstr>
      <vt:lpstr>Arial</vt:lpstr>
      <vt:lpstr>Calibri</vt:lpstr>
      <vt:lpstr>Cambria Math</vt:lpstr>
      <vt:lpstr>Century Gothic</vt:lpstr>
      <vt:lpstr>Georgia</vt:lpstr>
      <vt:lpstr>Segoe UI</vt:lpstr>
      <vt:lpstr>Segoe UI Light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Rain Wang</cp:lastModifiedBy>
  <cp:revision>96</cp:revision>
  <dcterms:created xsi:type="dcterms:W3CDTF">2015-08-18T02:51:41Z</dcterms:created>
  <dcterms:modified xsi:type="dcterms:W3CDTF">2020-05-19T16:26:51Z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2017-12-21T08:36:47.5786057Z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