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68" r:id="rId5"/>
    <p:sldId id="258" r:id="rId6"/>
    <p:sldId id="269" r:id="rId7"/>
    <p:sldId id="259" r:id="rId8"/>
    <p:sldId id="260" r:id="rId9"/>
    <p:sldId id="261" r:id="rId10"/>
    <p:sldId id="263" r:id="rId11"/>
    <p:sldId id="265" r:id="rId12"/>
    <p:sldId id="264" r:id="rId13"/>
    <p:sldId id="266" r:id="rId14"/>
    <p:sldId id="267" r:id="rId15"/>
    <p:sldId id="272" r:id="rId16"/>
    <p:sldId id="277" r:id="rId17"/>
    <p:sldId id="273" r:id="rId18"/>
    <p:sldId id="274" r:id="rId19"/>
    <p:sldId id="278" r:id="rId20"/>
    <p:sldId id="276" r:id="rId21"/>
    <p:sldId id="275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7" autoAdjust="0"/>
    <p:restoredTop sz="94660"/>
  </p:normalViewPr>
  <p:slideViewPr>
    <p:cSldViewPr snapToGrid="0">
      <p:cViewPr>
        <p:scale>
          <a:sx n="75" d="100"/>
          <a:sy n="75" d="100"/>
        </p:scale>
        <p:origin x="130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68AF-EA84-4DD0-9203-4D19C7A02F8D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5D0-C884-4DB7-9D92-A193D6C33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85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68AF-EA84-4DD0-9203-4D19C7A02F8D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5D0-C884-4DB7-9D92-A193D6C33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35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68AF-EA84-4DD0-9203-4D19C7A02F8D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5D0-C884-4DB7-9D92-A193D6C33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10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68AF-EA84-4DD0-9203-4D19C7A02F8D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5D0-C884-4DB7-9D92-A193D6C33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38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68AF-EA84-4DD0-9203-4D19C7A02F8D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5D0-C884-4DB7-9D92-A193D6C33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2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68AF-EA84-4DD0-9203-4D19C7A02F8D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5D0-C884-4DB7-9D92-A193D6C33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89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68AF-EA84-4DD0-9203-4D19C7A02F8D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5D0-C884-4DB7-9D92-A193D6C33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81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68AF-EA84-4DD0-9203-4D19C7A02F8D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5D0-C884-4DB7-9D92-A193D6C33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65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68AF-EA84-4DD0-9203-4D19C7A02F8D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5D0-C884-4DB7-9D92-A193D6C33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21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68AF-EA84-4DD0-9203-4D19C7A02F8D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5D0-C884-4DB7-9D92-A193D6C33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52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68AF-EA84-4DD0-9203-4D19C7A02F8D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5D0-C884-4DB7-9D92-A193D6C33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38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68AF-EA84-4DD0-9203-4D19C7A02F8D}" type="datetimeFigureOut">
              <a:rPr lang="en-GB" smtClean="0"/>
              <a:t>25/11/2016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45D0-C884-4DB7-9D92-A193D6C33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20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lyutin.com/" TargetMode="External"/><Relationship Id="rId4" Type="http://schemas.openxmlformats.org/officeDocument/2006/relationships/hyperlink" Target="https://github.com/p1ne/jmeter-selenium-ui-test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6796"/>
            <a:ext cx="5096933" cy="46199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Тестирование отклика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Web-интерфейса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с </a:t>
            </a:r>
            <a:r>
              <a:rPr lang="ru-RU" b="1" dirty="0"/>
              <a:t>JMeter и </a:t>
            </a:r>
            <a:r>
              <a:rPr lang="ru-RU" b="1" dirty="0" smtClean="0"/>
              <a:t>Selenium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4570"/>
            <a:ext cx="6858000" cy="1655762"/>
          </a:xfrm>
        </p:spPr>
        <p:txBody>
          <a:bodyPr>
            <a:normAutofit/>
          </a:bodyPr>
          <a:lstStyle/>
          <a:p>
            <a:r>
              <a:rPr lang="ru-RU" sz="4200" smtClean="0"/>
              <a:t>Никита </a:t>
            </a:r>
            <a:r>
              <a:rPr lang="ru-RU" sz="4200" dirty="0"/>
              <a:t>Налютин</a:t>
            </a:r>
          </a:p>
          <a:p>
            <a:r>
              <a:rPr lang="en-US" sz="4200" dirty="0"/>
              <a:t>Experian</a:t>
            </a:r>
            <a:endParaRPr lang="en-GB" sz="4200" dirty="0"/>
          </a:p>
        </p:txBody>
      </p:sp>
      <p:pic>
        <p:nvPicPr>
          <p:cNvPr id="4" name="Picture 2" descr="http://sqadays.com/files/autoupload/61/47/86/byfncqqh274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5786437"/>
            <a:ext cx="1228725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5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33" y="964717"/>
            <a:ext cx="3662893" cy="20388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lstStyle/>
          <a:p>
            <a:r>
              <a:rPr lang="ru-RU" b="1" dirty="0" smtClean="0"/>
              <a:t>Простой тест</a:t>
            </a:r>
            <a:r>
              <a:rPr lang="en-US" b="1" dirty="0" smtClean="0"/>
              <a:t>: </a:t>
            </a:r>
            <a:r>
              <a:rPr lang="ru-RU" b="1" dirty="0" smtClean="0"/>
              <a:t>кликаем по полям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26469"/>
            <a:ext cx="8820150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field = </a:t>
            </a: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WDS.browser.findElement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pkg.By.name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txtLogin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0" indent="0">
              <a:buNone/>
            </a:pP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field.</a:t>
            </a:r>
            <a:r>
              <a:rPr lang="en-GB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sendKeys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([login])</a:t>
            </a:r>
          </a:p>
          <a:p>
            <a:pPr marL="0" indent="0"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field =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WDS.browser.findElement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(pkg.By.name('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txtPassword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sendKeys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([pass])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sqadays.com/files/autoupload/61/47/86/byfncqqh274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7" y="5785334"/>
            <a:ext cx="1228725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39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26469"/>
            <a:ext cx="8820150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WDS.sampleResult.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sampleStart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WDS.browser.findElement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(pkg.By.name('Login')).click()</a:t>
            </a:r>
          </a:p>
          <a:p>
            <a:pPr marL="0" indent="0">
              <a:buNone/>
            </a:pP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wait.until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conditions.elementToBeClickable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pkg.By.partialLinkText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('Home')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WDS.sampleResult.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sampleEnd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01" y="4978400"/>
            <a:ext cx="3825799" cy="1879600"/>
          </a:xfrm>
          <a:prstGeom prst="rect">
            <a:avLst/>
          </a:prstGeom>
        </p:spPr>
      </p:pic>
      <p:pic>
        <p:nvPicPr>
          <p:cNvPr id="5" name="Picture 2" descr="http://sqadays.com/files/autoupload/61/47/86/byfncqqh274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938013"/>
            <a:ext cx="1228725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28649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Простой тест</a:t>
            </a:r>
            <a:r>
              <a:rPr lang="en-US" b="1" dirty="0" smtClean="0"/>
              <a:t>: </a:t>
            </a:r>
            <a:r>
              <a:rPr lang="ru-RU" b="1" dirty="0" smtClean="0"/>
              <a:t>меряем результат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405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32" y="4673600"/>
            <a:ext cx="4767568" cy="2174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Чего не хватает</a:t>
            </a:r>
            <a:r>
              <a:rPr lang="en-US" b="1" dirty="0" smtClean="0"/>
              <a:t>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402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Элементы могут перекрывать друг друга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Элементы могут появляться не сразу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Хотим считать время работы с каждым элементом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Хотим обрабатывать крутилку</a:t>
            </a:r>
          </a:p>
          <a:p>
            <a:endParaRPr lang="en-GB" dirty="0"/>
          </a:p>
        </p:txBody>
      </p:sp>
      <p:pic>
        <p:nvPicPr>
          <p:cNvPr id="5" name="Picture 2" descr="http://sqadays.com/files/autoupload/61/47/86/byfncqqh274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776117"/>
            <a:ext cx="1228725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6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49" y="4112835"/>
            <a:ext cx="4079651" cy="2700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Боремся с перекрытиями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701539"/>
            <a:ext cx="8978900" cy="45870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(field)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WDS.browser.executeScript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arguments[0].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scrollIntoView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(false);",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field);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moveleft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WDS.browser.executeScript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scrollBy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window.width,0)",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"");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 descr="http://sqadays.com/files/autoupload/61/47/86/byfncqqh274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0"/>
            <a:ext cx="1228725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7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Боремся с медленными элементами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902620"/>
            <a:ext cx="8978900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while (attempt &lt;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noAttempts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exceptionFlag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buNone/>
            </a:pPr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field.sendKeys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([value]</a:t>
            </a:r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(err) {</a:t>
            </a:r>
          </a:p>
          <a:p>
            <a:pPr marL="0" indent="0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exceptionFlag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0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attempt++;</a:t>
            </a:r>
          </a:p>
          <a:p>
            <a:pPr marL="0" indent="0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 = 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reGetControl</a:t>
            </a:r>
            <a:r>
              <a:rPr lang="en-GB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pPr marL="0" indent="0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finally {</a:t>
            </a:r>
          </a:p>
          <a:p>
            <a:pPr marL="0" indent="0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(!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exceptionFlag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attempt =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noAttempts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175" y="2521745"/>
            <a:ext cx="3323940" cy="2081345"/>
          </a:xfrm>
          <a:prstGeom prst="rect">
            <a:avLst/>
          </a:prstGeom>
        </p:spPr>
      </p:pic>
      <p:pic>
        <p:nvPicPr>
          <p:cNvPr id="8" name="Picture 2" descr="http://sqadays.com/files/autoupload/61/47/86/byfncqqh274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7" y="0"/>
            <a:ext cx="1228725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48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Считаем время отдельных элементов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26469"/>
            <a:ext cx="8978900" cy="3672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latin typeface="Calibri" charset="0"/>
                <a:ea typeface="Calibri" charset="0"/>
                <a:cs typeface="Calibri" charset="0"/>
              </a:rPr>
              <a:t>Добавляем в 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properties: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webdriver.sampleresult_class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=</a:t>
            </a:r>
          </a:p>
          <a:p>
            <a:pPr marL="0" indent="0">
              <a:buNone/>
            </a:pP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com.googlecode.jmeter.plugins.webdriver.sampler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.</a:t>
            </a:r>
            <a:br>
              <a:rPr lang="en-US" sz="2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SampleResultWithSubs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GB" sz="2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WDS.sampleResult.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subSampleStart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waitActive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работаем с элементом</a:t>
            </a:r>
          </a:p>
          <a:p>
            <a:pPr marL="0" indent="0"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WDS.sampleResult.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subSampleEnd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marL="0" indent="0"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5316"/>
          <a:stretch/>
        </p:blipFill>
        <p:spPr>
          <a:xfrm>
            <a:off x="5874664" y="4375029"/>
            <a:ext cx="2728741" cy="957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" r="194"/>
          <a:stretch/>
        </p:blipFill>
        <p:spPr>
          <a:xfrm>
            <a:off x="5874664" y="5332425"/>
            <a:ext cx="2728741" cy="400106"/>
          </a:xfrm>
          <a:prstGeom prst="rect">
            <a:avLst/>
          </a:prstGeom>
        </p:spPr>
      </p:pic>
      <p:pic>
        <p:nvPicPr>
          <p:cNvPr id="7" name="Picture 2" descr="http://sqadays.com/files/autoupload/61/47/86/byfncqqh274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7" y="0"/>
            <a:ext cx="1228725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6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bkmag.com/wp-content/uploads/2014/09/loadi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48" y="-781578"/>
            <a:ext cx="11831554" cy="494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Обрабатываем крутилку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2226469"/>
            <a:ext cx="8267700" cy="3263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WDS.browser.manage</a:t>
            </a:r>
            <a:r>
              <a:rPr lang="en-GB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().timeouts().</a:t>
            </a:r>
            <a:endParaRPr lang="ru-RU" sz="19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implicitlyWait</a:t>
            </a:r>
            <a:r>
              <a:rPr lang="en-GB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GB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tu.TimeUnit.SECONDS</a:t>
            </a:r>
            <a:r>
              <a:rPr lang="en-GB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ru-RU" sz="19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wait.until</a:t>
            </a:r>
            <a:r>
              <a:rPr lang="en-GB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sz="19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conditions.</a:t>
            </a:r>
            <a:r>
              <a:rPr lang="en-GB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invisibilityOfElementLocated</a:t>
            </a:r>
            <a:r>
              <a:rPr lang="en-GB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sz="19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pkg.By.className</a:t>
            </a:r>
            <a:r>
              <a:rPr lang="en-GB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ajax_loader</a:t>
            </a:r>
            <a:r>
              <a:rPr lang="en-GB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')))</a:t>
            </a:r>
          </a:p>
          <a:p>
            <a:pPr marL="0" indent="0">
              <a:buNone/>
            </a:pPr>
            <a:endParaRPr lang="ru-RU" sz="19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WDS.browser.manage</a:t>
            </a:r>
            <a:r>
              <a:rPr lang="en-GB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().timeouts().</a:t>
            </a:r>
            <a:endParaRPr lang="ru-RU" sz="19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implicitlyWait</a:t>
            </a:r>
            <a:r>
              <a:rPr lang="en-GB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(60</a:t>
            </a:r>
            <a:r>
              <a:rPr lang="en-GB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tu.TimeUnit.SECONDS</a:t>
            </a:r>
            <a:r>
              <a:rPr lang="en-GB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950" dirty="0"/>
          </a:p>
        </p:txBody>
      </p:sp>
      <p:pic>
        <p:nvPicPr>
          <p:cNvPr id="4" name="Picture 2" descr="http://sqadays.com/files/autoupload/61/47/86/byfncqqh274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5786437"/>
            <a:ext cx="1228725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21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WebPerformance</a:t>
            </a:r>
            <a:r>
              <a:rPr lang="en-US" b="1" dirty="0" smtClean="0"/>
              <a:t> API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024" y="2366962"/>
            <a:ext cx="3152775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navigationStart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unloadEventStart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unloadEventEnd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redirectStart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redirectEnd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fetchStart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domainLookupStart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domainLookupEnd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connectStart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connectEnd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5176" y="2366963"/>
            <a:ext cx="4572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secureConnectionStart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requestStart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responseStart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responseEnd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domLoading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domInteractive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domContentLoadedEventStart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domContentLoadedEventEnd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domComplete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loadEventStart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loadEventEnd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203" y="1597938"/>
            <a:ext cx="68748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 err="1">
                <a:ea typeface="Calibri" charset="0"/>
                <a:cs typeface="Calibri" charset="0"/>
              </a:rPr>
              <a:t>PerformanceTiming</a:t>
            </a:r>
            <a:r>
              <a:rPr lang="en-GB" sz="2200" b="1" dirty="0">
                <a:ea typeface="Calibri" charset="0"/>
                <a:cs typeface="Calibri" charset="0"/>
              </a:rPr>
              <a:t>: 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window.performance.timing</a:t>
            </a:r>
            <a:endParaRPr lang="en-GB" sz="2200" b="1" dirty="0"/>
          </a:p>
        </p:txBody>
      </p:sp>
      <p:pic>
        <p:nvPicPr>
          <p:cNvPr id="7" name="Picture 2" descr="http://sqadays.com/files/autoupload/61/47/86/byfncqqh274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5788103"/>
            <a:ext cx="1228725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7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Время загрузки страниц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422798"/>
            <a:ext cx="8978900" cy="37742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waitInteractiveState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ждем крутилку и потом забираем метрики</a:t>
            </a: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timestamp =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WDS.browser.executeScript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window.</a:t>
            </a:r>
            <a:r>
              <a:rPr lang="en-GB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performance.now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();");</a:t>
            </a: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responseStart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WDS.browser.executeScript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"return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window.performance.timing.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responseStart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;");</a:t>
            </a:r>
          </a:p>
          <a:p>
            <a:pPr marL="0" indent="0">
              <a:buNone/>
            </a:pPr>
            <a:endParaRPr lang="en-GB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responseEnd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WDS.browser.executeScript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"return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window.performance.timing.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responseEnd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;");</a:t>
            </a:r>
          </a:p>
          <a:p>
            <a:pPr marL="0" indent="0">
              <a:buNone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http://sqadays.com/files/autoupload/61/47/86/byfncqqh274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7" y="5718969"/>
            <a:ext cx="1228725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7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Время загрузки страниц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422798"/>
            <a:ext cx="8978900" cy="377428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свое событие в логе</a:t>
            </a: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pageSampleResult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samplers.SampleResult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(timestamp, 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responseEnd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responseStart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pageSampleResult.setSampleLabel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("&gt;&gt;&gt;&gt;&gt;&gt;&gt;&gt;&gt;&gt;&gt;&gt;&gt;"+id);</a:t>
            </a: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WDS.sampleResult.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addRawSubResult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pageSampleResult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http://sqadays.com/files/autoupload/61/47/86/byfncqqh274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5786437"/>
            <a:ext cx="1228725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9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070" y="4351867"/>
            <a:ext cx="3891761" cy="2380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704283" cy="2077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4140" y="770710"/>
            <a:ext cx="2905760" cy="99417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ACHTUNG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17" y="2077401"/>
            <a:ext cx="7886700" cy="415406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на слайдах много </a:t>
            </a:r>
            <a:r>
              <a:rPr lang="en-US" sz="2400" dirty="0" smtClean="0"/>
              <a:t>(</a:t>
            </a:r>
            <a:r>
              <a:rPr lang="ru-RU" sz="2400" dirty="0" smtClean="0"/>
              <a:t>не всегда оптимального) кода</a:t>
            </a: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можно послушать основную идею и </a:t>
            </a:r>
            <a:r>
              <a:rPr lang="ru-RU" sz="2400" dirty="0" smtClean="0"/>
              <a:t>на следующей неделе </a:t>
            </a:r>
            <a:r>
              <a:rPr lang="ru-RU" sz="2400" dirty="0" smtClean="0"/>
              <a:t>скачать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en-US" sz="2400" u="sng" dirty="0" smtClean="0">
                <a:solidFill>
                  <a:srgbClr val="0070C0"/>
                </a:solidFill>
              </a:rPr>
              <a:t>https://github.com/p1ne/jmeter-selenium-ui-test</a:t>
            </a:r>
            <a:endParaRPr lang="ru-RU" sz="2400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если станет скучно – можно </a:t>
            </a:r>
            <a:r>
              <a:rPr lang="ru-RU" sz="2400" dirty="0" smtClean="0"/>
              <a:t>смотреть</a:t>
            </a:r>
            <a:br>
              <a:rPr lang="ru-RU" sz="2400" dirty="0" smtClean="0"/>
            </a:br>
            <a:r>
              <a:rPr lang="ru-RU" sz="2400" dirty="0" smtClean="0"/>
              <a:t>картинки тут или </a:t>
            </a:r>
            <a:r>
              <a:rPr lang="ru-RU" sz="2400" dirty="0" smtClean="0"/>
              <a:t>сразу на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http</a:t>
            </a:r>
            <a:r>
              <a:rPr lang="en-US" sz="2400" dirty="0" smtClean="0">
                <a:solidFill>
                  <a:srgbClr val="0070C0"/>
                </a:solidFill>
              </a:rPr>
              <a:t>://geek-and-poke.com</a:t>
            </a:r>
            <a:endParaRPr lang="ru-RU" sz="2400" dirty="0">
              <a:solidFill>
                <a:srgbClr val="0070C0"/>
              </a:solidFill>
            </a:endParaRPr>
          </a:p>
          <a:p>
            <a:endParaRPr lang="en-GB" sz="2400" dirty="0"/>
          </a:p>
        </p:txBody>
      </p:sp>
      <p:pic>
        <p:nvPicPr>
          <p:cNvPr id="11" name="Picture 2" descr="http://sqadays.com/files/autoupload/61/47/86/byfncqqh274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789" y="0"/>
            <a:ext cx="1228725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8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0"/>
            <a:ext cx="4216400" cy="2897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6859"/>
            <a:ext cx="7886700" cy="1325563"/>
          </a:xfrm>
        </p:spPr>
        <p:txBody>
          <a:bodyPr/>
          <a:lstStyle/>
          <a:p>
            <a:r>
              <a:rPr lang="ru-RU" b="1" dirty="0" smtClean="0"/>
              <a:t>Заворачиваем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в </a:t>
            </a:r>
            <a:r>
              <a:rPr lang="ru-RU" b="1" dirty="0" smtClean="0"/>
              <a:t>простой фреймворк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2226469"/>
            <a:ext cx="8810625" cy="4512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element(id, value) {</a:t>
            </a:r>
          </a:p>
          <a:p>
            <a:pPr marL="0" indent="0">
              <a:buNone/>
            </a:pPr>
            <a:endParaRPr lang="en-GB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 = </a:t>
            </a:r>
            <a:r>
              <a:rPr lang="en-GB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preControl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(id, "Select " + id + " = " + value)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Здесь идет обертка для медленных контролов</a:t>
            </a:r>
            <a:endParaRPr lang="en-GB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control = new </a:t>
            </a: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org.openqa.selenium.support.ui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&lt;Control&gt;</a:t>
            </a:r>
            <a:endParaRPr lang="en-GB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Здесь обертка кончается</a:t>
            </a:r>
            <a:endParaRPr lang="en-GB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postControl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(id, field, "Action: " + id + 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" + value)</a:t>
            </a:r>
          </a:p>
          <a:p>
            <a:pPr marL="0" indent="0">
              <a:buNone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http://sqadays.com/files/autoupload/61/47/86/byfncqqh274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7" y="5786437"/>
            <a:ext cx="1228725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0128"/>
            <a:ext cx="2436359" cy="275787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062" y="2435622"/>
            <a:ext cx="6073775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page('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UserDataPage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text('name', 'Test Official name');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text('address', 'Street 34')</a:t>
            </a:r>
          </a:p>
          <a:p>
            <a:pPr marL="0" indent="0" algn="just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select('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ddlLanguage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', 'English') 			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radio('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rbEmployment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', 2)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checkbox(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hasVisaCard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http://sqadays.com/files/autoupload/61/47/86/byfncqqh274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5" y="5786437"/>
            <a:ext cx="1228725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686859"/>
            <a:ext cx="7886700" cy="1325563"/>
          </a:xfrm>
        </p:spPr>
        <p:txBody>
          <a:bodyPr/>
          <a:lstStyle/>
          <a:p>
            <a:r>
              <a:rPr lang="ru-RU" b="1" dirty="0" smtClean="0"/>
              <a:t>Заворачиваем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в </a:t>
            </a:r>
            <a:r>
              <a:rPr lang="ru-RU" b="1" dirty="0" smtClean="0"/>
              <a:t>простой фреймворк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892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4" y="1579040"/>
            <a:ext cx="6426065" cy="52408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003" y="267905"/>
            <a:ext cx="7886700" cy="78577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			</a:t>
            </a:r>
            <a:r>
              <a:rPr lang="en-US" b="1" smtClean="0"/>
              <a:t>	</a:t>
            </a:r>
            <a:r>
              <a:rPr lang="ru-RU" b="1" dirty="0" smtClean="0"/>
              <a:t>Вопросы</a:t>
            </a:r>
            <a:r>
              <a:rPr lang="en-US" b="1" dirty="0" smtClean="0"/>
              <a:t>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3467" y="2226469"/>
            <a:ext cx="4668836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Вопросы можно сюда</a:t>
            </a:r>
          </a:p>
          <a:p>
            <a:pPr marL="342900" lvl="1" indent="0">
              <a:buNone/>
            </a:pPr>
            <a:r>
              <a:rPr lang="en-US" dirty="0" smtClean="0">
                <a:hlinkClick r:id="rId3"/>
              </a:rPr>
              <a:t>www.nalyutin.com</a:t>
            </a:r>
            <a:endParaRPr lang="ru-RU" dirty="0" smtClean="0"/>
          </a:p>
          <a:p>
            <a:pPr marL="342900" lvl="1" indent="0">
              <a:buNone/>
            </a:pPr>
            <a:endParaRPr lang="en-US" dirty="0" smtClean="0"/>
          </a:p>
          <a:p>
            <a:pPr marL="0" lvl="1" indent="0">
              <a:spcBef>
                <a:spcPts val="750"/>
              </a:spcBef>
              <a:buNone/>
            </a:pPr>
            <a:r>
              <a:rPr lang="ru-RU" b="1" dirty="0"/>
              <a:t>Код </a:t>
            </a:r>
            <a:r>
              <a:rPr lang="ru-RU" b="1" dirty="0" smtClean="0"/>
              <a:t>будет здесь</a:t>
            </a:r>
            <a:endParaRPr lang="ru-RU" b="1" dirty="0"/>
          </a:p>
          <a:p>
            <a:pPr marL="342900" lvl="1" indent="0">
              <a:buNone/>
            </a:pPr>
            <a:r>
              <a:rPr lang="en-US" u="sng" dirty="0" smtClean="0">
                <a:solidFill>
                  <a:srgbClr val="0070C0"/>
                </a:solidFill>
                <a:hlinkClick r:id="rId4"/>
              </a:rPr>
              <a:t>github.com/p1ne</a:t>
            </a:r>
            <a:r>
              <a:rPr lang="en-US" u="sng" dirty="0" smtClean="0">
                <a:solidFill>
                  <a:srgbClr val="0070C0"/>
                </a:solidFill>
                <a:hlinkClick r:id="rId4"/>
              </a:rPr>
              <a:t>/</a:t>
            </a:r>
            <a:br>
              <a:rPr lang="en-US" u="sng" dirty="0" smtClean="0">
                <a:solidFill>
                  <a:srgbClr val="0070C0"/>
                </a:solidFill>
                <a:hlinkClick r:id="rId4"/>
              </a:rPr>
            </a:br>
            <a:r>
              <a:rPr lang="en-US" u="sng" dirty="0" smtClean="0">
                <a:solidFill>
                  <a:srgbClr val="0070C0"/>
                </a:solidFill>
                <a:hlinkClick r:id="rId4"/>
              </a:rPr>
              <a:t>jmeter-selenium-ui-test</a:t>
            </a:r>
            <a:endParaRPr lang="ru-RU" u="sng" dirty="0" smtClean="0">
              <a:solidFill>
                <a:srgbClr val="0070C0"/>
              </a:solidFill>
            </a:endParaRPr>
          </a:p>
          <a:p>
            <a:pPr marL="342900" lvl="1" indent="0">
              <a:buNone/>
            </a:pPr>
            <a:endParaRPr lang="ru-RU" u="sng" dirty="0">
              <a:solidFill>
                <a:srgbClr val="0070C0"/>
              </a:solidFill>
            </a:endParaRPr>
          </a:p>
          <a:p>
            <a:pPr marL="0" lvl="1" indent="0">
              <a:spcBef>
                <a:spcPts val="750"/>
              </a:spcBef>
              <a:buNone/>
            </a:pPr>
            <a:r>
              <a:rPr lang="ru-RU" b="1" dirty="0"/>
              <a:t>Комикс рисует Оливер </a:t>
            </a:r>
            <a:r>
              <a:rPr lang="ru-RU" b="1" dirty="0" err="1" smtClean="0"/>
              <a:t>Виддер</a:t>
            </a:r>
            <a:endParaRPr lang="en-US" b="1" dirty="0"/>
          </a:p>
          <a:p>
            <a:pPr marL="342900" lvl="1" indent="0">
              <a:buNone/>
            </a:pPr>
            <a:r>
              <a:rPr lang="en-GB" u="sng" dirty="0" smtClean="0">
                <a:solidFill>
                  <a:srgbClr val="0070C0"/>
                </a:solidFill>
              </a:rPr>
              <a:t>geek-and-poke.com</a:t>
            </a:r>
            <a:endParaRPr lang="ru-RU" u="sng" dirty="0" smtClean="0">
              <a:solidFill>
                <a:srgbClr val="0070C0"/>
              </a:solidFill>
            </a:endParaRPr>
          </a:p>
          <a:p>
            <a:pPr marL="342900" lvl="1" indent="0">
              <a:buNone/>
            </a:pPr>
            <a:endParaRPr lang="en-US" dirty="0" smtClean="0"/>
          </a:p>
        </p:txBody>
      </p:sp>
      <p:pic>
        <p:nvPicPr>
          <p:cNvPr id="6" name="Picture 2" descr="http://sqadays.com/files/autoupload/61/47/86/byfncqqh2743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578" y="5786437"/>
            <a:ext cx="1228725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9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 чем сегодня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428" y="2055815"/>
            <a:ext cx="5779229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 smtClean="0"/>
              <a:t>как </a:t>
            </a:r>
            <a:r>
              <a:rPr lang="ru-RU" sz="2600" dirty="0"/>
              <a:t>связать JMeter и </a:t>
            </a:r>
            <a:r>
              <a:rPr lang="ru-RU" sz="2600" dirty="0" err="1"/>
              <a:t>Selenium</a:t>
            </a:r>
            <a:r>
              <a:rPr lang="ru-RU" sz="2600" dirty="0"/>
              <a:t> 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pPr marL="0" indent="0">
              <a:buNone/>
            </a:pPr>
            <a:r>
              <a:rPr lang="ru-RU" sz="2600" dirty="0" smtClean="0"/>
              <a:t>как использовать </a:t>
            </a:r>
            <a:r>
              <a:rPr lang="en-US" sz="2600" dirty="0" smtClean="0"/>
              <a:t>Web </a:t>
            </a:r>
            <a:r>
              <a:rPr lang="ru-RU" sz="2600" dirty="0" err="1" smtClean="0"/>
              <a:t>Performance</a:t>
            </a:r>
            <a:r>
              <a:rPr lang="ru-RU" sz="2600" dirty="0" smtClean="0"/>
              <a:t> </a:t>
            </a:r>
            <a:r>
              <a:rPr lang="ru-RU" sz="2600" dirty="0" smtClean="0"/>
              <a:t>API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pPr marL="0" indent="0">
              <a:buNone/>
            </a:pPr>
            <a:r>
              <a:rPr lang="ru-RU" sz="2600" dirty="0" smtClean="0"/>
              <a:t>как </a:t>
            </a:r>
            <a:r>
              <a:rPr lang="ru-RU" sz="2600" dirty="0"/>
              <a:t>построить простой </a:t>
            </a:r>
            <a:r>
              <a:rPr lang="ru-RU" sz="2600" dirty="0" err="1" smtClean="0"/>
              <a:t>фреймворк</a:t>
            </a:r>
            <a:endParaRPr lang="en-GB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657" y="0"/>
            <a:ext cx="3021343" cy="6654800"/>
          </a:xfrm>
          <a:prstGeom prst="rect">
            <a:avLst/>
          </a:prstGeom>
        </p:spPr>
      </p:pic>
      <p:pic>
        <p:nvPicPr>
          <p:cNvPr id="6" name="Picture 2" descr="http://sqadays.com/files/autoupload/61/47/86/byfncqqh274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771486"/>
            <a:ext cx="1228725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6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630763"/>
            <a:ext cx="8293100" cy="994172"/>
          </a:xfrm>
        </p:spPr>
        <p:txBody>
          <a:bodyPr>
            <a:noAutofit/>
          </a:bodyPr>
          <a:lstStyle/>
          <a:p>
            <a:pPr algn="r"/>
            <a:r>
              <a:rPr lang="ru-RU" b="1" dirty="0" smtClean="0"/>
              <a:t>			</a:t>
            </a:r>
            <a:r>
              <a:rPr lang="ru-RU" b="1" dirty="0" smtClean="0"/>
              <a:t>Что хотим</a:t>
            </a:r>
            <a:br>
              <a:rPr lang="ru-RU" b="1" dirty="0" smtClean="0"/>
            </a:br>
            <a:r>
              <a:rPr lang="en-US" b="1" dirty="0" smtClean="0"/>
              <a:t> </a:t>
            </a:r>
            <a:r>
              <a:rPr lang="ru-RU" b="1" dirty="0" smtClean="0"/>
              <a:t>тестировать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1900" y="1925241"/>
            <a:ext cx="4102100" cy="3532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Автоматизация кредитного конвейера</a:t>
            </a:r>
          </a:p>
          <a:p>
            <a:pPr marL="0" indent="0">
              <a:buNone/>
            </a:pPr>
            <a:r>
              <a:rPr lang="ru-RU" sz="2400" dirty="0" smtClean="0"/>
              <a:t>- куча данных на входе</a:t>
            </a:r>
          </a:p>
          <a:p>
            <a:pPr marL="0" indent="0">
              <a:buNone/>
            </a:pPr>
            <a:r>
              <a:rPr lang="ru-RU" sz="2400" dirty="0" smtClean="0"/>
              <a:t>- много логики под капотом</a:t>
            </a:r>
          </a:p>
          <a:p>
            <a:pPr>
              <a:buFontTx/>
              <a:buChar char="-"/>
            </a:pPr>
            <a:r>
              <a:rPr lang="ru-RU" sz="2400" dirty="0" smtClean="0"/>
              <a:t>хочется чтобы не тормозило</a:t>
            </a:r>
          </a:p>
          <a:p>
            <a:pPr>
              <a:buFontTx/>
              <a:buChar char="-"/>
            </a:pPr>
            <a:r>
              <a:rPr lang="ru-RU" sz="2400" dirty="0" smtClean="0"/>
              <a:t>логика на фронте – боль</a:t>
            </a:r>
          </a:p>
          <a:p>
            <a:pPr>
              <a:buFontTx/>
              <a:buChar char="-"/>
            </a:pPr>
            <a:endParaRPr lang="ru-RU" sz="2400" dirty="0"/>
          </a:p>
          <a:p>
            <a:pPr>
              <a:buFontTx/>
              <a:buChar char="-"/>
            </a:pPr>
            <a:r>
              <a:rPr lang="ru-RU" sz="2400" dirty="0" smtClean="0"/>
              <a:t>нужны детальные измерения</a:t>
            </a:r>
          </a:p>
          <a:p>
            <a:pPr marL="0" indent="0">
              <a:buNone/>
            </a:pPr>
            <a:r>
              <a:rPr lang="ru-RU" sz="2400" dirty="0" smtClean="0"/>
              <a:t>- время отклика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может</a:t>
            </a:r>
            <a:r>
              <a:rPr lang="en-US" sz="2400" dirty="0"/>
              <a:t> </a:t>
            </a:r>
            <a:r>
              <a:rPr lang="ru-RU" sz="2400" dirty="0" smtClean="0"/>
              <a:t>вырасти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4" y="2590800"/>
            <a:ext cx="4862426" cy="3195637"/>
          </a:xfrm>
          <a:prstGeom prst="rect">
            <a:avLst/>
          </a:prstGeom>
        </p:spPr>
      </p:pic>
      <p:pic>
        <p:nvPicPr>
          <p:cNvPr id="9" name="Picture 2" descr="http://sqadays.com/files/autoupload/61/47/86/byfncqqh274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5786437"/>
            <a:ext cx="1228725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4067"/>
            <a:ext cx="3889943" cy="17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Почему не хватает </a:t>
            </a:r>
            <a:r>
              <a:rPr lang="en-US" b="1" dirty="0" smtClean="0"/>
              <a:t>Chrome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0" y="2226469"/>
            <a:ext cx="2901950" cy="32635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Сложно сравнивать прогоны</a:t>
            </a:r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Много ручной работы</a:t>
            </a:r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Лишняя детализация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54" y="1695008"/>
            <a:ext cx="5513945" cy="4111935"/>
          </a:xfrm>
          <a:prstGeom prst="rect">
            <a:avLst/>
          </a:prstGeom>
        </p:spPr>
      </p:pic>
      <p:pic>
        <p:nvPicPr>
          <p:cNvPr id="6" name="Picture 2" descr="http://sqadays.com/files/autoupload/61/47/86/byfncqqh274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7" y="5806943"/>
            <a:ext cx="1228725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1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21" y="2074466"/>
            <a:ext cx="6748675" cy="32505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Почему не хватает просто </a:t>
            </a:r>
            <a:r>
              <a:rPr lang="en-US" b="1" dirty="0" err="1" smtClean="0"/>
              <a:t>JMeter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0" y="2226469"/>
            <a:ext cx="2901950" cy="32635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Не считает время </a:t>
            </a:r>
            <a:r>
              <a:rPr lang="en-US" dirty="0" smtClean="0"/>
              <a:t>JS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Сложно работать с динамическими </a:t>
            </a:r>
            <a:r>
              <a:rPr lang="en-US" dirty="0" smtClean="0"/>
              <a:t>URL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Плохо поддерживаемый</a:t>
            </a:r>
            <a:br>
              <a:rPr lang="ru-RU" dirty="0" smtClean="0"/>
            </a:br>
            <a:r>
              <a:rPr lang="ru-RU" dirty="0" smtClean="0"/>
              <a:t>тест-план</a:t>
            </a:r>
            <a:endParaRPr lang="en-GB" dirty="0"/>
          </a:p>
        </p:txBody>
      </p:sp>
      <p:pic>
        <p:nvPicPr>
          <p:cNvPr id="5" name="Picture 2" descr="http://sqadays.com/files/autoupload/61/47/86/byfncqqh274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7" y="5786437"/>
            <a:ext cx="1228725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2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35" y="3391579"/>
            <a:ext cx="3151807" cy="2634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Добавляем </a:t>
            </a:r>
            <a:r>
              <a:rPr lang="en-US" b="1" dirty="0" smtClean="0"/>
              <a:t>Selenium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2226469"/>
            <a:ext cx="8041217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JMeter</a:t>
            </a:r>
            <a:r>
              <a:rPr lang="en-US" b="1" dirty="0" smtClean="0"/>
              <a:t> </a:t>
            </a:r>
            <a:r>
              <a:rPr lang="en-US" b="1" dirty="0" err="1" smtClean="0"/>
              <a:t>WebDriver</a:t>
            </a:r>
            <a:r>
              <a:rPr lang="en-US" b="1" dirty="0" smtClean="0"/>
              <a:t> Sampler 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https</a:t>
            </a:r>
            <a:r>
              <a:rPr lang="en-US" u="sng" dirty="0" smtClean="0">
                <a:solidFill>
                  <a:srgbClr val="0070C0"/>
                </a:solidFill>
              </a:rPr>
              <a:t>://jmeter-plugins.org/wiki/WebDriverSampler/</a:t>
            </a:r>
            <a:endParaRPr lang="en-GB" u="sng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70299" y="3087176"/>
            <a:ext cx="5473701" cy="263417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Логика тестов в </a:t>
            </a:r>
            <a:r>
              <a:rPr lang="en-US" sz="2400" dirty="0" err="1"/>
              <a:t>WebDriver</a:t>
            </a:r>
            <a:r>
              <a:rPr lang="en-US" sz="2400" dirty="0"/>
              <a:t> Samplers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ru-RU" sz="2400" dirty="0"/>
              <a:t>Конфигурация браузера в </a:t>
            </a:r>
            <a:r>
              <a:rPr lang="en-US" sz="2400" dirty="0"/>
              <a:t>Driver </a:t>
            </a:r>
            <a:r>
              <a:rPr lang="en-US" sz="2400" dirty="0" err="1"/>
              <a:t>Config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Сбор результатов в таблицу</a:t>
            </a:r>
            <a:endParaRPr lang="en-GB" sz="2400" dirty="0"/>
          </a:p>
        </p:txBody>
      </p:sp>
      <p:pic>
        <p:nvPicPr>
          <p:cNvPr id="6" name="Picture 2" descr="http://sqadays.com/files/autoupload/61/47/86/byfncqqh274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7" y="5786437"/>
            <a:ext cx="1228725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8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Простой тест</a:t>
            </a:r>
            <a:r>
              <a:rPr lang="en-US" b="1" dirty="0" smtClean="0"/>
              <a:t>: </a:t>
            </a:r>
            <a:r>
              <a:rPr lang="ru-RU" b="1" dirty="0" smtClean="0"/>
              <a:t>включили библиотеки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26469"/>
            <a:ext cx="8820150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pkg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JavaImporter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org.openqa.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selenium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support_ui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JavaImporter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org.openqa.selenium.support.ui.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WebDriverWait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conditions =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org.openqa.selenium.support.ui.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ExpectedConditions</a:t>
            </a: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wait = new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support_ui.</a:t>
            </a:r>
            <a:r>
              <a:rPr lang="en-GB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WebDriverWait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WDS.browser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5000)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233" y="4605867"/>
            <a:ext cx="5710767" cy="2252133"/>
          </a:xfrm>
          <a:prstGeom prst="rect">
            <a:avLst/>
          </a:prstGeom>
        </p:spPr>
      </p:pic>
      <p:pic>
        <p:nvPicPr>
          <p:cNvPr id="8" name="Picture 2" descr="http://sqadays.com/files/autoupload/61/47/86/byfncqqh274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" y="5786437"/>
            <a:ext cx="1228725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6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Простой тест</a:t>
            </a:r>
            <a:r>
              <a:rPr lang="en-US" b="1" dirty="0" smtClean="0"/>
              <a:t>: </a:t>
            </a:r>
            <a:r>
              <a:rPr lang="ru-RU" b="1" dirty="0" smtClean="0"/>
              <a:t>зашли на страничку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2226469"/>
            <a:ext cx="882015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 = 'http://test.internal.local:8080/</a:t>
            </a:r>
            <a:r>
              <a:rPr lang="en-GB" sz="1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sso</a:t>
            </a:r>
            <a:r>
              <a:rPr lang="en-GB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/UI/Login'</a:t>
            </a:r>
          </a:p>
          <a:p>
            <a:pPr marL="0" indent="0">
              <a:buNone/>
            </a:pPr>
            <a:r>
              <a:rPr lang="en-GB" sz="1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 login = 'user';</a:t>
            </a:r>
          </a:p>
          <a:p>
            <a:pPr marL="0" indent="0">
              <a:buNone/>
            </a:pPr>
            <a:r>
              <a:rPr lang="en-GB" sz="1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 pass = 'password';</a:t>
            </a:r>
          </a:p>
          <a:p>
            <a:pPr marL="0" indent="0">
              <a:buNone/>
            </a:pPr>
            <a:endParaRPr lang="en-GB" sz="19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WDS.browser.get</a:t>
            </a:r>
            <a:r>
              <a:rPr lang="en-GB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9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096" y="3742268"/>
            <a:ext cx="4033904" cy="3073056"/>
          </a:xfrm>
          <a:prstGeom prst="rect">
            <a:avLst/>
          </a:prstGeom>
        </p:spPr>
      </p:pic>
      <p:pic>
        <p:nvPicPr>
          <p:cNvPr id="5" name="Picture 2" descr="http://sqadays.com/files/autoupload/61/47/86/byfncqqh274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6437"/>
            <a:ext cx="1228725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65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402</Words>
  <Application>Microsoft Macintosh PowerPoint</Application>
  <PresentationFormat>On-screen Show (4:3)</PresentationFormat>
  <Paragraphs>194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Courier New</vt:lpstr>
      <vt:lpstr>Arial</vt:lpstr>
      <vt:lpstr>Office Theme</vt:lpstr>
      <vt:lpstr>Тестирование отклика  Web-интерфейса  с JMeter и Selenium</vt:lpstr>
      <vt:lpstr>ACHTUNG</vt:lpstr>
      <vt:lpstr>О чем сегодня</vt:lpstr>
      <vt:lpstr>   Что хотим  тестировать</vt:lpstr>
      <vt:lpstr>Почему не хватает Chrome</vt:lpstr>
      <vt:lpstr>Почему не хватает просто JMeter</vt:lpstr>
      <vt:lpstr>Добавляем Selenium</vt:lpstr>
      <vt:lpstr>Простой тест: включили библиотеки</vt:lpstr>
      <vt:lpstr>Простой тест: зашли на страничку</vt:lpstr>
      <vt:lpstr>Простой тест: кликаем по полям</vt:lpstr>
      <vt:lpstr>PowerPoint Presentation</vt:lpstr>
      <vt:lpstr>Чего не хватает?</vt:lpstr>
      <vt:lpstr>Боремся с перекрытиями</vt:lpstr>
      <vt:lpstr>Боремся с медленными элементами</vt:lpstr>
      <vt:lpstr>Считаем время отдельных элементов</vt:lpstr>
      <vt:lpstr>Обрабатываем крутилку</vt:lpstr>
      <vt:lpstr>WebPerformance API</vt:lpstr>
      <vt:lpstr>Время загрузки страниц</vt:lpstr>
      <vt:lpstr>Время загрузки страниц</vt:lpstr>
      <vt:lpstr>Заворачиваем  в простой фреймворк</vt:lpstr>
      <vt:lpstr>Заворачиваем  в простой фреймворк</vt:lpstr>
      <vt:lpstr>       Вопросы?</vt:lpstr>
    </vt:vector>
  </TitlesOfParts>
  <Company>Experian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отклика Web-интерфейса с JMeter и Selenium</dc:title>
  <dc:creator>Nalyutin, Nikita</dc:creator>
  <cp:lastModifiedBy>Microsoft Office User</cp:lastModifiedBy>
  <cp:revision>159</cp:revision>
  <dcterms:created xsi:type="dcterms:W3CDTF">2016-11-19T10:48:51Z</dcterms:created>
  <dcterms:modified xsi:type="dcterms:W3CDTF">2016-11-25T09:16:57Z</dcterms:modified>
</cp:coreProperties>
</file>