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8" r:id="rId7"/>
    <p:sldId id="266" r:id="rId8"/>
    <p:sldId id="265" r:id="rId9"/>
    <p:sldId id="258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4354-184E-4911-8810-6B5C88BB80B5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2CEF-2460-4880-913E-ABDD1A09C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B52879-2B4B-4FB6-BDC3-A28CA13F332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731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4F3D21-6BCA-4C9C-96B1-822EB6A19B8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785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9074CF-6BBF-4BF6-9627-F533C365190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52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82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268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651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D4C590-1820-46AC-A556-05C2C072BD15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251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D2AE-3E91-4087-8846-87206F7DA88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2365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3364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6775"/>
            <a:ext cx="1233646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4005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408363" y="3141663"/>
            <a:ext cx="66246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儿童编程需求分析</a:t>
            </a:r>
            <a:endParaRPr lang="zh-CN" sz="533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08363" y="1497013"/>
            <a:ext cx="6624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    L-PLAN</a:t>
            </a:r>
            <a:endParaRPr lang="zh-CN" altLang="en-US" sz="5335" noProof="1">
              <a:solidFill>
                <a:schemeClr val="accent2">
                  <a:lumMod val="60000"/>
                  <a:lumOff val="40000"/>
                </a:schemeClr>
              </a:solidFill>
              <a:latin typeface="LilyUPC" pitchFamily="34" charset="-34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67513" y="-411163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" name="矩形 1"/>
          <p:cNvSpPr/>
          <p:nvPr/>
        </p:nvSpPr>
        <p:spPr>
          <a:xfrm>
            <a:off x="144463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0" name="矩形 9"/>
          <p:cNvSpPr/>
          <p:nvPr/>
        </p:nvSpPr>
        <p:spPr>
          <a:xfrm>
            <a:off x="-244475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31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709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7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bldLvl="0" animBg="1"/>
      <p:bldP spid="2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6" y="115981"/>
            <a:ext cx="331694" cy="331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981941"/>
            <a:ext cx="7334250" cy="5753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3993" y="1429619"/>
            <a:ext cx="42211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学校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申请合作，企业审核是否与该学校合作，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不合作则直接回绝，合作就与培训中心联系，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是否愿意在该学校周边入驻店铺开展教育学习，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培训中心考虑是否可以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，如果不可以就回绝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企业，企业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联系其他中心，可以则入驻，学校对培训中心的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教育做出评价，培训中心对学校评价做出反馈。</a:t>
            </a:r>
          </a:p>
        </p:txBody>
      </p:sp>
    </p:spTree>
    <p:extLst>
      <p:ext uri="{BB962C8B-B14F-4D97-AF65-F5344CB8AC3E}">
        <p14:creationId xmlns:p14="http://schemas.microsoft.com/office/powerpoint/2010/main" val="205869441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663406" y="4744458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09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9" y="171154"/>
            <a:ext cx="269036" cy="26903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26389"/>
              </p:ext>
            </p:extLst>
          </p:nvPr>
        </p:nvGraphicFramePr>
        <p:xfrm>
          <a:off x="2390503" y="1489169"/>
          <a:ext cx="7039791" cy="3022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70"/>
                <a:gridCol w="2220496"/>
                <a:gridCol w="2757525"/>
              </a:tblGrid>
              <a:tr h="274763">
                <a:tc rowSpan="4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客户</a:t>
                      </a:r>
                      <a:r>
                        <a:rPr lang="zh-CN" sz="1050" kern="0" dirty="0" smtClean="0">
                          <a:effectLst/>
                        </a:rPr>
                        <a:t>机普通</a:t>
                      </a:r>
                      <a:r>
                        <a:rPr lang="en-US" sz="1050" kern="0" dirty="0">
                          <a:effectLst/>
                        </a:rPr>
                        <a:t>PC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</a:t>
                      </a:r>
                      <a:r>
                        <a:rPr lang="zh-CN" sz="1050" kern="0">
                          <a:effectLst/>
                        </a:rPr>
                        <a:t>版本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IE6.0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分辨率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1366</a:t>
                      </a:r>
                      <a:r>
                        <a:rPr lang="zh-CN" sz="1050" kern="0">
                          <a:effectLst/>
                        </a:rPr>
                        <a:t>×</a:t>
                      </a:r>
                      <a:r>
                        <a:rPr lang="en-US" sz="1050" kern="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</a:t>
                      </a:r>
                      <a:r>
                        <a:rPr lang="zh-CN" sz="1050" kern="0">
                          <a:effectLst/>
                        </a:rPr>
                        <a:t>手机端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android</a:t>
                      </a:r>
                      <a:r>
                        <a:rPr lang="zh-CN" sz="1050" kern="0" dirty="0">
                          <a:effectLst/>
                        </a:rPr>
                        <a:t>版本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Android4.4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512M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屏幕尺寸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适用于大部分手机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数据库服务器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硬盘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320G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操作系统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Windows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系统硬件环境列表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06"/>
              </p:ext>
            </p:extLst>
          </p:nvPr>
        </p:nvGraphicFramePr>
        <p:xfrm>
          <a:off x="2730138" y="1445232"/>
          <a:ext cx="6853372" cy="3139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052"/>
                <a:gridCol w="2686660"/>
                <a:gridCol w="2686660"/>
              </a:tblGrid>
              <a:tr h="2833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网站开发工具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J2EE</a:t>
                      </a:r>
                      <a:r>
                        <a:rPr lang="zh-CN" sz="1050" kern="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页面搭建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Sublime Text 3x64;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手机端开发工具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jdk-7u79-windows-i586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android-sdk_r16-windows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ADT-16.0.1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3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SOAP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ksoap2-android-assembly-2.4-jar-with-dependencies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eclipse-SDK-4.2.1-win64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WEB</a:t>
                      </a:r>
                      <a:r>
                        <a:rPr lang="zh-CN" sz="1050" kern="0">
                          <a:effectLst/>
                        </a:rPr>
                        <a:t>服务器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 7.0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开发框架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SpringMVC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Eclipse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系统软件环境列表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082762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xit" presetSubtype="32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138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782888" y="4638675"/>
            <a:ext cx="6626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感谢您的耐心观看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808288" y="2386013"/>
            <a:ext cx="66246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Little boy</a:t>
            </a:r>
            <a:endParaRPr lang="en-US" altLang="zh-CN" sz="5335" noProof="1">
              <a:solidFill>
                <a:schemeClr val="bg1"/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</a:t>
            </a:r>
            <a:r>
              <a:rPr lang="en-US" altLang="zh-CN" sz="5335" noProof="1">
                <a:solidFill>
                  <a:schemeClr val="accent2">
                    <a:lumMod val="75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PLAN</a:t>
            </a:r>
            <a:endParaRPr lang="zh-CN" altLang="en-US" sz="5335" noProof="1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8" name="矩形 17"/>
          <p:cNvSpPr/>
          <p:nvPr/>
        </p:nvSpPr>
        <p:spPr>
          <a:xfrm>
            <a:off x="0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2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9"/>
          <p:cNvSpPr txBox="1"/>
          <p:nvPr/>
        </p:nvSpPr>
        <p:spPr>
          <a:xfrm>
            <a:off x="2028825" y="4008438"/>
            <a:ext cx="1704975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6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123" name="TextBox 20"/>
          <p:cNvSpPr txBox="1">
            <a:spLocks noChangeArrowheads="1"/>
          </p:cNvSpPr>
          <p:nvPr/>
        </p:nvSpPr>
        <p:spPr bwMode="auto">
          <a:xfrm>
            <a:off x="5395913" y="1058863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227171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5"/>
          <p:cNvSpPr>
            <a:spLocks noChangeArrowheads="1"/>
          </p:cNvSpPr>
          <p:nvPr/>
        </p:nvSpPr>
        <p:spPr bwMode="auto">
          <a:xfrm>
            <a:off x="4402138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KSO_Shape"/>
          <p:cNvSpPr/>
          <p:nvPr/>
        </p:nvSpPr>
        <p:spPr bwMode="auto">
          <a:xfrm>
            <a:off x="4622381" y="301704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53256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37" name="Freeform 5"/>
          <p:cNvSpPr/>
          <p:nvPr/>
        </p:nvSpPr>
        <p:spPr bwMode="auto">
          <a:xfrm>
            <a:off x="8661400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52" name="文本框 9"/>
          <p:cNvSpPr txBox="1"/>
          <p:nvPr/>
        </p:nvSpPr>
        <p:spPr>
          <a:xfrm>
            <a:off x="2028825" y="4508500"/>
            <a:ext cx="1704975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883025" y="4005263"/>
            <a:ext cx="2298700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6088063" y="4008438"/>
            <a:ext cx="2147887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9"/>
          <p:cNvSpPr txBox="1"/>
          <p:nvPr/>
        </p:nvSpPr>
        <p:spPr>
          <a:xfrm>
            <a:off x="6315075" y="4508500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8007350" y="4011613"/>
            <a:ext cx="2570163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9"/>
          <p:cNvSpPr txBox="1"/>
          <p:nvPr/>
        </p:nvSpPr>
        <p:spPr>
          <a:xfrm>
            <a:off x="8797084" y="4508500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4848225" y="0"/>
            <a:ext cx="2493963" cy="105568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20" name="TextBox 19"/>
          <p:cNvSpPr txBox="1"/>
          <p:nvPr/>
        </p:nvSpPr>
        <p:spPr>
          <a:xfrm>
            <a:off x="5462588" y="252413"/>
            <a:ext cx="1266825" cy="747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defRPr/>
            </a:pPr>
            <a:r>
              <a:rPr lang="zh-CN" altLang="en-US" sz="42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5" name="矩形 64"/>
          <p:cNvSpPr/>
          <p:nvPr/>
        </p:nvSpPr>
        <p:spPr>
          <a:xfrm>
            <a:off x="-1588" y="6715125"/>
            <a:ext cx="12192001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4" name="文本框 9"/>
          <p:cNvSpPr txBox="1"/>
          <p:nvPr/>
        </p:nvSpPr>
        <p:spPr>
          <a:xfrm>
            <a:off x="4193381" y="4532089"/>
            <a:ext cx="1695450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学生、家长、学校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992437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06" y="2978150"/>
            <a:ext cx="6096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7" y="29924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054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5" grpId="0"/>
      <p:bldP spid="56" grpId="0"/>
      <p:bldP spid="57" grpId="0"/>
      <p:bldP spid="5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61938" y="2154238"/>
            <a:ext cx="1033462" cy="2809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行业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www.1ppt.com/hangye/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节日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素材下载：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www.1ppt.com/sucai/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背景图片：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图表下载：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www.1ppt.com/tubiao/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优秀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Word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www.1ppt.com/excel/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资料下载：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课件下载：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www.1ppt.com/kejian/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范文下载：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试卷下载：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www.1ppt.com/shiti/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教案下载：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www.1ppt.com/jiaoan/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论坛：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www.1ppt.cn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zh-CN" altLang="en-US" sz="135" noProof="1">
              <a:solidFill>
                <a:schemeClr val="bg1"/>
              </a:solidFill>
            </a:endParaRPr>
          </a:p>
        </p:txBody>
      </p:sp>
      <p:pic>
        <p:nvPicPr>
          <p:cNvPr id="7170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2" name="文本框 9"/>
          <p:cNvSpPr txBox="1"/>
          <p:nvPr/>
        </p:nvSpPr>
        <p:spPr>
          <a:xfrm>
            <a:off x="4568825" y="3925888"/>
            <a:ext cx="305435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spc="3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13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87" y="2506546"/>
            <a:ext cx="962819" cy="962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12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67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/>
          <p:nvPr/>
        </p:nvSpPr>
        <p:spPr>
          <a:xfrm>
            <a:off x="730250" y="1531938"/>
            <a:ext cx="4943475" cy="3243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400" b="1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校企合作为主，通过学校方面的宣传，让学生和家长对编程的重要性有所体会。在学校中，我们可以给予学校相关的资源比如教师、学习资料等等，其次我们会利用学校的教师资源（比如计算机教师），我们会对他们进行统一的培训。通过他们来对学生进行编程教育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（这个想法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第一个原因担心公司刚开始的教师资源不充足，第二个原因是他们本身从事的是教育行业，第三个原因是在公司后期我们可以通过服务的方式来盈利，第四个原因我们可以将我们的品牌，口碑打出去）。</a:t>
            </a: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en-US" altLang="zh-CN" sz="1400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业务模式如右图所示。</a:t>
            </a:r>
          </a:p>
          <a:p>
            <a:pPr>
              <a:defRPr/>
            </a:pP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系统有独立进行数据库表结构的设计，以及</a:t>
            </a:r>
            <a:r>
              <a:rPr lang="en-US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DAO 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层和业务逻辑的实现。项目的核心工作都是围绕</a:t>
            </a:r>
            <a:r>
              <a:rPr lang="zh-CN" altLang="en-US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校企合作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管理展开的。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14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9" y="150999"/>
            <a:ext cx="278466" cy="278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531938"/>
            <a:ext cx="6360079" cy="45294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871390"/>
            <a:ext cx="6362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6291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xit" presetSubtype="3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5690394" y="267017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490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3" y="1859755"/>
            <a:ext cx="6806901" cy="1528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700" y="90757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根本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需求：未来时代，生活，社会乃至国家等对编程的需求越来越大的情况下，编程教育是面向全民化的。在这个趋势下，教育的模式也会从传统模式改变为智能教育，这样才能顺应时代发展的要求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513" y="40489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普通用户：学生可以通过家长的手机号进行注册然后登陆，在我们的平台上进行学习。也可以通过第三方登录进而绑定相关的资料。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学校用户：可以使用学校的特定的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企业用户：可以使用企业的特定的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</a:p>
        </p:txBody>
      </p:sp>
    </p:spTree>
    <p:extLst>
      <p:ext uri="{BB962C8B-B14F-4D97-AF65-F5344CB8AC3E}">
        <p14:creationId xmlns:p14="http://schemas.microsoft.com/office/powerpoint/2010/main" val="403861240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5113" y="1111240"/>
            <a:ext cx="44592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线上系统架构：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APP(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安卓和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ios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主要为 一：校企合作的一个平台，二：儿童学习编程的一个平台 三：儿童编程培训中心入驻。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大数据分析平台，人工智能进行相关的智能教学。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管理平台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技术实现：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前端：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React</a:t>
            </a:r>
            <a:r>
              <a:rPr lang="zh-CN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Html,CSS,JS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后端：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Java,python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mysql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服务器：前期使用云服务器，后期有能力自己搞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平台：都行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71" y="1643270"/>
            <a:ext cx="6444879" cy="4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45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442240" y="4756885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74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10" y="94130"/>
            <a:ext cx="8547396" cy="6696635"/>
          </a:xfrm>
          <a:prstGeom prst="rect">
            <a:avLst/>
          </a:prstGeom>
        </p:spPr>
      </p:pic>
      <p:sp>
        <p:nvSpPr>
          <p:cNvPr id="6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841" y="1048487"/>
            <a:ext cx="31961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用户管理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家长的手机号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进行注册然后登陆，在我们的平台上进行学习。也可以通过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第三方登录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绑定相关的资料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89" y="1048487"/>
            <a:ext cx="3088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学习平台相关管理：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学习视频上传及管理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增删改查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学习资料的上传及管理（增删改查）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scratch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教程对学生的进行一个学习指导（每日直播）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95325" indent="26670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校企合作管理：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企业回复：客服对学校进行回复，然后进行下一步的合作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学校入驻：添加学校的相关信息，学校成功入驻。平台对学校的相关信息进行维护和管理。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提供相关资源：通过学校，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派人或者在学校的附近建立一个站点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对学校学生进行相关课程的教授以及提供教师的培训。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学校反馈机制：校方可以通过我们的教授情况对我们企业做一个评价以及修改意见。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89" y="1048487"/>
            <a:ext cx="31425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商家入驻管理：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培训中心入驻商城：对培训中心的信息以及店铺进行管理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派单机制：我们通过学校的具体情况，会给相关培训中心单子让他们接单然后连接商家与学校的合作。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商家反馈：及时反馈与学校的合作情况。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评分机制：对商家的信用，教学情况等进行一个综合评分。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9" y="158003"/>
            <a:ext cx="290411" cy="290411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900</Words>
  <Application>Microsoft Office PowerPoint</Application>
  <PresentationFormat>宽屏</PresentationFormat>
  <Paragraphs>156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LilyUPC</vt:lpstr>
      <vt:lpstr>Swis721 Th BT</vt:lpstr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祝海波</dc:creator>
  <cp:lastModifiedBy>祝海波</cp:lastModifiedBy>
  <cp:revision>26</cp:revision>
  <dcterms:created xsi:type="dcterms:W3CDTF">2017-11-12T15:51:06Z</dcterms:created>
  <dcterms:modified xsi:type="dcterms:W3CDTF">2017-11-15T14:27:15Z</dcterms:modified>
</cp:coreProperties>
</file>