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60" r:id="rId3"/>
    <p:sldId id="261" r:id="rId4"/>
    <p:sldId id="271" r:id="rId5"/>
    <p:sldId id="262" r:id="rId6"/>
    <p:sldId id="263" r:id="rId7"/>
    <p:sldId id="268" r:id="rId8"/>
    <p:sldId id="266" r:id="rId9"/>
    <p:sldId id="265" r:id="rId10"/>
    <p:sldId id="258" r:id="rId11"/>
    <p:sldId id="264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E4354-184E-4911-8810-6B5C88BB80B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E2CEF-2460-4880-913E-ABDD1A09C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5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09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09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B52879-2B4B-4FB6-BDC3-A28CA13F3329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17319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14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24F3D21-6BCA-4C9C-96B1-822EB6A19B85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9785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59074CF-6BBF-4BF6-9627-F533C3651909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05226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7BEE27D-0E8C-4799-8D2B-3429EA212B67}" type="slidenum">
              <a:rPr lang="zh-CN" altLang="en-US" smtClean="0"/>
              <a:pPr/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38292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7BEE27D-0E8C-4799-8D2B-3429EA212B67}" type="slidenum">
              <a:rPr lang="zh-CN" altLang="en-US" smtClean="0"/>
              <a:pPr/>
              <a:t>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02684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7BEE27D-0E8C-4799-8D2B-3429EA212B67}" type="slidenum">
              <a:rPr lang="zh-CN" altLang="en-US" smtClean="0"/>
              <a:pPr/>
              <a:t>12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76513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891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DD4C590-1820-46AC-A556-05C2C072BD15}" type="slidenum">
              <a:rPr lang="zh-CN" altLang="en-US" smtClean="0"/>
              <a:pPr/>
              <a:t>14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72518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61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28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0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70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85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78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08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43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5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24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8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6D2AE-3E91-4087-8846-87206F7DA88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01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0"/>
            <a:ext cx="123650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图片 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3250"/>
            <a:ext cx="12336463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76775"/>
            <a:ext cx="12336463" cy="21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hidden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4400550"/>
            <a:ext cx="1219200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>
            <a:spLocks noChangeArrowheads="1"/>
          </p:cNvSpPr>
          <p:nvPr/>
        </p:nvSpPr>
        <p:spPr bwMode="auto">
          <a:xfrm>
            <a:off x="3408363" y="3141663"/>
            <a:ext cx="6624637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335" b="1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儿童编程需求分析</a:t>
            </a:r>
            <a:endParaRPr lang="zh-CN" sz="5335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TextBox 7"/>
          <p:cNvSpPr>
            <a:spLocks noChangeArrowheads="1"/>
          </p:cNvSpPr>
          <p:nvPr/>
        </p:nvSpPr>
        <p:spPr bwMode="auto">
          <a:xfrm>
            <a:off x="3408363" y="1497013"/>
            <a:ext cx="66246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335" noProof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ilyUPC" pitchFamily="34" charset="-34"/>
                <a:ea typeface="微软雅黑" panose="020B0503020204020204" pitchFamily="34" charset="-122"/>
                <a:cs typeface="LilyUPC" pitchFamily="34" charset="-34"/>
                <a:sym typeface="微软雅黑" panose="020B0503020204020204" pitchFamily="34" charset="-122"/>
              </a:rPr>
              <a:t>     L-PLAN</a:t>
            </a:r>
            <a:endParaRPr lang="zh-CN" altLang="en-US" sz="5335" noProof="1">
              <a:solidFill>
                <a:schemeClr val="accent2">
                  <a:lumMod val="60000"/>
                  <a:lumOff val="40000"/>
                </a:schemeClr>
              </a:solidFill>
              <a:latin typeface="LilyUPC" pitchFamily="34" charset="-34"/>
              <a:ea typeface="微软雅黑" panose="020B0503020204020204" pitchFamily="34" charset="-122"/>
              <a:cs typeface="LilyUPC" pitchFamily="34" charset="-34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767513" y="-411163"/>
            <a:ext cx="288925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/>
          </a:p>
        </p:txBody>
      </p:sp>
      <p:sp>
        <p:nvSpPr>
          <p:cNvPr id="2" name="矩形 1"/>
          <p:cNvSpPr/>
          <p:nvPr/>
        </p:nvSpPr>
        <p:spPr>
          <a:xfrm>
            <a:off x="144463" y="4400550"/>
            <a:ext cx="12192000" cy="492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/>
          </a:p>
        </p:txBody>
      </p:sp>
      <p:sp>
        <p:nvSpPr>
          <p:cNvPr id="10" name="矩形 9"/>
          <p:cNvSpPr/>
          <p:nvPr/>
        </p:nvSpPr>
        <p:spPr>
          <a:xfrm>
            <a:off x="-244475" y="4400550"/>
            <a:ext cx="5092700" cy="492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94" y="31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27090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4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2" presetClass="entr" presetSubtype="0" fill="hold" grpId="0" nodeType="withEffect">
                                  <p:stCondLst>
                                    <p:cond delay="2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9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7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 bldLvl="0" animBg="1"/>
      <p:bldP spid="2" grpId="0" bldLvl="0" animBg="1"/>
      <p:bldP spid="10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710" y="94130"/>
            <a:ext cx="8547396" cy="6696635"/>
          </a:xfrm>
          <a:prstGeom prst="rect">
            <a:avLst/>
          </a:prstGeom>
        </p:spPr>
      </p:pic>
      <p:sp>
        <p:nvSpPr>
          <p:cNvPr id="6" name="标题 20"/>
          <p:cNvSpPr>
            <a:spLocks noGrp="1" noChangeArrowheads="1"/>
          </p:cNvSpPr>
          <p:nvPr/>
        </p:nvSpPr>
        <p:spPr bwMode="auto">
          <a:xfrm>
            <a:off x="606425" y="171450"/>
            <a:ext cx="2741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E-R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1841" y="1048487"/>
            <a:ext cx="319619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用户管理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普通用户：学生可以通过</a:t>
            </a:r>
            <a:r>
              <a:rPr lang="zh-CN" altLang="zh-CN" sz="14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家长的手机号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进行注册然后登陆，在我们的平台上进行学习。也可以通过</a:t>
            </a:r>
            <a:r>
              <a:rPr lang="zh-CN" altLang="zh-CN" sz="14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第三方登录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进而</a:t>
            </a:r>
            <a:r>
              <a:rPr lang="zh-CN" altLang="zh-CN" sz="14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绑定相关的资料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学校用户：可以使用</a:t>
            </a:r>
            <a:r>
              <a:rPr lang="zh-CN" altLang="zh-CN" sz="14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学校的特定的</a:t>
            </a:r>
            <a:r>
              <a:rPr lang="en-US" altLang="zh-CN" sz="14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来注册，我们根据这个特定的</a:t>
            </a: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来区分学校，这个特定</a:t>
            </a: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，我们会跟校企合作平台进行沟通。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企业用户：可以使用</a:t>
            </a:r>
            <a:r>
              <a:rPr lang="zh-CN" altLang="zh-CN" sz="14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企业的特定的</a:t>
            </a:r>
            <a:r>
              <a:rPr lang="en-US" altLang="zh-CN" sz="14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来注册，我们根据这个特定的</a:t>
            </a: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来区分企业。这个特定</a:t>
            </a: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，我们会跟商家合作平台进行沟通。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5489" y="1048487"/>
            <a:ext cx="30889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学习平台相关管理：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+mj-ea"/>
              <a:buAutoNum type="circleNumDbPlain"/>
            </a:pP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学习视频上传及管理</a:t>
            </a: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增删改查</a:t>
            </a: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+mj-ea"/>
              <a:buAutoNum type="circleNumDbPlain"/>
            </a:pP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学习资料的上传及管理（增删改查）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+mj-ea"/>
              <a:buAutoNum type="circleNumDbPlain"/>
            </a:pP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scratch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教程对学生的进行一个学习指导（每日直播）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95325" indent="266700"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校企合作管理：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学校申请：填写资料，上传资料，提交资料。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企业审核：查看资料，验证资料的来源。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企业回复：客服对学校进行回复，然后进行下一步的合作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学校入驻：添加学校的相关信息，学校成功入驻。平台对学校的相关信息进行维护和管理。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提供相关资源：通过学校，</a:t>
            </a:r>
            <a:r>
              <a:rPr lang="zh-CN" altLang="zh-CN" sz="14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派人或者在学校的附近建立一个站点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对学校学生进行相关课程的教授以及提供教师的培训。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学校反馈机制：校方可以通过我们的教授情况对我们企业做一个评价以及修改意见。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5489" y="1048487"/>
            <a:ext cx="314254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商家入驻管理：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培训中心申请：填写资料，上传资料，提交资料。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企业审核：查看资料，验证资料的来源。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培训中心入驻商城：对培训中心的信息以及店铺进行管理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33350" indent="-133350"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派单机制：我们通过学校的具体情况，会给相关培训中心单子让他们接单然后连接商家与学校的合作。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33350" indent="-133350"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商家反馈：及时反馈与学校的合作情况。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33350" indent="-133350"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评分机制：对商家的信用，教学情况等进行一个综合评分。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59" y="158003"/>
            <a:ext cx="290411" cy="290411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11995150" y="6240463"/>
            <a:ext cx="0" cy="29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0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xit" presetSubtype="4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22" presetClass="exit" presetSubtype="4" fill="hold" grpId="1" nodeType="after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500"/>
                            </p:stCondLst>
                            <p:childTnLst>
                              <p:par>
                                <p:cTn id="31" presetID="22" presetClass="exit" presetSubtype="4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/>
      <p:bldP spid="8" grpId="1"/>
      <p:bldP spid="9" grpId="0"/>
      <p:bldP spid="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20"/>
          <p:cNvSpPr>
            <a:spLocks noGrp="1" noChangeArrowheads="1"/>
          </p:cNvSpPr>
          <p:nvPr/>
        </p:nvSpPr>
        <p:spPr bwMode="auto">
          <a:xfrm>
            <a:off x="606425" y="171450"/>
            <a:ext cx="2741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活动图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1995150" y="6240463"/>
            <a:ext cx="0" cy="29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46" y="115981"/>
            <a:ext cx="331694" cy="3316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0" y="981941"/>
            <a:ext cx="7334250" cy="57531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33993" y="1429619"/>
            <a:ext cx="42211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申请学校合作，经过企业审核，企业与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培训中心联系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，根据学校具体情况需求，在学校周边设立培训中心，学校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对培训中心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的教育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做出评价，培训中心对学校评价做出反馈。</a:t>
            </a:r>
          </a:p>
        </p:txBody>
      </p:sp>
    </p:spTree>
    <p:extLst>
      <p:ext uri="{BB962C8B-B14F-4D97-AF65-F5344CB8AC3E}">
        <p14:creationId xmlns:p14="http://schemas.microsoft.com/office/powerpoint/2010/main" val="2058694418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364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5"/>
          <p:cNvSpPr/>
          <p:nvPr/>
        </p:nvSpPr>
        <p:spPr>
          <a:xfrm>
            <a:off x="1588" y="2949575"/>
            <a:ext cx="12192000" cy="3908425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/>
          </a:p>
        </p:txBody>
      </p:sp>
      <p:sp>
        <p:nvSpPr>
          <p:cNvPr id="11" name="文本框 9"/>
          <p:cNvSpPr txBox="1"/>
          <p:nvPr/>
        </p:nvSpPr>
        <p:spPr>
          <a:xfrm>
            <a:off x="3802063" y="3925888"/>
            <a:ext cx="4587875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algn="ctr" fontAlgn="auto">
              <a:defRPr/>
            </a:pPr>
            <a:r>
              <a:rPr lang="zh-CN" altLang="en-US" sz="48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非功能需求</a:t>
            </a:r>
          </a:p>
        </p:txBody>
      </p:sp>
      <p:sp>
        <p:nvSpPr>
          <p:cNvPr id="21" name="Freeform 5"/>
          <p:cNvSpPr/>
          <p:nvPr/>
        </p:nvSpPr>
        <p:spPr bwMode="auto">
          <a:xfrm>
            <a:off x="5202238" y="2143125"/>
            <a:ext cx="1787525" cy="16113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</a:ln>
        </p:spPr>
        <p:txBody>
          <a:bodyPr lIns="121920" tIns="60960" rIns="121920" bIns="60960"/>
          <a:lstStyle/>
          <a:p>
            <a:pPr fontAlgn="auto">
              <a:defRPr/>
            </a:pPr>
            <a:endParaRPr lang="zh-CN" altLang="en-US" sz="2400" noProof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643981"/>
            <a:ext cx="609600" cy="609600"/>
          </a:xfrm>
          <a:prstGeom prst="rect">
            <a:avLst/>
          </a:prstGeom>
        </p:spPr>
      </p:pic>
      <p:sp>
        <p:nvSpPr>
          <p:cNvPr id="8" name="文本框 9"/>
          <p:cNvSpPr txBox="1"/>
          <p:nvPr/>
        </p:nvSpPr>
        <p:spPr>
          <a:xfrm>
            <a:off x="5663406" y="4744458"/>
            <a:ext cx="1474787" cy="5032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fontAlgn="auto">
              <a:defRPr/>
            </a:pPr>
            <a:r>
              <a:rPr lang="en-US" altLang="zh-CN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335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性能需求</a:t>
            </a:r>
            <a:endParaRPr lang="en-US" altLang="zh-CN" sz="1335" noProof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auto">
              <a:defRPr/>
            </a:pPr>
            <a:r>
              <a:rPr lang="en-US" altLang="zh-CN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其他需求</a:t>
            </a:r>
            <a:endParaRPr lang="en-US" altLang="zh-CN" sz="1335" noProof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106" y="8731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82097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20"/>
          <p:cNvSpPr>
            <a:spLocks noGrp="1" noChangeArrowheads="1"/>
          </p:cNvSpPr>
          <p:nvPr/>
        </p:nvSpPr>
        <p:spPr bwMode="auto">
          <a:xfrm>
            <a:off x="606425" y="171450"/>
            <a:ext cx="2741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系统运行环境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1995150" y="6240463"/>
            <a:ext cx="0" cy="29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89" y="171154"/>
            <a:ext cx="269036" cy="269036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626389"/>
              </p:ext>
            </p:extLst>
          </p:nvPr>
        </p:nvGraphicFramePr>
        <p:xfrm>
          <a:off x="2390503" y="1489169"/>
          <a:ext cx="7039791" cy="30223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1770"/>
                <a:gridCol w="2220496"/>
                <a:gridCol w="2757525"/>
              </a:tblGrid>
              <a:tr h="274763">
                <a:tc rowSpan="4"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客户</a:t>
                      </a:r>
                      <a:r>
                        <a:rPr lang="zh-CN" sz="1050" kern="0" dirty="0" smtClean="0">
                          <a:effectLst/>
                        </a:rPr>
                        <a:t>机普通</a:t>
                      </a:r>
                      <a:r>
                        <a:rPr lang="en-US" sz="1050" kern="0" dirty="0">
                          <a:effectLst/>
                        </a:rPr>
                        <a:t>PC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CPU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INTEL XEON 2.4G</a:t>
                      </a:r>
                      <a:r>
                        <a:rPr lang="zh-CN" sz="1050" kern="0">
                          <a:effectLst/>
                        </a:rPr>
                        <a:t>或相应配置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2747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内存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2G</a:t>
                      </a:r>
                      <a:r>
                        <a:rPr lang="zh-CN" sz="1050" kern="0">
                          <a:effectLst/>
                        </a:rPr>
                        <a:t>及以上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2747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IE</a:t>
                      </a:r>
                      <a:r>
                        <a:rPr lang="zh-CN" sz="1050" kern="0">
                          <a:effectLst/>
                        </a:rPr>
                        <a:t>版本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IE6.0</a:t>
                      </a:r>
                      <a:r>
                        <a:rPr lang="zh-CN" sz="1050" kern="0">
                          <a:effectLst/>
                        </a:rPr>
                        <a:t>及以上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2747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分辨率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1366</a:t>
                      </a:r>
                      <a:r>
                        <a:rPr lang="zh-CN" sz="1050" kern="0">
                          <a:effectLst/>
                        </a:rPr>
                        <a:t>×</a:t>
                      </a:r>
                      <a:r>
                        <a:rPr lang="en-US" sz="1050" kern="0">
                          <a:effectLst/>
                        </a:rPr>
                        <a:t>768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274763">
                <a:tc rowSpan="3"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Android</a:t>
                      </a:r>
                      <a:r>
                        <a:rPr lang="zh-CN" sz="1050" kern="0">
                          <a:effectLst/>
                        </a:rPr>
                        <a:t>手机端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android</a:t>
                      </a:r>
                      <a:r>
                        <a:rPr lang="zh-CN" sz="1050" kern="0" dirty="0">
                          <a:effectLst/>
                        </a:rPr>
                        <a:t>版本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Android4.4</a:t>
                      </a:r>
                      <a:r>
                        <a:rPr lang="zh-CN" sz="1050" kern="0">
                          <a:effectLst/>
                        </a:rPr>
                        <a:t>及以上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2747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内存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512M</a:t>
                      </a:r>
                      <a:r>
                        <a:rPr lang="zh-CN" sz="1050" kern="0">
                          <a:effectLst/>
                        </a:rPr>
                        <a:t>及以上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2747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屏幕尺寸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适用于大部分手机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274763">
                <a:tc rowSpan="3"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数据库服务器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CPU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INTEL XEON 2.4G</a:t>
                      </a:r>
                      <a:r>
                        <a:rPr lang="zh-CN" sz="1050" kern="0">
                          <a:effectLst/>
                        </a:rPr>
                        <a:t>或相应配置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2747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内存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2G</a:t>
                      </a:r>
                      <a:r>
                        <a:rPr lang="zh-CN" sz="1050" kern="0">
                          <a:effectLst/>
                        </a:rPr>
                        <a:t>及以上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2747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硬盘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320G</a:t>
                      </a:r>
                      <a:r>
                        <a:rPr lang="zh-CN" sz="1050" kern="0">
                          <a:effectLst/>
                        </a:rPr>
                        <a:t>及以上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274763"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操作系统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Windows 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028086" y="107590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楷体" panose="02010609060101010101" pitchFamily="49" charset="-122"/>
                <a:cs typeface="楷体" panose="02010609060101010101" pitchFamily="49" charset="-122"/>
              </a:rPr>
              <a:t>系统硬件环境列表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8906"/>
              </p:ext>
            </p:extLst>
          </p:nvPr>
        </p:nvGraphicFramePr>
        <p:xfrm>
          <a:off x="2730138" y="1445232"/>
          <a:ext cx="6853372" cy="31398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0052"/>
                <a:gridCol w="2686660"/>
                <a:gridCol w="2686660"/>
              </a:tblGrid>
              <a:tr h="283357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网站开发工具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J2EE</a:t>
                      </a:r>
                      <a:r>
                        <a:rPr lang="zh-CN" sz="1050" kern="0">
                          <a:effectLst/>
                        </a:rPr>
                        <a:t>开发工具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Eclipse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2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页面搭建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Sublime Text 3x64;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2269">
                <a:tc row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手机端开发工具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JDK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jdk-7u79-windows-i586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2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SDK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android-sdk_r16-windows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2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ADT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ADT-16.0.1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83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SOAP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ksoap2-android-assembly-2.4-jar-with-dependencies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2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Eclipse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eclipse-SDK-4.2.1-win64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22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数据库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Mysql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Mysql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22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WEB</a:t>
                      </a:r>
                      <a:r>
                        <a:rPr lang="zh-CN" sz="1050" kern="0">
                          <a:effectLst/>
                        </a:rPr>
                        <a:t>服务器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Tomcat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Tomcat 7.0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22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开发框架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SpringMVC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Eclipse 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5028086" y="107590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楷体" panose="02010609060101010101" pitchFamily="49" charset="-122"/>
                <a:cs typeface="楷体" panose="02010609060101010101" pitchFamily="49" charset="-122"/>
              </a:rPr>
              <a:t>系统软件环境列表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4082762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xit" presetSubtype="32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xit" presetSubtype="3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3138"/>
            <a:ext cx="121920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3250"/>
            <a:ext cx="1219200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7"/>
          <p:cNvSpPr>
            <a:spLocks noChangeArrowheads="1"/>
          </p:cNvSpPr>
          <p:nvPr/>
        </p:nvSpPr>
        <p:spPr bwMode="auto">
          <a:xfrm>
            <a:off x="2782888" y="4638675"/>
            <a:ext cx="662622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感谢您的耐心观看</a:t>
            </a:r>
            <a:endParaRPr lang="en-US" altLang="zh-CN"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TextBox 7"/>
          <p:cNvSpPr>
            <a:spLocks noChangeArrowheads="1"/>
          </p:cNvSpPr>
          <p:nvPr/>
        </p:nvSpPr>
        <p:spPr bwMode="auto">
          <a:xfrm>
            <a:off x="2808288" y="2386013"/>
            <a:ext cx="6624637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335" noProof="1" smtClean="0">
                <a:solidFill>
                  <a:schemeClr val="bg1"/>
                </a:solidFill>
                <a:latin typeface="Swis721 Th BT" pitchFamily="34" charset="0"/>
                <a:ea typeface="微软雅黑" panose="020B0503020204020204" pitchFamily="34" charset="-122"/>
                <a:cs typeface="LilyUPC" pitchFamily="34" charset="-34"/>
                <a:sym typeface="微软雅黑" panose="020B0503020204020204" pitchFamily="34" charset="-122"/>
              </a:rPr>
              <a:t>Little boy</a:t>
            </a:r>
            <a:endParaRPr lang="en-US" altLang="zh-CN" sz="5335" noProof="1">
              <a:solidFill>
                <a:schemeClr val="bg1"/>
              </a:solidFill>
              <a:latin typeface="Swis721 Th BT" pitchFamily="34" charset="0"/>
              <a:ea typeface="微软雅黑" panose="020B0503020204020204" pitchFamily="34" charset="-122"/>
              <a:cs typeface="LilyUPC" pitchFamily="34" charset="-34"/>
              <a:sym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335" noProof="1">
                <a:solidFill>
                  <a:schemeClr val="bg1"/>
                </a:solidFill>
                <a:latin typeface="Swis721 Th BT" pitchFamily="34" charset="0"/>
                <a:ea typeface="微软雅黑" panose="020B0503020204020204" pitchFamily="34" charset="-122"/>
                <a:cs typeface="LilyUPC" pitchFamily="34" charset="-34"/>
                <a:sym typeface="微软雅黑" panose="020B0503020204020204" pitchFamily="34" charset="-122"/>
              </a:rPr>
              <a:t> </a:t>
            </a:r>
            <a:r>
              <a:rPr lang="en-US" altLang="zh-CN" sz="5335" noProof="1">
                <a:solidFill>
                  <a:schemeClr val="accent2">
                    <a:lumMod val="75000"/>
                  </a:schemeClr>
                </a:solidFill>
                <a:latin typeface="Swis721 Th BT" pitchFamily="34" charset="0"/>
                <a:ea typeface="微软雅黑" panose="020B0503020204020204" pitchFamily="34" charset="-122"/>
                <a:cs typeface="LilyUPC" pitchFamily="34" charset="-34"/>
                <a:sym typeface="微软雅黑" panose="020B0503020204020204" pitchFamily="34" charset="-122"/>
              </a:rPr>
              <a:t>PLAN</a:t>
            </a:r>
            <a:endParaRPr lang="zh-CN" altLang="en-US" sz="5335" noProof="1">
              <a:solidFill>
                <a:schemeClr val="accent2">
                  <a:lumMod val="75000"/>
                </a:schemeClr>
              </a:solidFill>
              <a:latin typeface="Swis721 Th BT" pitchFamily="34" charset="0"/>
              <a:ea typeface="微软雅黑" panose="020B0503020204020204" pitchFamily="34" charset="-122"/>
              <a:cs typeface="LilyUPC" pitchFamily="34" charset="-34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4400550"/>
            <a:ext cx="12192000" cy="492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/>
          </a:p>
        </p:txBody>
      </p:sp>
      <p:sp>
        <p:nvSpPr>
          <p:cNvPr id="18" name="矩形 17"/>
          <p:cNvSpPr/>
          <p:nvPr/>
        </p:nvSpPr>
        <p:spPr>
          <a:xfrm>
            <a:off x="0" y="4400550"/>
            <a:ext cx="5092700" cy="492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106" y="8731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622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 bldLvl="0" animBg="1"/>
      <p:bldP spid="1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文本框 9"/>
          <p:cNvSpPr txBox="1"/>
          <p:nvPr/>
        </p:nvSpPr>
        <p:spPr>
          <a:xfrm>
            <a:off x="2028825" y="4008438"/>
            <a:ext cx="1704975" cy="5024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algn="ctr" fontAlgn="auto">
              <a:defRPr/>
            </a:pPr>
            <a:r>
              <a:rPr lang="zh-CN" altLang="en-US" sz="2665" b="1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665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5123" name="TextBox 20"/>
          <p:cNvSpPr txBox="1">
            <a:spLocks noChangeArrowheads="1"/>
          </p:cNvSpPr>
          <p:nvPr/>
        </p:nvSpPr>
        <p:spPr bwMode="auto">
          <a:xfrm>
            <a:off x="5395913" y="1058863"/>
            <a:ext cx="132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reeform 5"/>
          <p:cNvSpPr>
            <a:spLocks noChangeArrowheads="1"/>
          </p:cNvSpPr>
          <p:nvPr/>
        </p:nvSpPr>
        <p:spPr bwMode="auto">
          <a:xfrm>
            <a:off x="2271713" y="2714625"/>
            <a:ext cx="1260475" cy="113665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Freeform 5"/>
          <p:cNvSpPr>
            <a:spLocks noChangeArrowheads="1"/>
          </p:cNvSpPr>
          <p:nvPr/>
        </p:nvSpPr>
        <p:spPr bwMode="auto">
          <a:xfrm>
            <a:off x="4402138" y="2714625"/>
            <a:ext cx="1260475" cy="113665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KSO_Shape"/>
          <p:cNvSpPr/>
          <p:nvPr/>
        </p:nvSpPr>
        <p:spPr bwMode="auto">
          <a:xfrm>
            <a:off x="4622381" y="3017045"/>
            <a:ext cx="811212" cy="557212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z="2400" noProof="1">
              <a:solidFill>
                <a:srgbClr val="FFFFFF"/>
              </a:solidFill>
            </a:endParaRPr>
          </a:p>
        </p:txBody>
      </p:sp>
      <p:sp>
        <p:nvSpPr>
          <p:cNvPr id="30" name="Freeform 5"/>
          <p:cNvSpPr/>
          <p:nvPr/>
        </p:nvSpPr>
        <p:spPr bwMode="auto">
          <a:xfrm>
            <a:off x="6532563" y="2714625"/>
            <a:ext cx="1260475" cy="113665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</a:ln>
        </p:spPr>
        <p:txBody>
          <a:bodyPr lIns="121920" tIns="60960" rIns="121920" bIns="60960"/>
          <a:lstStyle/>
          <a:p>
            <a:pPr fontAlgn="auto">
              <a:defRPr/>
            </a:pPr>
            <a:endParaRPr lang="zh-CN" altLang="en-US" sz="2400" noProof="1"/>
          </a:p>
        </p:txBody>
      </p:sp>
      <p:sp>
        <p:nvSpPr>
          <p:cNvPr id="37" name="Freeform 5"/>
          <p:cNvSpPr/>
          <p:nvPr/>
        </p:nvSpPr>
        <p:spPr bwMode="auto">
          <a:xfrm>
            <a:off x="8661400" y="2714625"/>
            <a:ext cx="1260475" cy="113665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 lim="800000"/>
          </a:ln>
        </p:spPr>
        <p:txBody>
          <a:bodyPr lIns="121920" tIns="60960" rIns="121920" bIns="60960"/>
          <a:lstStyle/>
          <a:p>
            <a:pPr fontAlgn="auto">
              <a:defRPr/>
            </a:pPr>
            <a:endParaRPr lang="zh-CN" altLang="en-US" sz="2400" noProof="1"/>
          </a:p>
        </p:txBody>
      </p:sp>
      <p:sp>
        <p:nvSpPr>
          <p:cNvPr id="52" name="文本框 9"/>
          <p:cNvSpPr txBox="1"/>
          <p:nvPr/>
        </p:nvSpPr>
        <p:spPr>
          <a:xfrm>
            <a:off x="2028825" y="4508500"/>
            <a:ext cx="1704975" cy="297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algn="ctr" fontAlgn="auto">
              <a:defRPr/>
            </a:pPr>
            <a:endParaRPr lang="zh-CN" altLang="en-US" sz="1335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9"/>
          <p:cNvSpPr txBox="1"/>
          <p:nvPr/>
        </p:nvSpPr>
        <p:spPr>
          <a:xfrm>
            <a:off x="3883025" y="4005263"/>
            <a:ext cx="2298700" cy="501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algn="ctr" fontAlgn="auto">
              <a:defRPr/>
            </a:pPr>
            <a:r>
              <a:rPr lang="zh-CN" altLang="en-US" sz="2665" b="1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面向群体</a:t>
            </a:r>
            <a:endParaRPr lang="zh-CN" altLang="en-US" sz="2665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9"/>
          <p:cNvSpPr txBox="1"/>
          <p:nvPr/>
        </p:nvSpPr>
        <p:spPr>
          <a:xfrm>
            <a:off x="6088063" y="4008438"/>
            <a:ext cx="2147887" cy="501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algn="ctr" fontAlgn="auto">
              <a:defRPr/>
            </a:pPr>
            <a:r>
              <a:rPr lang="zh-CN" altLang="en-US" sz="2665" b="1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  <a:endParaRPr lang="zh-CN" altLang="en-US" sz="2665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9"/>
          <p:cNvSpPr txBox="1"/>
          <p:nvPr/>
        </p:nvSpPr>
        <p:spPr>
          <a:xfrm>
            <a:off x="6315075" y="4508500"/>
            <a:ext cx="1695450" cy="9140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fontAlgn="auto">
              <a:defRPr/>
            </a:pPr>
            <a:r>
              <a:rPr lang="en-US" altLang="zh-CN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en-US" altLang="zh-CN" sz="1335" noProof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auto">
              <a:defRPr/>
            </a:pPr>
            <a:r>
              <a:rPr lang="en-US" altLang="zh-CN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学习平台相关管理</a:t>
            </a:r>
            <a:endParaRPr lang="en-US" altLang="zh-CN" sz="1335" noProof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auto">
              <a:defRPr/>
            </a:pPr>
            <a:r>
              <a:rPr lang="en-US" altLang="zh-CN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校企合作管理</a:t>
            </a:r>
            <a:endParaRPr lang="en-US" altLang="zh-CN" sz="1335" noProof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auto">
              <a:defRPr/>
            </a:pPr>
            <a:r>
              <a:rPr lang="en-US" altLang="zh-CN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商家入驻管理</a:t>
            </a:r>
            <a:endParaRPr lang="zh-CN" altLang="en-US" sz="1335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9"/>
          <p:cNvSpPr txBox="1"/>
          <p:nvPr/>
        </p:nvSpPr>
        <p:spPr>
          <a:xfrm>
            <a:off x="8007350" y="4011613"/>
            <a:ext cx="2570163" cy="5024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algn="ctr" fontAlgn="auto">
              <a:defRPr/>
            </a:pPr>
            <a:r>
              <a:rPr lang="zh-CN" altLang="en-US" sz="2665" b="1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非功能需求</a:t>
            </a:r>
            <a:endParaRPr lang="zh-CN" altLang="en-US" sz="2665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9"/>
          <p:cNvSpPr txBox="1"/>
          <p:nvPr/>
        </p:nvSpPr>
        <p:spPr>
          <a:xfrm>
            <a:off x="8797084" y="4508500"/>
            <a:ext cx="1474787" cy="5032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fontAlgn="auto">
              <a:defRPr/>
            </a:pPr>
            <a:r>
              <a:rPr lang="en-US" altLang="zh-CN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335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性能需求</a:t>
            </a:r>
            <a:endParaRPr lang="en-US" altLang="zh-CN" sz="1335" noProof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auto">
              <a:defRPr/>
            </a:pPr>
            <a:r>
              <a:rPr lang="en-US" altLang="zh-CN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其他需求</a:t>
            </a:r>
            <a:endParaRPr lang="en-US" altLang="zh-CN" sz="1335" noProof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Freeform 5"/>
          <p:cNvSpPr/>
          <p:nvPr/>
        </p:nvSpPr>
        <p:spPr bwMode="auto">
          <a:xfrm>
            <a:off x="4848225" y="0"/>
            <a:ext cx="2493963" cy="1055688"/>
          </a:xfrm>
          <a:custGeom>
            <a:avLst/>
            <a:gdLst/>
            <a:ahLst/>
            <a:cxnLst/>
            <a:rect l="l" t="t" r="r" b="b"/>
            <a:pathLst>
              <a:path w="1212931" h="513429">
                <a:moveTo>
                  <a:pt x="0" y="0"/>
                </a:moveTo>
                <a:lnTo>
                  <a:pt x="1212931" y="0"/>
                </a:lnTo>
                <a:cubicBezTo>
                  <a:pt x="1210875" y="8189"/>
                  <a:pt x="1207259" y="15721"/>
                  <a:pt x="1202896" y="22772"/>
                </a:cubicBezTo>
                <a:lnTo>
                  <a:pt x="956422" y="454561"/>
                </a:lnTo>
                <a:cubicBezTo>
                  <a:pt x="946115" y="471761"/>
                  <a:pt x="931774" y="486697"/>
                  <a:pt x="913401" y="497559"/>
                </a:cubicBezTo>
                <a:cubicBezTo>
                  <a:pt x="894131" y="508874"/>
                  <a:pt x="873069" y="513853"/>
                  <a:pt x="852006" y="513401"/>
                </a:cubicBezTo>
                <a:lnTo>
                  <a:pt x="358161" y="513401"/>
                </a:lnTo>
                <a:cubicBezTo>
                  <a:pt x="338443" y="513401"/>
                  <a:pt x="317829" y="508422"/>
                  <a:pt x="299456" y="497559"/>
                </a:cubicBezTo>
                <a:cubicBezTo>
                  <a:pt x="281082" y="486697"/>
                  <a:pt x="266294" y="471761"/>
                  <a:pt x="256435" y="454109"/>
                </a:cubicBezTo>
                <a:lnTo>
                  <a:pt x="8616" y="20509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</a:ln>
        </p:spPr>
        <p:txBody>
          <a:bodyPr lIns="121920" tIns="60960" rIns="121920" bIns="60960"/>
          <a:lstStyle/>
          <a:p>
            <a:pPr fontAlgn="auto">
              <a:defRPr/>
            </a:pPr>
            <a:endParaRPr lang="zh-CN" altLang="en-US" sz="2400" noProof="1"/>
          </a:p>
        </p:txBody>
      </p:sp>
      <p:sp>
        <p:nvSpPr>
          <p:cNvPr id="20" name="TextBox 19"/>
          <p:cNvSpPr txBox="1"/>
          <p:nvPr/>
        </p:nvSpPr>
        <p:spPr>
          <a:xfrm>
            <a:off x="5462588" y="252413"/>
            <a:ext cx="1266825" cy="7477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defRPr/>
            </a:pPr>
            <a:r>
              <a:rPr lang="zh-CN" altLang="en-US" sz="4265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65" name="矩形 64"/>
          <p:cNvSpPr/>
          <p:nvPr/>
        </p:nvSpPr>
        <p:spPr>
          <a:xfrm>
            <a:off x="-1588" y="6715125"/>
            <a:ext cx="12192001" cy="142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/>
          </a:p>
        </p:txBody>
      </p:sp>
      <p:sp>
        <p:nvSpPr>
          <p:cNvPr id="24" name="文本框 9"/>
          <p:cNvSpPr txBox="1"/>
          <p:nvPr/>
        </p:nvSpPr>
        <p:spPr>
          <a:xfrm>
            <a:off x="4193381" y="4532089"/>
            <a:ext cx="1695450" cy="297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fontAlgn="auto">
              <a:defRPr/>
            </a:pPr>
            <a:r>
              <a:rPr lang="en-US" altLang="zh-CN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学生、家长、学校</a:t>
            </a:r>
            <a:endParaRPr lang="zh-CN" altLang="en-US" sz="1335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50" y="2992437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206" y="2978150"/>
            <a:ext cx="609600" cy="609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837" y="29924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90544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"/>
                            </p:stCondLst>
                            <p:childTnLst>
                              <p:par>
                                <p:cTn id="6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2" grpId="0"/>
      <p:bldP spid="53" grpId="0"/>
      <p:bldP spid="55" grpId="0"/>
      <p:bldP spid="56" grpId="0"/>
      <p:bldP spid="57" grpId="0"/>
      <p:bldP spid="58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61938" y="2154238"/>
            <a:ext cx="1033462" cy="28098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defRPr/>
            </a:pP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PPT</a:t>
            </a: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模板下载：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www.1ppt.com/moban/     </a:t>
            </a: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行业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PPT</a:t>
            </a: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模板：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www.1ppt.com/hangye/ </a:t>
            </a:r>
            <a:endParaRPr lang="en-US" altLang="zh-CN" sz="135" noProof="1">
              <a:solidFill>
                <a:schemeClr val="bg1"/>
              </a:solidFill>
            </a:endParaRPr>
          </a:p>
          <a:p>
            <a:pPr fontAlgn="auto">
              <a:defRPr/>
            </a:pP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节日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PPT</a:t>
            </a: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模板：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www.1ppt.com/jieri/           PPT</a:t>
            </a: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素材下载：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www.1ppt.com/sucai/</a:t>
            </a:r>
            <a:endParaRPr lang="en-US" altLang="zh-CN" sz="135" noProof="1">
              <a:solidFill>
                <a:schemeClr val="bg1"/>
              </a:solidFill>
            </a:endParaRPr>
          </a:p>
          <a:p>
            <a:pPr fontAlgn="auto">
              <a:defRPr/>
            </a:pP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PPT</a:t>
            </a: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背景图片：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www.1ppt.com/beijing/      PPT</a:t>
            </a: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图表下载：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www.1ppt.com/tubiao/      </a:t>
            </a:r>
            <a:endParaRPr lang="en-US" altLang="zh-CN" sz="135" noProof="1">
              <a:solidFill>
                <a:schemeClr val="bg1"/>
              </a:solidFill>
            </a:endParaRPr>
          </a:p>
          <a:p>
            <a:pPr fontAlgn="auto">
              <a:defRPr/>
            </a:pP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优秀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PPT</a:t>
            </a: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下载：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www.1ppt.com/xiazai/        PPT</a:t>
            </a: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教程： 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www.1ppt.com/powerpoint/      </a:t>
            </a:r>
            <a:endParaRPr lang="en-US" altLang="zh-CN" sz="135" noProof="1">
              <a:solidFill>
                <a:schemeClr val="bg1"/>
              </a:solidFill>
            </a:endParaRPr>
          </a:p>
          <a:p>
            <a:pPr fontAlgn="auto">
              <a:defRPr/>
            </a:pP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Word</a:t>
            </a: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教程： 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www.1ppt.com/word/              Excel</a:t>
            </a: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教程：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www.1ppt.com/excel/  </a:t>
            </a:r>
            <a:endParaRPr lang="en-US" altLang="zh-CN" sz="135" noProof="1">
              <a:solidFill>
                <a:schemeClr val="bg1"/>
              </a:solidFill>
            </a:endParaRPr>
          </a:p>
          <a:p>
            <a:pPr fontAlgn="auto">
              <a:defRPr/>
            </a:pP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资料下载：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www.1ppt.com/ziliao/                PPT</a:t>
            </a: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课件下载：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www.1ppt.com/kejian/ </a:t>
            </a:r>
            <a:endParaRPr lang="en-US" altLang="zh-CN" sz="135" noProof="1">
              <a:solidFill>
                <a:schemeClr val="bg1"/>
              </a:solidFill>
            </a:endParaRPr>
          </a:p>
          <a:p>
            <a:pPr fontAlgn="auto">
              <a:defRPr/>
            </a:pP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范文下载：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www.1ppt.com/fanwen/             </a:t>
            </a: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试卷下载：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www.1ppt.com/shiti/  </a:t>
            </a:r>
            <a:endParaRPr lang="en-US" altLang="zh-CN" sz="135" noProof="1">
              <a:solidFill>
                <a:schemeClr val="bg1"/>
              </a:solidFill>
            </a:endParaRPr>
          </a:p>
          <a:p>
            <a:pPr fontAlgn="auto">
              <a:defRPr/>
            </a:pP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教案下载：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www.1ppt.com/jiaoan/        PPT</a:t>
            </a: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论坛：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www.1ppt.cn</a:t>
            </a:r>
            <a:endParaRPr lang="en-US" altLang="zh-CN" sz="135" noProof="1">
              <a:solidFill>
                <a:schemeClr val="bg1"/>
              </a:solidFill>
            </a:endParaRPr>
          </a:p>
          <a:p>
            <a:pPr fontAlgn="auto">
              <a:defRPr/>
            </a:pP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 </a:t>
            </a:r>
            <a:endParaRPr lang="zh-CN" altLang="en-US" sz="135" noProof="1">
              <a:solidFill>
                <a:schemeClr val="bg1"/>
              </a:solidFill>
            </a:endParaRPr>
          </a:p>
        </p:txBody>
      </p:sp>
      <p:pic>
        <p:nvPicPr>
          <p:cNvPr id="7170" name="图片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588" y="2949575"/>
            <a:ext cx="12192000" cy="3908425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/>
          </a:p>
        </p:txBody>
      </p:sp>
      <p:sp>
        <p:nvSpPr>
          <p:cNvPr id="12" name="文本框 9"/>
          <p:cNvSpPr txBox="1"/>
          <p:nvPr/>
        </p:nvSpPr>
        <p:spPr>
          <a:xfrm>
            <a:off x="4568825" y="3925888"/>
            <a:ext cx="3054350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algn="ctr" fontAlgn="auto">
              <a:defRPr/>
            </a:pPr>
            <a:r>
              <a:rPr lang="zh-CN" altLang="en-US" sz="4800" b="1" spc="3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系统概述</a:t>
            </a:r>
          </a:p>
        </p:txBody>
      </p:sp>
      <p:sp>
        <p:nvSpPr>
          <p:cNvPr id="13" name="Freeform 5"/>
          <p:cNvSpPr/>
          <p:nvPr/>
        </p:nvSpPr>
        <p:spPr bwMode="auto">
          <a:xfrm>
            <a:off x="5202238" y="2143125"/>
            <a:ext cx="1787525" cy="16113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</a:ln>
        </p:spPr>
        <p:txBody>
          <a:bodyPr lIns="121920" tIns="60960" rIns="121920" bIns="60960"/>
          <a:lstStyle/>
          <a:p>
            <a:pPr fontAlgn="auto">
              <a:defRPr/>
            </a:pPr>
            <a:endParaRPr lang="zh-CN" altLang="en-US" sz="2400" noProof="1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387" y="2506546"/>
            <a:ext cx="962819" cy="9628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412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2673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3"/>
          <p:cNvSpPr/>
          <p:nvPr/>
        </p:nvSpPr>
        <p:spPr>
          <a:xfrm>
            <a:off x="730250" y="1531938"/>
            <a:ext cx="4943475" cy="32432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endParaRPr lang="zh-CN" altLang="en-US" sz="1400" b="1" noProof="1">
              <a:solidFill>
                <a:schemeClr val="bg2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defRPr/>
            </a:pPr>
            <a:r>
              <a:rPr lang="zh-CN" altLang="zh-CN" sz="1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校企合作为主，通过学校方面的宣传，让学生和家长对编程的重要性有所体会。在学校中，我们可以给予学校相关的资源比如教师、学习资料等等，其次我们会利用学校的教师资源（比如计算机教师），我们会对他们进行统一的培训。通过他们来对学生进行编程教育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zh-CN" altLang="zh-CN" sz="1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（这个想法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zh-CN" sz="1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第一个原因担心公司刚开始的教师资源不充足，第二个原因是他们本身从事的是教育行业，第三个原因是在公司后期我们可以通过服务的方式来盈利，第四个原因我们可以将我们的品牌，口碑打出去）。</a:t>
            </a:r>
            <a:r>
              <a:rPr lang="zh-CN" altLang="en-US" sz="1400" noProof="1">
                <a:solidFill>
                  <a:schemeClr val="bg2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      </a:t>
            </a:r>
            <a:endParaRPr lang="en-US" altLang="zh-CN" sz="1400" noProof="1">
              <a:solidFill>
                <a:schemeClr val="bg2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defRPr/>
            </a:pPr>
            <a:r>
              <a:rPr lang="zh-CN" altLang="en-US" sz="1400" noProof="1">
                <a:solidFill>
                  <a:schemeClr val="bg2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业务模式如右图所示。</a:t>
            </a:r>
          </a:p>
          <a:p>
            <a:pPr>
              <a:defRPr/>
            </a:pPr>
            <a:r>
              <a:rPr lang="zh-CN" altLang="zh-CN" sz="1400" kern="1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系统有独立进行数据库表结构的设计，以及</a:t>
            </a:r>
            <a:r>
              <a:rPr lang="en-US" altLang="zh-CN" sz="1400" kern="1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DAO </a:t>
            </a:r>
            <a:r>
              <a:rPr lang="zh-CN" altLang="zh-CN" sz="1400" kern="1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层和业务逻辑的实现。项目的核心工作都是围绕</a:t>
            </a:r>
            <a:r>
              <a:rPr lang="zh-CN" altLang="en-US" sz="1400" kern="1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校企合作</a:t>
            </a:r>
            <a:r>
              <a:rPr lang="zh-CN" altLang="zh-CN" sz="1400" kern="1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管理展开的。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endParaRPr lang="zh-CN" altLang="en-US" sz="1400" noProof="1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921" y="1871390"/>
            <a:ext cx="6362700" cy="33242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921" y="1531938"/>
            <a:ext cx="6360079" cy="452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8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20"/>
          <p:cNvSpPr>
            <a:spLocks noGrp="1" noChangeArrowheads="1"/>
          </p:cNvSpPr>
          <p:nvPr/>
        </p:nvSpPr>
        <p:spPr bwMode="auto">
          <a:xfrm>
            <a:off x="606425" y="171450"/>
            <a:ext cx="2741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业务模式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11995150" y="6240463"/>
            <a:ext cx="0" cy="29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3"/>
          <p:cNvSpPr/>
          <p:nvPr/>
        </p:nvSpPr>
        <p:spPr>
          <a:xfrm>
            <a:off x="730250" y="1531938"/>
            <a:ext cx="4943475" cy="32432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endParaRPr lang="zh-CN" altLang="en-US" sz="1400" b="1" noProof="1">
              <a:solidFill>
                <a:schemeClr val="bg2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defRPr/>
            </a:pPr>
            <a:r>
              <a:rPr lang="zh-CN" altLang="zh-CN" sz="1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校企合作为主，通过学校方面的宣传，让学生和家长对编程的重要性有所体会。在学校中，我们可以给予学校相关的资源比如教师、学习资料等等，其次我们会利用学校的教师资源（比如计算机教师），我们会对他们进行统一的培训。通过他们来对学生进行编程教育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zh-CN" altLang="zh-CN" sz="1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（这个想法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zh-CN" sz="1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第一个原因担心公司刚开始的教师资源不充足，第二个原因是他们本身从事的是教育行业，第三个原因是在公司后期我们可以通过服务的方式来盈利，第四个原因我们可以将我们的品牌，口碑打出去）。</a:t>
            </a:r>
            <a:r>
              <a:rPr lang="zh-CN" altLang="en-US" sz="1400" noProof="1">
                <a:solidFill>
                  <a:schemeClr val="bg2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      </a:t>
            </a:r>
            <a:endParaRPr lang="en-US" altLang="zh-CN" sz="1400" noProof="1">
              <a:solidFill>
                <a:schemeClr val="bg2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defRPr/>
            </a:pPr>
            <a:r>
              <a:rPr lang="zh-CN" altLang="en-US" sz="1400" noProof="1">
                <a:solidFill>
                  <a:schemeClr val="bg2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业务模式如右图所示。</a:t>
            </a:r>
          </a:p>
          <a:p>
            <a:pPr>
              <a:defRPr/>
            </a:pPr>
            <a:r>
              <a:rPr lang="zh-CN" altLang="zh-CN" sz="1400" kern="1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系统有独立进行数据库表结构的设计，以及</a:t>
            </a:r>
            <a:r>
              <a:rPr lang="en-US" altLang="zh-CN" sz="1400" kern="1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DAO </a:t>
            </a:r>
            <a:r>
              <a:rPr lang="zh-CN" altLang="zh-CN" sz="1400" kern="1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层和业务逻辑的实现。项目的核心工作都是围绕</a:t>
            </a:r>
            <a:r>
              <a:rPr lang="zh-CN" altLang="en-US" sz="1400" kern="1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校企合作</a:t>
            </a:r>
            <a:r>
              <a:rPr lang="zh-CN" altLang="zh-CN" sz="1400" kern="1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管理展开的。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endParaRPr lang="zh-CN" altLang="en-US" sz="1400" noProof="1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59" y="150999"/>
            <a:ext cx="278466" cy="27846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921" y="1531938"/>
            <a:ext cx="6360079" cy="452946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921" y="1871390"/>
            <a:ext cx="63627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56291"/>
      </p:ext>
    </p:extLst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364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5"/>
          <p:cNvSpPr/>
          <p:nvPr/>
        </p:nvSpPr>
        <p:spPr>
          <a:xfrm>
            <a:off x="1588" y="2949575"/>
            <a:ext cx="12192000" cy="3908425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/>
          </a:p>
        </p:txBody>
      </p:sp>
      <p:sp>
        <p:nvSpPr>
          <p:cNvPr id="11" name="文本框 9"/>
          <p:cNvSpPr txBox="1"/>
          <p:nvPr/>
        </p:nvSpPr>
        <p:spPr>
          <a:xfrm>
            <a:off x="3802063" y="3925888"/>
            <a:ext cx="4587875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algn="ctr" fontAlgn="auto">
              <a:defRPr/>
            </a:pPr>
            <a:r>
              <a:rPr lang="zh-CN" altLang="en-US" sz="48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面向群体</a:t>
            </a:r>
          </a:p>
        </p:txBody>
      </p:sp>
      <p:sp>
        <p:nvSpPr>
          <p:cNvPr id="21" name="Freeform 5"/>
          <p:cNvSpPr/>
          <p:nvPr/>
        </p:nvSpPr>
        <p:spPr bwMode="auto">
          <a:xfrm>
            <a:off x="5202238" y="2143125"/>
            <a:ext cx="1787525" cy="16113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</a:ln>
        </p:spPr>
        <p:txBody>
          <a:bodyPr lIns="121920" tIns="60960" rIns="121920" bIns="60960"/>
          <a:lstStyle/>
          <a:p>
            <a:pPr fontAlgn="auto">
              <a:defRPr/>
            </a:pPr>
            <a:endParaRPr lang="zh-CN" altLang="en-US" sz="2400" noProof="1"/>
          </a:p>
        </p:txBody>
      </p:sp>
      <p:sp>
        <p:nvSpPr>
          <p:cNvPr id="9" name="KSO_Shape"/>
          <p:cNvSpPr/>
          <p:nvPr/>
        </p:nvSpPr>
        <p:spPr bwMode="auto">
          <a:xfrm>
            <a:off x="5690394" y="2670175"/>
            <a:ext cx="811212" cy="557212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z="2400" noProof="1">
              <a:solidFill>
                <a:srgbClr val="FFFF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106" y="8731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4908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KSO_Shape"/>
          <p:cNvSpPr/>
          <p:nvPr/>
        </p:nvSpPr>
        <p:spPr bwMode="auto">
          <a:xfrm>
            <a:off x="265113" y="200025"/>
            <a:ext cx="279400" cy="192088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1995150" y="6240463"/>
            <a:ext cx="0" cy="29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20"/>
          <p:cNvSpPr>
            <a:spLocks noGrp="1" noChangeArrowheads="1"/>
          </p:cNvSpPr>
          <p:nvPr/>
        </p:nvSpPr>
        <p:spPr bwMode="auto">
          <a:xfrm>
            <a:off x="606425" y="171450"/>
            <a:ext cx="2741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面向群体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313" y="1859755"/>
            <a:ext cx="6806901" cy="15287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9700" y="90757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1400" kern="100" dirty="0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1400" kern="100" dirty="0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根本</a:t>
            </a:r>
            <a:r>
              <a:rPr lang="zh-CN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需求：未来时代，生活，社会乃至国家等对编程的需求越来越大的情况下，编程教育是面向全民化的。在这个趋势下，教育的模式也会从传统模式改变为智能教育，这样才能顺应时代发展的要求</a:t>
            </a:r>
            <a:r>
              <a:rPr lang="en-US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400" kern="100" dirty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4513" y="404891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普通用户：学生可以通过家长的手机号进行注册然后登陆，在我们的平台上进行学习。也可以通过第三方登录进而绑定相关的资料。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学校用户：可以使用学校的特定的</a:t>
            </a:r>
            <a:r>
              <a:rPr lang="en-US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来注册，我们根据这个特定的</a:t>
            </a:r>
            <a:r>
              <a:rPr lang="en-US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来区分学校，这个特定</a:t>
            </a:r>
            <a:r>
              <a:rPr lang="en-US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，我们会跟校企合作平台进行沟通。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企业用户：可以使用企业的特定的</a:t>
            </a:r>
            <a:r>
              <a:rPr lang="en-US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来注册，我们根据这个特定的</a:t>
            </a:r>
            <a:r>
              <a:rPr lang="en-US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来区分企业。这个特定</a:t>
            </a:r>
            <a:r>
              <a:rPr lang="en-US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，我们会跟商家合作平台进行沟通。</a:t>
            </a:r>
          </a:p>
        </p:txBody>
      </p:sp>
    </p:spTree>
    <p:extLst>
      <p:ext uri="{BB962C8B-B14F-4D97-AF65-F5344CB8AC3E}">
        <p14:creationId xmlns:p14="http://schemas.microsoft.com/office/powerpoint/2010/main" val="4038612407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20"/>
          <p:cNvSpPr>
            <a:spLocks noGrp="1" noChangeArrowheads="1"/>
          </p:cNvSpPr>
          <p:nvPr/>
        </p:nvSpPr>
        <p:spPr bwMode="auto">
          <a:xfrm>
            <a:off x="606425" y="171450"/>
            <a:ext cx="2741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5" name="KSO_Shape"/>
          <p:cNvSpPr/>
          <p:nvPr/>
        </p:nvSpPr>
        <p:spPr bwMode="auto">
          <a:xfrm>
            <a:off x="265113" y="200025"/>
            <a:ext cx="279400" cy="192088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1995150" y="6240463"/>
            <a:ext cx="0" cy="29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65113" y="1111240"/>
            <a:ext cx="445928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线上系统架构：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APP(</a:t>
            </a:r>
            <a:r>
              <a:rPr lang="zh-CN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安卓和</a:t>
            </a:r>
            <a:r>
              <a:rPr lang="en-US" altLang="zh-CN" sz="1400" kern="10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ios</a:t>
            </a:r>
            <a:r>
              <a:rPr lang="en-US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主要为 一：校企合作的一个平台，二：儿童学习编程的一个平台 三：儿童编程培训中心入驻。</a:t>
            </a: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Web</a:t>
            </a:r>
            <a:r>
              <a:rPr lang="zh-CN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客户端</a:t>
            </a:r>
            <a:r>
              <a:rPr lang="en-US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同</a:t>
            </a:r>
            <a:r>
              <a:rPr lang="en-US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APP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/>
            </a:pPr>
            <a:r>
              <a:rPr lang="zh-CN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大数据分析平台，人工智能进行相关的智能教学。</a:t>
            </a: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Web</a:t>
            </a:r>
            <a:r>
              <a:rPr lang="zh-CN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管理平台</a:t>
            </a:r>
            <a:r>
              <a:rPr lang="en-US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zh-CN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技术实现：</a:t>
            </a:r>
          </a:p>
          <a:p>
            <a:pPr marL="228600" indent="266700" algn="just">
              <a:spcAft>
                <a:spcPts val="0"/>
              </a:spcAft>
            </a:pPr>
            <a:r>
              <a:rPr lang="zh-CN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前端：</a:t>
            </a:r>
            <a:r>
              <a:rPr lang="en-US" altLang="zh-CN" sz="1400" b="1" kern="100" dirty="0">
                <a:solidFill>
                  <a:srgbClr val="26262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React</a:t>
            </a:r>
            <a:r>
              <a:rPr lang="zh-CN" altLang="zh-CN" sz="1400" b="1" kern="100" dirty="0">
                <a:solidFill>
                  <a:srgbClr val="26262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框架</a:t>
            </a:r>
            <a:r>
              <a:rPr lang="en-US" altLang="zh-CN" sz="1400" b="1" kern="100" dirty="0">
                <a:solidFill>
                  <a:srgbClr val="26262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400" b="1" kern="100" dirty="0" err="1">
                <a:solidFill>
                  <a:srgbClr val="26262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Html,CSS,JS</a:t>
            </a:r>
            <a:r>
              <a:rPr lang="en-US" altLang="zh-CN" sz="1400" b="1" kern="100" dirty="0">
                <a:solidFill>
                  <a:srgbClr val="26262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zh-CN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后端：</a:t>
            </a:r>
            <a:r>
              <a:rPr lang="en-US" altLang="zh-CN" sz="1400" kern="10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Java,python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zh-CN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数据库：</a:t>
            </a:r>
            <a:r>
              <a:rPr lang="en-US" altLang="zh-CN" sz="1400" kern="10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mysql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zh-CN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服务器：前期使用云服务器，后期有能力自己搞</a:t>
            </a:r>
          </a:p>
          <a:p>
            <a:pPr marL="228600" indent="266700" algn="just">
              <a:spcAft>
                <a:spcPts val="0"/>
              </a:spcAft>
            </a:pPr>
            <a:r>
              <a:rPr lang="zh-CN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平台：都行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271" y="1643270"/>
            <a:ext cx="6444879" cy="415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30458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364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5"/>
          <p:cNvSpPr/>
          <p:nvPr/>
        </p:nvSpPr>
        <p:spPr>
          <a:xfrm>
            <a:off x="1588" y="2949575"/>
            <a:ext cx="12192000" cy="3908425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/>
          </a:p>
        </p:txBody>
      </p:sp>
      <p:sp>
        <p:nvSpPr>
          <p:cNvPr id="11" name="文本框 9"/>
          <p:cNvSpPr txBox="1"/>
          <p:nvPr/>
        </p:nvSpPr>
        <p:spPr>
          <a:xfrm>
            <a:off x="3802063" y="3925888"/>
            <a:ext cx="4587875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algn="ctr" fontAlgn="auto">
              <a:defRPr/>
            </a:pPr>
            <a:r>
              <a:rPr lang="zh-CN" altLang="en-US" sz="48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</a:p>
        </p:txBody>
      </p:sp>
      <p:sp>
        <p:nvSpPr>
          <p:cNvPr id="21" name="Freeform 5"/>
          <p:cNvSpPr/>
          <p:nvPr/>
        </p:nvSpPr>
        <p:spPr bwMode="auto">
          <a:xfrm>
            <a:off x="5202238" y="2143125"/>
            <a:ext cx="1787525" cy="16113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</a:ln>
        </p:spPr>
        <p:txBody>
          <a:bodyPr lIns="121920" tIns="60960" rIns="121920" bIns="60960"/>
          <a:lstStyle/>
          <a:p>
            <a:pPr fontAlgn="auto">
              <a:defRPr/>
            </a:pPr>
            <a:endParaRPr lang="zh-CN" altLang="en-US" sz="2400" noProof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643981"/>
            <a:ext cx="609600" cy="609600"/>
          </a:xfrm>
          <a:prstGeom prst="rect">
            <a:avLst/>
          </a:prstGeom>
        </p:spPr>
      </p:pic>
      <p:sp>
        <p:nvSpPr>
          <p:cNvPr id="8" name="文本框 9"/>
          <p:cNvSpPr txBox="1"/>
          <p:nvPr/>
        </p:nvSpPr>
        <p:spPr>
          <a:xfrm>
            <a:off x="5442240" y="4756885"/>
            <a:ext cx="1695450" cy="9140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fontAlgn="auto">
              <a:defRPr/>
            </a:pPr>
            <a:r>
              <a:rPr lang="en-US" altLang="zh-CN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en-US" altLang="zh-CN" sz="1335" noProof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auto">
              <a:defRPr/>
            </a:pPr>
            <a:r>
              <a:rPr lang="en-US" altLang="zh-CN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学习平台相关管理</a:t>
            </a:r>
            <a:endParaRPr lang="en-US" altLang="zh-CN" sz="1335" noProof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auto">
              <a:defRPr/>
            </a:pPr>
            <a:r>
              <a:rPr lang="en-US" altLang="zh-CN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校企合作管理</a:t>
            </a:r>
            <a:endParaRPr lang="en-US" altLang="zh-CN" sz="1335" noProof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auto">
              <a:defRPr/>
            </a:pPr>
            <a:r>
              <a:rPr lang="en-US" altLang="zh-CN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商家入驻管理</a:t>
            </a:r>
            <a:endParaRPr lang="zh-CN" altLang="en-US" sz="1335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106" y="8731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4747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1040</Words>
  <Application>Microsoft Office PowerPoint</Application>
  <PresentationFormat>宽屏</PresentationFormat>
  <Paragraphs>156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LilyUPC</vt:lpstr>
      <vt:lpstr>Swis721 Th BT</vt:lpstr>
      <vt:lpstr>黑体</vt:lpstr>
      <vt:lpstr>楷体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祝海波</dc:creator>
  <cp:lastModifiedBy>祝海波</cp:lastModifiedBy>
  <cp:revision>29</cp:revision>
  <dcterms:created xsi:type="dcterms:W3CDTF">2017-11-12T15:51:06Z</dcterms:created>
  <dcterms:modified xsi:type="dcterms:W3CDTF">2017-11-17T02:19:09Z</dcterms:modified>
</cp:coreProperties>
</file>