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5" r:id="rId3"/>
  </p:sldMasterIdLst>
  <p:notesMasterIdLst>
    <p:notesMasterId r:id="rId5"/>
  </p:notesMasterIdLst>
  <p:sldIdLst>
    <p:sldId id="258" r:id="rId4"/>
    <p:sldId id="263" r:id="rId6"/>
    <p:sldId id="262" r:id="rId7"/>
    <p:sldId id="264" r:id="rId8"/>
    <p:sldId id="324" r:id="rId9"/>
    <p:sldId id="326" r:id="rId10"/>
    <p:sldId id="325" r:id="rId11"/>
    <p:sldId id="307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C1B092"/>
    <a:srgbClr val="E7E4D4"/>
    <a:srgbClr val="E02426"/>
    <a:srgbClr val="F72B3C"/>
    <a:srgbClr val="F2FAFD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42" autoAdjust="0"/>
    <p:restoredTop sz="94660"/>
  </p:normalViewPr>
  <p:slideViewPr>
    <p:cSldViewPr snapToGrid="0">
      <p:cViewPr>
        <p:scale>
          <a:sx n="75" d="100"/>
          <a:sy n="75" d="100"/>
        </p:scale>
        <p:origin x="-1704" y="-9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1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EDE48-2463-47CF-A71B-F1996721DA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1BB33-05C3-4B56-A34D-D9987E82511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1BB33-05C3-4B56-A34D-D9987E8251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1BB33-05C3-4B56-A34D-D9987E8251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1BB33-05C3-4B56-A34D-D9987E8251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1BB33-05C3-4B56-A34D-D9987E8251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1BB33-05C3-4B56-A34D-D9987E8251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1BB33-05C3-4B56-A34D-D9987E8251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1BB33-05C3-4B56-A34D-D9987E8251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1BB33-05C3-4B56-A34D-D9987E8251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F7D9-A0F0-4679-AEA6-B29405DF4F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165C-4B54-4CFA-A73F-83E229CD7B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F7D9-A0F0-4679-AEA6-B29405DF4F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165C-4B54-4CFA-A73F-83E229CD7B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F7D9-A0F0-4679-AEA6-B29405DF4F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165C-4B54-4CFA-A73F-83E229CD7B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F7D9-A0F0-4679-AEA6-B29405DF4F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165C-4B54-4CFA-A73F-83E229CD7B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F7D9-A0F0-4679-AEA6-B29405DF4F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165C-4B54-4CFA-A73F-83E229CD7B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F7D9-A0F0-4679-AEA6-B29405DF4F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165C-4B54-4CFA-A73F-83E229CD7B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F7D9-A0F0-4679-AEA6-B29405DF4F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165C-4B54-4CFA-A73F-83E229CD7B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F7D9-A0F0-4679-AEA6-B29405DF4F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165C-4B54-4CFA-A73F-83E229CD7B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F7D9-A0F0-4679-AEA6-B29405DF4F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165C-4B54-4CFA-A73F-83E229CD7B4A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F7D9-A0F0-4679-AEA6-B29405DF4F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165C-4B54-4CFA-A73F-83E229CD7B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F7D9-A0F0-4679-AEA6-B29405DF4F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165C-4B54-4CFA-A73F-83E229CD7B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F7D9-A0F0-4679-AEA6-B29405DF4F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165C-4B54-4CFA-A73F-83E229CD7B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7" Type="http://schemas.openxmlformats.org/officeDocument/2006/relationships/theme" Target="../theme/theme1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fld id="{CD62F7D9-A0F0-4679-AEA6-B29405DF4F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fld id="{8DD3165C-4B54-4CFA-A73F-83E229CD7B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</p:sldLayoutIdLst>
  <mc:AlternateContent xmlns:mc="http://schemas.openxmlformats.org/markup-compatibility/2006">
    <mc:Choice xmlns:p14="http://schemas.microsoft.com/office/powerpoint/2010/main" Requires="p14">
      <p:transition spd="slow" p14:dur="1500" advTm="6000">
        <p:random/>
      </p:transition>
    </mc:Choice>
    <mc:Fallback>
      <p:transition spd="slow" advTm="6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3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5.xml"/><Relationship Id="rId2" Type="http://schemas.microsoft.com/office/2007/relationships/hdphoto" Target="../media/image8.wdp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5.xml"/><Relationship Id="rId2" Type="http://schemas.microsoft.com/office/2007/relationships/hdphoto" Target="../media/image8.wdp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9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Relationship Id="rId3" Type="http://schemas.openxmlformats.org/officeDocument/2006/relationships/image" Target="../media/image14.png"/><Relationship Id="rId2" Type="http://schemas.microsoft.com/office/2007/relationships/hdphoto" Target="../media/image13.wdp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5.xml"/><Relationship Id="rId2" Type="http://schemas.microsoft.com/office/2007/relationships/hdphoto" Target="../media/image8.wdp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36.xml"/><Relationship Id="rId6" Type="http://schemas.microsoft.com/office/2007/relationships/hdphoto" Target="../media/image20.wdp"/><Relationship Id="rId5" Type="http://schemas.openxmlformats.org/officeDocument/2006/relationships/image" Target="../media/image19.png"/><Relationship Id="rId4" Type="http://schemas.microsoft.com/office/2007/relationships/hdphoto" Target="../media/image18.wdp"/><Relationship Id="rId3" Type="http://schemas.openxmlformats.org/officeDocument/2006/relationships/image" Target="../media/image17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图片 83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1000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-2" y="73194"/>
            <a:ext cx="12177485" cy="514916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05255" y="2717165"/>
            <a:ext cx="9479280" cy="7067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000" kern="0" spc="460" dirty="0">
                <a:effectLst>
                  <a:outerShdw blurRad="25400" dist="50800" dir="4200000" algn="tl">
                    <a:srgbClr val="000000">
                      <a:alpha val="43137"/>
                    </a:srgbClr>
                  </a:outerShdw>
                </a:effectLst>
                <a:latin typeface="方正楷体_GBK" panose="03000509000000000000" charset="-122"/>
                <a:ea typeface="方正楷体_GBK" panose="03000509000000000000" charset="-122"/>
              </a:rPr>
              <a:t>Message</a:t>
            </a:r>
            <a:r>
              <a:rPr lang="zh-CN" altLang="en-US" sz="4000" kern="0" spc="460" dirty="0">
                <a:effectLst>
                  <a:outerShdw blurRad="25400" dist="50800" dir="4200000" algn="tl">
                    <a:srgbClr val="000000">
                      <a:alpha val="43137"/>
                    </a:srgbClr>
                  </a:outerShdw>
                </a:effectLst>
                <a:latin typeface="方正楷体_GBK" panose="03000509000000000000" charset="-122"/>
                <a:ea typeface="方正楷体_GBK" panose="03000509000000000000" charset="-122"/>
              </a:rPr>
              <a:t>即时通讯软件</a:t>
            </a:r>
            <a:endParaRPr lang="zh-CN" altLang="en-US" sz="4000" kern="0" spc="460" dirty="0">
              <a:effectLst>
                <a:outerShdw blurRad="25400" dist="50800" dir="4200000" algn="tl">
                  <a:srgbClr val="000000">
                    <a:alpha val="43137"/>
                  </a:srgbClr>
                </a:outerShdw>
              </a:effectLst>
              <a:latin typeface="方正楷体_GBK" panose="03000509000000000000" charset="-122"/>
              <a:ea typeface="方正楷体_GBK" panose="03000509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9770" y="1513205"/>
            <a:ext cx="5650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期末实训项目展示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19975" y="5269230"/>
            <a:ext cx="30264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答辩人：杨云博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000"/>
                    </a14:imgEffect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1816443"/>
            <a:ext cx="12195904" cy="5028494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5477426" y="2016299"/>
            <a:ext cx="462409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u="sng" dirty="0">
                <a:latin typeface="华文行楷" panose="02010800040101010101" pitchFamily="2" charset="-122"/>
                <a:ea typeface="华文行楷" panose="02010800040101010101" pitchFamily="2" charset="-122"/>
              </a:rPr>
              <a:t>项目</a:t>
            </a:r>
            <a:r>
              <a:rPr lang="zh-CN" altLang="en-US" sz="3200" u="sng" dirty="0">
                <a:latin typeface="华文行楷" panose="02010800040101010101" pitchFamily="2" charset="-122"/>
                <a:ea typeface="华文行楷" panose="02010800040101010101" pitchFamily="2" charset="-122"/>
              </a:rPr>
              <a:t>介绍</a:t>
            </a:r>
            <a:endParaRPr lang="zh-CN" altLang="en-US" sz="3200" u="sng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477426" y="3073139"/>
            <a:ext cx="676338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u="sng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项目</a:t>
            </a:r>
            <a:r>
              <a:rPr lang="zh-CN" altLang="en-US" sz="3200" u="sng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分工</a:t>
            </a:r>
            <a:endParaRPr lang="zh-CN" altLang="en-US" sz="3200" u="sng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77675" y="4086156"/>
            <a:ext cx="6630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3200" u="sng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项目</a:t>
            </a:r>
            <a:r>
              <a:rPr lang="zh-CN" altLang="en-US" sz="3200" u="sng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演示</a:t>
            </a:r>
            <a:endParaRPr lang="zh-CN" altLang="en-US" sz="3200" u="sng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586748" y="1387162"/>
            <a:ext cx="1606675" cy="3768225"/>
            <a:chOff x="3049200" y="-38823"/>
            <a:chExt cx="1606675" cy="3768225"/>
          </a:xfrm>
        </p:grpSpPr>
        <p:pic>
          <p:nvPicPr>
            <p:cNvPr id="18" name="Picture 2" descr="C:\Users\zjd\Desktop\未标题-1.png"/>
            <p:cNvPicPr>
              <a:picLocks noChangeAspect="1" noChangeArrowheads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 bwMode="auto">
            <a:xfrm rot="5400000" flipH="1">
              <a:off x="1968425" y="1041952"/>
              <a:ext cx="3768225" cy="1606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文本框 6"/>
            <p:cNvSpPr txBox="1"/>
            <p:nvPr/>
          </p:nvSpPr>
          <p:spPr>
            <a:xfrm>
              <a:off x="3507318" y="722907"/>
              <a:ext cx="954077" cy="2245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5600"/>
                </a:lnSpc>
              </a:pPr>
              <a:r>
                <a:rPr lang="zh-CN" altLang="en-US" sz="5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行楷" panose="02010800040101010101" pitchFamily="2" charset="-122"/>
                  <a:ea typeface="华文行楷" panose="02010800040101010101" pitchFamily="2" charset="-122"/>
                </a:rPr>
                <a:t>目</a:t>
              </a:r>
              <a:endPara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  <a:p>
              <a:pPr>
                <a:lnSpc>
                  <a:spcPts val="5600"/>
                </a:lnSpc>
              </a:pPr>
              <a:endPara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  <a:p>
              <a:pPr>
                <a:lnSpc>
                  <a:spcPts val="5600"/>
                </a:lnSpc>
              </a:pPr>
              <a:r>
                <a:rPr lang="zh-CN" altLang="en-US" sz="5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行楷" panose="02010800040101010101" pitchFamily="2" charset="-122"/>
                  <a:ea typeface="华文行楷" panose="02010800040101010101" pitchFamily="2" charset="-122"/>
                </a:rPr>
                <a:t>录</a:t>
              </a:r>
              <a:endPara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20165" y="1372790"/>
            <a:ext cx="5810250" cy="3905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5000" contrast="25000"/>
                    </a14:imgEffect>
                    <a14:imgEffect>
                      <a14:colorTemperature colorTemp="72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28" y="0"/>
            <a:ext cx="12181172" cy="6858000"/>
          </a:xfrm>
          <a:prstGeom prst="rect">
            <a:avLst/>
          </a:prstGeom>
          <a:gradFill>
            <a:gsLst>
              <a:gs pos="43000">
                <a:schemeClr val="accent1">
                  <a:lumMod val="5000"/>
                  <a:lumOff val="95000"/>
                  <a:alpha val="34000"/>
                </a:schemeClr>
              </a:gs>
              <a:gs pos="100000">
                <a:schemeClr val="accent1">
                  <a:lumMod val="30000"/>
                  <a:lumOff val="70000"/>
                  <a:alpha val="22000"/>
                </a:schemeClr>
              </a:gs>
            </a:gsLst>
            <a:path path="shape">
              <a:fillToRect l="50000" t="50000" r="50000" b="50000"/>
            </a:path>
          </a:gradFill>
        </p:spPr>
      </p:pic>
      <p:sp>
        <p:nvSpPr>
          <p:cNvPr id="4" name="文本框 3"/>
          <p:cNvSpPr txBox="1"/>
          <p:nvPr/>
        </p:nvSpPr>
        <p:spPr>
          <a:xfrm>
            <a:off x="1480202" y="3461632"/>
            <a:ext cx="9479281" cy="9220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ctr"/>
            <a:r>
              <a:rPr lang="zh-CN" altLang="en-US" sz="5400" kern="0" spc="46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楷体_GBK" panose="03000509000000000000" charset="-122"/>
                <a:ea typeface="方正楷体_GBK" panose="03000509000000000000" charset="-122"/>
              </a:rPr>
              <a:t>项目</a:t>
            </a:r>
            <a:r>
              <a:rPr lang="zh-CN" altLang="en-US" sz="5400" kern="0" spc="46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楷体_GBK" panose="03000509000000000000" charset="-122"/>
                <a:ea typeface="方正楷体_GBK" panose="03000509000000000000" charset="-122"/>
              </a:rPr>
              <a:t>介绍</a:t>
            </a:r>
            <a:endParaRPr lang="zh-CN" altLang="en-US" sz="5400" kern="0" spc="46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楷体_GBK" panose="03000509000000000000" charset="-122"/>
              <a:ea typeface="方正楷体_GBK" panose="03000509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000"/>
                    </a14:imgEffect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3187337"/>
            <a:ext cx="12195904" cy="3657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06495" y="379730"/>
            <a:ext cx="47783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kern="0" spc="460" dirty="0">
                <a:effectLst>
                  <a:outerShdw blurRad="25400" dist="50800" dir="4200000" algn="tl">
                    <a:srgbClr val="000000">
                      <a:alpha val="43137"/>
                    </a:srgbClr>
                  </a:outerShdw>
                </a:effectLst>
                <a:latin typeface="方正楷体_GBK" panose="03000509000000000000" charset="-122"/>
                <a:ea typeface="方正楷体_GBK" panose="03000509000000000000" charset="-122"/>
                <a:sym typeface="+mn-ea"/>
              </a:rPr>
              <a:t>Message</a:t>
            </a:r>
            <a:r>
              <a:rPr lang="zh-CN" altLang="en-US" sz="2800" kern="0" spc="460" dirty="0">
                <a:effectLst>
                  <a:outerShdw blurRad="25400" dist="50800" dir="4200000" algn="tl">
                    <a:srgbClr val="000000">
                      <a:alpha val="43137"/>
                    </a:srgbClr>
                  </a:outerShdw>
                </a:effectLst>
                <a:latin typeface="方正楷体_GBK" panose="03000509000000000000" charset="-122"/>
                <a:ea typeface="方正楷体_GBK" panose="03000509000000000000" charset="-122"/>
                <a:sym typeface="+mn-ea"/>
              </a:rPr>
              <a:t>即时通讯软件</a:t>
            </a:r>
            <a:endParaRPr lang="zh-CN" altLang="en-US" sz="2800" dirty="0" smtClean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905760" y="1244600"/>
            <a:ext cx="6379845" cy="5113295"/>
            <a:chOff x="755770" y="1646398"/>
            <a:chExt cx="5239034" cy="5113572"/>
          </a:xfrm>
        </p:grpSpPr>
        <p:pic>
          <p:nvPicPr>
            <p:cNvPr id="7" name="Picture 3" descr="E:\水墨图表素材\24252 (11)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-1381465" y="3783633"/>
              <a:ext cx="4348134" cy="73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文本框 8"/>
            <p:cNvSpPr txBox="1"/>
            <p:nvPr/>
          </p:nvSpPr>
          <p:spPr>
            <a:xfrm>
              <a:off x="1125809" y="2051825"/>
              <a:ext cx="4868995" cy="470814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本项目作者：杨云博、杜江鑫</a:t>
              </a:r>
              <a:endPara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项目源码地址：https://github.com/Rainbow0498/Message-</a:t>
              </a:r>
              <a:endPara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项目结构：</a:t>
              </a:r>
              <a:endPara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Client</a:t>
              </a:r>
              <a:endPara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9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 ---chatdialog.cpp chatdialog.h chatdialog.ui 聊天界面</a:t>
              </a:r>
              <a:endParaRPr lang="zh-CN" altLang="en-US" sz="9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9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 ---client.cpp client.h client.ui 登陆界面</a:t>
              </a:r>
              <a:endParaRPr lang="zh-CN" altLang="en-US" sz="9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9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 ---home.cpp home.h home.ui 主界面</a:t>
              </a:r>
              <a:endParaRPr lang="zh-CN" altLang="en-US" sz="9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9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 ---registerdialog.cpp registerdialog.h registerdialog.ui 注册</a:t>
              </a:r>
              <a:endParaRPr lang="zh-CN" altLang="en-US" sz="9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9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 ---sendfiledialog.cpp sendfiledialog.h sendfiledialog.ui 发送文件</a:t>
              </a:r>
              <a:endParaRPr lang="zh-CN" altLang="en-US" sz="9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9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 ---receivefiledialog.cpp receivefiledialog.h receivefiledialog.ui 接受文件</a:t>
              </a:r>
              <a:endParaRPr lang="zh-CN" altLang="en-US" sz="9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9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 ---userinfo.cpp userinfo.h userinfo.ui 存放部分数据（ip,port等）</a:t>
              </a:r>
              <a:endParaRPr lang="zh-CN" altLang="en-US" sz="9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9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 ---main</a:t>
              </a:r>
              <a:endParaRPr lang="zh-CN" altLang="en-US" sz="9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Server</a:t>
              </a:r>
              <a:endPara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    ---server.cpp server.h server.ui 服务器</a:t>
              </a:r>
              <a:endPara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    ---main</a:t>
              </a:r>
              <a:endPara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145" y="2675890"/>
            <a:ext cx="960120" cy="22542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035" y="4999990"/>
            <a:ext cx="1343025" cy="1175385"/>
          </a:xfrm>
          <a:prstGeom prst="rect">
            <a:avLst/>
          </a:prstGeom>
        </p:spPr>
      </p:pic>
      <p:pic>
        <p:nvPicPr>
          <p:cNvPr id="19" name="Picture 3" descr="E:\水墨图表素材\24252 (1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7517823" y="3305752"/>
            <a:ext cx="4347898" cy="8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5000" contrast="25000"/>
                    </a14:imgEffect>
                    <a14:imgEffect>
                      <a14:colorTemperature colorTemp="72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28" y="0"/>
            <a:ext cx="12181172" cy="6858000"/>
          </a:xfrm>
          <a:prstGeom prst="rect">
            <a:avLst/>
          </a:prstGeom>
          <a:gradFill>
            <a:gsLst>
              <a:gs pos="43000">
                <a:schemeClr val="accent1">
                  <a:lumMod val="5000"/>
                  <a:lumOff val="95000"/>
                  <a:alpha val="34000"/>
                </a:schemeClr>
              </a:gs>
              <a:gs pos="100000">
                <a:schemeClr val="accent1">
                  <a:lumMod val="30000"/>
                  <a:lumOff val="70000"/>
                  <a:alpha val="22000"/>
                </a:schemeClr>
              </a:gs>
            </a:gsLst>
            <a:path path="shape">
              <a:fillToRect l="50000" t="50000" r="50000" b="50000"/>
            </a:path>
          </a:gradFill>
        </p:spPr>
      </p:pic>
      <p:sp>
        <p:nvSpPr>
          <p:cNvPr id="4" name="文本框 3"/>
          <p:cNvSpPr txBox="1"/>
          <p:nvPr/>
        </p:nvSpPr>
        <p:spPr>
          <a:xfrm>
            <a:off x="1480202" y="3461632"/>
            <a:ext cx="9479281" cy="9220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ctr"/>
            <a:r>
              <a:rPr lang="zh-CN" altLang="en-US" sz="5400" kern="0" spc="46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楷体_GBK" panose="03000509000000000000" charset="-122"/>
                <a:ea typeface="方正楷体_GBK" panose="03000509000000000000" charset="-122"/>
              </a:rPr>
              <a:t>项目</a:t>
            </a:r>
            <a:r>
              <a:rPr lang="zh-CN" altLang="en-US" sz="5400" kern="0" spc="46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楷体_GBK" panose="03000509000000000000" charset="-122"/>
                <a:ea typeface="方正楷体_GBK" panose="03000509000000000000" charset="-122"/>
              </a:rPr>
              <a:t>分工</a:t>
            </a:r>
            <a:endParaRPr lang="zh-CN" altLang="en-US" sz="5400" kern="0" spc="46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楷体_GBK" panose="03000509000000000000" charset="-122"/>
              <a:ea typeface="方正楷体_GBK" panose="03000509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000"/>
                    </a14:imgEffect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-3904" y="4362579"/>
            <a:ext cx="12195904" cy="2499428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579722" y="256684"/>
            <a:ext cx="8152447" cy="1041072"/>
            <a:chOff x="-1116492" y="-72767"/>
            <a:chExt cx="8152447" cy="1041072"/>
          </a:xfrm>
        </p:grpSpPr>
        <p:pic>
          <p:nvPicPr>
            <p:cNvPr id="6" name="Picture 3" descr="E:\水墨图表素材\24252 (11)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1116492" y="-72767"/>
              <a:ext cx="8152447" cy="1041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文本框 6"/>
            <p:cNvSpPr txBox="1"/>
            <p:nvPr/>
          </p:nvSpPr>
          <p:spPr>
            <a:xfrm>
              <a:off x="808006" y="103826"/>
              <a:ext cx="375257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Message</a:t>
              </a:r>
              <a:r>
                <a:rPr lang="zh-CN" altLang="en-US" sz="2800" dirty="0" smtClean="0">
                  <a:solidFill>
                    <a:schemeClr val="bg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即时通讯软件</a:t>
              </a:r>
              <a:endParaRPr lang="zh-CN" altLang="en-US" sz="2800" dirty="0" smtClean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322671" y="1884136"/>
            <a:ext cx="2125517" cy="689812"/>
            <a:chOff x="649767" y="3171968"/>
            <a:chExt cx="2125517" cy="689812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4" cstate="screen"/>
            <a:srcRect/>
            <a:stretch>
              <a:fillRect/>
            </a:stretch>
          </p:blipFill>
          <p:spPr>
            <a:xfrm>
              <a:off x="649767" y="3171968"/>
              <a:ext cx="2125517" cy="689812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779942" y="3171968"/>
              <a:ext cx="1887220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杨云博（</a:t>
              </a:r>
              <a:r>
                <a:rPr lang="zh-CN" altLang="en-US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组长）</a:t>
              </a:r>
              <a:endPara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362610" y="1884209"/>
            <a:ext cx="2426172" cy="689812"/>
            <a:chOff x="649767" y="3171968"/>
            <a:chExt cx="2426172" cy="689812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4" cstate="screen"/>
            <a:srcRect/>
            <a:stretch>
              <a:fillRect/>
            </a:stretch>
          </p:blipFill>
          <p:spPr>
            <a:xfrm>
              <a:off x="649767" y="3171968"/>
              <a:ext cx="2125517" cy="689812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1162026" y="3225929"/>
              <a:ext cx="1913913" cy="553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杜江鑫</a:t>
              </a:r>
              <a:endPara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pic>
        <p:nvPicPr>
          <p:cNvPr id="2" name="Picture 4" descr="C:\Users\zjd\Desktop\Nipic_9501016_20120419161707519191.pn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 rot="16200000">
            <a:off x="7945273" y="2760263"/>
            <a:ext cx="910548" cy="29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:\Users\zjd\Desktop\Nipic_9501016_20120419161707519191.pn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 rot="16200000">
            <a:off x="2897658" y="2778678"/>
            <a:ext cx="910548" cy="29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317115" y="3512185"/>
            <a:ext cx="22345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项目整体推进</a:t>
            </a:r>
            <a:endParaRPr lang="zh-CN" altLang="en-US">
              <a:sym typeface="+mn-ea"/>
            </a:endParaRPr>
          </a:p>
          <a:p>
            <a:pPr algn="ctr"/>
            <a:r>
              <a:rPr lang="zh-CN" altLang="en-US"/>
              <a:t>项目</a:t>
            </a:r>
            <a:r>
              <a:rPr lang="en-US" altLang="zh-CN"/>
              <a:t>UI</a:t>
            </a:r>
            <a:r>
              <a:rPr lang="zh-CN" altLang="en-US"/>
              <a:t>构建</a:t>
            </a:r>
            <a:endParaRPr lang="zh-CN" altLang="en-US"/>
          </a:p>
          <a:p>
            <a:pPr algn="ctr"/>
            <a:r>
              <a:rPr lang="zh-CN" altLang="en-US"/>
              <a:t>局域网通信</a:t>
            </a:r>
            <a:endParaRPr lang="zh-CN" altLang="en-US"/>
          </a:p>
          <a:p>
            <a:pPr algn="ctr"/>
            <a:r>
              <a:rPr lang="zh-CN" altLang="en-US"/>
              <a:t>局域网文件传输</a:t>
            </a:r>
            <a:endParaRPr lang="zh-CN" altLang="en-US"/>
          </a:p>
          <a:p>
            <a:pPr algn="ctr"/>
            <a:r>
              <a:rPr lang="zh-CN" altLang="en-US"/>
              <a:t>登陆注册功能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08215" y="3493135"/>
            <a:ext cx="2234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项目</a:t>
            </a:r>
            <a:r>
              <a:rPr lang="en-US" altLang="zh-CN"/>
              <a:t>UI</a:t>
            </a:r>
            <a:r>
              <a:rPr lang="zh-CN" altLang="en-US"/>
              <a:t>构建</a:t>
            </a:r>
            <a:endParaRPr lang="zh-CN" altLang="en-US"/>
          </a:p>
          <a:p>
            <a:pPr algn="ctr"/>
            <a:r>
              <a:rPr lang="zh-CN" altLang="en-US"/>
              <a:t>局域网通信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5000" contrast="25000"/>
                    </a14:imgEffect>
                    <a14:imgEffect>
                      <a14:colorTemperature colorTemp="72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" y="0"/>
            <a:ext cx="12181172" cy="6858000"/>
          </a:xfrm>
          <a:prstGeom prst="rect">
            <a:avLst/>
          </a:prstGeom>
          <a:gradFill>
            <a:gsLst>
              <a:gs pos="43000">
                <a:schemeClr val="accent1">
                  <a:lumMod val="5000"/>
                  <a:lumOff val="95000"/>
                  <a:alpha val="34000"/>
                </a:schemeClr>
              </a:gs>
              <a:gs pos="100000">
                <a:schemeClr val="accent1">
                  <a:lumMod val="30000"/>
                  <a:lumOff val="70000"/>
                  <a:alpha val="22000"/>
                </a:schemeClr>
              </a:gs>
            </a:gsLst>
            <a:path path="shape">
              <a:fillToRect l="50000" t="50000" r="50000" b="50000"/>
            </a:path>
          </a:gradFill>
        </p:spPr>
      </p:pic>
      <p:sp>
        <p:nvSpPr>
          <p:cNvPr id="4" name="文本框 3"/>
          <p:cNvSpPr txBox="1"/>
          <p:nvPr/>
        </p:nvSpPr>
        <p:spPr>
          <a:xfrm>
            <a:off x="1480202" y="3461632"/>
            <a:ext cx="9479281" cy="9220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 algn="ctr"/>
            <a:r>
              <a:rPr lang="zh-CN" altLang="en-US" sz="5400" kern="0" spc="46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楷体_GBK" panose="03000509000000000000" charset="-122"/>
                <a:ea typeface="方正楷体_GBK" panose="03000509000000000000" charset="-122"/>
              </a:rPr>
              <a:t>项目</a:t>
            </a:r>
            <a:r>
              <a:rPr lang="zh-CN" altLang="en-US" sz="5400" kern="0" spc="46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楷体_GBK" panose="03000509000000000000" charset="-122"/>
                <a:ea typeface="方正楷体_GBK" panose="03000509000000000000" charset="-122"/>
              </a:rPr>
              <a:t>演示</a:t>
            </a:r>
            <a:endParaRPr lang="zh-CN" altLang="en-US" sz="5400" kern="0" spc="46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楷体_GBK" panose="03000509000000000000" charset="-122"/>
              <a:ea typeface="方正楷体_GBK" panose="03000509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088585" y="2318484"/>
            <a:ext cx="8869680" cy="264687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16600" b="1">
                <a:effectLst>
                  <a:outerShdw blurRad="25400" dist="50800" dir="42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defRPr>
            </a:lvl1pPr>
          </a:lstStyle>
          <a:p>
            <a:r>
              <a:rPr lang="zh-CN" altLang="en-US" dirty="0"/>
              <a:t>感谢观看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1000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-2" y="23664"/>
            <a:ext cx="12177485" cy="514916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3048000" y="4406484"/>
            <a:ext cx="9434285" cy="2444259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653897" y="1501448"/>
            <a:ext cx="9479281" cy="2646045"/>
            <a:chOff x="1770051" y="2359897"/>
            <a:chExt cx="9479281" cy="2646045"/>
          </a:xfrm>
        </p:grpSpPr>
        <p:grpSp>
          <p:nvGrpSpPr>
            <p:cNvPr id="9" name="组合 8"/>
            <p:cNvGrpSpPr/>
            <p:nvPr/>
          </p:nvGrpSpPr>
          <p:grpSpPr>
            <a:xfrm>
              <a:off x="2151237" y="2564812"/>
              <a:ext cx="8615692" cy="2088000"/>
              <a:chOff x="2151237" y="2564812"/>
              <a:chExt cx="8615692" cy="2088000"/>
            </a:xfrm>
          </p:grpSpPr>
          <p:grpSp>
            <p:nvGrpSpPr>
              <p:cNvPr id="11" name="组合 10"/>
              <p:cNvGrpSpPr>
                <a:grpSpLocks noChangeAspect="1"/>
              </p:cNvGrpSpPr>
              <p:nvPr/>
            </p:nvGrpSpPr>
            <p:grpSpPr>
              <a:xfrm>
                <a:off x="4321690" y="2564812"/>
                <a:ext cx="2089819" cy="2088000"/>
                <a:chOff x="5050971" y="653142"/>
                <a:chExt cx="720000" cy="720000"/>
              </a:xfrm>
            </p:grpSpPr>
            <p:sp>
              <p:nvSpPr>
                <p:cNvPr id="24" name="流程图: 过程 23"/>
                <p:cNvSpPr>
                  <a:spLocks noChangeAspect="1"/>
                </p:cNvSpPr>
                <p:nvPr/>
              </p:nvSpPr>
              <p:spPr>
                <a:xfrm>
                  <a:off x="5050971" y="653142"/>
                  <a:ext cx="720000" cy="720000"/>
                </a:xfrm>
                <a:prstGeom prst="flowChartProcess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5" name="直接连接符 24"/>
                <p:cNvCxnSpPr>
                  <a:stCxn id="24" idx="1"/>
                  <a:endCxn id="24" idx="3"/>
                </p:cNvCxnSpPr>
                <p:nvPr/>
              </p:nvCxnSpPr>
              <p:spPr>
                <a:xfrm>
                  <a:off x="5050971" y="1013142"/>
                  <a:ext cx="720000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/>
                <p:nvPr/>
              </p:nvCxnSpPr>
              <p:spPr>
                <a:xfrm rot="5400000" flipV="1">
                  <a:off x="5055371" y="1013142"/>
                  <a:ext cx="720000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组合 11"/>
              <p:cNvGrpSpPr>
                <a:grpSpLocks noChangeAspect="1"/>
              </p:cNvGrpSpPr>
              <p:nvPr/>
            </p:nvGrpSpPr>
            <p:grpSpPr>
              <a:xfrm>
                <a:off x="2151237" y="2564812"/>
                <a:ext cx="2089819" cy="2088000"/>
                <a:chOff x="5050971" y="653142"/>
                <a:chExt cx="720000" cy="720000"/>
              </a:xfrm>
            </p:grpSpPr>
            <p:sp>
              <p:nvSpPr>
                <p:cNvPr id="21" name="流程图: 过程 20"/>
                <p:cNvSpPr>
                  <a:spLocks noChangeAspect="1"/>
                </p:cNvSpPr>
                <p:nvPr/>
              </p:nvSpPr>
              <p:spPr>
                <a:xfrm>
                  <a:off x="5050971" y="653142"/>
                  <a:ext cx="720000" cy="720000"/>
                </a:xfrm>
                <a:prstGeom prst="flowChartProcess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2" name="直接连接符 21"/>
                <p:cNvCxnSpPr>
                  <a:stCxn id="21" idx="1"/>
                  <a:endCxn id="21" idx="3"/>
                </p:cNvCxnSpPr>
                <p:nvPr/>
              </p:nvCxnSpPr>
              <p:spPr>
                <a:xfrm>
                  <a:off x="5050971" y="1013142"/>
                  <a:ext cx="720000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 rot="5400000" flipV="1">
                  <a:off x="5055371" y="1013142"/>
                  <a:ext cx="720000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组合 12"/>
              <p:cNvGrpSpPr>
                <a:grpSpLocks noChangeAspect="1"/>
              </p:cNvGrpSpPr>
              <p:nvPr/>
            </p:nvGrpSpPr>
            <p:grpSpPr>
              <a:xfrm>
                <a:off x="8677110" y="2564812"/>
                <a:ext cx="2089819" cy="2088000"/>
                <a:chOff x="5050971" y="653142"/>
                <a:chExt cx="720000" cy="720000"/>
              </a:xfrm>
            </p:grpSpPr>
            <p:sp>
              <p:nvSpPr>
                <p:cNvPr id="18" name="流程图: 过程 17"/>
                <p:cNvSpPr>
                  <a:spLocks noChangeAspect="1"/>
                </p:cNvSpPr>
                <p:nvPr/>
              </p:nvSpPr>
              <p:spPr>
                <a:xfrm>
                  <a:off x="5050971" y="653142"/>
                  <a:ext cx="720000" cy="720000"/>
                </a:xfrm>
                <a:prstGeom prst="flowChartProcess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9" name="直接连接符 18"/>
                <p:cNvCxnSpPr>
                  <a:stCxn id="18" idx="1"/>
                  <a:endCxn id="18" idx="3"/>
                </p:cNvCxnSpPr>
                <p:nvPr/>
              </p:nvCxnSpPr>
              <p:spPr>
                <a:xfrm>
                  <a:off x="5050971" y="1013142"/>
                  <a:ext cx="720000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/>
              </p:nvCxnSpPr>
              <p:spPr>
                <a:xfrm rot="5400000" flipV="1">
                  <a:off x="5055371" y="1013142"/>
                  <a:ext cx="720000" cy="0"/>
                </a:xfrm>
                <a:prstGeom prst="line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组合 13"/>
              <p:cNvGrpSpPr>
                <a:grpSpLocks noChangeAspect="1"/>
              </p:cNvGrpSpPr>
              <p:nvPr/>
            </p:nvGrpSpPr>
            <p:grpSpPr>
              <a:xfrm>
                <a:off x="6506657" y="2564812"/>
                <a:ext cx="2089819" cy="2088000"/>
                <a:chOff x="5050971" y="653142"/>
                <a:chExt cx="720000" cy="720000"/>
              </a:xfrm>
            </p:grpSpPr>
            <p:sp>
              <p:nvSpPr>
                <p:cNvPr id="15" name="流程图: 过程 14"/>
                <p:cNvSpPr>
                  <a:spLocks noChangeAspect="1"/>
                </p:cNvSpPr>
                <p:nvPr/>
              </p:nvSpPr>
              <p:spPr>
                <a:xfrm>
                  <a:off x="5050971" y="653142"/>
                  <a:ext cx="720000" cy="720000"/>
                </a:xfrm>
                <a:prstGeom prst="flowChartProcess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6" name="直接连接符 15"/>
                <p:cNvCxnSpPr>
                  <a:stCxn id="15" idx="1"/>
                  <a:endCxn id="15" idx="3"/>
                </p:cNvCxnSpPr>
                <p:nvPr/>
              </p:nvCxnSpPr>
              <p:spPr>
                <a:xfrm>
                  <a:off x="5050971" y="1013142"/>
                  <a:ext cx="720000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/>
              </p:nvCxnSpPr>
              <p:spPr>
                <a:xfrm rot="5400000" flipV="1">
                  <a:off x="5055371" y="1013142"/>
                  <a:ext cx="720000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" name="文本框 9"/>
            <p:cNvSpPr txBox="1"/>
            <p:nvPr/>
          </p:nvSpPr>
          <p:spPr>
            <a:xfrm>
              <a:off x="1770051" y="2359897"/>
              <a:ext cx="9479281" cy="264604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16600" kern="0" spc="460" dirty="0" smtClean="0">
                  <a:effectLst>
                    <a:outerShdw blurRad="25400" dist="50800" dir="42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感谢观</a:t>
              </a:r>
              <a:r>
                <a:rPr lang="zh-CN" altLang="en-US" sz="16600" kern="0" spc="460" dirty="0">
                  <a:effectLst>
                    <a:outerShdw blurRad="25400" dist="50800" dir="42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看</a:t>
              </a:r>
              <a:endParaRPr lang="zh-CN" altLang="en-US" sz="16600" kern="0" spc="460" dirty="0">
                <a:effectLst>
                  <a:outerShdw blurRad="25400" dist="50800" dir="42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-2" y="3794363"/>
            <a:ext cx="7013503" cy="30781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MGRmYzI5NzU1NjRlNDZlZTdjMDE5YjM3ZjNkNWFlNGEifQ==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666</Words>
  <Application>WPS 演示</Application>
  <PresentationFormat>自定义</PresentationFormat>
  <Paragraphs>60</Paragraphs>
  <Slides>8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宋体</vt:lpstr>
      <vt:lpstr>Wingdings</vt:lpstr>
      <vt:lpstr>楷体</vt:lpstr>
      <vt:lpstr>方正楷体_GBK</vt:lpstr>
      <vt:lpstr>微软雅黑</vt:lpstr>
      <vt:lpstr>华文行楷</vt:lpstr>
      <vt:lpstr>文泉驿微米黑</vt:lpstr>
      <vt:lpstr>方正舒体</vt:lpstr>
      <vt:lpstr>华文黑体</vt:lpstr>
      <vt:lpstr>宋体</vt:lpstr>
      <vt:lpstr>方正书宋_GBK</vt:lpstr>
      <vt:lpstr>Arial Unicode MS</vt:lpstr>
      <vt:lpstr>Calibri</vt:lpstr>
      <vt:lpstr>Trebuchet MS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书法</dc:title>
  <dc:creator>第一PPT</dc:creator>
  <cp:keywords>www.1ppt.com</cp:keywords>
  <dc:description>www.1ppt.com</dc:description>
  <cp:lastModifiedBy>root</cp:lastModifiedBy>
  <cp:revision>127</cp:revision>
  <dcterms:created xsi:type="dcterms:W3CDTF">2024-06-30T13:11:52Z</dcterms:created>
  <dcterms:modified xsi:type="dcterms:W3CDTF">2024-06-30T13:11:52Z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0CFEFBC8AF554DAD94E8BAB5895B4A8C</vt:lpwstr>
  </property>
  <property fmtid="{D5CDD505-2E9C-101B-9397-08002B2CF9AE}" pid="3" name="KSOProductBuildVer">
    <vt:lpwstr>2052-11.1.0.11704</vt:lpwstr>
  </property>
</Properties>
</file>