
<file path=[Content_Types].xml><?xml version="1.0" encoding="utf-8"?>
<Types xmlns="http://schemas.openxmlformats.org/package/2006/content-types">
  <Default Extension="png" ContentType="image/png"/>
  <Default Extension="wdp" ContentType="image/vnd.ms-photo"/>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5" r:id="rId3"/>
  </p:sldMasterIdLst>
  <p:notesMasterIdLst>
    <p:notesMasterId r:id="rId5"/>
  </p:notesMasterIdLst>
  <p:sldIdLst>
    <p:sldId id="258" r:id="rId4"/>
    <p:sldId id="263" r:id="rId6"/>
    <p:sldId id="262" r:id="rId7"/>
    <p:sldId id="264" r:id="rId8"/>
    <p:sldId id="324" r:id="rId9"/>
    <p:sldId id="326" r:id="rId10"/>
    <p:sldId id="325" r:id="rId11"/>
    <p:sldId id="307" r:id="rId12"/>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B092"/>
    <a:srgbClr val="E7E4D4"/>
    <a:srgbClr val="E02426"/>
    <a:srgbClr val="F72B3C"/>
    <a:srgbClr val="F2FAFD"/>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142" autoAdjust="0"/>
    <p:restoredTop sz="94660"/>
  </p:normalViewPr>
  <p:slideViewPr>
    <p:cSldViewPr snapToGrid="0">
      <p:cViewPr>
        <p:scale>
          <a:sx n="75" d="100"/>
          <a:sy n="75" d="100"/>
        </p:scale>
        <p:origin x="-1704" y="-942"/>
      </p:cViewPr>
      <p:guideLst>
        <p:guide orient="horz" pos="2160"/>
        <p:guide pos="3835"/>
      </p:guideLst>
    </p:cSldViewPr>
  </p:slideViewPr>
  <p:notesTextViewPr>
    <p:cViewPr>
      <p:scale>
        <a:sx n="1" d="1"/>
        <a:sy n="1" d="1"/>
      </p:scale>
      <p:origin x="0" y="0"/>
    </p:cViewPr>
  </p:notesTextViewPr>
  <p:sorterViewPr>
    <p:cViewPr>
      <p:scale>
        <a:sx n="100" d="100"/>
        <a:sy n="100" d="100"/>
      </p:scale>
      <p:origin x="0" y="-1413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6" Type="http://schemas.openxmlformats.org/officeDocument/2006/relationships/tags" Target="tags/tag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CEDE48-2463-47CF-A71B-F1996721DA9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01BB33-05C3-4B56-A34D-D9987E82511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01BB33-05C3-4B56-A34D-D9987E82511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01BB33-05C3-4B56-A34D-D9987E82511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01BB33-05C3-4B56-A34D-D9987E82511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01BB33-05C3-4B56-A34D-D9987E82511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01BB33-05C3-4B56-A34D-D9987E82511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01BB33-05C3-4B56-A34D-D9987E82511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01BB33-05C3-4B56-A34D-D9987E82511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01BB33-05C3-4B56-A34D-D9987E82511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D62F7D9-A0F0-4679-AEA6-B29405DF4F8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D3165C-4B54-4CFA-A73F-83E229CD7B4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6000">
        <p:random/>
      </p:transition>
    </mc:Choice>
    <mc:Fallback>
      <p:transition spd="slow" advTm="6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CD62F7D9-A0F0-4679-AEA6-B29405DF4F8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DD3165C-4B54-4CFA-A73F-83E229CD7B4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6000">
        <p:random/>
      </p:transition>
    </mc:Choice>
    <mc:Fallback>
      <p:transition spd="slow" advTm="6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D62F7D9-A0F0-4679-AEA6-B29405DF4F8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D3165C-4B54-4CFA-A73F-83E229CD7B4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6000">
        <p:random/>
      </p:transition>
    </mc:Choice>
    <mc:Fallback>
      <p:transition spd="slow" advTm="6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D62F7D9-A0F0-4679-AEA6-B29405DF4F8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D3165C-4B54-4CFA-A73F-83E229CD7B4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6000">
        <p:random/>
      </p:transition>
    </mc:Choice>
    <mc:Fallback>
      <p:transition spd="slow" advTm="6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6000">
        <p:random/>
      </p:transition>
    </mc:Choice>
    <mc:Fallback>
      <p:transition spd="slow" advTm="600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6000">
        <p:random/>
      </p:transition>
    </mc:Choice>
    <mc:Fallback>
      <p:transition spd="slow" advTm="600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6000">
        <p:random/>
      </p:transition>
    </mc:Choice>
    <mc:Fallback>
      <p:transition spd="slow" advTm="600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6000">
        <p:random/>
      </p:transition>
    </mc:Choice>
    <mc:Fallback>
      <p:transition spd="slow" advTm="600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6000">
        <p:random/>
      </p:transition>
    </mc:Choice>
    <mc:Fallback>
      <p:transition spd="slow" advTm="600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6000">
        <p:random/>
      </p:transition>
    </mc:Choice>
    <mc:Fallback>
      <p:transition spd="slow" advTm="600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6000">
        <p:random/>
      </p:transition>
    </mc:Choice>
    <mc:Fallback>
      <p:transition spd="slow" advTm="6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D62F7D9-A0F0-4679-AEA6-B29405DF4F8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D3165C-4B54-4CFA-A73F-83E229CD7B4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6000">
        <p:random/>
      </p:transition>
    </mc:Choice>
    <mc:Fallback>
      <p:transition spd="slow" advTm="600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6000">
        <p:random/>
      </p:transition>
    </mc:Choice>
    <mc:Fallback>
      <p:transition spd="slow" advTm="6000">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9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6000">
        <p:random/>
      </p:transition>
    </mc:Choice>
    <mc:Fallback>
      <p:transition spd="slow" advTm="6000">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0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6000">
        <p:random/>
      </p:transition>
    </mc:Choice>
    <mc:Fallback>
      <p:transition spd="slow" advTm="6000">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6000">
        <p:random/>
      </p:transition>
    </mc:Choice>
    <mc:Fallback>
      <p:transition spd="slow" advTm="6000">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2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6000">
        <p:random/>
      </p:transition>
    </mc:Choice>
    <mc:Fallback>
      <p:transition spd="slow" advTm="6000">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6000">
        <p:random/>
      </p:transition>
    </mc:Choice>
    <mc:Fallback>
      <p:transition spd="slow" advTm="6000">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4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6000">
        <p:random/>
      </p:transition>
    </mc:Choice>
    <mc:Fallback>
      <p:transition spd="slow" advTm="6000">
        <p:random/>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5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6000">
        <p:random/>
      </p:transition>
    </mc:Choice>
    <mc:Fallback>
      <p:transition spd="slow" advTm="6000">
        <p:random/>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6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6000">
        <p:random/>
      </p:transition>
    </mc:Choice>
    <mc:Fallback>
      <p:transition spd="slow" advTm="6000">
        <p:random/>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7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6000">
        <p:random/>
      </p:transition>
    </mc:Choice>
    <mc:Fallback>
      <p:transition spd="slow" advTm="6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CD62F7D9-A0F0-4679-AEA6-B29405DF4F8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D3165C-4B54-4CFA-A73F-83E229CD7B4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6000">
        <p:random/>
      </p:transition>
    </mc:Choice>
    <mc:Fallback>
      <p:transition spd="slow" advTm="6000">
        <p:random/>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8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6000">
        <p:random/>
      </p:transition>
    </mc:Choice>
    <mc:Fallback>
      <p:transition spd="slow" advTm="6000">
        <p:random/>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9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6000">
        <p:random/>
      </p:transition>
    </mc:Choice>
    <mc:Fallback>
      <p:transition spd="slow" advTm="6000">
        <p:random/>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0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6000">
        <p:random/>
      </p:transition>
    </mc:Choice>
    <mc:Fallback>
      <p:transition spd="slow" advTm="6000">
        <p:random/>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6000">
        <p:random/>
      </p:transition>
    </mc:Choice>
    <mc:Fallback>
      <p:transition spd="slow" advTm="6000">
        <p:random/>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2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6000">
        <p:random/>
      </p:transition>
    </mc:Choice>
    <mc:Fallback>
      <p:transition spd="slow" advTm="6000">
        <p:random/>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3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6000">
        <p:random/>
      </p:transition>
    </mc:Choice>
    <mc:Fallback>
      <p:transition spd="slow" advTm="6000">
        <p:random/>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4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6000">
        <p:random/>
      </p:transition>
    </mc:Choice>
    <mc:Fallback>
      <p:transition spd="slow" advTm="6000">
        <p:random/>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D62F7D9-A0F0-4679-AEA6-B29405DF4F8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DD3165C-4B54-4CFA-A73F-83E229CD7B4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6000">
        <p:random/>
      </p:transition>
    </mc:Choice>
    <mc:Fallback>
      <p:transition spd="slow" advTm="6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D62F7D9-A0F0-4679-AEA6-B29405DF4F8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DD3165C-4B54-4CFA-A73F-83E229CD7B4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6000">
        <p:random/>
      </p:transition>
    </mc:Choice>
    <mc:Fallback>
      <p:transition spd="slow" advTm="6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D62F7D9-A0F0-4679-AEA6-B29405DF4F8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DD3165C-4B54-4CFA-A73F-83E229CD7B4A}" type="slidenum">
              <a:rPr lang="zh-CN" altLang="en-US" smtClean="0"/>
            </a:fld>
            <a:endParaRPr lang="zh-CN" altLang="en-US"/>
          </a:p>
        </p:txBody>
      </p:sp>
      <p:sp>
        <p:nvSpPr>
          <p:cNvPr id="11" name="TextBox 10"/>
          <p:cNvSpPr txBox="1"/>
          <p:nvPr userDrawn="1"/>
        </p:nvSpPr>
        <p:spPr>
          <a:xfrm>
            <a:off x="1007605" y="6739570"/>
            <a:ext cx="1800200" cy="118430"/>
          </a:xfrm>
          <a:prstGeom prst="rect">
            <a:avLst/>
          </a:prstGeom>
          <a:noFill/>
        </p:spPr>
        <p:txBody>
          <a:bodyPr wrap="square" rtlCol="0">
            <a:spAutoFit/>
          </a:bodyPr>
          <a:lstStyle/>
          <a:p>
            <a:pPr>
              <a:lnSpc>
                <a:spcPct val="200000"/>
              </a:lnSpc>
            </a:pPr>
            <a:r>
              <a:rPr lang="en-US" altLang="zh-CN" sz="100" dirty="0" smtClean="0">
                <a:solidFill>
                  <a:prstClr val="black"/>
                </a:solidFill>
                <a:latin typeface="微软雅黑" panose="020B0503020204020204" pitchFamily="34" charset="-122"/>
                <a:ea typeface="微软雅黑" panose="020B0503020204020204" pitchFamily="34" charset="-122"/>
                <a:hlinkClick r:id="rId2"/>
              </a:rPr>
              <a:t>PPT</a:t>
            </a:r>
            <a:r>
              <a:rPr lang="zh-CN" altLang="en-US" sz="100" dirty="0" smtClean="0">
                <a:solidFill>
                  <a:prstClr val="black"/>
                </a:solidFill>
                <a:latin typeface="微软雅黑" panose="020B0503020204020204" pitchFamily="34" charset="-122"/>
                <a:ea typeface="微软雅黑" panose="020B0503020204020204" pitchFamily="34" charset="-122"/>
                <a:hlinkClick r:id="rId2"/>
              </a:rPr>
              <a:t>模板</a:t>
            </a:r>
            <a:r>
              <a:rPr lang="zh-CN" altLang="en-US" sz="100" dirty="0" smtClean="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http://www.1ppt.com/moban/</a:t>
            </a:r>
            <a:r>
              <a:rPr lang="zh-CN" altLang="en-US" sz="100" dirty="0" smtClean="0">
                <a:solidFill>
                  <a:prstClr val="black"/>
                </a:solidFill>
                <a:latin typeface="微软雅黑" panose="020B0503020204020204" pitchFamily="34" charset="-122"/>
                <a:ea typeface="微软雅黑" panose="020B0503020204020204" pitchFamily="34" charset="-122"/>
              </a:rPr>
              <a:t> </a:t>
            </a:r>
            <a:endParaRPr lang="en-US" altLang="zh-CN" sz="100" dirty="0" smtClean="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6000">
        <p:random/>
      </p:transition>
    </mc:Choice>
    <mc:Fallback>
      <p:transition spd="slow" advTm="6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D62F7D9-A0F0-4679-AEA6-B29405DF4F8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DD3165C-4B54-4CFA-A73F-83E229CD7B4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6000">
        <p:random/>
      </p:transition>
    </mc:Choice>
    <mc:Fallback>
      <p:transition spd="slow" advTm="6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D62F7D9-A0F0-4679-AEA6-B29405DF4F8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DD3165C-4B54-4CFA-A73F-83E229CD7B4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6000">
        <p:random/>
      </p:transition>
    </mc:Choice>
    <mc:Fallback>
      <p:transition spd="slow" advTm="6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CD62F7D9-A0F0-4679-AEA6-B29405DF4F8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DD3165C-4B54-4CFA-A73F-83E229CD7B4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6000">
        <p:random/>
      </p:transition>
    </mc:Choice>
    <mc:Fallback>
      <p:transition spd="slow" advTm="600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7" Type="http://schemas.openxmlformats.org/officeDocument/2006/relationships/theme" Target="../theme/theme1.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楷体" panose="02010609060101010101" pitchFamily="49" charset="-122"/>
                <a:ea typeface="楷体" panose="02010609060101010101" pitchFamily="49" charset="-122"/>
              </a:defRPr>
            </a:lvl1pPr>
          </a:lstStyle>
          <a:p>
            <a:fld id="{CD62F7D9-A0F0-4679-AEA6-B29405DF4F8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楷体" panose="02010609060101010101" pitchFamily="49" charset="-122"/>
                <a:ea typeface="楷体" panose="02010609060101010101" pitchFamily="49"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楷体" panose="02010609060101010101" pitchFamily="49" charset="-122"/>
                <a:ea typeface="楷体" panose="02010609060101010101" pitchFamily="49" charset="-122"/>
              </a:defRPr>
            </a:lvl1pPr>
          </a:lstStyle>
          <a:p>
            <a:fld id="{8DD3165C-4B54-4CFA-A73F-83E229CD7B4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Lst>
  <mc:AlternateContent xmlns:mc="http://schemas.openxmlformats.org/markup-compatibility/2006">
    <mc:Choice xmlns:p14="http://schemas.microsoft.com/office/powerpoint/2010/main" Requires="p14">
      <p:transition spd="slow" p14:dur="1500" advTm="6000">
        <p:random/>
      </p:transition>
    </mc:Choice>
    <mc:Fallback>
      <p:transition spd="slow" advTm="6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楷体" panose="02010609060101010101" pitchFamily="49" charset="-122"/>
          <a:ea typeface="楷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楷体" panose="02010609060101010101" pitchFamily="49" charset="-122"/>
          <a:ea typeface="楷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楷体" panose="02010609060101010101" pitchFamily="49" charset="-122"/>
          <a:ea typeface="楷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楷体" panose="02010609060101010101" pitchFamily="49" charset="-122"/>
          <a:ea typeface="楷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楷体" panose="02010609060101010101" pitchFamily="49" charset="-122"/>
          <a:ea typeface="楷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楷体" panose="02010609060101010101" pitchFamily="49" charset="-122"/>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3.xml"/><Relationship Id="rId6" Type="http://schemas.microsoft.com/office/2007/relationships/hdphoto" Target="../media/image6.wdp"/><Relationship Id="rId5" Type="http://schemas.openxmlformats.org/officeDocument/2006/relationships/image" Target="../media/image5.png"/><Relationship Id="rId4" Type="http://schemas.microsoft.com/office/2007/relationships/hdphoto" Target="../media/image4.wdp"/><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4.xml"/><Relationship Id="rId4" Type="http://schemas.openxmlformats.org/officeDocument/2006/relationships/image" Target="../media/image10.png"/><Relationship Id="rId3" Type="http://schemas.openxmlformats.org/officeDocument/2006/relationships/image" Target="../media/image9.png"/><Relationship Id="rId2" Type="http://schemas.microsoft.com/office/2007/relationships/hdphoto" Target="../media/image8.wdp"/><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5.xml"/><Relationship Id="rId2" Type="http://schemas.microsoft.com/office/2007/relationships/hdphoto" Target="../media/image12.wdp"/><Relationship Id="rId1" Type="http://schemas.openxmlformats.org/officeDocument/2006/relationships/image" Target="../media/image11.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6.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microsoft.com/office/2007/relationships/hdphoto" Target="../media/image8.wdp"/><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5.xml"/><Relationship Id="rId2" Type="http://schemas.microsoft.com/office/2007/relationships/hdphoto" Target="../media/image12.wdp"/><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9.xml"/><Relationship Id="rId5" Type="http://schemas.openxmlformats.org/officeDocument/2006/relationships/image" Target="../media/image19.png"/><Relationship Id="rId4" Type="http://schemas.openxmlformats.org/officeDocument/2006/relationships/image" Target="../media/image18.jpeg"/><Relationship Id="rId3" Type="http://schemas.openxmlformats.org/officeDocument/2006/relationships/image" Target="../media/image13.png"/><Relationship Id="rId2" Type="http://schemas.microsoft.com/office/2007/relationships/hdphoto" Target="../media/image17.wdp"/><Relationship Id="rId1" Type="http://schemas.openxmlformats.org/officeDocument/2006/relationships/image" Target="../media/image16.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5.xml"/><Relationship Id="rId2" Type="http://schemas.microsoft.com/office/2007/relationships/hdphoto" Target="../media/image12.wdp"/><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36.xml"/><Relationship Id="rId6" Type="http://schemas.microsoft.com/office/2007/relationships/hdphoto" Target="../media/image6.wdp"/><Relationship Id="rId5" Type="http://schemas.openxmlformats.org/officeDocument/2006/relationships/image" Target="../media/image20.png"/><Relationship Id="rId4" Type="http://schemas.microsoft.com/office/2007/relationships/hdphoto" Target="../media/image4.wdp"/><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4" name="图片 83"/>
          <p:cNvPicPr>
            <a:picLocks noChangeAspect="1"/>
          </p:cNvPicPr>
          <p:nvPr/>
        </p:nvPicPr>
        <p:blipFill rotWithShape="1">
          <a:blip r:embed="rId1" cstate="screen">
            <a:extLst>
              <a:ext uri="{BEBA8EAE-BF5A-486C-A8C5-ECC9F3942E4B}">
                <a14:imgProps xmlns:a14="http://schemas.microsoft.com/office/drawing/2010/main">
                  <a14:imgLayer r:embed="rId2">
                    <a14:imgEffect>
                      <a14:brightnessContrast bright="11000"/>
                    </a14:imgEffect>
                    <a14:imgEffect>
                      <a14:colorTemperature colorTemp="7200"/>
                    </a14:imgEffect>
                    <a14:imgEffect>
                      <a14:saturation sat="0"/>
                    </a14:imgEffect>
                  </a14:imgLayer>
                </a14:imgProps>
              </a:ext>
            </a:extLst>
          </a:blip>
          <a:srcRect/>
          <a:stretch>
            <a:fillRect/>
          </a:stretch>
        </p:blipFill>
        <p:spPr>
          <a:xfrm>
            <a:off x="-2" y="67479"/>
            <a:ext cx="12177485" cy="5149168"/>
          </a:xfrm>
          <a:prstGeom prst="rect">
            <a:avLst/>
          </a:prstGeom>
        </p:spPr>
      </p:pic>
      <p:pic>
        <p:nvPicPr>
          <p:cNvPr id="85" name="图片 84"/>
          <p:cNvPicPr>
            <a:picLocks noChangeAspect="1"/>
          </p:cNvPicPr>
          <p:nvPr/>
        </p:nvPicPr>
        <p:blipFill rotWithShape="1">
          <a:blip r:embed="rId3" cstate="screen">
            <a:extLst>
              <a:ext uri="{BEBA8EAE-BF5A-486C-A8C5-ECC9F3942E4B}">
                <a14:imgProps xmlns:a14="http://schemas.microsoft.com/office/drawing/2010/main">
                  <a14:imgLayer r:embed="rId4">
                    <a14:imgEffect>
                      <a14:colorTemperature colorTemp="8800"/>
                    </a14:imgEffect>
                    <a14:imgEffect>
                      <a14:saturation sat="0"/>
                    </a14:imgEffect>
                  </a14:imgLayer>
                </a14:imgProps>
              </a:ext>
            </a:extLst>
          </a:blip>
          <a:srcRect/>
          <a:stretch>
            <a:fillRect/>
          </a:stretch>
        </p:blipFill>
        <p:spPr>
          <a:xfrm>
            <a:off x="3048000" y="4679050"/>
            <a:ext cx="9434285" cy="2171693"/>
          </a:xfrm>
          <a:prstGeom prst="rect">
            <a:avLst/>
          </a:prstGeom>
        </p:spPr>
      </p:pic>
      <p:pic>
        <p:nvPicPr>
          <p:cNvPr id="86" name="图片 85"/>
          <p:cNvPicPr>
            <a:picLocks noChangeAspect="1"/>
          </p:cNvPicPr>
          <p:nvPr/>
        </p:nvPicPr>
        <p:blipFill rotWithShape="1">
          <a:blip r:embed="rId5" cstate="screen">
            <a:extLst>
              <a:ext uri="{BEBA8EAE-BF5A-486C-A8C5-ECC9F3942E4B}">
                <a14:imgProps xmlns:a14="http://schemas.microsoft.com/office/drawing/2010/main">
                  <a14:imgLayer r:embed="rId6">
                    <a14:imgEffect>
                      <a14:brightnessContrast bright="2000"/>
                    </a14:imgEffect>
                  </a14:imgLayer>
                </a14:imgProps>
              </a:ext>
            </a:extLst>
          </a:blip>
          <a:srcRect/>
          <a:stretch>
            <a:fillRect/>
          </a:stretch>
        </p:blipFill>
        <p:spPr>
          <a:xfrm>
            <a:off x="-1" y="4038397"/>
            <a:ext cx="7066350" cy="2834118"/>
          </a:xfrm>
          <a:prstGeom prst="rect">
            <a:avLst/>
          </a:prstGeom>
        </p:spPr>
      </p:pic>
      <p:grpSp>
        <p:nvGrpSpPr>
          <p:cNvPr id="69" name="组合 68"/>
          <p:cNvGrpSpPr/>
          <p:nvPr/>
        </p:nvGrpSpPr>
        <p:grpSpPr>
          <a:xfrm>
            <a:off x="1692292" y="1983669"/>
            <a:ext cx="9479281" cy="2646045"/>
            <a:chOff x="1787980" y="2377834"/>
            <a:chExt cx="9479281" cy="2646045"/>
          </a:xfrm>
        </p:grpSpPr>
        <p:grpSp>
          <p:nvGrpSpPr>
            <p:cNvPr id="68" name="组合 67"/>
            <p:cNvGrpSpPr/>
            <p:nvPr/>
          </p:nvGrpSpPr>
          <p:grpSpPr>
            <a:xfrm>
              <a:off x="2151237" y="2564812"/>
              <a:ext cx="8615692" cy="2088000"/>
              <a:chOff x="2151237" y="2564812"/>
              <a:chExt cx="8615692" cy="2088000"/>
            </a:xfrm>
          </p:grpSpPr>
          <p:grpSp>
            <p:nvGrpSpPr>
              <p:cNvPr id="50" name="组合 49"/>
              <p:cNvGrpSpPr>
                <a:grpSpLocks noChangeAspect="1"/>
              </p:cNvGrpSpPr>
              <p:nvPr/>
            </p:nvGrpSpPr>
            <p:grpSpPr>
              <a:xfrm>
                <a:off x="4321690" y="2564812"/>
                <a:ext cx="2089819" cy="2088000"/>
                <a:chOff x="5050971" y="653142"/>
                <a:chExt cx="720000" cy="720000"/>
              </a:xfrm>
            </p:grpSpPr>
            <p:sp>
              <p:nvSpPr>
                <p:cNvPr id="51" name="流程图: 过程 50"/>
                <p:cNvSpPr>
                  <a:spLocks noChangeAspect="1"/>
                </p:cNvSpPr>
                <p:nvPr/>
              </p:nvSpPr>
              <p:spPr>
                <a:xfrm>
                  <a:off x="5050971" y="653142"/>
                  <a:ext cx="720000" cy="720000"/>
                </a:xfrm>
                <a:prstGeom prst="flowChartProcess">
                  <a:avLst/>
                </a:prstGeom>
                <a:noFill/>
                <a:ln>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直接连接符 51"/>
                <p:cNvCxnSpPr>
                  <a:stCxn id="51" idx="1"/>
                  <a:endCxn id="51" idx="3"/>
                </p:cNvCxnSpPr>
                <p:nvPr/>
              </p:nvCxnSpPr>
              <p:spPr>
                <a:xfrm>
                  <a:off x="5050971" y="1013142"/>
                  <a:ext cx="720000" cy="0"/>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5400000" flipV="1">
                  <a:off x="5055371" y="1013142"/>
                  <a:ext cx="720000" cy="0"/>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56" name="组合 55"/>
              <p:cNvGrpSpPr>
                <a:grpSpLocks noChangeAspect="1"/>
              </p:cNvGrpSpPr>
              <p:nvPr/>
            </p:nvGrpSpPr>
            <p:grpSpPr>
              <a:xfrm>
                <a:off x="2151237" y="2564812"/>
                <a:ext cx="2089819" cy="2088000"/>
                <a:chOff x="5050971" y="653142"/>
                <a:chExt cx="720000" cy="720000"/>
              </a:xfrm>
            </p:grpSpPr>
            <p:sp>
              <p:nvSpPr>
                <p:cNvPr id="57" name="流程图: 过程 56"/>
                <p:cNvSpPr>
                  <a:spLocks noChangeAspect="1"/>
                </p:cNvSpPr>
                <p:nvPr/>
              </p:nvSpPr>
              <p:spPr>
                <a:xfrm>
                  <a:off x="5050971" y="653142"/>
                  <a:ext cx="720000" cy="720000"/>
                </a:xfrm>
                <a:prstGeom prst="flowChartProcess">
                  <a:avLst/>
                </a:prstGeom>
                <a:noFill/>
                <a:ln>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连接符 57"/>
                <p:cNvCxnSpPr>
                  <a:stCxn id="57" idx="1"/>
                  <a:endCxn id="57" idx="3"/>
                </p:cNvCxnSpPr>
                <p:nvPr/>
              </p:nvCxnSpPr>
              <p:spPr>
                <a:xfrm>
                  <a:off x="5050971" y="1013142"/>
                  <a:ext cx="720000" cy="0"/>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5400000" flipV="1">
                  <a:off x="5055371" y="1013142"/>
                  <a:ext cx="720000" cy="0"/>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60" name="组合 59"/>
              <p:cNvGrpSpPr>
                <a:grpSpLocks noChangeAspect="1"/>
              </p:cNvGrpSpPr>
              <p:nvPr/>
            </p:nvGrpSpPr>
            <p:grpSpPr>
              <a:xfrm>
                <a:off x="8677110" y="2564812"/>
                <a:ext cx="2089819" cy="2088000"/>
                <a:chOff x="5050971" y="653142"/>
                <a:chExt cx="720000" cy="720000"/>
              </a:xfrm>
            </p:grpSpPr>
            <p:sp>
              <p:nvSpPr>
                <p:cNvPr id="61" name="流程图: 过程 60"/>
                <p:cNvSpPr>
                  <a:spLocks noChangeAspect="1"/>
                </p:cNvSpPr>
                <p:nvPr/>
              </p:nvSpPr>
              <p:spPr>
                <a:xfrm>
                  <a:off x="5050971" y="653142"/>
                  <a:ext cx="720000" cy="720000"/>
                </a:xfrm>
                <a:prstGeom prst="flowChartProcess">
                  <a:avLst/>
                </a:prstGeom>
                <a:noFill/>
                <a:ln>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a:stCxn id="61" idx="1"/>
                  <a:endCxn id="61" idx="3"/>
                </p:cNvCxnSpPr>
                <p:nvPr/>
              </p:nvCxnSpPr>
              <p:spPr>
                <a:xfrm>
                  <a:off x="5050971" y="1013142"/>
                  <a:ext cx="720000" cy="0"/>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5400000" flipV="1">
                  <a:off x="5055371" y="1013142"/>
                  <a:ext cx="720000" cy="0"/>
                </a:xfrm>
                <a:prstGeom prst="line">
                  <a:avLst/>
                </a:prstGeom>
                <a:ln>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64" name="组合 63"/>
              <p:cNvGrpSpPr>
                <a:grpSpLocks noChangeAspect="1"/>
              </p:cNvGrpSpPr>
              <p:nvPr/>
            </p:nvGrpSpPr>
            <p:grpSpPr>
              <a:xfrm>
                <a:off x="6506657" y="2564812"/>
                <a:ext cx="2089819" cy="2088000"/>
                <a:chOff x="5050971" y="653142"/>
                <a:chExt cx="720000" cy="720000"/>
              </a:xfrm>
            </p:grpSpPr>
            <p:sp>
              <p:nvSpPr>
                <p:cNvPr id="65" name="流程图: 过程 64"/>
                <p:cNvSpPr>
                  <a:spLocks noChangeAspect="1"/>
                </p:cNvSpPr>
                <p:nvPr/>
              </p:nvSpPr>
              <p:spPr>
                <a:xfrm>
                  <a:off x="5050971" y="653142"/>
                  <a:ext cx="720000" cy="720000"/>
                </a:xfrm>
                <a:prstGeom prst="flowChartProcess">
                  <a:avLst/>
                </a:prstGeom>
                <a:noFill/>
                <a:ln>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6" name="直接连接符 65"/>
                <p:cNvCxnSpPr>
                  <a:stCxn id="65" idx="1"/>
                  <a:endCxn id="65" idx="3"/>
                </p:cNvCxnSpPr>
                <p:nvPr/>
              </p:nvCxnSpPr>
              <p:spPr>
                <a:xfrm>
                  <a:off x="5050971" y="1013142"/>
                  <a:ext cx="720000" cy="0"/>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5400000" flipV="1">
                  <a:off x="5055371" y="1013142"/>
                  <a:ext cx="720000" cy="0"/>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sp>
          <p:nvSpPr>
            <p:cNvPr id="5" name="文本框 4"/>
            <p:cNvSpPr txBox="1"/>
            <p:nvPr/>
          </p:nvSpPr>
          <p:spPr>
            <a:xfrm>
              <a:off x="1787980" y="2377834"/>
              <a:ext cx="9479281" cy="2646045"/>
            </a:xfrm>
            <a:prstGeom prst="rect">
              <a:avLst/>
            </a:prstGeom>
            <a:noFill/>
          </p:spPr>
          <p:txBody>
            <a:bodyPr wrap="square" rtlCol="0" anchor="ctr">
              <a:spAutoFit/>
            </a:bodyPr>
            <a:lstStyle/>
            <a:p>
              <a:pPr algn="ctr"/>
              <a:r>
                <a:rPr lang="zh-CN" altLang="en-US" sz="16600" kern="0" spc="460" dirty="0" smtClean="0">
                  <a:effectLst>
                    <a:outerShdw blurRad="25400" dist="50800" dir="4200000" algn="tl">
                      <a:srgbClr val="000000">
                        <a:alpha val="43137"/>
                      </a:srgbClr>
                    </a:outerShdw>
                  </a:effectLst>
                  <a:latin typeface="方正楷体_GBK" panose="03000509000000000000" charset="-122"/>
                  <a:ea typeface="方正楷体_GBK" panose="03000509000000000000" charset="-122"/>
                </a:rPr>
                <a:t>中国象棋</a:t>
              </a:r>
              <a:endParaRPr lang="zh-CN" altLang="en-US" sz="16600" kern="0" spc="460" dirty="0">
                <a:effectLst>
                  <a:outerShdw blurRad="25400" dist="50800" dir="4200000" algn="tl">
                    <a:srgbClr val="000000">
                      <a:alpha val="43137"/>
                    </a:srgbClr>
                  </a:outerShdw>
                </a:effectLst>
                <a:latin typeface="方正楷体_GBK" panose="03000509000000000000" charset="-122"/>
                <a:ea typeface="方正楷体_GBK" panose="03000509000000000000" charset="-122"/>
              </a:endParaRPr>
            </a:p>
          </p:txBody>
        </p:sp>
      </p:grpSp>
      <p:sp>
        <p:nvSpPr>
          <p:cNvPr id="2" name="文本框 1"/>
          <p:cNvSpPr txBox="1"/>
          <p:nvPr/>
        </p:nvSpPr>
        <p:spPr>
          <a:xfrm>
            <a:off x="1969770" y="1513205"/>
            <a:ext cx="5650865" cy="460375"/>
          </a:xfrm>
          <a:prstGeom prst="rect">
            <a:avLst/>
          </a:prstGeom>
          <a:noFill/>
        </p:spPr>
        <p:txBody>
          <a:bodyPr wrap="square" rtlCol="0">
            <a:spAutoFit/>
          </a:bodyPr>
          <a:p>
            <a:pPr algn="dist"/>
            <a:r>
              <a:rPr lang="zh-CN" altLang="en-US" sz="2400">
                <a:latin typeface="楷体" panose="02010609060101010101" pitchFamily="49" charset="-122"/>
                <a:ea typeface="楷体" panose="02010609060101010101" pitchFamily="49" charset="-122"/>
                <a:cs typeface="楷体" panose="02010609060101010101" pitchFamily="49" charset="-122"/>
              </a:rPr>
              <a:t>期末实训项目展示</a:t>
            </a:r>
            <a:endParaRPr lang="zh-CN" altLang="en-US" sz="2400">
              <a:latin typeface="楷体" panose="02010609060101010101" pitchFamily="49" charset="-122"/>
              <a:ea typeface="楷体" panose="02010609060101010101" pitchFamily="49" charset="-122"/>
              <a:cs typeface="楷体" panose="02010609060101010101" pitchFamily="49" charset="-122"/>
            </a:endParaRPr>
          </a:p>
        </p:txBody>
      </p:sp>
      <p:sp>
        <p:nvSpPr>
          <p:cNvPr id="3" name="文本框 2"/>
          <p:cNvSpPr txBox="1"/>
          <p:nvPr/>
        </p:nvSpPr>
        <p:spPr>
          <a:xfrm>
            <a:off x="9894570" y="4389755"/>
            <a:ext cx="1971040" cy="368300"/>
          </a:xfrm>
          <a:prstGeom prst="rect">
            <a:avLst/>
          </a:prstGeom>
          <a:noFill/>
        </p:spPr>
        <p:txBody>
          <a:bodyPr wrap="square" rtlCol="0">
            <a:spAutoFit/>
          </a:bodyPr>
          <a:p>
            <a:pPr algn="dist"/>
            <a:r>
              <a:rPr lang="zh-CN" altLang="en-US"/>
              <a:t>云雨星</a:t>
            </a:r>
            <a:r>
              <a:rPr lang="zh-CN" altLang="en-US"/>
              <a:t>小组</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596">
        <p:random/>
      </p:transition>
    </mc:Choice>
    <mc:Fallback>
      <p:transition spd="slow" advTm="2596">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wipe(left)">
                                      <p:cBhvr>
                                        <p:cTn id="7" dur="10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1" cstate="screen">
            <a:extLst>
              <a:ext uri="{BEBA8EAE-BF5A-486C-A8C5-ECC9F3942E4B}">
                <a14:imgProps xmlns:a14="http://schemas.microsoft.com/office/drawing/2010/main">
                  <a14:imgLayer r:embed="rId2">
                    <a14:imgEffect>
                      <a14:brightnessContrast bright="1000"/>
                    </a14:imgEffect>
                    <a14:imgEffect>
                      <a14:colorTemperature colorTemp="5900"/>
                    </a14:imgEffect>
                    <a14:imgEffect>
                      <a14:saturation sat="33000"/>
                    </a14:imgEffect>
                  </a14:imgLayer>
                </a14:imgProps>
              </a:ext>
            </a:extLst>
          </a:blip>
          <a:srcRect/>
          <a:stretch>
            <a:fillRect/>
          </a:stretch>
        </p:blipFill>
        <p:spPr>
          <a:xfrm>
            <a:off x="0" y="1816443"/>
            <a:ext cx="12195904" cy="5028494"/>
          </a:xfrm>
          <a:prstGeom prst="rect">
            <a:avLst/>
          </a:prstGeom>
        </p:spPr>
      </p:pic>
      <p:sp>
        <p:nvSpPr>
          <p:cNvPr id="33" name="文本框 32"/>
          <p:cNvSpPr txBox="1"/>
          <p:nvPr/>
        </p:nvSpPr>
        <p:spPr>
          <a:xfrm>
            <a:off x="5477426" y="2016299"/>
            <a:ext cx="4624093" cy="583565"/>
          </a:xfrm>
          <a:prstGeom prst="rect">
            <a:avLst/>
          </a:prstGeom>
          <a:noFill/>
        </p:spPr>
        <p:txBody>
          <a:bodyPr wrap="square" rtlCol="0">
            <a:spAutoFit/>
          </a:bodyPr>
          <a:lstStyle/>
          <a:p>
            <a:r>
              <a:rPr lang="zh-CN" altLang="en-US" sz="3200" u="sng" dirty="0">
                <a:latin typeface="华文行楷" panose="02010800040101010101" pitchFamily="2" charset="-122"/>
                <a:ea typeface="华文行楷" panose="02010800040101010101" pitchFamily="2" charset="-122"/>
              </a:rPr>
              <a:t>项目</a:t>
            </a:r>
            <a:r>
              <a:rPr lang="zh-CN" altLang="en-US" sz="3200" u="sng" dirty="0">
                <a:latin typeface="华文行楷" panose="02010800040101010101" pitchFamily="2" charset="-122"/>
                <a:ea typeface="华文行楷" panose="02010800040101010101" pitchFamily="2" charset="-122"/>
              </a:rPr>
              <a:t>介绍</a:t>
            </a:r>
            <a:endParaRPr lang="zh-CN" altLang="en-US" sz="3200" u="sng" dirty="0">
              <a:latin typeface="华文行楷" panose="02010800040101010101" pitchFamily="2" charset="-122"/>
              <a:ea typeface="华文行楷" panose="02010800040101010101" pitchFamily="2" charset="-122"/>
            </a:endParaRPr>
          </a:p>
        </p:txBody>
      </p:sp>
      <p:sp>
        <p:nvSpPr>
          <p:cNvPr id="37" name="文本框 36"/>
          <p:cNvSpPr txBox="1"/>
          <p:nvPr/>
        </p:nvSpPr>
        <p:spPr>
          <a:xfrm>
            <a:off x="5477426" y="3073139"/>
            <a:ext cx="6763384" cy="583565"/>
          </a:xfrm>
          <a:prstGeom prst="rect">
            <a:avLst/>
          </a:prstGeom>
          <a:noFill/>
        </p:spPr>
        <p:txBody>
          <a:bodyPr wrap="square" rtlCol="0">
            <a:spAutoFit/>
          </a:bodyPr>
          <a:lstStyle/>
          <a:p>
            <a:r>
              <a:rPr lang="zh-CN" altLang="en-US" sz="3200" u="sng" dirty="0" smtClean="0">
                <a:latin typeface="华文行楷" panose="02010800040101010101" pitchFamily="2" charset="-122"/>
                <a:ea typeface="华文行楷" panose="02010800040101010101" pitchFamily="2" charset="-122"/>
              </a:rPr>
              <a:t>项目</a:t>
            </a:r>
            <a:r>
              <a:rPr lang="zh-CN" altLang="en-US" sz="3200" u="sng" dirty="0" smtClean="0">
                <a:latin typeface="华文行楷" panose="02010800040101010101" pitchFamily="2" charset="-122"/>
                <a:ea typeface="华文行楷" panose="02010800040101010101" pitchFamily="2" charset="-122"/>
              </a:rPr>
              <a:t>分工</a:t>
            </a:r>
            <a:endParaRPr lang="zh-CN" altLang="en-US" sz="3200" u="sng" dirty="0" smtClean="0">
              <a:latin typeface="华文行楷" panose="02010800040101010101" pitchFamily="2" charset="-122"/>
              <a:ea typeface="华文行楷" panose="02010800040101010101" pitchFamily="2" charset="-122"/>
            </a:endParaRPr>
          </a:p>
        </p:txBody>
      </p:sp>
      <p:sp>
        <p:nvSpPr>
          <p:cNvPr id="40" name="文本框 39"/>
          <p:cNvSpPr txBox="1"/>
          <p:nvPr/>
        </p:nvSpPr>
        <p:spPr>
          <a:xfrm>
            <a:off x="5477675" y="4086156"/>
            <a:ext cx="6630805" cy="583565"/>
          </a:xfrm>
          <a:prstGeom prst="rect">
            <a:avLst/>
          </a:prstGeom>
          <a:noFill/>
        </p:spPr>
        <p:txBody>
          <a:bodyPr wrap="square" rtlCol="0">
            <a:spAutoFit/>
          </a:bodyPr>
          <a:lstStyle/>
          <a:p>
            <a:pPr algn="l">
              <a:buClrTx/>
              <a:buSzTx/>
              <a:buFontTx/>
            </a:pPr>
            <a:r>
              <a:rPr lang="zh-CN" altLang="en-US" sz="3200" u="sng" dirty="0" smtClean="0">
                <a:latin typeface="华文行楷" panose="02010800040101010101" pitchFamily="2" charset="-122"/>
                <a:ea typeface="华文行楷" panose="02010800040101010101" pitchFamily="2" charset="-122"/>
              </a:rPr>
              <a:t>项目</a:t>
            </a:r>
            <a:r>
              <a:rPr lang="zh-CN" altLang="en-US" sz="3200" u="sng" dirty="0" smtClean="0">
                <a:latin typeface="华文行楷" panose="02010800040101010101" pitchFamily="2" charset="-122"/>
                <a:ea typeface="华文行楷" panose="02010800040101010101" pitchFamily="2" charset="-122"/>
              </a:rPr>
              <a:t>演示</a:t>
            </a:r>
            <a:endParaRPr lang="zh-CN" altLang="en-US" sz="3200" u="sng" dirty="0" smtClean="0">
              <a:latin typeface="华文行楷" panose="02010800040101010101" pitchFamily="2" charset="-122"/>
              <a:ea typeface="华文行楷" panose="02010800040101010101" pitchFamily="2" charset="-122"/>
            </a:endParaRPr>
          </a:p>
        </p:txBody>
      </p:sp>
      <p:grpSp>
        <p:nvGrpSpPr>
          <p:cNvPr id="10" name="组合 9"/>
          <p:cNvGrpSpPr/>
          <p:nvPr/>
        </p:nvGrpSpPr>
        <p:grpSpPr>
          <a:xfrm>
            <a:off x="3586748" y="1387162"/>
            <a:ext cx="1606675" cy="3768225"/>
            <a:chOff x="3049200" y="-38823"/>
            <a:chExt cx="1606675" cy="3768225"/>
          </a:xfrm>
        </p:grpSpPr>
        <p:pic>
          <p:nvPicPr>
            <p:cNvPr id="18" name="Picture 2" descr="C:\Users\zjd\Desktop\未标题-1.png"/>
            <p:cNvPicPr>
              <a:picLocks noChangeAspect="1" noChangeArrowheads="1"/>
            </p:cNvPicPr>
            <p:nvPr/>
          </p:nvPicPr>
          <p:blipFill rotWithShape="1">
            <a:blip r:embed="rId3" cstate="screen"/>
            <a:srcRect/>
            <a:stretch>
              <a:fillRect/>
            </a:stretch>
          </p:blipFill>
          <p:spPr bwMode="auto">
            <a:xfrm rot="5400000" flipH="1">
              <a:off x="1968425" y="1041952"/>
              <a:ext cx="3768225" cy="160667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3507318" y="722907"/>
              <a:ext cx="954077" cy="2245360"/>
            </a:xfrm>
            <a:prstGeom prst="rect">
              <a:avLst/>
            </a:prstGeom>
            <a:noFill/>
          </p:spPr>
          <p:txBody>
            <a:bodyPr wrap="square" rtlCol="0">
              <a:spAutoFit/>
            </a:bodyPr>
            <a:lstStyle/>
            <a:p>
              <a:pPr>
                <a:lnSpc>
                  <a:spcPts val="5600"/>
                </a:lnSpc>
              </a:pPr>
              <a:r>
                <a:rPr lang="zh-CN" altLang="en-US" sz="5400" b="1" dirty="0">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目</a:t>
              </a:r>
              <a:endParaRPr lang="zh-CN" altLang="en-US" sz="5400" b="1" dirty="0">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a:p>
              <a:pPr>
                <a:lnSpc>
                  <a:spcPts val="5600"/>
                </a:lnSpc>
              </a:pPr>
              <a:endParaRPr lang="zh-CN" altLang="en-US" sz="5400" b="1" dirty="0">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a:p>
              <a:pPr>
                <a:lnSpc>
                  <a:spcPts val="5600"/>
                </a:lnSpc>
              </a:pPr>
              <a:r>
                <a:rPr lang="zh-CN" altLang="en-US" sz="5400" b="1" dirty="0">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录</a:t>
              </a:r>
              <a:endParaRPr lang="zh-CN" altLang="en-US" sz="5400" b="1" dirty="0">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grpSp>
      <p:pic>
        <p:nvPicPr>
          <p:cNvPr id="2" name="图片 1"/>
          <p:cNvPicPr>
            <a:picLocks noChangeAspect="1"/>
          </p:cNvPicPr>
          <p:nvPr/>
        </p:nvPicPr>
        <p:blipFill>
          <a:blip r:embed="rId4"/>
          <a:stretch>
            <a:fillRect/>
          </a:stretch>
        </p:blipFill>
        <p:spPr>
          <a:xfrm>
            <a:off x="-1420165" y="1372790"/>
            <a:ext cx="5810250" cy="39052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4031">
        <p:random/>
      </p:transition>
    </mc:Choice>
    <mc:Fallback>
      <p:transition spd="slow" advTm="4031">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up)">
                                      <p:cBhvr>
                                        <p:cTn id="10" dur="750"/>
                                        <p:tgtEl>
                                          <p:spTgt spid="10"/>
                                        </p:tgtEl>
                                      </p:cBhvr>
                                    </p:animEffect>
                                  </p:childTnLst>
                                </p:cTn>
                              </p:par>
                            </p:childTnLst>
                          </p:cTn>
                        </p:par>
                        <p:par>
                          <p:cTn id="11" fill="hold">
                            <p:stCondLst>
                              <p:cond delay="1000"/>
                            </p:stCondLst>
                            <p:childTnLst>
                              <p:par>
                                <p:cTn id="12" presetID="2" presetClass="entr" presetSubtype="2" fill="hold" grpId="0" nodeType="afterEffect">
                                  <p:stCondLst>
                                    <p:cond delay="0"/>
                                  </p:stCondLst>
                                  <p:childTnLst>
                                    <p:set>
                                      <p:cBhvr>
                                        <p:cTn id="13" dur="1" fill="hold">
                                          <p:stCondLst>
                                            <p:cond delay="0"/>
                                          </p:stCondLst>
                                        </p:cTn>
                                        <p:tgtEl>
                                          <p:spTgt spid="33"/>
                                        </p:tgtEl>
                                        <p:attrNameLst>
                                          <p:attrName>style.visibility</p:attrName>
                                        </p:attrNameLst>
                                      </p:cBhvr>
                                      <p:to>
                                        <p:strVal val="visible"/>
                                      </p:to>
                                    </p:set>
                                    <p:anim calcmode="lin" valueType="num">
                                      <p:cBhvr additive="base">
                                        <p:cTn id="14" dur="500" fill="hold"/>
                                        <p:tgtEl>
                                          <p:spTgt spid="33"/>
                                        </p:tgtEl>
                                        <p:attrNameLst>
                                          <p:attrName>ppt_x</p:attrName>
                                        </p:attrNameLst>
                                      </p:cBhvr>
                                      <p:tavLst>
                                        <p:tav tm="0">
                                          <p:val>
                                            <p:strVal val="1+#ppt_w/2"/>
                                          </p:val>
                                        </p:tav>
                                        <p:tav tm="100000">
                                          <p:val>
                                            <p:strVal val="#ppt_x"/>
                                          </p:val>
                                        </p:tav>
                                      </p:tavLst>
                                    </p:anim>
                                    <p:anim calcmode="lin" valueType="num">
                                      <p:cBhvr additive="base">
                                        <p:cTn id="15" dur="500" fill="hold"/>
                                        <p:tgtEl>
                                          <p:spTgt spid="33"/>
                                        </p:tgtEl>
                                        <p:attrNameLst>
                                          <p:attrName>ppt_y</p:attrName>
                                        </p:attrNameLst>
                                      </p:cBhvr>
                                      <p:tavLst>
                                        <p:tav tm="0">
                                          <p:val>
                                            <p:strVal val="#ppt_y"/>
                                          </p:val>
                                        </p:tav>
                                        <p:tav tm="100000">
                                          <p:val>
                                            <p:strVal val="#ppt_y"/>
                                          </p:val>
                                        </p:tav>
                                      </p:tavLst>
                                    </p:anim>
                                  </p:childTnLst>
                                </p:cTn>
                              </p:par>
                            </p:childTnLst>
                          </p:cTn>
                        </p:par>
                        <p:par>
                          <p:cTn id="16" fill="hold">
                            <p:stCondLst>
                              <p:cond delay="1500"/>
                            </p:stCondLst>
                            <p:childTnLst>
                              <p:par>
                                <p:cTn id="17" presetID="2" presetClass="entr" presetSubtype="2"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1+#ppt_w/2"/>
                                          </p:val>
                                        </p:tav>
                                        <p:tav tm="100000">
                                          <p:val>
                                            <p:strVal val="#ppt_x"/>
                                          </p:val>
                                        </p:tav>
                                      </p:tavLst>
                                    </p:anim>
                                    <p:anim calcmode="lin" valueType="num">
                                      <p:cBhvr additive="base">
                                        <p:cTn id="20" dur="500" fill="hold"/>
                                        <p:tgtEl>
                                          <p:spTgt spid="37"/>
                                        </p:tgtEl>
                                        <p:attrNameLst>
                                          <p:attrName>ppt_y</p:attrName>
                                        </p:attrNameLst>
                                      </p:cBhvr>
                                      <p:tavLst>
                                        <p:tav tm="0">
                                          <p:val>
                                            <p:strVal val="#ppt_y"/>
                                          </p:val>
                                        </p:tav>
                                        <p:tav tm="100000">
                                          <p:val>
                                            <p:strVal val="#ppt_y"/>
                                          </p:val>
                                        </p:tav>
                                      </p:tavLst>
                                    </p:anim>
                                  </p:childTnLst>
                                </p:cTn>
                              </p:par>
                            </p:childTnLst>
                          </p:cTn>
                        </p:par>
                        <p:par>
                          <p:cTn id="21" fill="hold">
                            <p:stCondLst>
                              <p:cond delay="2000"/>
                            </p:stCondLst>
                            <p:childTnLst>
                              <p:par>
                                <p:cTn id="22" presetID="2" presetClass="entr" presetSubtype="2" fill="hold" grpId="0" nodeType="after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additive="base">
                                        <p:cTn id="24" dur="500" fill="hold"/>
                                        <p:tgtEl>
                                          <p:spTgt spid="40"/>
                                        </p:tgtEl>
                                        <p:attrNameLst>
                                          <p:attrName>ppt_x</p:attrName>
                                        </p:attrNameLst>
                                      </p:cBhvr>
                                      <p:tavLst>
                                        <p:tav tm="0">
                                          <p:val>
                                            <p:strVal val="1+#ppt_w/2"/>
                                          </p:val>
                                        </p:tav>
                                        <p:tav tm="100000">
                                          <p:val>
                                            <p:strVal val="#ppt_x"/>
                                          </p:val>
                                        </p:tav>
                                      </p:tavLst>
                                    </p:anim>
                                    <p:anim calcmode="lin" valueType="num">
                                      <p:cBhvr additive="base">
                                        <p:cTn id="25"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p:bldP spid="4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BEBA8EAE-BF5A-486C-A8C5-ECC9F3942E4B}">
                <a14:imgProps xmlns:a14="http://schemas.microsoft.com/office/drawing/2010/main">
                  <a14:imgLayer r:embed="rId2">
                    <a14:imgEffect>
                      <a14:brightnessContrast bright="15000" contrast="25000"/>
                    </a14:imgEffect>
                    <a14:imgEffect>
                      <a14:colorTemperature colorTemp="7200"/>
                    </a14:imgEffect>
                    <a14:imgEffect>
                      <a14:saturation sat="33000"/>
                    </a14:imgEffect>
                  </a14:imgLayer>
                </a14:imgProps>
              </a:ext>
            </a:extLst>
          </a:blip>
          <a:stretch>
            <a:fillRect/>
          </a:stretch>
        </p:blipFill>
        <p:spPr>
          <a:xfrm>
            <a:off x="10828" y="0"/>
            <a:ext cx="12181172" cy="6858000"/>
          </a:xfrm>
          <a:prstGeom prst="rect">
            <a:avLst/>
          </a:prstGeom>
          <a:gradFill>
            <a:gsLst>
              <a:gs pos="43000">
                <a:schemeClr val="accent1">
                  <a:lumMod val="5000"/>
                  <a:lumOff val="95000"/>
                  <a:alpha val="34000"/>
                </a:schemeClr>
              </a:gs>
              <a:gs pos="100000">
                <a:schemeClr val="accent1">
                  <a:lumMod val="30000"/>
                  <a:lumOff val="70000"/>
                  <a:alpha val="22000"/>
                </a:schemeClr>
              </a:gs>
            </a:gsLst>
            <a:path path="shape">
              <a:fillToRect l="50000" t="50000" r="50000" b="50000"/>
            </a:path>
          </a:gradFill>
        </p:spPr>
      </p:pic>
      <p:sp>
        <p:nvSpPr>
          <p:cNvPr id="4" name="文本框 3"/>
          <p:cNvSpPr txBox="1"/>
          <p:nvPr/>
        </p:nvSpPr>
        <p:spPr>
          <a:xfrm>
            <a:off x="1480202" y="3461632"/>
            <a:ext cx="9479281" cy="922020"/>
          </a:xfrm>
          <a:prstGeom prst="rect">
            <a:avLst/>
          </a:prstGeom>
          <a:noFill/>
        </p:spPr>
        <p:txBody>
          <a:bodyPr wrap="square" rtlCol="0" anchor="ctr">
            <a:spAutoFit/>
          </a:bodyPr>
          <a:p>
            <a:pPr algn="ctr"/>
            <a:r>
              <a:rPr lang="zh-CN" altLang="en-US" sz="5400" kern="0" spc="460" dirty="0" smtClean="0">
                <a:effectLst>
                  <a:outerShdw blurRad="38100" dist="38100" dir="2700000" algn="tl">
                    <a:srgbClr val="000000">
                      <a:alpha val="43137"/>
                    </a:srgbClr>
                  </a:outerShdw>
                </a:effectLst>
                <a:latin typeface="方正楷体_GBK" panose="03000509000000000000" charset="-122"/>
                <a:ea typeface="方正楷体_GBK" panose="03000509000000000000" charset="-122"/>
              </a:rPr>
              <a:t>项目</a:t>
            </a:r>
            <a:r>
              <a:rPr lang="zh-CN" altLang="en-US" sz="5400" kern="0" spc="460" dirty="0" smtClean="0">
                <a:effectLst>
                  <a:outerShdw blurRad="38100" dist="38100" dir="2700000" algn="tl">
                    <a:srgbClr val="000000">
                      <a:alpha val="43137"/>
                    </a:srgbClr>
                  </a:outerShdw>
                </a:effectLst>
                <a:latin typeface="方正楷体_GBK" panose="03000509000000000000" charset="-122"/>
                <a:ea typeface="方正楷体_GBK" panose="03000509000000000000" charset="-122"/>
              </a:rPr>
              <a:t>介绍</a:t>
            </a:r>
            <a:endParaRPr lang="zh-CN" altLang="en-US" sz="5400" kern="0" spc="460" dirty="0" smtClean="0">
              <a:effectLst>
                <a:outerShdw blurRad="38100" dist="38100" dir="2700000" algn="tl">
                  <a:srgbClr val="000000">
                    <a:alpha val="43137"/>
                  </a:srgbClr>
                </a:outerShdw>
              </a:effectLst>
              <a:latin typeface="方正楷体_GBK" panose="03000509000000000000" charset="-122"/>
              <a:ea typeface="方正楷体_GBK" panose="03000509000000000000"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16">
        <p:random/>
      </p:transition>
    </mc:Choice>
    <mc:Fallback>
      <p:transition spd="slow" advTm="3016">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1" cstate="screen">
            <a:extLst>
              <a:ext uri="{BEBA8EAE-BF5A-486C-A8C5-ECC9F3942E4B}">
                <a14:imgProps xmlns:a14="http://schemas.microsoft.com/office/drawing/2010/main">
                  <a14:imgLayer r:embed="rId2">
                    <a14:imgEffect>
                      <a14:brightnessContrast bright="1000"/>
                    </a14:imgEffect>
                    <a14:imgEffect>
                      <a14:colorTemperature colorTemp="5900"/>
                    </a14:imgEffect>
                    <a14:imgEffect>
                      <a14:saturation sat="33000"/>
                    </a14:imgEffect>
                  </a14:imgLayer>
                </a14:imgProps>
              </a:ext>
            </a:extLst>
          </a:blip>
          <a:srcRect/>
          <a:stretch>
            <a:fillRect/>
          </a:stretch>
        </p:blipFill>
        <p:spPr>
          <a:xfrm>
            <a:off x="0" y="3187337"/>
            <a:ext cx="12195904" cy="3657600"/>
          </a:xfrm>
          <a:prstGeom prst="rect">
            <a:avLst/>
          </a:prstGeom>
        </p:spPr>
      </p:pic>
      <p:grpSp>
        <p:nvGrpSpPr>
          <p:cNvPr id="5" name="组合 4"/>
          <p:cNvGrpSpPr/>
          <p:nvPr/>
        </p:nvGrpSpPr>
        <p:grpSpPr>
          <a:xfrm>
            <a:off x="2620425" y="197205"/>
            <a:ext cx="8152447" cy="1041072"/>
            <a:chOff x="-1116492" y="-72767"/>
            <a:chExt cx="8152447" cy="1041072"/>
          </a:xfrm>
        </p:grpSpPr>
        <p:pic>
          <p:nvPicPr>
            <p:cNvPr id="2" name="Picture 3" descr="E:\水墨图表素材\24252 (11).png"/>
            <p:cNvPicPr>
              <a:picLocks noChangeAspect="1" noChangeArrowheads="1"/>
            </p:cNvPicPr>
            <p:nvPr/>
          </p:nvPicPr>
          <p:blipFill>
            <a:blip r:embed="rId3"/>
            <a:srcRect/>
            <a:stretch>
              <a:fillRect/>
            </a:stretch>
          </p:blipFill>
          <p:spPr bwMode="auto">
            <a:xfrm>
              <a:off x="-1116492" y="-72767"/>
              <a:ext cx="8152447" cy="1041072"/>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808006" y="103826"/>
              <a:ext cx="3276202" cy="521970"/>
            </a:xfrm>
            <a:prstGeom prst="rect">
              <a:avLst/>
            </a:prstGeom>
            <a:noFill/>
          </p:spPr>
          <p:txBody>
            <a:bodyPr wrap="square" rtlCol="0">
              <a:spAutoFit/>
            </a:bodyPr>
            <a:lstStyle/>
            <a:p>
              <a:pPr algn="ctr"/>
              <a:r>
                <a:rPr lang="zh-CN" altLang="en-US" sz="2800" dirty="0" smtClean="0">
                  <a:solidFill>
                    <a:schemeClr val="bg1"/>
                  </a:solidFill>
                  <a:latin typeface="华文行楷" panose="02010800040101010101" pitchFamily="2" charset="-122"/>
                  <a:ea typeface="华文行楷" panose="02010800040101010101" pitchFamily="2" charset="-122"/>
                </a:rPr>
                <a:t>中国</a:t>
              </a:r>
              <a:r>
                <a:rPr lang="zh-CN" altLang="en-US" sz="2800" dirty="0" smtClean="0">
                  <a:solidFill>
                    <a:schemeClr val="bg1"/>
                  </a:solidFill>
                  <a:latin typeface="华文行楷" panose="02010800040101010101" pitchFamily="2" charset="-122"/>
                  <a:ea typeface="华文行楷" panose="02010800040101010101" pitchFamily="2" charset="-122"/>
                </a:rPr>
                <a:t>象棋</a:t>
              </a:r>
              <a:endParaRPr lang="zh-CN" altLang="en-US" sz="2800" dirty="0" smtClean="0">
                <a:solidFill>
                  <a:schemeClr val="bg1"/>
                </a:solidFill>
                <a:latin typeface="华文行楷" panose="02010800040101010101" pitchFamily="2" charset="-122"/>
                <a:ea typeface="华文行楷" panose="02010800040101010101" pitchFamily="2" charset="-122"/>
              </a:endParaRPr>
            </a:p>
          </p:txBody>
        </p:sp>
      </p:grpSp>
      <p:pic>
        <p:nvPicPr>
          <p:cNvPr id="6" name="Picture 3" descr="E:\水墨图表素材\50.png"/>
          <p:cNvPicPr>
            <a:picLocks noChangeAspect="1" noChangeArrowheads="1"/>
          </p:cNvPicPr>
          <p:nvPr/>
        </p:nvPicPr>
        <p:blipFill rotWithShape="1">
          <a:blip r:embed="rId4" cstate="screen"/>
          <a:srcRect/>
          <a:stretch>
            <a:fillRect/>
          </a:stretch>
        </p:blipFill>
        <p:spPr bwMode="auto">
          <a:xfrm>
            <a:off x="6103916" y="1617679"/>
            <a:ext cx="6079411" cy="3975172"/>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组合 9"/>
          <p:cNvGrpSpPr/>
          <p:nvPr/>
        </p:nvGrpSpPr>
        <p:grpSpPr>
          <a:xfrm>
            <a:off x="568507" y="1617679"/>
            <a:ext cx="5749823" cy="4348134"/>
            <a:chOff x="755770" y="1646398"/>
            <a:chExt cx="5749823" cy="4348134"/>
          </a:xfrm>
        </p:grpSpPr>
        <p:pic>
          <p:nvPicPr>
            <p:cNvPr id="7" name="Picture 3" descr="E:\水墨图表素材\24252 (11).png"/>
            <p:cNvPicPr>
              <a:picLocks noChangeAspect="1" noChangeArrowheads="1"/>
            </p:cNvPicPr>
            <p:nvPr/>
          </p:nvPicPr>
          <p:blipFill>
            <a:blip r:embed="rId5" cstate="print"/>
            <a:srcRect/>
            <a:stretch>
              <a:fillRect/>
            </a:stretch>
          </p:blipFill>
          <p:spPr bwMode="auto">
            <a:xfrm rot="5400000">
              <a:off x="-1381465" y="3783633"/>
              <a:ext cx="4348134" cy="7366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E:\水墨图表素材\24252 (11).png"/>
            <p:cNvPicPr>
              <a:picLocks noChangeAspect="1" noChangeArrowheads="1"/>
            </p:cNvPicPr>
            <p:nvPr/>
          </p:nvPicPr>
          <p:blipFill>
            <a:blip r:embed="rId5" cstate="print"/>
            <a:srcRect/>
            <a:stretch>
              <a:fillRect/>
            </a:stretch>
          </p:blipFill>
          <p:spPr bwMode="auto">
            <a:xfrm rot="5400000">
              <a:off x="4294694" y="3783633"/>
              <a:ext cx="4348134" cy="73664"/>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p:cNvSpPr txBox="1"/>
            <p:nvPr/>
          </p:nvSpPr>
          <p:spPr>
            <a:xfrm>
              <a:off x="1125809" y="2051825"/>
              <a:ext cx="4868995" cy="3692525"/>
            </a:xfrm>
            <a:prstGeom prst="rect">
              <a:avLst/>
            </a:prstGeom>
            <a:solidFill>
              <a:schemeClr val="bg1"/>
            </a:solidFill>
            <a:effectLst>
              <a:outerShdw blurRad="50800" dist="38100" dir="5400000" algn="t" rotWithShape="0">
                <a:prstClr val="black">
                  <a:alpha val="40000"/>
                </a:prstClr>
              </a:outerShdw>
            </a:effectLst>
          </p:spPr>
          <p:txBody>
            <a:bodyPr wrap="square" rtlCol="0">
              <a:spAutoFit/>
            </a:bodyPr>
            <a:lstStyle/>
            <a:p>
              <a:pPr>
                <a:lnSpc>
                  <a:spcPct val="150000"/>
                </a:lnSpc>
              </a:pPr>
              <a:r>
                <a:rPr lang="en-US" sz="1600" b="1" dirty="0">
                  <a:latin typeface="楷体" panose="02010609060101010101" pitchFamily="49" charset="-122"/>
                  <a:ea typeface="楷体" panose="02010609060101010101" pitchFamily="49" charset="-122"/>
                </a:rPr>
                <a:t>  </a:t>
              </a:r>
              <a:r>
                <a:rPr sz="1600" b="1" dirty="0">
                  <a:latin typeface="楷体" panose="02010609060101010101" pitchFamily="49" charset="-122"/>
                  <a:ea typeface="楷体" panose="02010609060101010101" pitchFamily="49" charset="-122"/>
                </a:rPr>
                <a:t>象棋</a:t>
              </a:r>
              <a:r>
                <a:rPr sz="1400" dirty="0">
                  <a:latin typeface="楷体" panose="02010609060101010101" pitchFamily="49" charset="-122"/>
                  <a:ea typeface="楷体" panose="02010609060101010101" pitchFamily="49" charset="-122"/>
                </a:rPr>
                <a:t>，亦作“象碁”、中国象棋</a:t>
              </a:r>
              <a:r>
                <a:rPr lang="en-US" sz="1400" dirty="0">
                  <a:latin typeface="楷体" panose="02010609060101010101" pitchFamily="49" charset="-122"/>
                  <a:ea typeface="楷体" panose="02010609060101010101" pitchFamily="49" charset="-122"/>
                </a:rPr>
                <a:t>(Chinese Chess</a:t>
              </a:r>
              <a:r>
                <a:rPr sz="1400" dirty="0">
                  <a:latin typeface="楷体" panose="02010609060101010101" pitchFamily="49" charset="-122"/>
                  <a:ea typeface="楷体" panose="02010609060101010101" pitchFamily="49" charset="-122"/>
                </a:rPr>
                <a:t>），中国传统棋类益智游戏，在中国有着悠久的历史，先秦时期已有记载。属于二人对抗性游戏的一种，由于用具简单，趣味性强，成为流行极为广泛的棋艺活动。 </a:t>
              </a:r>
              <a:endParaRPr sz="1400" dirty="0">
                <a:latin typeface="楷体" panose="02010609060101010101" pitchFamily="49" charset="-122"/>
                <a:ea typeface="楷体" panose="02010609060101010101" pitchFamily="49" charset="-122"/>
              </a:endParaRPr>
            </a:p>
            <a:p>
              <a:pPr>
                <a:lnSpc>
                  <a:spcPct val="150000"/>
                </a:lnSpc>
              </a:pPr>
              <a:r>
                <a:rPr lang="en-US" sz="1400" dirty="0">
                  <a:latin typeface="楷体" panose="02010609060101010101" pitchFamily="49" charset="-122"/>
                  <a:ea typeface="楷体" panose="02010609060101010101" pitchFamily="49" charset="-122"/>
                </a:rPr>
                <a:t>  </a:t>
              </a:r>
              <a:r>
                <a:rPr sz="1400" dirty="0">
                  <a:latin typeface="楷体" panose="02010609060101010101" pitchFamily="49" charset="-122"/>
                  <a:ea typeface="楷体" panose="02010609060101010101" pitchFamily="49" charset="-122"/>
                </a:rPr>
                <a:t>象棋主要流行于华人及汉字文化圈的国家，象棋是中国正式开展的78个体育运动项目之一。是首届世界智力运动会的正式比赛项目之一。此外，高材质的象棋也具有收藏价值，如：高档木材、玉石等为材料的象棋。更有文人墨客为象棋谱写了诗篇，使象棋更具有一种文化色彩。</a:t>
              </a:r>
              <a:endParaRPr sz="1400" dirty="0">
                <a:latin typeface="楷体" panose="02010609060101010101" pitchFamily="49" charset="-122"/>
                <a:ea typeface="楷体" panose="02010609060101010101" pitchFamily="49" charset="-122"/>
              </a:endParaRPr>
            </a:p>
            <a:p>
              <a:pPr>
                <a:lnSpc>
                  <a:spcPct val="150000"/>
                </a:lnSpc>
              </a:pPr>
              <a:r>
                <a:rPr lang="en-US" sz="1400" dirty="0">
                  <a:latin typeface="楷体" panose="02010609060101010101" pitchFamily="49" charset="-122"/>
                  <a:ea typeface="楷体" panose="02010609060101010101" pitchFamily="49" charset="-122"/>
                </a:rPr>
                <a:t>  </a:t>
              </a:r>
              <a:r>
                <a:rPr sz="1400" dirty="0">
                  <a:latin typeface="楷体" panose="02010609060101010101" pitchFamily="49" charset="-122"/>
                  <a:ea typeface="楷体" panose="02010609060101010101" pitchFamily="49" charset="-122"/>
                </a:rPr>
                <a:t>2006年5月20日，象棋经中国人民共和国国务院批准列入第一批国家级非物质文化遗产名录。</a:t>
              </a:r>
              <a:endParaRPr sz="1400" dirty="0">
                <a:latin typeface="楷体" panose="02010609060101010101" pitchFamily="49" charset="-122"/>
                <a:ea typeface="楷体" panose="02010609060101010101" pitchFamily="49"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3920">
        <p:random/>
      </p:transition>
    </mc:Choice>
    <mc:Fallback>
      <p:transition spd="slow" advTm="392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750"/>
                                        <p:tgtEl>
                                          <p:spTgt spid="5"/>
                                        </p:tgtEl>
                                      </p:cBhvr>
                                    </p:animEffect>
                                  </p:childTnLst>
                                </p:cTn>
                              </p:par>
                            </p:childTnLst>
                          </p:cTn>
                        </p:par>
                        <p:par>
                          <p:cTn id="8" fill="hold">
                            <p:stCondLst>
                              <p:cond delay="1000"/>
                            </p:stCondLst>
                            <p:childTnLst>
                              <p:par>
                                <p:cTn id="9" presetID="42"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16" presetClass="entr" presetSubtype="21"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BEBA8EAE-BF5A-486C-A8C5-ECC9F3942E4B}">
                <a14:imgProps xmlns:a14="http://schemas.microsoft.com/office/drawing/2010/main">
                  <a14:imgLayer r:embed="rId2">
                    <a14:imgEffect>
                      <a14:brightnessContrast bright="15000" contrast="25000"/>
                    </a14:imgEffect>
                    <a14:imgEffect>
                      <a14:colorTemperature colorTemp="7200"/>
                    </a14:imgEffect>
                    <a14:imgEffect>
                      <a14:saturation sat="33000"/>
                    </a14:imgEffect>
                  </a14:imgLayer>
                </a14:imgProps>
              </a:ext>
            </a:extLst>
          </a:blip>
          <a:stretch>
            <a:fillRect/>
          </a:stretch>
        </p:blipFill>
        <p:spPr>
          <a:xfrm>
            <a:off x="10828" y="0"/>
            <a:ext cx="12181172" cy="6858000"/>
          </a:xfrm>
          <a:prstGeom prst="rect">
            <a:avLst/>
          </a:prstGeom>
          <a:gradFill>
            <a:gsLst>
              <a:gs pos="43000">
                <a:schemeClr val="accent1">
                  <a:lumMod val="5000"/>
                  <a:lumOff val="95000"/>
                  <a:alpha val="34000"/>
                </a:schemeClr>
              </a:gs>
              <a:gs pos="100000">
                <a:schemeClr val="accent1">
                  <a:lumMod val="30000"/>
                  <a:lumOff val="70000"/>
                  <a:alpha val="22000"/>
                </a:schemeClr>
              </a:gs>
            </a:gsLst>
            <a:path path="shape">
              <a:fillToRect l="50000" t="50000" r="50000" b="50000"/>
            </a:path>
          </a:gradFill>
        </p:spPr>
      </p:pic>
      <p:sp>
        <p:nvSpPr>
          <p:cNvPr id="4" name="文本框 3"/>
          <p:cNvSpPr txBox="1"/>
          <p:nvPr/>
        </p:nvSpPr>
        <p:spPr>
          <a:xfrm>
            <a:off x="1480202" y="3461632"/>
            <a:ext cx="9479281" cy="922020"/>
          </a:xfrm>
          <a:prstGeom prst="rect">
            <a:avLst/>
          </a:prstGeom>
          <a:noFill/>
        </p:spPr>
        <p:txBody>
          <a:bodyPr wrap="square" rtlCol="0" anchor="ctr">
            <a:spAutoFit/>
          </a:bodyPr>
          <a:p>
            <a:pPr algn="ctr"/>
            <a:r>
              <a:rPr lang="zh-CN" altLang="en-US" sz="5400" kern="0" spc="460" dirty="0" smtClean="0">
                <a:effectLst>
                  <a:outerShdw blurRad="38100" dist="38100" dir="2700000" algn="tl">
                    <a:srgbClr val="000000">
                      <a:alpha val="43137"/>
                    </a:srgbClr>
                  </a:outerShdw>
                </a:effectLst>
                <a:latin typeface="方正楷体_GBK" panose="03000509000000000000" charset="-122"/>
                <a:ea typeface="方正楷体_GBK" panose="03000509000000000000" charset="-122"/>
              </a:rPr>
              <a:t>项目</a:t>
            </a:r>
            <a:r>
              <a:rPr lang="zh-CN" altLang="en-US" sz="5400" kern="0" spc="460" dirty="0" smtClean="0">
                <a:effectLst>
                  <a:outerShdw blurRad="38100" dist="38100" dir="2700000" algn="tl">
                    <a:srgbClr val="000000">
                      <a:alpha val="43137"/>
                    </a:srgbClr>
                  </a:outerShdw>
                </a:effectLst>
                <a:latin typeface="方正楷体_GBK" panose="03000509000000000000" charset="-122"/>
                <a:ea typeface="方正楷体_GBK" panose="03000509000000000000" charset="-122"/>
              </a:rPr>
              <a:t>分工</a:t>
            </a:r>
            <a:endParaRPr lang="zh-CN" altLang="en-US" sz="5400" kern="0" spc="460" dirty="0" smtClean="0">
              <a:effectLst>
                <a:outerShdw blurRad="38100" dist="38100" dir="2700000" algn="tl">
                  <a:srgbClr val="000000">
                    <a:alpha val="43137"/>
                  </a:srgbClr>
                </a:outerShdw>
              </a:effectLst>
              <a:latin typeface="方正楷体_GBK" panose="03000509000000000000" charset="-122"/>
              <a:ea typeface="方正楷体_GBK" panose="03000509000000000000"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16">
        <p:random/>
      </p:transition>
    </mc:Choice>
    <mc:Fallback>
      <p:transition spd="slow" advTm="3016">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图片 45"/>
          <p:cNvPicPr>
            <a:picLocks noChangeAspect="1"/>
          </p:cNvPicPr>
          <p:nvPr/>
        </p:nvPicPr>
        <p:blipFill rotWithShape="1">
          <a:blip r:embed="rId1" cstate="screen">
            <a:extLst>
              <a:ext uri="{BEBA8EAE-BF5A-486C-A8C5-ECC9F3942E4B}">
                <a14:imgProps xmlns:a14="http://schemas.microsoft.com/office/drawing/2010/main">
                  <a14:imgLayer r:embed="rId2">
                    <a14:imgEffect>
                      <a14:brightnessContrast bright="1000"/>
                    </a14:imgEffect>
                    <a14:imgEffect>
                      <a14:colorTemperature colorTemp="5900"/>
                    </a14:imgEffect>
                    <a14:imgEffect>
                      <a14:saturation sat="33000"/>
                    </a14:imgEffect>
                  </a14:imgLayer>
                </a14:imgProps>
              </a:ext>
            </a:extLst>
          </a:blip>
          <a:srcRect/>
          <a:stretch>
            <a:fillRect/>
          </a:stretch>
        </p:blipFill>
        <p:spPr>
          <a:xfrm>
            <a:off x="-3904" y="4362579"/>
            <a:ext cx="12195904" cy="2499428"/>
          </a:xfrm>
          <a:prstGeom prst="rect">
            <a:avLst/>
          </a:prstGeom>
        </p:spPr>
      </p:pic>
      <p:grpSp>
        <p:nvGrpSpPr>
          <p:cNvPr id="5" name="组合 4"/>
          <p:cNvGrpSpPr/>
          <p:nvPr/>
        </p:nvGrpSpPr>
        <p:grpSpPr>
          <a:xfrm>
            <a:off x="2579722" y="256684"/>
            <a:ext cx="8152447" cy="1041072"/>
            <a:chOff x="-1116492" y="-72767"/>
            <a:chExt cx="8152447" cy="1041072"/>
          </a:xfrm>
        </p:grpSpPr>
        <p:pic>
          <p:nvPicPr>
            <p:cNvPr id="6" name="Picture 3" descr="E:\水墨图表素材\24252 (11).png"/>
            <p:cNvPicPr>
              <a:picLocks noChangeAspect="1" noChangeArrowheads="1"/>
            </p:cNvPicPr>
            <p:nvPr/>
          </p:nvPicPr>
          <p:blipFill>
            <a:blip r:embed="rId3"/>
            <a:srcRect/>
            <a:stretch>
              <a:fillRect/>
            </a:stretch>
          </p:blipFill>
          <p:spPr bwMode="auto">
            <a:xfrm>
              <a:off x="-1116492" y="-72767"/>
              <a:ext cx="8152447" cy="1041072"/>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808006" y="103826"/>
              <a:ext cx="3752578" cy="521970"/>
            </a:xfrm>
            <a:prstGeom prst="rect">
              <a:avLst/>
            </a:prstGeom>
            <a:noFill/>
          </p:spPr>
          <p:txBody>
            <a:bodyPr wrap="square" rtlCol="0">
              <a:spAutoFit/>
            </a:bodyPr>
            <a:lstStyle/>
            <a:p>
              <a:pPr algn="ctr"/>
              <a:r>
                <a:rPr lang="zh-CN" altLang="en-US" sz="2800" dirty="0" smtClean="0">
                  <a:solidFill>
                    <a:schemeClr val="bg1"/>
                  </a:solidFill>
                  <a:latin typeface="华文行楷" panose="02010800040101010101" pitchFamily="2" charset="-122"/>
                  <a:ea typeface="华文行楷" panose="02010800040101010101" pitchFamily="2" charset="-122"/>
                </a:rPr>
                <a:t>云雨星</a:t>
              </a:r>
              <a:r>
                <a:rPr lang="zh-CN" altLang="en-US" sz="2800" dirty="0" smtClean="0">
                  <a:solidFill>
                    <a:schemeClr val="bg1"/>
                  </a:solidFill>
                  <a:latin typeface="华文行楷" panose="02010800040101010101" pitchFamily="2" charset="-122"/>
                  <a:ea typeface="华文行楷" panose="02010800040101010101" pitchFamily="2" charset="-122"/>
                </a:rPr>
                <a:t>小组</a:t>
              </a:r>
              <a:endParaRPr lang="zh-CN" altLang="en-US" sz="2800" dirty="0" smtClean="0">
                <a:solidFill>
                  <a:schemeClr val="bg1"/>
                </a:solidFill>
                <a:latin typeface="华文行楷" panose="02010800040101010101" pitchFamily="2" charset="-122"/>
                <a:ea typeface="华文行楷" panose="02010800040101010101" pitchFamily="2" charset="-122"/>
              </a:endParaRPr>
            </a:p>
          </p:txBody>
        </p:sp>
      </p:grpSp>
      <p:grpSp>
        <p:nvGrpSpPr>
          <p:cNvPr id="19" name="组合 18"/>
          <p:cNvGrpSpPr/>
          <p:nvPr/>
        </p:nvGrpSpPr>
        <p:grpSpPr>
          <a:xfrm>
            <a:off x="2322671" y="1884136"/>
            <a:ext cx="2125517" cy="689812"/>
            <a:chOff x="649767" y="3171968"/>
            <a:chExt cx="2125517" cy="689812"/>
          </a:xfrm>
        </p:grpSpPr>
        <p:pic>
          <p:nvPicPr>
            <p:cNvPr id="18" name="图片 17"/>
            <p:cNvPicPr>
              <a:picLocks noChangeAspect="1"/>
            </p:cNvPicPr>
            <p:nvPr/>
          </p:nvPicPr>
          <p:blipFill rotWithShape="1">
            <a:blip r:embed="rId4" cstate="screen"/>
            <a:srcRect/>
            <a:stretch>
              <a:fillRect/>
            </a:stretch>
          </p:blipFill>
          <p:spPr>
            <a:xfrm>
              <a:off x="649767" y="3171968"/>
              <a:ext cx="2125517" cy="689812"/>
            </a:xfrm>
            <a:prstGeom prst="rect">
              <a:avLst/>
            </a:prstGeom>
          </p:spPr>
        </p:pic>
        <p:sp>
          <p:nvSpPr>
            <p:cNvPr id="17" name="文本框 16"/>
            <p:cNvSpPr txBox="1"/>
            <p:nvPr/>
          </p:nvSpPr>
          <p:spPr>
            <a:xfrm>
              <a:off x="779942" y="3171968"/>
              <a:ext cx="1887220" cy="553085"/>
            </a:xfrm>
            <a:prstGeom prst="rect">
              <a:avLst/>
            </a:prstGeom>
            <a:noFill/>
          </p:spPr>
          <p:txBody>
            <a:bodyPr wrap="square" rtlCol="0">
              <a:spAutoFit/>
            </a:bodyPr>
            <a:lstStyle/>
            <a:p>
              <a:pPr>
                <a:lnSpc>
                  <a:spcPct val="150000"/>
                </a:lnSpc>
              </a:pPr>
              <a:r>
                <a:rPr lang="zh-CN" altLang="en-US" sz="2000" b="1" dirty="0">
                  <a:solidFill>
                    <a:schemeClr val="bg1"/>
                  </a:solidFill>
                  <a:latin typeface="楷体" panose="02010609060101010101" pitchFamily="49" charset="-122"/>
                  <a:ea typeface="楷体" panose="02010609060101010101" pitchFamily="49" charset="-122"/>
                </a:rPr>
                <a:t>杨云博（</a:t>
              </a:r>
              <a:r>
                <a:rPr lang="zh-CN" altLang="en-US" sz="2000" b="1" dirty="0">
                  <a:solidFill>
                    <a:schemeClr val="bg1"/>
                  </a:solidFill>
                  <a:latin typeface="楷体" panose="02010609060101010101" pitchFamily="49" charset="-122"/>
                  <a:ea typeface="楷体" panose="02010609060101010101" pitchFamily="49" charset="-122"/>
                </a:rPr>
                <a:t>组长）</a:t>
              </a:r>
              <a:endParaRPr lang="zh-CN" altLang="en-US" sz="2000" b="1" dirty="0">
                <a:solidFill>
                  <a:schemeClr val="bg1"/>
                </a:solidFill>
                <a:latin typeface="楷体" panose="02010609060101010101" pitchFamily="49" charset="-122"/>
                <a:ea typeface="楷体" panose="02010609060101010101" pitchFamily="49" charset="-122"/>
              </a:endParaRPr>
            </a:p>
          </p:txBody>
        </p:sp>
      </p:grpSp>
      <p:grpSp>
        <p:nvGrpSpPr>
          <p:cNvPr id="20" name="组合 19"/>
          <p:cNvGrpSpPr/>
          <p:nvPr/>
        </p:nvGrpSpPr>
        <p:grpSpPr>
          <a:xfrm>
            <a:off x="5273460" y="1903259"/>
            <a:ext cx="2596987" cy="689812"/>
            <a:chOff x="649767" y="3171968"/>
            <a:chExt cx="2596987" cy="689812"/>
          </a:xfrm>
        </p:grpSpPr>
        <p:pic>
          <p:nvPicPr>
            <p:cNvPr id="21" name="图片 20"/>
            <p:cNvPicPr>
              <a:picLocks noChangeAspect="1"/>
            </p:cNvPicPr>
            <p:nvPr/>
          </p:nvPicPr>
          <p:blipFill rotWithShape="1">
            <a:blip r:embed="rId4" cstate="screen"/>
            <a:srcRect/>
            <a:stretch>
              <a:fillRect/>
            </a:stretch>
          </p:blipFill>
          <p:spPr>
            <a:xfrm>
              <a:off x="649767" y="3171968"/>
              <a:ext cx="2125517" cy="689812"/>
            </a:xfrm>
            <a:prstGeom prst="rect">
              <a:avLst/>
            </a:prstGeom>
          </p:spPr>
        </p:pic>
        <p:sp>
          <p:nvSpPr>
            <p:cNvPr id="22" name="文本框 21"/>
            <p:cNvSpPr txBox="1"/>
            <p:nvPr/>
          </p:nvSpPr>
          <p:spPr>
            <a:xfrm>
              <a:off x="1332841" y="3188464"/>
              <a:ext cx="1913913" cy="553085"/>
            </a:xfrm>
            <a:prstGeom prst="rect">
              <a:avLst/>
            </a:prstGeom>
            <a:noFill/>
          </p:spPr>
          <p:txBody>
            <a:bodyPr wrap="square" rtlCol="0">
              <a:spAutoFit/>
            </a:bodyPr>
            <a:lstStyle/>
            <a:p>
              <a:pPr>
                <a:lnSpc>
                  <a:spcPct val="150000"/>
                </a:lnSpc>
              </a:pPr>
              <a:r>
                <a:rPr lang="zh-CN" altLang="en-US" sz="2000" b="1" dirty="0">
                  <a:solidFill>
                    <a:schemeClr val="bg1"/>
                  </a:solidFill>
                  <a:latin typeface="楷体" panose="02010609060101010101" pitchFamily="49" charset="-122"/>
                  <a:ea typeface="楷体" panose="02010609060101010101" pitchFamily="49" charset="-122"/>
                </a:rPr>
                <a:t>唐</a:t>
              </a:r>
              <a:r>
                <a:rPr lang="zh-CN" altLang="en-US" sz="2000" b="1" dirty="0">
                  <a:solidFill>
                    <a:schemeClr val="bg1"/>
                  </a:solidFill>
                  <a:latin typeface="楷体" panose="02010609060101010101" pitchFamily="49" charset="-122"/>
                  <a:ea typeface="楷体" panose="02010609060101010101" pitchFamily="49" charset="-122"/>
                </a:rPr>
                <a:t>雨</a:t>
              </a:r>
              <a:endParaRPr lang="zh-CN" altLang="en-US" sz="2000" b="1" dirty="0">
                <a:solidFill>
                  <a:schemeClr val="bg1"/>
                </a:solidFill>
                <a:latin typeface="楷体" panose="02010609060101010101" pitchFamily="49" charset="-122"/>
                <a:ea typeface="楷体" panose="02010609060101010101" pitchFamily="49" charset="-122"/>
              </a:endParaRPr>
            </a:p>
          </p:txBody>
        </p:sp>
      </p:grpSp>
      <p:grpSp>
        <p:nvGrpSpPr>
          <p:cNvPr id="23" name="组合 22"/>
          <p:cNvGrpSpPr/>
          <p:nvPr/>
        </p:nvGrpSpPr>
        <p:grpSpPr>
          <a:xfrm>
            <a:off x="8282355" y="1872547"/>
            <a:ext cx="2125517" cy="689812"/>
            <a:chOff x="649767" y="3171968"/>
            <a:chExt cx="2125517" cy="689812"/>
          </a:xfrm>
        </p:grpSpPr>
        <p:pic>
          <p:nvPicPr>
            <p:cNvPr id="24" name="图片 23"/>
            <p:cNvPicPr>
              <a:picLocks noChangeAspect="1"/>
            </p:cNvPicPr>
            <p:nvPr/>
          </p:nvPicPr>
          <p:blipFill rotWithShape="1">
            <a:blip r:embed="rId4" cstate="screen"/>
            <a:srcRect/>
            <a:stretch>
              <a:fillRect/>
            </a:stretch>
          </p:blipFill>
          <p:spPr>
            <a:xfrm>
              <a:off x="649767" y="3171968"/>
              <a:ext cx="2125517" cy="689812"/>
            </a:xfrm>
            <a:prstGeom prst="rect">
              <a:avLst/>
            </a:prstGeom>
          </p:spPr>
        </p:pic>
        <p:sp>
          <p:nvSpPr>
            <p:cNvPr id="25" name="文本框 24"/>
            <p:cNvSpPr txBox="1"/>
            <p:nvPr/>
          </p:nvSpPr>
          <p:spPr>
            <a:xfrm>
              <a:off x="813247" y="3218309"/>
              <a:ext cx="1625154" cy="553085"/>
            </a:xfrm>
            <a:prstGeom prst="rect">
              <a:avLst/>
            </a:prstGeom>
            <a:noFill/>
          </p:spPr>
          <p:txBody>
            <a:bodyPr wrap="square" rtlCol="0">
              <a:spAutoFit/>
            </a:bodyPr>
            <a:lstStyle/>
            <a:p>
              <a:pPr algn="ctr">
                <a:lnSpc>
                  <a:spcPct val="150000"/>
                </a:lnSpc>
              </a:pPr>
              <a:r>
                <a:rPr lang="zh-CN" altLang="en-US" sz="2000" b="1" dirty="0">
                  <a:solidFill>
                    <a:schemeClr val="bg1"/>
                  </a:solidFill>
                  <a:latin typeface="楷体" panose="02010609060101010101" pitchFamily="49" charset="-122"/>
                  <a:ea typeface="楷体" panose="02010609060101010101" pitchFamily="49" charset="-122"/>
                </a:rPr>
                <a:t>代鑫</a:t>
              </a:r>
              <a:endParaRPr lang="zh-CN" altLang="en-US" sz="2000" b="1" dirty="0">
                <a:solidFill>
                  <a:schemeClr val="bg1"/>
                </a:solidFill>
                <a:latin typeface="楷体" panose="02010609060101010101" pitchFamily="49" charset="-122"/>
                <a:ea typeface="楷体" panose="02010609060101010101" pitchFamily="49" charset="-122"/>
              </a:endParaRPr>
            </a:p>
          </p:txBody>
        </p:sp>
      </p:grpSp>
      <p:pic>
        <p:nvPicPr>
          <p:cNvPr id="40" name="Picture 4" descr="C:\Users\zjd\Desktop\Nipic_9501016_20120419161707519191.png"/>
          <p:cNvPicPr>
            <a:picLocks noChangeAspect="1" noChangeArrowheads="1"/>
          </p:cNvPicPr>
          <p:nvPr/>
        </p:nvPicPr>
        <p:blipFill>
          <a:blip r:embed="rId5" cstate="screen"/>
          <a:srcRect/>
          <a:stretch>
            <a:fillRect/>
          </a:stretch>
        </p:blipFill>
        <p:spPr bwMode="auto">
          <a:xfrm rot="16200000">
            <a:off x="8887613" y="2704383"/>
            <a:ext cx="910548" cy="29737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descr="C:\Users\zjd\Desktop\Nipic_9501016_20120419161707519191.png"/>
          <p:cNvPicPr>
            <a:picLocks noChangeAspect="1" noChangeArrowheads="1"/>
          </p:cNvPicPr>
          <p:nvPr/>
        </p:nvPicPr>
        <p:blipFill>
          <a:blip r:embed="rId5" cstate="screen"/>
          <a:srcRect/>
          <a:stretch>
            <a:fillRect/>
          </a:stretch>
        </p:blipFill>
        <p:spPr bwMode="auto">
          <a:xfrm rot="16200000">
            <a:off x="5856123" y="2779313"/>
            <a:ext cx="910548" cy="29737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C:\Users\zjd\Desktop\Nipic_9501016_20120419161707519191.png"/>
          <p:cNvPicPr>
            <a:picLocks noChangeAspect="1" noChangeArrowheads="1"/>
          </p:cNvPicPr>
          <p:nvPr/>
        </p:nvPicPr>
        <p:blipFill>
          <a:blip r:embed="rId5" cstate="screen"/>
          <a:srcRect/>
          <a:stretch>
            <a:fillRect/>
          </a:stretch>
        </p:blipFill>
        <p:spPr bwMode="auto">
          <a:xfrm rot="16200000">
            <a:off x="2897658" y="2778678"/>
            <a:ext cx="910548" cy="297373"/>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317115" y="3512185"/>
            <a:ext cx="2234565" cy="2861310"/>
          </a:xfrm>
          <a:prstGeom prst="rect">
            <a:avLst/>
          </a:prstGeom>
          <a:noFill/>
        </p:spPr>
        <p:txBody>
          <a:bodyPr wrap="square" rtlCol="0">
            <a:spAutoFit/>
          </a:bodyPr>
          <a:p>
            <a:pPr algn="ctr"/>
            <a:r>
              <a:rPr lang="zh-CN" altLang="en-US">
                <a:sym typeface="+mn-ea"/>
              </a:rPr>
              <a:t>项目整体推进</a:t>
            </a:r>
            <a:endParaRPr lang="zh-CN" altLang="en-US"/>
          </a:p>
          <a:p>
            <a:pPr algn="ctr"/>
            <a:r>
              <a:rPr lang="zh-CN" altLang="en-US"/>
              <a:t>象棋算法逻辑</a:t>
            </a:r>
            <a:r>
              <a:rPr lang="zh-CN" altLang="en-US"/>
              <a:t>实现</a:t>
            </a:r>
            <a:endParaRPr lang="zh-CN" altLang="en-US"/>
          </a:p>
          <a:p>
            <a:pPr algn="ctr"/>
            <a:r>
              <a:rPr lang="zh-CN" altLang="en-US"/>
              <a:t>对战页面</a:t>
            </a:r>
            <a:r>
              <a:rPr lang="zh-CN" altLang="en-US"/>
              <a:t>实现</a:t>
            </a:r>
            <a:endParaRPr lang="zh-CN" altLang="en-US"/>
          </a:p>
          <a:p>
            <a:pPr algn="ctr"/>
            <a:r>
              <a:rPr lang="zh-CN" altLang="en-US"/>
              <a:t>规则选择页面</a:t>
            </a:r>
            <a:r>
              <a:rPr lang="zh-CN" altLang="en-US"/>
              <a:t>实现</a:t>
            </a:r>
            <a:endParaRPr lang="zh-CN" altLang="en-US"/>
          </a:p>
          <a:p>
            <a:pPr algn="ctr"/>
            <a:r>
              <a:rPr lang="zh-CN" altLang="en-US"/>
              <a:t>结束对战</a:t>
            </a:r>
            <a:r>
              <a:rPr lang="zh-CN" altLang="en-US"/>
              <a:t>页面实现</a:t>
            </a:r>
            <a:endParaRPr lang="zh-CN" altLang="en-US"/>
          </a:p>
          <a:p>
            <a:pPr algn="ctr"/>
            <a:r>
              <a:rPr lang="zh-CN" altLang="en-US"/>
              <a:t>棋盘布局</a:t>
            </a:r>
            <a:r>
              <a:rPr lang="zh-CN" altLang="en-US"/>
              <a:t>实现</a:t>
            </a:r>
            <a:endParaRPr lang="zh-CN" altLang="en-US"/>
          </a:p>
          <a:p>
            <a:pPr algn="ctr"/>
            <a:r>
              <a:rPr lang="zh-CN" altLang="en-US"/>
              <a:t>三种对战模式</a:t>
            </a:r>
            <a:r>
              <a:rPr lang="zh-CN" altLang="en-US"/>
              <a:t>实现</a:t>
            </a:r>
            <a:endParaRPr lang="zh-CN" altLang="en-US"/>
          </a:p>
          <a:p>
            <a:pPr algn="ctr"/>
            <a:r>
              <a:rPr lang="zh-CN" altLang="en-US"/>
              <a:t>开发文档</a:t>
            </a:r>
            <a:r>
              <a:rPr lang="zh-CN" altLang="en-US"/>
              <a:t>撰写</a:t>
            </a:r>
            <a:endParaRPr lang="zh-CN" altLang="en-US"/>
          </a:p>
          <a:p>
            <a:pPr algn="ctr"/>
            <a:r>
              <a:rPr lang="zh-CN" altLang="en-US"/>
              <a:t>项目</a:t>
            </a:r>
            <a:r>
              <a:rPr lang="zh-CN" altLang="en-US"/>
              <a:t>整理</a:t>
            </a:r>
            <a:endParaRPr lang="zh-CN" altLang="en-US"/>
          </a:p>
          <a:p>
            <a:pPr algn="ctr"/>
            <a:r>
              <a:rPr lang="zh-CN" altLang="en-US"/>
              <a:t>项目</a:t>
            </a:r>
            <a:r>
              <a:rPr lang="zh-CN" altLang="en-US"/>
              <a:t>答辩</a:t>
            </a:r>
            <a:endParaRPr lang="zh-CN" altLang="en-US"/>
          </a:p>
        </p:txBody>
      </p:sp>
      <p:sp>
        <p:nvSpPr>
          <p:cNvPr id="8" name="文本框 7"/>
          <p:cNvSpPr txBox="1"/>
          <p:nvPr/>
        </p:nvSpPr>
        <p:spPr>
          <a:xfrm>
            <a:off x="5219065" y="3512185"/>
            <a:ext cx="2234565" cy="2030095"/>
          </a:xfrm>
          <a:prstGeom prst="rect">
            <a:avLst/>
          </a:prstGeom>
          <a:noFill/>
        </p:spPr>
        <p:txBody>
          <a:bodyPr wrap="square" rtlCol="0">
            <a:spAutoFit/>
          </a:bodyPr>
          <a:p>
            <a:pPr algn="ctr"/>
            <a:r>
              <a:rPr lang="zh-CN" altLang="en-US"/>
              <a:t>主页面</a:t>
            </a:r>
            <a:r>
              <a:rPr lang="zh-CN" altLang="en-US"/>
              <a:t>实现</a:t>
            </a:r>
            <a:endParaRPr lang="zh-CN" altLang="en-US"/>
          </a:p>
          <a:p>
            <a:pPr algn="ctr"/>
            <a:r>
              <a:rPr lang="zh-CN" altLang="en-US"/>
              <a:t>帮助页面</a:t>
            </a:r>
            <a:r>
              <a:rPr lang="zh-CN" altLang="en-US"/>
              <a:t>实现</a:t>
            </a:r>
            <a:endParaRPr lang="zh-CN" altLang="en-US"/>
          </a:p>
          <a:p>
            <a:pPr algn="ctr"/>
            <a:r>
              <a:rPr lang="zh-CN" altLang="en-US"/>
              <a:t>菜单页面</a:t>
            </a:r>
            <a:r>
              <a:rPr lang="zh-CN" altLang="en-US"/>
              <a:t>实现</a:t>
            </a:r>
            <a:endParaRPr lang="zh-CN" altLang="en-US"/>
          </a:p>
          <a:p>
            <a:pPr algn="ctr"/>
            <a:r>
              <a:rPr lang="zh-CN" altLang="en-US"/>
              <a:t>对局获胜页面</a:t>
            </a:r>
            <a:r>
              <a:rPr lang="zh-CN" altLang="en-US"/>
              <a:t>实现</a:t>
            </a:r>
            <a:endParaRPr lang="zh-CN" altLang="en-US"/>
          </a:p>
          <a:p>
            <a:pPr algn="ctr"/>
            <a:r>
              <a:rPr lang="zh-CN" altLang="en-US"/>
              <a:t>算法逻辑</a:t>
            </a:r>
            <a:r>
              <a:rPr lang="zh-CN" altLang="en-US"/>
              <a:t>梳理</a:t>
            </a:r>
            <a:endParaRPr lang="zh-CN" altLang="en-US"/>
          </a:p>
          <a:p>
            <a:pPr algn="ctr"/>
            <a:r>
              <a:rPr lang="zh-CN" altLang="en-US"/>
              <a:t>文档</a:t>
            </a:r>
            <a:r>
              <a:rPr lang="zh-CN" altLang="en-US"/>
              <a:t>撰写</a:t>
            </a:r>
            <a:endParaRPr lang="zh-CN" altLang="en-US"/>
          </a:p>
          <a:p>
            <a:pPr algn="ctr"/>
            <a:r>
              <a:rPr lang="zh-CN" altLang="en-US"/>
              <a:t>模型图</a:t>
            </a:r>
            <a:r>
              <a:rPr lang="zh-CN" altLang="en-US"/>
              <a:t>绘制</a:t>
            </a:r>
            <a:endParaRPr lang="zh-CN" altLang="en-US"/>
          </a:p>
        </p:txBody>
      </p:sp>
      <p:sp>
        <p:nvSpPr>
          <p:cNvPr id="9" name="文本框 8"/>
          <p:cNvSpPr txBox="1"/>
          <p:nvPr/>
        </p:nvSpPr>
        <p:spPr>
          <a:xfrm>
            <a:off x="8441055" y="3429000"/>
            <a:ext cx="2234565" cy="2584450"/>
          </a:xfrm>
          <a:prstGeom prst="rect">
            <a:avLst/>
          </a:prstGeom>
          <a:noFill/>
        </p:spPr>
        <p:txBody>
          <a:bodyPr wrap="square" rtlCol="0">
            <a:spAutoFit/>
          </a:bodyPr>
          <a:p>
            <a:pPr algn="ctr"/>
            <a:r>
              <a:rPr lang="zh-CN" altLang="en-US">
                <a:sym typeface="+mn-ea"/>
              </a:rPr>
              <a:t>设置页面实现</a:t>
            </a:r>
            <a:endParaRPr lang="zh-CN" altLang="en-US"/>
          </a:p>
          <a:p>
            <a:pPr algn="ctr"/>
            <a:r>
              <a:rPr lang="zh-CN" altLang="en-US"/>
              <a:t>网络编程</a:t>
            </a:r>
            <a:r>
              <a:rPr lang="zh-CN" altLang="en-US"/>
              <a:t>板块</a:t>
            </a:r>
            <a:endParaRPr lang="zh-CN" altLang="en-US"/>
          </a:p>
          <a:p>
            <a:pPr algn="ctr"/>
            <a:r>
              <a:rPr lang="zh-CN" altLang="en-US"/>
              <a:t>退出游戏页面</a:t>
            </a:r>
            <a:r>
              <a:rPr lang="zh-CN" altLang="en-US"/>
              <a:t>实现</a:t>
            </a:r>
            <a:endParaRPr lang="zh-CN" altLang="en-US"/>
          </a:p>
          <a:p>
            <a:pPr algn="ctr"/>
            <a:r>
              <a:rPr lang="zh-CN" altLang="en-US"/>
              <a:t>背景图切换</a:t>
            </a:r>
            <a:r>
              <a:rPr lang="zh-CN" altLang="en-US"/>
              <a:t>实现</a:t>
            </a:r>
            <a:endParaRPr lang="zh-CN" altLang="en-US"/>
          </a:p>
          <a:p>
            <a:pPr algn="ctr"/>
            <a:r>
              <a:rPr lang="zh-CN" altLang="en-US"/>
              <a:t>背景音乐全局</a:t>
            </a:r>
            <a:r>
              <a:rPr lang="zh-CN" altLang="en-US"/>
              <a:t>播放</a:t>
            </a:r>
            <a:endParaRPr lang="zh-CN" altLang="en-US"/>
          </a:p>
          <a:p>
            <a:pPr algn="ctr"/>
            <a:r>
              <a:rPr lang="zh-CN" altLang="en-US"/>
              <a:t>算法逻辑</a:t>
            </a:r>
            <a:r>
              <a:rPr lang="zh-CN" altLang="en-US"/>
              <a:t>梳理</a:t>
            </a:r>
            <a:endParaRPr lang="zh-CN" altLang="en-US"/>
          </a:p>
          <a:p>
            <a:pPr algn="ctr"/>
            <a:r>
              <a:rPr lang="zh-CN" altLang="en-US"/>
              <a:t>原型图</a:t>
            </a:r>
            <a:r>
              <a:rPr lang="zh-CN" altLang="en-US"/>
              <a:t>绘制</a:t>
            </a:r>
            <a:endParaRPr lang="zh-CN" altLang="en-US"/>
          </a:p>
          <a:p>
            <a:pPr algn="ctr"/>
            <a:r>
              <a:rPr lang="zh-CN" altLang="en-US"/>
              <a:t>文档撰写</a:t>
            </a:r>
            <a:endParaRPr lang="zh-CN" altLang="en-US"/>
          </a:p>
          <a:p>
            <a:pPr algn="ctr"/>
            <a:r>
              <a:rPr lang="en-US" altLang="zh-CN"/>
              <a:t>PPT</a:t>
            </a:r>
            <a:r>
              <a:rPr lang="zh-CN" altLang="en-US"/>
              <a:t>制作</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13163">
        <p:random/>
      </p:transition>
    </mc:Choice>
    <mc:Fallback>
      <p:transition spd="slow" advTm="13163">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750"/>
                                        <p:tgtEl>
                                          <p:spTgt spid="5"/>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749"/>
                                          </p:stCondLst>
                                        </p:cTn>
                                        <p:tgtEl>
                                          <p:spTgt spid="19"/>
                                        </p:tgtEl>
                                        <p:attrNameLst>
                                          <p:attrName>style.visibility</p:attrName>
                                        </p:attrNameLst>
                                      </p:cBhvr>
                                      <p:to>
                                        <p:strVal val="visible"/>
                                      </p:to>
                                    </p:set>
                                  </p:childTnLst>
                                </p:cTn>
                              </p:par>
                            </p:childTnLst>
                          </p:cTn>
                        </p:par>
                        <p:par>
                          <p:cTn id="11" fill="hold">
                            <p:stCondLst>
                              <p:cond delay="2000"/>
                            </p:stCondLst>
                            <p:childTnLst>
                              <p:par>
                                <p:cTn id="12" presetID="1" presetClass="entr" presetSubtype="0" fill="hold" nodeType="afterEffect">
                                  <p:stCondLst>
                                    <p:cond delay="0"/>
                                  </p:stCondLst>
                                  <p:childTnLst>
                                    <p:set>
                                      <p:cBhvr>
                                        <p:cTn id="13" dur="1" fill="hold">
                                          <p:stCondLst>
                                            <p:cond delay="749"/>
                                          </p:stCondLst>
                                        </p:cTn>
                                        <p:tgtEl>
                                          <p:spTgt spid="20"/>
                                        </p:tgtEl>
                                        <p:attrNameLst>
                                          <p:attrName>style.visibility</p:attrName>
                                        </p:attrNameLst>
                                      </p:cBhvr>
                                      <p:to>
                                        <p:strVal val="visible"/>
                                      </p:to>
                                    </p:set>
                                  </p:childTnLst>
                                </p:cTn>
                              </p:par>
                            </p:childTnLst>
                          </p:cTn>
                        </p:par>
                        <p:par>
                          <p:cTn id="14" fill="hold">
                            <p:stCondLst>
                              <p:cond delay="3000"/>
                            </p:stCondLst>
                            <p:childTnLst>
                              <p:par>
                                <p:cTn id="15" presetID="1" presetClass="entr" presetSubtype="0" fill="hold" nodeType="afterEffect">
                                  <p:stCondLst>
                                    <p:cond delay="0"/>
                                  </p:stCondLst>
                                  <p:childTnLst>
                                    <p:set>
                                      <p:cBhvr>
                                        <p:cTn id="16" dur="1" fill="hold">
                                          <p:stCondLst>
                                            <p:cond delay="749"/>
                                          </p:stCondLst>
                                        </p:cTn>
                                        <p:tgtEl>
                                          <p:spTgt spid="23"/>
                                        </p:tgtEl>
                                        <p:attrNameLst>
                                          <p:attrName>style.visibility</p:attrName>
                                        </p:attrNameLst>
                                      </p:cBhvr>
                                      <p:to>
                                        <p:strVal val="visible"/>
                                      </p:to>
                                    </p:set>
                                  </p:childTnLst>
                                </p:cTn>
                              </p:par>
                            </p:childTnLst>
                          </p:cTn>
                        </p:par>
                        <p:par>
                          <p:cTn id="17" fill="hold">
                            <p:stCondLst>
                              <p:cond delay="4000"/>
                            </p:stCondLst>
                            <p:childTnLst>
                              <p:par>
                                <p:cTn id="18" presetID="22" presetClass="entr" presetSubtype="1" fill="hold" nodeType="after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wipe(up)">
                                      <p:cBhvr>
                                        <p:cTn id="20" dur="750"/>
                                        <p:tgtEl>
                                          <p:spTgt spid="40"/>
                                        </p:tgtEl>
                                      </p:cBhvr>
                                    </p:animEffect>
                                  </p:childTnLst>
                                </p:cTn>
                              </p:par>
                            </p:childTnLst>
                          </p:cTn>
                        </p:par>
                        <p:par>
                          <p:cTn id="21" fill="hold">
                            <p:stCondLst>
                              <p:cond delay="5000"/>
                            </p:stCondLst>
                            <p:childTnLst>
                              <p:par>
                                <p:cTn id="22" presetID="22" presetClass="entr" presetSubtype="1"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up)">
                                      <p:cBhvr>
                                        <p:cTn id="24" dur="750"/>
                                        <p:tgtEl>
                                          <p:spTgt spid="2"/>
                                        </p:tgtEl>
                                      </p:cBhvr>
                                    </p:animEffect>
                                  </p:childTnLst>
                                </p:cTn>
                              </p:par>
                            </p:childTnLst>
                          </p:cTn>
                        </p:par>
                        <p:par>
                          <p:cTn id="25" fill="hold">
                            <p:stCondLst>
                              <p:cond delay="6000"/>
                            </p:stCondLst>
                            <p:childTnLst>
                              <p:par>
                                <p:cTn id="26" presetID="22" presetClass="entr" presetSubtype="1"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up)">
                                      <p:cBhvr>
                                        <p:cTn id="28"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BEBA8EAE-BF5A-486C-A8C5-ECC9F3942E4B}">
                <a14:imgProps xmlns:a14="http://schemas.microsoft.com/office/drawing/2010/main">
                  <a14:imgLayer r:embed="rId2">
                    <a14:imgEffect>
                      <a14:brightnessContrast bright="15000" contrast="25000"/>
                    </a14:imgEffect>
                    <a14:imgEffect>
                      <a14:colorTemperature colorTemp="7200"/>
                    </a14:imgEffect>
                    <a14:imgEffect>
                      <a14:saturation sat="33000"/>
                    </a14:imgEffect>
                  </a14:imgLayer>
                </a14:imgProps>
              </a:ext>
            </a:extLst>
          </a:blip>
          <a:stretch>
            <a:fillRect/>
          </a:stretch>
        </p:blipFill>
        <p:spPr>
          <a:xfrm>
            <a:off x="10828" y="0"/>
            <a:ext cx="12181172" cy="6858000"/>
          </a:xfrm>
          <a:prstGeom prst="rect">
            <a:avLst/>
          </a:prstGeom>
          <a:gradFill>
            <a:gsLst>
              <a:gs pos="43000">
                <a:schemeClr val="accent1">
                  <a:lumMod val="5000"/>
                  <a:lumOff val="95000"/>
                  <a:alpha val="34000"/>
                </a:schemeClr>
              </a:gs>
              <a:gs pos="100000">
                <a:schemeClr val="accent1">
                  <a:lumMod val="30000"/>
                  <a:lumOff val="70000"/>
                  <a:alpha val="22000"/>
                </a:schemeClr>
              </a:gs>
            </a:gsLst>
            <a:path path="shape">
              <a:fillToRect l="50000" t="50000" r="50000" b="50000"/>
            </a:path>
          </a:gradFill>
        </p:spPr>
      </p:pic>
      <p:sp>
        <p:nvSpPr>
          <p:cNvPr id="4" name="文本框 3"/>
          <p:cNvSpPr txBox="1"/>
          <p:nvPr/>
        </p:nvSpPr>
        <p:spPr>
          <a:xfrm>
            <a:off x="1480202" y="3461632"/>
            <a:ext cx="9479281" cy="922020"/>
          </a:xfrm>
          <a:prstGeom prst="rect">
            <a:avLst/>
          </a:prstGeom>
          <a:noFill/>
        </p:spPr>
        <p:txBody>
          <a:bodyPr wrap="square" rtlCol="0" anchor="ctr">
            <a:spAutoFit/>
          </a:bodyPr>
          <a:p>
            <a:pPr algn="ctr"/>
            <a:r>
              <a:rPr lang="zh-CN" altLang="en-US" sz="5400" kern="0" spc="460" dirty="0" smtClean="0">
                <a:effectLst>
                  <a:outerShdw blurRad="38100" dist="38100" dir="2700000" algn="tl">
                    <a:srgbClr val="000000">
                      <a:alpha val="43137"/>
                    </a:srgbClr>
                  </a:outerShdw>
                </a:effectLst>
                <a:latin typeface="方正楷体_GBK" panose="03000509000000000000" charset="-122"/>
                <a:ea typeface="方正楷体_GBK" panose="03000509000000000000" charset="-122"/>
              </a:rPr>
              <a:t>项目</a:t>
            </a:r>
            <a:r>
              <a:rPr lang="zh-CN" altLang="en-US" sz="5400" kern="0" spc="460" dirty="0" smtClean="0">
                <a:effectLst>
                  <a:outerShdw blurRad="38100" dist="38100" dir="2700000" algn="tl">
                    <a:srgbClr val="000000">
                      <a:alpha val="43137"/>
                    </a:srgbClr>
                  </a:outerShdw>
                </a:effectLst>
                <a:latin typeface="方正楷体_GBK" panose="03000509000000000000" charset="-122"/>
                <a:ea typeface="方正楷体_GBK" panose="03000509000000000000" charset="-122"/>
              </a:rPr>
              <a:t>演示</a:t>
            </a:r>
            <a:endParaRPr lang="zh-CN" altLang="en-US" sz="5400" kern="0" spc="460" dirty="0" smtClean="0">
              <a:effectLst>
                <a:outerShdw blurRad="38100" dist="38100" dir="2700000" algn="tl">
                  <a:srgbClr val="000000">
                    <a:alpha val="43137"/>
                  </a:srgbClr>
                </a:outerShdw>
              </a:effectLst>
              <a:latin typeface="方正楷体_GBK" panose="03000509000000000000" charset="-122"/>
              <a:ea typeface="方正楷体_GBK" panose="03000509000000000000"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16">
        <p:random/>
      </p:transition>
    </mc:Choice>
    <mc:Fallback>
      <p:transition spd="slow" advTm="3016">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088585" y="2318484"/>
            <a:ext cx="8869680" cy="2646878"/>
          </a:xfrm>
          <a:prstGeom prst="rect">
            <a:avLst/>
          </a:prstGeom>
          <a:noFill/>
        </p:spPr>
        <p:txBody>
          <a:bodyPr wrap="square" rtlCol="0" anchor="ctr">
            <a:spAutoFit/>
          </a:bodyPr>
          <a:lstStyle>
            <a:defPPr>
              <a:defRPr lang="zh-CN"/>
            </a:defPPr>
            <a:lvl1pPr algn="ctr">
              <a:defRPr sz="16600" b="1">
                <a:effectLst>
                  <a:outerShdw blurRad="25400" dist="50800" dir="4200000" algn="tl">
                    <a:srgbClr val="000000">
                      <a:alpha val="43137"/>
                    </a:srgbClr>
                  </a:outerShdw>
                </a:effectLst>
                <a:latin typeface="方正舒体" panose="02010601030101010101" pitchFamily="2" charset="-122"/>
                <a:ea typeface="方正舒体" panose="02010601030101010101" pitchFamily="2" charset="-122"/>
              </a:defRPr>
            </a:lvl1pPr>
          </a:lstStyle>
          <a:p>
            <a:r>
              <a:rPr lang="zh-CN" altLang="en-US" dirty="0"/>
              <a:t>感谢观看</a:t>
            </a:r>
            <a:endParaRPr lang="zh-CN" altLang="en-US" dirty="0"/>
          </a:p>
        </p:txBody>
      </p:sp>
      <p:pic>
        <p:nvPicPr>
          <p:cNvPr id="4" name="图片 3"/>
          <p:cNvPicPr>
            <a:picLocks noChangeAspect="1"/>
          </p:cNvPicPr>
          <p:nvPr/>
        </p:nvPicPr>
        <p:blipFill rotWithShape="1">
          <a:blip r:embed="rId1" cstate="screen">
            <a:extLst>
              <a:ext uri="{BEBA8EAE-BF5A-486C-A8C5-ECC9F3942E4B}">
                <a14:imgProps xmlns:a14="http://schemas.microsoft.com/office/drawing/2010/main">
                  <a14:imgLayer r:embed="rId2">
                    <a14:imgEffect>
                      <a14:brightnessContrast bright="11000"/>
                    </a14:imgEffect>
                    <a14:imgEffect>
                      <a14:colorTemperature colorTemp="7200"/>
                    </a14:imgEffect>
                    <a14:imgEffect>
                      <a14:saturation sat="0"/>
                    </a14:imgEffect>
                  </a14:imgLayer>
                </a14:imgProps>
              </a:ext>
            </a:extLst>
          </a:blip>
          <a:srcRect/>
          <a:stretch>
            <a:fillRect/>
          </a:stretch>
        </p:blipFill>
        <p:spPr>
          <a:xfrm>
            <a:off x="-2" y="23664"/>
            <a:ext cx="12177485" cy="5149168"/>
          </a:xfrm>
          <a:prstGeom prst="rect">
            <a:avLst/>
          </a:prstGeom>
        </p:spPr>
      </p:pic>
      <p:pic>
        <p:nvPicPr>
          <p:cNvPr id="7" name="图片 6"/>
          <p:cNvPicPr>
            <a:picLocks noChangeAspect="1"/>
          </p:cNvPicPr>
          <p:nvPr/>
        </p:nvPicPr>
        <p:blipFill rotWithShape="1">
          <a:blip r:embed="rId3" cstate="screen">
            <a:extLst>
              <a:ext uri="{BEBA8EAE-BF5A-486C-A8C5-ECC9F3942E4B}">
                <a14:imgProps xmlns:a14="http://schemas.microsoft.com/office/drawing/2010/main">
                  <a14:imgLayer r:embed="rId4">
                    <a14:imgEffect>
                      <a14:colorTemperature colorTemp="8800"/>
                    </a14:imgEffect>
                    <a14:imgEffect>
                      <a14:saturation sat="0"/>
                    </a14:imgEffect>
                  </a14:imgLayer>
                </a14:imgProps>
              </a:ext>
            </a:extLst>
          </a:blip>
          <a:srcRect/>
          <a:stretch>
            <a:fillRect/>
          </a:stretch>
        </p:blipFill>
        <p:spPr>
          <a:xfrm>
            <a:off x="3048000" y="4406484"/>
            <a:ext cx="9434285" cy="2444259"/>
          </a:xfrm>
          <a:prstGeom prst="rect">
            <a:avLst/>
          </a:prstGeom>
        </p:spPr>
      </p:pic>
      <p:grpSp>
        <p:nvGrpSpPr>
          <p:cNvPr id="8" name="组合 7"/>
          <p:cNvGrpSpPr/>
          <p:nvPr/>
        </p:nvGrpSpPr>
        <p:grpSpPr>
          <a:xfrm>
            <a:off x="1653897" y="1501448"/>
            <a:ext cx="9479281" cy="2646045"/>
            <a:chOff x="1770051" y="2359897"/>
            <a:chExt cx="9479281" cy="2646045"/>
          </a:xfrm>
        </p:grpSpPr>
        <p:grpSp>
          <p:nvGrpSpPr>
            <p:cNvPr id="9" name="组合 8"/>
            <p:cNvGrpSpPr/>
            <p:nvPr/>
          </p:nvGrpSpPr>
          <p:grpSpPr>
            <a:xfrm>
              <a:off x="2151237" y="2564812"/>
              <a:ext cx="8615692" cy="2088000"/>
              <a:chOff x="2151237" y="2564812"/>
              <a:chExt cx="8615692" cy="2088000"/>
            </a:xfrm>
          </p:grpSpPr>
          <p:grpSp>
            <p:nvGrpSpPr>
              <p:cNvPr id="11" name="组合 10"/>
              <p:cNvGrpSpPr>
                <a:grpSpLocks noChangeAspect="1"/>
              </p:cNvGrpSpPr>
              <p:nvPr/>
            </p:nvGrpSpPr>
            <p:grpSpPr>
              <a:xfrm>
                <a:off x="4321690" y="2564812"/>
                <a:ext cx="2089819" cy="2088000"/>
                <a:chOff x="5050971" y="653142"/>
                <a:chExt cx="720000" cy="720000"/>
              </a:xfrm>
            </p:grpSpPr>
            <p:sp>
              <p:nvSpPr>
                <p:cNvPr id="24" name="流程图: 过程 23"/>
                <p:cNvSpPr>
                  <a:spLocks noChangeAspect="1"/>
                </p:cNvSpPr>
                <p:nvPr/>
              </p:nvSpPr>
              <p:spPr>
                <a:xfrm>
                  <a:off x="5050971" y="653142"/>
                  <a:ext cx="720000" cy="720000"/>
                </a:xfrm>
                <a:prstGeom prst="flowChartProcess">
                  <a:avLst/>
                </a:prstGeom>
                <a:noFill/>
                <a:ln>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stCxn id="24" idx="1"/>
                  <a:endCxn id="24" idx="3"/>
                </p:cNvCxnSpPr>
                <p:nvPr/>
              </p:nvCxnSpPr>
              <p:spPr>
                <a:xfrm>
                  <a:off x="5050971" y="1013142"/>
                  <a:ext cx="720000" cy="0"/>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5400000" flipV="1">
                  <a:off x="5055371" y="1013142"/>
                  <a:ext cx="720000" cy="0"/>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2" name="组合 11"/>
              <p:cNvGrpSpPr>
                <a:grpSpLocks noChangeAspect="1"/>
              </p:cNvGrpSpPr>
              <p:nvPr/>
            </p:nvGrpSpPr>
            <p:grpSpPr>
              <a:xfrm>
                <a:off x="2151237" y="2564812"/>
                <a:ext cx="2089819" cy="2088000"/>
                <a:chOff x="5050971" y="653142"/>
                <a:chExt cx="720000" cy="720000"/>
              </a:xfrm>
            </p:grpSpPr>
            <p:sp>
              <p:nvSpPr>
                <p:cNvPr id="21" name="流程图: 过程 20"/>
                <p:cNvSpPr>
                  <a:spLocks noChangeAspect="1"/>
                </p:cNvSpPr>
                <p:nvPr/>
              </p:nvSpPr>
              <p:spPr>
                <a:xfrm>
                  <a:off x="5050971" y="653142"/>
                  <a:ext cx="720000" cy="720000"/>
                </a:xfrm>
                <a:prstGeom prst="flowChartProcess">
                  <a:avLst/>
                </a:prstGeom>
                <a:noFill/>
                <a:ln>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a:stCxn id="21" idx="1"/>
                  <a:endCxn id="21" idx="3"/>
                </p:cNvCxnSpPr>
                <p:nvPr/>
              </p:nvCxnSpPr>
              <p:spPr>
                <a:xfrm>
                  <a:off x="5050971" y="1013142"/>
                  <a:ext cx="720000" cy="0"/>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5400000" flipV="1">
                  <a:off x="5055371" y="1013142"/>
                  <a:ext cx="720000" cy="0"/>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3" name="组合 12"/>
              <p:cNvGrpSpPr>
                <a:grpSpLocks noChangeAspect="1"/>
              </p:cNvGrpSpPr>
              <p:nvPr/>
            </p:nvGrpSpPr>
            <p:grpSpPr>
              <a:xfrm>
                <a:off x="8677110" y="2564812"/>
                <a:ext cx="2089819" cy="2088000"/>
                <a:chOff x="5050971" y="653142"/>
                <a:chExt cx="720000" cy="720000"/>
              </a:xfrm>
            </p:grpSpPr>
            <p:sp>
              <p:nvSpPr>
                <p:cNvPr id="18" name="流程图: 过程 17"/>
                <p:cNvSpPr>
                  <a:spLocks noChangeAspect="1"/>
                </p:cNvSpPr>
                <p:nvPr/>
              </p:nvSpPr>
              <p:spPr>
                <a:xfrm>
                  <a:off x="5050971" y="653142"/>
                  <a:ext cx="720000" cy="720000"/>
                </a:xfrm>
                <a:prstGeom prst="flowChartProcess">
                  <a:avLst/>
                </a:prstGeom>
                <a:noFill/>
                <a:ln>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stCxn id="18" idx="1"/>
                  <a:endCxn id="18" idx="3"/>
                </p:cNvCxnSpPr>
                <p:nvPr/>
              </p:nvCxnSpPr>
              <p:spPr>
                <a:xfrm>
                  <a:off x="5050971" y="1013142"/>
                  <a:ext cx="720000" cy="0"/>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5400000" flipV="1">
                  <a:off x="5055371" y="1013142"/>
                  <a:ext cx="720000" cy="0"/>
                </a:xfrm>
                <a:prstGeom prst="line">
                  <a:avLst/>
                </a:prstGeom>
                <a:ln>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4" name="组合 13"/>
              <p:cNvGrpSpPr>
                <a:grpSpLocks noChangeAspect="1"/>
              </p:cNvGrpSpPr>
              <p:nvPr/>
            </p:nvGrpSpPr>
            <p:grpSpPr>
              <a:xfrm>
                <a:off x="6506657" y="2564812"/>
                <a:ext cx="2089819" cy="2088000"/>
                <a:chOff x="5050971" y="653142"/>
                <a:chExt cx="720000" cy="720000"/>
              </a:xfrm>
            </p:grpSpPr>
            <p:sp>
              <p:nvSpPr>
                <p:cNvPr id="15" name="流程图: 过程 14"/>
                <p:cNvSpPr>
                  <a:spLocks noChangeAspect="1"/>
                </p:cNvSpPr>
                <p:nvPr/>
              </p:nvSpPr>
              <p:spPr>
                <a:xfrm>
                  <a:off x="5050971" y="653142"/>
                  <a:ext cx="720000" cy="720000"/>
                </a:xfrm>
                <a:prstGeom prst="flowChartProcess">
                  <a:avLst/>
                </a:prstGeom>
                <a:noFill/>
                <a:ln>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1"/>
                  <a:endCxn id="15" idx="3"/>
                </p:cNvCxnSpPr>
                <p:nvPr/>
              </p:nvCxnSpPr>
              <p:spPr>
                <a:xfrm>
                  <a:off x="5050971" y="1013142"/>
                  <a:ext cx="720000" cy="0"/>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5400000" flipV="1">
                  <a:off x="5055371" y="1013142"/>
                  <a:ext cx="720000" cy="0"/>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sp>
          <p:nvSpPr>
            <p:cNvPr id="10" name="文本框 9"/>
            <p:cNvSpPr txBox="1"/>
            <p:nvPr/>
          </p:nvSpPr>
          <p:spPr>
            <a:xfrm>
              <a:off x="1770051" y="2359897"/>
              <a:ext cx="9479281" cy="2646045"/>
            </a:xfrm>
            <a:prstGeom prst="rect">
              <a:avLst/>
            </a:prstGeom>
            <a:noFill/>
          </p:spPr>
          <p:txBody>
            <a:bodyPr wrap="square" rtlCol="0" anchor="ctr">
              <a:spAutoFit/>
            </a:bodyPr>
            <a:lstStyle/>
            <a:p>
              <a:pPr algn="ctr"/>
              <a:r>
                <a:rPr lang="zh-CN" altLang="en-US" sz="16600" kern="0" spc="460" dirty="0" smtClean="0">
                  <a:effectLst>
                    <a:outerShdw blurRad="25400" dist="50800" dir="4200000" algn="tl">
                      <a:srgbClr val="000000">
                        <a:alpha val="43137"/>
                      </a:srgbClr>
                    </a:outerShdw>
                  </a:effectLst>
                  <a:latin typeface="楷体" panose="02010609060101010101" pitchFamily="49" charset="-122"/>
                  <a:ea typeface="楷体" panose="02010609060101010101" pitchFamily="49" charset="-122"/>
                </a:rPr>
                <a:t>感谢观</a:t>
              </a:r>
              <a:r>
                <a:rPr lang="zh-CN" altLang="en-US" sz="16600" kern="0" spc="460" dirty="0">
                  <a:effectLst>
                    <a:outerShdw blurRad="25400" dist="50800" dir="4200000" algn="tl">
                      <a:srgbClr val="000000">
                        <a:alpha val="43137"/>
                      </a:srgbClr>
                    </a:outerShdw>
                  </a:effectLst>
                  <a:latin typeface="楷体" panose="02010609060101010101" pitchFamily="49" charset="-122"/>
                  <a:ea typeface="楷体" panose="02010609060101010101" pitchFamily="49" charset="-122"/>
                </a:rPr>
                <a:t>看</a:t>
              </a:r>
              <a:endParaRPr lang="zh-CN" altLang="en-US" sz="16600" kern="0" spc="460" dirty="0">
                <a:effectLst>
                  <a:outerShdw blurRad="25400" dist="50800" dir="4200000" algn="tl">
                    <a:srgbClr val="000000">
                      <a:alpha val="43137"/>
                    </a:srgbClr>
                  </a:outerShdw>
                </a:effectLst>
                <a:latin typeface="楷体" panose="02010609060101010101" pitchFamily="49" charset="-122"/>
                <a:ea typeface="楷体" panose="02010609060101010101" pitchFamily="49" charset="-122"/>
              </a:endParaRPr>
            </a:p>
          </p:txBody>
        </p:sp>
      </p:grpSp>
      <p:pic>
        <p:nvPicPr>
          <p:cNvPr id="51" name="图片 50"/>
          <p:cNvPicPr>
            <a:picLocks noChangeAspect="1"/>
          </p:cNvPicPr>
          <p:nvPr/>
        </p:nvPicPr>
        <p:blipFill rotWithShape="1">
          <a:blip r:embed="rId5" cstate="screen">
            <a:extLst>
              <a:ext uri="{BEBA8EAE-BF5A-486C-A8C5-ECC9F3942E4B}">
                <a14:imgProps xmlns:a14="http://schemas.microsoft.com/office/drawing/2010/main">
                  <a14:imgLayer r:embed="rId6">
                    <a14:imgEffect>
                      <a14:brightnessContrast bright="2000"/>
                    </a14:imgEffect>
                    <a14:imgEffect>
                      <a14:saturation sat="66000"/>
                    </a14:imgEffect>
                  </a14:imgLayer>
                </a14:imgProps>
              </a:ext>
            </a:extLst>
          </a:blip>
          <a:srcRect/>
          <a:stretch>
            <a:fillRect/>
          </a:stretch>
        </p:blipFill>
        <p:spPr>
          <a:xfrm>
            <a:off x="-2" y="3794363"/>
            <a:ext cx="7013503" cy="307815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570">
        <p:random/>
      </p:transition>
    </mc:Choice>
    <mc:Fallback>
      <p:transition spd="slow" advTm="257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COMMONDATA" val="eyJoZGlkIjoiMGRmYzI5NzU1NjRlNDZlZTdjMDE5YjM3ZjNkNWFlNGEifQ=="/>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504</Words>
  <Application>WPS 演示</Application>
  <PresentationFormat>自定义</PresentationFormat>
  <Paragraphs>69</Paragraphs>
  <Slides>8</Slides>
  <Notes>24</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8</vt:i4>
      </vt:variant>
    </vt:vector>
  </HeadingPairs>
  <TitlesOfParts>
    <vt:vector size="21" baseType="lpstr">
      <vt:lpstr>Arial</vt:lpstr>
      <vt:lpstr>宋体</vt:lpstr>
      <vt:lpstr>Wingdings</vt:lpstr>
      <vt:lpstr>楷体</vt:lpstr>
      <vt:lpstr>方正楷体_GBK</vt:lpstr>
      <vt:lpstr>微软雅黑</vt:lpstr>
      <vt:lpstr>华文行楷</vt:lpstr>
      <vt:lpstr>方正舒体</vt:lpstr>
      <vt:lpstr>Calibri</vt:lpstr>
      <vt:lpstr>Trebuchet MS</vt:lpstr>
      <vt:lpstr>Arial Unicode MS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书法</dc:title>
  <dc:creator>第一PPT</dc:creator>
  <cp:keywords>www.1ppt.com</cp:keywords>
  <dc:description>www.1ppt.com</dc:description>
  <cp:lastModifiedBy>root</cp:lastModifiedBy>
  <cp:revision>112</cp:revision>
  <dcterms:created xsi:type="dcterms:W3CDTF">2023-07-04T17:27:51Z</dcterms:created>
  <dcterms:modified xsi:type="dcterms:W3CDTF">2023-07-04T17:27:51Z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0CFEFBC8AF554DAD94E8BAB5895B4A8C</vt:lpwstr>
  </property>
  <property fmtid="{D5CDD505-2E9C-101B-9397-08002B2CF9AE}" pid="3" name="KSOProductBuildVer">
    <vt:lpwstr>2052-11.1.0.11698</vt:lpwstr>
  </property>
</Properties>
</file>