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58" r:id="rId5"/>
    <p:sldId id="259" r:id="rId6"/>
    <p:sldId id="260" r:id="rId7"/>
    <p:sldId id="263" r:id="rId8"/>
    <p:sldId id="264" r:id="rId9"/>
    <p:sldId id="261" r:id="rId10"/>
    <p:sldId id="262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E0755-15AC-4EDB-B831-C0600D052244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BD9B4-D49C-4B6B-B235-DE96C86442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969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827269-129D-4284-8812-10E049E89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E3D320-D1B4-4519-8BFE-C2552A7B8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F1D0C5-135A-49F1-B6EF-040AD7DA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79B1-0039-483D-92F1-135772ABBDB1}" type="datetime1">
              <a:rPr lang="ru-RU" smtClean="0"/>
              <a:t>23.10.2021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336C63-1BBD-4F81-87EE-A8D0F269A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2C0369-E275-42C6-8F6F-D4095933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E0FB-3D39-41FE-A56D-92C35A571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45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C31F80-9C3E-4533-A9EB-5E471BEE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16E071-AE23-4CB5-955F-0BA4C6B07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2959CF-5CCF-47A8-B951-0AA5F118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E8ED-22FD-47A8-B6C8-D4DD681B7B28}" type="datetime1">
              <a:rPr lang="ru-RU" smtClean="0"/>
              <a:t>23.10.2021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64B853-53D2-4D2B-9FB1-92792FA6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9A11CC-0C16-4620-983F-4B610D01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E0FB-3D39-41FE-A56D-92C35A571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46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F780E4-3397-4F95-8A1A-ADC1AB116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A6FE57-F856-452F-A179-82FAFE4C7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537B82-AC3C-4AF8-A925-17F0A6B2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0CC7-444B-4ED0-80A5-020C6ADC541F}" type="datetime1">
              <a:rPr lang="ru-RU" smtClean="0"/>
              <a:t>23.10.2021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BF568-E76D-4436-A644-DFDCC3B60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B0B823-9CF3-4E5F-A3B8-E9CFB3E3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E0FB-3D39-41FE-A56D-92C35A571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10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A2C31-FF94-4230-B79F-A0E4F25F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601731-CBE5-41BC-BBA0-6BE119665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D2BEFA-2ECC-4177-9BC0-6ED68869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E64F-6419-455D-83FC-57A0476F14C3}" type="datetime1">
              <a:rPr lang="ru-RU" smtClean="0"/>
              <a:t>23.10.2021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A6B9F9-7E16-4EED-A9D7-18954CB7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F022A5-CA50-4504-BEFE-D8C54AF8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E0FB-3D39-41FE-A56D-92C35A571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95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24502-BDDB-47D0-BE47-596F6BF2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35D285-6E52-483E-8FB9-E7FB6714C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5A9CDE-3624-44FF-BAA0-E1CF9E77D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2662-937C-4642-A72D-B4CB34AE725D}" type="datetime1">
              <a:rPr lang="ru-RU" smtClean="0"/>
              <a:t>23.10.2021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B98EB1-0A96-43DA-9307-46FE5489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3082F8-AEDF-4122-8B87-58C100ED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E0FB-3D39-41FE-A56D-92C35A571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62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045350-90E6-4948-8A34-277FD535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5A1BE3-1375-4980-8FE9-92396AFFC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19CF1F-FF67-49E6-91CD-EA3152923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758874-EA77-4A37-9C87-D680AB7C6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2470-470B-4E3C-BEFE-9C6318B2BB4E}" type="datetime1">
              <a:rPr lang="ru-RU" smtClean="0"/>
              <a:t>23.10.2021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B94C22-6CDC-429A-8102-0FE988FC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229FCE-2FB6-4B48-8376-890BFD2A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E0FB-3D39-41FE-A56D-92C35A571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3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7F504-AF00-4146-9A39-DAA0794F4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2AF0B8-CAEE-4E6C-A5FF-50F1A4B18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FA81B0-7CF8-4830-BB64-45CC6417E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DB2BE4-A804-4B5E-A8B8-654EDB767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E0B84F7-A636-4A24-A528-219061050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A4CFD96-07BE-49B8-B99F-3A3D906B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BCB7-574F-4483-B28D-9D22F0E6FDEF}" type="datetime1">
              <a:rPr lang="ru-RU" smtClean="0"/>
              <a:t>23.10.2021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61063AA-2FCD-4311-9286-20900670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3469664-A591-432B-A4DC-DAA4E542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E0FB-3D39-41FE-A56D-92C35A571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53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96744-7F83-4008-8E25-213D4D15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21C7A4-E075-464B-9CDD-F55B819E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483B-832D-4841-B994-9A1C89BCE575}" type="datetime1">
              <a:rPr lang="ru-RU" smtClean="0"/>
              <a:t>23.10.2021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73A50A-6A7A-45D3-B80B-A6F1B04B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DE441E-09F7-45CC-8D49-EBCD18E5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E0FB-3D39-41FE-A56D-92C35A571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8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59D19FB-3142-40FA-8EF9-615B3E7B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A6A7-8259-48AB-A118-20C2093894C0}" type="datetime1">
              <a:rPr lang="ru-RU" smtClean="0"/>
              <a:t>23.10.2021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2EA9EB8-4569-412B-AFC7-47567B420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EA9670-BF02-43D0-AF93-35BEA83B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E0FB-3D39-41FE-A56D-92C35A571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79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DC89F-59B4-4243-8C56-C6A28414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BED47-A751-4781-A7B9-BA219B071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660492-0637-4292-AAAC-95A69813C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ADF803-2AC2-43AF-BDAC-B0F2022F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7087-1693-481B-B4B3-7AE317CDFDAE}" type="datetime1">
              <a:rPr lang="ru-RU" smtClean="0"/>
              <a:t>23.10.2021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290CC7-961C-492B-9F57-6C5E0759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2E2FA9-2C6A-44FA-B1D6-6CFE79CF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E0FB-3D39-41FE-A56D-92C35A571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23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93D0C-48BE-408B-BDCC-74D8E99C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81F4819-BCB7-4BC5-8748-7C180BF5E7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2DAEDF-9D8C-43D7-907B-FB7DE757D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E7FCD9-000D-4183-BB61-BD24007E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B010-9918-46C7-90E5-DBB288486C95}" type="datetime1">
              <a:rPr lang="ru-RU" smtClean="0"/>
              <a:t>23.10.2021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C6A1ED-0115-4DA0-9AFA-2233247C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895610-CB50-4B2F-8A8B-93092386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E0FB-3D39-41FE-A56D-92C35A571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AC7DE-FF40-407E-9004-0B067270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B0656F-D049-4B63-AF9C-19F8028C9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81E575-6B7D-4C44-B587-316C58816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8A510-94AC-4620-A894-848F07E5B525}" type="datetime1">
              <a:rPr lang="ru-RU" smtClean="0"/>
              <a:t>23.10.2021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081C36-5CBD-4AFD-9FB0-00A522675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652976-924F-4467-A531-5A12E31F9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DE0FB-3D39-41FE-A56D-92C35A571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05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77462-FE48-47E0-98B8-181BC5A7E2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Andersen DevOps </a:t>
            </a:r>
            <a:br>
              <a:rPr lang="en-US" dirty="0"/>
            </a:br>
            <a:r>
              <a:rPr lang="en-US" dirty="0"/>
              <a:t>course exam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362942-320A-484A-BA64-BA27C8260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6904"/>
            <a:ext cx="9144000" cy="1655762"/>
          </a:xfrm>
        </p:spPr>
        <p:txBody>
          <a:bodyPr anchor="ctr"/>
          <a:lstStyle/>
          <a:p>
            <a:r>
              <a:rPr lang="en-US" dirty="0"/>
              <a:t>Marchenko Ivan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701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44E684B-AB44-449D-BEE2-A726F16C7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2202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  <a:cs typeface="Arial" panose="020B0604020202020204" pitchFamily="34" charset="0"/>
              </a:rPr>
              <a:t>Infrastructure implementation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4033AD4-6B10-4E2D-BE98-25DD6480F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423352"/>
            <a:ext cx="4960620" cy="5229980"/>
          </a:xfrm>
        </p:spPr>
        <p:txBody>
          <a:bodyPr>
            <a:normAutofit/>
          </a:bodyPr>
          <a:lstStyle/>
          <a:p>
            <a:pPr>
              <a:buClr>
                <a:schemeClr val="accent4">
                  <a:lumMod val="60000"/>
                  <a:lumOff val="40000"/>
                </a:schemeClr>
              </a:buClr>
              <a:buSzPct val="110000"/>
            </a:pPr>
            <a:r>
              <a:rPr lang="en-US" sz="2200" dirty="0">
                <a:latin typeface="+mj-lt"/>
              </a:rPr>
              <a:t>Traffic between Blue and Green services can be specified by one of the five presets: blue, blue-80, split, green-80 and green. 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SzPct val="110000"/>
            </a:pPr>
            <a:r>
              <a:rPr lang="en-US" sz="2200" dirty="0">
                <a:latin typeface="+mj-lt"/>
              </a:rPr>
              <a:t>There is the Github Actions workflow called “Redirect Traffic” which allows to do it without interactions with CLI.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SzPct val="110000"/>
            </a:pPr>
            <a:r>
              <a:rPr lang="en-US" sz="2200" dirty="0">
                <a:latin typeface="+mj-lt"/>
              </a:rPr>
              <a:t>Every ECS Service have different listeners. If you want to test Green or Dev, then connect to the ALB via 8080 or 9090 port. 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SzPct val="110000"/>
            </a:pPr>
            <a:r>
              <a:rPr lang="en-US" sz="2200" dirty="0">
                <a:latin typeface="+mj-lt"/>
              </a:rPr>
              <a:t>AWS CloudWatch alarms allows to monitor CPU &amp; memory usage of the services and take Auto Scaling actions if one of the metrics is &gt;80% usage.</a:t>
            </a:r>
          </a:p>
          <a:p>
            <a:endParaRPr lang="en-US" sz="2200" dirty="0">
              <a:latin typeface="+mj-lt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AA73066-9F9C-4FCA-A938-A67194324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720" y="1482346"/>
            <a:ext cx="6509109" cy="4681853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A6DAF75-AA5E-4F03-BA29-E33EB71C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E0FB-3D39-41FE-A56D-92C35A57147C}" type="slidenum">
              <a:rPr lang="ru-RU" sz="2000" smtClean="0"/>
              <a:t>10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17647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281D252-42AC-4126-87A7-0EBA6A29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2202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Terraform template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9E11C68-8B68-41B5-B934-645735EB3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423352"/>
            <a:ext cx="4960620" cy="5229980"/>
          </a:xfrm>
        </p:spPr>
        <p:txBody>
          <a:bodyPr>
            <a:normAutofit/>
          </a:bodyPr>
          <a:lstStyle/>
          <a:p>
            <a:pPr>
              <a:buClr>
                <a:schemeClr val="accent4">
                  <a:lumMod val="60000"/>
                  <a:lumOff val="40000"/>
                </a:schemeClr>
              </a:buClr>
              <a:buSzPct val="110000"/>
            </a:pPr>
            <a:r>
              <a:rPr lang="en-US" sz="2200" dirty="0">
                <a:latin typeface="+mj-lt"/>
              </a:rPr>
              <a:t>Terraform template consists of several directories created for every resource. It allows to create, change or destroy resources separately.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SzPct val="110000"/>
            </a:pPr>
            <a:r>
              <a:rPr lang="en-US" sz="2200" dirty="0">
                <a:latin typeface="+mj-lt"/>
              </a:rPr>
              <a:t>Each created resource have its own remote state in the S3 Bucket with DynamoDB locking.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SzPct val="110000"/>
            </a:pPr>
            <a:r>
              <a:rPr lang="en-US" sz="2200" dirty="0">
                <a:latin typeface="+mj-lt"/>
              </a:rPr>
              <a:t>In implemented workflows each resource is created automatically in Github Actions workflows.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SzPct val="110000"/>
            </a:pPr>
            <a:r>
              <a:rPr lang="en-US" sz="2200" dirty="0">
                <a:latin typeface="+mj-lt"/>
              </a:rPr>
              <a:t>Creation or destruction of the resources can be triggered automatically by PRs &amp; pushes or manually with workflow dispatch.</a:t>
            </a:r>
          </a:p>
          <a:p>
            <a:endParaRPr lang="en-US" sz="2200" dirty="0">
              <a:latin typeface="+mj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1E3A134-D3B0-472E-BF10-BB3BA597F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128" y="1306576"/>
            <a:ext cx="2365211" cy="5180939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D9FBE2B-2FD0-40AC-A30C-EA0652B1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E0FB-3D39-41FE-A56D-92C35A57147C}" type="slidenum">
              <a:rPr lang="ru-RU" sz="2000" smtClean="0"/>
              <a:t>11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39991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112C4-C14A-4449-AA2C-BF27ACDF7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2202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Ideal CI/CD pipeline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D2F87DA-9CAE-42CE-84CF-D258A5DF0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547" y="1846445"/>
            <a:ext cx="4237213" cy="1904692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chemeClr val="accent4">
                  <a:lumMod val="60000"/>
                  <a:lumOff val="40000"/>
                </a:schemeClr>
              </a:buClr>
              <a:buSzPct val="110000"/>
              <a:buNone/>
            </a:pPr>
            <a:r>
              <a:rPr lang="en-US" sz="2200" b="1" dirty="0">
                <a:latin typeface="+mj-lt"/>
              </a:rPr>
              <a:t>CI pipeline</a:t>
            </a:r>
            <a:r>
              <a:rPr lang="en-US" sz="2200" dirty="0">
                <a:latin typeface="+mj-lt"/>
              </a:rPr>
              <a:t>: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SzPct val="110000"/>
            </a:pPr>
            <a:r>
              <a:rPr lang="en-US" sz="2200" dirty="0">
                <a:latin typeface="+mj-lt"/>
              </a:rPr>
              <a:t>Unit tests.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SzPct val="110000"/>
            </a:pPr>
            <a:r>
              <a:rPr lang="en-US" sz="2200" dirty="0">
                <a:latin typeface="+mj-lt"/>
              </a:rPr>
              <a:t>Integration tests.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SzPct val="110000"/>
            </a:pPr>
            <a:r>
              <a:rPr lang="en-US" sz="2200" dirty="0">
                <a:latin typeface="+mj-lt"/>
              </a:rPr>
              <a:t>More integration with Github: comments, labels, tags, etc.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SzPct val="110000"/>
            </a:pPr>
            <a:endParaRPr lang="en-US" sz="2200" dirty="0">
              <a:latin typeface="+mj-lt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51766D5-11F8-4FC2-A4B0-A2298966B823}"/>
              </a:ext>
            </a:extLst>
          </p:cNvPr>
          <p:cNvSpPr txBox="1">
            <a:spLocks/>
          </p:cNvSpPr>
          <p:nvPr/>
        </p:nvSpPr>
        <p:spPr>
          <a:xfrm>
            <a:off x="4937760" y="1851308"/>
            <a:ext cx="3173854" cy="19046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4">
                  <a:lumMod val="60000"/>
                  <a:lumOff val="40000"/>
                </a:schemeClr>
              </a:buClr>
              <a:buSzPct val="110000"/>
              <a:buFont typeface="Arial" panose="020B0604020202020204" pitchFamily="34" charset="0"/>
              <a:buNone/>
            </a:pPr>
            <a:r>
              <a:rPr lang="en-US" sz="2200" dirty="0">
                <a:latin typeface="+mj-lt"/>
              </a:rPr>
              <a:t>And for </a:t>
            </a:r>
            <a:r>
              <a:rPr lang="en-US" sz="2200" b="1" dirty="0">
                <a:latin typeface="+mj-lt"/>
              </a:rPr>
              <a:t>CD pipeline </a:t>
            </a:r>
            <a:r>
              <a:rPr lang="en-US" sz="2200" dirty="0">
                <a:latin typeface="+mj-lt"/>
              </a:rPr>
              <a:t>too: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SzPct val="110000"/>
            </a:pPr>
            <a:r>
              <a:rPr lang="en-US" sz="2200" dirty="0">
                <a:latin typeface="+mj-lt"/>
              </a:rPr>
              <a:t>QA.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SzPct val="110000"/>
            </a:pPr>
            <a:r>
              <a:rPr lang="en-US" sz="2200" dirty="0">
                <a:latin typeface="+mj-lt"/>
              </a:rPr>
              <a:t>Logging.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SzPct val="110000"/>
            </a:pPr>
            <a:r>
              <a:rPr lang="en-US" sz="2200" dirty="0">
                <a:latin typeface="+mj-lt"/>
              </a:rPr>
              <a:t>Auto tests.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SzPct val="110000"/>
            </a:pPr>
            <a:r>
              <a:rPr lang="en-US" sz="2200" dirty="0">
                <a:latin typeface="+mj-lt"/>
              </a:rPr>
              <a:t>Monitoring.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SzPct val="110000"/>
            </a:pPr>
            <a:endParaRPr lang="en-US" sz="2200" dirty="0">
              <a:latin typeface="+mj-lt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6B5F939-3C24-4EE7-952B-452A8B26B04E}"/>
              </a:ext>
            </a:extLst>
          </p:cNvPr>
          <p:cNvSpPr txBox="1">
            <a:spLocks/>
          </p:cNvSpPr>
          <p:nvPr/>
        </p:nvSpPr>
        <p:spPr>
          <a:xfrm>
            <a:off x="700547" y="996334"/>
            <a:ext cx="11020313" cy="717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4">
                  <a:lumMod val="60000"/>
                  <a:lumOff val="40000"/>
                </a:schemeClr>
              </a:buClr>
              <a:buSzPct val="110000"/>
              <a:buFont typeface="Arial" panose="020B0604020202020204" pitchFamily="34" charset="0"/>
              <a:buNone/>
            </a:pPr>
            <a:r>
              <a:rPr lang="en-US" sz="2200" dirty="0">
                <a:latin typeface="+mj-lt"/>
              </a:rPr>
              <a:t>There are some features I would like to add to my</a:t>
            </a:r>
            <a:r>
              <a:rPr lang="ru-RU" sz="2200" dirty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CI/CD pipelines and infrastructure so they will be closer to the ideal: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359666B-7414-450D-9EDE-603B773C52E7}"/>
              </a:ext>
            </a:extLst>
          </p:cNvPr>
          <p:cNvSpPr txBox="1">
            <a:spLocks/>
          </p:cNvSpPr>
          <p:nvPr/>
        </p:nvSpPr>
        <p:spPr>
          <a:xfrm>
            <a:off x="700548" y="3873005"/>
            <a:ext cx="7411066" cy="26128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4">
                  <a:lumMod val="60000"/>
                  <a:lumOff val="40000"/>
                </a:schemeClr>
              </a:buClr>
              <a:buSzPct val="110000"/>
              <a:buFont typeface="Arial" panose="020B0604020202020204" pitchFamily="34" charset="0"/>
              <a:buNone/>
            </a:pPr>
            <a:r>
              <a:rPr lang="en-US" sz="2200" dirty="0">
                <a:latin typeface="+mj-lt"/>
              </a:rPr>
              <a:t>For now there are some things missed in the </a:t>
            </a:r>
            <a:r>
              <a:rPr lang="en-US" sz="2200" b="1" dirty="0">
                <a:latin typeface="+mj-lt"/>
              </a:rPr>
              <a:t>AWS Infrastructure</a:t>
            </a:r>
            <a:r>
              <a:rPr lang="en-US" sz="2200" dirty="0">
                <a:latin typeface="+mj-lt"/>
              </a:rPr>
              <a:t>: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SzPct val="110000"/>
            </a:pPr>
            <a:r>
              <a:rPr lang="en-US" sz="2200" dirty="0">
                <a:latin typeface="+mj-lt"/>
              </a:rPr>
              <a:t>SSL/TLS secure connection.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SzPct val="110000"/>
            </a:pPr>
            <a:r>
              <a:rPr lang="en-US" sz="2200" dirty="0">
                <a:latin typeface="+mj-lt"/>
              </a:rPr>
              <a:t>Domain name.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SzPct val="110000"/>
            </a:pPr>
            <a:r>
              <a:rPr lang="en-US" sz="2200" dirty="0">
                <a:latin typeface="+mj-lt"/>
              </a:rPr>
              <a:t>Metrics for ECS Development service.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SzPct val="110000"/>
            </a:pPr>
            <a:r>
              <a:rPr lang="en-US" sz="2200" dirty="0">
                <a:latin typeface="+mj-lt"/>
              </a:rPr>
              <a:t>Secrets management.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SzPct val="110000"/>
            </a:pPr>
            <a:r>
              <a:rPr lang="en-US" sz="2200" dirty="0">
                <a:latin typeface="+mj-lt"/>
              </a:rPr>
              <a:t>Variables for resources in Terraform template are messed up and need to be reworked.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SzPct val="110000"/>
            </a:pPr>
            <a:endParaRPr lang="en-US" sz="2200" dirty="0">
              <a:latin typeface="+mj-lt"/>
            </a:endParaRP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SzPct val="110000"/>
            </a:pPr>
            <a:endParaRPr lang="en-US" sz="2200" dirty="0">
              <a:latin typeface="+mj-lt"/>
            </a:endParaRP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SzPct val="110000"/>
            </a:pPr>
            <a:endParaRPr lang="en-US" sz="2200" dirty="0">
              <a:latin typeface="+mj-l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4B70C85-FD7D-4AA9-AF9C-B3A830D3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E0FB-3D39-41FE-A56D-92C35A57147C}" type="slidenum">
              <a:rPr lang="ru-RU" sz="2000" smtClean="0"/>
              <a:t>12</a:t>
            </a:fld>
            <a:endParaRPr lang="ru-RU" sz="2000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3CBC750C-CEF3-4FA0-9A59-35C18889A5BE}"/>
              </a:ext>
            </a:extLst>
          </p:cNvPr>
          <p:cNvSpPr txBox="1">
            <a:spLocks/>
          </p:cNvSpPr>
          <p:nvPr/>
        </p:nvSpPr>
        <p:spPr>
          <a:xfrm>
            <a:off x="8111615" y="1851308"/>
            <a:ext cx="3609246" cy="19046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>
                  <a:lumMod val="60000"/>
                  <a:lumOff val="40000"/>
                </a:schemeClr>
              </a:buClr>
              <a:buSzPct val="110000"/>
            </a:pPr>
            <a:r>
              <a:rPr lang="en-US" sz="2200" dirty="0">
                <a:latin typeface="+mj-lt"/>
              </a:rPr>
              <a:t>And of course there is no ideal CI/CD universal pipelines. 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SzPct val="110000"/>
            </a:pPr>
            <a:r>
              <a:rPr lang="en-US" sz="2200" dirty="0">
                <a:latin typeface="+mj-lt"/>
              </a:rPr>
              <a:t>Everything is depends on situation, tasks and type of project and service.</a:t>
            </a:r>
          </a:p>
        </p:txBody>
      </p:sp>
    </p:spTree>
    <p:extLst>
      <p:ext uri="{BB962C8B-B14F-4D97-AF65-F5344CB8AC3E}">
        <p14:creationId xmlns:p14="http://schemas.microsoft.com/office/powerpoint/2010/main" val="2712583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692882-A9DF-48C7-AB99-A32175027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E0FB-3D39-41FE-A56D-92C35A57147C}" type="slidenum">
              <a:rPr lang="ru-RU" smtClean="0"/>
              <a:t>13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286B040-A2A7-43A3-ADF7-20F018D64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2202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51829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C866317-68E7-48F5-9532-6BB736624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Applications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CI/CD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Chosen Workflows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Workflows implementation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Infrastructure implementation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Terraform template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Ideal CI/CD pipeline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Demonstration</a:t>
            </a:r>
            <a:endParaRPr lang="ru-RU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10B7F99-AA87-4030-B6E9-A1795555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2202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Presentation plan: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9B709B7-B105-4F5D-8012-ED3F952B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E0FB-3D39-41FE-A56D-92C35A57147C}" type="slidenum">
              <a:rPr lang="ru-RU" sz="2000" smtClean="0"/>
              <a:t>2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4961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3B18604-9090-47E2-A03D-D4EBC71B5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2202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Applications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74287A1-0DA3-4670-B80F-86CA3F2C8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7765" y="1825625"/>
            <a:ext cx="32318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Python app: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Flask framework.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Gunicorn WSGI server.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Image size: 8.88 MB.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GET &amp; POST requests.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8080 port exposed.</a:t>
            </a:r>
            <a:endParaRPr lang="ru-RU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Workflow used: Git flow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Message: Hello World 1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3427499-6480-41F3-9CAB-E6E6987561E4}"/>
              </a:ext>
            </a:extLst>
          </p:cNvPr>
          <p:cNvSpPr txBox="1">
            <a:spLocks/>
          </p:cNvSpPr>
          <p:nvPr/>
        </p:nvSpPr>
        <p:spPr>
          <a:xfrm>
            <a:off x="6567622" y="1825625"/>
            <a:ext cx="39037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Golang app: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Gin framework.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Image size: 9.06 MB.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GET &amp; POST requests.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8080 port exposed.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Workflow used: Github flow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Message: Hello World 2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5DBA145-8751-48FA-8A9E-E9605759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E0FB-3D39-41FE-A56D-92C35A57147C}" type="slidenum">
              <a:rPr lang="ru-RU" sz="2000" smtClean="0"/>
              <a:t>3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7690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41769BF-59E9-4650-96E5-05846AB3B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19" y="1577975"/>
            <a:ext cx="59537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For my exam task I’ve chosen the Github Actions CI/CD platform because of these benefits: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Integration with the Github and big amount of triggers for Github events.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There is no need to use third-party CI/CD platforms when everything can be done in Github.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Plenty amount of Actions: from simple Telegram notifications to Terraform integration.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Easy-to-use YALM format code.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There is no need to run a dedicated server for CI/CD platform.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02FA162-E59A-4819-9AB3-B31F8EDE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2202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CI/CD</a:t>
            </a:r>
          </a:p>
        </p:txBody>
      </p:sp>
      <p:pic>
        <p:nvPicPr>
          <p:cNvPr id="1030" name="Picture 6" descr="Features • GitHub Actions · GitHub">
            <a:extLst>
              <a:ext uri="{FF2B5EF4-FFF2-40B4-BE49-F238E27FC236}">
                <a16:creationId xmlns:a16="http://schemas.microsoft.com/office/drawing/2014/main" id="{3FC45E2C-B9A9-473A-9A3E-1397CA349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96"/>
          <a:stretch/>
        </p:blipFill>
        <p:spPr bwMode="auto">
          <a:xfrm>
            <a:off x="6532878" y="1762919"/>
            <a:ext cx="4983481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80E768E-35C6-411E-A371-3CFDDA26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08700"/>
            <a:ext cx="2743200" cy="365125"/>
          </a:xfrm>
        </p:spPr>
        <p:txBody>
          <a:bodyPr/>
          <a:lstStyle/>
          <a:p>
            <a:fld id="{47EDE0FB-3D39-41FE-A56D-92C35A57147C}" type="slidenum">
              <a:rPr lang="ru-RU" sz="2000" smtClean="0"/>
              <a:t>4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0459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CCF1A32-1802-4956-8AAA-69994F8CF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79" y="1773740"/>
            <a:ext cx="5608321" cy="4803774"/>
          </a:xfrm>
        </p:spPr>
        <p:txBody>
          <a:bodyPr>
            <a:normAutofit/>
          </a:bodyPr>
          <a:lstStyle/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Gitflow workflow uses several primary branches instead of one main branch.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Every developer is working in his feature branches until feature is done. Developers can’t interact with the main branch.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history is stored in several branches which includes Hotfix, Release, Develop and Main branch itself. 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There is a high risk of merge conflicts and Gitflow has fallen in popularity in favor of trunk-based workflows.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20F4913-FF06-42BB-981F-E2BD02669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30876"/>
            <a:ext cx="5657917" cy="4059555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7ACD81C-9ECA-41B0-A035-4EBE41B8D74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220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+mn-lt"/>
              </a:rPr>
              <a:t>Chosen workflows | Gitflow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B39F3FC-139B-4974-A6A3-1A9E8929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E0FB-3D39-41FE-A56D-92C35A57147C}" type="slidenum">
              <a:rPr lang="ru-RU" sz="2000" smtClean="0"/>
              <a:t>5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7650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1C2606E-ECD3-4206-A5DC-2EAC0CC74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88" y="1772531"/>
            <a:ext cx="5166360" cy="4361815"/>
          </a:xfrm>
        </p:spPr>
        <p:txBody>
          <a:bodyPr>
            <a:normAutofit/>
          </a:bodyPr>
          <a:lstStyle/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2200" dirty="0">
                <a:latin typeface="+mj-lt"/>
              </a:rPr>
              <a:t>Github flow is a simple workflow with only one main branch.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2200" dirty="0">
                <a:latin typeface="+mj-lt"/>
              </a:rPr>
              <a:t>Every developer is working in his feature branch and able to create a pull request to the main branch.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2200" dirty="0">
                <a:latin typeface="+mj-lt"/>
              </a:rPr>
              <a:t>After changes are merged to the main code is going for tests, staging and production.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2200" dirty="0">
                <a:latin typeface="+mj-lt"/>
              </a:rPr>
              <a:t>Today the Github flow is a most popular workflow because of microservices popularity that require</a:t>
            </a:r>
            <a:r>
              <a:rPr lang="ru-RU" sz="2200" dirty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for high commit rate.</a:t>
            </a:r>
          </a:p>
        </p:txBody>
      </p:sp>
      <p:pic>
        <p:nvPicPr>
          <p:cNvPr id="2050" name="Picture 2" descr="Introduction To Git Version Control Workflow | Build5Nines">
            <a:extLst>
              <a:ext uri="{FF2B5EF4-FFF2-40B4-BE49-F238E27FC236}">
                <a16:creationId xmlns:a16="http://schemas.microsoft.com/office/drawing/2014/main" id="{107AD983-3E82-4CA1-840A-2D1C45E79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926" y="2822493"/>
            <a:ext cx="5723859" cy="197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4EABD04-42DD-45FC-AFB6-1F7AA3E65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2202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Chosen workflows | Github flow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582AE38-E3D3-4FC7-814E-A9BB0B7C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E0FB-3D39-41FE-A56D-92C35A57147C}" type="slidenum">
              <a:rPr lang="ru-RU" sz="2000" smtClean="0"/>
              <a:t>6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7137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73C9236-C93F-470C-A6FC-D968CDD2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2202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Workflows implementation | Gitflow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3C257DC-EFAB-4B3C-BDF2-D7688E73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E0FB-3D39-41FE-A56D-92C35A57147C}" type="slidenum">
              <a:rPr lang="ru-RU" sz="2000" smtClean="0"/>
              <a:t>7</a:t>
            </a:fld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1B2EFE-229F-4483-8F71-4FA58F77F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001240"/>
            <a:ext cx="11391900" cy="578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27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1E13F05-38EB-4323-969F-A9EB1668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2202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Workflows implementation | Github flow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B0C6D2B-E152-4E81-AD33-2C247172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E0FB-3D39-41FE-A56D-92C35A57147C}" type="slidenum">
              <a:rPr lang="ru-RU" sz="2000" smtClean="0"/>
              <a:t>8</a:t>
            </a:fld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1C07DB-C6B4-456B-A9DB-42DCCBC84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59" y="1406781"/>
            <a:ext cx="11177311" cy="475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9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E7F7B-698F-47B2-AB0B-40759599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2202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Infrastructure implementation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ABF31B-6462-42AB-92EC-03366E945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741" y="975559"/>
            <a:ext cx="4617718" cy="5380791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A7A21675-411A-4793-BFD5-0329EA2AB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423352"/>
            <a:ext cx="5532120" cy="5229980"/>
          </a:xfrm>
        </p:spPr>
        <p:txBody>
          <a:bodyPr>
            <a:normAutofit/>
          </a:bodyPr>
          <a:lstStyle/>
          <a:p>
            <a:pPr>
              <a:buClr>
                <a:schemeClr val="accent4">
                  <a:lumMod val="60000"/>
                  <a:lumOff val="40000"/>
                </a:schemeClr>
              </a:buClr>
              <a:buSzPct val="110000"/>
            </a:pPr>
            <a:r>
              <a:rPr lang="en-US" sz="2200" dirty="0">
                <a:latin typeface="+mj-lt"/>
              </a:rPr>
              <a:t>AWS ECS Cluster based on AWS EC2 Auto Scaling group.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SzPct val="110000"/>
            </a:pPr>
            <a:r>
              <a:rPr lang="en-US" sz="2200" dirty="0">
                <a:latin typeface="+mj-lt"/>
              </a:rPr>
              <a:t>Application Load Balancer that is balancing load between Services Tasks.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SzPct val="110000"/>
            </a:pPr>
            <a:r>
              <a:rPr lang="en-US" sz="2200" dirty="0">
                <a:latin typeface="+mj-lt"/>
              </a:rPr>
              <a:t>Ability to change traffic between Green and Blue services.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SzPct val="110000"/>
            </a:pPr>
            <a:r>
              <a:rPr lang="en-US" sz="2200" dirty="0">
                <a:latin typeface="+mj-lt"/>
              </a:rPr>
              <a:t>AWS Services Endpoints for ECS Instances in private subnets. Endpoints allows to control ECS Tasks &amp; Services and upload images from ECR Repositories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SzPct val="110000"/>
            </a:pPr>
            <a:r>
              <a:rPr lang="en-US" sz="2200" dirty="0">
                <a:latin typeface="+mj-lt"/>
              </a:rPr>
              <a:t>ECS Instances are in private subnets and there is no bastion host. How to connect to them? Simple: via SSM from AWS Console or AWS CLI.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2F12D5A-90E1-48E6-8F56-4AD42875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E0FB-3D39-41FE-A56D-92C35A57147C}" type="slidenum">
              <a:rPr lang="ru-RU" sz="2000" smtClean="0"/>
              <a:t>9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926655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757</Words>
  <Application>Microsoft Office PowerPoint</Application>
  <PresentationFormat>Широкоэкранный</PresentationFormat>
  <Paragraphs>96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Andersen DevOps  course exam</vt:lpstr>
      <vt:lpstr>Presentation plan:</vt:lpstr>
      <vt:lpstr>Applications</vt:lpstr>
      <vt:lpstr>CI/CD</vt:lpstr>
      <vt:lpstr>Презентация PowerPoint</vt:lpstr>
      <vt:lpstr>Chosen workflows | Github flow</vt:lpstr>
      <vt:lpstr>Workflows implementation | Gitflow</vt:lpstr>
      <vt:lpstr>Workflows implementation | Github flow</vt:lpstr>
      <vt:lpstr>Infrastructure implementation</vt:lpstr>
      <vt:lpstr>Infrastructure implementation</vt:lpstr>
      <vt:lpstr>Terraform template</vt:lpstr>
      <vt:lpstr>Ideal CI/CD pipeline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Andersen DevOps  course exam</dc:title>
  <dc:creator>Ivan Levitan</dc:creator>
  <cp:lastModifiedBy>Ivan Levitan</cp:lastModifiedBy>
  <cp:revision>71</cp:revision>
  <dcterms:created xsi:type="dcterms:W3CDTF">2021-10-21T09:58:05Z</dcterms:created>
  <dcterms:modified xsi:type="dcterms:W3CDTF">2021-10-22T23:33:06Z</dcterms:modified>
</cp:coreProperties>
</file>