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9" r:id="rId4"/>
  </p:sldMasterIdLst>
  <p:notesMasterIdLst>
    <p:notesMasterId r:id="rId28"/>
  </p:notesMasterIdLst>
  <p:sldIdLst>
    <p:sldId id="256" r:id="rId5"/>
    <p:sldId id="407" r:id="rId6"/>
    <p:sldId id="408" r:id="rId7"/>
    <p:sldId id="422" r:id="rId8"/>
    <p:sldId id="423" r:id="rId9"/>
    <p:sldId id="415" r:id="rId10"/>
    <p:sldId id="424" r:id="rId11"/>
    <p:sldId id="425" r:id="rId12"/>
    <p:sldId id="426" r:id="rId13"/>
    <p:sldId id="427" r:id="rId14"/>
    <p:sldId id="416" r:id="rId15"/>
    <p:sldId id="428" r:id="rId16"/>
    <p:sldId id="429" r:id="rId17"/>
    <p:sldId id="430" r:id="rId18"/>
    <p:sldId id="431" r:id="rId19"/>
    <p:sldId id="432" r:id="rId20"/>
    <p:sldId id="419" r:id="rId21"/>
    <p:sldId id="434" r:id="rId22"/>
    <p:sldId id="435" r:id="rId23"/>
    <p:sldId id="420" r:id="rId24"/>
    <p:sldId id="436" r:id="rId25"/>
    <p:sldId id="421" r:id="rId26"/>
    <p:sldId id="437" r:id="rId27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Anderson" initials="KA" lastIdx="1" clrIdx="0"/>
  <p:cmAuthor id="1" name="Emma Bullock" initials="EB" lastIdx="1" clrIdx="1">
    <p:extLst>
      <p:ext uri="{19B8F6BF-5375-455C-9EA6-DF929625EA0E}">
        <p15:presenceInfo xmlns:p15="http://schemas.microsoft.com/office/powerpoint/2012/main" userId="Emma Bull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1BFAF"/>
    <a:srgbClr val="B0AE95"/>
    <a:srgbClr val="A19E78"/>
    <a:srgbClr val="7A764E"/>
    <a:srgbClr val="615F3B"/>
    <a:srgbClr val="3E3D2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86415" autoAdjust="0"/>
  </p:normalViewPr>
  <p:slideViewPr>
    <p:cSldViewPr>
      <p:cViewPr varScale="1">
        <p:scale>
          <a:sx n="92" d="100"/>
          <a:sy n="92" d="100"/>
        </p:scale>
        <p:origin x="97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537EFEEB-4DA6-954A-A1CB-A690E0E84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9A373B1-3E1D-1B4D-904A-3B555B85BEF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endParaRPr lang="en-US" sz="2000" dirty="0">
              <a:latin typeface="Arial" charset="0"/>
              <a:cs typeface="SimSun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fld id="{FFD94BF2-7332-7A40-BC43-F669E8347B86}" type="slidenum">
              <a:rPr lang="en-US" sz="2400">
                <a:solidFill>
                  <a:srgbClr val="000000"/>
                </a:solidFill>
                <a:latin typeface="Tahoma" charset="0"/>
                <a:cs typeface="+mn-ea" charset="0"/>
              </a:rPr>
              <a:pPr>
                <a:lnSpc>
                  <a:spcPct val="100000"/>
                </a:lnSpc>
                <a:defRPr/>
              </a:pPr>
              <a:t>1</a:t>
            </a:fld>
            <a:endParaRPr lang="en-US" sz="2400" dirty="0">
              <a:solidFill>
                <a:srgbClr val="000000"/>
              </a:solidFill>
              <a:latin typeface="Tahom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8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537EFEEB-4DA6-954A-A1CB-A690E0E84A2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 noChangeAspect="1" noEditPoints="1"/>
          </p:cNvSpPr>
          <p:nvPr/>
        </p:nvSpPr>
        <p:spPr bwMode="auto">
          <a:xfrm>
            <a:off x="838200" y="1762125"/>
            <a:ext cx="2522538" cy="5095875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784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Freeform 7"/>
          <p:cNvSpPr>
            <a:spLocks noChangeAspect="1" noEditPoints="1"/>
          </p:cNvSpPr>
          <p:nvPr/>
        </p:nvSpPr>
        <p:spPr bwMode="auto">
          <a:xfrm>
            <a:off x="838200" y="1762125"/>
            <a:ext cx="2522538" cy="5095875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784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>
            <a:spLocks noChangeAspect="1" noEditPoints="1"/>
          </p:cNvSpPr>
          <p:nvPr/>
        </p:nvSpPr>
        <p:spPr bwMode="auto">
          <a:xfrm>
            <a:off x="838200" y="1762125"/>
            <a:ext cx="2522538" cy="5095875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784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/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F22821-E9C4-5743-98B6-8A907A5F0C33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8A520-8020-F544-AA5A-0DB5D4DAA4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336C-ECFB-CD4A-BD59-7CF2CB202DB2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40E1-AF37-7945-BFCA-8D5AE31F81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7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76755-027D-D940-A62C-FB35D9472C0D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52BB5-9EFA-4E44-9980-7F78A4B52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1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spect="1" noEditPoints="1"/>
          </p:cNvSpPr>
          <p:nvPr/>
        </p:nvSpPr>
        <p:spPr bwMode="auto">
          <a:xfrm>
            <a:off x="5489575" y="0"/>
            <a:ext cx="3394075" cy="6858000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D13E-6882-9F49-80D1-639865AC0817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BB49C-1219-534B-AC09-A91A522E0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5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 noChangeAspect="1" noEditPoints="1"/>
          </p:cNvSpPr>
          <p:nvPr/>
        </p:nvSpPr>
        <p:spPr bwMode="auto">
          <a:xfrm>
            <a:off x="34925" y="136525"/>
            <a:ext cx="3325813" cy="6721475"/>
          </a:xfrm>
          <a:custGeom>
            <a:avLst/>
            <a:gdLst>
              <a:gd name="T0" fmla="*/ 2147483647 w 2409"/>
              <a:gd name="T1" fmla="*/ 2147483647 h 4865"/>
              <a:gd name="T2" fmla="*/ 2147483647 w 2409"/>
              <a:gd name="T3" fmla="*/ 2147483647 h 4865"/>
              <a:gd name="T4" fmla="*/ 2147483647 w 2409"/>
              <a:gd name="T5" fmla="*/ 2147483647 h 4865"/>
              <a:gd name="T6" fmla="*/ 2147483647 w 2409"/>
              <a:gd name="T7" fmla="*/ 2147483647 h 4865"/>
              <a:gd name="T8" fmla="*/ 2147483647 w 2409"/>
              <a:gd name="T9" fmla="*/ 2147483647 h 4865"/>
              <a:gd name="T10" fmla="*/ 2147483647 w 2409"/>
              <a:gd name="T11" fmla="*/ 2147483647 h 4865"/>
              <a:gd name="T12" fmla="*/ 2147483647 w 2409"/>
              <a:gd name="T13" fmla="*/ 2147483647 h 4865"/>
              <a:gd name="T14" fmla="*/ 2147483647 w 2409"/>
              <a:gd name="T15" fmla="*/ 2147483647 h 4865"/>
              <a:gd name="T16" fmla="*/ 2147483647 w 2409"/>
              <a:gd name="T17" fmla="*/ 2147483647 h 4865"/>
              <a:gd name="T18" fmla="*/ 2147483647 w 2409"/>
              <a:gd name="T19" fmla="*/ 2147483647 h 4865"/>
              <a:gd name="T20" fmla="*/ 2147483647 w 2409"/>
              <a:gd name="T21" fmla="*/ 2147483647 h 4865"/>
              <a:gd name="T22" fmla="*/ 2147483647 w 2409"/>
              <a:gd name="T23" fmla="*/ 2147483647 h 4865"/>
              <a:gd name="T24" fmla="*/ 2147483647 w 2409"/>
              <a:gd name="T25" fmla="*/ 2147483647 h 4865"/>
              <a:gd name="T26" fmla="*/ 2147483647 w 2409"/>
              <a:gd name="T27" fmla="*/ 2147483647 h 4865"/>
              <a:gd name="T28" fmla="*/ 2147483647 w 2409"/>
              <a:gd name="T29" fmla="*/ 2147483647 h 4865"/>
              <a:gd name="T30" fmla="*/ 2147483647 w 2409"/>
              <a:gd name="T31" fmla="*/ 2147483647 h 4865"/>
              <a:gd name="T32" fmla="*/ 2147483647 w 2409"/>
              <a:gd name="T33" fmla="*/ 2147483647 h 4865"/>
              <a:gd name="T34" fmla="*/ 2147483647 w 2409"/>
              <a:gd name="T35" fmla="*/ 2147483647 h 4865"/>
              <a:gd name="T36" fmla="*/ 2147483647 w 2409"/>
              <a:gd name="T37" fmla="*/ 2147483647 h 4865"/>
              <a:gd name="T38" fmla="*/ 2147483647 w 2409"/>
              <a:gd name="T39" fmla="*/ 2147483647 h 4865"/>
              <a:gd name="T40" fmla="*/ 2147483647 w 2409"/>
              <a:gd name="T41" fmla="*/ 2147483647 h 4865"/>
              <a:gd name="T42" fmla="*/ 2147483647 w 2409"/>
              <a:gd name="T43" fmla="*/ 2147483647 h 4865"/>
              <a:gd name="T44" fmla="*/ 2147483647 w 2409"/>
              <a:gd name="T45" fmla="*/ 2147483647 h 4865"/>
              <a:gd name="T46" fmla="*/ 2147483647 w 2409"/>
              <a:gd name="T47" fmla="*/ 2147483647 h 4865"/>
              <a:gd name="T48" fmla="*/ 2147483647 w 2409"/>
              <a:gd name="T49" fmla="*/ 2147483647 h 4865"/>
              <a:gd name="T50" fmla="*/ 2147483647 w 2409"/>
              <a:gd name="T51" fmla="*/ 2147483647 h 4865"/>
              <a:gd name="T52" fmla="*/ 2147483647 w 2409"/>
              <a:gd name="T53" fmla="*/ 2147483647 h 4865"/>
              <a:gd name="T54" fmla="*/ 2147483647 w 2409"/>
              <a:gd name="T55" fmla="*/ 2147483647 h 4865"/>
              <a:gd name="T56" fmla="*/ 2147483647 w 2409"/>
              <a:gd name="T57" fmla="*/ 2147483647 h 4865"/>
              <a:gd name="T58" fmla="*/ 2147483647 w 2409"/>
              <a:gd name="T59" fmla="*/ 2147483647 h 4865"/>
              <a:gd name="T60" fmla="*/ 2147483647 w 2409"/>
              <a:gd name="T61" fmla="*/ 2147483647 h 4865"/>
              <a:gd name="T62" fmla="*/ 2147483647 w 2409"/>
              <a:gd name="T63" fmla="*/ 2147483647 h 4865"/>
              <a:gd name="T64" fmla="*/ 2147483647 w 2409"/>
              <a:gd name="T65" fmla="*/ 2147483647 h 4865"/>
              <a:gd name="T66" fmla="*/ 2147483647 w 2409"/>
              <a:gd name="T67" fmla="*/ 2147483647 h 4865"/>
              <a:gd name="T68" fmla="*/ 2147483647 w 2409"/>
              <a:gd name="T69" fmla="*/ 2147483647 h 4865"/>
              <a:gd name="T70" fmla="*/ 2147483647 w 2409"/>
              <a:gd name="T71" fmla="*/ 2147483647 h 4865"/>
              <a:gd name="T72" fmla="*/ 2147483647 w 2409"/>
              <a:gd name="T73" fmla="*/ 2147483647 h 4865"/>
              <a:gd name="T74" fmla="*/ 2147483647 w 2409"/>
              <a:gd name="T75" fmla="*/ 2147483647 h 4865"/>
              <a:gd name="T76" fmla="*/ 2147483647 w 2409"/>
              <a:gd name="T77" fmla="*/ 2147483647 h 4865"/>
              <a:gd name="T78" fmla="*/ 2147483647 w 2409"/>
              <a:gd name="T79" fmla="*/ 2147483647 h 4865"/>
              <a:gd name="T80" fmla="*/ 2147483647 w 2409"/>
              <a:gd name="T81" fmla="*/ 2147483647 h 4865"/>
              <a:gd name="T82" fmla="*/ 2147483647 w 2409"/>
              <a:gd name="T83" fmla="*/ 2147483647 h 4865"/>
              <a:gd name="T84" fmla="*/ 2147483647 w 2409"/>
              <a:gd name="T85" fmla="*/ 2147483647 h 4865"/>
              <a:gd name="T86" fmla="*/ 2147483647 w 2409"/>
              <a:gd name="T87" fmla="*/ 2147483647 h 4865"/>
              <a:gd name="T88" fmla="*/ 2147483647 w 2409"/>
              <a:gd name="T89" fmla="*/ 2147483647 h 4865"/>
              <a:gd name="T90" fmla="*/ 2147483647 w 2409"/>
              <a:gd name="T91" fmla="*/ 2147483647 h 4865"/>
              <a:gd name="T92" fmla="*/ 2147483647 w 2409"/>
              <a:gd name="T93" fmla="*/ 2147483647 h 4865"/>
              <a:gd name="T94" fmla="*/ 2147483647 w 2409"/>
              <a:gd name="T95" fmla="*/ 2147483647 h 4865"/>
              <a:gd name="T96" fmla="*/ 2147483647 w 2409"/>
              <a:gd name="T97" fmla="*/ 2147483647 h 4865"/>
              <a:gd name="T98" fmla="*/ 2147483647 w 2409"/>
              <a:gd name="T99" fmla="*/ 2147483647 h 4865"/>
              <a:gd name="T100" fmla="*/ 2147483647 w 2409"/>
              <a:gd name="T101" fmla="*/ 2147483647 h 4865"/>
              <a:gd name="T102" fmla="*/ 2147483647 w 2409"/>
              <a:gd name="T103" fmla="*/ 2147483647 h 4865"/>
              <a:gd name="T104" fmla="*/ 2147483647 w 2409"/>
              <a:gd name="T105" fmla="*/ 2147483647 h 4865"/>
              <a:gd name="T106" fmla="*/ 2147483647 w 2409"/>
              <a:gd name="T107" fmla="*/ 2147483647 h 4865"/>
              <a:gd name="T108" fmla="*/ 2147483647 w 2409"/>
              <a:gd name="T109" fmla="*/ 2147483647 h 4865"/>
              <a:gd name="T110" fmla="*/ 2147483647 w 2409"/>
              <a:gd name="T111" fmla="*/ 2147483647 h 4865"/>
              <a:gd name="T112" fmla="*/ 2147483647 w 2409"/>
              <a:gd name="T113" fmla="*/ 2147483647 h 4865"/>
              <a:gd name="T114" fmla="*/ 2147483647 w 2409"/>
              <a:gd name="T115" fmla="*/ 2147483647 h 4865"/>
              <a:gd name="T116" fmla="*/ 2147483647 w 2409"/>
              <a:gd name="T117" fmla="*/ 2147483647 h 4865"/>
              <a:gd name="T118" fmla="*/ 2147483647 w 2409"/>
              <a:gd name="T119" fmla="*/ 2147483647 h 4865"/>
              <a:gd name="T120" fmla="*/ 2147483647 w 2409"/>
              <a:gd name="T121" fmla="*/ 2147483647 h 486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784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/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B21E4BB-62FF-7D4E-BADA-ABB4475C7A1D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580CD-0B2D-4F47-8355-1164BC4033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8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49574-072E-6E4F-A081-F56F54566436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0103-9055-CD4F-9BEE-391463A6F0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0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/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/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DF54A-265F-044D-BE34-BD2A971C4EAE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A4DA0-1784-6E42-8442-CACC17FCE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4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3F2DD-2134-8444-8660-7F02C93012B0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518B0-4178-0748-9065-1CE7B49DA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85F13-4F50-8541-8CC9-BD99BCD2860B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8EF3-8D31-E047-8983-CB88BC2D8C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5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/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FE23355-C2BF-5049-A63F-9E1E9E4E24DB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DB0D-D30D-394E-BBFA-06F7D5DFBC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2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3AA2A7B-D998-8F42-A889-C79E91319EBE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3003-E9F2-8D41-9729-9A1EA0EC8D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5" y="228600"/>
            <a:ext cx="8591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E1356E4-C76D-4148-9971-2F86B67DE5AE}" type="datetime4">
              <a:rPr lang="en-US"/>
              <a:pPr>
                <a:defRPr/>
              </a:pPr>
              <a:t>September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5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1CA9457-5D6F-4F4A-B05F-A8A11FE54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36" r:id="rId4"/>
    <p:sldLayoutId id="2147483837" r:id="rId5"/>
    <p:sldLayoutId id="2147483838" r:id="rId6"/>
    <p:sldLayoutId id="2147483839" r:id="rId7"/>
    <p:sldLayoutId id="2147483845" r:id="rId8"/>
    <p:sldLayoutId id="2147483846" r:id="rId9"/>
    <p:sldLayoutId id="2147483840" r:id="rId10"/>
    <p:sldLayoutId id="2147483841" r:id="rId11"/>
  </p:sldLayoutIdLst>
  <p:txStyles>
    <p:titleStyle>
      <a:lvl1pPr algn="l" rtl="0" eaLnBrk="0" fontAlgn="base" hangingPunct="0">
        <a:spcBef>
          <a:spcPts val="40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charset="0"/>
          <a:cs typeface="Tunga" pitchFamily="2"/>
        </a:defRPr>
      </a:lvl1pPr>
      <a:lvl2pPr algn="l" rtl="0" eaLnBrk="0" fontAlgn="base" hangingPunct="0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charset="0"/>
          <a:ea typeface="ＭＳ Ｐゴシック" charset="0"/>
        </a:defRPr>
      </a:lvl2pPr>
      <a:lvl3pPr algn="l" rtl="0" eaLnBrk="0" fontAlgn="base" hangingPunct="0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charset="0"/>
          <a:ea typeface="ＭＳ Ｐゴシック" charset="0"/>
        </a:defRPr>
      </a:lvl3pPr>
      <a:lvl4pPr algn="l" rtl="0" eaLnBrk="0" fontAlgn="base" hangingPunct="0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charset="0"/>
          <a:ea typeface="ＭＳ Ｐゴシック" charset="0"/>
        </a:defRPr>
      </a:lvl4pPr>
      <a:lvl5pPr algn="l" rtl="0" eaLnBrk="0" fontAlgn="base" hangingPunct="0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charset="0"/>
          <a:ea typeface="ＭＳ Ｐゴシック" charset="0"/>
        </a:defRPr>
      </a:lvl5pPr>
      <a:lvl6pPr marL="457200" algn="l" rtl="0" fontAlgn="base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charset="0"/>
          <a:ea typeface="ＭＳ Ｐゴシック" charset="0"/>
        </a:defRPr>
      </a:lvl6pPr>
      <a:lvl7pPr marL="914400" algn="l" rtl="0" fontAlgn="base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charset="0"/>
          <a:ea typeface="ＭＳ Ｐゴシック" charset="0"/>
        </a:defRPr>
      </a:lvl7pPr>
      <a:lvl8pPr marL="1371600" algn="l" rtl="0" fontAlgn="base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charset="0"/>
          <a:ea typeface="ＭＳ Ｐゴシック" charset="0"/>
        </a:defRPr>
      </a:lvl8pPr>
      <a:lvl9pPr marL="1828800" algn="l" rtl="0" fontAlgn="base">
        <a:spcBef>
          <a:spcPts val="400"/>
        </a:spcBef>
        <a:spcAft>
          <a:spcPct val="0"/>
        </a:spcAft>
        <a:defRPr sz="3600">
          <a:solidFill>
            <a:schemeClr val="tx2"/>
          </a:solidFill>
          <a:latin typeface="Candara" charset="0"/>
          <a:ea typeface="ＭＳ Ｐゴシック" charset="0"/>
        </a:defRPr>
      </a:lvl9pPr>
    </p:titleStyle>
    <p:bodyStyle>
      <a:lvl1pPr marL="171450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 spc="30">
          <a:solidFill>
            <a:schemeClr val="tx2"/>
          </a:solidFill>
          <a:latin typeface="+mn-lt"/>
          <a:ea typeface="ＭＳ Ｐゴシック" charset="0"/>
          <a:cs typeface="Tahoma" pitchFamily="34" charset="0"/>
        </a:defRPr>
      </a:lvl1pPr>
      <a:lvl2pPr marL="344488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ＭＳ Ｐゴシック" charset="0"/>
          <a:cs typeface="Tahoma" pitchFamily="34" charset="0"/>
        </a:defRPr>
      </a:lvl2pPr>
      <a:lvl3pPr marL="515938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0"/>
          <a:cs typeface="Tahoma" pitchFamily="34" charset="0"/>
        </a:defRPr>
      </a:lvl3pPr>
      <a:lvl4pPr marL="688975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ＭＳ Ｐゴシック" charset="0"/>
          <a:cs typeface="Tahoma" pitchFamily="34" charset="0"/>
        </a:defRPr>
      </a:lvl4pPr>
      <a:lvl5pPr marL="860425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ＭＳ Ｐゴシック" charset="0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743325" y="4210050"/>
            <a:ext cx="5121275" cy="1581150"/>
          </a:xfrm>
        </p:spPr>
        <p:txBody>
          <a:bodyPr lIns="90000" tIns="45000" rIns="90000" bIns="45000">
            <a:normAutofit fontScale="55000" lnSpcReduction="20000"/>
          </a:bodyPr>
          <a:lstStyle/>
          <a:p>
            <a:pPr eaLnBrk="1" fontAlgn="auto" hangingPunct="1"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US" sz="4400" b="1" dirty="0">
                <a:solidFill>
                  <a:srgbClr val="2E2224"/>
                </a:solidFill>
                <a:latin typeface="Arial" charset="0"/>
                <a:ea typeface="+mn-ea"/>
              </a:rPr>
              <a:t>Seminar in Probability and Statistics for Teachers</a:t>
            </a:r>
          </a:p>
          <a:p>
            <a:pPr eaLnBrk="1" fontAlgn="auto" hangingPunct="1"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endParaRPr lang="en-US" sz="4400" b="1" dirty="0">
              <a:solidFill>
                <a:srgbClr val="2E2224"/>
              </a:solidFill>
              <a:latin typeface="Arial" charset="0"/>
              <a:ea typeface="+mn-ea"/>
            </a:endParaRPr>
          </a:p>
          <a:p>
            <a:pPr eaLnBrk="1" fontAlgn="auto" hangingPunct="1"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US" sz="4400" b="1" dirty="0">
                <a:solidFill>
                  <a:srgbClr val="2E2224"/>
                </a:solidFill>
                <a:latin typeface="Arial" charset="0"/>
                <a:ea typeface="+mn-ea"/>
              </a:rPr>
              <a:t>Probability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740150" y="3536950"/>
            <a:ext cx="5119688" cy="6731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US" sz="3600" b="1" dirty="0">
                <a:solidFill>
                  <a:srgbClr val="2E2224"/>
                </a:solidFill>
                <a:latin typeface="Arial" charset="0"/>
                <a:ea typeface="+mj-ea"/>
              </a:rPr>
              <a:t>Math 5389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95F8-AA2B-467A-AE9F-F5505F0B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758C2-C4A3-4DB9-A036-4E6D3B08653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rolling an even number =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𝒆𝒗𝒆𝒏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𝒏𝒖𝒎𝒃𝒆𝒓𝒔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342900" indent="-342900"/>
                <a:r>
                  <a:rPr lang="en-US" dirty="0"/>
                  <a:t>The symbol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in mathematics means union but it is also interpreted as the word “or” as in this outcome </a:t>
                </a:r>
                <a:r>
                  <a:rPr lang="en-US" b="1" dirty="0"/>
                  <a:t>or</a:t>
                </a:r>
                <a:r>
                  <a:rPr lang="en-US" dirty="0"/>
                  <a:t> that outcome.</a:t>
                </a:r>
              </a:p>
              <a:p>
                <a:pPr marL="342900" indent="-342900"/>
                <a:r>
                  <a:rPr lang="en-US" dirty="0"/>
                  <a:t>The symbol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, the intersection symbol, is used in more complex probability situations. Intersection corresponds to the word “and” as in both this outcome </a:t>
                </a:r>
                <a:r>
                  <a:rPr lang="en-US" b="1" dirty="0"/>
                  <a:t>and</a:t>
                </a:r>
                <a:r>
                  <a:rPr lang="en-US" dirty="0"/>
                  <a:t> this outcome are happening at the same time.</a:t>
                </a:r>
              </a:p>
              <a:p>
                <a:pPr marL="342900" indent="-342900"/>
                <a:r>
                  <a:rPr lang="en-US" dirty="0"/>
                  <a:t>Events that cannot happen at the same time are called </a:t>
                </a:r>
                <a:r>
                  <a:rPr lang="en-US" b="1" dirty="0"/>
                  <a:t>mutually exclusive events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758C2-C4A3-4DB9-A036-4E6D3B086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0" t="-864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3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8670510-0C6A-40BE-A2EE-765BB8EC5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624F1-F3ED-4C98-845E-11160EA2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/>
          <a:lstStyle/>
          <a:p>
            <a:r>
              <a:rPr lang="en-US" dirty="0"/>
              <a:t>Basic Probability Rules</a:t>
            </a:r>
          </a:p>
        </p:txBody>
      </p:sp>
    </p:spTree>
    <p:extLst>
      <p:ext uri="{BB962C8B-B14F-4D97-AF65-F5344CB8AC3E}">
        <p14:creationId xmlns:p14="http://schemas.microsoft.com/office/powerpoint/2010/main" val="33241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41DC-7CEC-43F3-BAF5-AE2FD242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Rule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91EC6-2E27-402A-97A1-C9A6062A278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4320" y="2286000"/>
                <a:ext cx="8595360" cy="3950208"/>
              </a:xfrm>
            </p:spPr>
            <p:txBody>
              <a:bodyPr/>
              <a:lstStyle/>
              <a:p>
                <a:r>
                  <a:rPr lang="en-US" dirty="0"/>
                  <a:t>All probabilities must be no less than zero and no greater than one. Using “E” to stand for a particular event, in probability notation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91EC6-2E27-402A-97A1-C9A6062A2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4320" y="2286000"/>
                <a:ext cx="8595360" cy="3950208"/>
              </a:xfrm>
              <a:blipFill>
                <a:blip r:embed="rId2"/>
                <a:stretch>
                  <a:fillRect l="-780" t="-108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41B6-41D6-44A6-8C75-F8FFA1CD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Rule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C5397-285B-4E99-86E0-4C46A3F5808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4320" y="2743200"/>
                <a:ext cx="8595360" cy="3493008"/>
              </a:xfrm>
            </p:spPr>
            <p:txBody>
              <a:bodyPr/>
              <a:lstStyle/>
              <a:p>
                <a:r>
                  <a:rPr lang="en-US" dirty="0"/>
                  <a:t>The sum of all the probabilities of the individual (and mutually exclusive) outcomes in a sample space must add to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𝒐𝒖𝒕𝒄𝒐𝒎𝒆𝒔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C5397-285B-4E99-86E0-4C46A3F5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4320" y="2743200"/>
                <a:ext cx="8595360" cy="3493008"/>
              </a:xfrm>
              <a:blipFill>
                <a:blip r:embed="rId2"/>
                <a:stretch>
                  <a:fillRect l="-780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29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C93F-D44F-458C-8798-E9E0AC4F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Rule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F7443-E1DC-446D-8DAF-7B85FF09A2F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an event NOT occurring is the probability of the sample space (1) minus the probability of the event occurring.</a:t>
                </a:r>
              </a:p>
              <a:p>
                <a:r>
                  <a:rPr lang="en-US" dirty="0"/>
                  <a:t>An event and it’s opposite (NOT event) are called </a:t>
                </a:r>
                <a:r>
                  <a:rPr lang="en-US" b="1" dirty="0"/>
                  <a:t>complimentary </a:t>
                </a:r>
                <a:r>
                  <a:rPr lang="en-US" dirty="0"/>
                  <a:t>events.</a:t>
                </a:r>
              </a:p>
              <a:p>
                <a:r>
                  <a:rPr lang="en-US" dirty="0"/>
                  <a:t>Here are some typical notations for complements:</a:t>
                </a:r>
              </a:p>
              <a:p>
                <a:pPr lvl="1"/>
                <a:r>
                  <a:rPr lang="en-US" dirty="0"/>
                  <a:t>Probability of the complement of event A =</a:t>
                </a:r>
              </a:p>
              <a:p>
                <a:pPr marL="0" indent="0">
                  <a:buNone/>
                </a:pPr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(the bold is the one used in our textbook)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F7443-E1DC-446D-8DAF-7B85FF09A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0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2415-643F-4286-B8A9-CDAF0DB8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Rule #4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3C68C-76A6-4AD8-AF80-5B86471EFFB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event A or event B happening is the probability of event A plus the probability of event B MINUS the probability that both event A and event B will happen at the same time.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indent="0">
                  <a:buNone/>
                </a:pPr>
                <a:r>
                  <a:rPr lang="en-US" dirty="0"/>
                  <a:t>Suppose we roll a die with 12 faces each marked with a number from 1 to 12.</a:t>
                </a:r>
              </a:p>
              <a:p>
                <a:pPr marL="0" indent="0">
                  <a:buNone/>
                </a:pPr>
                <a:r>
                  <a:rPr lang="en-US" dirty="0"/>
                  <a:t>P(rolling a number divisible by two </a:t>
                </a:r>
                <a:r>
                  <a:rPr lang="en-US" b="1" dirty="0"/>
                  <a:t>or</a:t>
                </a:r>
                <a:r>
                  <a:rPr lang="en-US" dirty="0"/>
                  <a:t> a number that is a multiple of three)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3C68C-76A6-4AD8-AF80-5B86471EF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22" t="-864" r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22FF15F-0906-46F7-9E7C-003E4E40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936" y="5202588"/>
            <a:ext cx="2972128" cy="16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AAE4-0F29-463C-A694-087FCD2C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992B5-3E78-4F6A-BC4C-C80F6A05924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numCol="2">
                <a:normAutofit/>
              </a:bodyPr>
              <a:lstStyle/>
              <a:p>
                <a:r>
                  <a:rPr lang="en-US" dirty="0"/>
                  <a:t>Another good way to think about all the basic rules is with a strategy called a </a:t>
                </a:r>
                <a:r>
                  <a:rPr lang="en-US" b="1" dirty="0"/>
                  <a:t>contingency table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992B5-3E78-4F6A-BC4C-C80F6A059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0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6D3EEC-2D72-40D4-907E-1CFEEA55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4028"/>
            <a:ext cx="4191000" cy="15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0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354A1AD-5EC9-4095-BAA8-99EE89611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6864C-E01B-4E74-B839-E821FCBC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and independence</a:t>
            </a:r>
          </a:p>
        </p:txBody>
      </p:sp>
    </p:spTree>
    <p:extLst>
      <p:ext uri="{BB962C8B-B14F-4D97-AF65-F5344CB8AC3E}">
        <p14:creationId xmlns:p14="http://schemas.microsoft.com/office/powerpoint/2010/main" val="27688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3BC-7887-4F34-8046-EB20AC8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5F2E3-C5CF-4A44-A787-F6102CC46FF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conditional probability</a:t>
                </a:r>
                <a:r>
                  <a:rPr lang="en-US" dirty="0"/>
                  <a:t>, the sample space is reduced or restricted somehow because you are given or told to restrict the number of possible outcomes to a particular subset of the sample space.</a:t>
                </a:r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dirty="0"/>
                  <a:t>1. What would the probability of a student being a boy, given that they brought their lunch to school?</a:t>
                </a:r>
              </a:p>
              <a:p>
                <a:pPr marL="515938" lvl="1" indent="-342900"/>
                <a:r>
                  <a:rPr lang="en-US" dirty="0"/>
                  <a:t>Event: Being a boy</a:t>
                </a:r>
              </a:p>
              <a:p>
                <a:pPr marL="515938" lvl="1" indent="-342900"/>
                <a:r>
                  <a:rPr lang="en-US" dirty="0"/>
                  <a:t>Condition: Brought a lunch to school</a:t>
                </a:r>
              </a:p>
              <a:p>
                <a:pPr marL="515938" lvl="1" indent="-342900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515938" lvl="1" indent="-342900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If the student selected at random was a boy, what is the probability that he brought his lunch to school?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 general then to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b="1" dirty="0"/>
                  <a:t> means to find the probability of A knowing the outcomes are restricted to subset B.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5F2E3-C5CF-4A44-A787-F6102CC46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9" t="-1235" r="-709" b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1DEF12-AF31-438A-BC74-093DF8B8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63" y="2895600"/>
            <a:ext cx="419441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6ED7-BAD4-4787-BEEA-ADCBE5BB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Rule #5: Conditional Probability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C3860-3E0B-40AE-B58A-D24C6C4F71E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4320" y="1298448"/>
                <a:ext cx="8595360" cy="55595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342900" indent="-342900"/>
                <a:r>
                  <a:rPr lang="en-US" b="0" dirty="0"/>
                  <a:t>Try 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r>
                  <a:rPr lang="en-US" dirty="0"/>
                  <a:t>What happens if knowing a condition does not have any impact on the probability you are trying to find? </a:t>
                </a:r>
              </a:p>
              <a:p>
                <a:pPr marL="515938" lvl="1" indent="-342900"/>
                <a:r>
                  <a:rPr lang="en-US" dirty="0"/>
                  <a:t>In that case we say the two events A and B are independent.</a:t>
                </a:r>
              </a:p>
              <a:p>
                <a:pPr marL="515938" lvl="1" indent="-342900"/>
                <a:r>
                  <a:rPr lang="en-US" dirty="0"/>
                  <a:t>Example: Suppose you roll a fair number cube and you rolled a four. What impact would that roll have on the probability you would roll another four on your second roll?</a:t>
                </a:r>
              </a:p>
              <a:p>
                <a:pPr marL="342900" indent="-342900"/>
                <a:r>
                  <a:rPr lang="en-US" dirty="0"/>
                  <a:t>Two events A and B are said to be independent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C3860-3E0B-40AE-B58A-D24C6C4F7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4320" y="1298448"/>
                <a:ext cx="8595360" cy="5559552"/>
              </a:xfrm>
              <a:blipFill>
                <a:blip r:embed="rId2"/>
                <a:stretch>
                  <a:fillRect l="-780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0D6C6A-580A-4B5E-8240-74BB714F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3600"/>
            <a:ext cx="419441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3600" dirty="0"/>
              <a:t>What is Probability?</a:t>
            </a:r>
          </a:p>
          <a:p>
            <a:pPr marL="571500" indent="-571500"/>
            <a:r>
              <a:rPr lang="en-US" sz="3600" dirty="0"/>
              <a:t>Outcomes and Events</a:t>
            </a:r>
          </a:p>
          <a:p>
            <a:pPr marL="571500" indent="-571500"/>
            <a:r>
              <a:rPr lang="en-US" sz="3600" dirty="0"/>
              <a:t>Basic Probability Rules</a:t>
            </a:r>
          </a:p>
          <a:p>
            <a:pPr marL="571500" indent="-571500"/>
            <a:r>
              <a:rPr lang="en-US" sz="3600" dirty="0"/>
              <a:t>Conditional Probability and Independence</a:t>
            </a:r>
          </a:p>
          <a:p>
            <a:pPr marL="571500" indent="-571500"/>
            <a:r>
              <a:rPr lang="en-US" sz="3600" dirty="0"/>
              <a:t>Multiplication Rules</a:t>
            </a:r>
          </a:p>
          <a:p>
            <a:pPr marL="571500" indent="-571500"/>
            <a:r>
              <a:rPr lang="en-US" sz="3600" dirty="0"/>
              <a:t>Geometric Probability</a:t>
            </a:r>
            <a:endParaRPr lang="en-US" sz="3200" dirty="0"/>
          </a:p>
          <a:p>
            <a:pPr marL="744538" lvl="1" indent="-571500"/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0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CFAD066-EAB2-4358-8116-C120897DF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33D658-9E21-4C98-9A63-C7214EAC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rules</a:t>
            </a:r>
          </a:p>
        </p:txBody>
      </p:sp>
    </p:spTree>
    <p:extLst>
      <p:ext uri="{BB962C8B-B14F-4D97-AF65-F5344CB8AC3E}">
        <p14:creationId xmlns:p14="http://schemas.microsoft.com/office/powerpoint/2010/main" val="200866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E83-E4D9-4C61-94CE-4C66B30C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Rule #6: Multiplication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994DB-CA5F-496A-9488-FD57D48EDFD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Since,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we can conclude: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dirty="0"/>
                  <a:t>A jar contains 10 gumballs—6 are red and the rest are yellow. What is the probability that if 2 gumballs are selected at random, one after the other with no replacement, that they will both be yellow?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𝑦𝑒𝑙𝑙𝑜𝑤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𝑦𝑒𝑙𝑙𝑜𝑤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𝑦𝑒𝑙𝑙𝑜𝑤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𝑦𝑒𝑙𝑙𝑜𝑤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𝑦𝑒𝑙𝑙𝑜𝑤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994DB-CA5F-496A-9488-FD57D48ED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22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B9B97B9-06C4-4EFA-B9DB-9FCC161CE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FC83F-28B7-4E32-BE6C-FCFC35E4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Probability</a:t>
            </a:r>
          </a:p>
        </p:txBody>
      </p:sp>
    </p:spTree>
    <p:extLst>
      <p:ext uri="{BB962C8B-B14F-4D97-AF65-F5344CB8AC3E}">
        <p14:creationId xmlns:p14="http://schemas.microsoft.com/office/powerpoint/2010/main" val="9791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4B59-2C94-4D2D-BB75-1B4861B5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3408B-EE9B-48E9-8345-73092269042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Geometric probabilities </a:t>
                </a:r>
                <a:r>
                  <a:rPr lang="en-US" dirty="0"/>
                  <a:t>are typically represented through some type of geometric figure like a circle (spinners) or rectangular grid/ Different areas in the figure represent the probabilities associated with particular outcomes of an experiment.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𝑮𝒆𝒐𝒎𝒆𝒕𝒓𝒊𝒄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𝑷𝒓𝒐𝒃𝒂𝒃𝒊𝒍𝒊𝒕𝒚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𝒂𝒓𝒆𝒂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𝒂𝒔𝒔𝒐𝒄𝒊𝒂𝒕𝒆𝒅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𝒘𝒊𝒕𝒉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𝒇𝒂𝒗𝒐𝒓𝒂𝒃𝒍𝒆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𝒐𝒖𝒕𝒄𝒐𝒎𝒆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𝒂𝒓𝒆𝒂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</m:den>
                      </m:f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Example: Probability of a dart landing in the inner circle=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3408B-EE9B-48E9-8345-730922690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22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ED5D222-F009-47A1-9D7F-955D6412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721655"/>
            <a:ext cx="4572000" cy="16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8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65A3FC-F767-43AE-94B6-53505E5DF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CC1A8-B869-48C3-9564-9F15C932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</p:spTree>
    <p:extLst>
      <p:ext uri="{BB962C8B-B14F-4D97-AF65-F5344CB8AC3E}">
        <p14:creationId xmlns:p14="http://schemas.microsoft.com/office/powerpoint/2010/main" val="160916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D355-807D-4496-A68B-69096980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12DC-FE39-4BDC-80CC-ECAF89880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559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number between 0 and 1 that characterizes the likelihood of some particular event happening.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Sometimes it is very easy to find the probability of an event and other times it is very difficult.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B6865-CF03-4F4E-89D6-ADA69831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34" y="1981200"/>
            <a:ext cx="539153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0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D678-792E-4EEB-A665-F35EB7F7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study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C9A6-B3DF-4D1C-A5F3-A680E2B0B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320" y="2743200"/>
            <a:ext cx="8595360" cy="3493008"/>
          </a:xfrm>
        </p:spPr>
        <p:txBody>
          <a:bodyPr/>
          <a:lstStyle/>
          <a:p>
            <a:r>
              <a:rPr lang="en-US" dirty="0"/>
              <a:t>Probabilities are a type of numerical way to make decisions.</a:t>
            </a:r>
          </a:p>
          <a:p>
            <a:r>
              <a:rPr lang="en-US" dirty="0"/>
              <a:t>Insurance companies, automobile manufacturers, pharmaceutical companies, teachers, and school-age children make decisions based on such data (e.g., whether or not you should take an umbrella).</a:t>
            </a:r>
          </a:p>
        </p:txBody>
      </p:sp>
    </p:spTree>
    <p:extLst>
      <p:ext uri="{BB962C8B-B14F-4D97-AF65-F5344CB8AC3E}">
        <p14:creationId xmlns:p14="http://schemas.microsoft.com/office/powerpoint/2010/main" val="55390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8DF3A3-DE90-413D-83DF-FE9372766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A052-DF5D-4EE7-9D2B-2E55AE1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and Events</a:t>
            </a:r>
          </a:p>
        </p:txBody>
      </p:sp>
    </p:spTree>
    <p:extLst>
      <p:ext uri="{BB962C8B-B14F-4D97-AF65-F5344CB8AC3E}">
        <p14:creationId xmlns:p14="http://schemas.microsoft.com/office/powerpoint/2010/main" val="308630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F3CD-8370-4B59-A738-0CAF6A78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260F-3D74-4DC8-BCE9-6CD6C38E25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experiment</a:t>
            </a:r>
            <a:r>
              <a:rPr lang="en-US" dirty="0"/>
              <a:t> is a chance process undertaken a large number of times, together with the results.</a:t>
            </a:r>
          </a:p>
          <a:p>
            <a:r>
              <a:rPr lang="en-US" dirty="0"/>
              <a:t>An </a:t>
            </a:r>
            <a:r>
              <a:rPr lang="en-US" b="1" dirty="0"/>
              <a:t>outcome</a:t>
            </a:r>
            <a:r>
              <a:rPr lang="en-US" dirty="0"/>
              <a:t> is a particular result of an experiment.</a:t>
            </a:r>
          </a:p>
          <a:p>
            <a:r>
              <a:rPr lang="en-US" dirty="0"/>
              <a:t>The set of all possible outcomes is called the </a:t>
            </a:r>
            <a:r>
              <a:rPr lang="en-US" b="1" dirty="0"/>
              <a:t>sample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use set notation to indicate these outcomes form a collections or set. </a:t>
            </a:r>
          </a:p>
          <a:p>
            <a:r>
              <a:rPr lang="en-US" dirty="0"/>
              <a:t>A </a:t>
            </a:r>
            <a:r>
              <a:rPr lang="en-US" b="1" dirty="0"/>
              <a:t>subset</a:t>
            </a:r>
            <a:r>
              <a:rPr lang="en-US" dirty="0"/>
              <a:t> of the sample space is referred to as an event. In other wards, an </a:t>
            </a:r>
            <a:r>
              <a:rPr lang="en-US" b="1" dirty="0"/>
              <a:t>event</a:t>
            </a:r>
            <a:r>
              <a:rPr lang="en-US" dirty="0"/>
              <a:t> is an outcome or set of outcomes of a designated types.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Experiment: </a:t>
            </a:r>
            <a:r>
              <a:rPr lang="en-US" dirty="0"/>
              <a:t>Rolling a single number die.</a:t>
            </a:r>
          </a:p>
          <a:p>
            <a:pPr marL="0" indent="0">
              <a:buNone/>
            </a:pPr>
            <a:r>
              <a:rPr lang="en-US" b="1" dirty="0"/>
              <a:t>Outcome: </a:t>
            </a: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b="1" dirty="0"/>
              <a:t>Sample Space: </a:t>
            </a:r>
            <a:r>
              <a:rPr lang="en-US" dirty="0"/>
              <a:t>{1, 2, 3, 4, 5, 6}</a:t>
            </a:r>
          </a:p>
          <a:p>
            <a:pPr marL="0" indent="0">
              <a:buNone/>
            </a:pPr>
            <a:r>
              <a:rPr lang="en-US" b="1" dirty="0"/>
              <a:t>Event: </a:t>
            </a:r>
            <a:r>
              <a:rPr lang="en-US" dirty="0"/>
              <a:t>Rolling an even number</a:t>
            </a:r>
          </a:p>
        </p:txBody>
      </p:sp>
    </p:spTree>
    <p:extLst>
      <p:ext uri="{BB962C8B-B14F-4D97-AF65-F5344CB8AC3E}">
        <p14:creationId xmlns:p14="http://schemas.microsoft.com/office/powerpoint/2010/main" val="26332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4CDE-E3FC-40C3-B1E9-C6A198FE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Assigning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B047E-0229-4671-B32A-163ACE4D8D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probability of an event </a:t>
                </a:r>
                <a:r>
                  <a:rPr lang="en-US" dirty="0"/>
                  <a:t>is the fraction of times the event will occur when some process is repeated a large number of times. Fractions, decimals, and percentages are all used to express probabilities.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𝑷𝒓𝒐𝒃𝒂𝒃𝒊𝒍𝒊𝒕𝒚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𝒇𝒂𝒗𝒐𝒓𝒂𝒃𝒍𝒆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/>
                <a:r>
                  <a:rPr lang="en-US" dirty="0"/>
                  <a:t>A </a:t>
                </a:r>
                <a:r>
                  <a:rPr lang="en-US" b="1" dirty="0"/>
                  <a:t>theoretical probability </a:t>
                </a:r>
                <a:r>
                  <a:rPr lang="en-US" dirty="0"/>
                  <a:t>is one that can be arrived at by knowledge based on a theory of what is likely to occur in a situation, such as when a fair coin is tossed.</a:t>
                </a:r>
              </a:p>
              <a:p>
                <a:pPr marL="342900" indent="-342900"/>
                <a:r>
                  <a:rPr lang="en-US" dirty="0"/>
                  <a:t>An </a:t>
                </a:r>
                <a:r>
                  <a:rPr lang="en-US" b="1" dirty="0"/>
                  <a:t>experimental</a:t>
                </a:r>
                <a:r>
                  <a:rPr lang="en-US" dirty="0"/>
                  <a:t> (or </a:t>
                </a:r>
                <a:r>
                  <a:rPr lang="en-US" b="1" dirty="0"/>
                  <a:t>empirical</a:t>
                </a:r>
                <a:r>
                  <a:rPr lang="en-US" dirty="0"/>
                  <a:t>) </a:t>
                </a:r>
                <a:r>
                  <a:rPr lang="en-US" b="1" dirty="0"/>
                  <a:t>probability</a:t>
                </a:r>
                <a:r>
                  <a:rPr lang="en-US" dirty="0"/>
                  <a:t> is determined by undertaking a process a large number of times and noting the fraction of times the particular event occurs. Probabilities determined this way will vary, but the variation diminishes as the number of trials increases.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B047E-0229-4671-B32A-163ACE4D8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38" t="-617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06C4-0DB3-413C-B5A4-0F151680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Large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7AA2-93AA-4FC8-A187-24F2811628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5595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continue to conduct the experiment over and over and over again, the experimental probability will get closer and closer to the theoretical probability. This is exactly the idea of a limit from Calculus!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A99A8-DFF7-4A1F-90A1-1FA7B220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95401"/>
            <a:ext cx="5486400" cy="36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14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85752D11DEAA47A00370C13EA9BEB3" ma:contentTypeVersion="9" ma:contentTypeDescription="Create a new document." ma:contentTypeScope="" ma:versionID="ced6d94a81a6da2a76668c3698f6d3fc">
  <xsd:schema xmlns:xsd="http://www.w3.org/2001/XMLSchema" xmlns:xs="http://www.w3.org/2001/XMLSchema" xmlns:p="http://schemas.microsoft.com/office/2006/metadata/properties" xmlns:ns3="e8e2da39-377f-45a9-a57f-1a7c1c12a492" targetNamespace="http://schemas.microsoft.com/office/2006/metadata/properties" ma:root="true" ma:fieldsID="fe217f2ef44343845a00c9ac1a2766da" ns3:_="">
    <xsd:import namespace="e8e2da39-377f-45a9-a57f-1a7c1c12a4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2da39-377f-45a9-a57f-1a7c1c12a4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36C4F9-9A99-496A-9ED0-0B50332585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D66FC0-EA5A-4942-861B-9820ED094F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2da39-377f-45a9-a57f-1a7c1c12a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3E9600-1E95-4507-A3E2-3707FC809ACB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e8e2da39-377f-45a9-a57f-1a7c1c12a492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1226</Words>
  <Application>Microsoft Office PowerPoint</Application>
  <PresentationFormat>On-screen Show (4:3)</PresentationFormat>
  <Paragraphs>153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Candara</vt:lpstr>
      <vt:lpstr>Tahoma</vt:lpstr>
      <vt:lpstr>Times New Roman</vt:lpstr>
      <vt:lpstr>Soho</vt:lpstr>
      <vt:lpstr>Math 5389</vt:lpstr>
      <vt:lpstr>Agenda</vt:lpstr>
      <vt:lpstr>What is Probability?</vt:lpstr>
      <vt:lpstr>Probability</vt:lpstr>
      <vt:lpstr>Why do we need to study probability?</vt:lpstr>
      <vt:lpstr>Outcomes and Events</vt:lpstr>
      <vt:lpstr>Terminology</vt:lpstr>
      <vt:lpstr>Methods of Assigning Probabilities</vt:lpstr>
      <vt:lpstr>Law of Large Numbers</vt:lpstr>
      <vt:lpstr>Notation</vt:lpstr>
      <vt:lpstr>Basic Probability Rules</vt:lpstr>
      <vt:lpstr>Probability Rule #1</vt:lpstr>
      <vt:lpstr>Probability Rule #2</vt:lpstr>
      <vt:lpstr>Probability Rule #3</vt:lpstr>
      <vt:lpstr>Probability Rule #4</vt:lpstr>
      <vt:lpstr>Contingency Table</vt:lpstr>
      <vt:lpstr>Conditional Probability and independence</vt:lpstr>
      <vt:lpstr>Conditional Probabilities</vt:lpstr>
      <vt:lpstr>Probability Rule #5: Conditional Probability Rule</vt:lpstr>
      <vt:lpstr>Multiplication rules</vt:lpstr>
      <vt:lpstr>Probability Rule #6: Multiplication Rule</vt:lpstr>
      <vt:lpstr>Geometric Probability</vt:lpstr>
      <vt:lpstr>Geometric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5389</dc:title>
  <dc:creator>Emma Bullock</dc:creator>
  <cp:lastModifiedBy>Arghya</cp:lastModifiedBy>
  <cp:revision>3</cp:revision>
  <dcterms:created xsi:type="dcterms:W3CDTF">2020-06-02T17:52:14Z</dcterms:created>
  <dcterms:modified xsi:type="dcterms:W3CDTF">2021-09-21T03:06:52Z</dcterms:modified>
</cp:coreProperties>
</file>