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67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9928225" cy="6797675"/>
  <p:defaultTextStyle>
    <a:defPPr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5" autoAdjust="0"/>
    <p:restoredTop sz="93858" autoAdjust="0"/>
  </p:normalViewPr>
  <p:slideViewPr>
    <p:cSldViewPr>
      <p:cViewPr>
        <p:scale>
          <a:sx n="100" d="100"/>
          <a:sy n="100" d="100"/>
        </p:scale>
        <p:origin x="14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616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E3808E5-3C2F-4AA3-B66B-47E4A9A33E94}" type="datetimeFigureOut">
              <a:rPr lang="zh-TW" altLang="en-US" smtClean="0">
                <a:uFillTx/>
              </a:rPr>
              <a:t>2019/7/19</a:t>
            </a:fld>
            <a:endParaRPr lang="zh-TW" altLang="en-US">
              <a:uFillTx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4CC1A8DA-7330-4F46-AF80-4D6F392012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EDD2B45F-908F-4669-AE63-D3B7AEDBFE1D}" type="datetimeFigureOut">
              <a:rPr lang="zh-TW" altLang="en-US" smtClean="0">
                <a:uFillTx/>
              </a:rPr>
              <a:t>2019/7/19</a:t>
            </a:fld>
            <a:endParaRPr lang="zh-TW" altLang="en-US">
              <a:uFillTx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>
              <a:uFillTx/>
            </a:endParaRPr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4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B95CB91-7C71-4B32-8401-FE92E5284251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>
                <a:uFillTx/>
              </a:rPr>
              <a:pPr/>
              <a:t>1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 dirty="0">
              <a:uFillTx/>
            </a:endParaRP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903288" y="4943474"/>
            <a:ext cx="7510462" cy="1077813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uFillTx/>
              </a:defRPr>
            </a:lvl1pPr>
          </a:lstStyle>
          <a:p>
            <a:r>
              <a:rPr lang="en-US" altLang="zh-TW" sz="1800" b="1" dirty="0">
                <a:solidFill>
                  <a:schemeClr val="tx1"/>
                </a:solidFill>
                <a:uFillTx/>
              </a:rPr>
              <a:t>Speaker :  </a:t>
            </a:r>
          </a:p>
          <a:p>
            <a:r>
              <a:rPr lang="en-US" altLang="zh-TW" sz="1800" b="1" dirty="0">
                <a:solidFill>
                  <a:schemeClr val="tx1"/>
                </a:solidFill>
                <a:uFillTx/>
              </a:rPr>
              <a:t>Advisor :  Yi-Chang Lu</a:t>
            </a:r>
          </a:p>
          <a:p>
            <a:r>
              <a:rPr lang="en-US" altLang="zh-TW" sz="1800" b="1" dirty="0">
                <a:uFillTx/>
              </a:rPr>
              <a:t>Date :   20XX.XX.XX</a:t>
            </a:r>
            <a:endParaRPr lang="de-DE" dirty="0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204788"/>
            <a:ext cx="2130425" cy="5597525"/>
          </a:xfrm>
        </p:spPr>
        <p:txBody>
          <a:bodyPr vert="eaVert"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204788"/>
            <a:ext cx="6242050" cy="5597525"/>
          </a:xfrm>
        </p:spPr>
        <p:txBody>
          <a:bodyPr vert="eaVert"/>
          <a:lstStyle/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>
                <a:uFillTx/>
              </a:defRPr>
            </a:lvl1pPr>
          </a:lstStyle>
          <a:p>
            <a:r>
              <a:rPr lang="zh-TW" altLang="en-US" dirty="0">
                <a:uFillTx/>
              </a:rPr>
              <a:t>按一下以編輯母片標題樣式</a:t>
            </a:r>
            <a:endParaRPr lang="de-DE" dirty="0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275" y="1268760"/>
            <a:ext cx="8524875" cy="4896544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 sz="2400" baseline="0">
                <a:uFillTx/>
                <a:latin typeface="+mj-lt"/>
                <a:ea typeface="微軟正黑體" panose="020B0604030504040204" pitchFamily="34" charset="-120"/>
              </a:defRPr>
            </a:lvl1pPr>
            <a:lvl2pPr>
              <a:defRPr sz="2000" baseline="0">
                <a:uFillTx/>
                <a:latin typeface="+mj-lt"/>
                <a:ea typeface="微軟正黑體" panose="020B0604030504040204" pitchFamily="34" charset="-120"/>
              </a:defRPr>
            </a:lvl2pPr>
            <a:lvl3pPr marL="788987" indent="-342900">
              <a:buFont typeface="Arial" panose="020B0604020202020204" pitchFamily="34" charset="0"/>
              <a:buChar char="‒"/>
              <a:defRPr sz="1800" baseline="0">
                <a:uFillTx/>
                <a:latin typeface="+mj-lt"/>
                <a:ea typeface="微軟正黑體" panose="020B0604030504040204" pitchFamily="34" charset="-120"/>
              </a:defRPr>
            </a:lvl3pPr>
            <a:lvl4pPr>
              <a:defRPr sz="1600" baseline="0">
                <a:uFillTx/>
                <a:latin typeface="+mj-lt"/>
                <a:ea typeface="微軟正黑體" panose="020B0604030504040204" pitchFamily="34" charset="-120"/>
              </a:defRPr>
            </a:lvl4pPr>
            <a:lvl5pPr>
              <a:defRPr sz="1400" baseline="0">
                <a:uFillTx/>
                <a:latin typeface="+mj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>
                <a:uFillTx/>
              </a:rPr>
              <a:t>按一下以編輯母片文字樣式</a:t>
            </a:r>
          </a:p>
          <a:p>
            <a:pPr lvl="1"/>
            <a:r>
              <a:rPr lang="zh-TW" altLang="en-US" dirty="0">
                <a:uFillTx/>
              </a:rPr>
              <a:t>第二層</a:t>
            </a:r>
          </a:p>
          <a:p>
            <a:pPr lvl="2"/>
            <a:r>
              <a:rPr lang="zh-TW" altLang="en-US" dirty="0">
                <a:uFillTx/>
              </a:rPr>
              <a:t>第三層</a:t>
            </a:r>
          </a:p>
          <a:p>
            <a:pPr lvl="3"/>
            <a:r>
              <a:rPr lang="zh-TW" altLang="en-US" dirty="0">
                <a:uFillTx/>
              </a:rPr>
              <a:t>第四層</a:t>
            </a:r>
          </a:p>
          <a:p>
            <a:pPr lvl="4"/>
            <a:r>
              <a:rPr lang="zh-TW" altLang="en-US" dirty="0">
                <a:uFillTx/>
              </a:rPr>
              <a:t>第五層</a:t>
            </a:r>
            <a:endParaRPr lang="de-DE" dirty="0">
              <a:uFillTx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200" indent="0">
              <a:buNone/>
              <a:defRPr sz="18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400">
                <a:uFillTx/>
              </a:defRPr>
            </a:lvl4pPr>
            <a:lvl5pPr marL="1828800" indent="0">
              <a:buNone/>
              <a:defRPr sz="1400">
                <a:uFillTx/>
              </a:defRPr>
            </a:lvl5pPr>
            <a:lvl6pPr marL="2286000" indent="0">
              <a:buNone/>
              <a:defRPr sz="1400">
                <a:uFillTx/>
              </a:defRPr>
            </a:lvl6pPr>
            <a:lvl7pPr marL="2743200" indent="0">
              <a:buNone/>
              <a:defRPr sz="1400">
                <a:uFillTx/>
              </a:defRPr>
            </a:lvl7pPr>
            <a:lvl8pPr marL="3200400" indent="0">
              <a:buNone/>
              <a:defRPr sz="1400">
                <a:uFillTx/>
              </a:defRPr>
            </a:lvl8pPr>
            <a:lvl9pPr marL="3657600" indent="0">
              <a:buNone/>
              <a:defRPr sz="14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de-DE">
              <a:uFillTx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de-DE">
              <a:uFillTx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lvl="0"/>
            <a:r>
              <a:rPr lang="zh-TW" altLang="en-US" noProof="0">
                <a:uFillTx/>
              </a:rPr>
              <a:t>按一下圖示以新增圖片</a:t>
            </a:r>
            <a:endParaRPr lang="de-DE" noProof="0">
              <a:uFillTx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>
                <a:uFillTx/>
              </a:rPr>
              <a:t>Textmasterformate durch Klicken bearbeiten</a:t>
            </a:r>
          </a:p>
          <a:p>
            <a:pPr lvl="1"/>
            <a:r>
              <a:rPr lang="de-DE">
                <a:uFillTx/>
              </a:rPr>
              <a:t>Zweite Ebene</a:t>
            </a:r>
          </a:p>
          <a:p>
            <a:pPr lvl="2"/>
            <a:r>
              <a:rPr lang="de-DE">
                <a:uFillTx/>
              </a:rPr>
              <a:t>Dritte Ebene</a:t>
            </a:r>
          </a:p>
          <a:p>
            <a:pPr lvl="3"/>
            <a:r>
              <a:rPr lang="de-DE">
                <a:uFillTx/>
              </a:rPr>
              <a:t>Vierte Ebene</a:t>
            </a:r>
          </a:p>
          <a:p>
            <a:pPr lvl="4"/>
            <a:r>
              <a:rPr lang="de-DE">
                <a:uFillTx/>
              </a:rPr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de-DE" sz="1000">
                <a:uFillTx/>
              </a:rPr>
              <a:t>Page </a:t>
            </a:r>
            <a:r>
              <a:rPr lang="de-DE" sz="1000">
                <a:uFillTx/>
                <a:sym typeface="Wingdings" pitchFamily="2" charset="2"/>
              </a:rPr>
              <a:t></a:t>
            </a:r>
            <a:r>
              <a:rPr lang="de-DE" sz="1000">
                <a:uFillTx/>
              </a:rPr>
              <a:t> </a:t>
            </a:r>
            <a:fld id="{E8AC4225-ED30-4F1E-8E16-5D8C04011CF0}" type="slidenum">
              <a:rPr lang="de-DE" sz="1000">
                <a:uFillTx/>
              </a:rPr>
              <a:pPr/>
              <a:t>‹#›</a:t>
            </a:fld>
            <a:endParaRPr lang="de-DE" sz="1000">
              <a:uFillTx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04788"/>
            <a:ext cx="8520112" cy="647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>
                <a:uFillTx/>
              </a:rPr>
              <a:t>Klicken Sie, um das Titelformat zu bearbeiten</a:t>
            </a:r>
          </a:p>
        </p:txBody>
      </p:sp>
      <p:sp>
        <p:nvSpPr>
          <p:cNvPr id="6" name="矩形 5"/>
          <p:cNvSpPr>
            <a:spLocks/>
          </p:cNvSpPr>
          <p:nvPr userDrawn="1"/>
        </p:nvSpPr>
        <p:spPr>
          <a:xfrm>
            <a:off x="5593028" y="6365875"/>
            <a:ext cx="36086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800" kern="1200" dirty="0">
                <a:solidFill>
                  <a:schemeClr val="bg2">
                    <a:lumMod val="75000"/>
                  </a:schemeClr>
                </a:solidFill>
                <a:uFillTx/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lang="en-US" altLang="zh-TW" sz="1800" kern="1200" dirty="0">
                <a:solidFill>
                  <a:schemeClr val="tx1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lang="en-US" altLang="zh-TW" sz="1800" kern="1200" dirty="0">
                <a:solidFill>
                  <a:srgbClr val="FF0000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lang="en-US" altLang="zh-TW" sz="1800" kern="1200" dirty="0">
                <a:solidFill>
                  <a:schemeClr val="tx1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lang="en-US" altLang="zh-TW" sz="1800" kern="1200" dirty="0">
                <a:solidFill>
                  <a:srgbClr val="FF0000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lang="en-US" altLang="zh-TW" sz="1800" kern="1200" dirty="0">
                <a:solidFill>
                  <a:schemeClr val="bg2"/>
                </a:solidFill>
                <a:uFillTx/>
                <a:latin typeface="Arial" charset="0"/>
                <a:ea typeface="標楷體" pitchFamily="65" charset="-120"/>
                <a:cs typeface="Arial" charset="0"/>
              </a:rPr>
              <a:t>Systems</a:t>
            </a:r>
            <a:endParaRPr lang="zh-TW" altLang="en-US" cap="none" spc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uFillTx/>
              <a:latin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uFillTx/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uFillTx/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uFillTx/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uFillTx/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uFillTx/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9pPr>
    </p:bodyStyle>
    <p:otherStyle>
      <a:defPPr>
        <a:defRPr lang="de-DE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ew.twcc.a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ew.twcc.ai/doc?page=contain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ew.twcc.ai/doc?page=howto_hpc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service.nchc.org.tw/nchc_service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>
                <a:uFillTx/>
              </a:rPr>
              <a:t>High Performance Computing Tutorial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03288" y="5013176"/>
            <a:ext cx="7510462" cy="1008111"/>
          </a:xfrm>
        </p:spPr>
        <p:txBody>
          <a:bodyPr/>
          <a:lstStyle/>
          <a:p>
            <a:r>
              <a:rPr lang="en-US" altLang="zh-TW" dirty="0">
                <a:uFillTx/>
              </a:rPr>
              <a:t>Lin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YenPo </a:t>
            </a:r>
            <a:r>
              <a:rPr lang="zh-TW" altLang="en-US" dirty="0">
                <a:uFillTx/>
              </a:rPr>
              <a:t>林彥伯</a:t>
            </a:r>
            <a:r>
              <a:rPr lang="en-US" altLang="zh-TW" dirty="0">
                <a:uFillTx/>
              </a:rPr>
              <a:t>, </a:t>
            </a:r>
            <a:r>
              <a:rPr lang="en-US" altLang="zh-TW" dirty="0"/>
              <a:t>GIEE, NTU</a:t>
            </a:r>
          </a:p>
          <a:p>
            <a:r>
              <a:rPr lang="en-US" altLang="zh-TW" dirty="0">
                <a:uFillTx/>
              </a:rPr>
              <a:t>2019/07/19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4"/>
    </mc:Choice>
    <mc:Fallback xmlns="">
      <p:transition spd="slow" advTm="20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791C1-2C39-4C55-9AB6-367C8826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CA92A-416A-4EC7-8F08-A93FCDEF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會員中心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主機帳號資訊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安裝</a:t>
            </a:r>
            <a:r>
              <a:rPr lang="en-US" altLang="zh-TW" dirty="0">
                <a:sym typeface="Wingdings" panose="05000000000000000000" pitchFamily="2" charset="2"/>
              </a:rPr>
              <a:t>Authenticator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3E9C2D-1AE6-4AFA-8A17-B2AF4ADB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69052"/>
            <a:ext cx="5904656" cy="43962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B1DD4B-809E-4CC1-92DD-0264C01E9930}"/>
              </a:ext>
            </a:extLst>
          </p:cNvPr>
          <p:cNvSpPr/>
          <p:nvPr/>
        </p:nvSpPr>
        <p:spPr bwMode="auto">
          <a:xfrm>
            <a:off x="1835696" y="2492896"/>
            <a:ext cx="720080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7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629F1-1C03-4342-A58F-D8A8D541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B44AE-D22A-4A47-9590-65572D08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登入節點</a:t>
            </a:r>
            <a:endParaRPr lang="en-US" altLang="zh-TW" dirty="0"/>
          </a:p>
          <a:p>
            <a:pPr lvl="1"/>
            <a:r>
              <a:rPr lang="en-US" altLang="zh-TW" dirty="0"/>
              <a:t>140.110.148.11 clogin1.twnia.nchc.org.tw</a:t>
            </a:r>
          </a:p>
          <a:p>
            <a:pPr lvl="1"/>
            <a:r>
              <a:rPr lang="en-US" altLang="zh-TW" dirty="0"/>
              <a:t>140.110.148.12 clogin2.twnia.nchc.org.tw</a:t>
            </a:r>
          </a:p>
          <a:p>
            <a:pPr lvl="1"/>
            <a:r>
              <a:rPr lang="en-US" altLang="zh-TW" dirty="0"/>
              <a:t>140.110.148.15 glogin1.twnia.nchc.org.tw</a:t>
            </a:r>
          </a:p>
          <a:p>
            <a:r>
              <a:rPr lang="zh-TW" altLang="en-US" dirty="0"/>
              <a:t>提交</a:t>
            </a:r>
            <a:r>
              <a:rPr lang="en-US" altLang="zh-TW" dirty="0"/>
              <a:t>/</a:t>
            </a:r>
            <a:r>
              <a:rPr lang="zh-TW" altLang="en-US" dirty="0"/>
              <a:t>管理</a:t>
            </a:r>
            <a:r>
              <a:rPr lang="en-US" altLang="zh-TW" dirty="0"/>
              <a:t>HPC</a:t>
            </a:r>
            <a:r>
              <a:rPr lang="zh-TW" altLang="en-US" dirty="0"/>
              <a:t>作業</a:t>
            </a:r>
            <a:endParaRPr lang="en-US" altLang="zh-TW" dirty="0"/>
          </a:p>
          <a:p>
            <a:r>
              <a:rPr lang="zh-TW" altLang="en-US" dirty="0"/>
              <a:t>可以存取保留在高速儲存系統上的檔案</a:t>
            </a:r>
            <a:endParaRPr lang="en-US" altLang="zh-TW" dirty="0"/>
          </a:p>
          <a:p>
            <a:r>
              <a:rPr lang="zh-TW" altLang="en-US" dirty="0"/>
              <a:t>編譯</a:t>
            </a:r>
            <a:r>
              <a:rPr lang="en-US" altLang="zh-TW" dirty="0"/>
              <a:t>HPC</a:t>
            </a:r>
            <a:r>
              <a:rPr lang="zh-TW" altLang="en-US" dirty="0"/>
              <a:t>應用程式</a:t>
            </a:r>
            <a:endParaRPr lang="en-US" altLang="zh-TW" dirty="0"/>
          </a:p>
          <a:p>
            <a:r>
              <a:rPr lang="zh-TW" altLang="en-US" dirty="0"/>
              <a:t>執行開發程式碼的除錯</a:t>
            </a:r>
          </a:p>
        </p:txBody>
      </p:sp>
    </p:spTree>
    <p:extLst>
      <p:ext uri="{BB962C8B-B14F-4D97-AF65-F5344CB8AC3E}">
        <p14:creationId xmlns:p14="http://schemas.microsoft.com/office/powerpoint/2010/main" val="184066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2511B-3254-44F1-A238-413BC7FD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8697C-B1A1-4FB3-964A-DFD9D66A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Pytorch Example</a:t>
            </a:r>
          </a:p>
          <a:p>
            <a:pPr lvl="1"/>
            <a:r>
              <a:rPr lang="en-US" altLang="zh-TW" dirty="0"/>
              <a:t>module load </a:t>
            </a:r>
            <a:r>
              <a:rPr lang="en-US" altLang="zh-TW" dirty="0" err="1"/>
              <a:t>cuda</a:t>
            </a:r>
            <a:r>
              <a:rPr lang="en-US" altLang="zh-TW" dirty="0"/>
              <a:t>/10.0.130</a:t>
            </a:r>
          </a:p>
          <a:p>
            <a:pPr lvl="1"/>
            <a:r>
              <a:rPr lang="en-US" altLang="zh-TW" dirty="0"/>
              <a:t>module load anaconda3/5.1.10 </a:t>
            </a:r>
          </a:p>
          <a:p>
            <a:pPr lvl="1"/>
            <a:r>
              <a:rPr lang="en-US" altLang="zh-TW" dirty="0" err="1"/>
              <a:t>nvidia-smi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create --prefix /home/username/condapy3 python=3 anaconda</a:t>
            </a:r>
          </a:p>
          <a:p>
            <a:pPr lvl="1"/>
            <a:r>
              <a:rPr lang="en-US" altLang="zh-TW" dirty="0"/>
              <a:t>source activate /home/username/condapy3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pytorch</a:t>
            </a:r>
            <a:r>
              <a:rPr lang="en-US" altLang="zh-TW" dirty="0"/>
              <a:t> </a:t>
            </a:r>
            <a:r>
              <a:rPr lang="en-US" altLang="zh-TW" dirty="0" err="1"/>
              <a:t>torchvision</a:t>
            </a:r>
            <a:r>
              <a:rPr lang="en-US" altLang="zh-TW" dirty="0"/>
              <a:t> </a:t>
            </a:r>
            <a:r>
              <a:rPr lang="en-US" altLang="zh-TW" dirty="0" err="1"/>
              <a:t>cudatoolkit</a:t>
            </a:r>
            <a:r>
              <a:rPr lang="en-US" altLang="zh-TW" dirty="0"/>
              <a:t>=10.0 -c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pPr lvl="1"/>
            <a:r>
              <a:rPr lang="en-US" altLang="zh-TW" dirty="0"/>
              <a:t>python pytorch_mnist.py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How to use multiple GPU</a:t>
            </a:r>
          </a:p>
          <a:p>
            <a:pPr lvl="1"/>
            <a:r>
              <a:rPr lang="it-IT" altLang="zh-TW" dirty="0"/>
              <a:t>model = torch.nn.DataParallel(model)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6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99051-C6F4-4446-A890-937CDB8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D1336E-59CA-4A80-9579-45ED5DC0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Job Script</a:t>
            </a:r>
          </a:p>
          <a:p>
            <a:pPr lvl="1"/>
            <a:r>
              <a:rPr lang="en-US" altLang="zh-TW" dirty="0" err="1"/>
              <a:t>ncpus</a:t>
            </a:r>
            <a:r>
              <a:rPr lang="en-US" altLang="zh-TW" dirty="0"/>
              <a:t>, </a:t>
            </a:r>
            <a:r>
              <a:rPr lang="en-US" altLang="zh-TW" dirty="0" err="1"/>
              <a:t>ngpus</a:t>
            </a:r>
            <a:r>
              <a:rPr lang="en-US" altLang="zh-TW" dirty="0"/>
              <a:t> </a:t>
            </a:r>
            <a:r>
              <a:rPr lang="zh-TW" altLang="en-US" dirty="0"/>
              <a:t>不可超過每個計算節點的資源上限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411B63-E03A-4D32-B68D-2F944D20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36" y="2242638"/>
            <a:ext cx="4636528" cy="39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74708-3E9C-4D32-A884-48C25603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6F7E526-AAFD-4B44-8D49-A10CD936B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535450"/>
              </p:ext>
            </p:extLst>
          </p:nvPr>
        </p:nvGraphicFramePr>
        <p:xfrm>
          <a:off x="510976" y="2145248"/>
          <a:ext cx="8093472" cy="329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797">
                  <a:extLst>
                    <a:ext uri="{9D8B030D-6E8A-4147-A177-3AD203B41FA5}">
                      <a16:colId xmlns:a16="http://schemas.microsoft.com/office/drawing/2014/main" val="3512568931"/>
                    </a:ext>
                  </a:extLst>
                </a:gridCol>
                <a:gridCol w="2679718">
                  <a:extLst>
                    <a:ext uri="{9D8B030D-6E8A-4147-A177-3AD203B41FA5}">
                      <a16:colId xmlns:a16="http://schemas.microsoft.com/office/drawing/2014/main" val="302464073"/>
                    </a:ext>
                  </a:extLst>
                </a:gridCol>
                <a:gridCol w="2245169">
                  <a:extLst>
                    <a:ext uri="{9D8B030D-6E8A-4147-A177-3AD203B41FA5}">
                      <a16:colId xmlns:a16="http://schemas.microsoft.com/office/drawing/2014/main" val="1617187667"/>
                    </a:ext>
                  </a:extLst>
                </a:gridCol>
                <a:gridCol w="2009788">
                  <a:extLst>
                    <a:ext uri="{9D8B030D-6E8A-4147-A177-3AD203B41FA5}">
                      <a16:colId xmlns:a16="http://schemas.microsoft.com/office/drawing/2014/main" val="1356490698"/>
                    </a:ext>
                  </a:extLst>
                </a:gridCol>
              </a:tblGrid>
              <a:tr h="993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Queue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Resource Range (CPU cores)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Resource Range (GPUs)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Max Walltime per job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9310296"/>
                  </a:ext>
                </a:extLst>
              </a:tr>
              <a:tr h="57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1-8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1-8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00:30:00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2734937"/>
                  </a:ext>
                </a:extLst>
              </a:tr>
              <a:tr h="57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gp4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1-40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1-4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96:00:00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1591905"/>
                  </a:ext>
                </a:extLst>
              </a:tr>
              <a:tr h="57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gp16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41-160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5-16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96:00:00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404172"/>
                  </a:ext>
                </a:extLst>
              </a:tr>
              <a:tr h="57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gp32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161-320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17-32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48:00:00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7271189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AED9E42-7D76-464C-B2C4-8792E2E96A42}"/>
              </a:ext>
            </a:extLst>
          </p:cNvPr>
          <p:cNvSpPr txBox="1"/>
          <p:nvPr/>
        </p:nvSpPr>
        <p:spPr>
          <a:xfrm>
            <a:off x="510976" y="1412776"/>
            <a:ext cx="121058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dirty="0"/>
              <a:t>GPU </a:t>
            </a:r>
            <a:r>
              <a:rPr lang="zh-TW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99842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9F266-D7D5-40EA-A502-2EBC5506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B2AC80-0776-4C26-94A6-46B94AC7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Your Job</a:t>
            </a:r>
          </a:p>
          <a:p>
            <a:pPr lvl="1"/>
            <a:r>
              <a:rPr lang="en-US" altLang="zh-TW" dirty="0" err="1"/>
              <a:t>qsub</a:t>
            </a:r>
            <a:r>
              <a:rPr lang="en-US" altLang="zh-TW" dirty="0"/>
              <a:t> submit_pytorch_mnist.sh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Trace Your Job</a:t>
            </a:r>
          </a:p>
          <a:p>
            <a:pPr lvl="1"/>
            <a:r>
              <a:rPr lang="en-US" altLang="zh-TW" dirty="0" err="1"/>
              <a:t>qstat</a:t>
            </a:r>
            <a:r>
              <a:rPr lang="en-US" altLang="zh-TW" dirty="0"/>
              <a:t> -u &lt;</a:t>
            </a:r>
            <a:r>
              <a:rPr lang="en-US" altLang="zh-TW" dirty="0" err="1"/>
              <a:t>your_account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01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629F1-1C03-4342-A58F-D8A8D541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B44AE-D22A-4A47-9590-65572D08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官方網站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https://new.twcc.ai/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登入節點</a:t>
            </a:r>
            <a:endParaRPr lang="en-US" altLang="zh-TW" dirty="0"/>
          </a:p>
          <a:p>
            <a:pPr lvl="1"/>
            <a:r>
              <a:rPr lang="en-US" altLang="zh-TW" dirty="0"/>
              <a:t>ln01.twcc.ai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57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AF6F4-5ABE-4C15-A2A1-15999B9F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D68B96-0A22-476E-9CB0-936EBD7A7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1595153"/>
            <a:ext cx="8524875" cy="42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8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AF6F4-5ABE-4C15-A2A1-15999B9F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D68B96-0A22-476E-9CB0-936EBD7A7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1595153"/>
            <a:ext cx="8524875" cy="42439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DF7D8C8-BDB7-46D3-A3D2-25CDCE29E01C}"/>
              </a:ext>
            </a:extLst>
          </p:cNvPr>
          <p:cNvSpPr/>
          <p:nvPr/>
        </p:nvSpPr>
        <p:spPr bwMode="auto">
          <a:xfrm>
            <a:off x="1547664" y="5373216"/>
            <a:ext cx="1512168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E55DA2-6CDF-4456-80B6-375EAFBC87E7}"/>
              </a:ext>
            </a:extLst>
          </p:cNvPr>
          <p:cNvSpPr/>
          <p:nvPr/>
        </p:nvSpPr>
        <p:spPr bwMode="auto">
          <a:xfrm>
            <a:off x="1544256" y="4437112"/>
            <a:ext cx="1512168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194D9-073D-4283-9F16-BFD0C6A9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511F6-33AD-4BA5-8750-44DCA3C9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開發型容器</a:t>
            </a:r>
            <a:r>
              <a:rPr lang="en-US" altLang="zh-TW" dirty="0"/>
              <a:t>(</a:t>
            </a:r>
            <a:r>
              <a:rPr lang="zh-TW" altLang="en-US" dirty="0"/>
              <a:t>隨時可以使用 不需排隊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hlinkClick r:id="rId2"/>
              </a:rPr>
              <a:t>https://new.twcc.ai/doc?page=container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5FAF5E-611D-4446-83BC-71294C7DD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8" t="1452" r="2606" b="3290"/>
          <a:stretch/>
        </p:blipFill>
        <p:spPr>
          <a:xfrm>
            <a:off x="1835695" y="2320119"/>
            <a:ext cx="5400601" cy="28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7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E2F80-093E-4F4A-A3D3-301F7F36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5F382-86CC-4B82-8C67-F2B966173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268760"/>
            <a:ext cx="8524875" cy="4896544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TAIWANIA 1</a:t>
            </a:r>
          </a:p>
          <a:p>
            <a:r>
              <a:rPr lang="en-US" altLang="zh-TW" dirty="0"/>
              <a:t>TAIWANIA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87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194D9-073D-4283-9F16-BFD0C6A9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511F6-33AD-4BA5-8750-44DCA3C9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HPC </a:t>
            </a:r>
            <a:r>
              <a:rPr lang="zh-TW" altLang="en-US" dirty="0"/>
              <a:t>高速運算任務</a:t>
            </a:r>
            <a:r>
              <a:rPr lang="en-US" altLang="zh-TW" dirty="0"/>
              <a:t>(Benchmark test on 1 </a:t>
            </a:r>
            <a:r>
              <a:rPr lang="zh-TW" altLang="en-US" dirty="0"/>
              <a:t>節點 </a:t>
            </a:r>
            <a:r>
              <a:rPr lang="en-US" altLang="zh-TW" dirty="0"/>
              <a:t>1 GPU)</a:t>
            </a:r>
          </a:p>
          <a:p>
            <a:pPr lvl="1"/>
            <a:r>
              <a:rPr lang="en-US" altLang="zh-TW" dirty="0">
                <a:hlinkClick r:id="rId2"/>
              </a:rPr>
              <a:t>https://new.twcc.ai/doc?page=howto_hpc3</a:t>
            </a:r>
            <a:endParaRPr lang="en-US" altLang="zh-TW" dirty="0"/>
          </a:p>
          <a:p>
            <a:pPr lvl="1"/>
            <a:r>
              <a:rPr lang="en-US" altLang="zh-TW" dirty="0"/>
              <a:t>module load singularity</a:t>
            </a:r>
          </a:p>
          <a:p>
            <a:pPr lvl="1"/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HPC_Tutorial</a:t>
            </a:r>
            <a:r>
              <a:rPr lang="en-US" altLang="zh-TW" dirty="0"/>
              <a:t> &amp;&amp; cd </a:t>
            </a:r>
            <a:r>
              <a:rPr lang="en-US" altLang="zh-TW" dirty="0" err="1"/>
              <a:t>HPC_Tutorial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cp /work/</a:t>
            </a:r>
            <a:r>
              <a:rPr lang="en-US" altLang="zh-TW" dirty="0" err="1"/>
              <a:t>NCHC_cntr</a:t>
            </a:r>
            <a:r>
              <a:rPr lang="en-US" altLang="zh-TW" dirty="0"/>
              <a:t>/pytorch_19.02-py3-horovod_0.16.0.sif .</a:t>
            </a:r>
          </a:p>
          <a:p>
            <a:pPr lvl="1"/>
            <a:r>
              <a:rPr lang="da-DK" altLang="zh-TW" dirty="0"/>
              <a:t>wget https://raw.githubusercontent.com/horovod/horovod/v0.16.0/examples/pytorch_synthetic_benchmark.py</a:t>
            </a:r>
          </a:p>
          <a:p>
            <a:pPr lvl="1"/>
            <a:r>
              <a:rPr lang="en-US" altLang="zh-TW" dirty="0"/>
              <a:t>singularity exec --</a:t>
            </a:r>
            <a:r>
              <a:rPr lang="en-US" altLang="zh-TW" dirty="0" err="1"/>
              <a:t>nv</a:t>
            </a:r>
            <a:r>
              <a:rPr lang="en-US" altLang="zh-TW" dirty="0"/>
              <a:t> pytorch_19.02-py3-horovod_0.16.0.sif python pytorch_synthetic_benchmark.py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046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194D9-073D-4283-9F16-BFD0C6A9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Taiwania</a:t>
            </a:r>
            <a:r>
              <a:rPr lang="en-US" altLang="zh-TW" dirty="0"/>
              <a:t>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511F6-33AD-4BA5-8750-44DCA3C9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HPC </a:t>
            </a:r>
            <a:r>
              <a:rPr lang="zh-TW" altLang="en-US" dirty="0"/>
              <a:t>高速運算任務</a:t>
            </a:r>
            <a:r>
              <a:rPr lang="en-US" altLang="zh-TW" dirty="0"/>
              <a:t>(Benchmark test on 2 </a:t>
            </a:r>
            <a:r>
              <a:rPr lang="zh-TW" altLang="en-US" dirty="0"/>
              <a:t>節點 </a:t>
            </a:r>
            <a:r>
              <a:rPr lang="en-US" altLang="zh-TW" dirty="0"/>
              <a:t>16 GPU)</a:t>
            </a:r>
          </a:p>
          <a:p>
            <a:pPr lvl="1"/>
            <a:r>
              <a:rPr lang="en-US" altLang="zh-TW" dirty="0"/>
              <a:t>vim mpirun_job.sh</a:t>
            </a:r>
          </a:p>
          <a:p>
            <a:pPr lvl="2"/>
            <a:r>
              <a:rPr lang="en-US" altLang="zh-TW" sz="1200" dirty="0"/>
              <a:t>#!/bin/bash</a:t>
            </a:r>
          </a:p>
          <a:p>
            <a:pPr lvl="2"/>
            <a:r>
              <a:rPr lang="en-US" altLang="zh-TW" sz="1200" dirty="0"/>
              <a:t>#SBATCH -J </a:t>
            </a:r>
            <a:r>
              <a:rPr lang="en-US" altLang="zh-TW" sz="1200" dirty="0" err="1"/>
              <a:t>horovod_test</a:t>
            </a:r>
            <a:r>
              <a:rPr lang="en-US" altLang="zh-TW" sz="1200" dirty="0"/>
              <a:t>                   # Job name</a:t>
            </a:r>
          </a:p>
          <a:p>
            <a:pPr lvl="2"/>
            <a:r>
              <a:rPr lang="en-US" altLang="zh-TW" sz="1200" dirty="0"/>
              <a:t>#SBATCH -o %</a:t>
            </a:r>
            <a:r>
              <a:rPr lang="en-US" altLang="zh-TW" sz="1200" dirty="0" err="1"/>
              <a:t>j.horovod.out</a:t>
            </a:r>
            <a:r>
              <a:rPr lang="en-US" altLang="zh-TW" sz="1200" dirty="0"/>
              <a:t>                # Name of </a:t>
            </a:r>
            <a:r>
              <a:rPr lang="en-US" altLang="zh-TW" sz="1200" dirty="0" err="1"/>
              <a:t>stdout</a:t>
            </a:r>
            <a:r>
              <a:rPr lang="en-US" altLang="zh-TW" sz="1200" dirty="0"/>
              <a:t> output file (%j expands to </a:t>
            </a:r>
            <a:r>
              <a:rPr lang="en-US" altLang="zh-TW" sz="1200" dirty="0" err="1"/>
              <a:t>jobId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/>
              <a:t>#SBATCH -t 00:10:00                           # Run time (</a:t>
            </a:r>
            <a:r>
              <a:rPr lang="en-US" altLang="zh-TW" sz="1200" dirty="0" err="1"/>
              <a:t>hh:mm:ss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/>
              <a:t>#SBATCH --account=ENT107046        #</a:t>
            </a:r>
            <a:r>
              <a:rPr lang="en-US" altLang="zh-TW" sz="1200" dirty="0" err="1"/>
              <a:t>iService</a:t>
            </a:r>
            <a:r>
              <a:rPr lang="en-US" altLang="zh-TW" sz="1200" dirty="0"/>
              <a:t> Project id</a:t>
            </a:r>
          </a:p>
          <a:p>
            <a:pPr lvl="2"/>
            <a:r>
              <a:rPr lang="en-US" altLang="zh-TW" sz="1200" dirty="0"/>
              <a:t>#SBATCH --nodes=2                           # Number of nodes</a:t>
            </a:r>
          </a:p>
          <a:p>
            <a:pPr lvl="2"/>
            <a:r>
              <a:rPr lang="en-US" altLang="zh-TW" sz="1200" dirty="0"/>
              <a:t>#SBATCH --</a:t>
            </a:r>
            <a:r>
              <a:rPr lang="en-US" altLang="zh-TW" sz="1200" dirty="0" err="1"/>
              <a:t>ntasks</a:t>
            </a:r>
            <a:r>
              <a:rPr lang="en-US" altLang="zh-TW" sz="1200" dirty="0"/>
              <a:t>-per-node=8           # Number of MPI process per node</a:t>
            </a:r>
          </a:p>
          <a:p>
            <a:pPr lvl="2"/>
            <a:r>
              <a:rPr lang="en-US" altLang="zh-TW" sz="1200" dirty="0"/>
              <a:t>#SBATCH --</a:t>
            </a:r>
            <a:r>
              <a:rPr lang="en-US" altLang="zh-TW" sz="1200" dirty="0" err="1"/>
              <a:t>gres</a:t>
            </a:r>
            <a:r>
              <a:rPr lang="en-US" altLang="zh-TW" sz="1200" dirty="0"/>
              <a:t>=gpu:8                       # Number of GPUs per node</a:t>
            </a:r>
          </a:p>
          <a:p>
            <a:pPr lvl="2"/>
            <a:r>
              <a:rPr lang="en-US" altLang="zh-TW" sz="1200" dirty="0"/>
              <a:t>module purge</a:t>
            </a:r>
          </a:p>
          <a:p>
            <a:pPr lvl="2"/>
            <a:r>
              <a:rPr lang="en-US" altLang="zh-TW" sz="1200" dirty="0"/>
              <a:t>module load compiler/gnu/7.3.0 openmpi3 singularity</a:t>
            </a:r>
          </a:p>
          <a:p>
            <a:pPr lvl="2"/>
            <a:r>
              <a:rPr lang="en-US" altLang="zh-TW" sz="1200" dirty="0" err="1"/>
              <a:t>cmd</a:t>
            </a:r>
            <a:r>
              <a:rPr lang="en-US" altLang="zh-TW" sz="1200" dirty="0"/>
              <a:t>="singularity exec --</a:t>
            </a:r>
            <a:r>
              <a:rPr lang="en-US" altLang="zh-TW" sz="1200" dirty="0" err="1"/>
              <a:t>nv</a:t>
            </a:r>
            <a:r>
              <a:rPr lang="en-US" altLang="zh-TW" sz="1200" dirty="0"/>
              <a:t> pytorch_19.02-py3-horovod_0.16.0.sif python pytorch_synthetic_benchmark.py --batch-size 256"</a:t>
            </a:r>
          </a:p>
          <a:p>
            <a:pPr lvl="2"/>
            <a:r>
              <a:rPr lang="en-US" altLang="zh-TW" sz="1200" dirty="0" err="1"/>
              <a:t>mpirun</a:t>
            </a:r>
            <a:r>
              <a:rPr lang="en-US" altLang="zh-TW" sz="1200" dirty="0"/>
              <a:t> $</a:t>
            </a:r>
            <a:r>
              <a:rPr lang="en-US" altLang="zh-TW" sz="1200" dirty="0" err="1"/>
              <a:t>cmd</a:t>
            </a:r>
            <a:endParaRPr lang="en-US" altLang="zh-TW" sz="1200" dirty="0"/>
          </a:p>
          <a:p>
            <a:pPr lvl="1"/>
            <a:r>
              <a:rPr lang="en-US" altLang="zh-TW" dirty="0" err="1"/>
              <a:t>sbatch</a:t>
            </a:r>
            <a:r>
              <a:rPr lang="en-US" altLang="zh-TW" dirty="0"/>
              <a:t> mpirun_job.sh</a:t>
            </a:r>
          </a:p>
          <a:p>
            <a:pPr lvl="1"/>
            <a:r>
              <a:rPr lang="en-US" altLang="zh-TW" dirty="0"/>
              <a:t>tail -f $</a:t>
            </a:r>
            <a:r>
              <a:rPr lang="en-US" altLang="zh-TW" dirty="0" err="1"/>
              <a:t>job_id.horovod.out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4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1</a:t>
            </a: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0FC67E3-9D4D-432A-83FC-F6C773139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6167"/>
              </p:ext>
            </p:extLst>
          </p:nvPr>
        </p:nvGraphicFramePr>
        <p:xfrm>
          <a:off x="827584" y="1638159"/>
          <a:ext cx="7776864" cy="452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7847">
                  <a:extLst>
                    <a:ext uri="{9D8B030D-6E8A-4147-A177-3AD203B41FA5}">
                      <a16:colId xmlns:a16="http://schemas.microsoft.com/office/drawing/2014/main" val="373556917"/>
                    </a:ext>
                  </a:extLst>
                </a:gridCol>
                <a:gridCol w="1084189">
                  <a:extLst>
                    <a:ext uri="{9D8B030D-6E8A-4147-A177-3AD203B41FA5}">
                      <a16:colId xmlns:a16="http://schemas.microsoft.com/office/drawing/2014/main" val="199028654"/>
                    </a:ext>
                  </a:extLst>
                </a:gridCol>
                <a:gridCol w="1075524">
                  <a:extLst>
                    <a:ext uri="{9D8B030D-6E8A-4147-A177-3AD203B41FA5}">
                      <a16:colId xmlns:a16="http://schemas.microsoft.com/office/drawing/2014/main" val="1469932651"/>
                    </a:ext>
                  </a:extLst>
                </a:gridCol>
                <a:gridCol w="1406454">
                  <a:extLst>
                    <a:ext uri="{9D8B030D-6E8A-4147-A177-3AD203B41FA5}">
                      <a16:colId xmlns:a16="http://schemas.microsoft.com/office/drawing/2014/main" val="3431795637"/>
                    </a:ext>
                  </a:extLst>
                </a:gridCol>
                <a:gridCol w="1902850">
                  <a:extLst>
                    <a:ext uri="{9D8B030D-6E8A-4147-A177-3AD203B41FA5}">
                      <a16:colId xmlns:a16="http://schemas.microsoft.com/office/drawing/2014/main" val="2031948171"/>
                    </a:ext>
                  </a:extLst>
                </a:gridCol>
              </a:tblGrid>
              <a:tr h="4142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BigMem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14369"/>
                  </a:ext>
                </a:extLst>
              </a:tr>
              <a:tr h="7139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Thin Node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dirty="0">
                          <a:effectLst/>
                        </a:rPr>
                        <a:t>Fat Node</a:t>
                      </a:r>
                      <a:endParaRPr lang="zh-TW" altLang="en-US" sz="1600" b="0" dirty="0"/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0535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862687"/>
                  </a:ext>
                </a:extLst>
              </a:tr>
              <a:tr h="499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型號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 Intel Xeon Gold 6148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 Intel Xeon Platinum 8160M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83525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時脈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2.4GHz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2.1GHz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592416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 Core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990900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4*Tesla P100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0026428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記憶體大小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16G/GPU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596680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記憶體</a:t>
                      </a:r>
                      <a:r>
                        <a:rPr lang="en-US" altLang="zh-TW" sz="1600" b="0" u="none" strike="noStrike" dirty="0">
                          <a:effectLst/>
                        </a:rPr>
                        <a:t>GB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192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384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192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6000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8186179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502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128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346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5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1</a:t>
            </a: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756C5E6-BED8-4FC9-9BEC-E7DB7F09E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09679"/>
              </p:ext>
            </p:extLst>
          </p:nvPr>
        </p:nvGraphicFramePr>
        <p:xfrm>
          <a:off x="827584" y="1638159"/>
          <a:ext cx="7776864" cy="452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7847">
                  <a:extLst>
                    <a:ext uri="{9D8B030D-6E8A-4147-A177-3AD203B41FA5}">
                      <a16:colId xmlns:a16="http://schemas.microsoft.com/office/drawing/2014/main" val="373556917"/>
                    </a:ext>
                  </a:extLst>
                </a:gridCol>
                <a:gridCol w="1084189">
                  <a:extLst>
                    <a:ext uri="{9D8B030D-6E8A-4147-A177-3AD203B41FA5}">
                      <a16:colId xmlns:a16="http://schemas.microsoft.com/office/drawing/2014/main" val="199028654"/>
                    </a:ext>
                  </a:extLst>
                </a:gridCol>
                <a:gridCol w="1075524">
                  <a:extLst>
                    <a:ext uri="{9D8B030D-6E8A-4147-A177-3AD203B41FA5}">
                      <a16:colId xmlns:a16="http://schemas.microsoft.com/office/drawing/2014/main" val="1469932651"/>
                    </a:ext>
                  </a:extLst>
                </a:gridCol>
                <a:gridCol w="1406454">
                  <a:extLst>
                    <a:ext uri="{9D8B030D-6E8A-4147-A177-3AD203B41FA5}">
                      <a16:colId xmlns:a16="http://schemas.microsoft.com/office/drawing/2014/main" val="3431795637"/>
                    </a:ext>
                  </a:extLst>
                </a:gridCol>
                <a:gridCol w="1902850">
                  <a:extLst>
                    <a:ext uri="{9D8B030D-6E8A-4147-A177-3AD203B41FA5}">
                      <a16:colId xmlns:a16="http://schemas.microsoft.com/office/drawing/2014/main" val="2031948171"/>
                    </a:ext>
                  </a:extLst>
                </a:gridCol>
              </a:tblGrid>
              <a:tr h="4142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BigMem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14369"/>
                  </a:ext>
                </a:extLst>
              </a:tr>
              <a:tr h="7139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Thin Node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dirty="0">
                          <a:effectLst/>
                        </a:rPr>
                        <a:t>Fat Node</a:t>
                      </a:r>
                      <a:endParaRPr lang="zh-TW" altLang="en-US" sz="1600" b="0" dirty="0"/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0535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862687"/>
                  </a:ext>
                </a:extLst>
              </a:tr>
              <a:tr h="499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型號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 Intel Xeon Gold 6148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 Intel Xeon Platinum 8160M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83525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時脈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2.4GHz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2.1GHz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592416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 Core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990900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4*Tesla P100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0026428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記憶體大小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16G/GPU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596680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記憶體</a:t>
                      </a:r>
                      <a:r>
                        <a:rPr lang="en-US" altLang="zh-TW" sz="1600" b="0" u="none" strike="noStrike" dirty="0">
                          <a:effectLst/>
                        </a:rPr>
                        <a:t>GB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192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384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192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6000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8186179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>
                          <a:effectLst/>
                        </a:rPr>
                        <a:t>502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128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346207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C606E2D-46F2-4E92-BA9A-800EB1EE331E}"/>
              </a:ext>
            </a:extLst>
          </p:cNvPr>
          <p:cNvSpPr/>
          <p:nvPr/>
        </p:nvSpPr>
        <p:spPr bwMode="auto">
          <a:xfrm>
            <a:off x="5076056" y="1525468"/>
            <a:ext cx="1872208" cy="4752528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1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48D6FB-55F3-4A89-B9AE-DF2DBA54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5" y="2636911"/>
            <a:ext cx="7992530" cy="15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0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1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48D6FB-55F3-4A89-B9AE-DF2DBA54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5" y="2636911"/>
            <a:ext cx="7992530" cy="15841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53276B0-D0EB-4750-8951-AA2D10F16DBD}"/>
              </a:ext>
            </a:extLst>
          </p:cNvPr>
          <p:cNvSpPr/>
          <p:nvPr/>
        </p:nvSpPr>
        <p:spPr bwMode="auto">
          <a:xfrm>
            <a:off x="395536" y="3068960"/>
            <a:ext cx="8352928" cy="504056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3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309AD-111A-4784-AC00-692981A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C1823-B565-4699-A91E-1B0F19C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TAIWANIA 2</a:t>
            </a:r>
          </a:p>
          <a:p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6970CDC-4D47-48E9-BCDB-36B87FA9A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45283"/>
              </p:ext>
            </p:extLst>
          </p:nvPr>
        </p:nvGraphicFramePr>
        <p:xfrm>
          <a:off x="2109601" y="1772816"/>
          <a:ext cx="4924797" cy="452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6525">
                  <a:extLst>
                    <a:ext uri="{9D8B030D-6E8A-4147-A177-3AD203B41FA5}">
                      <a16:colId xmlns:a16="http://schemas.microsoft.com/office/drawing/2014/main" val="18349127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153511565"/>
                    </a:ext>
                  </a:extLst>
                </a:gridCol>
              </a:tblGrid>
              <a:tr h="112823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56145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7854102"/>
                  </a:ext>
                </a:extLst>
              </a:tr>
              <a:tr h="499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型號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Intel Xeon Gold 6154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31190530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時脈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3.0GHz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734243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CPU Core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7947754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單節點</a:t>
                      </a:r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8*Tesla V100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839819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GPU</a:t>
                      </a:r>
                      <a:r>
                        <a:rPr lang="zh-TW" altLang="en-US" sz="1600" b="0" u="none" strike="noStrike" dirty="0">
                          <a:effectLst/>
                        </a:rPr>
                        <a:t>記憶體大小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32G/GPU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4886841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記憶體</a:t>
                      </a:r>
                      <a:r>
                        <a:rPr lang="en-US" altLang="zh-TW" sz="1600" b="0" u="none" strike="noStrike" dirty="0">
                          <a:effectLst/>
                        </a:rPr>
                        <a:t>GB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768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1801602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u="none" strike="noStrike" dirty="0">
                          <a:effectLst/>
                        </a:rPr>
                        <a:t>節點數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b="0" u="none" strike="noStrike" kern="120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350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8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41EE1-3207-422D-8DD4-982D6DA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08ACF-5841-4DB0-8409-593E2E91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your account</a:t>
            </a:r>
          </a:p>
          <a:p>
            <a:pPr lvl="1"/>
            <a:r>
              <a:rPr lang="en-US" altLang="zh-TW" dirty="0">
                <a:hlinkClick r:id="rId2"/>
              </a:rPr>
              <a:t>https://iservice.nchc.org.tw/nchc_service/index.php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A139A8-E7F5-4D5E-B226-B34637B8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1" y="2223092"/>
            <a:ext cx="7593342" cy="401422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B6B34155-33EB-42FA-8413-5F086D6FFFEF}"/>
              </a:ext>
            </a:extLst>
          </p:cNvPr>
          <p:cNvSpPr/>
          <p:nvPr/>
        </p:nvSpPr>
        <p:spPr bwMode="auto">
          <a:xfrm>
            <a:off x="3635896" y="2852936"/>
            <a:ext cx="504056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4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41EE1-3207-422D-8DD4-982D6DA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08ACF-5841-4DB0-8409-593E2E91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會員中心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我的計畫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6766F5-779D-4678-A21A-D5E5351F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768752" cy="44790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34FE89-2849-4B14-9DC0-F4D7240ED87A}"/>
              </a:ext>
            </a:extLst>
          </p:cNvPr>
          <p:cNvSpPr/>
          <p:nvPr/>
        </p:nvSpPr>
        <p:spPr bwMode="auto">
          <a:xfrm>
            <a:off x="3203848" y="3212976"/>
            <a:ext cx="43204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238197-E297-47CA-B20B-6F72127931BB}"/>
              </a:ext>
            </a:extLst>
          </p:cNvPr>
          <p:cNvSpPr/>
          <p:nvPr/>
        </p:nvSpPr>
        <p:spPr bwMode="auto">
          <a:xfrm>
            <a:off x="4528244" y="3212976"/>
            <a:ext cx="691827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E890D3-EC06-4D5A-86B3-42CA80761B4A}"/>
              </a:ext>
            </a:extLst>
          </p:cNvPr>
          <p:cNvSpPr/>
          <p:nvPr/>
        </p:nvSpPr>
        <p:spPr bwMode="auto">
          <a:xfrm>
            <a:off x="4528244" y="4282467"/>
            <a:ext cx="691827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252947-25B4-4CA2-A281-9C93653B32DB}"/>
              </a:ext>
            </a:extLst>
          </p:cNvPr>
          <p:cNvSpPr/>
          <p:nvPr/>
        </p:nvSpPr>
        <p:spPr bwMode="auto">
          <a:xfrm>
            <a:off x="3203849" y="4282467"/>
            <a:ext cx="43204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E36699-E95E-4F06-8910-D04DF0FBD7BC}"/>
              </a:ext>
            </a:extLst>
          </p:cNvPr>
          <p:cNvSpPr/>
          <p:nvPr/>
        </p:nvSpPr>
        <p:spPr bwMode="auto">
          <a:xfrm>
            <a:off x="3203848" y="5445224"/>
            <a:ext cx="43204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D76D60-6DBC-466F-91F4-8C054E79C5B5}"/>
              </a:ext>
            </a:extLst>
          </p:cNvPr>
          <p:cNvSpPr/>
          <p:nvPr/>
        </p:nvSpPr>
        <p:spPr bwMode="auto">
          <a:xfrm>
            <a:off x="4528244" y="5445224"/>
            <a:ext cx="691827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DA2FE6-B513-4242-8748-5DF2A43D4637}"/>
              </a:ext>
            </a:extLst>
          </p:cNvPr>
          <p:cNvSpPr/>
          <p:nvPr/>
        </p:nvSpPr>
        <p:spPr bwMode="auto">
          <a:xfrm>
            <a:off x="5896396" y="5445224"/>
            <a:ext cx="691827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5E28D5-6F3C-452A-9FF8-71633C744D55}"/>
              </a:ext>
            </a:extLst>
          </p:cNvPr>
          <p:cNvSpPr/>
          <p:nvPr/>
        </p:nvSpPr>
        <p:spPr bwMode="auto">
          <a:xfrm>
            <a:off x="2555776" y="4063235"/>
            <a:ext cx="3600400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9E15A4-5879-4A7F-AE8E-826BE871AA0A}"/>
              </a:ext>
            </a:extLst>
          </p:cNvPr>
          <p:cNvSpPr/>
          <p:nvPr/>
        </p:nvSpPr>
        <p:spPr bwMode="auto">
          <a:xfrm>
            <a:off x="3140224" y="4450949"/>
            <a:ext cx="1719808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84115"/>
      </p:ext>
    </p:extLst>
  </p:cSld>
  <p:clrMapOvr>
    <a:masterClrMapping/>
  </p:clrMapOvr>
</p:sld>
</file>

<file path=ppt/theme/theme1.xml><?xml version="1.0" encoding="utf-8"?>
<a:theme xmlns:a="http://schemas.openxmlformats.org/drawingml/2006/main" name="md501_2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Arial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Arial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md501_2</Template>
  <TotalTime>11250</TotalTime>
  <Words>780</Words>
  <Application>Microsoft Office PowerPoint</Application>
  <PresentationFormat>如螢幕大小 (4:3)</PresentationFormat>
  <Paragraphs>205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Wingdings</vt:lpstr>
      <vt:lpstr>md501_2</vt:lpstr>
      <vt:lpstr>High Performance Computing Tutorial</vt:lpstr>
      <vt:lpstr>Outline</vt:lpstr>
      <vt:lpstr>Introduction </vt:lpstr>
      <vt:lpstr>Introduction </vt:lpstr>
      <vt:lpstr>Introduction </vt:lpstr>
      <vt:lpstr>Introduction </vt:lpstr>
      <vt:lpstr>Introduction </vt:lpstr>
      <vt:lpstr>Introduction</vt:lpstr>
      <vt:lpstr>Introduction</vt:lpstr>
      <vt:lpstr>Introduction</vt:lpstr>
      <vt:lpstr>Taiwania 1</vt:lpstr>
      <vt:lpstr>Taiwania 1</vt:lpstr>
      <vt:lpstr>Taiwania 1</vt:lpstr>
      <vt:lpstr>Taiwania 1</vt:lpstr>
      <vt:lpstr>Taiwania 1</vt:lpstr>
      <vt:lpstr>Taiwania 2 </vt:lpstr>
      <vt:lpstr>Taiwania 2 </vt:lpstr>
      <vt:lpstr>Taiwania 2 </vt:lpstr>
      <vt:lpstr>Taiwania 2 </vt:lpstr>
      <vt:lpstr>Taiwania 2 </vt:lpstr>
      <vt:lpstr>Taiwania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md501</dc:creator>
  <cp:lastModifiedBy>YenPo Lin</cp:lastModifiedBy>
  <cp:revision>521</cp:revision>
  <cp:lastPrinted>2014-04-23T13:48:10Z</cp:lastPrinted>
  <dcterms:created xsi:type="dcterms:W3CDTF">2013-05-08T13:27:31Z</dcterms:created>
  <dcterms:modified xsi:type="dcterms:W3CDTF">2019-07-19T03:37:20Z</dcterms:modified>
</cp:coreProperties>
</file>