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1" r:id="rId2"/>
    <p:sldId id="263" r:id="rId3"/>
    <p:sldId id="264" r:id="rId4"/>
    <p:sldId id="270" r:id="rId5"/>
    <p:sldId id="265" r:id="rId6"/>
    <p:sldId id="273" r:id="rId7"/>
    <p:sldId id="274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66" r:id="rId17"/>
    <p:sldId id="275" r:id="rId18"/>
    <p:sldId id="267" r:id="rId19"/>
    <p:sldId id="277" r:id="rId20"/>
    <p:sldId id="268" r:id="rId21"/>
  </p:sldIdLst>
  <p:sldSz cx="12192000" cy="6858000"/>
  <p:notesSz cx="6858000" cy="9144000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00" userDrawn="1">
          <p15:clr>
            <a:srgbClr val="A4A3A4"/>
          </p15:clr>
        </p15:guide>
        <p15:guide id="2" pos="380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6F6"/>
    <a:srgbClr val="E6E6E6"/>
    <a:srgbClr val="F2DAE0"/>
    <a:srgbClr val="D7E5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468" autoAdjust="0"/>
    <p:restoredTop sz="94660"/>
  </p:normalViewPr>
  <p:slideViewPr>
    <p:cSldViewPr snapToGrid="0" showGuides="1">
      <p:cViewPr varScale="1">
        <p:scale>
          <a:sx n="92" d="100"/>
          <a:sy n="92" d="100"/>
        </p:scale>
        <p:origin x="160" y="64"/>
      </p:cViewPr>
      <p:guideLst>
        <p:guide orient="horz" pos="2400"/>
        <p:guide pos="38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稻壳儿原创设计师【幻雨工作室】_1"/>
          <p:cNvSpPr/>
          <p:nvPr userDrawn="1"/>
        </p:nvSpPr>
        <p:spPr>
          <a:xfrm rot="10800000">
            <a:off x="-1" y="-24208"/>
            <a:ext cx="12202889" cy="30166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稻壳儿原创设计师【幻雨工作室】_2"/>
          <p:cNvPicPr>
            <a:picLocks noChangeAspect="1"/>
          </p:cNvPicPr>
          <p:nvPr userDrawn="1"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616491" y="638218"/>
            <a:ext cx="373850" cy="5581650"/>
          </a:xfrm>
          <a:prstGeom prst="rect">
            <a:avLst/>
          </a:prstGeom>
        </p:spPr>
      </p:pic>
      <p:pic>
        <p:nvPicPr>
          <p:cNvPr id="9" name="稻壳儿原创设计师【幻雨工作室】_3"/>
          <p:cNvPicPr>
            <a:picLocks noChangeAspect="1"/>
          </p:cNvPicPr>
          <p:nvPr userDrawn="1"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249704" y="638218"/>
            <a:ext cx="373850" cy="5581650"/>
          </a:xfrm>
          <a:prstGeom prst="rect">
            <a:avLst/>
          </a:prstGeom>
        </p:spPr>
      </p:pic>
      <p:sp>
        <p:nvSpPr>
          <p:cNvPr id="10" name="稻壳儿原创设计师【幻雨工作室】_4"/>
          <p:cNvSpPr/>
          <p:nvPr userDrawn="1"/>
        </p:nvSpPr>
        <p:spPr>
          <a:xfrm>
            <a:off x="565972" y="609419"/>
            <a:ext cx="11081835" cy="5581650"/>
          </a:xfrm>
          <a:prstGeom prst="rect">
            <a:avLst/>
          </a:prstGeom>
          <a:solidFill>
            <a:schemeClr val="bg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稻壳儿原创设计师【幻雨工作室】_5"/>
          <p:cNvSpPr/>
          <p:nvPr userDrawn="1"/>
        </p:nvSpPr>
        <p:spPr>
          <a:xfrm rot="10800000">
            <a:off x="565971" y="6170332"/>
            <a:ext cx="11081834" cy="78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稻壳儿原创设计师【幻雨工作室】_1"/>
          <p:cNvSpPr/>
          <p:nvPr userDrawn="1"/>
        </p:nvSpPr>
        <p:spPr>
          <a:xfrm rot="10800000">
            <a:off x="-1" y="-24208"/>
            <a:ext cx="12202889" cy="30166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稻壳儿原创设计师【幻雨工作室】_2"/>
          <p:cNvPicPr>
            <a:picLocks noChangeAspect="1"/>
          </p:cNvPicPr>
          <p:nvPr userDrawn="1"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808876" y="450052"/>
            <a:ext cx="388569" cy="6034007"/>
          </a:xfrm>
          <a:prstGeom prst="rect">
            <a:avLst/>
          </a:prstGeom>
        </p:spPr>
      </p:pic>
      <p:pic>
        <p:nvPicPr>
          <p:cNvPr id="9" name="稻壳儿原创设计师【幻雨工作室】_3"/>
          <p:cNvPicPr>
            <a:picLocks noChangeAspect="1"/>
          </p:cNvPicPr>
          <p:nvPr userDrawn="1"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32656" y="450052"/>
            <a:ext cx="388569" cy="6034007"/>
          </a:xfrm>
          <a:prstGeom prst="rect">
            <a:avLst/>
          </a:prstGeom>
        </p:spPr>
      </p:pic>
      <p:sp>
        <p:nvSpPr>
          <p:cNvPr id="10" name="稻壳儿原创设计师【幻雨工作室】_4"/>
          <p:cNvSpPr/>
          <p:nvPr userDrawn="1"/>
        </p:nvSpPr>
        <p:spPr>
          <a:xfrm>
            <a:off x="336926" y="418919"/>
            <a:ext cx="11518149" cy="6034007"/>
          </a:xfrm>
          <a:prstGeom prst="rect">
            <a:avLst/>
          </a:prstGeom>
          <a:solidFill>
            <a:schemeClr val="bg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稻壳儿原创设计师【幻雨工作室】_5"/>
          <p:cNvSpPr/>
          <p:nvPr userDrawn="1"/>
        </p:nvSpPr>
        <p:spPr>
          <a:xfrm rot="10800000">
            <a:off x="336925" y="6430508"/>
            <a:ext cx="11518148" cy="845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B25AA1-309F-48F9-8459-26290E6D0980}" type="datetimeFigureOut">
              <a:rPr lang="zh-CN" altLang="en-US" smtClean="0"/>
              <a:t>2023/5/15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6C6489-F1D8-4358-8651-DCD9C7CCF74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稻壳儿原创设计师【幻雨工作室】_1"/>
          <p:cNvSpPr/>
          <p:nvPr/>
        </p:nvSpPr>
        <p:spPr bwMode="auto">
          <a:xfrm>
            <a:off x="911802" y="1020693"/>
            <a:ext cx="571260" cy="645492"/>
          </a:xfrm>
          <a:custGeom>
            <a:avLst/>
            <a:gdLst>
              <a:gd name="T0" fmla="*/ 2147483646 w 4313"/>
              <a:gd name="T1" fmla="*/ 0 h 4874"/>
              <a:gd name="T2" fmla="*/ 2147483646 w 4313"/>
              <a:gd name="T3" fmla="*/ 2147483646 h 4874"/>
              <a:gd name="T4" fmla="*/ 2147483646 w 4313"/>
              <a:gd name="T5" fmla="*/ 2147483646 h 4874"/>
              <a:gd name="T6" fmla="*/ 2147483646 w 4313"/>
              <a:gd name="T7" fmla="*/ 2147483646 h 4874"/>
              <a:gd name="T8" fmla="*/ 2147483646 w 4313"/>
              <a:gd name="T9" fmla="*/ 0 h 4874"/>
              <a:gd name="T10" fmla="*/ 0 w 4313"/>
              <a:gd name="T11" fmla="*/ 2147483646 h 4874"/>
              <a:gd name="T12" fmla="*/ 2147483646 w 4313"/>
              <a:gd name="T13" fmla="*/ 2147483646 h 4874"/>
              <a:gd name="T14" fmla="*/ 2147483646 w 4313"/>
              <a:gd name="T15" fmla="*/ 2147483646 h 4874"/>
              <a:gd name="T16" fmla="*/ 0 w 4313"/>
              <a:gd name="T17" fmla="*/ 2147483646 h 4874"/>
              <a:gd name="T18" fmla="*/ 0 w 4313"/>
              <a:gd name="T19" fmla="*/ 2147483646 h 4874"/>
              <a:gd name="T20" fmla="*/ 2147483646 w 4313"/>
              <a:gd name="T21" fmla="*/ 2147483646 h 4874"/>
              <a:gd name="T22" fmla="*/ 2147483646 w 4313"/>
              <a:gd name="T23" fmla="*/ 2147483646 h 4874"/>
              <a:gd name="T24" fmla="*/ 2147483646 w 4313"/>
              <a:gd name="T25" fmla="*/ 2147483646 h 4874"/>
              <a:gd name="T26" fmla="*/ 2147483646 w 4313"/>
              <a:gd name="T27" fmla="*/ 2147483646 h 4874"/>
              <a:gd name="T28" fmla="*/ 2147483646 w 4313"/>
              <a:gd name="T29" fmla="*/ 2147483646 h 487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4313" h="4874">
                <a:moveTo>
                  <a:pt x="2156" y="0"/>
                </a:moveTo>
                <a:lnTo>
                  <a:pt x="190" y="1135"/>
                </a:lnTo>
                <a:lnTo>
                  <a:pt x="2170" y="2278"/>
                </a:lnTo>
                <a:lnTo>
                  <a:pt x="4136" y="1143"/>
                </a:lnTo>
                <a:lnTo>
                  <a:pt x="2156" y="0"/>
                </a:lnTo>
                <a:close/>
                <a:moveTo>
                  <a:pt x="0" y="3735"/>
                </a:moveTo>
                <a:lnTo>
                  <a:pt x="1973" y="4874"/>
                </a:lnTo>
                <a:lnTo>
                  <a:pt x="1973" y="2589"/>
                </a:lnTo>
                <a:lnTo>
                  <a:pt x="0" y="1450"/>
                </a:lnTo>
                <a:lnTo>
                  <a:pt x="0" y="3735"/>
                </a:lnTo>
                <a:close/>
                <a:moveTo>
                  <a:pt x="2341" y="2604"/>
                </a:moveTo>
                <a:lnTo>
                  <a:pt x="2341" y="4874"/>
                </a:lnTo>
                <a:lnTo>
                  <a:pt x="4313" y="3735"/>
                </a:lnTo>
                <a:lnTo>
                  <a:pt x="4313" y="1465"/>
                </a:lnTo>
                <a:lnTo>
                  <a:pt x="2341" y="260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 sz="2800">
              <a:solidFill>
                <a:schemeClr val="accent1"/>
              </a:solidFill>
            </a:endParaRPr>
          </a:p>
        </p:txBody>
      </p:sp>
      <p:sp>
        <p:nvSpPr>
          <p:cNvPr id="45" name="稻壳儿原创设计师【幻雨工作室】_2"/>
          <p:cNvSpPr txBox="1"/>
          <p:nvPr/>
        </p:nvSpPr>
        <p:spPr>
          <a:xfrm>
            <a:off x="1571127" y="1020274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zh-CN" dirty="0">
              <a:solidFill>
                <a:schemeClr val="accent1"/>
              </a:solidFill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</a:endParaRPr>
          </a:p>
        </p:txBody>
      </p:sp>
      <p:cxnSp>
        <p:nvCxnSpPr>
          <p:cNvPr id="46" name="稻壳儿原创设计师【幻雨工作室】_3"/>
          <p:cNvCxnSpPr/>
          <p:nvPr/>
        </p:nvCxnSpPr>
        <p:spPr>
          <a:xfrm>
            <a:off x="10700941" y="1230484"/>
            <a:ext cx="579258" cy="0"/>
          </a:xfrm>
          <a:prstGeom prst="line">
            <a:avLst/>
          </a:prstGeom>
          <a:ln w="2540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稻壳儿原创设计师【幻雨工作室】_4"/>
          <p:cNvCxnSpPr/>
          <p:nvPr/>
        </p:nvCxnSpPr>
        <p:spPr>
          <a:xfrm>
            <a:off x="10700941" y="1456395"/>
            <a:ext cx="579258" cy="0"/>
          </a:xfrm>
          <a:prstGeom prst="line">
            <a:avLst/>
          </a:prstGeom>
          <a:ln w="2540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稻壳儿原创设计师【幻雨工作室】_5"/>
          <p:cNvSpPr txBox="1"/>
          <p:nvPr/>
        </p:nvSpPr>
        <p:spPr>
          <a:xfrm>
            <a:off x="2108850" y="2138042"/>
            <a:ext cx="785238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基于互补滤波的多传感器数据融合</a:t>
            </a:r>
          </a:p>
          <a:p>
            <a:pPr algn="ctr"/>
            <a:r>
              <a:rPr lang="zh-CN" altLang="en-US" sz="3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算法设计及实现</a:t>
            </a:r>
          </a:p>
        </p:txBody>
      </p:sp>
      <p:sp>
        <p:nvSpPr>
          <p:cNvPr id="21" name="稻壳儿原创设计师【幻雨工作室】_6"/>
          <p:cNvSpPr/>
          <p:nvPr/>
        </p:nvSpPr>
        <p:spPr>
          <a:xfrm>
            <a:off x="2310130" y="3495040"/>
            <a:ext cx="7866380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Multi-sensor data fusion based on complementary filteringAlgorithm design and implementation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3195980" y="4524483"/>
            <a:ext cx="6501412" cy="396949"/>
            <a:chOff x="2842614" y="4683233"/>
            <a:chExt cx="6501412" cy="396949"/>
          </a:xfrm>
        </p:grpSpPr>
        <p:grpSp>
          <p:nvGrpSpPr>
            <p:cNvPr id="16" name="组合 15"/>
            <p:cNvGrpSpPr/>
            <p:nvPr/>
          </p:nvGrpSpPr>
          <p:grpSpPr>
            <a:xfrm>
              <a:off x="3114675" y="4683233"/>
              <a:ext cx="6229351" cy="368301"/>
              <a:chOff x="2010966" y="4340864"/>
              <a:chExt cx="6229351" cy="368301"/>
            </a:xfrm>
          </p:grpSpPr>
          <p:sp>
            <p:nvSpPr>
              <p:cNvPr id="2" name="文本框 1"/>
              <p:cNvSpPr txBox="1"/>
              <p:nvPr/>
            </p:nvSpPr>
            <p:spPr>
              <a:xfrm>
                <a:off x="2010966" y="4340864"/>
                <a:ext cx="2552700" cy="368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buClrTx/>
                  <a:buSzTx/>
                  <a:buFontTx/>
                  <a:buNone/>
                </a:pPr>
                <a:r>
                  <a:rPr kumimoji="0" lang="zh-CN" altLang="en-US" b="0" i="0" u="none" strike="noStrike" kern="1200" cap="none" spc="0" normalizeH="0" baseline="0" dirty="0">
                    <a:solidFill>
                      <a:schemeClr val="accen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lt"/>
                  </a:rPr>
                  <a:t>汇报人：杨宇</a:t>
                </a:r>
              </a:p>
            </p:txBody>
          </p:sp>
          <p:sp>
            <p:nvSpPr>
              <p:cNvPr id="18" name="文本框 17"/>
              <p:cNvSpPr txBox="1"/>
              <p:nvPr/>
            </p:nvSpPr>
            <p:spPr>
              <a:xfrm>
                <a:off x="5153229" y="4340865"/>
                <a:ext cx="3087088" cy="368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800" b="0" i="0" u="none" strike="noStrike" kern="1200" cap="none" spc="0" normalizeH="0" baseline="0" dirty="0">
                    <a:solidFill>
                      <a:schemeClr val="accen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lt"/>
                  </a:rPr>
                  <a:t>汇报时间：2023/</a:t>
                </a:r>
                <a:r>
                  <a:rPr kumimoji="0" lang="en-US" altLang="zh-CN" sz="1800" b="0" i="0" u="none" strike="noStrike" kern="1200" cap="none" spc="0" normalizeH="0" baseline="0" dirty="0">
                    <a:solidFill>
                      <a:schemeClr val="accen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lt"/>
                  </a:rPr>
                  <a:t>4</a:t>
                </a:r>
                <a:r>
                  <a:rPr kumimoji="0" lang="zh-CN" altLang="en-US" sz="1800" b="0" i="0" u="none" strike="noStrike" kern="1200" cap="none" spc="0" normalizeH="0" baseline="0" dirty="0">
                    <a:solidFill>
                      <a:schemeClr val="accen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lt"/>
                  </a:rPr>
                  <a:t>/</a:t>
                </a:r>
                <a:r>
                  <a:rPr kumimoji="0" lang="en-US" altLang="zh-CN" sz="1800" b="0" i="0" u="none" strike="noStrike" kern="1200" cap="none" spc="0" normalizeH="0" baseline="0" dirty="0">
                    <a:solidFill>
                      <a:schemeClr val="accen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lt"/>
                  </a:rPr>
                  <a:t>4</a:t>
                </a:r>
                <a:endPara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  <p:pic>
          <p:nvPicPr>
            <p:cNvPr id="22" name="图形 19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842614" y="4766113"/>
              <a:ext cx="271513" cy="288000"/>
            </a:xfrm>
            <a:prstGeom prst="rect">
              <a:avLst/>
            </a:prstGeom>
          </p:spPr>
        </p:pic>
        <p:pic>
          <p:nvPicPr>
            <p:cNvPr id="23" name="图形 20"/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935063" y="4766113"/>
              <a:ext cx="314069" cy="314069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稻壳儿原创设计师【幻雨工作室】_1"/>
          <p:cNvSpPr txBox="1"/>
          <p:nvPr/>
        </p:nvSpPr>
        <p:spPr>
          <a:xfrm>
            <a:off x="1637374" y="677015"/>
            <a:ext cx="46532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已完成的研究工作及成果</a:t>
            </a:r>
            <a:endParaRPr lang="zh-CN" altLang="en-US" sz="24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稻壳儿原创设计师【幻雨工作室】_2"/>
          <p:cNvSpPr>
            <a:spLocks noChangeArrowheads="1"/>
          </p:cNvSpPr>
          <p:nvPr/>
        </p:nvSpPr>
        <p:spPr bwMode="auto">
          <a:xfrm>
            <a:off x="582792" y="652933"/>
            <a:ext cx="1004918" cy="1002270"/>
          </a:xfrm>
          <a:prstGeom prst="ellipse">
            <a:avLst/>
          </a:prstGeom>
          <a:solidFill>
            <a:schemeClr val="accent1"/>
          </a:solidFill>
          <a:ln w="76200">
            <a:noFill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>
              <a:buFontTx/>
              <a:buNone/>
            </a:pPr>
            <a:endParaRPr lang="zh-CN" altLang="en-US" sz="1400">
              <a:solidFill>
                <a:schemeClr val="accent1"/>
              </a:solidFill>
            </a:endParaRPr>
          </a:p>
        </p:txBody>
      </p:sp>
      <p:sp>
        <p:nvSpPr>
          <p:cNvPr id="4" name="稻壳儿原创设计师【幻雨工作室】_3"/>
          <p:cNvSpPr txBox="1">
            <a:spLocks noChangeArrowheads="1"/>
          </p:cNvSpPr>
          <p:nvPr/>
        </p:nvSpPr>
        <p:spPr bwMode="auto">
          <a:xfrm>
            <a:off x="600183" y="800125"/>
            <a:ext cx="97013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4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831215" y="1833245"/>
            <a:ext cx="10677525" cy="2583815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lstStyle/>
          <a:p>
            <a:pPr indent="266700" algn="l"/>
            <a:r>
              <a:rPr 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MAG由于地球磁场环境下，各个地区的磁场强度，磁倾角，磁偏角不同，因此需要采集后的结果进行磁补偿。通过查表法查找世界地磁场模型（WMM），便可以获取当地的磁场信息用于磁补偿。</a:t>
            </a:r>
            <a:endParaRPr lang="zh-CN" sz="2000" b="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700973" y="3083243"/>
            <a:ext cx="5263515" cy="176466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文本框 100"/>
          <p:cNvSpPr txBox="1"/>
          <p:nvPr/>
        </p:nvSpPr>
        <p:spPr>
          <a:xfrm>
            <a:off x="2701290" y="5193665"/>
            <a:ext cx="50800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266700" algn="ctr"/>
            <a:r>
              <a:rPr lang="zh-CN" altLang="en-US" b="0"/>
              <a:t>图6 查表法获取当地磁场强度，磁偏角等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稻壳儿原创设计师【幻雨工作室】_1"/>
          <p:cNvSpPr txBox="1"/>
          <p:nvPr/>
        </p:nvSpPr>
        <p:spPr>
          <a:xfrm>
            <a:off x="1637374" y="409045"/>
            <a:ext cx="46532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已完成的研究工作及成果</a:t>
            </a:r>
            <a:endParaRPr lang="zh-CN" altLang="en-US" sz="24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稻壳儿原创设计师【幻雨工作室】_2"/>
          <p:cNvSpPr>
            <a:spLocks noChangeArrowheads="1"/>
          </p:cNvSpPr>
          <p:nvPr/>
        </p:nvSpPr>
        <p:spPr bwMode="auto">
          <a:xfrm>
            <a:off x="582792" y="384963"/>
            <a:ext cx="1004918" cy="1002270"/>
          </a:xfrm>
          <a:prstGeom prst="ellipse">
            <a:avLst/>
          </a:prstGeom>
          <a:solidFill>
            <a:schemeClr val="accent1"/>
          </a:solidFill>
          <a:ln w="76200">
            <a:noFill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>
              <a:buFontTx/>
              <a:buNone/>
            </a:pPr>
            <a:endParaRPr lang="zh-CN" altLang="en-US" sz="1400">
              <a:solidFill>
                <a:schemeClr val="accent1"/>
              </a:solidFill>
            </a:endParaRPr>
          </a:p>
        </p:txBody>
      </p:sp>
      <p:sp>
        <p:nvSpPr>
          <p:cNvPr id="4" name="稻壳儿原创设计师【幻雨工作室】_3"/>
          <p:cNvSpPr txBox="1">
            <a:spLocks noChangeArrowheads="1"/>
          </p:cNvSpPr>
          <p:nvPr/>
        </p:nvSpPr>
        <p:spPr bwMode="auto">
          <a:xfrm>
            <a:off x="600183" y="532155"/>
            <a:ext cx="97013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4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831215" y="1296035"/>
            <a:ext cx="10677525" cy="2583815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lstStyle/>
          <a:p>
            <a:pPr indent="266700"/>
            <a:r>
              <a:rPr lang="zh-CN" sz="2000" b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Part 2.数据融合。数据融合算法的主要思想为将IMU作为主要的PVA（位置、速度、姿态）感知单元，同时引入GPS，MAG等辅助传感器进行实时地修正，以达到优势互补，和精度更高的效果。常见的数据融合算法是扩展卡尔曼滤波（Extended Kalman Filter, EKF）算法，但是扩展卡尔曼滤波算法的计算复杂度较高，不适合在单片机这种低性能的设备上使用，因此这里选用互补滤波加闭环纯比例控制的算法，即将辅助传感器的修正值直接乘以比例作用到IMU的预测值上。</a:t>
            </a:r>
          </a:p>
          <a:p>
            <a:pPr indent="266700"/>
            <a:r>
              <a:rPr lang="zh-CN" sz="2000" b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姿态更新：原理为四元数的微分方程的离散化方程（RK1）。因此在已知初始姿态的情况下，只需传入当前时刻修正后的角速度，即可获取实时姿态。</a:t>
            </a:r>
          </a:p>
        </p:txBody>
      </p:sp>
      <p:pic>
        <p:nvPicPr>
          <p:cNvPr id="14" name="图片 14" descr="欧拉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813435" y="3917950"/>
            <a:ext cx="3426460" cy="1935480"/>
          </a:xfrm>
          <a:prstGeom prst="rect">
            <a:avLst/>
          </a:prstGeom>
        </p:spPr>
      </p:pic>
      <p:sp>
        <p:nvSpPr>
          <p:cNvPr id="101" name="文本框 100"/>
          <p:cNvSpPr txBox="1"/>
          <p:nvPr/>
        </p:nvSpPr>
        <p:spPr>
          <a:xfrm>
            <a:off x="297815" y="5891530"/>
            <a:ext cx="50800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0" algn="ctr"/>
            <a:r>
              <a:rPr lang="zh-CN" altLang="en-US" b="0"/>
              <a:t>图7四元数的微分方程的离散化方程</a:t>
            </a:r>
          </a:p>
        </p:txBody>
      </p:sp>
      <p:pic>
        <p:nvPicPr>
          <p:cNvPr id="12" name="图片 1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5574983" y="3935413"/>
            <a:ext cx="5075555" cy="175069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6290945" y="589153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图</a:t>
            </a:r>
            <a:r>
              <a:rPr lang="en-US" altLang="zh-CN"/>
              <a:t>8</a:t>
            </a:r>
            <a:r>
              <a:rPr lang="zh-CN" altLang="en-US"/>
              <a:t>四元数姿态更新方程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稻壳儿原创设计师【幻雨工作室】_1"/>
          <p:cNvSpPr txBox="1"/>
          <p:nvPr/>
        </p:nvSpPr>
        <p:spPr>
          <a:xfrm>
            <a:off x="1637374" y="677015"/>
            <a:ext cx="46532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已完成的研究工作及成果</a:t>
            </a:r>
            <a:endParaRPr lang="zh-CN" altLang="en-US" sz="24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稻壳儿原创设计师【幻雨工作室】_2"/>
          <p:cNvSpPr>
            <a:spLocks noChangeArrowheads="1"/>
          </p:cNvSpPr>
          <p:nvPr/>
        </p:nvSpPr>
        <p:spPr bwMode="auto">
          <a:xfrm>
            <a:off x="582792" y="652933"/>
            <a:ext cx="1004918" cy="1002270"/>
          </a:xfrm>
          <a:prstGeom prst="ellipse">
            <a:avLst/>
          </a:prstGeom>
          <a:solidFill>
            <a:schemeClr val="accent1"/>
          </a:solidFill>
          <a:ln w="76200">
            <a:noFill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>
              <a:buFontTx/>
              <a:buNone/>
            </a:pPr>
            <a:endParaRPr lang="zh-CN" altLang="en-US" sz="1400">
              <a:solidFill>
                <a:schemeClr val="accent1"/>
              </a:solidFill>
            </a:endParaRPr>
          </a:p>
        </p:txBody>
      </p:sp>
      <p:sp>
        <p:nvSpPr>
          <p:cNvPr id="4" name="稻壳儿原创设计师【幻雨工作室】_3"/>
          <p:cNvSpPr txBox="1">
            <a:spLocks noChangeArrowheads="1"/>
          </p:cNvSpPr>
          <p:nvPr/>
        </p:nvSpPr>
        <p:spPr bwMode="auto">
          <a:xfrm>
            <a:off x="600183" y="800125"/>
            <a:ext cx="97013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4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831215" y="1508125"/>
            <a:ext cx="10677525" cy="2583815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lstStyle/>
          <a:p>
            <a:pPr indent="266700"/>
            <a:r>
              <a:rPr lang="zh-CN" sz="2000" b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姿态修正：姿态修正的核心思想主要为闭环纯比例控制，将理想的方向向量与实际的方向向量的叉积作为偏差，经过比例P环节后给到角速度的修正。其中，姿态修正分为加速度修正和航向修正。以加速度修正为例，将IMU测得的加速度作为理想的加速度a1向量，将GPS测得的运动速度的微分（并不存在真实的微分，这里使用微分加二阶临界阻尼系统近似模拟微分，如下图）作为实际运动加速度a2向量，a1,a2向量叉积得到加速度修正值，如下图。</a:t>
            </a:r>
          </a:p>
          <a:p>
            <a:pPr indent="266700"/>
            <a:endParaRPr lang="zh-CN" sz="2000" b="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266700"/>
            <a:endParaRPr lang="zh-CN" sz="2000" b="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266700"/>
            <a:endParaRPr lang="zh-CN" sz="2000" b="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831215" y="3210560"/>
            <a:ext cx="4452620" cy="2019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文本框 100"/>
          <p:cNvSpPr txBox="1"/>
          <p:nvPr/>
        </p:nvSpPr>
        <p:spPr>
          <a:xfrm>
            <a:off x="517525" y="5229860"/>
            <a:ext cx="50800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0" algn="ctr"/>
            <a:r>
              <a:rPr lang="en-US" altLang="zh-CN" b="0"/>
              <a:t>图8微分环节加二阶临界阻尼近似模拟微分系统</a:t>
            </a:r>
            <a:endParaRPr lang="zh-CN" altLang="en-US" b="0">
              <a:latin typeface="Calibri" panose="020F0502020204030204" pitchFamily="34" charset="0"/>
              <a:ea typeface="黑体" panose="02010609060101010101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5842953" y="3363913"/>
            <a:ext cx="5266055" cy="171259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5843270" y="5229860"/>
            <a:ext cx="50800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>
              <a:buClrTx/>
              <a:buSzTx/>
              <a:buFontTx/>
            </a:pPr>
            <a:r>
              <a:rPr lang="en-US" altLang="zh-CN" b="0"/>
              <a:t>图9加速度修正环节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稻壳儿原创设计师【幻雨工作室】_1"/>
          <p:cNvSpPr txBox="1"/>
          <p:nvPr/>
        </p:nvSpPr>
        <p:spPr>
          <a:xfrm>
            <a:off x="1637374" y="677015"/>
            <a:ext cx="46532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已完成的研究工作及成果</a:t>
            </a:r>
            <a:endParaRPr lang="zh-CN" altLang="en-US" sz="24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稻壳儿原创设计师【幻雨工作室】_2"/>
          <p:cNvSpPr>
            <a:spLocks noChangeArrowheads="1"/>
          </p:cNvSpPr>
          <p:nvPr/>
        </p:nvSpPr>
        <p:spPr bwMode="auto">
          <a:xfrm>
            <a:off x="582792" y="652933"/>
            <a:ext cx="1004918" cy="1002270"/>
          </a:xfrm>
          <a:prstGeom prst="ellipse">
            <a:avLst/>
          </a:prstGeom>
          <a:solidFill>
            <a:schemeClr val="accent1"/>
          </a:solidFill>
          <a:ln w="76200">
            <a:noFill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>
              <a:buFontTx/>
              <a:buNone/>
            </a:pPr>
            <a:endParaRPr lang="zh-CN" altLang="en-US" sz="1400">
              <a:solidFill>
                <a:schemeClr val="accent1"/>
              </a:solidFill>
            </a:endParaRPr>
          </a:p>
        </p:txBody>
      </p:sp>
      <p:sp>
        <p:nvSpPr>
          <p:cNvPr id="4" name="稻壳儿原创设计师【幻雨工作室】_3"/>
          <p:cNvSpPr txBox="1">
            <a:spLocks noChangeArrowheads="1"/>
          </p:cNvSpPr>
          <p:nvPr/>
        </p:nvSpPr>
        <p:spPr bwMode="auto">
          <a:xfrm>
            <a:off x="600183" y="800125"/>
            <a:ext cx="97013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4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831215" y="1833245"/>
            <a:ext cx="10677525" cy="2583815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lstStyle/>
          <a:p>
            <a:pPr indent="266700"/>
            <a:r>
              <a:rPr lang="zh-CN" sz="2000" b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位置速度更新：静止状态下，由IMU获取的加速度通过积分得到速度，再次积分得到位置。</a:t>
            </a:r>
          </a:p>
        </p:txBody>
      </p:sp>
      <p:pic>
        <p:nvPicPr>
          <p:cNvPr id="15" name="图片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501140" y="2679700"/>
            <a:ext cx="8931275" cy="262064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文本框 100"/>
          <p:cNvSpPr txBox="1"/>
          <p:nvPr/>
        </p:nvSpPr>
        <p:spPr>
          <a:xfrm>
            <a:off x="2503170" y="5962015"/>
            <a:ext cx="50800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0" algn="ctr"/>
            <a:r>
              <a:rPr lang="en-US" altLang="zh-CN" b="0"/>
              <a:t>图10位置速度更新环节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23215" y="4491355"/>
            <a:ext cx="10676890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127000"/>
            <a:endParaRPr lang="zh-CN" sz="2000"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稻壳儿原创设计师【幻雨工作室】_1"/>
          <p:cNvSpPr txBox="1"/>
          <p:nvPr/>
        </p:nvSpPr>
        <p:spPr>
          <a:xfrm>
            <a:off x="1637374" y="677015"/>
            <a:ext cx="46532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已完成的研究工作及成果</a:t>
            </a:r>
            <a:endParaRPr lang="zh-CN" altLang="en-US" sz="24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稻壳儿原创设计师【幻雨工作室】_2"/>
          <p:cNvSpPr>
            <a:spLocks noChangeArrowheads="1"/>
          </p:cNvSpPr>
          <p:nvPr/>
        </p:nvSpPr>
        <p:spPr bwMode="auto">
          <a:xfrm>
            <a:off x="582792" y="652933"/>
            <a:ext cx="1004918" cy="1002270"/>
          </a:xfrm>
          <a:prstGeom prst="ellipse">
            <a:avLst/>
          </a:prstGeom>
          <a:solidFill>
            <a:schemeClr val="accent1"/>
          </a:solidFill>
          <a:ln w="76200">
            <a:noFill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>
              <a:buFontTx/>
              <a:buNone/>
            </a:pPr>
            <a:endParaRPr lang="zh-CN" altLang="en-US" sz="1400">
              <a:solidFill>
                <a:schemeClr val="accent1"/>
              </a:solidFill>
            </a:endParaRPr>
          </a:p>
        </p:txBody>
      </p:sp>
      <p:sp>
        <p:nvSpPr>
          <p:cNvPr id="4" name="稻壳儿原创设计师【幻雨工作室】_3"/>
          <p:cNvSpPr txBox="1">
            <a:spLocks noChangeArrowheads="1"/>
          </p:cNvSpPr>
          <p:nvPr/>
        </p:nvSpPr>
        <p:spPr bwMode="auto">
          <a:xfrm>
            <a:off x="600183" y="800125"/>
            <a:ext cx="97013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4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831215" y="1833245"/>
            <a:ext cx="10677525" cy="2583815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lstStyle/>
          <a:p>
            <a:pPr indent="127000"/>
            <a:r>
              <a:rPr 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位置速度修正：将更新后的位置速度与GPS测量后的结果进行比较，输出经过比例控制后给到位置和速    度的修正。</a:t>
            </a:r>
            <a:endParaRPr lang="zh-CN" sz="2000" b="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16" name="图片 1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847340" y="2824480"/>
            <a:ext cx="6880860" cy="250761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文本框 100"/>
          <p:cNvSpPr txBox="1"/>
          <p:nvPr/>
        </p:nvSpPr>
        <p:spPr>
          <a:xfrm>
            <a:off x="3630295" y="5721985"/>
            <a:ext cx="50800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>
              <a:buClrTx/>
              <a:buSzTx/>
              <a:buFontTx/>
            </a:pPr>
            <a:r>
              <a:rPr lang="en-US" altLang="zh-CN" b="0"/>
              <a:t>图11位置速度修正环节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稻壳儿原创设计师【幻雨工作室】_1"/>
          <p:cNvSpPr txBox="1"/>
          <p:nvPr/>
        </p:nvSpPr>
        <p:spPr>
          <a:xfrm>
            <a:off x="1637374" y="677015"/>
            <a:ext cx="46532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已完成的研究工作及成果</a:t>
            </a:r>
            <a:endParaRPr lang="zh-CN" altLang="en-US" sz="24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稻壳儿原创设计师【幻雨工作室】_2"/>
          <p:cNvSpPr>
            <a:spLocks noChangeArrowheads="1"/>
          </p:cNvSpPr>
          <p:nvPr/>
        </p:nvSpPr>
        <p:spPr bwMode="auto">
          <a:xfrm>
            <a:off x="582792" y="652933"/>
            <a:ext cx="1004918" cy="1002270"/>
          </a:xfrm>
          <a:prstGeom prst="ellipse">
            <a:avLst/>
          </a:prstGeom>
          <a:solidFill>
            <a:schemeClr val="accent1"/>
          </a:solidFill>
          <a:ln w="76200">
            <a:noFill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>
              <a:buFontTx/>
              <a:buNone/>
            </a:pPr>
            <a:endParaRPr lang="zh-CN" altLang="en-US" sz="1400">
              <a:solidFill>
                <a:schemeClr val="accent1"/>
              </a:solidFill>
            </a:endParaRPr>
          </a:p>
        </p:txBody>
      </p:sp>
      <p:sp>
        <p:nvSpPr>
          <p:cNvPr id="4" name="稻壳儿原创设计师【幻雨工作室】_3"/>
          <p:cNvSpPr txBox="1">
            <a:spLocks noChangeArrowheads="1"/>
          </p:cNvSpPr>
          <p:nvPr/>
        </p:nvSpPr>
        <p:spPr bwMode="auto">
          <a:xfrm>
            <a:off x="600183" y="800125"/>
            <a:ext cx="97013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4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831215" y="1833245"/>
            <a:ext cx="10677525" cy="2583815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lstStyle/>
          <a:p>
            <a:pPr indent="266700"/>
            <a:endParaRPr lang="zh-CN" sz="2000"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01" name="文本框 100"/>
          <p:cNvSpPr txBox="1"/>
          <p:nvPr/>
        </p:nvSpPr>
        <p:spPr>
          <a:xfrm>
            <a:off x="1003935" y="1722120"/>
            <a:ext cx="10332085" cy="7067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127000" algn="l">
              <a:buClrTx/>
              <a:buSzTx/>
              <a:buFontTx/>
            </a:pPr>
            <a:r>
              <a:rPr lang="zh-CN" sz="20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开环仿真：通过对一组传感器的实测数据进行开环仿真，得到了以下PVT的仿真结果图。其中红线为模型输出结果，蓝线为SBG高精度惯性导航传感器参考数据。</a:t>
            </a:r>
          </a:p>
        </p:txBody>
      </p:sp>
      <p:pic>
        <p:nvPicPr>
          <p:cNvPr id="71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003618" y="2580958"/>
            <a:ext cx="4986655" cy="275780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rcRect r="254" b="32180"/>
          <a:stretch>
            <a:fillRect/>
          </a:stretch>
        </p:blipFill>
        <p:spPr>
          <a:xfrm>
            <a:off x="6434773" y="2580958"/>
            <a:ext cx="5247005" cy="20288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831850" y="5339080"/>
            <a:ext cx="10851515" cy="1014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266700"/>
            <a:r>
              <a:rPr lang="zh-CN" altLang="zh-CN" sz="2000" b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由PVT输出波形可以得出，姿态偏差始终保持在2deg范围内，属于误差允许水平，而位置速度值则与参考 值基本重合。说明修正后的PVT值在实时性和准确性上都得到了很大部分的提升，同时也证实了该算法的可行性。</a:t>
            </a:r>
            <a:endParaRPr lang="zh-CN" altLang="en-US" sz="2000" b="0" dirty="0">
              <a:latin typeface="Calibri" panose="020F0502020204030204" pitchFamily="34" charset="0"/>
              <a:ea typeface="黑体" panose="02010609060101010101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稻壳儿原创设计师【幻雨工作室】_1"/>
          <p:cNvSpPr txBox="1"/>
          <p:nvPr/>
        </p:nvSpPr>
        <p:spPr>
          <a:xfrm>
            <a:off x="4676775" y="3460115"/>
            <a:ext cx="560133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后期拟完成的研究</a:t>
            </a:r>
            <a:endParaRPr lang="zh-CN" altLang="en-US" sz="28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28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工作及进度安排</a:t>
            </a:r>
            <a:endParaRPr lang="zh-CN" altLang="en-US" sz="28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" name="稻壳儿原创设计师【幻雨工作室】_2"/>
          <p:cNvSpPr>
            <a:spLocks noChangeArrowheads="1"/>
          </p:cNvSpPr>
          <p:nvPr/>
        </p:nvSpPr>
        <p:spPr bwMode="auto">
          <a:xfrm>
            <a:off x="5282197" y="1837055"/>
            <a:ext cx="1627608" cy="1623318"/>
          </a:xfrm>
          <a:prstGeom prst="ellipse">
            <a:avLst/>
          </a:prstGeom>
          <a:solidFill>
            <a:schemeClr val="accent1"/>
          </a:solidFill>
          <a:ln w="76200">
            <a:noFill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>
              <a:buFontTx/>
              <a:buNone/>
            </a:pPr>
            <a:endParaRPr lang="zh-CN" altLang="en-US" sz="2800">
              <a:solidFill>
                <a:schemeClr val="accent1"/>
              </a:solidFill>
            </a:endParaRPr>
          </a:p>
        </p:txBody>
      </p:sp>
      <p:sp>
        <p:nvSpPr>
          <p:cNvPr id="30" name="稻壳儿原创设计师【幻雨工作室】_3"/>
          <p:cNvSpPr txBox="1">
            <a:spLocks noChangeArrowheads="1"/>
          </p:cNvSpPr>
          <p:nvPr/>
        </p:nvSpPr>
        <p:spPr bwMode="auto">
          <a:xfrm>
            <a:off x="5356128" y="2106999"/>
            <a:ext cx="1479744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6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6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稻壳儿原创设计师【幻雨工作室】_1"/>
          <p:cNvSpPr txBox="1"/>
          <p:nvPr/>
        </p:nvSpPr>
        <p:spPr>
          <a:xfrm>
            <a:off x="1587500" y="947420"/>
            <a:ext cx="4333240" cy="7080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1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后期拟完成的研究工作及进度安排</a:t>
            </a:r>
            <a:endParaRPr lang="zh-CN" altLang="en-US" sz="16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endParaRPr lang="zh-CN" altLang="en-US" sz="16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稻壳儿原创设计师【幻雨工作室】_2"/>
          <p:cNvSpPr>
            <a:spLocks noChangeArrowheads="1"/>
          </p:cNvSpPr>
          <p:nvPr/>
        </p:nvSpPr>
        <p:spPr bwMode="auto">
          <a:xfrm>
            <a:off x="582792" y="652933"/>
            <a:ext cx="1004918" cy="1002270"/>
          </a:xfrm>
          <a:prstGeom prst="ellipse">
            <a:avLst/>
          </a:prstGeom>
          <a:solidFill>
            <a:schemeClr val="accent1"/>
          </a:solidFill>
          <a:ln w="76200">
            <a:noFill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>
              <a:buFontTx/>
              <a:buNone/>
            </a:pPr>
            <a:endParaRPr lang="zh-CN" altLang="en-US" sz="1400">
              <a:solidFill>
                <a:schemeClr val="accent1"/>
              </a:solidFill>
            </a:endParaRPr>
          </a:p>
        </p:txBody>
      </p:sp>
      <p:sp>
        <p:nvSpPr>
          <p:cNvPr id="4" name="稻壳儿原创设计师【幻雨工作室】_3"/>
          <p:cNvSpPr txBox="1">
            <a:spLocks noChangeArrowheads="1"/>
          </p:cNvSpPr>
          <p:nvPr/>
        </p:nvSpPr>
        <p:spPr bwMode="auto">
          <a:xfrm>
            <a:off x="600183" y="800125"/>
            <a:ext cx="97013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4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稻壳儿原创设计师【幻雨工作室】_8"/>
          <p:cNvSpPr/>
          <p:nvPr/>
        </p:nvSpPr>
        <p:spPr>
          <a:xfrm>
            <a:off x="622064" y="2292655"/>
            <a:ext cx="965200" cy="965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latin typeface="Arial" panose="020B0604020202020204" pitchFamily="34" charset="0"/>
                <a:ea typeface="造字工房童真（非商用）常规体" pitchFamily="2" charset="-122"/>
                <a:cs typeface="Arial" panose="020B0604020202020204" pitchFamily="34" charset="0"/>
              </a:rPr>
              <a:t>01</a:t>
            </a:r>
            <a:endParaRPr lang="zh-CN" altLang="en-US" sz="2800" dirty="0">
              <a:latin typeface="Arial" panose="020B0604020202020204" pitchFamily="34" charset="0"/>
              <a:ea typeface="造字工房童真（非商用）常规体" pitchFamily="2" charset="-122"/>
              <a:cs typeface="Arial" panose="020B0604020202020204" pitchFamily="34" charset="0"/>
            </a:endParaRPr>
          </a:p>
        </p:txBody>
      </p:sp>
      <p:sp>
        <p:nvSpPr>
          <p:cNvPr id="12" name="稻壳儿原创设计师【幻雨工作室】_9"/>
          <p:cNvSpPr/>
          <p:nvPr/>
        </p:nvSpPr>
        <p:spPr>
          <a:xfrm>
            <a:off x="622064" y="3687849"/>
            <a:ext cx="965200" cy="96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Arial" panose="020B0604020202020204" pitchFamily="34" charset="0"/>
                <a:ea typeface="造字工房童真（非商用）常规体" pitchFamily="2" charset="-122"/>
                <a:cs typeface="Arial" panose="020B0604020202020204" pitchFamily="34" charset="0"/>
              </a:rPr>
              <a:t>02</a:t>
            </a:r>
            <a:endParaRPr lang="zh-CN" altLang="en-US" sz="2800" dirty="0">
              <a:solidFill>
                <a:schemeClr val="bg1"/>
              </a:solidFill>
              <a:latin typeface="Arial" panose="020B0604020202020204" pitchFamily="34" charset="0"/>
              <a:ea typeface="造字工房童真（非商用）常规体" pitchFamily="2" charset="-122"/>
              <a:cs typeface="Arial" panose="020B0604020202020204" pitchFamily="34" charset="0"/>
            </a:endParaRPr>
          </a:p>
        </p:txBody>
      </p:sp>
      <p:sp>
        <p:nvSpPr>
          <p:cNvPr id="101" name="文本框 100"/>
          <p:cNvSpPr txBox="1"/>
          <p:nvPr/>
        </p:nvSpPr>
        <p:spPr>
          <a:xfrm>
            <a:off x="1431925" y="1508125"/>
            <a:ext cx="9930765" cy="7067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127000"/>
            <a:r>
              <a:rPr lang="zh-CN" altLang="en-US" sz="20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继开环仿真验证通过后，下一步将进行硬件在环（HIL）仿真，在真实硬件（X7Pro自驾仪）进行验证测试。具体进度安排如下：</a:t>
            </a:r>
            <a:endParaRPr lang="zh-CN" altLang="en-US" b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9" name="稻壳儿原创设计师【幻雨工作室】_9"/>
          <p:cNvSpPr/>
          <p:nvPr>
            <p:custDataLst>
              <p:tags r:id="rId1"/>
            </p:custDataLst>
          </p:nvPr>
        </p:nvSpPr>
        <p:spPr>
          <a:xfrm>
            <a:off x="622064" y="5083579"/>
            <a:ext cx="965200" cy="96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Arial" panose="020B0604020202020204" pitchFamily="34" charset="0"/>
                <a:ea typeface="造字工房童真（非商用）常规体" pitchFamily="2" charset="-122"/>
                <a:cs typeface="Arial" panose="020B0604020202020204" pitchFamily="34" charset="0"/>
              </a:rPr>
              <a:t>03</a:t>
            </a:r>
            <a:endParaRPr lang="zh-CN" altLang="en-US" sz="2800" dirty="0">
              <a:solidFill>
                <a:schemeClr val="bg1"/>
              </a:solidFill>
              <a:latin typeface="Arial" panose="020B0604020202020204" pitchFamily="34" charset="0"/>
              <a:ea typeface="造字工房童真（非商用）常规体" pitchFamily="2" charset="-122"/>
              <a:cs typeface="Arial" panose="020B0604020202020204" pitchFamily="34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849120" y="2452370"/>
            <a:ext cx="909637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模型输出：在Simulink上配置模型参数（如目标平台信息，位数），使用 Simulink Embedded Coder工具生成嵌入式代码</a:t>
            </a:r>
            <a:r>
              <a:rPr lang="zh-CN" altLang="en-US"/>
              <a:t>。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1849120" y="3894455"/>
            <a:ext cx="86829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模型部署：Simulink在生成后的代码头文件中预留了模型IO接口变量和函数，因此需要为模型适配嵌入式端接口。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1849120" y="5083810"/>
            <a:ext cx="9263380" cy="7067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266700"/>
            <a:r>
              <a:rPr lang="zh-CN" altLang="en-US" sz="20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模型测试：在地面站发布运动指令控制小车运动，同时记录下模型输出信息，并在结束后与真实运动情况进行比对。拟结束时间：4.15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稻壳儿原创设计师【幻雨工作室】_1"/>
          <p:cNvSpPr txBox="1"/>
          <p:nvPr/>
        </p:nvSpPr>
        <p:spPr>
          <a:xfrm>
            <a:off x="4526280" y="3460115"/>
            <a:ext cx="63760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存在的问题与困难</a:t>
            </a:r>
            <a:endParaRPr lang="zh-CN" altLang="en-US" sz="32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" name="稻壳儿原创设计师【幻雨工作室】_2"/>
          <p:cNvSpPr>
            <a:spLocks noChangeArrowheads="1"/>
          </p:cNvSpPr>
          <p:nvPr/>
        </p:nvSpPr>
        <p:spPr bwMode="auto">
          <a:xfrm>
            <a:off x="5282198" y="1837055"/>
            <a:ext cx="1627608" cy="1623318"/>
          </a:xfrm>
          <a:prstGeom prst="ellipse">
            <a:avLst/>
          </a:prstGeom>
          <a:solidFill>
            <a:schemeClr val="accent1"/>
          </a:solidFill>
          <a:ln w="76200">
            <a:noFill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>
              <a:buFontTx/>
              <a:buNone/>
            </a:pPr>
            <a:endParaRPr lang="zh-CN" altLang="en-US" sz="2800">
              <a:solidFill>
                <a:schemeClr val="accent1"/>
              </a:solidFill>
            </a:endParaRPr>
          </a:p>
        </p:txBody>
      </p:sp>
      <p:sp>
        <p:nvSpPr>
          <p:cNvPr id="30" name="稻壳儿原创设计师【幻雨工作室】_3"/>
          <p:cNvSpPr txBox="1">
            <a:spLocks noChangeArrowheads="1"/>
          </p:cNvSpPr>
          <p:nvPr/>
        </p:nvSpPr>
        <p:spPr bwMode="auto">
          <a:xfrm>
            <a:off x="5356129" y="2106999"/>
            <a:ext cx="1479744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6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6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稻壳儿原创设计师【幻雨工作室】_1"/>
          <p:cNvSpPr>
            <a:spLocks noChangeArrowheads="1"/>
          </p:cNvSpPr>
          <p:nvPr/>
        </p:nvSpPr>
        <p:spPr bwMode="auto">
          <a:xfrm>
            <a:off x="582792" y="652933"/>
            <a:ext cx="1004918" cy="1002270"/>
          </a:xfrm>
          <a:prstGeom prst="ellipse">
            <a:avLst/>
          </a:prstGeom>
          <a:solidFill>
            <a:schemeClr val="accent1"/>
          </a:solidFill>
          <a:ln w="76200">
            <a:noFill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>
              <a:buFontTx/>
              <a:buNone/>
            </a:pPr>
            <a:endParaRPr lang="zh-CN" altLang="en-US" sz="1400">
              <a:solidFill>
                <a:schemeClr val="accent1"/>
              </a:solidFill>
            </a:endParaRPr>
          </a:p>
        </p:txBody>
      </p:sp>
      <p:sp>
        <p:nvSpPr>
          <p:cNvPr id="4" name="稻壳儿原创设计师【幻雨工作室】_2"/>
          <p:cNvSpPr txBox="1">
            <a:spLocks noChangeArrowheads="1"/>
          </p:cNvSpPr>
          <p:nvPr/>
        </p:nvSpPr>
        <p:spPr bwMode="auto">
          <a:xfrm>
            <a:off x="600183" y="800125"/>
            <a:ext cx="97013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4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稻壳儿原创设计师【幻雨工作室】_3"/>
          <p:cNvSpPr txBox="1"/>
          <p:nvPr/>
        </p:nvSpPr>
        <p:spPr>
          <a:xfrm>
            <a:off x="1570355" y="969645"/>
            <a:ext cx="66046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存在的问题与困难</a:t>
            </a:r>
            <a:endParaRPr lang="zh-CN" altLang="en-US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66775" y="2145665"/>
            <a:ext cx="9093200" cy="10509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457200"/>
            <a:r>
              <a:rPr sz="2400"/>
              <a:t>存在的问题：目前模型的输出精度评价仍依靠对比EKF算法输出精度，算法之间无法直接评价利弊。</a:t>
            </a:r>
          </a:p>
          <a:p>
            <a:pPr indent="457200"/>
            <a:r>
              <a:rPr sz="2400"/>
              <a:t>困难：目前作品完成度较高，处于收尾阶段，未遇到较大困难。</a:t>
            </a:r>
          </a:p>
        </p:txBody>
      </p:sp>
      <p:sp>
        <p:nvSpPr>
          <p:cNvPr id="101" name="文本框 100"/>
          <p:cNvSpPr txBox="1"/>
          <p:nvPr/>
        </p:nvSpPr>
        <p:spPr>
          <a:xfrm>
            <a:off x="1390650" y="3600450"/>
            <a:ext cx="50800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0"/>
            <a:r>
              <a:rPr lang="zh-CN" altLang="en-US" b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论文按时完成的可能性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221105" y="4004310"/>
            <a:ext cx="9231630" cy="829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266700" algn="l"/>
            <a:r>
              <a:rPr lang="zh-CN" altLang="en-US" sz="2400" b="0"/>
              <a:t>作品的主体算法设计以及底层嵌入式开发已经完成，因此论文按</a:t>
            </a:r>
            <a:r>
              <a:rPr lang="en-US" altLang="zh-CN" sz="2400" b="0"/>
              <a:t>   </a:t>
            </a:r>
            <a:r>
              <a:rPr lang="zh-CN" altLang="en-US" sz="2400" b="0"/>
              <a:t>时完成的可能性很高。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稻壳儿原创设计师【幻雨工作室】_1"/>
          <p:cNvSpPr>
            <a:spLocks noChangeArrowheads="1"/>
          </p:cNvSpPr>
          <p:nvPr/>
        </p:nvSpPr>
        <p:spPr bwMode="auto">
          <a:xfrm>
            <a:off x="1193729" y="2703833"/>
            <a:ext cx="1110005" cy="110645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>
              <a:buFontTx/>
              <a:buNone/>
            </a:pPr>
            <a:endParaRPr lang="zh-CN" altLang="en-US" sz="28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稻壳儿原创设计师【幻雨工作室】_2"/>
          <p:cNvSpPr txBox="1">
            <a:spLocks noChangeArrowheads="1"/>
          </p:cNvSpPr>
          <p:nvPr/>
        </p:nvSpPr>
        <p:spPr bwMode="auto">
          <a:xfrm>
            <a:off x="1385491" y="2933894"/>
            <a:ext cx="72648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稻壳儿原创设计师【幻雨工作室】_3"/>
          <p:cNvSpPr>
            <a:spLocks noChangeArrowheads="1"/>
          </p:cNvSpPr>
          <p:nvPr/>
        </p:nvSpPr>
        <p:spPr bwMode="auto">
          <a:xfrm>
            <a:off x="1185184" y="4517455"/>
            <a:ext cx="1110003" cy="110645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>
              <a:buFontTx/>
              <a:buNone/>
            </a:pPr>
            <a:endParaRPr lang="zh-CN" altLang="en-US" sz="280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稻壳儿原创设计师【幻雨工作室】_4"/>
          <p:cNvSpPr txBox="1">
            <a:spLocks noChangeArrowheads="1"/>
          </p:cNvSpPr>
          <p:nvPr/>
        </p:nvSpPr>
        <p:spPr bwMode="auto">
          <a:xfrm>
            <a:off x="1380776" y="4747516"/>
            <a:ext cx="71882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稻壳儿原创设计师【幻雨工作室】_5"/>
          <p:cNvSpPr>
            <a:spLocks noChangeArrowheads="1"/>
          </p:cNvSpPr>
          <p:nvPr/>
        </p:nvSpPr>
        <p:spPr bwMode="auto">
          <a:xfrm>
            <a:off x="6117956" y="2703833"/>
            <a:ext cx="1110003" cy="110645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>
              <a:buFontTx/>
              <a:buNone/>
            </a:pPr>
            <a:endParaRPr lang="zh-CN" altLang="en-US" sz="280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稻壳儿原创设计师【幻雨工作室】_6"/>
          <p:cNvSpPr txBox="1">
            <a:spLocks noChangeArrowheads="1"/>
          </p:cNvSpPr>
          <p:nvPr/>
        </p:nvSpPr>
        <p:spPr bwMode="auto">
          <a:xfrm>
            <a:off x="6313547" y="2933894"/>
            <a:ext cx="71882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稻壳儿原创设计师【幻雨工作室】_7"/>
          <p:cNvSpPr>
            <a:spLocks noChangeArrowheads="1"/>
          </p:cNvSpPr>
          <p:nvPr/>
        </p:nvSpPr>
        <p:spPr bwMode="auto">
          <a:xfrm>
            <a:off x="6125890" y="4517455"/>
            <a:ext cx="1110003" cy="110645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>
              <a:buFontTx/>
              <a:buNone/>
            </a:pPr>
            <a:endParaRPr lang="zh-CN" altLang="en-US" sz="280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稻壳儿原创设计师【幻雨工作室】_8"/>
          <p:cNvSpPr txBox="1">
            <a:spLocks noChangeArrowheads="1"/>
          </p:cNvSpPr>
          <p:nvPr/>
        </p:nvSpPr>
        <p:spPr bwMode="auto">
          <a:xfrm>
            <a:off x="6317651" y="4747516"/>
            <a:ext cx="72648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稻壳儿原创设计师【幻雨工作室】_9"/>
          <p:cNvSpPr txBox="1"/>
          <p:nvPr/>
        </p:nvSpPr>
        <p:spPr>
          <a:xfrm>
            <a:off x="2352040" y="2780030"/>
            <a:ext cx="4237990" cy="9652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>
              <a:buClrTx/>
              <a:buSzTx/>
              <a:buFontTx/>
            </a:pPr>
            <a:r>
              <a:rPr lang="zh-CN" altLang="en-US"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论文工作是否按开题报告预</a:t>
            </a:r>
          </a:p>
          <a:p>
            <a:pPr algn="l">
              <a:buClrTx/>
              <a:buSzTx/>
              <a:buFontTx/>
            </a:pPr>
            <a:r>
              <a:rPr lang="zh-CN" altLang="en-US"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定的内容及进度安排进行</a:t>
            </a:r>
            <a:endParaRPr lang="zh-CN" altLang="en-US" sz="24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稻壳儿原创设计师【幻雨工作室】_10"/>
          <p:cNvSpPr txBox="1"/>
          <p:nvPr/>
        </p:nvSpPr>
        <p:spPr>
          <a:xfrm>
            <a:off x="2352329" y="4639794"/>
            <a:ext cx="26212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后期拟完成的研究</a:t>
            </a:r>
          </a:p>
          <a:p>
            <a:pPr algn="l"/>
            <a:r>
              <a:rPr lang="zh-CN" altLang="en-US"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工作及进度安排</a:t>
            </a:r>
          </a:p>
        </p:txBody>
      </p:sp>
      <p:sp>
        <p:nvSpPr>
          <p:cNvPr id="47" name="稻壳儿原创设计师【幻雨工作室】_11"/>
          <p:cNvSpPr txBox="1"/>
          <p:nvPr/>
        </p:nvSpPr>
        <p:spPr>
          <a:xfrm>
            <a:off x="7419720" y="2780006"/>
            <a:ext cx="35356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已完成的研究工作及成果</a:t>
            </a:r>
          </a:p>
        </p:txBody>
      </p:sp>
      <p:sp>
        <p:nvSpPr>
          <p:cNvPr id="48" name="稻壳儿原创设计师【幻雨工作室】_12"/>
          <p:cNvSpPr txBox="1"/>
          <p:nvPr/>
        </p:nvSpPr>
        <p:spPr>
          <a:xfrm>
            <a:off x="7419720" y="4593628"/>
            <a:ext cx="26212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存在的问题与困难</a:t>
            </a:r>
          </a:p>
        </p:txBody>
      </p:sp>
      <p:sp>
        <p:nvSpPr>
          <p:cNvPr id="49" name="稻壳儿原创设计师【幻雨工作室】_13"/>
          <p:cNvSpPr/>
          <p:nvPr/>
        </p:nvSpPr>
        <p:spPr>
          <a:xfrm>
            <a:off x="1058251" y="865103"/>
            <a:ext cx="411886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>
              <a:defRPr/>
            </a:pPr>
            <a:r>
              <a:rPr lang="zh-CN" altLang="en-US" sz="6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r>
              <a:rPr lang="en-US" altLang="zh-CN" sz="3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36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稻壳儿原创设计师【幻雨工作室】_1"/>
          <p:cNvSpPr/>
          <p:nvPr/>
        </p:nvSpPr>
        <p:spPr bwMode="auto">
          <a:xfrm>
            <a:off x="911802" y="1020693"/>
            <a:ext cx="571260" cy="645492"/>
          </a:xfrm>
          <a:custGeom>
            <a:avLst/>
            <a:gdLst>
              <a:gd name="T0" fmla="*/ 2147483646 w 4313"/>
              <a:gd name="T1" fmla="*/ 0 h 4874"/>
              <a:gd name="T2" fmla="*/ 2147483646 w 4313"/>
              <a:gd name="T3" fmla="*/ 2147483646 h 4874"/>
              <a:gd name="T4" fmla="*/ 2147483646 w 4313"/>
              <a:gd name="T5" fmla="*/ 2147483646 h 4874"/>
              <a:gd name="T6" fmla="*/ 2147483646 w 4313"/>
              <a:gd name="T7" fmla="*/ 2147483646 h 4874"/>
              <a:gd name="T8" fmla="*/ 2147483646 w 4313"/>
              <a:gd name="T9" fmla="*/ 0 h 4874"/>
              <a:gd name="T10" fmla="*/ 0 w 4313"/>
              <a:gd name="T11" fmla="*/ 2147483646 h 4874"/>
              <a:gd name="T12" fmla="*/ 2147483646 w 4313"/>
              <a:gd name="T13" fmla="*/ 2147483646 h 4874"/>
              <a:gd name="T14" fmla="*/ 2147483646 w 4313"/>
              <a:gd name="T15" fmla="*/ 2147483646 h 4874"/>
              <a:gd name="T16" fmla="*/ 0 w 4313"/>
              <a:gd name="T17" fmla="*/ 2147483646 h 4874"/>
              <a:gd name="T18" fmla="*/ 0 w 4313"/>
              <a:gd name="T19" fmla="*/ 2147483646 h 4874"/>
              <a:gd name="T20" fmla="*/ 2147483646 w 4313"/>
              <a:gd name="T21" fmla="*/ 2147483646 h 4874"/>
              <a:gd name="T22" fmla="*/ 2147483646 w 4313"/>
              <a:gd name="T23" fmla="*/ 2147483646 h 4874"/>
              <a:gd name="T24" fmla="*/ 2147483646 w 4313"/>
              <a:gd name="T25" fmla="*/ 2147483646 h 4874"/>
              <a:gd name="T26" fmla="*/ 2147483646 w 4313"/>
              <a:gd name="T27" fmla="*/ 2147483646 h 4874"/>
              <a:gd name="T28" fmla="*/ 2147483646 w 4313"/>
              <a:gd name="T29" fmla="*/ 2147483646 h 487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4313" h="4874">
                <a:moveTo>
                  <a:pt x="2156" y="0"/>
                </a:moveTo>
                <a:lnTo>
                  <a:pt x="190" y="1135"/>
                </a:lnTo>
                <a:lnTo>
                  <a:pt x="2170" y="2278"/>
                </a:lnTo>
                <a:lnTo>
                  <a:pt x="4136" y="1143"/>
                </a:lnTo>
                <a:lnTo>
                  <a:pt x="2156" y="0"/>
                </a:lnTo>
                <a:close/>
                <a:moveTo>
                  <a:pt x="0" y="3735"/>
                </a:moveTo>
                <a:lnTo>
                  <a:pt x="1973" y="4874"/>
                </a:lnTo>
                <a:lnTo>
                  <a:pt x="1973" y="2589"/>
                </a:lnTo>
                <a:lnTo>
                  <a:pt x="0" y="1450"/>
                </a:lnTo>
                <a:lnTo>
                  <a:pt x="0" y="3735"/>
                </a:lnTo>
                <a:close/>
                <a:moveTo>
                  <a:pt x="2341" y="2604"/>
                </a:moveTo>
                <a:lnTo>
                  <a:pt x="2341" y="4874"/>
                </a:lnTo>
                <a:lnTo>
                  <a:pt x="4313" y="3735"/>
                </a:lnTo>
                <a:lnTo>
                  <a:pt x="4313" y="1465"/>
                </a:lnTo>
                <a:lnTo>
                  <a:pt x="2341" y="260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 sz="2800">
              <a:solidFill>
                <a:schemeClr val="accent1"/>
              </a:solidFill>
            </a:endParaRPr>
          </a:p>
        </p:txBody>
      </p:sp>
      <p:cxnSp>
        <p:nvCxnSpPr>
          <p:cNvPr id="46" name="稻壳儿原创设计师【幻雨工作室】_3"/>
          <p:cNvCxnSpPr/>
          <p:nvPr/>
        </p:nvCxnSpPr>
        <p:spPr>
          <a:xfrm>
            <a:off x="10700941" y="1230484"/>
            <a:ext cx="579258" cy="0"/>
          </a:xfrm>
          <a:prstGeom prst="line">
            <a:avLst/>
          </a:prstGeom>
          <a:ln w="2540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稻壳儿原创设计师【幻雨工作室】_4"/>
          <p:cNvCxnSpPr/>
          <p:nvPr/>
        </p:nvCxnSpPr>
        <p:spPr>
          <a:xfrm>
            <a:off x="10700941" y="1456395"/>
            <a:ext cx="579258" cy="0"/>
          </a:xfrm>
          <a:prstGeom prst="line">
            <a:avLst/>
          </a:prstGeom>
          <a:ln w="2540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稻壳儿原创设计师【幻雨工作室】_6"/>
          <p:cNvSpPr txBox="1"/>
          <p:nvPr/>
        </p:nvSpPr>
        <p:spPr>
          <a:xfrm>
            <a:off x="2535091" y="2631299"/>
            <a:ext cx="7121818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6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感谢您的观看！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2578760" y="4500988"/>
            <a:ext cx="6501412" cy="396949"/>
            <a:chOff x="2842614" y="4683233"/>
            <a:chExt cx="6501412" cy="396949"/>
          </a:xfrm>
        </p:grpSpPr>
        <p:grpSp>
          <p:nvGrpSpPr>
            <p:cNvPr id="16" name="组合 15"/>
            <p:cNvGrpSpPr/>
            <p:nvPr/>
          </p:nvGrpSpPr>
          <p:grpSpPr>
            <a:xfrm>
              <a:off x="3114675" y="4683233"/>
              <a:ext cx="6229351" cy="368301"/>
              <a:chOff x="2010966" y="4340864"/>
              <a:chExt cx="6229351" cy="368301"/>
            </a:xfrm>
          </p:grpSpPr>
          <p:sp>
            <p:nvSpPr>
              <p:cNvPr id="2" name="文本框 1"/>
              <p:cNvSpPr txBox="1"/>
              <p:nvPr/>
            </p:nvSpPr>
            <p:spPr>
              <a:xfrm>
                <a:off x="2010966" y="4340864"/>
                <a:ext cx="2552700" cy="368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buClrTx/>
                  <a:buSzTx/>
                  <a:buFontTx/>
                  <a:buNone/>
                </a:pPr>
                <a:r>
                  <a:rPr kumimoji="0" lang="zh-CN" altLang="en-US" b="0" i="0" u="none" strike="noStrike" kern="1200" cap="none" spc="0" normalizeH="0" baseline="0" dirty="0">
                    <a:solidFill>
                      <a:schemeClr val="accen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lt"/>
                  </a:rPr>
                  <a:t>汇报人：杨宇</a:t>
                </a:r>
              </a:p>
            </p:txBody>
          </p:sp>
          <p:sp>
            <p:nvSpPr>
              <p:cNvPr id="18" name="文本框 17"/>
              <p:cNvSpPr txBox="1"/>
              <p:nvPr/>
            </p:nvSpPr>
            <p:spPr>
              <a:xfrm>
                <a:off x="5153229" y="4340865"/>
                <a:ext cx="3087088" cy="368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800" b="0" i="0" u="none" strike="noStrike" kern="1200" cap="none" spc="0" normalizeH="0" baseline="0" dirty="0">
                    <a:solidFill>
                      <a:schemeClr val="accen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lt"/>
                  </a:rPr>
                  <a:t>汇报时间：2023/</a:t>
                </a:r>
                <a:r>
                  <a:rPr kumimoji="0" lang="en-US" altLang="zh-CN" sz="1800" b="0" i="0" u="none" strike="noStrike" kern="1200" cap="none" spc="0" normalizeH="0" baseline="0" dirty="0">
                    <a:solidFill>
                      <a:schemeClr val="accen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lt"/>
                  </a:rPr>
                  <a:t>4</a:t>
                </a:r>
                <a:r>
                  <a:rPr kumimoji="0" lang="zh-CN" altLang="en-US" sz="1800" b="0" i="0" u="none" strike="noStrike" kern="1200" cap="none" spc="0" normalizeH="0" baseline="0" dirty="0">
                    <a:solidFill>
                      <a:schemeClr val="accen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lt"/>
                  </a:rPr>
                  <a:t>/</a:t>
                </a:r>
                <a:r>
                  <a:rPr kumimoji="0" lang="en-US" altLang="zh-CN" sz="1800" b="0" i="0" u="none" strike="noStrike" kern="1200" cap="none" spc="0" normalizeH="0" baseline="0" dirty="0">
                    <a:solidFill>
                      <a:schemeClr val="accen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lt"/>
                  </a:rPr>
                  <a:t>4</a:t>
                </a:r>
                <a:endPara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  <p:pic>
          <p:nvPicPr>
            <p:cNvPr id="22" name="图形 1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42614" y="4766113"/>
              <a:ext cx="271513" cy="288000"/>
            </a:xfrm>
            <a:prstGeom prst="rect">
              <a:avLst/>
            </a:prstGeom>
          </p:spPr>
        </p:pic>
        <p:pic>
          <p:nvPicPr>
            <p:cNvPr id="23" name="图形 2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35063" y="4766113"/>
              <a:ext cx="314069" cy="314069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稻壳儿原创设计师【幻雨工作室】_1"/>
          <p:cNvSpPr txBox="1"/>
          <p:nvPr/>
        </p:nvSpPr>
        <p:spPr>
          <a:xfrm>
            <a:off x="3180080" y="3463461"/>
            <a:ext cx="6278880" cy="13220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Tx/>
              <a:buSzTx/>
              <a:buFontTx/>
            </a:pPr>
            <a:r>
              <a:rPr lang="zh-CN" altLang="en-US" sz="4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论文工作是否按开题报告预</a:t>
            </a:r>
          </a:p>
          <a:p>
            <a:pPr algn="l">
              <a:buClrTx/>
              <a:buSzTx/>
              <a:buFontTx/>
            </a:pPr>
            <a:r>
              <a:rPr lang="zh-CN" altLang="en-US" sz="4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定的内容及进度安排进行</a:t>
            </a:r>
            <a:endParaRPr lang="zh-CN" altLang="en-US" sz="40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9" name="稻壳儿原创设计师【幻雨工作室】_2"/>
          <p:cNvSpPr>
            <a:spLocks noChangeArrowheads="1"/>
          </p:cNvSpPr>
          <p:nvPr/>
        </p:nvSpPr>
        <p:spPr bwMode="auto">
          <a:xfrm>
            <a:off x="5282197" y="1839741"/>
            <a:ext cx="1627608" cy="1623318"/>
          </a:xfrm>
          <a:prstGeom prst="ellipse">
            <a:avLst/>
          </a:prstGeom>
          <a:solidFill>
            <a:schemeClr val="accent1"/>
          </a:solidFill>
          <a:ln w="76200">
            <a:noFill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>
              <a:buFontTx/>
              <a:buNone/>
            </a:pPr>
            <a:endParaRPr lang="zh-CN" altLang="en-US" sz="2800">
              <a:solidFill>
                <a:schemeClr val="accent1"/>
              </a:solidFill>
            </a:endParaRPr>
          </a:p>
        </p:txBody>
      </p:sp>
      <p:sp>
        <p:nvSpPr>
          <p:cNvPr id="30" name="稻壳儿原创设计师【幻雨工作室】_3"/>
          <p:cNvSpPr txBox="1">
            <a:spLocks noChangeArrowheads="1"/>
          </p:cNvSpPr>
          <p:nvPr/>
        </p:nvSpPr>
        <p:spPr bwMode="auto">
          <a:xfrm>
            <a:off x="5356128" y="2109685"/>
            <a:ext cx="1479744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6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6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稻壳儿原创设计师【幻雨工作室】_1"/>
          <p:cNvSpPr txBox="1"/>
          <p:nvPr/>
        </p:nvSpPr>
        <p:spPr>
          <a:xfrm>
            <a:off x="1637374" y="677015"/>
            <a:ext cx="38404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Tx/>
              <a:buSzTx/>
              <a:buFontTx/>
            </a:pPr>
            <a:r>
              <a:rPr lang="zh-CN" altLang="en-US"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论文工作是否按开题报告预</a:t>
            </a:r>
          </a:p>
          <a:p>
            <a:pPr>
              <a:buClrTx/>
              <a:buSzTx/>
              <a:buFontTx/>
            </a:pPr>
            <a:r>
              <a:rPr lang="zh-CN" altLang="en-US"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定的内容及进度安排进行</a:t>
            </a:r>
            <a:endParaRPr lang="zh-CN" altLang="en-US" sz="24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稻壳儿原创设计师【幻雨工作室】_2"/>
          <p:cNvSpPr>
            <a:spLocks noChangeArrowheads="1"/>
          </p:cNvSpPr>
          <p:nvPr/>
        </p:nvSpPr>
        <p:spPr bwMode="auto">
          <a:xfrm>
            <a:off x="582792" y="652933"/>
            <a:ext cx="1004918" cy="1002270"/>
          </a:xfrm>
          <a:prstGeom prst="ellipse">
            <a:avLst/>
          </a:prstGeom>
          <a:solidFill>
            <a:schemeClr val="accent1"/>
          </a:solidFill>
          <a:ln w="76200">
            <a:noFill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>
              <a:buFontTx/>
              <a:buNone/>
            </a:pPr>
            <a:endParaRPr lang="zh-CN" altLang="en-US" sz="1400">
              <a:solidFill>
                <a:schemeClr val="accent1"/>
              </a:solidFill>
            </a:endParaRPr>
          </a:p>
        </p:txBody>
      </p:sp>
      <p:sp>
        <p:nvSpPr>
          <p:cNvPr id="4" name="稻壳儿原创设计师【幻雨工作室】_3"/>
          <p:cNvSpPr txBox="1">
            <a:spLocks noChangeArrowheads="1"/>
          </p:cNvSpPr>
          <p:nvPr/>
        </p:nvSpPr>
        <p:spPr bwMode="auto">
          <a:xfrm>
            <a:off x="600183" y="800125"/>
            <a:ext cx="97013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4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570355" y="2184400"/>
            <a:ext cx="8653145" cy="1896745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lstStyle/>
          <a:p>
            <a:pPr indent="304800"/>
            <a:r>
              <a:rPr lang="zh-CN" altLang="en-US" sz="3200" b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截至目前4月4日，论文工作进展为完成惯性导航系统（INS）算法设计与验证，和STM32硬件驱动设计，成功按照开题报告预定的内容及进度安排进行。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稻壳儿原创设计师【幻雨工作室】_1"/>
          <p:cNvSpPr>
            <a:spLocks noChangeArrowheads="1"/>
          </p:cNvSpPr>
          <p:nvPr/>
        </p:nvSpPr>
        <p:spPr bwMode="auto">
          <a:xfrm>
            <a:off x="5282199" y="1867833"/>
            <a:ext cx="1627608" cy="1623318"/>
          </a:xfrm>
          <a:prstGeom prst="ellipse">
            <a:avLst/>
          </a:prstGeom>
          <a:solidFill>
            <a:schemeClr val="accent1"/>
          </a:solidFill>
          <a:ln w="76200">
            <a:noFill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>
              <a:buFontTx/>
              <a:buNone/>
            </a:pPr>
            <a:endParaRPr lang="zh-CN" altLang="en-US" sz="2800">
              <a:solidFill>
                <a:schemeClr val="accent1"/>
              </a:solidFill>
            </a:endParaRPr>
          </a:p>
        </p:txBody>
      </p:sp>
      <p:sp>
        <p:nvSpPr>
          <p:cNvPr id="9" name="稻壳儿原创设计师【幻雨工作室】_2"/>
          <p:cNvSpPr txBox="1"/>
          <p:nvPr/>
        </p:nvSpPr>
        <p:spPr>
          <a:xfrm>
            <a:off x="2397761" y="3589635"/>
            <a:ext cx="77266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5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已完成的研究工作及成果</a:t>
            </a:r>
            <a:endParaRPr lang="zh-CN" altLang="en-US" sz="32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0" name="稻壳儿原创设计师【幻雨工作室】_3"/>
          <p:cNvSpPr txBox="1">
            <a:spLocks noChangeArrowheads="1"/>
          </p:cNvSpPr>
          <p:nvPr/>
        </p:nvSpPr>
        <p:spPr bwMode="auto">
          <a:xfrm>
            <a:off x="5356130" y="2137777"/>
            <a:ext cx="1479744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6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6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稻壳儿原创设计师【幻雨工作室】_1"/>
          <p:cNvSpPr txBox="1"/>
          <p:nvPr/>
        </p:nvSpPr>
        <p:spPr>
          <a:xfrm>
            <a:off x="1637374" y="677015"/>
            <a:ext cx="46532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已完成的研究工作及成果</a:t>
            </a:r>
            <a:endParaRPr lang="zh-CN" altLang="en-US" sz="24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稻壳儿原创设计师【幻雨工作室】_2"/>
          <p:cNvSpPr>
            <a:spLocks noChangeArrowheads="1"/>
          </p:cNvSpPr>
          <p:nvPr/>
        </p:nvSpPr>
        <p:spPr bwMode="auto">
          <a:xfrm>
            <a:off x="582792" y="652933"/>
            <a:ext cx="1004918" cy="1002270"/>
          </a:xfrm>
          <a:prstGeom prst="ellipse">
            <a:avLst/>
          </a:prstGeom>
          <a:solidFill>
            <a:schemeClr val="accent1"/>
          </a:solidFill>
          <a:ln w="76200">
            <a:noFill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>
              <a:buFontTx/>
              <a:buNone/>
            </a:pPr>
            <a:endParaRPr lang="zh-CN" altLang="en-US" sz="1400">
              <a:solidFill>
                <a:schemeClr val="accent1"/>
              </a:solidFill>
            </a:endParaRPr>
          </a:p>
        </p:txBody>
      </p:sp>
      <p:sp>
        <p:nvSpPr>
          <p:cNvPr id="4" name="稻壳儿原创设计师【幻雨工作室】_3"/>
          <p:cNvSpPr txBox="1">
            <a:spLocks noChangeArrowheads="1"/>
          </p:cNvSpPr>
          <p:nvPr/>
        </p:nvSpPr>
        <p:spPr bwMode="auto">
          <a:xfrm>
            <a:off x="600183" y="800125"/>
            <a:ext cx="97013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4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570355" y="1508125"/>
            <a:ext cx="9803765" cy="2597150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lstStyle/>
          <a:p>
            <a:pPr indent="266700"/>
            <a:r>
              <a:rPr lang="zh-CN" sz="20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截止</a:t>
            </a:r>
            <a:r>
              <a:rPr lang="en-US" sz="20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</a:t>
            </a:r>
            <a:r>
              <a:rPr lang="zh-CN" sz="20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月</a:t>
            </a:r>
            <a:r>
              <a:rPr lang="en-US" sz="20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sz="20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日，针对雷迅创新的</a:t>
            </a:r>
            <a:r>
              <a:rPr lang="en-US" sz="20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CUAV X7PRO </a:t>
            </a:r>
            <a:r>
              <a:rPr lang="zh-CN" sz="20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自驾仪的</a:t>
            </a:r>
            <a:r>
              <a:rPr lang="en-US" sz="20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STM32H7</a:t>
            </a:r>
            <a:r>
              <a:rPr lang="zh-CN" sz="20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单片机底层驱动已全部编写完成。内容包括但不限于编写了硬件</a:t>
            </a:r>
            <a:r>
              <a:rPr lang="en-US" sz="20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SPI</a:t>
            </a:r>
            <a:r>
              <a:rPr lang="zh-CN" sz="20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lang="en-US" sz="20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UART</a:t>
            </a:r>
            <a:r>
              <a:rPr lang="zh-CN" sz="20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lang="en-US" sz="20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TIMER</a:t>
            </a:r>
            <a:r>
              <a:rPr lang="zh-CN" sz="20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lang="en-US" sz="20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SYSTICK</a:t>
            </a:r>
            <a:r>
              <a:rPr lang="zh-CN" sz="20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lang="en-US" sz="20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USB</a:t>
            </a:r>
            <a:r>
              <a:rPr lang="zh-CN" sz="20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等功能外设，对传感器（</a:t>
            </a:r>
            <a:r>
              <a:rPr lang="en-US" sz="20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IMU</a:t>
            </a:r>
            <a:r>
              <a:rPr lang="zh-CN" sz="20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</a:t>
            </a:r>
            <a:r>
              <a:rPr lang="en-US" sz="20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ADIS16470</a:t>
            </a:r>
            <a:r>
              <a:rPr lang="zh-CN" sz="20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lang="en-US" sz="20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ICM42688</a:t>
            </a:r>
            <a:r>
              <a:rPr lang="zh-CN" sz="20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lang="en-US" sz="20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ICM20689</a:t>
            </a:r>
            <a:r>
              <a:rPr lang="zh-CN" sz="20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；</a:t>
            </a:r>
            <a:r>
              <a:rPr lang="en-US" sz="20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MAG</a:t>
            </a:r>
            <a:r>
              <a:rPr lang="zh-CN" sz="20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</a:t>
            </a:r>
            <a:r>
              <a:rPr lang="en-US" sz="20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RM3100</a:t>
            </a:r>
            <a:r>
              <a:rPr lang="zh-CN" sz="20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；</a:t>
            </a:r>
            <a:r>
              <a:rPr lang="en-US" sz="20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BARO</a:t>
            </a:r>
            <a:r>
              <a:rPr lang="zh-CN" sz="20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</a:t>
            </a:r>
            <a:r>
              <a:rPr lang="en-US" sz="20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MS5611</a:t>
            </a:r>
            <a:r>
              <a:rPr lang="zh-CN" sz="20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；</a:t>
            </a:r>
            <a:r>
              <a:rPr lang="en-US" sz="20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GPS</a:t>
            </a:r>
            <a:r>
              <a:rPr lang="zh-CN" sz="20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</a:t>
            </a:r>
            <a:r>
              <a:rPr lang="en-US" sz="20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CUAV NEO3</a:t>
            </a:r>
            <a:r>
              <a:rPr lang="zh-CN" sz="20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）的读写驱动，以及外围交互设备如遥控器接收机</a:t>
            </a:r>
            <a:r>
              <a:rPr lang="en-US" sz="20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SBUS</a:t>
            </a:r>
            <a:r>
              <a:rPr lang="zh-CN" sz="20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驱动，地面站</a:t>
            </a:r>
            <a:r>
              <a:rPr lang="en-US" sz="20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MAVLINK</a:t>
            </a:r>
            <a:r>
              <a:rPr lang="zh-CN" sz="20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协议驱动。</a:t>
            </a:r>
            <a:endParaRPr lang="zh-CN" altLang="en-US" sz="2000"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797050" y="3112135"/>
            <a:ext cx="1510665" cy="165036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文本框 8"/>
          <p:cNvSpPr txBox="1"/>
          <p:nvPr/>
        </p:nvSpPr>
        <p:spPr>
          <a:xfrm>
            <a:off x="1326515" y="4977765"/>
            <a:ext cx="6896735" cy="1014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266700" algn="l">
              <a:buClrTx/>
              <a:buSzTx/>
              <a:buFontTx/>
            </a:pPr>
            <a:endParaRPr lang="zh-CN" sz="2000"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266700" algn="l">
              <a:buClrTx/>
              <a:buSzTx/>
              <a:buFontTx/>
            </a:pPr>
            <a:endParaRPr lang="zh-CN" sz="2000"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266700" algn="l">
              <a:buClrTx/>
              <a:buSzTx/>
              <a:buFontTx/>
            </a:pPr>
            <a:r>
              <a:rPr lang="zh-CN" sz="20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图（</a:t>
            </a:r>
            <a:r>
              <a:rPr lang="en-US" altLang="zh-CN" sz="20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zh-CN" sz="20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）展示了各外围设备的设备信息，如采集频率等</a:t>
            </a:r>
            <a:r>
              <a:rPr lang="zh-CN" sz="2000" b="0">
                <a:latin typeface="Calibri" panose="020F0502020204030204" pitchFamily="34" charset="0"/>
                <a:ea typeface="黑体" panose="02010609060101010101" charset="-122"/>
              </a:rPr>
              <a:t>。</a:t>
            </a:r>
          </a:p>
        </p:txBody>
      </p:sp>
      <p:pic>
        <p:nvPicPr>
          <p:cNvPr id="13" name="图片 1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6453823" y="3083243"/>
            <a:ext cx="3173095" cy="189420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文本框 13"/>
          <p:cNvSpPr txBox="1"/>
          <p:nvPr/>
        </p:nvSpPr>
        <p:spPr>
          <a:xfrm>
            <a:off x="1862455" y="4906645"/>
            <a:ext cx="7626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ym typeface="+mn-ea"/>
              </a:rPr>
              <a:t>图（</a:t>
            </a:r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）</a:t>
            </a:r>
            <a:endParaRPr lang="zh-CN" altLang="en-US"/>
          </a:p>
        </p:txBody>
      </p:sp>
      <p:sp>
        <p:nvSpPr>
          <p:cNvPr id="15" name="文本框 14"/>
          <p:cNvSpPr txBox="1"/>
          <p:nvPr>
            <p:custDataLst>
              <p:tags r:id="rId3"/>
            </p:custDataLst>
          </p:nvPr>
        </p:nvSpPr>
        <p:spPr>
          <a:xfrm>
            <a:off x="6898640" y="5033645"/>
            <a:ext cx="37147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ym typeface="+mn-ea"/>
              </a:rPr>
              <a:t>图（</a:t>
            </a: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）串口控制台输出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稻壳儿原创设计师【幻雨工作室】_1"/>
          <p:cNvSpPr txBox="1"/>
          <p:nvPr/>
        </p:nvSpPr>
        <p:spPr>
          <a:xfrm>
            <a:off x="1637374" y="677015"/>
            <a:ext cx="46532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已完成的研究工作及成果</a:t>
            </a:r>
            <a:endParaRPr lang="zh-CN" altLang="en-US" sz="24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稻壳儿原创设计师【幻雨工作室】_2"/>
          <p:cNvSpPr>
            <a:spLocks noChangeArrowheads="1"/>
          </p:cNvSpPr>
          <p:nvPr/>
        </p:nvSpPr>
        <p:spPr bwMode="auto">
          <a:xfrm>
            <a:off x="582792" y="652933"/>
            <a:ext cx="1004918" cy="1002270"/>
          </a:xfrm>
          <a:prstGeom prst="ellipse">
            <a:avLst/>
          </a:prstGeom>
          <a:solidFill>
            <a:schemeClr val="accent1"/>
          </a:solidFill>
          <a:ln w="76200">
            <a:noFill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>
              <a:buFontTx/>
              <a:buNone/>
            </a:pPr>
            <a:endParaRPr lang="zh-CN" altLang="en-US" sz="1400">
              <a:solidFill>
                <a:schemeClr val="accent1"/>
              </a:solidFill>
            </a:endParaRPr>
          </a:p>
        </p:txBody>
      </p:sp>
      <p:sp>
        <p:nvSpPr>
          <p:cNvPr id="4" name="稻壳儿原创设计师【幻雨工作室】_3"/>
          <p:cNvSpPr txBox="1">
            <a:spLocks noChangeArrowheads="1"/>
          </p:cNvSpPr>
          <p:nvPr/>
        </p:nvSpPr>
        <p:spPr bwMode="auto">
          <a:xfrm>
            <a:off x="600183" y="800125"/>
            <a:ext cx="97013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4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831215" y="1833245"/>
            <a:ext cx="10677525" cy="2583815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lstStyle/>
          <a:p>
            <a:pPr indent="266700"/>
            <a:r>
              <a:rPr lang="zh-CN" sz="20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下图展示了自驾仪连接到地面站的情形，右上角显示的为自驾仪的姿态速度信息，在获取GPS信号后可以在地图上实时显示当前位置，同时通过MAVLINK协议可以实现对自驾仪的远程监视与操控。</a:t>
            </a: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279140" y="2785745"/>
            <a:ext cx="4163060" cy="219773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文本框 5"/>
          <p:cNvSpPr txBox="1"/>
          <p:nvPr/>
        </p:nvSpPr>
        <p:spPr>
          <a:xfrm>
            <a:off x="3824605" y="5024755"/>
            <a:ext cx="50800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127000"/>
            <a:r>
              <a:rPr lang="zh-CN" b="0">
                <a:latin typeface="Calibri" panose="020F0502020204030204" pitchFamily="34" charset="0"/>
                <a:ea typeface="宋体" panose="02010600030101010101" pitchFamily="2" charset="-122"/>
              </a:rPr>
              <a:t>图</a:t>
            </a:r>
            <a:r>
              <a:rPr lang="en-US" altLang="zh-CN" b="0">
                <a:latin typeface="Calibri" panose="020F0502020204030204" pitchFamily="34" charset="0"/>
                <a:ea typeface="宋体" panose="02010600030101010101" pitchFamily="2" charset="-122"/>
              </a:rPr>
              <a:t>3</a:t>
            </a:r>
            <a:r>
              <a:rPr lang="zh-CN" b="0">
                <a:latin typeface="Calibri" panose="020F0502020204030204" pitchFamily="34" charset="0"/>
                <a:ea typeface="宋体" panose="02010600030101010101" pitchFamily="2" charset="-122"/>
              </a:rPr>
              <a:t>：</a:t>
            </a:r>
            <a:r>
              <a:rPr lang="en-US" b="0">
                <a:latin typeface="Calibri" panose="020F0502020204030204" pitchFamily="34" charset="0"/>
                <a:ea typeface="宋体" panose="02010600030101010101" pitchFamily="2" charset="-122"/>
              </a:rPr>
              <a:t>QGC</a:t>
            </a:r>
            <a:r>
              <a:rPr lang="zh-CN" b="0">
                <a:latin typeface="Calibri" panose="020F0502020204030204" pitchFamily="34" charset="0"/>
                <a:ea typeface="宋体" panose="02010600030101010101" pitchFamily="2" charset="-122"/>
              </a:rPr>
              <a:t>地面站软件</a:t>
            </a:r>
            <a:endParaRPr lang="zh-CN" altLang="en-US" b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稻壳儿原创设计师【幻雨工作室】_1"/>
          <p:cNvSpPr txBox="1"/>
          <p:nvPr/>
        </p:nvSpPr>
        <p:spPr>
          <a:xfrm>
            <a:off x="1637374" y="677015"/>
            <a:ext cx="46532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已完成的研究工作及成果</a:t>
            </a:r>
            <a:endParaRPr lang="zh-CN" altLang="en-US" sz="24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稻壳儿原创设计师【幻雨工作室】_2"/>
          <p:cNvSpPr>
            <a:spLocks noChangeArrowheads="1"/>
          </p:cNvSpPr>
          <p:nvPr/>
        </p:nvSpPr>
        <p:spPr bwMode="auto">
          <a:xfrm>
            <a:off x="582792" y="652933"/>
            <a:ext cx="1004918" cy="1002270"/>
          </a:xfrm>
          <a:prstGeom prst="ellipse">
            <a:avLst/>
          </a:prstGeom>
          <a:solidFill>
            <a:schemeClr val="accent1"/>
          </a:solidFill>
          <a:ln w="76200">
            <a:noFill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>
              <a:buFontTx/>
              <a:buNone/>
            </a:pPr>
            <a:endParaRPr lang="zh-CN" altLang="en-US" sz="1400">
              <a:solidFill>
                <a:schemeClr val="accent1"/>
              </a:solidFill>
            </a:endParaRPr>
          </a:p>
        </p:txBody>
      </p:sp>
      <p:sp>
        <p:nvSpPr>
          <p:cNvPr id="4" name="稻壳儿原创设计师【幻雨工作室】_3"/>
          <p:cNvSpPr txBox="1">
            <a:spLocks noChangeArrowheads="1"/>
          </p:cNvSpPr>
          <p:nvPr/>
        </p:nvSpPr>
        <p:spPr bwMode="auto">
          <a:xfrm>
            <a:off x="600183" y="800125"/>
            <a:ext cx="97013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4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831215" y="1655445"/>
            <a:ext cx="10677525" cy="2583815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lstStyle/>
          <a:p>
            <a:pPr indent="266700"/>
            <a:r>
              <a:rPr 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截止3月28日，针对嵌入式传感器的惯性导航系统（INS）模型的算法设计与验证已圆满完成。</a:t>
            </a:r>
            <a:endParaRPr lang="zh-CN" sz="2000" b="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266700"/>
            <a:r>
              <a:rPr lang="zh-CN" sz="2000" b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Part 1.数据预处理：模型从IMU，GPS，MAG等多个传感器理论分析入手，依据各传感器特性对输入信息进行滤波，变换等。</a:t>
            </a:r>
          </a:p>
          <a:p>
            <a:pPr indent="266700"/>
            <a:r>
              <a:rPr lang="zh-CN" sz="2000" b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IMU由于自身存在噪声和高频振动等问题，因此需要进行低通滤波以去除高频噪声，保留低频信息。因此，我引用了二阶低通Butterworth滤波器以实现对加速度信号的滤波。</a:t>
            </a:r>
          </a:p>
        </p:txBody>
      </p:sp>
      <p:pic>
        <p:nvPicPr>
          <p:cNvPr id="9" name="图片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241358" y="3265488"/>
            <a:ext cx="4401185" cy="206057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文本框 9"/>
          <p:cNvSpPr txBox="1"/>
          <p:nvPr/>
        </p:nvSpPr>
        <p:spPr>
          <a:xfrm>
            <a:off x="2774950" y="5326380"/>
            <a:ext cx="50800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266700" algn="ctr"/>
            <a:r>
              <a:rPr lang="zh-CN" altLang="en-US" b="0"/>
              <a:t>图4 数字二阶低通滤波器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稻壳儿原创设计师【幻雨工作室】_1"/>
          <p:cNvSpPr txBox="1"/>
          <p:nvPr/>
        </p:nvSpPr>
        <p:spPr>
          <a:xfrm>
            <a:off x="1637374" y="677015"/>
            <a:ext cx="46532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已完成的研究工作及成果</a:t>
            </a:r>
            <a:endParaRPr lang="zh-CN" altLang="en-US" sz="24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稻壳儿原创设计师【幻雨工作室】_2"/>
          <p:cNvSpPr>
            <a:spLocks noChangeArrowheads="1"/>
          </p:cNvSpPr>
          <p:nvPr/>
        </p:nvSpPr>
        <p:spPr bwMode="auto">
          <a:xfrm>
            <a:off x="582792" y="652933"/>
            <a:ext cx="1004918" cy="1002270"/>
          </a:xfrm>
          <a:prstGeom prst="ellipse">
            <a:avLst/>
          </a:prstGeom>
          <a:solidFill>
            <a:schemeClr val="accent1"/>
          </a:solidFill>
          <a:ln w="76200">
            <a:noFill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>
              <a:buFontTx/>
              <a:buNone/>
            </a:pPr>
            <a:endParaRPr lang="zh-CN" altLang="en-US" sz="1400">
              <a:solidFill>
                <a:schemeClr val="accent1"/>
              </a:solidFill>
            </a:endParaRPr>
          </a:p>
        </p:txBody>
      </p:sp>
      <p:sp>
        <p:nvSpPr>
          <p:cNvPr id="4" name="稻壳儿原创设计师【幻雨工作室】_3"/>
          <p:cNvSpPr txBox="1">
            <a:spLocks noChangeArrowheads="1"/>
          </p:cNvSpPr>
          <p:nvPr/>
        </p:nvSpPr>
        <p:spPr bwMode="auto">
          <a:xfrm>
            <a:off x="600183" y="800125"/>
            <a:ext cx="97013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4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831215" y="1833245"/>
            <a:ext cx="10677525" cy="2583815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lstStyle/>
          <a:p>
            <a:pPr indent="266700"/>
            <a:r>
              <a:rPr lang="zh-CN" sz="2000" b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GPS接收器接收到的信号存在延迟和抖动等问题，因此需要对位置和速度信号进行延迟采样。</a:t>
            </a:r>
          </a:p>
        </p:txBody>
      </p:sp>
      <p:pic>
        <p:nvPicPr>
          <p:cNvPr id="2" name="图片 1"/>
          <p:cNvPicPr/>
          <p:nvPr/>
        </p:nvPicPr>
        <p:blipFill>
          <a:blip r:embed="rId2"/>
          <a:stretch>
            <a:fillRect/>
          </a:stretch>
        </p:blipFill>
        <p:spPr>
          <a:xfrm>
            <a:off x="4095750" y="2915920"/>
            <a:ext cx="2885440" cy="17557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1" name="文本框 100"/>
          <p:cNvSpPr txBox="1"/>
          <p:nvPr/>
        </p:nvSpPr>
        <p:spPr>
          <a:xfrm>
            <a:off x="1106170" y="5007610"/>
            <a:ext cx="10221595" cy="6756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266700" algn="l"/>
            <a:r>
              <a:rPr lang="en-US" altLang="zh-CN" b="0">
                <a:latin typeface="Calibri" panose="020F0502020204030204" pitchFamily="34" charset="0"/>
                <a:ea typeface="黑体" panose="02010609060101010101" charset="-122"/>
              </a:rPr>
              <a:t>                                              </a:t>
            </a:r>
            <a:r>
              <a:rPr lang="zh-CN" altLang="en-US" b="0"/>
              <a:t>图4 位置速度信号的数字延迟器</a:t>
            </a:r>
          </a:p>
          <a:p>
            <a:endParaRPr lang="zh-CN" sz="2000"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fc48dd8d-9123-450e-8581-dfb3346f9c21"/>
  <p:tag name="COMMONDATA" val="eyJjb3VudCI6MTksImhkaWQiOiI5MTdlMmUyY2JhNmViMzkwOWRkNmY2ZjVmY2VjNGJkNCIsInVzZXJDb3VudCI6M30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经典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5275"/>
      </a:accent1>
      <a:accent2>
        <a:srgbClr val="485275"/>
      </a:accent2>
      <a:accent3>
        <a:srgbClr val="485275"/>
      </a:accent3>
      <a:accent4>
        <a:srgbClr val="485275"/>
      </a:accent4>
      <a:accent5>
        <a:srgbClr val="485275"/>
      </a:accent5>
      <a:accent6>
        <a:srgbClr val="485275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1361</TotalTime>
  <Words>1306</Words>
  <Application>Microsoft Office PowerPoint</Application>
  <PresentationFormat>宽屏</PresentationFormat>
  <Paragraphs>98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7" baseType="lpstr">
      <vt:lpstr>等线</vt:lpstr>
      <vt:lpstr>等线 Light</vt:lpstr>
      <vt:lpstr>宋体</vt:lpstr>
      <vt:lpstr>微软雅黑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19940802</dc:creator>
  <cp:lastModifiedBy>宇 杨</cp:lastModifiedBy>
  <cp:revision>37</cp:revision>
  <dcterms:created xsi:type="dcterms:W3CDTF">2020-05-07T01:43:00Z</dcterms:created>
  <dcterms:modified xsi:type="dcterms:W3CDTF">2023-05-16T06:26:19Z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2052-11.1.0.13703</vt:lpwstr>
  </property>
  <property fmtid="{D5CDD505-2E9C-101B-9397-08002B2CF9AE}" pid="3" name="KSOTemplateUUID">
    <vt:lpwstr>v1.0_mb_d+5r7Yb/ArSVvmqi4AFgMA==</vt:lpwstr>
  </property>
  <property fmtid="{D5CDD505-2E9C-101B-9397-08002B2CF9AE}" pid="4" name="ICV">
    <vt:lpwstr>73C45E35124F4E15B7057F4E1EADC3B9_13</vt:lpwstr>
  </property>
</Properties>
</file>