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Quattrocento Sans"/>
      <p:regular r:id="rId19"/>
      <p:bold r:id="rId20"/>
      <p:italic r:id="rId21"/>
      <p:boldItalic r:id="rId22"/>
    </p:embeddedFon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jMtaZdzE8G0RwpQHtKlN1Y9myU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6.xml"/><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dfbfef5c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edfbfef5c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dfbfef5c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1edfbfef5c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13"/>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13"/>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13"/>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a:p>
        </p:txBody>
      </p:sp>
      <p:sp>
        <p:nvSpPr>
          <p:cNvPr id="20" name="Google Shape;20;p13"/>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22"/>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3"/>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3"/>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4"/>
          <p:cNvSpPr/>
          <p:nvPr>
            <p:ph idx="2" type="pic"/>
          </p:nvPr>
        </p:nvSpPr>
        <p:spPr>
          <a:xfrm>
            <a:off x="5384893" y="987427"/>
            <a:ext cx="6172200" cy="4873625"/>
          </a:xfrm>
          <a:prstGeom prst="rect">
            <a:avLst/>
          </a:prstGeom>
          <a:noFill/>
          <a:ln>
            <a:noFill/>
          </a:ln>
        </p:spPr>
      </p:sp>
      <p:sp>
        <p:nvSpPr>
          <p:cNvPr id="94" name="Google Shape;94;p24"/>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25"/>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26"/>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26"/>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6"/>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4"/>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14"/>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4"/>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1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5"/>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15"/>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1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1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1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1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1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1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19"/>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1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0"/>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1"/>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1"/>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1"/>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2"/>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81450" y="178150"/>
            <a:ext cx="12029100" cy="8301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Scope</a:t>
            </a:r>
            <a:endParaRPr/>
          </a:p>
        </p:txBody>
      </p:sp>
      <p:sp>
        <p:nvSpPr>
          <p:cNvPr id="191" name="Google Shape;191;p9"/>
          <p:cNvSpPr txBox="1"/>
          <p:nvPr>
            <p:ph idx="1" type="body"/>
          </p:nvPr>
        </p:nvSpPr>
        <p:spPr>
          <a:xfrm>
            <a:off x="345000" y="1525925"/>
            <a:ext cx="11500500" cy="5112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None/>
            </a:pPr>
            <a:r>
              <a:t/>
            </a:r>
            <a:endParaRPr>
              <a:latin typeface="Times New Roman"/>
              <a:ea typeface="Times New Roman"/>
              <a:cs typeface="Times New Roman"/>
              <a:sym typeface="Times New Roman"/>
            </a:endParaRPr>
          </a:p>
          <a:p>
            <a:pPr indent="-457200" lvl="0" marL="457200" rtl="0" algn="just">
              <a:spcBef>
                <a:spcPts val="0"/>
              </a:spcBef>
              <a:spcAft>
                <a:spcPts val="0"/>
              </a:spcAft>
              <a:buSzPts val="3600"/>
              <a:buFont typeface="Times New Roman"/>
              <a:buChar char="●"/>
            </a:pPr>
            <a:r>
              <a:rPr lang="en-US" sz="3600">
                <a:latin typeface="Times New Roman"/>
                <a:ea typeface="Times New Roman"/>
                <a:cs typeface="Times New Roman"/>
                <a:sym typeface="Times New Roman"/>
              </a:rPr>
              <a:t>It is important to common people and even fresher’s of the department of ornithology to identify a bird they encounter in their day-to-day life. </a:t>
            </a:r>
            <a:endParaRPr sz="3600">
              <a:latin typeface="Times New Roman"/>
              <a:ea typeface="Times New Roman"/>
              <a:cs typeface="Times New Roman"/>
              <a:sym typeface="Times New Roman"/>
            </a:endParaRPr>
          </a:p>
          <a:p>
            <a:pPr indent="-457200" lvl="0" marL="457200" rtl="0" algn="just">
              <a:spcBef>
                <a:spcPts val="0"/>
              </a:spcBef>
              <a:spcAft>
                <a:spcPts val="0"/>
              </a:spcAft>
              <a:buSzPts val="3600"/>
              <a:buFont typeface="Times New Roman"/>
              <a:buChar char="●"/>
            </a:pPr>
            <a:r>
              <a:rPr lang="en-US" sz="3600">
                <a:latin typeface="Times New Roman"/>
                <a:ea typeface="Times New Roman"/>
                <a:cs typeface="Times New Roman"/>
                <a:sym typeface="Times New Roman"/>
              </a:rPr>
              <a:t>Through this system we can discover more new species of bird and can identify those that are in the verge of extinction and save them. smooth and faster operations at all levels.</a:t>
            </a:r>
            <a:endParaRPr sz="2800">
              <a:latin typeface="Times New Roman"/>
              <a:ea typeface="Times New Roman"/>
              <a:cs typeface="Times New Roman"/>
              <a:sym typeface="Times New Roman"/>
            </a:endParaRPr>
          </a:p>
          <a:p>
            <a:pPr indent="0" lvl="0" marL="457200" rtl="0" algn="just">
              <a:lnSpc>
                <a:spcPct val="90000"/>
              </a:lnSpc>
              <a:spcBef>
                <a:spcPts val="960"/>
              </a:spcBef>
              <a:spcAft>
                <a:spcPts val="0"/>
              </a:spcAft>
              <a:buNone/>
            </a:pPr>
            <a:r>
              <a:t/>
            </a:r>
            <a:endParaRPr>
              <a:latin typeface="Times New Roman"/>
              <a:ea typeface="Times New Roman"/>
              <a:cs typeface="Times New Roman"/>
              <a:sym typeface="Times New Roman"/>
            </a:endParaRPr>
          </a:p>
        </p:txBody>
      </p:sp>
      <p:sp>
        <p:nvSpPr>
          <p:cNvPr id="192" name="Google Shape;192;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193" name="Google Shape;193;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edfbfef5c0_0_0"/>
          <p:cNvSpPr txBox="1"/>
          <p:nvPr>
            <p:ph type="title"/>
          </p:nvPr>
        </p:nvSpPr>
        <p:spPr>
          <a:xfrm>
            <a:off x="81450" y="178150"/>
            <a:ext cx="12029100" cy="8301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t/>
            </a:r>
            <a:endParaRPr/>
          </a:p>
        </p:txBody>
      </p:sp>
      <p:sp>
        <p:nvSpPr>
          <p:cNvPr id="200" name="Google Shape;200;g1edfbfef5c0_0_0"/>
          <p:cNvSpPr txBox="1"/>
          <p:nvPr>
            <p:ph idx="1" type="body"/>
          </p:nvPr>
        </p:nvSpPr>
        <p:spPr>
          <a:xfrm>
            <a:off x="345000" y="1525925"/>
            <a:ext cx="11500500" cy="5112900"/>
          </a:xfrm>
          <a:prstGeom prst="rect">
            <a:avLst/>
          </a:prstGeom>
          <a:noFill/>
          <a:ln>
            <a:noFill/>
          </a:ln>
        </p:spPr>
        <p:txBody>
          <a:bodyPr anchorCtr="0" anchor="t" bIns="45700" lIns="91425" spcFirstLastPara="1" rIns="91425" wrap="square" tIns="45700">
            <a:normAutofit/>
          </a:bodyPr>
          <a:lstStyle/>
          <a:p>
            <a:pPr indent="0" lvl="0" marL="457200" rtl="0" algn="just">
              <a:lnSpc>
                <a:spcPct val="90000"/>
              </a:lnSpc>
              <a:spcBef>
                <a:spcPts val="960"/>
              </a:spcBef>
              <a:spcAft>
                <a:spcPts val="0"/>
              </a:spcAft>
              <a:buNone/>
            </a:pPr>
            <a:r>
              <a:t/>
            </a:r>
            <a:endParaRPr>
              <a:latin typeface="Times New Roman"/>
              <a:ea typeface="Times New Roman"/>
              <a:cs typeface="Times New Roman"/>
              <a:sym typeface="Times New Roman"/>
            </a:endParaRPr>
          </a:p>
        </p:txBody>
      </p:sp>
      <p:sp>
        <p:nvSpPr>
          <p:cNvPr id="201" name="Google Shape;201;g1edfbfef5c0_0_0"/>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202" name="Google Shape;202;g1edfbfef5c0_0_0"/>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g1edfbfef5c0_0_0"/>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04" name="Google Shape;204;g1edfbfef5c0_0_0"/>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type="title"/>
          </p:nvPr>
        </p:nvSpPr>
        <p:spPr>
          <a:xfrm>
            <a:off x="256350" y="76323"/>
            <a:ext cx="11874300" cy="9828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Proposed System And Advantages</a:t>
            </a:r>
            <a:endParaRPr/>
          </a:p>
        </p:txBody>
      </p:sp>
      <p:sp>
        <p:nvSpPr>
          <p:cNvPr id="210" name="Google Shape;210;p10"/>
          <p:cNvSpPr txBox="1"/>
          <p:nvPr>
            <p:ph idx="1" type="body"/>
          </p:nvPr>
        </p:nvSpPr>
        <p:spPr>
          <a:xfrm>
            <a:off x="172496" y="1745097"/>
            <a:ext cx="11847000" cy="5112900"/>
          </a:xfrm>
          <a:prstGeom prst="rect">
            <a:avLst/>
          </a:prstGeom>
          <a:noFill/>
          <a:ln>
            <a:noFill/>
          </a:ln>
        </p:spPr>
        <p:txBody>
          <a:bodyPr anchorCtr="0" anchor="t" bIns="45700" lIns="91425" spcFirstLastPara="1" rIns="91425" wrap="square" tIns="45700">
            <a:normAutofit/>
          </a:bodyPr>
          <a:lstStyle/>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The proposed system of bird species identification uses the Convolutional Neural Network (CNN) concepts to identify the species of the birds being searched for using its images that are uploaded instantly.</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The system undergoes multiple filtration and series of algorithm to find the match of data of the bird under investigation. </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The further result that will be displayed consists of information like its scientific name, family, gene and further scientific information.</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Additionally it displays basic information about the bird like its nativity, food it eats, hotspot places of that particular breed, the climate it lives in, and etc.</a:t>
            </a:r>
            <a:endParaRPr sz="3000">
              <a:latin typeface="Times New Roman"/>
              <a:ea typeface="Times New Roman"/>
              <a:cs typeface="Times New Roman"/>
              <a:sym typeface="Times New Roman"/>
            </a:endParaRPr>
          </a:p>
        </p:txBody>
      </p:sp>
      <p:sp>
        <p:nvSpPr>
          <p:cNvPr id="211" name="Google Shape;211;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212" name="Google Shape;212;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19" name="Google Shape;219;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220" name="Google Shape;220;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1230500" y="1388501"/>
            <a:ext cx="10515600" cy="1860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7200"/>
              <a:buFont typeface="Calibri"/>
              <a:buNone/>
            </a:pPr>
            <a:r>
              <a:rPr lang="en-US"/>
              <a:t>Bird Species Identification</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r">
              <a:lnSpc>
                <a:spcPct val="150000"/>
              </a:lnSpc>
              <a:spcBef>
                <a:spcPts val="0"/>
              </a:spcBef>
              <a:spcAft>
                <a:spcPts val="0"/>
              </a:spcAft>
              <a:buSzPct val="100000"/>
              <a:buNone/>
            </a:pPr>
            <a:r>
              <a:rPr lang="en-US"/>
              <a:t>Submitted to</a:t>
            </a:r>
            <a:r>
              <a:rPr lang="en-US"/>
              <a:t> </a:t>
            </a:r>
            <a:r>
              <a:rPr lang="en-US"/>
              <a:t>: Prof. Priyanka Jangde </a:t>
            </a:r>
            <a:endParaRPr/>
          </a:p>
          <a:p>
            <a:pPr indent="0" lvl="0" marL="0" rtl="0" algn="r">
              <a:lnSpc>
                <a:spcPct val="150000"/>
              </a:lnSpc>
              <a:spcBef>
                <a:spcPts val="600"/>
              </a:spcBef>
              <a:spcAft>
                <a:spcPts val="0"/>
              </a:spcAft>
              <a:buSzPct val="100000"/>
              <a:buNone/>
            </a:pPr>
            <a:r>
              <a:rPr lang="en-US"/>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674350" y="2402250"/>
            <a:ext cx="4966800" cy="218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US" sz="3200"/>
              <a:t>Supervised by:</a:t>
            </a:r>
            <a:br>
              <a:rPr lang="en-US" sz="3200"/>
            </a:br>
            <a:r>
              <a:rPr lang="en-US" sz="3200"/>
              <a:t>Prof. </a:t>
            </a:r>
            <a:endParaRPr sz="3200"/>
          </a:p>
          <a:p>
            <a:pPr indent="0" lvl="0" marL="0" rtl="0" algn="l">
              <a:spcBef>
                <a:spcPts val="0"/>
              </a:spcBef>
              <a:spcAft>
                <a:spcPts val="0"/>
              </a:spcAft>
              <a:buClr>
                <a:schemeClr val="dk1"/>
              </a:buClr>
              <a:buSzPts val="3200"/>
              <a:buFont typeface="Droid Sans Mono"/>
              <a:buNone/>
            </a:pPr>
            <a:r>
              <a:rPr lang="en-US" sz="3200"/>
              <a:t>Priyanka Jangde</a:t>
            </a:r>
            <a:endParaRPr sz="3200"/>
          </a:p>
        </p:txBody>
      </p:sp>
      <p:sp>
        <p:nvSpPr>
          <p:cNvPr id="127" name="Google Shape;127;p3"/>
          <p:cNvSpPr txBox="1"/>
          <p:nvPr>
            <p:ph idx="1" type="body"/>
          </p:nvPr>
        </p:nvSpPr>
        <p:spPr>
          <a:xfrm>
            <a:off x="5816184" y="2025748"/>
            <a:ext cx="5776548" cy="2827606"/>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 </a:t>
            </a:r>
            <a:r>
              <a:rPr lang="en-US"/>
              <a:t>Aditya Sharma (0827CS201016)</a:t>
            </a:r>
            <a:endParaRPr/>
          </a:p>
          <a:p>
            <a:pPr indent="0" lvl="0" marL="0" rtl="0" algn="l">
              <a:lnSpc>
                <a:spcPct val="120000"/>
              </a:lnSpc>
              <a:spcBef>
                <a:spcPts val="0"/>
              </a:spcBef>
              <a:spcAft>
                <a:spcPts val="0"/>
              </a:spcAft>
              <a:buSzPct val="100000"/>
              <a:buNone/>
            </a:pPr>
            <a:r>
              <a:rPr lang="en-US"/>
              <a:t>2. Amit Kumar Yadav (0827CS201031)</a:t>
            </a:r>
            <a:endParaRPr/>
          </a:p>
          <a:p>
            <a:pPr indent="0" lvl="0" marL="0" rtl="0" algn="l">
              <a:lnSpc>
                <a:spcPct val="120000"/>
              </a:lnSpc>
              <a:spcBef>
                <a:spcPts val="0"/>
              </a:spcBef>
              <a:spcAft>
                <a:spcPts val="0"/>
              </a:spcAft>
              <a:buSzPct val="100000"/>
              <a:buNone/>
            </a:pPr>
            <a:r>
              <a:rPr lang="en-US"/>
              <a:t>3. Aman Verma (0827CS201028) 	</a:t>
            </a:r>
            <a:endParaRPr/>
          </a:p>
          <a:p>
            <a:pPr indent="0" lvl="0" marL="0" rtl="0" algn="l">
              <a:lnSpc>
                <a:spcPct val="120000"/>
              </a:lnSpc>
              <a:spcBef>
                <a:spcPts val="0"/>
              </a:spcBef>
              <a:spcAft>
                <a:spcPts val="0"/>
              </a:spcAft>
              <a:buSzPct val="100000"/>
              <a:buNone/>
            </a:pPr>
            <a:r>
              <a:rPr lang="en-US"/>
              <a:t>4. Aashish Pagare (0827CS201005)</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72575" y="279921"/>
            <a:ext cx="11874300" cy="7791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Project Presentation Outline</a:t>
            </a:r>
            <a:endParaRPr/>
          </a:p>
        </p:txBody>
      </p:sp>
      <p:sp>
        <p:nvSpPr>
          <p:cNvPr id="136" name="Google Shape;136;p4"/>
          <p:cNvSpPr txBox="1"/>
          <p:nvPr>
            <p:ph idx="1" type="body"/>
          </p:nvPr>
        </p:nvSpPr>
        <p:spPr>
          <a:xfrm>
            <a:off x="523146" y="1795997"/>
            <a:ext cx="11847000" cy="511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Font typeface="Times New Roman"/>
              <a:buChar char="●"/>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a:p>
            <a:pPr indent="-228600" lvl="0" marL="228600" rtl="0" algn="just">
              <a:lnSpc>
                <a:spcPct val="90000"/>
              </a:lnSpc>
              <a:spcBef>
                <a:spcPts val="960"/>
              </a:spcBef>
              <a:spcAft>
                <a:spcPts val="0"/>
              </a:spcAft>
              <a:buSzPts val="3200"/>
              <a:buFont typeface="Times New Roman"/>
              <a:buChar char="●"/>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228600" lvl="0" marL="228600" rtl="0" algn="just">
              <a:lnSpc>
                <a:spcPct val="90000"/>
              </a:lnSpc>
              <a:spcBef>
                <a:spcPts val="960"/>
              </a:spcBef>
              <a:spcAft>
                <a:spcPts val="0"/>
              </a:spcAft>
              <a:buSzPts val="3200"/>
              <a:buFont typeface="Times New Roman"/>
              <a:buChar char="●"/>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228600" lvl="0" marL="228600" rtl="0" algn="just">
              <a:lnSpc>
                <a:spcPct val="90000"/>
              </a:lnSpc>
              <a:spcBef>
                <a:spcPts val="960"/>
              </a:spcBef>
              <a:spcAft>
                <a:spcPts val="0"/>
              </a:spcAft>
              <a:buSzPts val="3200"/>
              <a:buFont typeface="Times New Roman"/>
              <a:buChar char="●"/>
            </a:pPr>
            <a:r>
              <a:rPr lang="en-US">
                <a:latin typeface="Times New Roman"/>
                <a:ea typeface="Times New Roman"/>
                <a:cs typeface="Times New Roman"/>
                <a:sym typeface="Times New Roman"/>
              </a:rPr>
              <a:t>About the Project</a:t>
            </a:r>
            <a:endParaRPr>
              <a:latin typeface="Times New Roman"/>
              <a:ea typeface="Times New Roman"/>
              <a:cs typeface="Times New Roman"/>
              <a:sym typeface="Times New Roman"/>
            </a:endParaRPr>
          </a:p>
          <a:p>
            <a:pPr indent="-228600" lvl="0" marL="228600" rtl="0" algn="just">
              <a:lnSpc>
                <a:spcPct val="90000"/>
              </a:lnSpc>
              <a:spcBef>
                <a:spcPts val="960"/>
              </a:spcBef>
              <a:spcAft>
                <a:spcPts val="0"/>
              </a:spcAft>
              <a:buSzPts val="3200"/>
              <a:buFont typeface="Times New Roman"/>
              <a:buChar char="●"/>
            </a:pPr>
            <a:r>
              <a:rPr lang="en-US">
                <a:latin typeface="Times New Roman"/>
                <a:ea typeface="Times New Roman"/>
                <a:cs typeface="Times New Roman"/>
                <a:sym typeface="Times New Roman"/>
              </a:rPr>
              <a:t>Scope</a:t>
            </a:r>
            <a:endParaRPr>
              <a:latin typeface="Times New Roman"/>
              <a:ea typeface="Times New Roman"/>
              <a:cs typeface="Times New Roman"/>
              <a:sym typeface="Times New Roman"/>
            </a:endParaRPr>
          </a:p>
          <a:p>
            <a:pPr indent="-228600" lvl="0" marL="228600" rtl="0" algn="just">
              <a:lnSpc>
                <a:spcPct val="90000"/>
              </a:lnSpc>
              <a:spcBef>
                <a:spcPts val="960"/>
              </a:spcBef>
              <a:spcAft>
                <a:spcPts val="0"/>
              </a:spcAft>
              <a:buSzPts val="3200"/>
              <a:buFont typeface="Times New Roman"/>
              <a:buChar char="●"/>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a:p>
            <a:pPr indent="0" lvl="0" marL="0" rtl="0" algn="just">
              <a:lnSpc>
                <a:spcPct val="90000"/>
              </a:lnSpc>
              <a:spcBef>
                <a:spcPts val="960"/>
              </a:spcBef>
              <a:spcAft>
                <a:spcPts val="0"/>
              </a:spcAft>
              <a:buNone/>
            </a:pPr>
            <a:r>
              <a:t/>
            </a:r>
            <a:endParaRPr/>
          </a:p>
        </p:txBody>
      </p:sp>
      <p:sp>
        <p:nvSpPr>
          <p:cNvPr id="137" name="Google Shape;137;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138" name="Google Shape;138;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140" name="Google Shape;140;p4"/>
          <p:cNvPicPr preferRelativeResize="0"/>
          <p:nvPr/>
        </p:nvPicPr>
        <p:blipFill>
          <a:blip r:embed="rId3">
            <a:alphaModFix/>
          </a:blip>
          <a:stretch>
            <a:fillRect/>
          </a:stretch>
        </p:blipFill>
        <p:spPr>
          <a:xfrm>
            <a:off x="4855825" y="1670700"/>
            <a:ext cx="6494750" cy="366190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158850" y="241775"/>
            <a:ext cx="11874300" cy="7665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Abstract</a:t>
            </a:r>
            <a:endParaRPr/>
          </a:p>
        </p:txBody>
      </p:sp>
      <p:sp>
        <p:nvSpPr>
          <p:cNvPr id="146" name="Google Shape;146;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Today, more than 10,000 species of birds are in existence and most of them are rarely found, and it is difficult to classify bird species when found. </a:t>
            </a:r>
            <a:endParaRPr sz="2800">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For example, for different scenarios, birds come with different sizes, forms, colors and from a human viewpoint with different angles. Indeed, the images show different differences that need to be recorded as audio recognition of bird species.</a:t>
            </a:r>
            <a:r>
              <a:rPr lang="en-US">
                <a:latin typeface="Times New Roman"/>
                <a:ea typeface="Times New Roman"/>
                <a:cs typeface="Times New Roman"/>
                <a:sym typeface="Times New Roman"/>
              </a:rPr>
              <a:t> </a:t>
            </a:r>
            <a:r>
              <a:rPr lang="en-US" sz="2800">
                <a:latin typeface="Times New Roman"/>
                <a:ea typeface="Times New Roman"/>
                <a:cs typeface="Times New Roman"/>
                <a:sym typeface="Times New Roman"/>
              </a:rPr>
              <a:t>It is also easier for people to identify birds in the pictures. </a:t>
            </a:r>
            <a:endParaRPr sz="2800">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Today, using deep convolutional neural network (DCNN) on Google Net framework bird species classification is possible. </a:t>
            </a:r>
            <a:endParaRPr sz="2800">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For this experiment, a bird image was converted into a gray scale format that generated the autograph. After examining each and every autograph that calculates the score sheet from each node and predicts the respective bird species after the score sheet analysis.</a:t>
            </a:r>
            <a:endParaRPr>
              <a:latin typeface="Times New Roman"/>
              <a:ea typeface="Times New Roman"/>
              <a:cs typeface="Times New Roman"/>
              <a:sym typeface="Times New Roman"/>
            </a:endParaRPr>
          </a:p>
        </p:txBody>
      </p:sp>
      <p:sp>
        <p:nvSpPr>
          <p:cNvPr id="147" name="Google Shape;147;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148" name="Google Shape;148;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158850" y="165425"/>
            <a:ext cx="11874300" cy="855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Introduction </a:t>
            </a:r>
            <a:endParaRPr/>
          </a:p>
        </p:txBody>
      </p:sp>
      <p:sp>
        <p:nvSpPr>
          <p:cNvPr id="155" name="Google Shape;155;p6"/>
          <p:cNvSpPr txBox="1"/>
          <p:nvPr>
            <p:ph idx="1" type="body"/>
          </p:nvPr>
        </p:nvSpPr>
        <p:spPr>
          <a:xfrm>
            <a:off x="154546" y="1672897"/>
            <a:ext cx="11847000" cy="5112900"/>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Nowadays, Identification of bird species is a difficult activity sometimes leading to uncertainty. Birds allow us to search certain organisms within the environment as they respond quickly to changes in the atmosphere. </a:t>
            </a:r>
            <a:endParaRPr sz="2800">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But collecting and gathering bird information requires huge efforts by humans as well as being a much more expensive method.</a:t>
            </a:r>
            <a:endParaRPr sz="2800">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In such situations, a robust system must be in place that will provide large-scale bird information processing and serve as a valuable resource for scholars, government agencies and so on. </a:t>
            </a:r>
            <a:endParaRPr sz="2800">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Consequently, naming bird species plays a significant role here for determining which species belongs to a specific image of birds.</a:t>
            </a:r>
            <a:endParaRPr>
              <a:latin typeface="Times New Roman"/>
              <a:ea typeface="Times New Roman"/>
              <a:cs typeface="Times New Roman"/>
              <a:sym typeface="Times New Roman"/>
            </a:endParaRPr>
          </a:p>
        </p:txBody>
      </p:sp>
      <p:sp>
        <p:nvSpPr>
          <p:cNvPr id="156" name="Google Shape;156;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157" name="Google Shape;157;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218175" y="139972"/>
            <a:ext cx="11874300" cy="8301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The Problem Statement</a:t>
            </a:r>
            <a:endParaRPr/>
          </a:p>
        </p:txBody>
      </p:sp>
      <p:sp>
        <p:nvSpPr>
          <p:cNvPr id="164" name="Google Shape;164;p7"/>
          <p:cNvSpPr txBox="1"/>
          <p:nvPr>
            <p:ph idx="1" type="body"/>
          </p:nvPr>
        </p:nvSpPr>
        <p:spPr>
          <a:xfrm>
            <a:off x="96246" y="1901947"/>
            <a:ext cx="11847000" cy="51129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Nowadays we find a lot of birds in our day-to-day life and find it difficult to segregate its kind, know its type, wonder where it’s from and etc.</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There are many applications which identify the bird through its voice and image. </a:t>
            </a:r>
            <a:endParaRPr>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But still, ornithologists are finding it difficult to get a quality application that provides necessary details for betterment in knowing better details about a bird they could see</a:t>
            </a:r>
            <a:endParaRPr>
              <a:latin typeface="Times New Roman"/>
              <a:ea typeface="Times New Roman"/>
              <a:cs typeface="Times New Roman"/>
              <a:sym typeface="Times New Roman"/>
            </a:endParaRPr>
          </a:p>
        </p:txBody>
      </p:sp>
      <p:sp>
        <p:nvSpPr>
          <p:cNvPr id="165" name="Google Shape;165;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166" name="Google Shape;166;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0" y="114500"/>
            <a:ext cx="12192000" cy="9924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About The Project</a:t>
            </a:r>
            <a:endParaRPr/>
          </a:p>
        </p:txBody>
      </p:sp>
      <p:sp>
        <p:nvSpPr>
          <p:cNvPr id="173" name="Google Shape;173;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The objective of this project is to contribute a solution to the problem of identification of bird species by providing a quality application to satisfy the same. To identify any bird the image of the bird is uploaded and the system filters through the set of data provided and finds a match and lists its details that include scientific and basic information. There is also an alternate way of searching for a bird if only its name is known.</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The name of the bird to be searched is given in the search box and the system displays images and details under its name after filtration through the provided datasets.</a:t>
            </a:r>
            <a:endParaRPr>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If there are no details updated so far about any particular bird the details and images of it will be collected in a form of quiz and will be provided to the department of ornithology for further research about the particular kind.</a:t>
            </a:r>
            <a:endParaRPr>
              <a:latin typeface="Times New Roman"/>
              <a:ea typeface="Times New Roman"/>
              <a:cs typeface="Times New Roman"/>
              <a:sym typeface="Times New Roman"/>
            </a:endParaRPr>
          </a:p>
        </p:txBody>
      </p:sp>
      <p:sp>
        <p:nvSpPr>
          <p:cNvPr id="174" name="Google Shape;174;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175" name="Google Shape;175;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edfbfef5c0_0_10"/>
          <p:cNvSpPr txBox="1"/>
          <p:nvPr>
            <p:ph type="title"/>
          </p:nvPr>
        </p:nvSpPr>
        <p:spPr>
          <a:xfrm>
            <a:off x="0" y="114500"/>
            <a:ext cx="12192000" cy="9924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Process Flow Diagram</a:t>
            </a:r>
            <a:endParaRPr/>
          </a:p>
        </p:txBody>
      </p:sp>
      <p:sp>
        <p:nvSpPr>
          <p:cNvPr id="182" name="Google Shape;182;g1edfbfef5c0_0_10"/>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16 January 2023</a:t>
            </a:r>
            <a:endParaRPr/>
          </a:p>
        </p:txBody>
      </p:sp>
      <p:sp>
        <p:nvSpPr>
          <p:cNvPr id="183" name="Google Shape;183;g1edfbfef5c0_0_10"/>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g1edfbfef5c0_0_10"/>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185" name="Google Shape;185;g1edfbfef5c0_0_10"/>
          <p:cNvPicPr preferRelativeResize="0"/>
          <p:nvPr/>
        </p:nvPicPr>
        <p:blipFill>
          <a:blip r:embed="rId3">
            <a:alphaModFix/>
          </a:blip>
          <a:stretch>
            <a:fillRect/>
          </a:stretch>
        </p:blipFill>
        <p:spPr>
          <a:xfrm>
            <a:off x="2008025" y="1535663"/>
            <a:ext cx="8354551" cy="4597988"/>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