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62" r:id="rId3"/>
    <p:sldId id="270" r:id="rId4"/>
    <p:sldId id="271" r:id="rId5"/>
    <p:sldId id="273" r:id="rId6"/>
    <p:sldId id="272" r:id="rId7"/>
    <p:sldId id="268" r:id="rId8"/>
    <p:sldId id="269" r:id="rId9"/>
    <p:sldId id="279" r:id="rId10"/>
    <p:sldId id="288" r:id="rId11"/>
    <p:sldId id="275" r:id="rId12"/>
    <p:sldId id="276" r:id="rId13"/>
    <p:sldId id="277" r:id="rId14"/>
    <p:sldId id="278" r:id="rId15"/>
    <p:sldId id="281" r:id="rId16"/>
    <p:sldId id="280" r:id="rId17"/>
    <p:sldId id="283" r:id="rId18"/>
    <p:sldId id="282" r:id="rId19"/>
    <p:sldId id="289" r:id="rId20"/>
    <p:sldId id="284" r:id="rId21"/>
    <p:sldId id="27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>
      <p:cViewPr varScale="1">
        <p:scale>
          <a:sx n="64" d="100"/>
          <a:sy n="64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81CC1-E0D1-4BF0-A244-C9E2E2CF3985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35587-F7AC-4C88-8D4D-39977C83A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1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5587-F7AC-4C88-8D4D-39977C83A6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36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5587-F7AC-4C88-8D4D-39977C83A6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05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412776"/>
            <a:ext cx="75232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 smtClean="0">
                <a:latin typeface="Adobe 黑体 Std R" pitchFamily="34" charset="-122"/>
                <a:ea typeface="Adobe 黑体 Std R" pitchFamily="34" charset="-122"/>
              </a:rPr>
              <a:t>主 席 树</a:t>
            </a:r>
            <a:endParaRPr lang="zh-CN" altLang="en-US" sz="166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3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476672"/>
            <a:ext cx="5743880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3600" b="1" dirty="0"/>
              <a:t>可持久化数据结构之主席树</a:t>
            </a:r>
          </a:p>
        </p:txBody>
      </p:sp>
      <p:sp>
        <p:nvSpPr>
          <p:cNvPr id="3" name="矩形 2"/>
          <p:cNvSpPr/>
          <p:nvPr/>
        </p:nvSpPr>
        <p:spPr>
          <a:xfrm>
            <a:off x="654410" y="1196752"/>
            <a:ext cx="7992888" cy="13849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/>
              <a:t>所谓的“持久化数据结构”，就是保存这个数据结构的所有历史版本，同时利用它们之间的共用数据减少时间和空间的消耗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		--CLJ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91779" y="3140968"/>
            <a:ext cx="3890809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3600" b="1" dirty="0"/>
              <a:t>函数式编程的思想</a:t>
            </a:r>
          </a:p>
        </p:txBody>
      </p:sp>
      <p:sp>
        <p:nvSpPr>
          <p:cNvPr id="5" name="矩形 4"/>
          <p:cNvSpPr/>
          <p:nvPr/>
        </p:nvSpPr>
        <p:spPr>
          <a:xfrm>
            <a:off x="654410" y="3861048"/>
            <a:ext cx="7671094" cy="18158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/>
              <a:t>可持久化线段树是利用函数式编程的思想，对记录的数据只赋值不修改，每次插入一个数据后保存一个历史版本，然后利用线段树的结构完全相同，可以直接相减的特性进行区间询问。</a:t>
            </a:r>
          </a:p>
        </p:txBody>
      </p:sp>
    </p:spTree>
    <p:extLst>
      <p:ext uri="{BB962C8B-B14F-4D97-AF65-F5344CB8AC3E}">
        <p14:creationId xmlns:p14="http://schemas.microsoft.com/office/powerpoint/2010/main" val="20724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947" y="404663"/>
            <a:ext cx="8189742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不带修改的主席树 例题</a:t>
            </a:r>
            <a:r>
              <a:rPr lang="en-US" altLang="zh-CN" sz="3600" dirty="0" smtClean="0"/>
              <a:t>2    </a:t>
            </a:r>
            <a:r>
              <a:rPr lang="en-US" altLang="zh-CN" sz="3600" dirty="0"/>
              <a:t>Gym-101161E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0934" y="1268760"/>
            <a:ext cx="8712968" cy="19389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000" dirty="0" smtClean="0"/>
              <a:t>给出一棵树</a:t>
            </a:r>
            <a:r>
              <a:rPr lang="en-US" altLang="zh-CN" sz="4000" dirty="0" smtClean="0"/>
              <a:t>, </a:t>
            </a:r>
            <a:r>
              <a:rPr lang="zh-CN" altLang="en-US" sz="4000" dirty="0" smtClean="0"/>
              <a:t>结点</a:t>
            </a:r>
            <a:r>
              <a:rPr lang="en-US" altLang="zh-CN" sz="4000" dirty="0" smtClean="0"/>
              <a:t>1 - N</a:t>
            </a:r>
            <a:r>
              <a:rPr lang="zh-CN" altLang="en-US" sz="4000" dirty="0" smtClean="0"/>
              <a:t>，给出</a:t>
            </a:r>
            <a:r>
              <a:rPr lang="en-US" altLang="zh-CN" sz="4000" dirty="0" smtClean="0"/>
              <a:t>N - 1 </a:t>
            </a:r>
            <a:r>
              <a:rPr lang="zh-CN" altLang="en-US" sz="4000" dirty="0" smtClean="0"/>
              <a:t>边的权值， </a:t>
            </a:r>
            <a:r>
              <a:rPr lang="en-US" altLang="zh-CN" sz="4000" dirty="0" smtClean="0"/>
              <a:t>q</a:t>
            </a:r>
            <a:r>
              <a:rPr lang="zh-CN" altLang="en-US" sz="4000" dirty="0" smtClean="0"/>
              <a:t>个查询， </a:t>
            </a:r>
            <a:r>
              <a:rPr lang="zh-CN" altLang="en-US" sz="4000" dirty="0"/>
              <a:t>询问</a:t>
            </a:r>
            <a:r>
              <a:rPr lang="zh-CN" altLang="en-US" sz="4000" dirty="0" smtClean="0"/>
              <a:t>两个结点路径上的长度的中位数。</a:t>
            </a:r>
            <a:endParaRPr lang="en-US" altLang="zh-CN" sz="4000" dirty="0" smtClean="0"/>
          </a:p>
        </p:txBody>
      </p:sp>
      <p:sp>
        <p:nvSpPr>
          <p:cNvPr id="4" name="椭圆 3"/>
          <p:cNvSpPr/>
          <p:nvPr/>
        </p:nvSpPr>
        <p:spPr>
          <a:xfrm>
            <a:off x="2548525" y="378904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28118" y="495684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55248" y="494913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3300" y="61653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84095" y="61653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28055" y="61653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04691" y="61653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3"/>
            <a:endCxn id="5" idx="7"/>
          </p:cNvCxnSpPr>
          <p:nvPr/>
        </p:nvCxnSpPr>
        <p:spPr>
          <a:xfrm flipH="1">
            <a:off x="1935431" y="4096353"/>
            <a:ext cx="665821" cy="91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3"/>
            <a:endCxn id="7" idx="7"/>
          </p:cNvCxnSpPr>
          <p:nvPr/>
        </p:nvCxnSpPr>
        <p:spPr>
          <a:xfrm flipH="1">
            <a:off x="840613" y="5264154"/>
            <a:ext cx="840232" cy="9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  <a:endCxn id="6" idx="1"/>
          </p:cNvCxnSpPr>
          <p:nvPr/>
        </p:nvCxnSpPr>
        <p:spPr>
          <a:xfrm>
            <a:off x="2855838" y="4096353"/>
            <a:ext cx="752137" cy="90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5"/>
            <a:endCxn id="10" idx="1"/>
          </p:cNvCxnSpPr>
          <p:nvPr/>
        </p:nvCxnSpPr>
        <p:spPr>
          <a:xfrm>
            <a:off x="3862561" y="5256443"/>
            <a:ext cx="794857" cy="96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9" idx="0"/>
          </p:cNvCxnSpPr>
          <p:nvPr/>
        </p:nvCxnSpPr>
        <p:spPr>
          <a:xfrm flipH="1">
            <a:off x="3108075" y="5256443"/>
            <a:ext cx="499900" cy="908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5"/>
            <a:endCxn id="8" idx="0"/>
          </p:cNvCxnSpPr>
          <p:nvPr/>
        </p:nvCxnSpPr>
        <p:spPr>
          <a:xfrm>
            <a:off x="1935431" y="5264154"/>
            <a:ext cx="228684" cy="90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173" y="3807038"/>
            <a:ext cx="5999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         1</a:t>
            </a:r>
          </a:p>
          <a:p>
            <a:endParaRPr lang="en-US" altLang="zh-CN" dirty="0"/>
          </a:p>
          <a:p>
            <a:r>
              <a:rPr lang="en-US" altLang="zh-CN" dirty="0" smtClean="0"/>
              <a:t>	              7                     6</a:t>
            </a:r>
          </a:p>
          <a:p>
            <a:endParaRPr lang="en-US" altLang="zh-CN" dirty="0"/>
          </a:p>
          <a:p>
            <a:r>
              <a:rPr lang="en-US" altLang="zh-CN" dirty="0" smtClean="0"/>
              <a:t>	         2		          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4           5                        4             10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300" y="6156012"/>
            <a:ext cx="452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	           5                6                              7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67944" y="4355063"/>
            <a:ext cx="5166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询问</a:t>
            </a:r>
            <a:r>
              <a:rPr lang="en-US" altLang="zh-CN" sz="2800" dirty="0" smtClean="0"/>
              <a:t>[3-&gt;4]</a:t>
            </a:r>
            <a:r>
              <a:rPr lang="zh-CN" altLang="en-US" sz="2800" dirty="0" smtClean="0"/>
              <a:t>存在长度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权值</a:t>
            </a:r>
            <a:r>
              <a:rPr lang="en-US" altLang="zh-CN" sz="2800" dirty="0" smtClean="0"/>
              <a:t>)[4 6 7] </a:t>
            </a:r>
          </a:p>
          <a:p>
            <a:r>
              <a:rPr lang="en-US" altLang="zh-CN" sz="2800" dirty="0" smtClean="0"/>
              <a:t>Answer: 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01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0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分析：</a:t>
            </a:r>
            <a:endParaRPr lang="zh-CN" alt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5790" y="1626228"/>
            <a:ext cx="626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1. </a:t>
            </a:r>
            <a:r>
              <a:rPr lang="zh-CN" altLang="en-US" sz="3600" dirty="0" smtClean="0"/>
              <a:t>树上两个结点的路径 </a:t>
            </a:r>
            <a:r>
              <a:rPr lang="en-US" altLang="zh-CN" sz="3600" dirty="0" smtClean="0"/>
              <a:t>=&gt;  LCA</a:t>
            </a:r>
            <a:endParaRPr lang="zh-CN" altLang="en-US" sz="3600" dirty="0"/>
          </a:p>
        </p:txBody>
      </p:sp>
      <p:sp>
        <p:nvSpPr>
          <p:cNvPr id="4" name="椭圆 3"/>
          <p:cNvSpPr/>
          <p:nvPr/>
        </p:nvSpPr>
        <p:spPr>
          <a:xfrm>
            <a:off x="3594564" y="243656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579339" y="481282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30134" y="481282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74094" y="481282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650730" y="481282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3"/>
          </p:cNvCxnSpPr>
          <p:nvPr/>
        </p:nvCxnSpPr>
        <p:spPr>
          <a:xfrm flipH="1">
            <a:off x="2981470" y="2743874"/>
            <a:ext cx="665821" cy="91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7" idx="7"/>
          </p:cNvCxnSpPr>
          <p:nvPr/>
        </p:nvCxnSpPr>
        <p:spPr>
          <a:xfrm flipH="1">
            <a:off x="1886652" y="3911675"/>
            <a:ext cx="840232" cy="953877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</p:cNvCxnSpPr>
          <p:nvPr/>
        </p:nvCxnSpPr>
        <p:spPr>
          <a:xfrm>
            <a:off x="3901877" y="2743874"/>
            <a:ext cx="752137" cy="90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0" idx="1"/>
          </p:cNvCxnSpPr>
          <p:nvPr/>
        </p:nvCxnSpPr>
        <p:spPr>
          <a:xfrm>
            <a:off x="4908600" y="3903964"/>
            <a:ext cx="794857" cy="9615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" idx="0"/>
          </p:cNvCxnSpPr>
          <p:nvPr/>
        </p:nvCxnSpPr>
        <p:spPr>
          <a:xfrm flipH="1">
            <a:off x="4154114" y="3903964"/>
            <a:ext cx="499900" cy="90886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8" idx="0"/>
          </p:cNvCxnSpPr>
          <p:nvPr/>
        </p:nvCxnSpPr>
        <p:spPr>
          <a:xfrm>
            <a:off x="2981470" y="3911675"/>
            <a:ext cx="228684" cy="90115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627089" y="3736313"/>
            <a:ext cx="68729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64954" y="3767689"/>
            <a:ext cx="68729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41410" y="4911255"/>
            <a:ext cx="366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		            V</a:t>
            </a:r>
            <a:endParaRPr lang="zh-CN" altLang="en-US" sz="2800" dirty="0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86652" y="2796601"/>
            <a:ext cx="1630815" cy="1856535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901877" y="2864380"/>
            <a:ext cx="629480" cy="860488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062960" y="3801098"/>
            <a:ext cx="429970" cy="908861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68183" y="2518316"/>
            <a:ext cx="135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LCA(U, V)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273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2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790" y="980728"/>
            <a:ext cx="835356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smtClean="0"/>
              <a:t>2. </a:t>
            </a:r>
            <a:r>
              <a:rPr lang="zh-CN" altLang="en-US" sz="3200" dirty="0" smtClean="0"/>
              <a:t>我们怎么去知道 </a:t>
            </a:r>
            <a:r>
              <a:rPr lang="en-US" altLang="zh-CN" sz="3200" dirty="0" smtClean="0"/>
              <a:t>U -&gt; V </a:t>
            </a:r>
            <a:r>
              <a:rPr lang="zh-CN" altLang="en-US" sz="3200" dirty="0" smtClean="0"/>
              <a:t>路径上所有长度线段</a:t>
            </a:r>
            <a:endParaRPr lang="en-US" altLang="zh-CN" sz="3200" dirty="0" smtClean="0"/>
          </a:p>
          <a:p>
            <a:r>
              <a:rPr lang="zh-CN" altLang="en-US" sz="3200" dirty="0" smtClean="0"/>
              <a:t>出现的次数呢？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35790" y="2564904"/>
            <a:ext cx="8353569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我们可以</a:t>
            </a:r>
            <a:r>
              <a:rPr lang="zh-CN" altLang="en-US" sz="3200" dirty="0"/>
              <a:t>处理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root -&gt; </a:t>
            </a:r>
            <a:r>
              <a:rPr lang="en-US" altLang="zh-CN" sz="3200" dirty="0" err="1" smtClean="0"/>
              <a:t>cur_node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所有长度线段出现的</a:t>
            </a:r>
            <a:r>
              <a:rPr lang="zh-CN" altLang="en-US" sz="3200" dirty="0" smtClean="0"/>
              <a:t>次数。</a:t>
            </a:r>
            <a:endParaRPr lang="en-US" altLang="zh-CN" sz="3200" dirty="0" smtClean="0"/>
          </a:p>
        </p:txBody>
      </p:sp>
      <p:sp>
        <p:nvSpPr>
          <p:cNvPr id="4" name="矩形 3"/>
          <p:cNvSpPr/>
          <p:nvPr/>
        </p:nvSpPr>
        <p:spPr>
          <a:xfrm>
            <a:off x="435789" y="4134564"/>
            <a:ext cx="8353569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Symbol"/>
              <a:buChar char="Þ"/>
            </a:pPr>
            <a:r>
              <a:rPr lang="en-US" altLang="zh-CN" sz="3200" dirty="0" err="1" smtClean="0"/>
              <a:t>num</a:t>
            </a:r>
            <a:r>
              <a:rPr lang="en-US" altLang="zh-CN" sz="3200" dirty="0"/>
              <a:t>( U ) + </a:t>
            </a:r>
            <a:r>
              <a:rPr lang="en-US" altLang="zh-CN" sz="3200" dirty="0" err="1"/>
              <a:t>num</a:t>
            </a:r>
            <a:r>
              <a:rPr lang="en-US" altLang="zh-CN" sz="3200" dirty="0"/>
              <a:t>( V ) – </a:t>
            </a:r>
            <a:r>
              <a:rPr lang="en-US" altLang="zh-CN" sz="3200" dirty="0" smtClean="0"/>
              <a:t>2×num</a:t>
            </a:r>
            <a:r>
              <a:rPr lang="en-US" altLang="zh-CN" sz="3200" dirty="0"/>
              <a:t>( LCA(U, V) </a:t>
            </a:r>
            <a:r>
              <a:rPr lang="en-US" altLang="zh-CN" sz="3200" dirty="0" smtClean="0"/>
              <a:t>)</a:t>
            </a:r>
            <a:endParaRPr lang="en-US" altLang="zh-CN" sz="3200" dirty="0"/>
          </a:p>
          <a:p>
            <a:pPr marL="457200" indent="-457200">
              <a:buFont typeface="Symbol"/>
              <a:buChar char="Þ"/>
            </a:pPr>
            <a:r>
              <a:rPr lang="en-US" altLang="zh-CN" sz="3200" dirty="0" smtClean="0"/>
              <a:t>U </a:t>
            </a:r>
            <a:r>
              <a:rPr lang="en-US" altLang="zh-CN" sz="3200" dirty="0"/>
              <a:t>-&gt; V </a:t>
            </a:r>
            <a:r>
              <a:rPr lang="zh-CN" altLang="en-US" sz="3200" dirty="0"/>
              <a:t>路径上所有长度线段出现的次数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9497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4"/>
            <a:ext cx="9070623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b="1" i="1" dirty="0"/>
              <a:t>root -&gt; </a:t>
            </a:r>
            <a:r>
              <a:rPr lang="en-US" altLang="zh-CN" sz="3600" b="1" i="1" dirty="0" err="1"/>
              <a:t>cur_node</a:t>
            </a:r>
            <a:r>
              <a:rPr lang="en-US" altLang="zh-CN" sz="3600" b="1" i="1" dirty="0"/>
              <a:t> </a:t>
            </a:r>
            <a:r>
              <a:rPr lang="zh-CN" altLang="en-US" sz="3600" b="1" i="1" dirty="0"/>
              <a:t>的所有长度线段出现的</a:t>
            </a:r>
            <a:r>
              <a:rPr lang="zh-CN" altLang="en-US" sz="3600" b="1" i="1" dirty="0" smtClean="0"/>
              <a:t>次数</a:t>
            </a:r>
            <a:endParaRPr lang="zh-CN" altLang="en-US" sz="36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42315" y="1196752"/>
            <a:ext cx="4567276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smtClean="0"/>
              <a:t>3. </a:t>
            </a:r>
            <a:r>
              <a:rPr lang="zh-CN" altLang="en-US" sz="3200" dirty="0" smtClean="0"/>
              <a:t>如何用主席树维护呢 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53293" y="5661248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之后具体细节不再赘述！</a:t>
            </a:r>
            <a:endParaRPr lang="en-US" altLang="zh-CN" sz="2800" dirty="0" smtClean="0"/>
          </a:p>
          <a:p>
            <a:r>
              <a:rPr lang="zh-CN" altLang="en-US" sz="2800" dirty="0" smtClean="0"/>
              <a:t>比如要求中位数考虑具体区间奇偶，区间查询。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15326" y="3011468"/>
            <a:ext cx="8388530" cy="1569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查询</a:t>
            </a:r>
            <a:r>
              <a:rPr lang="en-US" altLang="zh-CN" sz="3200" b="1" dirty="0" smtClean="0"/>
              <a:t>:</a:t>
            </a:r>
          </a:p>
          <a:p>
            <a:pPr marL="457200" indent="-457200">
              <a:buFont typeface="Symbol"/>
              <a:buChar char="Þ"/>
            </a:pPr>
            <a:r>
              <a:rPr lang="en-US" altLang="zh-CN" sz="3200" dirty="0" err="1" smtClean="0"/>
              <a:t>num</a:t>
            </a:r>
            <a:r>
              <a:rPr lang="en-US" altLang="zh-CN" sz="3200" dirty="0" smtClean="0"/>
              <a:t>( U ) + </a:t>
            </a:r>
            <a:r>
              <a:rPr lang="en-US" altLang="zh-CN" sz="3200" dirty="0" err="1" smtClean="0"/>
              <a:t>num</a:t>
            </a:r>
            <a:r>
              <a:rPr lang="en-US" altLang="zh-CN" sz="3200" dirty="0" smtClean="0"/>
              <a:t>( V ) – 2×num( LCA(U, V) )</a:t>
            </a:r>
          </a:p>
          <a:p>
            <a:pPr marL="457200" indent="-457200">
              <a:buFont typeface="Symbol"/>
              <a:buChar char="Þ"/>
            </a:pPr>
            <a:r>
              <a:rPr lang="en-US" altLang="zh-CN" sz="3200" dirty="0" smtClean="0"/>
              <a:t>U -&gt; V </a:t>
            </a:r>
            <a:r>
              <a:rPr lang="zh-CN" altLang="en-US" sz="3200" dirty="0" smtClean="0"/>
              <a:t>路径上所有长度线段出现的次数。</a:t>
            </a:r>
            <a:endParaRPr lang="en-US" altLang="zh-CN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5990" y="5014917"/>
            <a:ext cx="8494633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i="1" dirty="0" smtClean="0"/>
              <a:t>存放历史信息以及查询都需要具体分析！</a:t>
            </a:r>
            <a:endParaRPr lang="zh-CN" altLang="en-US" sz="3600" i="1" dirty="0"/>
          </a:p>
        </p:txBody>
      </p:sp>
      <p:sp>
        <p:nvSpPr>
          <p:cNvPr id="8" name="矩形 7"/>
          <p:cNvSpPr/>
          <p:nvPr/>
        </p:nvSpPr>
        <p:spPr>
          <a:xfrm>
            <a:off x="615326" y="1931348"/>
            <a:ext cx="8388530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 smtClean="0"/>
              <a:t>更新</a:t>
            </a:r>
            <a:r>
              <a:rPr lang="en-US" altLang="zh-CN" sz="3200" b="1" dirty="0" smtClean="0"/>
              <a:t>: </a:t>
            </a:r>
            <a:r>
              <a:rPr lang="zh-CN" altLang="en-US" sz="3200" dirty="0" smtClean="0"/>
              <a:t>我们</a:t>
            </a:r>
            <a:r>
              <a:rPr lang="zh-CN" altLang="en-US" sz="3200" dirty="0"/>
              <a:t>可以让 </a:t>
            </a:r>
            <a:r>
              <a:rPr lang="en-US" altLang="zh-CN" sz="3200" dirty="0"/>
              <a:t>son </a:t>
            </a:r>
            <a:r>
              <a:rPr lang="zh-CN" altLang="en-US" sz="3200" dirty="0"/>
              <a:t>继承 </a:t>
            </a:r>
            <a:r>
              <a:rPr lang="en-US" altLang="zh-CN" sz="3200" dirty="0"/>
              <a:t>father </a:t>
            </a:r>
            <a:r>
              <a:rPr lang="zh-CN" altLang="en-US" sz="3200" dirty="0"/>
              <a:t>的信息，只</a:t>
            </a:r>
            <a:r>
              <a:rPr lang="zh-CN" altLang="en-US" sz="3200" dirty="0" smtClean="0"/>
              <a:t>多了</a:t>
            </a:r>
            <a:r>
              <a:rPr lang="zh-CN" altLang="en-US" sz="3200" dirty="0"/>
              <a:t>一条边，然后维护一下。</a:t>
            </a:r>
          </a:p>
        </p:txBody>
      </p:sp>
    </p:spTree>
    <p:extLst>
      <p:ext uri="{BB962C8B-B14F-4D97-AF65-F5344CB8AC3E}">
        <p14:creationId xmlns:p14="http://schemas.microsoft.com/office/powerpoint/2010/main" val="69117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8496" y="1124744"/>
            <a:ext cx="671530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/>
              <a:t>!!!</a:t>
            </a:r>
          </a:p>
          <a:p>
            <a:r>
              <a:rPr lang="zh-CN" altLang="en-US" sz="13800" dirty="0" smtClean="0">
                <a:latin typeface="Adobe 黑体 Std R" pitchFamily="34" charset="-122"/>
                <a:ea typeface="Adobe 黑体 Std R" pitchFamily="34" charset="-122"/>
              </a:rPr>
              <a:t>加载中</a:t>
            </a:r>
            <a:r>
              <a:rPr lang="en-US" altLang="zh-CN" sz="13800" dirty="0" smtClean="0"/>
              <a:t>…</a:t>
            </a:r>
            <a:endParaRPr lang="zh-CN" altLang="en-US" sz="138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567202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未完待续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…</a:t>
            </a:r>
            <a:endParaRPr lang="zh-CN" altLang="en-US" sz="20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3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988840"/>
            <a:ext cx="66704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/>
              <a:t>带修改的主席树</a:t>
            </a:r>
            <a:endParaRPr lang="en-US" altLang="zh-CN" sz="7200" b="1" dirty="0" smtClean="0"/>
          </a:p>
          <a:p>
            <a:r>
              <a:rPr lang="zh-CN" altLang="en-US" sz="7200" b="1" dirty="0" smtClean="0"/>
              <a:t>（动态主席树）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033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223610"/>
            <a:ext cx="47584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/>
              <a:t>主席</a:t>
            </a:r>
            <a:r>
              <a:rPr lang="zh-CN" altLang="en-US" sz="4400" b="1" dirty="0" smtClean="0"/>
              <a:t>树求  动态 </a:t>
            </a:r>
            <a:r>
              <a:rPr lang="en-US" altLang="zh-CN" sz="4400" b="1" dirty="0"/>
              <a:t>Kth</a:t>
            </a:r>
            <a:endParaRPr lang="zh-CN" alt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9947" y="404663"/>
            <a:ext cx="6793591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带修改的主席树 例题</a:t>
            </a:r>
            <a:r>
              <a:rPr lang="en-US" altLang="zh-CN" sz="3600" dirty="0" smtClean="0"/>
              <a:t>1    ZOJ 2112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25666" y="2204864"/>
            <a:ext cx="8437434" cy="39703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/>
              <a:t>给你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个数，然后给你</a:t>
            </a:r>
            <a:r>
              <a:rPr lang="en-US" altLang="zh-CN" sz="3600" dirty="0" smtClean="0"/>
              <a:t>M</a:t>
            </a:r>
            <a:r>
              <a:rPr lang="zh-CN" altLang="en-US" sz="3600" dirty="0" smtClean="0"/>
              <a:t>个操作，</a:t>
            </a:r>
            <a:endParaRPr lang="en-US" altLang="zh-CN" sz="3600" dirty="0" smtClean="0"/>
          </a:p>
          <a:p>
            <a:r>
              <a:rPr lang="en-US" altLang="zh-CN" sz="3600" dirty="0" smtClean="0"/>
              <a:t>Q</a:t>
            </a:r>
            <a:r>
              <a:rPr lang="zh-CN" altLang="en-US" sz="3600" dirty="0" smtClean="0"/>
              <a:t>操作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i,j,k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：询问区间内</a:t>
            </a:r>
            <a:r>
              <a:rPr lang="en-US" altLang="zh-CN" sz="3600" dirty="0" smtClean="0"/>
              <a:t>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, j]</a:t>
            </a:r>
            <a:r>
              <a:rPr lang="zh-CN" altLang="en-US" sz="3600" dirty="0" smtClean="0"/>
              <a:t>的第</a:t>
            </a:r>
            <a:r>
              <a:rPr lang="en-US" altLang="zh-CN" sz="3600" dirty="0" smtClean="0"/>
              <a:t>k</a:t>
            </a:r>
            <a:r>
              <a:rPr lang="zh-CN" altLang="en-US" sz="3600" dirty="0" smtClean="0"/>
              <a:t>大的数</a:t>
            </a:r>
            <a:endParaRPr lang="en-US" altLang="zh-CN" sz="3600" dirty="0" smtClean="0"/>
          </a:p>
          <a:p>
            <a:r>
              <a:rPr lang="en-US" altLang="zh-CN" sz="3600" dirty="0" smtClean="0"/>
              <a:t>C</a:t>
            </a:r>
            <a:r>
              <a:rPr lang="zh-CN" altLang="en-US" sz="3600" dirty="0" smtClean="0"/>
              <a:t>操作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, t): </a:t>
            </a:r>
            <a:r>
              <a:rPr lang="zh-CN" altLang="en-US" sz="3600" dirty="0" smtClean="0"/>
              <a:t>将数</a:t>
            </a:r>
            <a:r>
              <a:rPr lang="en-US" altLang="zh-CN" sz="3600" dirty="0"/>
              <a:t>A</a:t>
            </a:r>
            <a:r>
              <a:rPr lang="en-US" altLang="zh-CN" sz="3600" dirty="0" smtClean="0"/>
              <a:t>[</a:t>
            </a:r>
            <a:r>
              <a:rPr lang="en-US" altLang="zh-CN" sz="3600" dirty="0" err="1" smtClean="0"/>
              <a:t>i</a:t>
            </a:r>
            <a:r>
              <a:rPr lang="en-US" altLang="zh-CN" sz="3600" dirty="0"/>
              <a:t>] </a:t>
            </a:r>
            <a:r>
              <a:rPr lang="zh-CN" altLang="en-US" sz="3600" dirty="0" smtClean="0"/>
              <a:t>转换成</a:t>
            </a:r>
            <a:r>
              <a:rPr lang="en-US" altLang="zh-CN" sz="3600" dirty="0" smtClean="0"/>
              <a:t> t.</a:t>
            </a:r>
          </a:p>
          <a:p>
            <a:r>
              <a:rPr lang="zh-CN" altLang="en-US" sz="3600" dirty="0" smtClean="0"/>
              <a:t>数据范围：</a:t>
            </a:r>
            <a:endParaRPr lang="en-US" altLang="zh-CN" sz="3600" dirty="0" smtClean="0"/>
          </a:p>
          <a:p>
            <a:r>
              <a:rPr lang="en-US" altLang="zh-CN" sz="3600" dirty="0"/>
              <a:t>(1 &lt;= N &lt;= 50,000) </a:t>
            </a:r>
            <a:endParaRPr lang="en-US" altLang="zh-CN" sz="3600" dirty="0" smtClean="0"/>
          </a:p>
          <a:p>
            <a:r>
              <a:rPr lang="en-US" altLang="zh-CN" sz="3600" dirty="0" smtClean="0"/>
              <a:t>(</a:t>
            </a:r>
            <a:r>
              <a:rPr lang="en-US" altLang="zh-CN" sz="3600" dirty="0"/>
              <a:t>1 &lt;= M &lt;= 10,000</a:t>
            </a:r>
            <a:r>
              <a:rPr lang="en-US" altLang="zh-CN" sz="3600" dirty="0" smtClean="0"/>
              <a:t>).</a:t>
            </a:r>
          </a:p>
          <a:p>
            <a:r>
              <a:rPr lang="en-US" altLang="zh-CN" sz="3600" dirty="0" smtClean="0"/>
              <a:t>0 &lt;= A[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 &lt;= 1,000,000,000</a:t>
            </a:r>
            <a:r>
              <a:rPr lang="en-US" altLang="zh-CN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556" y="2924944"/>
            <a:ext cx="8460432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600" dirty="0"/>
              <a:t>每棵线段树维护的区间相同（保存的数字相同）</a:t>
            </a:r>
            <a:r>
              <a:rPr lang="en-US" altLang="zh-CN" sz="3600" dirty="0"/>
              <a:t>=&gt; </a:t>
            </a:r>
            <a:r>
              <a:rPr lang="zh-CN" altLang="en-US" sz="3600" dirty="0"/>
              <a:t>结构相同</a:t>
            </a:r>
            <a:r>
              <a:rPr lang="en-US" altLang="zh-CN" sz="3600" dirty="0" smtClean="0"/>
              <a:t>.</a:t>
            </a:r>
            <a:endParaRPr lang="en-US" altLang="zh-C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04664"/>
            <a:ext cx="4104456" cy="7078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000" dirty="0"/>
              <a:t>考虑静态主席树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</p:txBody>
      </p:sp>
      <p:sp>
        <p:nvSpPr>
          <p:cNvPr id="7" name="矩形 6"/>
          <p:cNvSpPr/>
          <p:nvPr/>
        </p:nvSpPr>
        <p:spPr>
          <a:xfrm>
            <a:off x="611559" y="1364575"/>
            <a:ext cx="8424427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600" dirty="0"/>
              <a:t>主席数保存了每个位置的前缀和</a:t>
            </a:r>
            <a:r>
              <a:rPr lang="en-US" altLang="zh-CN" sz="3600" dirty="0"/>
              <a:t>(</a:t>
            </a:r>
            <a:r>
              <a:rPr lang="zh-CN" altLang="en-US" sz="3600" dirty="0"/>
              <a:t>区间出现数字的次数</a:t>
            </a:r>
            <a:r>
              <a:rPr lang="en-US" altLang="zh-CN" sz="3600" dirty="0"/>
              <a:t>)</a:t>
            </a:r>
            <a:r>
              <a:rPr lang="zh-CN" altLang="en-US" sz="3600" dirty="0"/>
              <a:t>，从而求区间和。</a:t>
            </a:r>
          </a:p>
        </p:txBody>
      </p:sp>
      <p:sp>
        <p:nvSpPr>
          <p:cNvPr id="5" name="矩形 4"/>
          <p:cNvSpPr/>
          <p:nvPr/>
        </p:nvSpPr>
        <p:spPr>
          <a:xfrm>
            <a:off x="588530" y="4581128"/>
            <a:ext cx="8447457" cy="17543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600" dirty="0"/>
              <a:t>修改</a:t>
            </a:r>
            <a:r>
              <a:rPr lang="zh-CN" altLang="en-US" sz="3600" b="1" dirty="0"/>
              <a:t>一个元素</a:t>
            </a:r>
            <a:r>
              <a:rPr lang="zh-CN" altLang="en-US" sz="3600" dirty="0"/>
              <a:t>后会影响到它后面的所有建好的线段</a:t>
            </a:r>
            <a:r>
              <a:rPr lang="zh-CN" altLang="en-US" sz="3600" dirty="0" smtClean="0"/>
              <a:t>树</a:t>
            </a:r>
            <a:endParaRPr lang="en-US" altLang="zh-CN" sz="3600" dirty="0" smtClean="0"/>
          </a:p>
          <a:p>
            <a:r>
              <a:rPr lang="zh-CN" altLang="en-US" sz="3600" dirty="0" smtClean="0"/>
              <a:t>一个一个往后面修改 </a:t>
            </a:r>
            <a:r>
              <a:rPr lang="en-US" altLang="zh-CN" sz="3600" dirty="0" smtClean="0"/>
              <a:t>-&gt; O(</a:t>
            </a:r>
            <a:r>
              <a:rPr lang="en-US" altLang="zh-CN" sz="3600" dirty="0" err="1" smtClean="0"/>
              <a:t>NlogN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88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404664"/>
            <a:ext cx="8280920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600" dirty="0" smtClean="0"/>
              <a:t>有</a:t>
            </a:r>
            <a:r>
              <a:rPr lang="zh-CN" altLang="en-US" sz="3600" dirty="0"/>
              <a:t>一种非常巧妙和简洁的方式来快速维护一个序列的前缀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树状</a:t>
            </a:r>
            <a:r>
              <a:rPr lang="zh-CN" altLang="en-US" sz="3600" dirty="0"/>
              <a:t>数组。</a:t>
            </a:r>
          </a:p>
        </p:txBody>
      </p:sp>
      <p:sp>
        <p:nvSpPr>
          <p:cNvPr id="5" name="矩形 4"/>
          <p:cNvSpPr/>
          <p:nvPr/>
        </p:nvSpPr>
        <p:spPr>
          <a:xfrm>
            <a:off x="415506" y="2060848"/>
            <a:ext cx="8260950" cy="17543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600" dirty="0" smtClean="0"/>
              <a:t>引入</a:t>
            </a:r>
            <a:r>
              <a:rPr lang="zh-CN" altLang="en-US" sz="3600" dirty="0"/>
              <a:t>树状数组来快速求出线段树序列的前缀和</a:t>
            </a:r>
            <a:r>
              <a:rPr lang="zh-CN" altLang="en-US" sz="3600" dirty="0" smtClean="0"/>
              <a:t>，从而将</a:t>
            </a:r>
            <a:r>
              <a:rPr lang="en-US" altLang="zh-CN" sz="3600" dirty="0" smtClean="0"/>
              <a:t>O(</a:t>
            </a:r>
            <a:r>
              <a:rPr lang="en-US" altLang="zh-CN" sz="3600" dirty="0" err="1" smtClean="0"/>
              <a:t>NlogN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优化成</a:t>
            </a:r>
            <a:r>
              <a:rPr lang="en-US" altLang="zh-CN" sz="3600" dirty="0" smtClean="0"/>
              <a:t>O(log2N)</a:t>
            </a:r>
            <a:r>
              <a:rPr lang="zh-CN" altLang="en-US" sz="3600" dirty="0" smtClean="0"/>
              <a:t>，</a:t>
            </a:r>
            <a:r>
              <a:rPr lang="zh-CN" altLang="en-US" sz="3600" dirty="0"/>
              <a:t>来让函数式线段树支持单点修改操作。</a:t>
            </a:r>
          </a:p>
        </p:txBody>
      </p:sp>
      <p:sp>
        <p:nvSpPr>
          <p:cNvPr id="6" name="矩形 5"/>
          <p:cNvSpPr/>
          <p:nvPr/>
        </p:nvSpPr>
        <p:spPr>
          <a:xfrm>
            <a:off x="415506" y="4221088"/>
            <a:ext cx="82765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600" dirty="0"/>
              <a:t>由于每棵线段树的大小形态都是一样的，而且初始值全都是</a:t>
            </a:r>
            <a:r>
              <a:rPr lang="en-US" altLang="zh-CN" sz="3600" dirty="0"/>
              <a:t>0</a:t>
            </a:r>
            <a:r>
              <a:rPr lang="zh-CN" altLang="en-US" sz="3600" dirty="0"/>
              <a:t>，那每个线段树都初始化不是太浪费了？所以一开始只要建一棵空树即可</a:t>
            </a:r>
            <a:r>
              <a:rPr lang="zh-CN" altLang="en-US" sz="3600" dirty="0" smtClean="0"/>
              <a:t>。</a:t>
            </a:r>
            <a:r>
              <a:rPr lang="en-US" altLang="zh-CN" sz="3600" dirty="0"/>
              <a:t>				--</a:t>
            </a:r>
            <a:r>
              <a:rPr lang="en-US" altLang="zh-CN" sz="3600" dirty="0" err="1"/>
              <a:t>Seter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343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999" y="3564305"/>
            <a:ext cx="1266433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Adobe 黑体 Std R" pitchFamily="34" charset="-122"/>
                <a:ea typeface="Adobe 黑体 Std R" pitchFamily="34" charset="-122"/>
              </a:rPr>
              <a:t>作 用：</a:t>
            </a:r>
            <a:endParaRPr lang="zh-CN" altLang="en-US" sz="3200" b="1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830" y="4212377"/>
            <a:ext cx="8417666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Adobe 仿宋 Std R" pitchFamily="18" charset="-122"/>
                <a:ea typeface="Adobe 仿宋 Std R" pitchFamily="18" charset="-122"/>
              </a:rPr>
              <a:t>保存每个位置某种性质的历史版本状态。</a:t>
            </a:r>
            <a:endParaRPr lang="zh-CN" altLang="en-US" sz="32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830" y="1222881"/>
            <a:ext cx="8417666" cy="2062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Adobe 仿宋 Std R" pitchFamily="18" charset="-122"/>
                <a:ea typeface="Adobe 仿宋 Std R" pitchFamily="18" charset="-122"/>
              </a:rPr>
              <a:t>主席树的主体是线段</a:t>
            </a:r>
            <a:r>
              <a:rPr lang="zh-CN" altLang="en-US" sz="3200" dirty="0" smtClean="0">
                <a:latin typeface="Adobe 仿宋 Std R" pitchFamily="18" charset="-122"/>
                <a:ea typeface="Adobe 仿宋 Std R" pitchFamily="18" charset="-122"/>
              </a:rPr>
              <a:t>树，</a:t>
            </a:r>
            <a:r>
              <a:rPr lang="zh-CN" altLang="en-US" sz="3200" b="1" dirty="0" smtClean="0">
                <a:latin typeface="Adobe 仿宋 Std R" pitchFamily="18" charset="-122"/>
                <a:ea typeface="Adobe 仿宋 Std R" pitchFamily="18" charset="-122"/>
              </a:rPr>
              <a:t>可持久化线段树</a:t>
            </a:r>
            <a:r>
              <a:rPr lang="zh-CN" altLang="en-US" sz="3200" dirty="0">
                <a:latin typeface="Adobe 仿宋 Std R" pitchFamily="18" charset="-122"/>
                <a:ea typeface="Adobe 仿宋 Std R" pitchFamily="18" charset="-122"/>
              </a:rPr>
              <a:t>，利用</a:t>
            </a:r>
            <a:r>
              <a:rPr lang="zh-CN" altLang="en-US" sz="3200" b="1" dirty="0">
                <a:latin typeface="Adobe 仿宋 Std R" pitchFamily="18" charset="-122"/>
                <a:ea typeface="Adobe 仿宋 Std R" pitchFamily="18" charset="-122"/>
              </a:rPr>
              <a:t>函数式编程的思想</a:t>
            </a:r>
            <a:r>
              <a:rPr lang="zh-CN" altLang="en-US" sz="3200" dirty="0">
                <a:latin typeface="Adobe 仿宋 Std R" pitchFamily="18" charset="-122"/>
                <a:ea typeface="Adobe 仿宋 Std R" pitchFamily="18" charset="-122"/>
              </a:rPr>
              <a:t>来使线段树</a:t>
            </a:r>
            <a:r>
              <a:rPr lang="zh-CN" altLang="en-US" sz="3200" b="1" dirty="0">
                <a:latin typeface="Adobe 仿宋 Std R" pitchFamily="18" charset="-122"/>
                <a:ea typeface="Adobe 仿宋 Std R" pitchFamily="18" charset="-122"/>
              </a:rPr>
              <a:t>支持询问历史</a:t>
            </a:r>
            <a:r>
              <a:rPr lang="zh-CN" altLang="en-US" sz="3200" b="1" dirty="0" smtClean="0">
                <a:latin typeface="Adobe 仿宋 Std R" pitchFamily="18" charset="-122"/>
                <a:ea typeface="Adobe 仿宋 Std R" pitchFamily="18" charset="-122"/>
              </a:rPr>
              <a:t>版本</a:t>
            </a:r>
            <a:r>
              <a:rPr lang="zh-CN" altLang="en-US" sz="3200" dirty="0" smtClean="0">
                <a:latin typeface="Adobe 仿宋 Std R" pitchFamily="18" charset="-122"/>
                <a:ea typeface="Adobe 仿宋 Std R" pitchFamily="18" charset="-122"/>
              </a:rPr>
              <a:t>，充分</a:t>
            </a:r>
            <a:r>
              <a:rPr lang="zh-CN" altLang="en-US" sz="3200" dirty="0">
                <a:latin typeface="Adobe 仿宋 Std R" pitchFamily="18" charset="-122"/>
                <a:ea typeface="Adobe 仿宋 Std R" pitchFamily="18" charset="-122"/>
              </a:rPr>
              <a:t>利用它们之间的共同数据来减少时间和空间消耗的增强版的线段树。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999" y="573893"/>
            <a:ext cx="1266433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Adobe 黑体 Std R" pitchFamily="34" charset="-122"/>
                <a:ea typeface="Adobe 黑体 Std R" pitchFamily="34" charset="-122"/>
              </a:rPr>
              <a:t>概 述</a:t>
            </a:r>
            <a:r>
              <a:rPr lang="en-US" altLang="zh-CN" sz="3200" b="1" dirty="0" smtClean="0">
                <a:latin typeface="Adobe 黑体 Std R" pitchFamily="34" charset="-122"/>
                <a:ea typeface="Adobe 黑体 Std R" pitchFamily="34" charset="-122"/>
              </a:rPr>
              <a:t>:</a:t>
            </a:r>
            <a:endParaRPr lang="zh-CN" altLang="en-US" sz="3200" b="1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355976" y="4869160"/>
            <a:ext cx="360040" cy="5760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8830" y="5520134"/>
            <a:ext cx="841766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Adobe 仿宋 Std R" pitchFamily="18" charset="-122"/>
                <a:ea typeface="Adobe 仿宋 Std R" pitchFamily="18" charset="-122"/>
              </a:rPr>
              <a:t>比如让你求个第</a:t>
            </a:r>
            <a:r>
              <a:rPr lang="en-US" altLang="zh-CN" sz="3200" dirty="0" smtClean="0">
                <a:latin typeface="Adobe 仿宋 Std R" pitchFamily="18" charset="-122"/>
                <a:ea typeface="Adobe 仿宋 Std R" pitchFamily="18" charset="-122"/>
              </a:rPr>
              <a:t>k</a:t>
            </a:r>
            <a:r>
              <a:rPr lang="zh-CN" altLang="en-US" sz="3200" dirty="0" smtClean="0">
                <a:latin typeface="Adobe 仿宋 Std R" pitchFamily="18" charset="-122"/>
                <a:ea typeface="Adobe 仿宋 Std R" pitchFamily="18" charset="-122"/>
              </a:rPr>
              <a:t>个状态的东西，或者让你回</a:t>
            </a:r>
            <a:endParaRPr lang="en-US" altLang="zh-CN" sz="3200" dirty="0" smtClean="0">
              <a:latin typeface="Adobe 仿宋 Std R" pitchFamily="18" charset="-122"/>
              <a:ea typeface="Adobe 仿宋 Std R" pitchFamily="18" charset="-122"/>
            </a:endParaRPr>
          </a:p>
          <a:p>
            <a:r>
              <a:rPr lang="zh-CN" altLang="en-US" sz="3200" dirty="0" smtClean="0">
                <a:latin typeface="Adobe 仿宋 Std R" pitchFamily="18" charset="-122"/>
                <a:ea typeface="Adobe 仿宋 Std R" pitchFamily="18" charset="-122"/>
              </a:rPr>
              <a:t>到</a:t>
            </a:r>
            <a:r>
              <a:rPr lang="en-US" altLang="zh-CN" sz="3200" dirty="0" smtClean="0">
                <a:latin typeface="Adobe 仿宋 Std R" pitchFamily="18" charset="-122"/>
                <a:ea typeface="Adobe 仿宋 Std R" pitchFamily="18" charset="-122"/>
              </a:rPr>
              <a:t>k</a:t>
            </a:r>
            <a:r>
              <a:rPr lang="zh-CN" altLang="en-US" sz="3200" dirty="0" smtClean="0">
                <a:latin typeface="Adobe 仿宋 Std R" pitchFamily="18" charset="-122"/>
                <a:ea typeface="Adobe 仿宋 Std R" pitchFamily="18" charset="-122"/>
              </a:rPr>
              <a:t>状态。</a:t>
            </a:r>
            <a:endParaRPr lang="zh-CN" altLang="en-US" sz="32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2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7863" y="188640"/>
            <a:ext cx="8208912" cy="64940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dirty="0" smtClean="0"/>
              <a:t>因为要套用树状数组，所以对于每种长度都要维护，把询问的区间离线处理，然后离散化；然后我们肯定不会对每个节点建一</a:t>
            </a:r>
            <a:r>
              <a:rPr lang="zh-CN" altLang="en-US" sz="3200" dirty="0"/>
              <a:t>棵线段</a:t>
            </a:r>
            <a:r>
              <a:rPr lang="zh-CN" altLang="en-US" sz="3200" dirty="0" smtClean="0"/>
              <a:t>树啊，我们还是一棵可持久化线段树，就是一开始我们建一棵空树包含了所有线段，次数都是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，然后呢，按照输入一个个插入，这样每次最多只会多</a:t>
            </a:r>
            <a:r>
              <a:rPr lang="en-US" altLang="zh-CN" sz="3200" dirty="0" smtClean="0"/>
              <a:t>log(M)</a:t>
            </a:r>
            <a:r>
              <a:rPr lang="zh-CN" altLang="en-US" sz="3200" dirty="0" smtClean="0"/>
              <a:t>个节点。</a:t>
            </a:r>
            <a:endParaRPr lang="en-US" altLang="zh-CN" sz="3200" dirty="0" smtClean="0"/>
          </a:p>
          <a:p>
            <a:r>
              <a:rPr lang="zh-CN" altLang="en-US" sz="3200" dirty="0" smtClean="0"/>
              <a:t>怎样利用树状数组维护？</a:t>
            </a:r>
            <a:endParaRPr lang="en-US" altLang="zh-CN" sz="3200" dirty="0" smtClean="0"/>
          </a:p>
          <a:p>
            <a:r>
              <a:rPr lang="zh-CN" altLang="en-US" sz="3200" dirty="0"/>
              <a:t>树状</a:t>
            </a:r>
            <a:r>
              <a:rPr lang="zh-CN" altLang="en-US" sz="3200" dirty="0" smtClean="0"/>
              <a:t>数组是维护前缀的，我们先得把原来的值减去，输入给的是第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位置，那么就是按照树状数组</a:t>
            </a:r>
            <a:r>
              <a:rPr lang="en-US" altLang="zh-CN" sz="3200" dirty="0" smtClean="0"/>
              <a:t>(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lowbit</a:t>
            </a:r>
            <a:r>
              <a:rPr lang="en-US" altLang="zh-CN" sz="3200" dirty="0" smtClean="0"/>
              <a:t>(x){return x&amp;-x;} )</a:t>
            </a:r>
            <a:r>
              <a:rPr lang="zh-CN" altLang="en-US" sz="3200" dirty="0" smtClean="0"/>
              <a:t>从第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位置的线段树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到 离散化后最大位置先减去原来的值，然后再更新值，时间复杂度</a:t>
            </a:r>
            <a:r>
              <a:rPr lang="en-US" altLang="zh-CN" sz="3200" dirty="0" smtClean="0"/>
              <a:t>2logn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6952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74675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/>
              <a:t>That’s all, thanks!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3558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20688"/>
            <a:ext cx="7920880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/>
              <a:t>不带修改的主席树 </a:t>
            </a:r>
            <a:r>
              <a:rPr lang="zh-CN" altLang="en-US" sz="3600" dirty="0" smtClean="0"/>
              <a:t>例题</a:t>
            </a:r>
            <a:r>
              <a:rPr lang="en-US" altLang="zh-CN" sz="3600" dirty="0"/>
              <a:t>1</a:t>
            </a:r>
            <a:r>
              <a:rPr lang="zh-CN" altLang="en-US" sz="3600" dirty="0" smtClean="0"/>
              <a:t>      </a:t>
            </a:r>
            <a:r>
              <a:rPr lang="en-US" altLang="zh-CN" sz="3600" dirty="0" smtClean="0">
                <a:latin typeface="Adobe 黑体 Std R" pitchFamily="34" charset="-122"/>
                <a:ea typeface="Adobe 黑体 Std R" pitchFamily="34" charset="-122"/>
              </a:rPr>
              <a:t>POJ2104</a:t>
            </a:r>
            <a:endParaRPr lang="zh-CN" altLang="en-US" sz="36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521" y="2192707"/>
            <a:ext cx="8437434" cy="28623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/>
              <a:t>给</a:t>
            </a:r>
            <a:r>
              <a:rPr lang="zh-CN" altLang="en-US" sz="3600" dirty="0" smtClean="0"/>
              <a:t>你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个数，然后给你</a:t>
            </a:r>
            <a:r>
              <a:rPr lang="en-US" altLang="zh-CN" sz="3600" dirty="0" smtClean="0"/>
              <a:t>M</a:t>
            </a:r>
            <a:r>
              <a:rPr lang="zh-CN" altLang="en-US" sz="3600" dirty="0" smtClean="0"/>
              <a:t>个询问，每次询问区间第</a:t>
            </a:r>
            <a:r>
              <a:rPr lang="en-US" altLang="zh-CN" sz="3600" dirty="0" smtClean="0"/>
              <a:t>K</a:t>
            </a:r>
            <a:r>
              <a:rPr lang="zh-CN" altLang="en-US" sz="3600" dirty="0" smtClean="0"/>
              <a:t>小。</a:t>
            </a:r>
            <a:endParaRPr lang="en-US" altLang="zh-CN" sz="3600" dirty="0"/>
          </a:p>
          <a:p>
            <a:r>
              <a:rPr lang="zh-CN" altLang="en-US" sz="3600" dirty="0" smtClean="0"/>
              <a:t>比如</a:t>
            </a:r>
            <a:r>
              <a:rPr lang="en-US" altLang="zh-CN" sz="3600" dirty="0" smtClean="0"/>
              <a:t>N = 4, M = 2, N</a:t>
            </a:r>
            <a:r>
              <a:rPr lang="zh-CN" altLang="en-US" sz="3600" dirty="0" smtClean="0"/>
              <a:t>个数：</a:t>
            </a:r>
            <a:r>
              <a:rPr lang="en-US" altLang="zh-CN" sz="3600" dirty="0" smtClean="0"/>
              <a:t>3 1 2 4</a:t>
            </a:r>
          </a:p>
          <a:p>
            <a:r>
              <a:rPr lang="zh-CN" altLang="en-US" sz="3600" dirty="0" smtClean="0"/>
              <a:t>询问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1 3 2 </a:t>
            </a:r>
            <a:r>
              <a:rPr lang="zh-CN" altLang="en-US" sz="3600" dirty="0" smtClean="0"/>
              <a:t>求区间</a:t>
            </a:r>
            <a:r>
              <a:rPr lang="en-US" altLang="zh-CN" sz="3600" dirty="0" smtClean="0"/>
              <a:t>[1, 3]</a:t>
            </a:r>
            <a:r>
              <a:rPr lang="zh-CN" altLang="en-US" sz="3600" dirty="0" smtClean="0"/>
              <a:t>的第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小的数</a:t>
            </a:r>
            <a:r>
              <a:rPr lang="en-US" altLang="zh-CN" sz="3600" dirty="0" smtClean="0"/>
              <a:t>=&gt;2</a:t>
            </a:r>
          </a:p>
          <a:p>
            <a:r>
              <a:rPr lang="zh-CN" altLang="en-US" sz="3600" dirty="0" smtClean="0"/>
              <a:t>询问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</a:t>
            </a:r>
            <a:r>
              <a:rPr lang="en-US" altLang="zh-CN" sz="3600" dirty="0"/>
              <a:t>1 </a:t>
            </a:r>
            <a:r>
              <a:rPr lang="en-US" altLang="zh-CN" sz="3600" dirty="0" smtClean="0"/>
              <a:t>4 </a:t>
            </a:r>
            <a:r>
              <a:rPr lang="en-US" altLang="zh-CN" sz="3600" dirty="0"/>
              <a:t>2 </a:t>
            </a:r>
            <a:r>
              <a:rPr lang="zh-CN" altLang="en-US" sz="3600" dirty="0"/>
              <a:t>求区间</a:t>
            </a:r>
            <a:r>
              <a:rPr lang="en-US" altLang="zh-CN" sz="3600" dirty="0"/>
              <a:t>[1, </a:t>
            </a:r>
            <a:r>
              <a:rPr lang="en-US" altLang="zh-CN" sz="3600" dirty="0" smtClean="0"/>
              <a:t>4]</a:t>
            </a:r>
            <a:r>
              <a:rPr lang="zh-CN" altLang="en-US" sz="3600" dirty="0"/>
              <a:t>的第</a:t>
            </a:r>
            <a:r>
              <a:rPr lang="en-US" altLang="zh-CN" sz="3600" dirty="0"/>
              <a:t>2</a:t>
            </a:r>
            <a:r>
              <a:rPr lang="zh-CN" altLang="en-US" sz="3600" dirty="0"/>
              <a:t>小的数</a:t>
            </a:r>
            <a:r>
              <a:rPr lang="en-US" altLang="zh-CN" sz="3600" dirty="0"/>
              <a:t>=&gt;</a:t>
            </a:r>
            <a:r>
              <a:rPr lang="en-US" altLang="zh-CN" sz="3600" dirty="0" smtClean="0"/>
              <a:t>2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033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874" y="44632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/>
              <a:t>问题</a:t>
            </a:r>
            <a:r>
              <a:rPr lang="en-US" altLang="zh-CN" sz="7200" dirty="0" smtClean="0"/>
              <a:t>1</a:t>
            </a:r>
            <a:endParaRPr lang="zh-CN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301417" y="1604993"/>
            <a:ext cx="8411276" cy="7694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400" dirty="0" smtClean="0"/>
              <a:t>求区间</a:t>
            </a:r>
            <a:r>
              <a:rPr lang="en-US" altLang="zh-CN" sz="4400" dirty="0" smtClean="0"/>
              <a:t>[1, </a:t>
            </a:r>
            <a:r>
              <a:rPr lang="en-US" altLang="zh-CN" sz="4400" dirty="0" err="1" smtClean="0"/>
              <a:t>pos</a:t>
            </a:r>
            <a:r>
              <a:rPr lang="en-US" altLang="zh-CN" sz="4400" dirty="0" smtClean="0"/>
              <a:t>]</a:t>
            </a:r>
            <a:r>
              <a:rPr lang="zh-CN" altLang="en-US" sz="4400" dirty="0" smtClean="0"/>
              <a:t>的区间第</a:t>
            </a:r>
            <a:r>
              <a:rPr lang="en-US" altLang="zh-CN" sz="4400" dirty="0" smtClean="0"/>
              <a:t>K</a:t>
            </a:r>
            <a:r>
              <a:rPr lang="zh-CN" altLang="en-US" sz="4400" dirty="0"/>
              <a:t>小</a:t>
            </a:r>
            <a:r>
              <a:rPr lang="zh-CN" altLang="en-US" sz="4400" dirty="0" smtClean="0"/>
              <a:t>的值。</a:t>
            </a:r>
            <a:endParaRPr lang="zh-CN" alt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01416" y="2944404"/>
            <a:ext cx="8411277" cy="2062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200" dirty="0"/>
              <a:t>我</a:t>
            </a:r>
            <a:r>
              <a:rPr lang="zh-CN" altLang="en-US" sz="3200" dirty="0" smtClean="0"/>
              <a:t>拿一棵线段树存</a:t>
            </a:r>
            <a:r>
              <a:rPr lang="en-US" altLang="zh-CN" sz="3200" dirty="0" smtClean="0"/>
              <a:t>[1, </a:t>
            </a:r>
            <a:r>
              <a:rPr lang="en-US" altLang="zh-CN" sz="3200" dirty="0" err="1" smtClean="0"/>
              <a:t>pos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里面的值出现的次数</a:t>
            </a:r>
            <a:endParaRPr lang="en-US" altLang="zh-CN" sz="3200" dirty="0" smtClean="0"/>
          </a:p>
          <a:p>
            <a:r>
              <a:rPr lang="zh-CN" altLang="en-US" sz="3200" dirty="0" smtClean="0"/>
              <a:t>求某个位置的值 </a:t>
            </a:r>
            <a:r>
              <a:rPr lang="en-US" altLang="zh-CN" sz="3200" dirty="0" smtClean="0"/>
              <a:t>= =  K</a:t>
            </a:r>
          </a:p>
          <a:p>
            <a:endParaRPr lang="en-US" altLang="zh-CN" sz="3200" dirty="0"/>
          </a:p>
          <a:p>
            <a:r>
              <a:rPr lang="zh-CN" altLang="en-US" sz="3200" dirty="0" smtClean="0"/>
              <a:t>比如 </a:t>
            </a:r>
            <a:r>
              <a:rPr lang="en-US" altLang="zh-CN" sz="3200" dirty="0" smtClean="0"/>
              <a:t>sum{ [1,  10]} = 7    </a:t>
            </a:r>
            <a:r>
              <a:rPr lang="en-US" altLang="zh-CN" sz="3200" dirty="0" smtClean="0">
                <a:sym typeface="Wingdings" panose="05000000000000000000" pitchFamily="2" charset="2"/>
              </a:rPr>
              <a:t>  </a:t>
            </a:r>
            <a:r>
              <a:rPr lang="zh-CN" altLang="en-US" sz="3200" dirty="0" smtClean="0">
                <a:sym typeface="Wingdings" panose="05000000000000000000" pitchFamily="2" charset="2"/>
              </a:rPr>
              <a:t>第 </a:t>
            </a:r>
            <a:r>
              <a:rPr lang="en-US" altLang="zh-CN" sz="3200" dirty="0" smtClean="0">
                <a:sym typeface="Wingdings" panose="05000000000000000000" pitchFamily="2" charset="2"/>
              </a:rPr>
              <a:t>7 </a:t>
            </a:r>
            <a:r>
              <a:rPr lang="zh-CN" altLang="en-US" sz="3200" dirty="0" smtClean="0">
                <a:sym typeface="Wingdings" panose="05000000000000000000" pitchFamily="2" charset="2"/>
              </a:rPr>
              <a:t>小是 </a:t>
            </a:r>
            <a:r>
              <a:rPr lang="en-US" altLang="zh-CN" sz="3200" dirty="0" smtClean="0">
                <a:sym typeface="Wingdings" panose="05000000000000000000" pitchFamily="2" charset="2"/>
              </a:rPr>
              <a:t>10</a:t>
            </a:r>
            <a:r>
              <a:rPr lang="zh-CN" altLang="en-US" sz="3200" dirty="0" smtClean="0">
                <a:sym typeface="Wingdings" panose="05000000000000000000" pitchFamily="2" charset="2"/>
              </a:rPr>
              <a:t>啊。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24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874" y="44632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/>
              <a:t>问题</a:t>
            </a:r>
            <a:r>
              <a:rPr lang="en-US" altLang="zh-CN" sz="7200" dirty="0" smtClean="0"/>
              <a:t>2</a:t>
            </a:r>
            <a:endParaRPr lang="zh-CN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318757" y="1587663"/>
            <a:ext cx="8725296" cy="7694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求区间</a:t>
            </a:r>
            <a:r>
              <a:rPr lang="en-US" altLang="zh-CN" sz="4400" b="1" dirty="0" smtClean="0"/>
              <a:t>[L,  R]</a:t>
            </a:r>
            <a:r>
              <a:rPr lang="zh-CN" altLang="en-US" sz="4400" b="1" dirty="0" smtClean="0"/>
              <a:t>的区间第</a:t>
            </a:r>
            <a:r>
              <a:rPr lang="en-US" altLang="zh-CN" sz="4400" b="1" dirty="0" smtClean="0"/>
              <a:t>K</a:t>
            </a:r>
            <a:r>
              <a:rPr lang="zh-CN" altLang="en-US" sz="4400" b="1" dirty="0"/>
              <a:t>小</a:t>
            </a:r>
            <a:r>
              <a:rPr lang="zh-CN" altLang="en-US" sz="4400" b="1" dirty="0" smtClean="0"/>
              <a:t>的值</a:t>
            </a:r>
            <a:endParaRPr lang="zh-CN" alt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8756" y="4000707"/>
            <a:ext cx="8725295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num</a:t>
            </a:r>
            <a:r>
              <a:rPr lang="en-US" altLang="zh-CN" sz="3200" b="1" dirty="0" smtClean="0"/>
              <a:t>[</a:t>
            </a:r>
            <a:r>
              <a:rPr lang="zh-CN" altLang="en-US" sz="3200" b="1" dirty="0" smtClean="0"/>
              <a:t>线段树</a:t>
            </a:r>
            <a:r>
              <a:rPr lang="en-US" altLang="zh-CN" sz="3200" b="1" dirty="0" smtClean="0"/>
              <a:t>(Right)]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– </a:t>
            </a:r>
            <a:r>
              <a:rPr lang="en-US" altLang="zh-CN" sz="3200" b="1" dirty="0" err="1" smtClean="0"/>
              <a:t>num</a:t>
            </a:r>
            <a:r>
              <a:rPr lang="en-US" altLang="zh-CN" sz="3200" b="1" dirty="0" smtClean="0"/>
              <a:t>[</a:t>
            </a:r>
            <a:r>
              <a:rPr lang="zh-CN" altLang="en-US" sz="3200" b="1" dirty="0" smtClean="0"/>
              <a:t>线段树</a:t>
            </a:r>
            <a:r>
              <a:rPr lang="en-US" altLang="zh-CN" sz="3200" b="1" dirty="0" smtClean="0"/>
              <a:t>(Left – 1)] </a:t>
            </a:r>
          </a:p>
        </p:txBody>
      </p:sp>
      <p:sp>
        <p:nvSpPr>
          <p:cNvPr id="5" name="矩形 4"/>
          <p:cNvSpPr/>
          <p:nvPr/>
        </p:nvSpPr>
        <p:spPr>
          <a:xfrm>
            <a:off x="318756" y="2649686"/>
            <a:ext cx="8725296" cy="8309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4800" b="1" dirty="0" smtClean="0"/>
              <a:t>求区间 </a:t>
            </a:r>
            <a:r>
              <a:rPr lang="en-US" altLang="zh-CN" sz="4800" b="1" dirty="0"/>
              <a:t>[</a:t>
            </a:r>
            <a:r>
              <a:rPr lang="en-US" altLang="zh-CN" sz="4800" b="1" dirty="0" smtClean="0"/>
              <a:t>L,  R</a:t>
            </a:r>
            <a:r>
              <a:rPr lang="en-US" altLang="zh-CN" sz="4800" b="1" dirty="0"/>
              <a:t>] </a:t>
            </a:r>
            <a:r>
              <a:rPr lang="zh-CN" altLang="en-US" sz="4800" b="1" dirty="0"/>
              <a:t>里所有数的次数</a:t>
            </a:r>
          </a:p>
        </p:txBody>
      </p:sp>
      <p:sp>
        <p:nvSpPr>
          <p:cNvPr id="6" name="矩形 5"/>
          <p:cNvSpPr/>
          <p:nvPr/>
        </p:nvSpPr>
        <p:spPr>
          <a:xfrm>
            <a:off x="318757" y="4930783"/>
            <a:ext cx="8725294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600" b="1" dirty="0" smtClean="0"/>
              <a:t>在这棵“线段树”里</a:t>
            </a:r>
            <a:r>
              <a:rPr lang="zh-CN" altLang="en-US" sz="3600" b="1" dirty="0"/>
              <a:t>，求某个位置的和 </a:t>
            </a:r>
            <a:r>
              <a:rPr lang="en-US" altLang="zh-CN" sz="3600" b="1" dirty="0"/>
              <a:t>= =  K</a:t>
            </a:r>
          </a:p>
        </p:txBody>
      </p:sp>
    </p:spTree>
    <p:extLst>
      <p:ext uri="{BB962C8B-B14F-4D97-AF65-F5344CB8AC3E}">
        <p14:creationId xmlns:p14="http://schemas.microsoft.com/office/powerpoint/2010/main" val="9669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7" y="1278633"/>
            <a:ext cx="1684769" cy="523220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“次数”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483768" y="1278204"/>
            <a:ext cx="2880320" cy="523220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 smtClean="0"/>
              <a:t>“某个</a:t>
            </a:r>
            <a:r>
              <a:rPr lang="zh-CN" altLang="en-US" sz="2800" dirty="0"/>
              <a:t>数的</a:t>
            </a:r>
            <a:r>
              <a:rPr lang="zh-CN" altLang="en-US" sz="2800" dirty="0" smtClean="0"/>
              <a:t>次数”</a:t>
            </a:r>
            <a:endParaRPr lang="zh-CN" altLang="en-US" sz="2800" dirty="0"/>
          </a:p>
        </p:txBody>
      </p:sp>
      <p:sp>
        <p:nvSpPr>
          <p:cNvPr id="7" name="右箭头 6"/>
          <p:cNvSpPr/>
          <p:nvPr/>
        </p:nvSpPr>
        <p:spPr>
          <a:xfrm>
            <a:off x="2051720" y="1579780"/>
            <a:ext cx="357937" cy="67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510206" y="1512095"/>
            <a:ext cx="357937" cy="67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60179" y="1124744"/>
            <a:ext cx="2800784" cy="83099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在区间里所有数的次数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7" y="2223528"/>
            <a:ext cx="1261884" cy="52322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线段树</a:t>
            </a:r>
            <a:endParaRPr lang="zh-CN" altLang="en-US" sz="2800" dirty="0"/>
          </a:p>
        </p:txBody>
      </p:sp>
      <p:sp>
        <p:nvSpPr>
          <p:cNvPr id="10" name="右箭头 9"/>
          <p:cNvSpPr/>
          <p:nvPr/>
        </p:nvSpPr>
        <p:spPr>
          <a:xfrm>
            <a:off x="467544" y="3951720"/>
            <a:ext cx="698367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886669" y="3965719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886669" y="382170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190925" y="382170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42653" y="3994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7759" y="39330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Pos</a:t>
            </a:r>
            <a:endParaRPr lang="en-US" altLang="zh-CN" dirty="0" smtClean="0"/>
          </a:p>
          <a:p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53438" y="3828899"/>
            <a:ext cx="4311050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在区间 </a:t>
            </a:r>
            <a:r>
              <a:rPr lang="en-US" altLang="zh-CN" sz="2400" dirty="0" smtClean="0"/>
              <a:t>[1, 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] </a:t>
            </a:r>
            <a:r>
              <a:rPr lang="zh-CN" altLang="en-US" sz="2400" dirty="0" smtClean="0"/>
              <a:t>里所有数的次数</a:t>
            </a:r>
            <a:endParaRPr lang="zh-CN" altLang="en-US" sz="2400" dirty="0"/>
          </a:p>
        </p:txBody>
      </p:sp>
      <p:cxnSp>
        <p:nvCxnSpPr>
          <p:cNvPr id="20" name="肘形连接符 19"/>
          <p:cNvCxnSpPr>
            <a:stCxn id="11" idx="3"/>
            <a:endCxn id="18" idx="0"/>
          </p:cNvCxnSpPr>
          <p:nvPr/>
        </p:nvCxnSpPr>
        <p:spPr>
          <a:xfrm>
            <a:off x="1585411" y="2485138"/>
            <a:ext cx="5223552" cy="13437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  <a:endCxn id="24" idx="0"/>
          </p:cNvCxnSpPr>
          <p:nvPr/>
        </p:nvCxnSpPr>
        <p:spPr>
          <a:xfrm>
            <a:off x="6808963" y="4290564"/>
            <a:ext cx="0" cy="74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53438" y="5035874"/>
            <a:ext cx="4311050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在区间 </a:t>
            </a:r>
            <a:r>
              <a:rPr lang="en-US" altLang="zh-CN" sz="2400" dirty="0" smtClean="0"/>
              <a:t>[L, R] </a:t>
            </a:r>
            <a:r>
              <a:rPr lang="zh-CN" altLang="en-US" sz="2400" dirty="0" smtClean="0"/>
              <a:t>里所有数的次数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221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0" grpId="0" animBg="1"/>
      <p:bldP spid="15" grpId="0"/>
      <p:bldP spid="16" grpId="0"/>
      <p:bldP spid="18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952" y="548680"/>
            <a:ext cx="4198835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/>
              <a:t>保存历史版本 方法</a:t>
            </a:r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3" name="椭圆 2"/>
          <p:cNvSpPr/>
          <p:nvPr/>
        </p:nvSpPr>
        <p:spPr>
          <a:xfrm>
            <a:off x="2548525" y="378904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628118" y="495684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555248" y="494913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33300" y="61653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984095" y="61653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28055" y="61653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604691" y="61653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3" idx="3"/>
            <a:endCxn id="4" idx="7"/>
          </p:cNvCxnSpPr>
          <p:nvPr/>
        </p:nvCxnSpPr>
        <p:spPr>
          <a:xfrm flipH="1">
            <a:off x="1935431" y="4096353"/>
            <a:ext cx="665821" cy="91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3"/>
            <a:endCxn id="6" idx="7"/>
          </p:cNvCxnSpPr>
          <p:nvPr/>
        </p:nvCxnSpPr>
        <p:spPr>
          <a:xfrm flipH="1">
            <a:off x="840613" y="5264154"/>
            <a:ext cx="840232" cy="9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5"/>
            <a:endCxn id="5" idx="1"/>
          </p:cNvCxnSpPr>
          <p:nvPr/>
        </p:nvCxnSpPr>
        <p:spPr>
          <a:xfrm>
            <a:off x="2855838" y="4096353"/>
            <a:ext cx="752137" cy="90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9" idx="1"/>
          </p:cNvCxnSpPr>
          <p:nvPr/>
        </p:nvCxnSpPr>
        <p:spPr>
          <a:xfrm>
            <a:off x="3862561" y="5256443"/>
            <a:ext cx="794857" cy="96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8" idx="0"/>
          </p:cNvCxnSpPr>
          <p:nvPr/>
        </p:nvCxnSpPr>
        <p:spPr>
          <a:xfrm flipH="1">
            <a:off x="3108075" y="5256443"/>
            <a:ext cx="499900" cy="908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5"/>
            <a:endCxn id="7" idx="0"/>
          </p:cNvCxnSpPr>
          <p:nvPr/>
        </p:nvCxnSpPr>
        <p:spPr>
          <a:xfrm>
            <a:off x="1935431" y="5264154"/>
            <a:ext cx="228684" cy="90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33758" y="1915782"/>
            <a:ext cx="5820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81347" y="1915782"/>
            <a:ext cx="5820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042418" y="1915782"/>
            <a:ext cx="5820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91146" y="1915782"/>
            <a:ext cx="5820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73232" y="1915782"/>
            <a:ext cx="5820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35193" y="1915782"/>
            <a:ext cx="5820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18" idx="3"/>
            <a:endCxn id="19" idx="1"/>
          </p:cNvCxnSpPr>
          <p:nvPr/>
        </p:nvCxnSpPr>
        <p:spPr>
          <a:xfrm>
            <a:off x="2624504" y="2167810"/>
            <a:ext cx="166664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左大括号 22"/>
          <p:cNvSpPr/>
          <p:nvPr/>
        </p:nvSpPr>
        <p:spPr>
          <a:xfrm rot="16200000">
            <a:off x="3181202" y="323937"/>
            <a:ext cx="573055" cy="4767863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21684" y="3039343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N</a:t>
            </a:r>
            <a:r>
              <a:rPr lang="zh-CN" altLang="en-US" sz="2400" dirty="0" smtClean="0">
                <a:solidFill>
                  <a:srgbClr val="7030A0"/>
                </a:solidFill>
              </a:rPr>
              <a:t>个状态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2080" y="4264798"/>
            <a:ext cx="38843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Adobe 仿宋 Std R" pitchFamily="18" charset="-122"/>
                <a:ea typeface="Adobe 仿宋 Std R" pitchFamily="18" charset="-122"/>
              </a:rPr>
              <a:t>空间复杂度是</a:t>
            </a:r>
            <a:r>
              <a:rPr lang="en-US" altLang="zh-CN" sz="2800" dirty="0" smtClean="0">
                <a:latin typeface="Adobe 仿宋 Std R" pitchFamily="18" charset="-122"/>
                <a:ea typeface="Adobe 仿宋 Std R" pitchFamily="18" charset="-122"/>
              </a:rPr>
              <a:t>:</a:t>
            </a:r>
          </a:p>
          <a:p>
            <a:r>
              <a:rPr lang="en-US" altLang="zh-CN" sz="2800" dirty="0">
                <a:latin typeface="Adobe 仿宋 Std R" pitchFamily="18" charset="-122"/>
                <a:ea typeface="Adobe 仿宋 Std R" pitchFamily="18" charset="-122"/>
              </a:rPr>
              <a:t>	</a:t>
            </a:r>
            <a:r>
              <a:rPr lang="en-US" altLang="zh-CN" sz="2800" dirty="0" smtClean="0">
                <a:latin typeface="Adobe 仿宋 Std R" pitchFamily="18" charset="-122"/>
                <a:ea typeface="Adobe 仿宋 Std R" pitchFamily="18" charset="-122"/>
              </a:rPr>
              <a:t>&lt;=O( N </a:t>
            </a:r>
            <a:r>
              <a:rPr lang="zh-CN" altLang="en-US" sz="2800" dirty="0" smtClean="0">
                <a:latin typeface="Adobe 仿宋 Std R" pitchFamily="18" charset="-122"/>
                <a:ea typeface="Adobe 仿宋 Std R" pitchFamily="18" charset="-122"/>
              </a:rPr>
              <a:t>* </a:t>
            </a:r>
            <a:r>
              <a:rPr lang="en-US" altLang="zh-CN" sz="2800" dirty="0" smtClean="0">
                <a:latin typeface="Adobe 仿宋 Std R" pitchFamily="18" charset="-122"/>
                <a:ea typeface="Adobe 仿宋 Std R" pitchFamily="18" charset="-122"/>
              </a:rPr>
              <a:t>(N&lt;&lt;2) )</a:t>
            </a:r>
            <a:endParaRPr lang="zh-CN" altLang="en-US" sz="28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64730" y="116555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每个位置存一个线段树</a:t>
            </a:r>
            <a:endParaRPr lang="zh-CN" altLang="en-US" sz="3200" dirty="0"/>
          </a:p>
        </p:txBody>
      </p:sp>
      <p:cxnSp>
        <p:nvCxnSpPr>
          <p:cNvPr id="28" name="直接箭头连接符 27"/>
          <p:cNvCxnSpPr>
            <a:stCxn id="16" idx="2"/>
            <a:endCxn id="3" idx="1"/>
          </p:cNvCxnSpPr>
          <p:nvPr/>
        </p:nvCxnSpPr>
        <p:spPr>
          <a:xfrm>
            <a:off x="1224801" y="2419838"/>
            <a:ext cx="1376451" cy="1421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2"/>
            <a:endCxn id="3" idx="1"/>
          </p:cNvCxnSpPr>
          <p:nvPr/>
        </p:nvCxnSpPr>
        <p:spPr>
          <a:xfrm>
            <a:off x="1772390" y="2419838"/>
            <a:ext cx="828862" cy="1421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3" idx="0"/>
          </p:cNvCxnSpPr>
          <p:nvPr/>
        </p:nvCxnSpPr>
        <p:spPr>
          <a:xfrm>
            <a:off x="2333461" y="2419838"/>
            <a:ext cx="395084" cy="1369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9" idx="2"/>
            <a:endCxn id="3" idx="0"/>
          </p:cNvCxnSpPr>
          <p:nvPr/>
        </p:nvCxnSpPr>
        <p:spPr>
          <a:xfrm flipH="1">
            <a:off x="2728545" y="2419838"/>
            <a:ext cx="1853644" cy="13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0" idx="2"/>
            <a:endCxn id="3" idx="7"/>
          </p:cNvCxnSpPr>
          <p:nvPr/>
        </p:nvCxnSpPr>
        <p:spPr>
          <a:xfrm flipH="1">
            <a:off x="2855838" y="2419838"/>
            <a:ext cx="2308437" cy="1421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2"/>
            <a:endCxn id="3" idx="7"/>
          </p:cNvCxnSpPr>
          <p:nvPr/>
        </p:nvCxnSpPr>
        <p:spPr>
          <a:xfrm flipH="1">
            <a:off x="2855838" y="2419838"/>
            <a:ext cx="2870398" cy="1421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607952" y="548680"/>
            <a:ext cx="4198835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/>
              <a:t>保存历史版本 方法</a:t>
            </a:r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43" name="椭圆 42"/>
          <p:cNvSpPr/>
          <p:nvPr/>
        </p:nvSpPr>
        <p:spPr>
          <a:xfrm>
            <a:off x="2696943" y="2525651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51657" y="33204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389403" y="33204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38655" y="410982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242891" y="415064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45950" y="415064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78768" y="415064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3" idx="3"/>
            <a:endCxn id="44" idx="7"/>
          </p:cNvCxnSpPr>
          <p:nvPr/>
        </p:nvCxnSpPr>
        <p:spPr>
          <a:xfrm flipH="1">
            <a:off x="2258970" y="2832964"/>
            <a:ext cx="490700" cy="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3" idx="5"/>
            <a:endCxn id="45" idx="1"/>
          </p:cNvCxnSpPr>
          <p:nvPr/>
        </p:nvCxnSpPr>
        <p:spPr>
          <a:xfrm>
            <a:off x="3004256" y="2832964"/>
            <a:ext cx="437874" cy="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4" idx="5"/>
            <a:endCxn id="47" idx="0"/>
          </p:cNvCxnSpPr>
          <p:nvPr/>
        </p:nvCxnSpPr>
        <p:spPr>
          <a:xfrm>
            <a:off x="2258970" y="3627810"/>
            <a:ext cx="163941" cy="52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4" idx="3"/>
            <a:endCxn id="46" idx="7"/>
          </p:cNvCxnSpPr>
          <p:nvPr/>
        </p:nvCxnSpPr>
        <p:spPr>
          <a:xfrm flipH="1">
            <a:off x="1745968" y="3627810"/>
            <a:ext cx="258416" cy="534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5" idx="3"/>
            <a:endCxn id="48" idx="0"/>
          </p:cNvCxnSpPr>
          <p:nvPr/>
        </p:nvCxnSpPr>
        <p:spPr>
          <a:xfrm flipH="1">
            <a:off x="3225970" y="3627810"/>
            <a:ext cx="216160" cy="52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5" idx="5"/>
            <a:endCxn id="49" idx="1"/>
          </p:cNvCxnSpPr>
          <p:nvPr/>
        </p:nvCxnSpPr>
        <p:spPr>
          <a:xfrm>
            <a:off x="3696716" y="3627810"/>
            <a:ext cx="334779" cy="57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等腰三角形 55"/>
          <p:cNvSpPr/>
          <p:nvPr/>
        </p:nvSpPr>
        <p:spPr>
          <a:xfrm>
            <a:off x="3045950" y="4076227"/>
            <a:ext cx="372643" cy="427239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3376800" y="3238208"/>
            <a:ext cx="372643" cy="427239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2699792" y="2405725"/>
            <a:ext cx="372643" cy="427239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402889" y="2305743"/>
            <a:ext cx="360040" cy="3600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7377463" y="3238208"/>
            <a:ext cx="360040" cy="3600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15030" y="4040731"/>
            <a:ext cx="360040" cy="3600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59" idx="3"/>
            <a:endCxn id="44" idx="6"/>
          </p:cNvCxnSpPr>
          <p:nvPr/>
        </p:nvCxnSpPr>
        <p:spPr>
          <a:xfrm flipH="1">
            <a:off x="2311697" y="2613056"/>
            <a:ext cx="4143919" cy="88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9" idx="5"/>
            <a:endCxn id="60" idx="1"/>
          </p:cNvCxnSpPr>
          <p:nvPr/>
        </p:nvCxnSpPr>
        <p:spPr>
          <a:xfrm>
            <a:off x="6710202" y="2613056"/>
            <a:ext cx="719988" cy="677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0" idx="3"/>
            <a:endCxn id="61" idx="7"/>
          </p:cNvCxnSpPr>
          <p:nvPr/>
        </p:nvCxnSpPr>
        <p:spPr>
          <a:xfrm flipH="1">
            <a:off x="7022343" y="3545521"/>
            <a:ext cx="407847" cy="547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0" idx="2"/>
            <a:endCxn id="49" idx="7"/>
          </p:cNvCxnSpPr>
          <p:nvPr/>
        </p:nvCxnSpPr>
        <p:spPr>
          <a:xfrm flipH="1">
            <a:off x="4286081" y="3418228"/>
            <a:ext cx="3091382" cy="785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3533792" y="3545522"/>
            <a:ext cx="330313" cy="9651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3203479" y="2705671"/>
            <a:ext cx="660626" cy="7125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44537" y="5433030"/>
            <a:ext cx="32367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Adobe 仿宋 Std R" pitchFamily="18" charset="-122"/>
                <a:ea typeface="Adobe 仿宋 Std R" pitchFamily="18" charset="-122"/>
              </a:rPr>
              <a:t>空间复杂度是</a:t>
            </a:r>
            <a:r>
              <a:rPr lang="en-US" altLang="zh-CN" sz="2800" dirty="0" smtClean="0">
                <a:latin typeface="Adobe 仿宋 Std R" pitchFamily="18" charset="-122"/>
                <a:ea typeface="Adobe 仿宋 Std R" pitchFamily="18" charset="-122"/>
              </a:rPr>
              <a:t>:</a:t>
            </a:r>
          </a:p>
          <a:p>
            <a:r>
              <a:rPr lang="en-US" altLang="zh-CN" sz="2800" dirty="0" smtClean="0">
                <a:latin typeface="Adobe 仿宋 Std R" pitchFamily="18" charset="-122"/>
                <a:ea typeface="Adobe 仿宋 Std R" pitchFamily="18" charset="-122"/>
              </a:rPr>
              <a:t>	&lt;= O( N </a:t>
            </a:r>
            <a:r>
              <a:rPr lang="zh-CN" altLang="en-US" sz="2800" dirty="0" smtClean="0">
                <a:latin typeface="Adobe 仿宋 Std R" pitchFamily="18" charset="-122"/>
                <a:ea typeface="Adobe 仿宋 Std R" pitchFamily="18" charset="-122"/>
              </a:rPr>
              <a:t>* </a:t>
            </a:r>
            <a:r>
              <a:rPr lang="en-US" altLang="zh-CN" sz="2800" dirty="0" smtClean="0">
                <a:latin typeface="Adobe 仿宋 Std R" pitchFamily="18" charset="-122"/>
                <a:ea typeface="Adobe 仿宋 Std R" pitchFamily="18" charset="-122"/>
              </a:rPr>
              <a:t>40)</a:t>
            </a:r>
            <a:endParaRPr lang="zh-CN" altLang="en-US" sz="28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18675" y="4725144"/>
            <a:ext cx="366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修改</a:t>
            </a:r>
            <a:r>
              <a:rPr lang="en-US" altLang="zh-CN" sz="4000" dirty="0" smtClean="0"/>
              <a:t>LOG</a:t>
            </a:r>
            <a:r>
              <a:rPr lang="zh-CN" altLang="en-US" sz="4000" dirty="0" smtClean="0"/>
              <a:t>个节点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3888422" y="1247022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i="1" dirty="0"/>
              <a:t>可持久化结构</a:t>
            </a:r>
          </a:p>
        </p:txBody>
      </p:sp>
    </p:spTree>
    <p:extLst>
      <p:ext uri="{BB962C8B-B14F-4D97-AF65-F5344CB8AC3E}">
        <p14:creationId xmlns:p14="http://schemas.microsoft.com/office/powerpoint/2010/main" val="311066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836712"/>
            <a:ext cx="8640960" cy="31700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4000" dirty="0"/>
              <a:t>主席树每棵节点保存的是</a:t>
            </a:r>
            <a:r>
              <a:rPr lang="zh-CN" altLang="en-US" sz="4000" dirty="0" smtClean="0"/>
              <a:t>一棵线段树，线段树存</a:t>
            </a:r>
            <a:r>
              <a:rPr lang="zh-CN" altLang="en-US" sz="4000" dirty="0"/>
              <a:t>的是</a:t>
            </a:r>
            <a:r>
              <a:rPr lang="zh-CN" altLang="en-US" sz="4000" b="1" dirty="0"/>
              <a:t>值域</a:t>
            </a:r>
            <a:r>
              <a:rPr lang="zh-CN" altLang="en-US" sz="4000" dirty="0"/>
              <a:t>（</a:t>
            </a:r>
            <a:r>
              <a:rPr lang="zh-CN" altLang="en-US" sz="4000" dirty="0" smtClean="0"/>
              <a:t>所以对于数字给出的具体范围要具体处理）。每</a:t>
            </a:r>
            <a:r>
              <a:rPr lang="zh-CN" altLang="en-US" sz="4000" dirty="0"/>
              <a:t>棵线段树维护的区间相同</a:t>
            </a:r>
            <a:r>
              <a:rPr lang="zh-CN" altLang="en-US" sz="4000" dirty="0" smtClean="0"/>
              <a:t>（</a:t>
            </a:r>
            <a:r>
              <a:rPr lang="zh-CN" altLang="en-US" sz="4000" dirty="0"/>
              <a:t>值域</a:t>
            </a:r>
            <a:r>
              <a:rPr lang="zh-CN" altLang="en-US" sz="4000" dirty="0" smtClean="0"/>
              <a:t>）</a:t>
            </a:r>
            <a:r>
              <a:rPr lang="en-US" altLang="zh-CN" sz="4000" dirty="0"/>
              <a:t>=&gt; </a:t>
            </a:r>
            <a:r>
              <a:rPr lang="zh-CN" altLang="en-US" sz="4000" dirty="0"/>
              <a:t>结构相同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因此</a:t>
            </a:r>
            <a:r>
              <a:rPr lang="zh-CN" altLang="en-US" sz="4000" dirty="0"/>
              <a:t>具有了</a:t>
            </a:r>
            <a:r>
              <a:rPr lang="zh-CN" altLang="en-US" sz="4000" b="1" dirty="0"/>
              <a:t>加减性</a:t>
            </a:r>
            <a:r>
              <a:rPr lang="zh-CN" altLang="en-US" sz="4000" dirty="0"/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567264"/>
            <a:ext cx="8640960" cy="1569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那么对整个序列构造一个线段树，然后在线段树上不断找第</a:t>
            </a:r>
            <a:r>
              <a:rPr lang="en-US" altLang="zh-CN" sz="3200" dirty="0"/>
              <a:t>k</a:t>
            </a:r>
            <a:r>
              <a:rPr lang="zh-CN" altLang="en-US" sz="3200" dirty="0"/>
              <a:t>小在当前数字区间的左半部分还是右半部分。</a:t>
            </a:r>
            <a:endParaRPr lang="zh-CN" altLang="en-US" sz="3200" dirty="0">
              <a:latin typeface="Adobe 明體 Std L" pitchFamily="18" charset="-128"/>
              <a:ea typeface="Adobe 明體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20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1233</Words>
  <Application>Microsoft Office PowerPoint</Application>
  <PresentationFormat>全屏显示(4:3)</PresentationFormat>
  <Paragraphs>107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诸松权</dc:creator>
  <cp:lastModifiedBy>诸松权</cp:lastModifiedBy>
  <cp:revision>40</cp:revision>
  <dcterms:created xsi:type="dcterms:W3CDTF">2017-08-06T05:27:08Z</dcterms:created>
  <dcterms:modified xsi:type="dcterms:W3CDTF">2017-08-13T14:01:40Z</dcterms:modified>
</cp:coreProperties>
</file>