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63" r:id="rId5"/>
    <p:sldId id="267" r:id="rId6"/>
    <p:sldId id="268" r:id="rId7"/>
    <p:sldId id="259" r:id="rId8"/>
    <p:sldId id="269" r:id="rId9"/>
    <p:sldId id="270" r:id="rId10"/>
    <p:sldId id="272" r:id="rId11"/>
    <p:sldId id="291" r:id="rId12"/>
    <p:sldId id="273" r:id="rId13"/>
    <p:sldId id="261" r:id="rId14"/>
    <p:sldId id="275" r:id="rId15"/>
    <p:sldId id="313" r:id="rId16"/>
    <p:sldId id="277" r:id="rId17"/>
    <p:sldId id="311" r:id="rId19"/>
    <p:sldId id="314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2a57db0-d992-43be-93dc-9db56c09ac3b}">
          <p14:sldIdLst>
            <p14:sldId id="256"/>
            <p14:sldId id="258"/>
            <p14:sldId id="263"/>
            <p14:sldId id="268"/>
            <p14:sldId id="259"/>
            <p14:sldId id="269"/>
            <p14:sldId id="273"/>
            <p14:sldId id="261"/>
            <p14:sldId id="313"/>
            <p14:sldId id="262"/>
            <p14:sldId id="267"/>
            <p14:sldId id="272"/>
            <p14:sldId id="275"/>
            <p14:sldId id="291"/>
            <p14:sldId id="270"/>
            <p14:sldId id="314"/>
            <p14:sldId id="311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8517255" y="1473200"/>
            <a:ext cx="26974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6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主席树</a:t>
            </a:r>
            <a:endParaRPr lang="zh-CN" altLang="en-US" sz="6600" b="1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44845" y="2580005"/>
            <a:ext cx="653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前置技能：权值线段树、前缀和、离散化思想、树状数组</a:t>
            </a:r>
            <a:endParaRPr lang="zh-CN" altLang="en-US" sz="200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748520" y="3135630"/>
            <a:ext cx="152400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5744845" y="3283585"/>
            <a:ext cx="56394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200" dirty="0" err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主要功能：寻找</a:t>
            </a:r>
            <a:r>
              <a:rPr lang="zh-CN" altLang="en-US" sz="1200" dirty="0" err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区间第</a:t>
            </a:r>
            <a:r>
              <a:rPr lang="en-US" altLang="zh-CN" sz="1200" dirty="0" err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k</a:t>
            </a:r>
            <a:r>
              <a:rPr lang="zh-CN" altLang="en-US" sz="1200" dirty="0" err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大</a:t>
            </a:r>
            <a:endParaRPr lang="zh-CN" altLang="en-US" sz="1200" dirty="0" err="1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4705" y="300355"/>
            <a:ext cx="10252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当然可以，这就是我们要介绍的主角，主席树。每次新加入一个数都继承上一个数的权值线段树，并使用动态开点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0520" y="6187440"/>
            <a:ext cx="2165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2 4 5 3 6 8 7 1 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9" name="图片 8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15" y="1809750"/>
            <a:ext cx="2990850" cy="3181350"/>
          </a:xfrm>
          <a:prstGeom prst="rect">
            <a:avLst/>
          </a:prstGeom>
        </p:spPr>
      </p:pic>
      <p:pic>
        <p:nvPicPr>
          <p:cNvPr id="14" name="图片 1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5" y="1809750"/>
            <a:ext cx="1676400" cy="3238500"/>
          </a:xfrm>
          <a:prstGeom prst="rect">
            <a:avLst/>
          </a:prstGeom>
        </p:spPr>
      </p:pic>
      <p:pic>
        <p:nvPicPr>
          <p:cNvPr id="18" name="图片 17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305" y="2057400"/>
            <a:ext cx="361442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678180"/>
            <a:ext cx="5305425" cy="34385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203315" y="739140"/>
            <a:ext cx="44684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接下来的几张图就不画了，因为画出来看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的太累了。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理解了这一步，剩下的就很简单了。只要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运用前缀和的思想，取第</a:t>
            </a:r>
            <a:r>
              <a:rPr lang="en-US" altLang="zh-CN"/>
              <a:t>R</a:t>
            </a:r>
            <a:r>
              <a:rPr lang="zh-CN" altLang="en-US"/>
              <a:t>棵树减第</a:t>
            </a:r>
            <a:r>
              <a:rPr lang="en-US" altLang="zh-CN"/>
              <a:t>L-1</a:t>
            </a:r>
            <a:r>
              <a:rPr lang="zh-CN" altLang="en-US"/>
              <a:t>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树上的就可以轻松解决这个问题了。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其实主席树的代码比线段树的代码要短多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0535" y="326390"/>
            <a:ext cx="562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代码片段：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915670"/>
            <a:ext cx="6791325" cy="4476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30515" y="772795"/>
            <a:ext cx="3961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update()</a:t>
            </a:r>
            <a:r>
              <a:rPr lang="zh-CN" altLang="en-US"/>
              <a:t>函数就是用来插入数据的。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query()</a:t>
            </a:r>
            <a:r>
              <a:rPr lang="zh-CN" altLang="en-US"/>
              <a:t>函数用来查询第</a:t>
            </a:r>
            <a:r>
              <a:rPr lang="en-US" altLang="zh-CN"/>
              <a:t>K</a:t>
            </a:r>
            <a:r>
              <a:rPr lang="zh-CN" altLang="en-US"/>
              <a:t>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关键的函数就这两个。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0535" y="6011545"/>
            <a:ext cx="372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https://oi-wiki.org/ds/persistent-seg/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61645" y="386080"/>
            <a:ext cx="113385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那这时候有人就会要问了，如果增加修改一个元素的值的操作</a:t>
            </a:r>
            <a:r>
              <a:rPr lang="zh-CN" altLang="en-US"/>
              <a:t>，求区间第</a:t>
            </a:r>
            <a:r>
              <a:rPr lang="en-US" altLang="zh-CN"/>
              <a:t>k</a:t>
            </a:r>
            <a:r>
              <a:rPr lang="zh-CN" altLang="en-US"/>
              <a:t>小怎么办呢。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洛谷</a:t>
            </a:r>
            <a:r>
              <a:rPr lang="en-US" altLang="zh-CN"/>
              <a:t>2617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我们再思考一下，如果按照之前的建树方法运用前缀和的方式，如果修改一棵树</a:t>
            </a:r>
            <a:r>
              <a:rPr lang="zh-CN" altLang="en-US"/>
              <a:t>就要对后面所有的树都进行修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改，那修改操作就是</a:t>
            </a:r>
            <a:r>
              <a:rPr lang="en-US" altLang="zh-CN"/>
              <a:t>O(m*n*logn)</a:t>
            </a:r>
            <a:r>
              <a:rPr lang="zh-CN" altLang="en-US"/>
              <a:t>的了，这我们肯定不能接受。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那有什么数据结构是支持</a:t>
            </a:r>
            <a:r>
              <a:rPr lang="en-US" altLang="zh-CN"/>
              <a:t>log</a:t>
            </a:r>
            <a:r>
              <a:rPr lang="zh-CN" altLang="en-US"/>
              <a:t>单点修改的呢。我们很容易就可以想到树状数组是可以做到单点修改是</a:t>
            </a:r>
            <a:r>
              <a:rPr lang="en-US" altLang="zh-CN"/>
              <a:t>log</a:t>
            </a:r>
            <a:r>
              <a:rPr lang="zh-CN" altLang="en-US"/>
              <a:t>的，而且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也可以求前缀和。总复杂度为</a:t>
            </a:r>
            <a:r>
              <a:rPr lang="en-US" altLang="zh-CN"/>
              <a:t>O(nlogn^2) </a:t>
            </a:r>
            <a:r>
              <a:rPr lang="zh-CN" altLang="en-US"/>
              <a:t>可以接受，这就是树状数组套主席树。其实这里树上的节点没有跟之前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主席树一样那么大的关联性，更准确的应该被称为动态开点权值线段树。当然使用线段树也可以，但线段树的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常数比树状数组大，一般都使用树状数组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61645" y="386080"/>
            <a:ext cx="1133856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那这时候有人就会要问了，如果增加修改一个元素的值的操作</a:t>
            </a:r>
            <a:r>
              <a:rPr lang="zh-CN" altLang="en-US"/>
              <a:t>，求区间第</a:t>
            </a:r>
            <a:r>
              <a:rPr lang="en-US" altLang="zh-CN"/>
              <a:t>k</a:t>
            </a:r>
            <a:r>
              <a:rPr lang="zh-CN" altLang="en-US"/>
              <a:t>小怎么办呢。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洛谷</a:t>
            </a:r>
            <a:r>
              <a:rPr lang="en-US" altLang="zh-CN"/>
              <a:t>2617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我们再思考一下，如果按照之前的建树方法运用前缀和的方式，如果修改一棵树</a:t>
            </a:r>
            <a:r>
              <a:rPr lang="zh-CN" altLang="en-US"/>
              <a:t>就要对后面所有的树都进行修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改，那修改操作就是</a:t>
            </a:r>
            <a:r>
              <a:rPr lang="en-US" altLang="zh-CN"/>
              <a:t>O(m*n*logn)</a:t>
            </a:r>
            <a:r>
              <a:rPr lang="zh-CN" altLang="en-US"/>
              <a:t>的了，这我们肯定不能接受。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那有什么数据结构是支持</a:t>
            </a:r>
            <a:r>
              <a:rPr lang="en-US" altLang="zh-CN"/>
              <a:t>log</a:t>
            </a:r>
            <a:r>
              <a:rPr lang="zh-CN" altLang="en-US"/>
              <a:t>单点修改的呢。我们很容易就可以想到树状数组是可以做到单点修改是</a:t>
            </a:r>
            <a:r>
              <a:rPr lang="en-US" altLang="zh-CN"/>
              <a:t>log</a:t>
            </a:r>
            <a:r>
              <a:rPr lang="zh-CN" altLang="en-US"/>
              <a:t>的，而且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也可以求前缀和。总复杂度为</a:t>
            </a:r>
            <a:r>
              <a:rPr lang="en-US" altLang="zh-CN"/>
              <a:t>O(nlogn^2) </a:t>
            </a:r>
            <a:r>
              <a:rPr lang="zh-CN" altLang="en-US"/>
              <a:t>可以接受，这就是树状数组套主席树。其实这里树上的节点没有跟之前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主席树一样那么大的关联性，更准确的应该被称为动态开点权值线段树。当然使用线段树也可以，但线段树的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常数比树状数组大，一般都使用树状数组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57225" y="797560"/>
            <a:ext cx="100234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在插入</a:t>
            </a:r>
            <a:r>
              <a:rPr lang="zh-CN" altLang="en-US"/>
              <a:t>操作时，按照树状数组的</a:t>
            </a:r>
            <a:r>
              <a:rPr lang="en-US" altLang="zh-CN"/>
              <a:t>lowbit()</a:t>
            </a:r>
            <a:r>
              <a:rPr lang="zh-CN" altLang="en-US"/>
              <a:t>函数，递增往上跳，跳到</a:t>
            </a:r>
            <a:r>
              <a:rPr lang="en-US" altLang="zh-CN"/>
              <a:t>n</a:t>
            </a:r>
            <a:r>
              <a:rPr lang="zh-CN" altLang="en-US"/>
              <a:t>为止。每次跳到哪个节点时把对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应的值插入到对应的权值线段树之中。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修改一个节点是值时，同样按照树状数组的</a:t>
            </a:r>
            <a:r>
              <a:rPr lang="en-US" altLang="zh-CN"/>
              <a:t>lowbit()</a:t>
            </a:r>
            <a:r>
              <a:rPr lang="zh-CN" altLang="en-US"/>
              <a:t>函数往上跳，第一次插入的数的权值是</a:t>
            </a:r>
            <a:r>
              <a:rPr lang="en-US" altLang="zh-CN"/>
              <a:t>-1</a:t>
            </a:r>
            <a:r>
              <a:rPr lang="zh-CN" altLang="en-US"/>
              <a:t>，这样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相当于把这个数删除。再把你要修改的值，也用同样的方法，插入到对应的权值线段树之中，权值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。最后再把数组元素修改一下，就完成了修改操作。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794510"/>
            <a:ext cx="4084320" cy="1419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" y="5447665"/>
            <a:ext cx="4705350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1200" y="437515"/>
            <a:ext cx="1063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查询操作也比较特殊，需要开一个数组记录你要查哪个节点。具体感觉看代码比较清晰。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38580"/>
            <a:ext cx="7648575" cy="1000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649220"/>
            <a:ext cx="680085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780" y="988060"/>
            <a:ext cx="478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https://oi-wiki.org/ds/persistent-in-bit/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2620" y="1580515"/>
            <a:ext cx="7399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https://www.bilibili.com/video/BV1Vs411B7Da?from=search&amp;seid=3839359698234946720           我在</a:t>
            </a:r>
            <a:r>
              <a:rPr lang="en-US" altLang="zh-CN"/>
              <a:t>b</a:t>
            </a:r>
            <a:r>
              <a:rPr lang="zh-CN" altLang="en-US"/>
              <a:t>站学算法（大雾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4495800" y="1524000"/>
            <a:ext cx="68884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6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感谢您的耐心观看</a:t>
            </a:r>
            <a:endParaRPr lang="zh-CN" altLang="en-US" sz="6600" b="1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76515" y="2592705"/>
            <a:ext cx="3596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0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Thank you for your patience</a:t>
            </a:r>
            <a:endParaRPr lang="zh-CN" altLang="en-US" sz="200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748520" y="3135630"/>
            <a:ext cx="152400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6" name="组合 55"/>
          <p:cNvGrpSpPr/>
          <p:nvPr>
            <p:custDataLst>
              <p:tags r:id="rId2"/>
            </p:custDataLst>
          </p:nvPr>
        </p:nvGrpSpPr>
        <p:grpSpPr>
          <a:xfrm>
            <a:off x="951230" y="251460"/>
            <a:ext cx="9883775" cy="2792095"/>
            <a:chOff x="2067" y="2535"/>
            <a:chExt cx="15565" cy="4397"/>
          </a:xfrm>
        </p:grpSpPr>
        <p:sp>
          <p:nvSpPr>
            <p:cNvPr id="57" name="对角圆角矩形 56"/>
            <p:cNvSpPr/>
            <p:nvPr>
              <p:custDataLst>
                <p:tags r:id="rId3"/>
              </p:custDataLst>
            </p:nvPr>
          </p:nvSpPr>
          <p:spPr>
            <a:xfrm>
              <a:off x="2206" y="2660"/>
              <a:ext cx="15426" cy="4272"/>
            </a:xfrm>
            <a:prstGeom prst="round2DiagRect">
              <a:avLst/>
            </a:prstGeom>
            <a:solidFill>
              <a:schemeClr val="accent1"/>
            </a:solidFill>
            <a:ln w="12700" cmpd="sng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对角圆角矩形 57"/>
            <p:cNvSpPr/>
            <p:nvPr>
              <p:custDataLst>
                <p:tags r:id="rId4"/>
              </p:custDataLst>
            </p:nvPr>
          </p:nvSpPr>
          <p:spPr>
            <a:xfrm>
              <a:off x="2067" y="2535"/>
              <a:ext cx="15426" cy="4272"/>
            </a:xfrm>
            <a:prstGeom prst="round2DiagRect">
              <a:avLst/>
            </a:prstGeom>
            <a:solidFill>
              <a:schemeClr val="bg1"/>
            </a:solidFill>
            <a:ln w="12700" cmpd="sng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99540" y="523875"/>
            <a:ext cx="95554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我们先来介绍一下什么是离散化。就是把数组变小。可以减少空间复杂度。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当一组数据你要操作的时候，发现跟他本身值大小没有关系，只有跟他的相对大小有关系时，</a:t>
            </a:r>
            <a:endParaRPr lang="zh-CN" altLang="en-US"/>
          </a:p>
          <a:p>
            <a:r>
              <a:rPr lang="zh-CN" altLang="en-US"/>
              <a:t>可以对这组数据排序、去重。剩下的数就是缩小后的数组。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32205" y="3626485"/>
            <a:ext cx="843280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举个栗子：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原数组：</a:t>
            </a:r>
            <a:r>
              <a:rPr lang="en-US" altLang="zh-CN"/>
              <a:t>10 100 1000 10000 100000 1000000 10000000 10000000 100000000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离散化后：</a:t>
            </a:r>
            <a:r>
              <a:rPr lang="en-US" altLang="zh-CN"/>
              <a:t>1 2 3 4 5 6 7 8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591185" y="35242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代码实现：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1185" y="2499995"/>
            <a:ext cx="5734050" cy="2133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5" y="1094740"/>
            <a:ext cx="5734050" cy="8382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49720" y="997585"/>
            <a:ext cx="54190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lower_bound():</a:t>
            </a:r>
            <a:r>
              <a:rPr lang="zh-CN" altLang="en-US"/>
              <a:t>从数组的begin位置到end-1位置二分查</a:t>
            </a:r>
            <a:endParaRPr lang="zh-CN" altLang="en-US"/>
          </a:p>
          <a:p>
            <a:pPr algn="l"/>
            <a:r>
              <a:rPr lang="zh-CN" altLang="en-US"/>
              <a:t>找第一个大于或等于num的数字，找到返回该数字的</a:t>
            </a:r>
            <a:endParaRPr lang="zh-CN" altLang="en-US"/>
          </a:p>
          <a:p>
            <a:pPr algn="l"/>
            <a:r>
              <a:rPr lang="zh-CN" altLang="en-US"/>
              <a:t>地址，不存在则返回end。通过返回的地址减去起始</a:t>
            </a:r>
            <a:endParaRPr lang="zh-CN" altLang="en-US"/>
          </a:p>
          <a:p>
            <a:pPr algn="l"/>
            <a:r>
              <a:rPr lang="zh-CN" altLang="en-US"/>
              <a:t>地址begin,得到找到数字在数组中的下标。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525260" y="4803775"/>
            <a:ext cx="55435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"unique"是C++语言中的STL函数，包含于&lt;algorithm&gt;头</a:t>
            </a:r>
            <a:endParaRPr lang="en-US" altLang="zh-CN"/>
          </a:p>
          <a:p>
            <a:pPr algn="l"/>
            <a:r>
              <a:rPr lang="en-US" altLang="zh-CN"/>
              <a:t>文件中。功能是将数组中相邻的重复元素去除。然而</a:t>
            </a:r>
            <a:endParaRPr lang="en-US" altLang="zh-CN"/>
          </a:p>
          <a:p>
            <a:pPr algn="l"/>
            <a:r>
              <a:rPr lang="en-US" altLang="zh-CN"/>
              <a:t>其本质是将重复的元素移动到数组的末尾，最后再将</a:t>
            </a:r>
            <a:endParaRPr lang="en-US" altLang="zh-CN"/>
          </a:p>
          <a:p>
            <a:pPr algn="l"/>
            <a:r>
              <a:rPr lang="en-US" altLang="zh-CN"/>
              <a:t>迭代器末尾指向最后不重复的下标。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734175" y="2723515"/>
            <a:ext cx="5440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erase函数可以用于删除vector容器中的一个或者一段</a:t>
            </a:r>
            <a:endParaRPr lang="zh-CN" altLang="en-US"/>
          </a:p>
          <a:p>
            <a:pPr algn="l"/>
            <a:r>
              <a:rPr lang="zh-CN" altLang="en-US"/>
              <a:t>元素，在删除一个元素的时候，其参数为指向相应元</a:t>
            </a:r>
            <a:endParaRPr lang="zh-CN" altLang="en-US"/>
          </a:p>
          <a:p>
            <a:pPr algn="l"/>
            <a:r>
              <a:rPr lang="zh-CN" altLang="en-US"/>
              <a:t>素的迭代器，而在删除一段元素的时候，参数为指向</a:t>
            </a:r>
            <a:endParaRPr lang="zh-CN" altLang="en-US"/>
          </a:p>
          <a:p>
            <a:pPr algn="l"/>
            <a:r>
              <a:rPr lang="zh-CN" altLang="en-US"/>
              <a:t>一段元素的开头的迭代器以及指向结尾元素的下一个</a:t>
            </a:r>
            <a:endParaRPr lang="zh-CN" altLang="en-US"/>
          </a:p>
          <a:p>
            <a:pPr algn="l"/>
            <a:r>
              <a:rPr lang="zh-CN" altLang="en-US"/>
              <a:t>元素的迭代器。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70535" y="137160"/>
            <a:ext cx="3205480" cy="1045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权值线段树</a:t>
            </a:r>
            <a:r>
              <a:rPr lang="zh-CN" altLang="en-US"/>
              <a:t>：</a:t>
            </a:r>
            <a:endParaRPr lang="zh-CN" altLang="en-US"/>
          </a:p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9765" y="1280160"/>
            <a:ext cx="1157351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给大家一个小题目：给你一个数组让你求里面第</a:t>
            </a:r>
            <a:r>
              <a:rPr lang="en-US" altLang="zh-CN"/>
              <a:t>k</a:t>
            </a:r>
            <a:r>
              <a:rPr lang="zh-CN" altLang="en-US"/>
              <a:t>小的元素，支持修改元素。</a:t>
            </a:r>
            <a:r>
              <a:rPr lang="en-US" altLang="zh-CN"/>
              <a:t>(</a:t>
            </a:r>
            <a:r>
              <a:rPr lang="zh-CN" altLang="en-US"/>
              <a:t>数组大小</a:t>
            </a:r>
            <a:r>
              <a:rPr lang="en-US" altLang="zh-CN"/>
              <a:t>1e5 </a:t>
            </a:r>
            <a:r>
              <a:rPr lang="zh-CN" altLang="en-US"/>
              <a:t>操作数</a:t>
            </a:r>
            <a:r>
              <a:rPr lang="en-US" altLang="zh-CN"/>
              <a:t>1e5)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这个题我口胡的，我举</a:t>
            </a:r>
            <a:r>
              <a:rPr lang="en-US" altLang="zh-CN"/>
              <a:t>2</a:t>
            </a:r>
            <a:r>
              <a:rPr lang="zh-CN" altLang="en-US"/>
              <a:t>种做法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：先把数据离散化，再用树状数组维护一个桶的前缀和，查询就二分查找元素大小，然后树状数组</a:t>
            </a:r>
            <a:r>
              <a:rPr lang="en-US" altLang="zh-CN"/>
              <a:t>check</a:t>
            </a:r>
            <a:r>
              <a:rPr lang="zh-CN" altLang="en-US"/>
              <a:t>，修改就</a:t>
            </a:r>
            <a:endParaRPr lang="zh-CN" altLang="en-US"/>
          </a:p>
          <a:p>
            <a:r>
              <a:rPr lang="zh-CN" altLang="en-US"/>
              <a:t>用树状数组维护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O(nlog^2)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2:</a:t>
            </a:r>
            <a:r>
              <a:rPr lang="zh-CN" altLang="en-US"/>
              <a:t>同样是把数据离散化，这次我们用分块维护桶，记录每个块的总元素数量，查询就遍历块，找到答案所在块的位</a:t>
            </a:r>
            <a:endParaRPr lang="zh-CN" altLang="en-US"/>
          </a:p>
          <a:p>
            <a:r>
              <a:rPr lang="zh-CN" altLang="en-US"/>
              <a:t>置，再在块内暴力找到结果。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O(n*sqrt(n)) 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71170" y="257175"/>
            <a:ext cx="116128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接下来就是我们的主角：权值线段树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权值线段树和普通线段树有什么区别：</a:t>
            </a:r>
            <a:endParaRPr lang="zh-CN" altLang="en-US"/>
          </a:p>
          <a:p>
            <a:r>
              <a:rPr lang="en-US" altLang="zh-CN"/>
              <a:t>	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线段树节点维护的是当前区间的最大值、最小值、和等。而权值线段树主要维护的是权值，即在这个区间</a:t>
            </a:r>
            <a:endParaRPr lang="zh-CN" altLang="en-US"/>
          </a:p>
          <a:p>
            <a:r>
              <a:rPr lang="zh-CN" altLang="en-US"/>
              <a:t>内有多少数。即区间内的数字出现的次数。</a:t>
            </a:r>
            <a:endParaRPr lang="zh-CN" altLang="en-US"/>
          </a:p>
        </p:txBody>
      </p:sp>
      <p:pic>
        <p:nvPicPr>
          <p:cNvPr id="8" name="图片 7" descr="graph_WPS图片_WPS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362835"/>
            <a:ext cx="506857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8760" y="394970"/>
            <a:ext cx="111556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	</a:t>
            </a:r>
            <a:r>
              <a:rPr lang="zh-CN" altLang="en-US"/>
              <a:t>用权值线段树可以轻松解决上面那个题目。每次修改减就那个数的对应位置减一，查询可以直接在线</a:t>
            </a:r>
            <a:endParaRPr lang="zh-CN" altLang="en-US"/>
          </a:p>
          <a:p>
            <a:pPr algn="l"/>
            <a:r>
              <a:rPr lang="zh-CN" altLang="en-US"/>
              <a:t>段树上查找。而且时间复杂度是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nlog</a:t>
            </a:r>
            <a:r>
              <a:rPr lang="zh-CN" altLang="en-US"/>
              <a:t>）的，但是空间复杂度就比较大。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有个权值线段树的练习题：</a:t>
            </a:r>
            <a:r>
              <a:rPr lang="en-US" altLang="zh-CN"/>
              <a:t>HDU1394 </a:t>
            </a:r>
            <a:r>
              <a:rPr lang="zh-CN" altLang="en-US"/>
              <a:t>可以去做一下。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线段树可以参考：   https://oi-wiki.org/ds/seg/   ；https://visualgo.net/zh/segmenttree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11200" y="35115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主席树：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505460" y="1331595"/>
            <a:ext cx="115106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  </a:t>
            </a:r>
            <a:r>
              <a:rPr lang="zh-CN" altLang="en-US"/>
              <a:t>也可以叫可持久化线段树。至于为什么叫主席树，因为发明这个数据结构的人的名字缩写的</a:t>
            </a:r>
            <a:r>
              <a:rPr lang="en-US" altLang="zh-CN"/>
              <a:t>HJT</a:t>
            </a:r>
            <a:r>
              <a:rPr lang="zh-CN" altLang="en-US"/>
              <a:t>，跟当时的主席</a:t>
            </a:r>
            <a:endParaRPr lang="zh-CN" altLang="en-US"/>
          </a:p>
          <a:p>
            <a:r>
              <a:rPr lang="zh-CN" altLang="en-US"/>
              <a:t>名字缩写一样就叫主席树了。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1200" y="2268220"/>
            <a:ext cx="1082294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我们先来举个栗子：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还是刚刚那个题但是没有修改的操作，但是我们要查找数组区间   </a:t>
            </a:r>
            <a:r>
              <a:rPr lang="en-US" altLang="zh-CN"/>
              <a:t>[l,r]  </a:t>
            </a:r>
            <a:r>
              <a:rPr lang="zh-CN" altLang="en-US"/>
              <a:t>内的第</a:t>
            </a:r>
            <a:r>
              <a:rPr lang="en-US" altLang="zh-CN"/>
              <a:t>k</a:t>
            </a:r>
            <a:r>
              <a:rPr lang="zh-CN" altLang="en-US"/>
              <a:t>小值。  </a:t>
            </a:r>
            <a:r>
              <a:rPr lang="en-US" altLang="zh-CN"/>
              <a:t>NIT208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最朴素的做法，每次查询都暴力</a:t>
            </a:r>
            <a:r>
              <a:rPr lang="en-US" altLang="zh-CN"/>
              <a:t>sort  </a:t>
            </a:r>
            <a:r>
              <a:rPr lang="zh-CN" altLang="en-US"/>
              <a:t>时间复杂度</a:t>
            </a:r>
            <a:r>
              <a:rPr lang="en-US" altLang="zh-CN"/>
              <a:t>O(n*m*logn)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还有就是用上面树状数组二分的写法，用莫队来优化区间移动，对树状数组不停的加入删除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O</a:t>
            </a:r>
            <a:r>
              <a:rPr lang="zh-CN" altLang="en-US"/>
              <a:t>（（</a:t>
            </a:r>
            <a:r>
              <a:rPr lang="en-US" altLang="zh-CN"/>
              <a:t>n+m</a:t>
            </a:r>
            <a:r>
              <a:rPr lang="zh-CN" altLang="en-US"/>
              <a:t>）</a:t>
            </a:r>
            <a:r>
              <a:rPr lang="en-US" altLang="zh-CN"/>
              <a:t>*sqrt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</a:t>
            </a:r>
            <a:r>
              <a:rPr lang="en-US" altLang="zh-CN"/>
              <a:t>*logn)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以上的两种方法的时间复杂度肯定是不能接受的，这时候就需要掏出主席树，可以</a:t>
            </a:r>
            <a:r>
              <a:rPr lang="en-US" altLang="zh-CN"/>
              <a:t>O(nlogn)</a:t>
            </a:r>
            <a:r>
              <a:rPr lang="zh-CN" altLang="en-US"/>
              <a:t>，解决这个题目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4395" y="549275"/>
            <a:ext cx="11162665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先来想一想怎么在</a:t>
            </a:r>
            <a:r>
              <a:rPr lang="en-US" altLang="zh-CN"/>
              <a:t>O(nlogn)</a:t>
            </a:r>
            <a:r>
              <a:rPr lang="zh-CN" altLang="en-US"/>
              <a:t>的时间内解决这个问题。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之前的权值线段树可以</a:t>
            </a:r>
            <a:r>
              <a:rPr lang="en-US" altLang="zh-CN"/>
              <a:t>O(nlogn)</a:t>
            </a:r>
            <a:r>
              <a:rPr lang="zh-CN" altLang="en-US"/>
              <a:t>解决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的区间第</a:t>
            </a:r>
            <a:r>
              <a:rPr lang="en-US" altLang="zh-CN"/>
              <a:t>k</a:t>
            </a:r>
            <a:r>
              <a:rPr lang="zh-CN" altLang="en-US"/>
              <a:t>大问题，那么我们可以对每个元素都做一棵权值线段树，运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用前缀和的思想。即对每个查询（</a:t>
            </a:r>
            <a:r>
              <a:rPr lang="en-US" altLang="zh-CN"/>
              <a:t>L,R</a:t>
            </a:r>
            <a:r>
              <a:rPr lang="zh-CN" altLang="en-US"/>
              <a:t>），第</a:t>
            </a:r>
            <a:r>
              <a:rPr lang="en-US" altLang="zh-CN"/>
              <a:t>R</a:t>
            </a:r>
            <a:r>
              <a:rPr lang="zh-CN" altLang="en-US"/>
              <a:t>棵权值线段树的值减去第</a:t>
            </a:r>
            <a:r>
              <a:rPr lang="en-US" altLang="zh-CN"/>
              <a:t>L-1</a:t>
            </a:r>
            <a:r>
              <a:rPr lang="zh-CN" altLang="en-US"/>
              <a:t>棵权值线段树的值，就是我们这个区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间的权值线段树。然后我们再进行查询，只需要</a:t>
            </a:r>
            <a:r>
              <a:rPr lang="en-US" altLang="zh-CN"/>
              <a:t>log</a:t>
            </a:r>
            <a:r>
              <a:rPr lang="zh-CN" altLang="en-US"/>
              <a:t>的时间就可以了。但是一棵权值线段树需要 </a:t>
            </a:r>
            <a:r>
              <a:rPr lang="en-US" altLang="zh-CN"/>
              <a:t>NlogN </a:t>
            </a:r>
            <a:r>
              <a:rPr lang="zh-CN" altLang="en-US"/>
              <a:t>的空间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这样做空间肯定不够。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那我们要怎么来解决这个问题呢？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我们首先先来看一下这</a:t>
            </a:r>
            <a:r>
              <a:rPr lang="en-US" altLang="zh-CN"/>
              <a:t>n</a:t>
            </a:r>
            <a:r>
              <a:rPr lang="zh-CN" altLang="en-US"/>
              <a:t>棵权值线段树是怎么出来的。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8160" y="326390"/>
            <a:ext cx="1115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观察一下每棵树插入数据的过程我们可以发现每次加入一个数，只有一条链被改变了，其它所有的点都不变。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2715" y="1064895"/>
            <a:ext cx="1118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那是不是可以通过这个特点只建一棵树，来取代这</a:t>
            </a:r>
            <a:r>
              <a:rPr lang="en-US" altLang="zh-CN"/>
              <a:t>n</a:t>
            </a:r>
            <a:r>
              <a:rPr lang="zh-CN" altLang="en-US"/>
              <a:t>棵权值线段树呢。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BOXSTYLE_GUID" val="{0d251c78-4d6c-400f-b8e0-a5ab17835f78}"/>
</p:tagLst>
</file>

<file path=ppt/tags/tag2.xml><?xml version="1.0" encoding="utf-8"?>
<p:tagLst xmlns:p="http://schemas.openxmlformats.org/presentationml/2006/main">
  <p:tag name="KSO_WM_UNIT_TEXTBOXSTYLE_SHAPETYPE" val="1"/>
  <p:tag name="KSO_WM_UNIT_TEXTBOXSTYLE_ADJUSTLEFT" val="0_-19.60001"/>
  <p:tag name="KSO_WM_UNIT_TEXTBOXSTYLE_ADJUSTTOP" val="0_-17.25"/>
  <p:tag name="KSO_WM_UNIT_TEXTBOXSTYLE_ADJUSTWIDTH" val="100_50.30002"/>
  <p:tag name="KSO_WM_UNIT_TEXTBOXSTYLE_ADJUSTHEIGTH" val="100_46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52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0d251c78-4d6c-400f-b8e0-a5ab17835f78}"/>
</p:tagLst>
</file>

<file path=ppt/tags/tag3.xml><?xml version="1.0" encoding="utf-8"?>
<p:tagLst xmlns:p="http://schemas.openxmlformats.org/presentationml/2006/main">
  <p:tag name="KSO_WM_UNIT_TEXTBOXSTYLE_SHAPETYPE" val="1"/>
  <p:tag name="KSO_WM_UNIT_TEXTBOXSTYLE_ADJUSTLEFT" val="0_-25.15001"/>
  <p:tag name="KSO_WM_UNIT_TEXTBOXSTYLE_ADJUSTTOP" val="0_-23.5"/>
  <p:tag name="KSO_WM_UNIT_TEXTBOXSTYLE_ADJUSTWIDTH" val="100_50.30002"/>
  <p:tag name="KSO_WM_UNIT_TEXTBOXSTYLE_ADJUSTHEIGTH" val="100_46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52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0d251c78-4d6c-400f-b8e0-a5ab17835f78}"/>
</p:tagLst>
</file>

<file path=ppt/tags/tag4.xml><?xml version="1.0" encoding="utf-8"?>
<p:tagLst xmlns:p="http://schemas.openxmlformats.org/presentationml/2006/main">
  <p:tag name="KSO_WM_UNIT_PLACING_PICTURE_USER_VIEWPORT" val="{&quot;height&quot;:3360,&quot;width&quot;:9030}"/>
</p:tagLst>
</file>

<file path=ppt/theme/theme1.xml><?xml version="1.0" encoding="utf-8"?>
<a:theme xmlns:a="http://schemas.openxmlformats.org/drawingml/2006/main" name="Office 主题">
  <a:themeElements>
    <a:clrScheme name="雾霭笼罩">
      <a:dk1>
        <a:srgbClr val="000000"/>
      </a:dk1>
      <a:lt1>
        <a:srgbClr val="FFFFFF"/>
      </a:lt1>
      <a:dk2>
        <a:srgbClr val="CCDDEF"/>
      </a:dk2>
      <a:lt2>
        <a:srgbClr val="CCDCDE"/>
      </a:lt2>
      <a:accent1>
        <a:srgbClr val="84B2B8"/>
      </a:accent1>
      <a:accent2>
        <a:srgbClr val="709FB1"/>
      </a:accent2>
      <a:accent3>
        <a:srgbClr val="6C888D"/>
      </a:accent3>
      <a:accent4>
        <a:srgbClr val="51766E"/>
      </a:accent4>
      <a:accent5>
        <a:srgbClr val="6F7C7C"/>
      </a:accent5>
      <a:accent6>
        <a:srgbClr val="929A7E"/>
      </a:accent6>
      <a:hlink>
        <a:srgbClr val="A48C6E"/>
      </a:hlink>
      <a:folHlink>
        <a:srgbClr val="5454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2928</Words>
  <Application>WPS 演示</Application>
  <PresentationFormat>宽屏</PresentationFormat>
  <Paragraphs>209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就这么颓废着</cp:lastModifiedBy>
  <cp:revision>34</cp:revision>
  <dcterms:created xsi:type="dcterms:W3CDTF">2019-09-28T13:07:00Z</dcterms:created>
  <dcterms:modified xsi:type="dcterms:W3CDTF">2020-07-18T12:29:19Z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