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FFDB-6AAB-404D-B03A-2CB8A619E72D}"/>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2BFBE4FC-FEFD-284B-8022-8D83E5C24D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725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DAC-9D3F-D24F-9E5C-86C17CCCA823}"/>
              </a:ext>
            </a:extLst>
          </p:cNvPr>
          <p:cNvSpPr>
            <a:spLocks noGrp="1"/>
          </p:cNvSpPr>
          <p:nvPr>
            <p:ph type="title"/>
          </p:nvPr>
        </p:nvSpPr>
        <p:spPr/>
        <p:txBody>
          <a:bodyPr/>
          <a:lstStyle/>
          <a:p>
            <a:r>
              <a:rPr lang="en-US" dirty="0"/>
              <a:t>Business Problem</a:t>
            </a:r>
            <a:br>
              <a:rPr lang="en-US" dirty="0"/>
            </a:br>
            <a:endParaRPr lang="en-US" dirty="0"/>
          </a:p>
        </p:txBody>
      </p:sp>
      <p:sp>
        <p:nvSpPr>
          <p:cNvPr id="3" name="Content Placeholder 2">
            <a:extLst>
              <a:ext uri="{FF2B5EF4-FFF2-40B4-BE49-F238E27FC236}">
                <a16:creationId xmlns:a16="http://schemas.microsoft.com/office/drawing/2014/main" id="{A6FA532B-3567-AF4D-8939-CA3531D24D0E}"/>
              </a:ext>
            </a:extLst>
          </p:cNvPr>
          <p:cNvSpPr>
            <a:spLocks noGrp="1"/>
          </p:cNvSpPr>
          <p:nvPr>
            <p:ph idx="1"/>
          </p:nvPr>
        </p:nvSpPr>
        <p:spPr/>
        <p:txBody>
          <a:bodyPr/>
          <a:lstStyle/>
          <a:p>
            <a:r>
              <a:rPr lang="en-US" dirty="0"/>
              <a:t>I explored Long Island city and New York city use segmented and clustered their neighborhoods. Both cities are very diverse and are the financial capitals of their respective countries. In the end I will compare the neighborhoods of the two cities and determine how similar or dissimilar they are. Is New York City more like Long Island city or not</a:t>
            </a:r>
            <a:r>
              <a:rPr lang="zh-CN" altLang="en-US" dirty="0"/>
              <a:t>。 </a:t>
            </a:r>
            <a:endParaRPr lang="en-US" dirty="0"/>
          </a:p>
          <a:p>
            <a:endParaRPr lang="en-US" dirty="0"/>
          </a:p>
        </p:txBody>
      </p:sp>
    </p:spTree>
    <p:extLst>
      <p:ext uri="{BB962C8B-B14F-4D97-AF65-F5344CB8AC3E}">
        <p14:creationId xmlns:p14="http://schemas.microsoft.com/office/powerpoint/2010/main" val="224927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3E8D-BE93-FE49-AE26-F6667C9BF0F2}"/>
              </a:ext>
            </a:extLst>
          </p:cNvPr>
          <p:cNvSpPr>
            <a:spLocks noGrp="1"/>
          </p:cNvSpPr>
          <p:nvPr>
            <p:ph type="title"/>
          </p:nvPr>
        </p:nvSpPr>
        <p:spPr/>
        <p:txBody>
          <a:bodyPr/>
          <a:lstStyle/>
          <a:p>
            <a:r>
              <a:rPr lang="en-US" dirty="0"/>
              <a:t>Data</a:t>
            </a:r>
            <a:br>
              <a:rPr lang="en-US" dirty="0"/>
            </a:br>
            <a:endParaRPr lang="en-US" dirty="0"/>
          </a:p>
        </p:txBody>
      </p:sp>
      <p:sp>
        <p:nvSpPr>
          <p:cNvPr id="3" name="Content Placeholder 2">
            <a:extLst>
              <a:ext uri="{FF2B5EF4-FFF2-40B4-BE49-F238E27FC236}">
                <a16:creationId xmlns:a16="http://schemas.microsoft.com/office/drawing/2014/main" id="{E2727280-01DF-0047-8A34-90B6BC93E7C3}"/>
              </a:ext>
            </a:extLst>
          </p:cNvPr>
          <p:cNvSpPr>
            <a:spLocks noGrp="1"/>
          </p:cNvSpPr>
          <p:nvPr>
            <p:ph idx="1"/>
          </p:nvPr>
        </p:nvSpPr>
        <p:spPr/>
        <p:txBody>
          <a:bodyPr/>
          <a:lstStyle/>
          <a:p>
            <a:r>
              <a:rPr lang="en-US" dirty="0"/>
              <a:t>Neighborhood has a total of 5 boroughs and 306 neighborhoods. In order to </a:t>
            </a:r>
            <a:r>
              <a:rPr lang="en-US" dirty="0" err="1"/>
              <a:t>segement</a:t>
            </a:r>
            <a:r>
              <a:rPr lang="en-US" dirty="0"/>
              <a:t> the neighborhoods and explore them, we will essentially need a dataset that contains the 5 boroughs and the neighborhoods that exist in each borough as well as the the latitude and </a:t>
            </a:r>
            <a:r>
              <a:rPr lang="en-US" dirty="0" err="1"/>
              <a:t>logitude</a:t>
            </a:r>
            <a:r>
              <a:rPr lang="en-US" dirty="0"/>
              <a:t> coordinates of each neighborhood.</a:t>
            </a:r>
          </a:p>
          <a:p>
            <a:endParaRPr lang="en-US" dirty="0"/>
          </a:p>
        </p:txBody>
      </p:sp>
    </p:spTree>
    <p:extLst>
      <p:ext uri="{BB962C8B-B14F-4D97-AF65-F5344CB8AC3E}">
        <p14:creationId xmlns:p14="http://schemas.microsoft.com/office/powerpoint/2010/main" val="51608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CE8C-C98B-7545-B7ED-0E3F7E22E485}"/>
              </a:ext>
            </a:extLst>
          </p:cNvPr>
          <p:cNvSpPr>
            <a:spLocks noGrp="1"/>
          </p:cNvSpPr>
          <p:nvPr>
            <p:ph type="title"/>
          </p:nvPr>
        </p:nvSpPr>
        <p:spPr/>
        <p:txBody>
          <a:bodyPr/>
          <a:lstStyle/>
          <a:p>
            <a:r>
              <a:rPr lang="en-US" dirty="0"/>
              <a:t>Process </a:t>
            </a:r>
          </a:p>
        </p:txBody>
      </p:sp>
      <p:sp>
        <p:nvSpPr>
          <p:cNvPr id="3" name="Content Placeholder 2">
            <a:extLst>
              <a:ext uri="{FF2B5EF4-FFF2-40B4-BE49-F238E27FC236}">
                <a16:creationId xmlns:a16="http://schemas.microsoft.com/office/drawing/2014/main" id="{E9B7FDB6-3EA6-E945-8B8A-ED84AD1B27E2}"/>
              </a:ext>
            </a:extLst>
          </p:cNvPr>
          <p:cNvSpPr>
            <a:spLocks noGrp="1"/>
          </p:cNvSpPr>
          <p:nvPr>
            <p:ph idx="1"/>
          </p:nvPr>
        </p:nvSpPr>
        <p:spPr/>
        <p:txBody>
          <a:bodyPr/>
          <a:lstStyle/>
          <a:p>
            <a:r>
              <a:rPr lang="en-US" dirty="0"/>
              <a:t>In this </a:t>
            </a:r>
            <a:r>
              <a:rPr lang="en-US" dirty="0" err="1"/>
              <a:t>Project,I</a:t>
            </a:r>
            <a:r>
              <a:rPr lang="en-US" dirty="0"/>
              <a:t> will learn convert addresses into their equivalent latitude and longitude values. </a:t>
            </a:r>
            <a:r>
              <a:rPr lang="en-US" dirty="0" err="1"/>
              <a:t>Also,I</a:t>
            </a:r>
            <a:r>
              <a:rPr lang="en-US" dirty="0"/>
              <a:t> will use the Foursquare API to explore neighborhoods in long island</a:t>
            </a:r>
            <a:r>
              <a:rPr lang="zh-CN" altLang="en-US" dirty="0"/>
              <a:t>，</a:t>
            </a:r>
            <a:r>
              <a:rPr lang="en-US" dirty="0"/>
              <a:t>NY. I will use the explore function to get the most common venue categories in each neighborhood, and then use this feature to group the neighborhoods into clusters. I will use the k-means clustering algorithm to complete this task. Finally, you will use the Folium library to visualize the neighborhoods in long island and their emerging clusters.</a:t>
            </a:r>
          </a:p>
          <a:p>
            <a:endParaRPr lang="en-US" dirty="0"/>
          </a:p>
        </p:txBody>
      </p:sp>
    </p:spTree>
    <p:extLst>
      <p:ext uri="{BB962C8B-B14F-4D97-AF65-F5344CB8AC3E}">
        <p14:creationId xmlns:p14="http://schemas.microsoft.com/office/powerpoint/2010/main" val="267861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76DB-1AEA-E04B-8BC3-D2A0BC876123}"/>
              </a:ext>
            </a:extLst>
          </p:cNvPr>
          <p:cNvSpPr>
            <a:spLocks noGrp="1"/>
          </p:cNvSpPr>
          <p:nvPr>
            <p:ph type="title"/>
          </p:nvPr>
        </p:nvSpPr>
        <p:spPr/>
        <p:txBody>
          <a:bodyPr/>
          <a:lstStyle/>
          <a:p>
            <a:r>
              <a:rPr lang="en-US" dirty="0"/>
              <a:t>process </a:t>
            </a:r>
          </a:p>
        </p:txBody>
      </p:sp>
      <p:pic>
        <p:nvPicPr>
          <p:cNvPr id="5" name="Content Placeholder 4">
            <a:extLst>
              <a:ext uri="{FF2B5EF4-FFF2-40B4-BE49-F238E27FC236}">
                <a16:creationId xmlns:a16="http://schemas.microsoft.com/office/drawing/2014/main" id="{059A704A-32A3-4740-A864-1D481CA9E1B0}"/>
              </a:ext>
            </a:extLst>
          </p:cNvPr>
          <p:cNvPicPr>
            <a:picLocks noGrp="1" noChangeAspect="1"/>
          </p:cNvPicPr>
          <p:nvPr>
            <p:ph idx="1"/>
          </p:nvPr>
        </p:nvPicPr>
        <p:blipFill>
          <a:blip r:embed="rId2"/>
          <a:stretch>
            <a:fillRect/>
          </a:stretch>
        </p:blipFill>
        <p:spPr>
          <a:xfrm>
            <a:off x="2230438" y="2668851"/>
            <a:ext cx="7731125" cy="3041123"/>
          </a:xfrm>
        </p:spPr>
      </p:pic>
    </p:spTree>
    <p:extLst>
      <p:ext uri="{BB962C8B-B14F-4D97-AF65-F5344CB8AC3E}">
        <p14:creationId xmlns:p14="http://schemas.microsoft.com/office/powerpoint/2010/main" val="351561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9D6-848C-D041-8A7C-E824CF5A74AA}"/>
              </a:ext>
            </a:extLst>
          </p:cNvPr>
          <p:cNvSpPr>
            <a:spLocks noGrp="1"/>
          </p:cNvSpPr>
          <p:nvPr>
            <p:ph type="title"/>
          </p:nvPr>
        </p:nvSpPr>
        <p:spPr/>
        <p:txBody>
          <a:bodyPr/>
          <a:lstStyle/>
          <a:p>
            <a:r>
              <a:rPr lang="en-US" dirty="0"/>
              <a:t>process </a:t>
            </a:r>
          </a:p>
        </p:txBody>
      </p:sp>
      <p:pic>
        <p:nvPicPr>
          <p:cNvPr id="5" name="Content Placeholder 4">
            <a:extLst>
              <a:ext uri="{FF2B5EF4-FFF2-40B4-BE49-F238E27FC236}">
                <a16:creationId xmlns:a16="http://schemas.microsoft.com/office/drawing/2014/main" id="{7FCF4893-2673-6A46-9FBA-AF7EDC3D4ADC}"/>
              </a:ext>
            </a:extLst>
          </p:cNvPr>
          <p:cNvPicPr>
            <a:picLocks noGrp="1" noChangeAspect="1"/>
          </p:cNvPicPr>
          <p:nvPr>
            <p:ph idx="1"/>
          </p:nvPr>
        </p:nvPicPr>
        <p:blipFill>
          <a:blip r:embed="rId2"/>
          <a:stretch>
            <a:fillRect/>
          </a:stretch>
        </p:blipFill>
        <p:spPr>
          <a:xfrm>
            <a:off x="2231135" y="2443871"/>
            <a:ext cx="7992635" cy="3675853"/>
          </a:xfrm>
        </p:spPr>
      </p:pic>
    </p:spTree>
    <p:extLst>
      <p:ext uri="{BB962C8B-B14F-4D97-AF65-F5344CB8AC3E}">
        <p14:creationId xmlns:p14="http://schemas.microsoft.com/office/powerpoint/2010/main" val="67149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B3B4-26D9-4A4A-9542-33869E47DED0}"/>
              </a:ext>
            </a:extLst>
          </p:cNvPr>
          <p:cNvSpPr>
            <a:spLocks noGrp="1"/>
          </p:cNvSpPr>
          <p:nvPr>
            <p:ph type="title"/>
          </p:nvPr>
        </p:nvSpPr>
        <p:spPr/>
        <p:txBody>
          <a:bodyPr/>
          <a:lstStyle/>
          <a:p>
            <a:r>
              <a:rPr lang="en-US" dirty="0"/>
              <a:t>process </a:t>
            </a:r>
          </a:p>
        </p:txBody>
      </p:sp>
      <p:pic>
        <p:nvPicPr>
          <p:cNvPr id="5" name="Content Placeholder 4">
            <a:extLst>
              <a:ext uri="{FF2B5EF4-FFF2-40B4-BE49-F238E27FC236}">
                <a16:creationId xmlns:a16="http://schemas.microsoft.com/office/drawing/2014/main" id="{63194445-5878-674B-B680-66331CCB8093}"/>
              </a:ext>
            </a:extLst>
          </p:cNvPr>
          <p:cNvPicPr>
            <a:picLocks noGrp="1" noChangeAspect="1"/>
          </p:cNvPicPr>
          <p:nvPr>
            <p:ph idx="1"/>
          </p:nvPr>
        </p:nvPicPr>
        <p:blipFill>
          <a:blip r:embed="rId2"/>
          <a:stretch>
            <a:fillRect/>
          </a:stretch>
        </p:blipFill>
        <p:spPr>
          <a:xfrm>
            <a:off x="2231137" y="2638425"/>
            <a:ext cx="7973178" cy="3101975"/>
          </a:xfrm>
        </p:spPr>
      </p:pic>
    </p:spTree>
    <p:extLst>
      <p:ext uri="{BB962C8B-B14F-4D97-AF65-F5344CB8AC3E}">
        <p14:creationId xmlns:p14="http://schemas.microsoft.com/office/powerpoint/2010/main" val="402441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4066-88DA-DF4F-9476-88E223B472A7}"/>
              </a:ext>
            </a:extLst>
          </p:cNvPr>
          <p:cNvSpPr>
            <a:spLocks noGrp="1"/>
          </p:cNvSpPr>
          <p:nvPr>
            <p:ph type="title"/>
          </p:nvPr>
        </p:nvSpPr>
        <p:spPr/>
        <p:txBody>
          <a:bodyPr/>
          <a:lstStyle/>
          <a:p>
            <a:r>
              <a:rPr lang="en-US" dirty="0"/>
              <a:t>process </a:t>
            </a:r>
          </a:p>
        </p:txBody>
      </p:sp>
      <p:pic>
        <p:nvPicPr>
          <p:cNvPr id="5" name="Content Placeholder 4">
            <a:extLst>
              <a:ext uri="{FF2B5EF4-FFF2-40B4-BE49-F238E27FC236}">
                <a16:creationId xmlns:a16="http://schemas.microsoft.com/office/drawing/2014/main" id="{A6C79628-70EC-254B-83A5-07D310F22274}"/>
              </a:ext>
            </a:extLst>
          </p:cNvPr>
          <p:cNvPicPr>
            <a:picLocks noGrp="1" noChangeAspect="1"/>
          </p:cNvPicPr>
          <p:nvPr>
            <p:ph idx="1"/>
          </p:nvPr>
        </p:nvPicPr>
        <p:blipFill>
          <a:blip r:embed="rId2"/>
          <a:stretch>
            <a:fillRect/>
          </a:stretch>
        </p:blipFill>
        <p:spPr>
          <a:xfrm>
            <a:off x="2231136" y="2343605"/>
            <a:ext cx="7729727" cy="3396795"/>
          </a:xfrm>
        </p:spPr>
      </p:pic>
    </p:spTree>
    <p:extLst>
      <p:ext uri="{BB962C8B-B14F-4D97-AF65-F5344CB8AC3E}">
        <p14:creationId xmlns:p14="http://schemas.microsoft.com/office/powerpoint/2010/main" val="40688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5590-21ED-274D-A98A-D34A8A847511}"/>
              </a:ext>
            </a:extLst>
          </p:cNvPr>
          <p:cNvSpPr>
            <a:spLocks noGrp="1"/>
          </p:cNvSpPr>
          <p:nvPr>
            <p:ph type="title"/>
          </p:nvPr>
        </p:nvSpPr>
        <p:spPr>
          <a:xfrm>
            <a:off x="1987944" y="2834640"/>
            <a:ext cx="7729728" cy="1188720"/>
          </a:xfrm>
        </p:spPr>
        <p:txBody>
          <a:bodyPr>
            <a:normAutofit fontScale="90000"/>
          </a:bodyPr>
          <a:lstStyle/>
          <a:p>
            <a:br>
              <a:rPr lang="en-US" altLang="zh-CN" dirty="0"/>
            </a:br>
            <a:r>
              <a:rPr lang="en-US" altLang="zh-CN" dirty="0"/>
              <a:t>END</a:t>
            </a:r>
            <a:br>
              <a:rPr lang="en-US" altLang="zh-CN" dirty="0"/>
            </a:br>
            <a:endParaRPr lang="en-US" dirty="0"/>
          </a:p>
        </p:txBody>
      </p:sp>
    </p:spTree>
    <p:extLst>
      <p:ext uri="{BB962C8B-B14F-4D97-AF65-F5344CB8AC3E}">
        <p14:creationId xmlns:p14="http://schemas.microsoft.com/office/powerpoint/2010/main" val="34663547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TotalTime>
  <Words>227</Words>
  <Application>Microsoft Macintosh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Capstone Project</vt:lpstr>
      <vt:lpstr>Business Problem </vt:lpstr>
      <vt:lpstr>Data </vt:lpstr>
      <vt:lpstr>Process </vt:lpstr>
      <vt:lpstr>process </vt:lpstr>
      <vt:lpstr>process </vt:lpstr>
      <vt:lpstr>process </vt:lpstr>
      <vt:lpstr>process </vt:lpstr>
      <vt:lpstr>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Microsoft Office User</dc:creator>
  <cp:lastModifiedBy>Microsoft Office User</cp:lastModifiedBy>
  <cp:revision>1</cp:revision>
  <dcterms:created xsi:type="dcterms:W3CDTF">2020-09-02T19:08:57Z</dcterms:created>
  <dcterms:modified xsi:type="dcterms:W3CDTF">2020-09-02T19:15:31Z</dcterms:modified>
</cp:coreProperties>
</file>