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89" r:id="rId7"/>
    <p:sldId id="291" r:id="rId8"/>
    <p:sldId id="290" r:id="rId9"/>
    <p:sldId id="258" r:id="rId10"/>
    <p:sldId id="259" r:id="rId11"/>
    <p:sldId id="288" r:id="rId12"/>
    <p:sldId id="292" r:id="rId13"/>
    <p:sldId id="261" r:id="rId14"/>
    <p:sldId id="269" r:id="rId15"/>
    <p:sldId id="264" r:id="rId16"/>
    <p:sldId id="268" r:id="rId17"/>
    <p:sldId id="267" r:id="rId18"/>
    <p:sldId id="266" r:id="rId19"/>
    <p:sldId id="273" r:id="rId20"/>
    <p:sldId id="271" r:id="rId21"/>
    <p:sldId id="272" r:id="rId22"/>
    <p:sldId id="274" r:id="rId23"/>
    <p:sldId id="275" r:id="rId24"/>
    <p:sldId id="276" r:id="rId25"/>
    <p:sldId id="265" r:id="rId26"/>
    <p:sldId id="270" r:id="rId27"/>
    <p:sldId id="277" r:id="rId28"/>
    <p:sldId id="280" r:id="rId29"/>
    <p:sldId id="279" r:id="rId30"/>
    <p:sldId id="282" r:id="rId31"/>
    <p:sldId id="281" r:id="rId32"/>
    <p:sldId id="278" r:id="rId33"/>
    <p:sldId id="283" r:id="rId34"/>
    <p:sldId id="284" r:id="rId35"/>
    <p:sldId id="285" r:id="rId36"/>
    <p:sldId id="286" r:id="rId37"/>
    <p:sldId id="287" r:id="rId38"/>
    <p:sldId id="293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F28DF-442A-4E0D-AE4F-5D70D4916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8A4EE-2AFA-4448-AC35-CFE5FBC2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3AE97-9632-4752-8A34-C198D6B0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5D31C6-46B5-4FA7-B61D-471FCE95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57F78A-6BA8-4BA4-B50D-906F6194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79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66621-09E3-4465-81CA-87DB3D99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53D5BC-BCBB-42FF-B291-2C41FB99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37FE6C-07F4-4E58-B054-04D7A9C8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6A0372-32B4-4FA1-A69F-AC6CB97D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DD851-96E5-414F-8441-9EAD9585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4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F4858-0D70-4B4C-B37A-440FC572E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6DAD21-326A-46BD-8186-5E16A8AF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F66BB-907D-4D0A-A2EA-EAAEAAFB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7650A-040A-4CF8-BC2E-156A867E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439B9-DFDA-4842-8E16-7CCAF689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77E61-5331-4E98-8A69-9FAC593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107E9-5846-4D07-8C10-3DEB5C94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EBED82-FF00-4ED4-A816-A68F6666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F4A36-191F-4EB8-AB59-01569812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8080E-FE64-4E82-ADA8-063E251F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74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42386-6F51-468B-99AD-EEAB9AE3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024E4B-90EB-4DC0-9DA5-370A147D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4DEBC6-F7C8-4633-80B7-494303B6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B3ADF-0E5D-48E7-8C9B-FDE75372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AB5C3-DC24-444F-BF0E-E52466AA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7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F1A48-7707-4E42-931A-41B60161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D3DCE-8A40-4BC2-B9EE-BA8A4FA3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8067D4-2F03-4C0D-8857-BDF5E630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DAE8B-52DB-4BA4-94BF-546BC5A1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7ED36-FC91-4C70-A460-8797C6FA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045685-0A08-40C8-BDA7-24B3E20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57983-8563-4822-9386-334F8C9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480D7-9F03-41ED-9188-DE2343CE5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13CD1F-47DC-4B0F-A202-25C7287A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A9DB92-59FD-4C70-837E-6CC3F45C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861116-FB49-44AE-B83B-3146AA68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26893D-3327-4A5D-AE75-9E4928DE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E362E9-3AB7-4F65-90B6-B512583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28EC7A-A043-48B3-A378-A506E134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3EED-DFF1-4245-9F91-BDD162CD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58C8E4-85F3-4F00-951F-AFC69D75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B4A3C6-34CA-42FE-884E-D097B056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E232A0-6F2A-4765-95D5-37B8ABDB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13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9A8BA4-3161-47B0-B7B7-EE9C8295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D9E948-2554-47BA-A7CC-2A9F566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B6CF57-CD85-464D-BD89-241819AE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F6C49-8C47-4A95-BE4E-CD6C0488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5AF80A-547D-4CE2-8EB7-E6BA1C74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F47D14-DA63-40FA-BC4D-4ADDE2BB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B14DD5-0396-4BF5-9191-3D76CA1F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C58D9D-D6AA-4FE1-9ADC-F7E0FCF6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6C2DE1-1740-45A2-91E4-70D935B3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5E2BE-55F1-45F5-9F8F-F979A0C3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B8D729-13CD-45B8-BE58-8E4382B82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C57D52-6D21-4AD7-BCC7-64D01392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50C173-05D7-447C-AA7B-2BA34BF1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BE3B1-EECE-47B1-BCB6-EAC2D048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A3046C-AF35-4831-9D61-924DB601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5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7966FB-F096-4860-B617-675CD371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694110-9C38-4D47-9FBB-EE580BB3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10F41-D0FF-47AD-A29F-DFBDC5ED9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85D0-09A6-4C5C-A2B5-F7DCFC01DD0D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3DF253-C0C6-4FBE-967E-665BE7D0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CF50D-3DB6-4CE1-9340-AC97D33AF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923E-FE00-48DC-B325-3DA79D90E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0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C8753-F61D-4A81-A69B-3919B2569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809" y="1041400"/>
            <a:ext cx="9500382" cy="2387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C46D15-7EF1-4278-9685-69B04486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4338" y="4761136"/>
            <a:ext cx="4400282" cy="165576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4060D038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鄭勝峰</a:t>
            </a:r>
          </a:p>
        </p:txBody>
      </p:sp>
    </p:spTree>
    <p:extLst>
      <p:ext uri="{BB962C8B-B14F-4D97-AF65-F5344CB8AC3E}">
        <p14:creationId xmlns:p14="http://schemas.microsoft.com/office/powerpoint/2010/main" val="121374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3F3A5-D4AD-40CF-B4D1-98BDC155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DE8E729-8682-4887-96C7-34DEAD1D2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860E37E-F833-4287-A2A2-55A42EE4D424}"/>
              </a:ext>
            </a:extLst>
          </p:cNvPr>
          <p:cNvSpPr txBox="1"/>
          <p:nvPr/>
        </p:nvSpPr>
        <p:spPr>
          <a:xfrm>
            <a:off x="4147624" y="6308209"/>
            <a:ext cx="38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https://matplotlib.org/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44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1A643-2DFF-4438-AC58-08D4ECA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C6E306-67CA-481C-A64E-ED72EA0E7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74"/>
          <a:stretch/>
        </p:blipFill>
        <p:spPr>
          <a:xfrm>
            <a:off x="873749" y="661181"/>
            <a:ext cx="10444501" cy="50515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78E9E6-1385-403A-932D-724DD12B987A}"/>
              </a:ext>
            </a:extLst>
          </p:cNvPr>
          <p:cNvSpPr txBox="1"/>
          <p:nvPr/>
        </p:nvSpPr>
        <p:spPr>
          <a:xfrm>
            <a:off x="3634153" y="6123543"/>
            <a:ext cx="492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https://zh.wikipedia.org/wiki/Matplotlib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46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F04A8-A1CE-4F94-9D5B-46BA6A10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7A6AC72-0378-4254-86F3-160F51E6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32" t="13651" r="26067" b="14577"/>
          <a:stretch/>
        </p:blipFill>
        <p:spPr>
          <a:xfrm>
            <a:off x="2292376" y="862420"/>
            <a:ext cx="7607247" cy="513315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EAF37D8-FDB9-4B15-BD3A-FABC7D6870EF}"/>
              </a:ext>
            </a:extLst>
          </p:cNvPr>
          <p:cNvSpPr txBox="1"/>
          <p:nvPr/>
        </p:nvSpPr>
        <p:spPr>
          <a:xfrm>
            <a:off x="1214181" y="6123542"/>
            <a:ext cx="97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https://zh.wikipedia.org/wiki/Matplotlib#%E4%B8%8EMATLAB%E7%9A%84%E6%AF%94%E8%BE%83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68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44DAA-1BC8-448D-851B-3C3DC44E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73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實戰</a:t>
            </a:r>
          </a:p>
        </p:txBody>
      </p:sp>
    </p:spTree>
    <p:extLst>
      <p:ext uri="{BB962C8B-B14F-4D97-AF65-F5344CB8AC3E}">
        <p14:creationId xmlns:p14="http://schemas.microsoft.com/office/powerpoint/2010/main" val="401601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FEC4-E7E7-4B20-8D65-9AF77B4E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matplotlib.pyplot.plot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31EA4-D524-4F8B-8E1F-DF3097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x  = [1, 2, 3, 4, 5, 6, 7, 8, 9]</a:t>
            </a:r>
          </a:p>
          <a:p>
            <a:pPr marL="0" indent="0">
              <a:buNone/>
            </a:pPr>
            <a:r>
              <a:rPr lang="en-US" altLang="zh-TW" dirty="0"/>
              <a:t>y1 = [1, 3, 5, 3, 1, 3, 5, 3, 1]</a:t>
            </a:r>
          </a:p>
          <a:p>
            <a:pPr marL="0" indent="0">
              <a:buNone/>
            </a:pPr>
            <a:r>
              <a:rPr lang="en-US" altLang="zh-TW" dirty="0"/>
              <a:t>y2 = [2, 4, 6, 4, 2, 4, 6, 4, 2]</a:t>
            </a:r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(x, y1, label="line L")</a:t>
            </a:r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(x, y2, label="line H")</a:t>
            </a:r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plt.xlabel</a:t>
            </a:r>
            <a:r>
              <a:rPr lang="en-US" altLang="zh-TW" dirty="0"/>
              <a:t>("x axis")</a:t>
            </a:r>
          </a:p>
          <a:p>
            <a:pPr marL="0" indent="0">
              <a:buNone/>
            </a:pPr>
            <a:r>
              <a:rPr lang="en-US" altLang="zh-TW" dirty="0" err="1"/>
              <a:t>plt.ylabel</a:t>
            </a:r>
            <a:r>
              <a:rPr lang="en-US" altLang="zh-TW" dirty="0"/>
              <a:t>("y axis")</a:t>
            </a:r>
          </a:p>
          <a:p>
            <a:pPr marL="0" indent="0">
              <a:buNone/>
            </a:pPr>
            <a:r>
              <a:rPr lang="en-US" altLang="zh-TW" dirty="0" err="1"/>
              <a:t>plt.title</a:t>
            </a:r>
            <a:r>
              <a:rPr lang="en-US" altLang="zh-TW" dirty="0"/>
              <a:t>("Line Graph Example")</a:t>
            </a:r>
          </a:p>
          <a:p>
            <a:pPr marL="0" indent="0">
              <a:buNone/>
            </a:pPr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37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98B22-986F-4F6C-A441-C4768313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E8533C-6685-4578-9153-A848017B3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06" y="684606"/>
            <a:ext cx="7855787" cy="5808269"/>
          </a:xfrm>
        </p:spPr>
      </p:pic>
    </p:spTree>
    <p:extLst>
      <p:ext uri="{BB962C8B-B14F-4D97-AF65-F5344CB8AC3E}">
        <p14:creationId xmlns:p14="http://schemas.microsoft.com/office/powerpoint/2010/main" val="327542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A36FB-EAC1-4135-B538-F9FE986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B2825-A93B-44C8-AF3E-0EFC0B71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x  = [1, 2, 3, 4, 5, 6, 7, 8, 9]</a:t>
            </a:r>
          </a:p>
          <a:p>
            <a:pPr marL="0" indent="0">
              <a:buNone/>
            </a:pPr>
            <a:r>
              <a:rPr lang="en-US" altLang="zh-TW" dirty="0"/>
              <a:t>y1 = [1, 3, 5, 3, 1, 3, 5, 3, 1]</a:t>
            </a:r>
          </a:p>
          <a:p>
            <a:pPr marL="0" indent="0">
              <a:buNone/>
            </a:pPr>
            <a:r>
              <a:rPr lang="en-US" altLang="zh-TW" dirty="0"/>
              <a:t>y2 = [2, 4, 6, 4, 2, 4, 6, 4, 2]</a:t>
            </a:r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(x, y1, 'r--', label="line L")</a:t>
            </a:r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(x, y2, 'r--', label="line H")</a:t>
            </a:r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plt.xlabel</a:t>
            </a:r>
            <a:r>
              <a:rPr lang="en-US" altLang="zh-TW" dirty="0"/>
              <a:t>("x axis")</a:t>
            </a:r>
          </a:p>
          <a:p>
            <a:pPr marL="0" indent="0">
              <a:buNone/>
            </a:pPr>
            <a:r>
              <a:rPr lang="en-US" altLang="zh-TW" dirty="0" err="1"/>
              <a:t>plt.ylabel</a:t>
            </a:r>
            <a:r>
              <a:rPr lang="en-US" altLang="zh-TW" dirty="0"/>
              <a:t>("y axis")</a:t>
            </a:r>
          </a:p>
          <a:p>
            <a:pPr marL="0" indent="0">
              <a:buNone/>
            </a:pPr>
            <a:r>
              <a:rPr lang="en-US" altLang="zh-TW" dirty="0" err="1"/>
              <a:t>plt.title</a:t>
            </a:r>
            <a:r>
              <a:rPr lang="en-US" altLang="zh-TW" dirty="0"/>
              <a:t>("Line Graph Example")</a:t>
            </a:r>
          </a:p>
          <a:p>
            <a:pPr marL="0" indent="0">
              <a:buNone/>
            </a:pPr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82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8A69E-2BE4-415D-8FC8-474D428F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3D0117-7D22-438F-8E44-14FC5A46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63" y="1027906"/>
            <a:ext cx="7513473" cy="5555175"/>
          </a:xfrm>
        </p:spPr>
      </p:pic>
    </p:spTree>
    <p:extLst>
      <p:ext uri="{BB962C8B-B14F-4D97-AF65-F5344CB8AC3E}">
        <p14:creationId xmlns:p14="http://schemas.microsoft.com/office/powerpoint/2010/main" val="217520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2AE6B-553F-4378-9547-513E04B0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柱狀圖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(Bar Chart):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matplotlib.pyplot.bar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8FA7B-6755-465C-8D21-FD2EC840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names = ['</a:t>
            </a:r>
            <a:r>
              <a:rPr lang="en-US" altLang="zh-TW" dirty="0" err="1"/>
              <a:t>var_a</a:t>
            </a:r>
            <a:r>
              <a:rPr lang="en-US" altLang="zh-TW" dirty="0"/>
              <a:t>', '</a:t>
            </a:r>
            <a:r>
              <a:rPr lang="en-US" altLang="zh-TW" dirty="0" err="1"/>
              <a:t>var_b</a:t>
            </a:r>
            <a:r>
              <a:rPr lang="en-US" altLang="zh-TW" dirty="0"/>
              <a:t>', '</a:t>
            </a:r>
            <a:r>
              <a:rPr lang="en-US" altLang="zh-TW" dirty="0" err="1"/>
              <a:t>var_c</a:t>
            </a:r>
            <a:r>
              <a:rPr lang="en-US" altLang="zh-TW" dirty="0"/>
              <a:t>']</a:t>
            </a:r>
          </a:p>
          <a:p>
            <a:pPr marL="0" indent="0">
              <a:buNone/>
            </a:pPr>
            <a:r>
              <a:rPr lang="en-US" altLang="zh-TW" dirty="0"/>
              <a:t>values = [5, 15, 20]</a:t>
            </a:r>
          </a:p>
          <a:p>
            <a:pPr marL="0" indent="0">
              <a:buNone/>
            </a:pPr>
            <a:r>
              <a:rPr lang="en-US" altLang="zh-TW" dirty="0" err="1"/>
              <a:t>plt.bar</a:t>
            </a:r>
            <a:r>
              <a:rPr lang="en-US" altLang="zh-TW" dirty="0"/>
              <a:t>(names, values)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89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47AE2-66D0-4F0F-AA04-96538A03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33051A-A538-44F6-94AE-367D95CB09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76" y="1241208"/>
            <a:ext cx="7658647" cy="50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63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C0D7A-D52D-4770-B657-4AA2FC2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FFC05-BE82-4407-AD25-E4B556FB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Matplotlib</a:t>
            </a:r>
          </a:p>
          <a:p>
            <a:r>
              <a:rPr lang="en-US" altLang="zh-TW" dirty="0"/>
              <a:t>Matplotlib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matplotlib.pyplot.plot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柱狀圖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(Bar Chart):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matplotlib.pyplot.bar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(histogram):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matplotlib.pyplot.hist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箱形圖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(Box plot):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matplotlib.pyplot.boxplot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散佈圖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matplotlib.pyplot.scatter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336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9490F-6A6D-40AA-8B27-CFDC04E9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526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(histogram):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matplotlib.pyplot.hist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673E7-6D19-4AEE-A0CF-0132AA18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matplotlib.mlab</a:t>
            </a:r>
            <a:r>
              <a:rPr lang="en-US" altLang="zh-TW" dirty="0"/>
              <a:t> as </a:t>
            </a:r>
            <a:r>
              <a:rPr lang="en-US" altLang="zh-TW" dirty="0" err="1"/>
              <a:t>mlab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 = [21,22,23,4,5,6,77,8,9,10,31,32,33,34,35,36,37,18,49,50,100]</a:t>
            </a:r>
          </a:p>
          <a:p>
            <a:pPr marL="0" indent="0">
              <a:buNone/>
            </a:pPr>
            <a:r>
              <a:rPr lang="en-US" altLang="zh-TW" dirty="0" err="1"/>
              <a:t>num_bins</a:t>
            </a:r>
            <a:r>
              <a:rPr lang="en-US" altLang="zh-TW" dirty="0"/>
              <a:t> = 5</a:t>
            </a:r>
          </a:p>
          <a:p>
            <a:pPr marL="0" indent="0">
              <a:buNone/>
            </a:pPr>
            <a:r>
              <a:rPr lang="en-US" altLang="zh-TW" dirty="0"/>
              <a:t>n, bins, patches = </a:t>
            </a:r>
            <a:r>
              <a:rPr lang="en-US" altLang="zh-TW" dirty="0" err="1"/>
              <a:t>plt.hist</a:t>
            </a:r>
            <a:r>
              <a:rPr lang="en-US" altLang="zh-TW" dirty="0"/>
              <a:t>(x, </a:t>
            </a:r>
            <a:r>
              <a:rPr lang="en-US" altLang="zh-TW" dirty="0" err="1"/>
              <a:t>num_bins</a:t>
            </a:r>
            <a:r>
              <a:rPr lang="en-US" altLang="zh-TW" dirty="0"/>
              <a:t>, </a:t>
            </a:r>
            <a:r>
              <a:rPr lang="en-US" altLang="zh-TW" dirty="0" err="1"/>
              <a:t>facecolor</a:t>
            </a:r>
            <a:r>
              <a:rPr lang="en-US" altLang="zh-TW" dirty="0"/>
              <a:t>='blue', alpha=0.5)</a:t>
            </a:r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22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EBEB7-F1D0-4BB6-85A0-6992A8BD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9834" cy="1325563"/>
          </a:xfrm>
        </p:spPr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36EFC-FC49-45C3-8387-C9E3F887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434" y="6130338"/>
            <a:ext cx="10515600" cy="52368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直方圖和長條圖不同在於直方圖的組距之間有順序性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22403B1-431B-4886-B4E1-5A7449F2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48" y="828065"/>
            <a:ext cx="7718903" cy="52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2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4A645-E4F3-491B-92B5-A9540469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箱形圖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(Box plot):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matplotlib.pyplot.boxplot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32D7A-2F2C-4E83-A9A4-58B62818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Fixing random state for reproducibility</a:t>
            </a:r>
          </a:p>
          <a:p>
            <a:pPr marL="0" indent="0">
              <a:buNone/>
            </a:pPr>
            <a:r>
              <a:rPr lang="en-US" altLang="zh-TW" dirty="0" err="1"/>
              <a:t>np.random.seed</a:t>
            </a:r>
            <a:r>
              <a:rPr lang="en-US" altLang="zh-TW" dirty="0"/>
              <a:t>(19680801)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fake up some data</a:t>
            </a:r>
          </a:p>
          <a:p>
            <a:pPr marL="0" indent="0">
              <a:buNone/>
            </a:pPr>
            <a:r>
              <a:rPr lang="en-US" altLang="zh-TW" dirty="0"/>
              <a:t>spread = </a:t>
            </a:r>
            <a:r>
              <a:rPr lang="en-US" altLang="zh-TW" dirty="0" err="1"/>
              <a:t>np.random.rand</a:t>
            </a:r>
            <a:r>
              <a:rPr lang="en-US" altLang="zh-TW" dirty="0"/>
              <a:t>(50) * 100</a:t>
            </a:r>
          </a:p>
          <a:p>
            <a:pPr marL="0" indent="0">
              <a:buNone/>
            </a:pPr>
            <a:r>
              <a:rPr lang="en-US" altLang="zh-TW" dirty="0"/>
              <a:t>center = </a:t>
            </a:r>
            <a:r>
              <a:rPr lang="en-US" altLang="zh-TW" dirty="0" err="1"/>
              <a:t>np.ones</a:t>
            </a:r>
            <a:r>
              <a:rPr lang="en-US" altLang="zh-TW" dirty="0"/>
              <a:t>(25) * 50</a:t>
            </a:r>
          </a:p>
          <a:p>
            <a:pPr marL="0" indent="0">
              <a:buNone/>
            </a:pPr>
            <a:r>
              <a:rPr lang="en-US" altLang="zh-TW" dirty="0" err="1"/>
              <a:t>flier_high</a:t>
            </a:r>
            <a:r>
              <a:rPr lang="en-US" altLang="zh-TW" dirty="0"/>
              <a:t> = </a:t>
            </a:r>
            <a:r>
              <a:rPr lang="en-US" altLang="zh-TW" dirty="0" err="1"/>
              <a:t>np.random.rand</a:t>
            </a:r>
            <a:r>
              <a:rPr lang="en-US" altLang="zh-TW" dirty="0"/>
              <a:t>(10) * 100 + 100</a:t>
            </a:r>
          </a:p>
          <a:p>
            <a:pPr marL="0" indent="0">
              <a:buNone/>
            </a:pPr>
            <a:r>
              <a:rPr lang="en-US" altLang="zh-TW" dirty="0" err="1"/>
              <a:t>flier_low</a:t>
            </a:r>
            <a:r>
              <a:rPr lang="en-US" altLang="zh-TW" dirty="0"/>
              <a:t> = </a:t>
            </a:r>
            <a:r>
              <a:rPr lang="en-US" altLang="zh-TW" dirty="0" err="1"/>
              <a:t>np.random.rand</a:t>
            </a:r>
            <a:r>
              <a:rPr lang="en-US" altLang="zh-TW" dirty="0"/>
              <a:t>(10) * -100</a:t>
            </a:r>
          </a:p>
          <a:p>
            <a:pPr marL="0" indent="0">
              <a:buNone/>
            </a:pPr>
            <a:r>
              <a:rPr lang="en-US" altLang="zh-TW" dirty="0"/>
              <a:t>data = </a:t>
            </a:r>
            <a:r>
              <a:rPr lang="en-US" altLang="zh-TW" dirty="0" err="1"/>
              <a:t>np.concatenate</a:t>
            </a:r>
            <a:r>
              <a:rPr lang="en-US" altLang="zh-TW" dirty="0"/>
              <a:t>((spread, center, </a:t>
            </a:r>
            <a:r>
              <a:rPr lang="en-US" altLang="zh-TW" dirty="0" err="1"/>
              <a:t>flier_high</a:t>
            </a:r>
            <a:r>
              <a:rPr lang="en-US" altLang="zh-TW" dirty="0"/>
              <a:t>, </a:t>
            </a:r>
            <a:r>
              <a:rPr lang="en-US" altLang="zh-TW" dirty="0" err="1"/>
              <a:t>flier_low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fig1, ax1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ax1.set_title('Basic Plot')</a:t>
            </a:r>
          </a:p>
          <a:p>
            <a:pPr marL="0" indent="0">
              <a:buNone/>
            </a:pPr>
            <a:r>
              <a:rPr lang="en-US" altLang="zh-TW" dirty="0"/>
              <a:t>ax1.boxplot(data)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05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427B7-B871-473C-A291-7F72ADED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437E3CD-EDBB-4118-8BC7-3BE14EB620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24" y="1052051"/>
            <a:ext cx="6896752" cy="475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9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CE6DC-DF3B-4CFB-B978-C00477E0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9C02-ADCE-4444-9B17-10021A93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fig2, ax2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ax2.set_title('Notched boxes')</a:t>
            </a:r>
          </a:p>
          <a:p>
            <a:pPr marL="0" indent="0">
              <a:buNone/>
            </a:pPr>
            <a:r>
              <a:rPr lang="en-US" altLang="zh-TW" dirty="0"/>
              <a:t>ax2.boxplot(data, notch=True)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7725E9-148F-452E-8960-5DE9A725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52" y="2020468"/>
            <a:ext cx="6931348" cy="477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C5192-C57F-43C3-913B-E52F32E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74312-D72C-4D14-B5B6-F94C60FF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green_diamond</a:t>
            </a:r>
            <a:r>
              <a:rPr lang="en-US" altLang="zh-TW" dirty="0"/>
              <a:t> = </a:t>
            </a:r>
            <a:r>
              <a:rPr lang="en-US" altLang="zh-TW" dirty="0" err="1"/>
              <a:t>dict</a:t>
            </a:r>
            <a:r>
              <a:rPr lang="en-US" altLang="zh-TW" dirty="0"/>
              <a:t>(</a:t>
            </a:r>
            <a:r>
              <a:rPr lang="en-US" altLang="zh-TW" dirty="0" err="1"/>
              <a:t>markerfacecolor</a:t>
            </a:r>
            <a:r>
              <a:rPr lang="en-US" altLang="zh-TW" dirty="0"/>
              <a:t>='g', marker='D')</a:t>
            </a:r>
          </a:p>
          <a:p>
            <a:pPr marL="0" indent="0">
              <a:buNone/>
            </a:pPr>
            <a:r>
              <a:rPr lang="en-US" altLang="zh-TW" dirty="0"/>
              <a:t>fig3, ax3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ax3.set_title('Changed Outlier Symbols')</a:t>
            </a:r>
          </a:p>
          <a:p>
            <a:pPr marL="0" indent="0">
              <a:buNone/>
            </a:pPr>
            <a:r>
              <a:rPr lang="en-US" altLang="zh-TW" dirty="0"/>
              <a:t>ax3.boxplot(data, </a:t>
            </a:r>
            <a:r>
              <a:rPr lang="en-US" altLang="zh-TW" dirty="0" err="1"/>
              <a:t>flierprops</a:t>
            </a:r>
            <a:r>
              <a:rPr lang="en-US" altLang="zh-TW" dirty="0"/>
              <a:t>=</a:t>
            </a:r>
            <a:r>
              <a:rPr lang="en-US" altLang="zh-TW" dirty="0" err="1"/>
              <a:t>green_diamond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59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39072-0C60-45ED-B469-8EDE26FE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B7EE27-81DC-4C8E-BD59-852C078C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90A3920-04FF-4AA4-9F7C-375DB8F7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21" y="820033"/>
            <a:ext cx="7569957" cy="521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0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B91F8-20A5-4E7B-8F9D-CE8AB03D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887D9-E4E2-4FA0-95D8-5D5BA65A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fig4, ax4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ax4.set_title('Hide Outlier Points')</a:t>
            </a:r>
          </a:p>
          <a:p>
            <a:pPr marL="0" indent="0">
              <a:buNone/>
            </a:pPr>
            <a:r>
              <a:rPr lang="en-US" altLang="zh-TW" dirty="0"/>
              <a:t>ax4.boxplot(data, </a:t>
            </a:r>
            <a:r>
              <a:rPr lang="en-US" altLang="zh-TW" dirty="0" err="1"/>
              <a:t>showfliers</a:t>
            </a:r>
            <a:r>
              <a:rPr lang="en-US" altLang="zh-TW" dirty="0"/>
              <a:t>=False)</a:t>
            </a:r>
            <a:endParaRPr lang="zh-TW" alt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33062BA-C833-4AF2-AF8F-DFDF9FF7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9496"/>
            <a:ext cx="5903082" cy="415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920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0AA6F-E6FE-4D64-A6FE-0DA91086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508B0-A694-420B-848D-2F675DF3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red_square</a:t>
            </a:r>
            <a:r>
              <a:rPr lang="en-US" altLang="zh-TW" dirty="0"/>
              <a:t> = </a:t>
            </a:r>
            <a:r>
              <a:rPr lang="en-US" altLang="zh-TW" dirty="0" err="1"/>
              <a:t>dict</a:t>
            </a:r>
            <a:r>
              <a:rPr lang="en-US" altLang="zh-TW" dirty="0"/>
              <a:t>(</a:t>
            </a:r>
            <a:r>
              <a:rPr lang="en-US" altLang="zh-TW" dirty="0" err="1"/>
              <a:t>markerfacecolor</a:t>
            </a:r>
            <a:r>
              <a:rPr lang="en-US" altLang="zh-TW" dirty="0"/>
              <a:t>='r', marker='s')</a:t>
            </a:r>
          </a:p>
          <a:p>
            <a:pPr marL="0" indent="0">
              <a:buNone/>
            </a:pPr>
            <a:r>
              <a:rPr lang="en-US" altLang="zh-TW" dirty="0"/>
              <a:t>fig5, ax5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ax5.set_title('Horizontal Boxes')</a:t>
            </a:r>
          </a:p>
          <a:p>
            <a:pPr marL="0" indent="0">
              <a:buNone/>
            </a:pPr>
            <a:r>
              <a:rPr lang="en-US" altLang="zh-TW" dirty="0"/>
              <a:t>ax5.boxplot(data, vert=False, </a:t>
            </a:r>
            <a:r>
              <a:rPr lang="en-US" altLang="zh-TW" dirty="0" err="1"/>
              <a:t>flierprops</a:t>
            </a:r>
            <a:r>
              <a:rPr lang="en-US" altLang="zh-TW" dirty="0"/>
              <a:t>=</a:t>
            </a:r>
            <a:r>
              <a:rPr lang="en-US" altLang="zh-TW" dirty="0" err="1"/>
              <a:t>red_square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48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60296-25F0-4FE3-87ED-05BA5ED3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D94856-8CBE-4168-B1BD-876A019CDB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52" y="1280262"/>
            <a:ext cx="7304295" cy="53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7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44DAA-1BC8-448D-851B-3C3DC44E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73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1422902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D1C36-96C2-4539-867A-0B1E711E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E8473-7B68-4062-8B30-0F469336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spread = </a:t>
            </a:r>
            <a:r>
              <a:rPr lang="en-US" altLang="zh-TW" dirty="0" err="1"/>
              <a:t>np.random.rand</a:t>
            </a:r>
            <a:r>
              <a:rPr lang="en-US" altLang="zh-TW" dirty="0"/>
              <a:t>(50) * 100</a:t>
            </a:r>
          </a:p>
          <a:p>
            <a:pPr marL="0" indent="0">
              <a:buNone/>
            </a:pPr>
            <a:r>
              <a:rPr lang="en-US" altLang="zh-TW" dirty="0"/>
              <a:t>center = </a:t>
            </a:r>
            <a:r>
              <a:rPr lang="en-US" altLang="zh-TW" dirty="0" err="1"/>
              <a:t>np.ones</a:t>
            </a:r>
            <a:r>
              <a:rPr lang="en-US" altLang="zh-TW" dirty="0"/>
              <a:t>(25) * 40</a:t>
            </a:r>
          </a:p>
          <a:p>
            <a:pPr marL="0" indent="0">
              <a:buNone/>
            </a:pPr>
            <a:r>
              <a:rPr lang="en-US" altLang="zh-TW" dirty="0" err="1"/>
              <a:t>flier_high</a:t>
            </a:r>
            <a:r>
              <a:rPr lang="en-US" altLang="zh-TW" dirty="0"/>
              <a:t> = </a:t>
            </a:r>
            <a:r>
              <a:rPr lang="en-US" altLang="zh-TW" dirty="0" err="1"/>
              <a:t>np.random.rand</a:t>
            </a:r>
            <a:r>
              <a:rPr lang="en-US" altLang="zh-TW" dirty="0"/>
              <a:t>(10) * 100 + 100</a:t>
            </a:r>
          </a:p>
          <a:p>
            <a:pPr marL="0" indent="0">
              <a:buNone/>
            </a:pPr>
            <a:r>
              <a:rPr lang="en-US" altLang="zh-TW" dirty="0" err="1"/>
              <a:t>flier_low</a:t>
            </a:r>
            <a:r>
              <a:rPr lang="en-US" altLang="zh-TW" dirty="0"/>
              <a:t> = </a:t>
            </a:r>
            <a:r>
              <a:rPr lang="en-US" altLang="zh-TW" dirty="0" err="1"/>
              <a:t>np.random.rand</a:t>
            </a:r>
            <a:r>
              <a:rPr lang="en-US" altLang="zh-TW" dirty="0"/>
              <a:t>(10) * -100</a:t>
            </a:r>
          </a:p>
          <a:p>
            <a:pPr marL="0" indent="0">
              <a:buNone/>
            </a:pPr>
            <a:r>
              <a:rPr lang="en-US" altLang="zh-TW" dirty="0"/>
              <a:t>d2 = </a:t>
            </a:r>
            <a:r>
              <a:rPr lang="en-US" altLang="zh-TW" dirty="0" err="1"/>
              <a:t>np.concatenate</a:t>
            </a:r>
            <a:r>
              <a:rPr lang="en-US" altLang="zh-TW" dirty="0"/>
              <a:t>((spread, center, </a:t>
            </a:r>
            <a:r>
              <a:rPr lang="en-US" altLang="zh-TW" dirty="0" err="1"/>
              <a:t>flier_high</a:t>
            </a:r>
            <a:r>
              <a:rPr lang="en-US" altLang="zh-TW" dirty="0"/>
              <a:t>, </a:t>
            </a:r>
            <a:r>
              <a:rPr lang="en-US" altLang="zh-TW" dirty="0" err="1"/>
              <a:t>flier_low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data = [data, d2, d2[::2]]</a:t>
            </a:r>
          </a:p>
          <a:p>
            <a:pPr marL="0" indent="0">
              <a:buNone/>
            </a:pPr>
            <a:r>
              <a:rPr lang="en-US" altLang="zh-TW" dirty="0"/>
              <a:t>fig7, ax7 = </a:t>
            </a:r>
            <a:r>
              <a:rPr lang="en-US" altLang="zh-TW" dirty="0" err="1"/>
              <a:t>plt.subplots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ax7.set_title('Multiple Samples with Different sizes')</a:t>
            </a:r>
          </a:p>
          <a:p>
            <a:pPr marL="0" indent="0">
              <a:buNone/>
            </a:pPr>
            <a:r>
              <a:rPr lang="en-US" altLang="zh-TW" dirty="0"/>
              <a:t>ax7.boxplot(data)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76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FC312-D309-4FF9-A267-D813F39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706CBA8-52F6-4447-A3FC-A77B55CAD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69" y="1053973"/>
            <a:ext cx="7882662" cy="543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2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95B35-57C7-4DEB-80A3-AFB9059F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351057"/>
            <a:ext cx="12365501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散佈圖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plot):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matplotlib.pyplot.scatter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0B0DE1-9E68-4773-8401-D605DCAB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%matplotlib inline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plt.style.use</a:t>
            </a:r>
            <a:r>
              <a:rPr lang="en-US" altLang="zh-TW" dirty="0"/>
              <a:t>('seaborn-</a:t>
            </a:r>
            <a:r>
              <a:rPr lang="en-US" altLang="zh-TW" dirty="0" err="1"/>
              <a:t>whitegrid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產生弦波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np.linspace</a:t>
            </a:r>
            <a:r>
              <a:rPr lang="en-US" altLang="zh-TW" dirty="0"/>
              <a:t>(0, 10, 30)</a:t>
            </a:r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np.sin</a:t>
            </a:r>
            <a:r>
              <a:rPr lang="en-US" altLang="zh-TW" dirty="0"/>
              <a:t>(x)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/>
              <a:t>plt.scatter</a:t>
            </a:r>
            <a:r>
              <a:rPr lang="en-US" altLang="zh-TW" dirty="0"/>
              <a:t>(x, y, marker='o')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700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E0631-6C49-488C-B1E6-865C60F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3156BF9-A696-465D-88E1-C87EB756FD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76" y="1240574"/>
            <a:ext cx="7658647" cy="49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5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2572E-45B4-4C77-9BB0-C7A37AE4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664A4-9754-4ED9-B1E1-E4ADDA71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rng</a:t>
            </a:r>
            <a:r>
              <a:rPr lang="en-US" altLang="zh-TW" dirty="0"/>
              <a:t> = </a:t>
            </a:r>
            <a:r>
              <a:rPr lang="en-US" altLang="zh-TW" dirty="0" err="1"/>
              <a:t>np.random.RandomState</a:t>
            </a:r>
            <a:r>
              <a:rPr lang="en-US" altLang="zh-TW" dirty="0"/>
              <a:t>(0)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rng.randn</a:t>
            </a:r>
            <a:r>
              <a:rPr lang="en-US" altLang="zh-TW" dirty="0"/>
              <a:t>(100)</a:t>
            </a:r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rng.randn</a:t>
            </a:r>
            <a:r>
              <a:rPr lang="en-US" altLang="zh-TW" dirty="0"/>
              <a:t>(100)</a:t>
            </a:r>
          </a:p>
          <a:p>
            <a:pPr marL="0" indent="0">
              <a:buNone/>
            </a:pPr>
            <a:r>
              <a:rPr lang="en-US" altLang="zh-TW" dirty="0"/>
              <a:t>colors = </a:t>
            </a:r>
            <a:r>
              <a:rPr lang="en-US" altLang="zh-TW" dirty="0" err="1"/>
              <a:t>rng.rand</a:t>
            </a:r>
            <a:r>
              <a:rPr lang="en-US" altLang="zh-TW" dirty="0"/>
              <a:t>(100)</a:t>
            </a:r>
          </a:p>
          <a:p>
            <a:pPr marL="0" indent="0">
              <a:buNone/>
            </a:pPr>
            <a:r>
              <a:rPr lang="en-US" altLang="zh-TW" dirty="0"/>
              <a:t>sizes = 1000 * </a:t>
            </a:r>
            <a:r>
              <a:rPr lang="en-US" altLang="zh-TW" dirty="0" err="1"/>
              <a:t>rng.rand</a:t>
            </a:r>
            <a:r>
              <a:rPr lang="en-US" altLang="zh-TW" dirty="0"/>
              <a:t>(100)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plt.scatter</a:t>
            </a:r>
            <a:r>
              <a:rPr lang="en-US" altLang="zh-TW" dirty="0"/>
              <a:t>(x, y, c=colors, s=sizes, alpha=0.3,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cmap</a:t>
            </a:r>
            <a:r>
              <a:rPr lang="en-US" altLang="zh-TW" dirty="0"/>
              <a:t>='</a:t>
            </a:r>
            <a:r>
              <a:rPr lang="en-US" altLang="zh-TW" dirty="0" err="1"/>
              <a:t>viridis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 err="1"/>
              <a:t>plt.colorbar</a:t>
            </a:r>
            <a:r>
              <a:rPr lang="en-US" altLang="zh-TW" dirty="0"/>
              <a:t>();  # show color scale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071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E9B88-62FF-4BEA-B027-0C596B59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9AE6DE6-C080-4202-A43B-BCB386D74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6" y="1028040"/>
            <a:ext cx="7451728" cy="53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C7D04-0613-40CF-8D1A-1EEC6E83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F046E-EDD2-4AE1-B5DA-9647899E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load_iris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iris = </a:t>
            </a:r>
            <a:r>
              <a:rPr lang="en-US" altLang="zh-TW" dirty="0" err="1"/>
              <a:t>load_iris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features = </a:t>
            </a:r>
            <a:r>
              <a:rPr lang="en-US" altLang="zh-TW" dirty="0" err="1"/>
              <a:t>iris.data.T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plt.scatter</a:t>
            </a:r>
            <a:r>
              <a:rPr lang="en-US" altLang="zh-TW" dirty="0"/>
              <a:t>(features[0], features[1], alpha=0.2,</a:t>
            </a:r>
          </a:p>
          <a:p>
            <a:pPr marL="0" indent="0">
              <a:buNone/>
            </a:pPr>
            <a:r>
              <a:rPr lang="en-US" altLang="zh-TW" dirty="0"/>
              <a:t>            s=100*features[3], c=</a:t>
            </a:r>
            <a:r>
              <a:rPr lang="en-US" altLang="zh-TW" dirty="0" err="1"/>
              <a:t>iris.target</a:t>
            </a:r>
            <a:r>
              <a:rPr lang="en-US" altLang="zh-TW" dirty="0"/>
              <a:t>, </a:t>
            </a:r>
            <a:r>
              <a:rPr lang="en-US" altLang="zh-TW" dirty="0" err="1"/>
              <a:t>cmap</a:t>
            </a:r>
            <a:r>
              <a:rPr lang="en-US" altLang="zh-TW" dirty="0"/>
              <a:t>='</a:t>
            </a:r>
            <a:r>
              <a:rPr lang="en-US" altLang="zh-TW" dirty="0" err="1"/>
              <a:t>viridis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 err="1"/>
              <a:t>plt.xlabel</a:t>
            </a:r>
            <a:r>
              <a:rPr lang="en-US" altLang="zh-TW" dirty="0"/>
              <a:t>(</a:t>
            </a:r>
            <a:r>
              <a:rPr lang="en-US" altLang="zh-TW" dirty="0" err="1"/>
              <a:t>iris.feature_names</a:t>
            </a:r>
            <a:r>
              <a:rPr lang="en-US" altLang="zh-TW" dirty="0"/>
              <a:t>[0])</a:t>
            </a:r>
          </a:p>
          <a:p>
            <a:pPr marL="0" indent="0">
              <a:buNone/>
            </a:pPr>
            <a:r>
              <a:rPr lang="en-US" altLang="zh-TW" dirty="0" err="1"/>
              <a:t>plt.ylabel</a:t>
            </a:r>
            <a:r>
              <a:rPr lang="en-US" altLang="zh-TW" dirty="0"/>
              <a:t>(</a:t>
            </a:r>
            <a:r>
              <a:rPr lang="en-US" altLang="zh-TW" dirty="0" err="1"/>
              <a:t>iris.feature_names</a:t>
            </a:r>
            <a:r>
              <a:rPr lang="en-US" altLang="zh-TW" dirty="0"/>
              <a:t>[1]);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565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1CE2A-DAB5-4D8F-AD8F-C9172B2B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DF083D2-673D-4DAA-9997-929C25854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14" y="1194326"/>
            <a:ext cx="7565372" cy="519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477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FB8F7-C0BD-48CD-961C-9EC51E84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08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16810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6F4AF-37F2-4605-B641-8CF3174D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34A8FE0-64C6-4C83-9CF1-C3C7B9891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02" t="13974" r="24977"/>
          <a:stretch/>
        </p:blipFill>
        <p:spPr>
          <a:xfrm>
            <a:off x="3227538" y="741447"/>
            <a:ext cx="5736923" cy="537510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2E93FD-638B-4E58-B373-71427D4CFFB6}"/>
              </a:ext>
            </a:extLst>
          </p:cNvPr>
          <p:cNvSpPr txBox="1"/>
          <p:nvPr/>
        </p:nvSpPr>
        <p:spPr>
          <a:xfrm>
            <a:off x="3521611" y="6260123"/>
            <a:ext cx="514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https://www.cw.com.tw/article/5103844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38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25578-2402-4339-A6B4-798297A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1A2A1A0-E69B-4D85-B601-8F000CF0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2" t="13652" r="9164"/>
          <a:stretch/>
        </p:blipFill>
        <p:spPr>
          <a:xfrm>
            <a:off x="1747720" y="1027906"/>
            <a:ext cx="8696555" cy="50937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791C71C-11C1-4E16-991E-8EE4C25740B5}"/>
              </a:ext>
            </a:extLst>
          </p:cNvPr>
          <p:cNvSpPr txBox="1"/>
          <p:nvPr/>
        </p:nvSpPr>
        <p:spPr>
          <a:xfrm>
            <a:off x="3922540" y="6311900"/>
            <a:ext cx="43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https://www.ithome.com.tw/news/137860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94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271A0-EC23-4578-9CDE-90CB4CE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399A6F-0072-45E9-8AB8-22F45A7A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為了清晰有效地傳遞資訊，資料視覺化使用統計圖形、圖表、資訊圖表和其他工具。 可以使用點、線或條對數字資料進行編碼，以便在視覺上傳達定量資訊。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969350-F33E-48EC-A8CC-D3E848A1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5" y="3857560"/>
            <a:ext cx="3421064" cy="245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E3B5B8-27F7-44E7-9D4B-D144C644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3" y="3857560"/>
            <a:ext cx="3725865" cy="24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C4416E7-BA4A-498A-AB0D-3912212AF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46" y="3853982"/>
            <a:ext cx="3560653" cy="24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0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42BE1-9715-406A-8BB9-DCF6CAFA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A7963E-1D38-4D63-A704-567950E33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94" t="13974" r="17706"/>
          <a:stretch/>
        </p:blipFill>
        <p:spPr>
          <a:xfrm>
            <a:off x="2426676" y="937427"/>
            <a:ext cx="7338647" cy="539428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3975B8-596A-49A1-BF52-2AB0D040E5AF}"/>
              </a:ext>
            </a:extLst>
          </p:cNvPr>
          <p:cNvSpPr txBox="1"/>
          <p:nvPr/>
        </p:nvSpPr>
        <p:spPr>
          <a:xfrm>
            <a:off x="2994073" y="6367512"/>
            <a:ext cx="62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https://realpython.com/world-class-companies-using-python/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169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F05EE-1657-4C58-9447-F54E0879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763890-F81B-4EFE-94C4-423C98BF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3" t="13974" r="11890"/>
          <a:stretch/>
        </p:blipFill>
        <p:spPr>
          <a:xfrm>
            <a:off x="2361027" y="1112372"/>
            <a:ext cx="7469945" cy="463325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1D3492-8D98-437C-A86A-F1ED0367C9D8}"/>
              </a:ext>
            </a:extLst>
          </p:cNvPr>
          <p:cNvSpPr txBox="1"/>
          <p:nvPr/>
        </p:nvSpPr>
        <p:spPr>
          <a:xfrm>
            <a:off x="3746694" y="6020972"/>
            <a:ext cx="46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https://www.ithome.com.tw/news/127124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59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44DAA-1BC8-448D-851B-3C3DC44E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73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Matplotlib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7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1243</Words>
  <Application>Microsoft Office PowerPoint</Application>
  <PresentationFormat>寬螢幕</PresentationFormat>
  <Paragraphs>141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Calibri Light</vt:lpstr>
      <vt:lpstr>Office 佈景主題</vt:lpstr>
      <vt:lpstr>Matplotlib資料視覺化技術</vt:lpstr>
      <vt:lpstr>Agenda</vt:lpstr>
      <vt:lpstr>資料視覺化</vt:lpstr>
      <vt:lpstr>PowerPoint 簡報</vt:lpstr>
      <vt:lpstr>PowerPoint 簡報</vt:lpstr>
      <vt:lpstr>PowerPoint 簡報</vt:lpstr>
      <vt:lpstr>PowerPoint 簡報</vt:lpstr>
      <vt:lpstr>PowerPoint 簡報</vt:lpstr>
      <vt:lpstr>Matplotlib</vt:lpstr>
      <vt:lpstr>PowerPoint 簡報</vt:lpstr>
      <vt:lpstr>PowerPoint 簡報</vt:lpstr>
      <vt:lpstr>PowerPoint 簡報</vt:lpstr>
      <vt:lpstr>Matplotlib 實戰</vt:lpstr>
      <vt:lpstr>折線圖:matplotlib.pyplot.plot</vt:lpstr>
      <vt:lpstr>PowerPoint 簡報</vt:lpstr>
      <vt:lpstr>PowerPoint 簡報</vt:lpstr>
      <vt:lpstr>PowerPoint 簡報</vt:lpstr>
      <vt:lpstr>柱狀圖(Bar Chart):matplotlib.pyplot.bar</vt:lpstr>
      <vt:lpstr>PowerPoint 簡報</vt:lpstr>
      <vt:lpstr>直方圖(histogram):matplotlib.pyplot.hist </vt:lpstr>
      <vt:lpstr>PowerPoint 簡報</vt:lpstr>
      <vt:lpstr>箱形圖 (Box plot):matplotlib.pyplot.boxplot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散佈圖 (Scatter plot):matplotlib.pyplot.scatter</vt:lpstr>
      <vt:lpstr>PowerPoint 簡報</vt:lpstr>
      <vt:lpstr>PowerPoint 簡報</vt:lpstr>
      <vt:lpstr>PowerPoint 簡報</vt:lpstr>
      <vt:lpstr>PowerPoint 簡報</vt:lpstr>
      <vt:lpstr>PowerPoint 簡報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Matplotlib資料視覺化技術</dc:title>
  <dc:creator>鄭勝峰</dc:creator>
  <cp:lastModifiedBy>鄭勝峰</cp:lastModifiedBy>
  <cp:revision>38</cp:revision>
  <dcterms:created xsi:type="dcterms:W3CDTF">2021-01-05T14:44:12Z</dcterms:created>
  <dcterms:modified xsi:type="dcterms:W3CDTF">2021-01-05T16:06:49Z</dcterms:modified>
</cp:coreProperties>
</file>