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0" r:id="rId6"/>
    <p:sldId id="266" r:id="rId7"/>
    <p:sldId id="264" r:id="rId8"/>
    <p:sldId id="271" r:id="rId9"/>
    <p:sldId id="273" r:id="rId10"/>
    <p:sldId id="268" r:id="rId11"/>
    <p:sldId id="272" r:id="rId12"/>
    <p:sldId id="269" r:id="rId13"/>
    <p:sldId id="265" r:id="rId14"/>
    <p:sldId id="277" r:id="rId15"/>
    <p:sldId id="278" r:id="rId16"/>
    <p:sldId id="279" r:id="rId17"/>
    <p:sldId id="280" r:id="rId18"/>
    <p:sldId id="281" r:id="rId19"/>
    <p:sldId id="282" r:id="rId20"/>
    <p:sldId id="286" r:id="rId21"/>
    <p:sldId id="284" r:id="rId22"/>
    <p:sldId id="285" r:id="rId23"/>
    <p:sldId id="287" r:id="rId24"/>
    <p:sldId id="283" r:id="rId25"/>
    <p:sldId id="291" r:id="rId26"/>
    <p:sldId id="290" r:id="rId27"/>
    <p:sldId id="289" r:id="rId28"/>
    <p:sldId id="288" r:id="rId29"/>
    <p:sldId id="295" r:id="rId30"/>
    <p:sldId id="294" r:id="rId31"/>
    <p:sldId id="296" r:id="rId32"/>
    <p:sldId id="293" r:id="rId33"/>
    <p:sldId id="292" r:id="rId34"/>
    <p:sldId id="297" r:id="rId35"/>
    <p:sldId id="298" r:id="rId36"/>
    <p:sldId id="299" r:id="rId37"/>
    <p:sldId id="300" r:id="rId38"/>
    <p:sldId id="301" r:id="rId39"/>
    <p:sldId id="276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46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3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9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78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97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39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2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56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3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D52C-85F1-4BD7-84CA-63EFD106A8E5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A15D-F735-4B26-80E4-D7AD199B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wesm/pydata-book/2nd-edition/datasets/bitly_usagov/example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pydata-boo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pydata-boo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資料分析練習與心得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鄭勝峰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指導教授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曾龍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83768" y="60565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人工智慧與資訊安全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43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(2)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38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產生日期流水號的表格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In [64]:</a:t>
            </a:r>
          </a:p>
          <a:p>
            <a:pPr marL="0" indent="0">
              <a:buNone/>
            </a:pPr>
            <a:r>
              <a:rPr lang="en-US" altLang="zh-TW" dirty="0" smtClean="0"/>
              <a:t>	dates </a:t>
            </a:r>
            <a:r>
              <a:rPr lang="en-US" altLang="zh-TW" dirty="0"/>
              <a:t>= </a:t>
            </a:r>
            <a:r>
              <a:rPr lang="en-US" altLang="zh-TW" dirty="0" err="1"/>
              <a:t>pd.date_range</a:t>
            </a:r>
            <a:r>
              <a:rPr lang="en-US" altLang="zh-TW" dirty="0"/>
              <a:t>('20201021', periods=6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dates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Out[64]: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DatetimeIndex</a:t>
            </a:r>
            <a:r>
              <a:rPr lang="en-US" altLang="zh-TW" dirty="0"/>
              <a:t>(['2020-10-21', '2020-10-22', </a:t>
            </a:r>
            <a:r>
              <a:rPr lang="en-US" altLang="zh-TW" dirty="0" smtClean="0"/>
              <a:t>				'2020-10-23</a:t>
            </a:r>
            <a:r>
              <a:rPr lang="en-US" altLang="zh-TW" dirty="0"/>
              <a:t>', '2020-10-24', </a:t>
            </a:r>
            <a:r>
              <a:rPr lang="en-US" altLang="zh-TW" dirty="0" smtClean="0"/>
              <a:t>				'2020-10-25</a:t>
            </a:r>
            <a:r>
              <a:rPr lang="en-US" altLang="zh-TW" dirty="0"/>
              <a:t>', '2020-10-26'], </a:t>
            </a:r>
            <a:r>
              <a:rPr lang="en-US" altLang="zh-TW" dirty="0" smtClean="0"/>
              <a:t>			</a:t>
            </a:r>
            <a:r>
              <a:rPr lang="en-US" altLang="zh-TW" dirty="0" err="1" smtClean="0"/>
              <a:t>dtype</a:t>
            </a:r>
            <a:r>
              <a:rPr lang="en-US" altLang="zh-TW" dirty="0"/>
              <a:t>='datetime64[ns]', </a:t>
            </a:r>
            <a:r>
              <a:rPr lang="en-US" altLang="zh-TW" dirty="0" err="1"/>
              <a:t>freq</a:t>
            </a:r>
            <a:r>
              <a:rPr lang="en-US" altLang="zh-TW" dirty="0"/>
              <a:t>='D')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365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專案分析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美國政府資料分析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88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colab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中取得範例資料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wget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 https://raw.githubusercontent.com/wesm/pydata-book/2nd-edition/datasets/bitly_usagov/example.txt</a:t>
            </a: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/>
              <a:t>--2020-11-11 02:25:55-- </a:t>
            </a:r>
            <a:r>
              <a:rPr lang="en-US" altLang="zh-TW" sz="2000" dirty="0">
                <a:hlinkClick r:id="rId2"/>
              </a:rPr>
              <a:t>https://raw.githubusercontent.com/wesm/pydata-book/2nd-edition/datasets/bitly_usagov/example.txt</a:t>
            </a:r>
            <a:r>
              <a:rPr lang="en-US" altLang="zh-TW" sz="2000" dirty="0"/>
              <a:t> Resolving raw.githubusercontent.com (raw.githubusercontent.com)... 151.101.0.133, 151.101.64.133, 151.101.128.133, ... Connecting to raw.githubusercontent.com (raw.githubusercontent.com)|151.101.0.133|:443... connected. HTTP request sent, awaiting response... 200 OK Length: 1598282 (1.5M) [text/plain] Saving to: ‘example.txt’ example.txt 100%[===================&gt;] 1.52M 8.68MB/s in 0.2s 2020-11-11 02:25:55 (8.68 MB/s) - ‘example.txt’ saved [1598282/1598282]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86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讀取資料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import 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json</a:t>
            </a:r>
            <a:endParaRPr lang="en-US" altLang="zh-TW" sz="28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path = 'example.txt'</a:t>
            </a:r>
          </a:p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records = [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json.loads</a:t>
            </a:r>
            <a:r>
              <a:rPr lang="en-US" altLang="zh-TW" sz="2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(line)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 for line in open(path)]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從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example.txt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一行一行讀取並存成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格式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51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從中取得時區資料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time_zones</a:t>
            </a:r>
            <a:r>
              <a:rPr lang="en-US" altLang="zh-TW" dirty="0"/>
              <a:t> = [rec['</a:t>
            </a:r>
            <a:r>
              <a:rPr lang="en-US" altLang="zh-TW" dirty="0" err="1"/>
              <a:t>tz</a:t>
            </a:r>
            <a:r>
              <a:rPr lang="en-US" altLang="zh-TW" dirty="0"/>
              <a:t>'] for rec in records if '</a:t>
            </a:r>
            <a:r>
              <a:rPr lang="en-US" altLang="zh-TW" dirty="0" err="1"/>
              <a:t>tz</a:t>
            </a:r>
            <a:r>
              <a:rPr lang="en-US" altLang="zh-TW" dirty="0"/>
              <a:t>' in rec]</a:t>
            </a:r>
          </a:p>
          <a:p>
            <a:pPr marL="0" indent="0">
              <a:buNone/>
            </a:pPr>
            <a:r>
              <a:rPr lang="en-US" altLang="zh-TW" dirty="0" err="1"/>
              <a:t>time_zones</a:t>
            </a:r>
            <a:r>
              <a:rPr lang="en-US" altLang="zh-TW" dirty="0" smtClean="0"/>
              <a:t>[:10] #</a:t>
            </a:r>
            <a:r>
              <a:rPr lang="zh-TW" altLang="en-US" dirty="0" smtClean="0"/>
              <a:t>最後十筆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['America/</a:t>
            </a:r>
            <a:r>
              <a:rPr lang="en-US" altLang="zh-TW" dirty="0" err="1"/>
              <a:t>New_York</a:t>
            </a:r>
            <a:r>
              <a:rPr lang="en-US" altLang="zh-TW" dirty="0"/>
              <a:t>', 'America/Denver', 'America/</a:t>
            </a:r>
            <a:r>
              <a:rPr lang="en-US" altLang="zh-TW" dirty="0" err="1"/>
              <a:t>New_York</a:t>
            </a:r>
            <a:r>
              <a:rPr lang="en-US" altLang="zh-TW" dirty="0"/>
              <a:t>', 'America/</a:t>
            </a:r>
            <a:r>
              <a:rPr lang="en-US" altLang="zh-TW" dirty="0" err="1"/>
              <a:t>Sao_Paulo</a:t>
            </a:r>
            <a:r>
              <a:rPr lang="en-US" altLang="zh-TW" dirty="0"/>
              <a:t>', 'America/</a:t>
            </a:r>
            <a:r>
              <a:rPr lang="en-US" altLang="zh-TW" dirty="0" err="1"/>
              <a:t>New_York</a:t>
            </a:r>
            <a:r>
              <a:rPr lang="en-US" altLang="zh-TW" dirty="0"/>
              <a:t>', 'America/</a:t>
            </a:r>
            <a:r>
              <a:rPr lang="en-US" altLang="zh-TW" dirty="0" err="1"/>
              <a:t>New_York</a:t>
            </a:r>
            <a:r>
              <a:rPr lang="en-US" altLang="zh-TW" dirty="0"/>
              <a:t>', 'Europe/Warsaw', '', '', '']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023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計算該指定時區共有幾筆資料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err="1"/>
              <a:t>def</a:t>
            </a:r>
            <a:r>
              <a:rPr lang="en-US" altLang="zh-TW" sz="1600" dirty="0"/>
              <a:t> </a:t>
            </a:r>
            <a:r>
              <a:rPr lang="en-US" altLang="zh-TW" sz="1600" dirty="0" err="1"/>
              <a:t>get_counts</a:t>
            </a:r>
            <a:r>
              <a:rPr lang="en-US" altLang="zh-TW" sz="1600" dirty="0"/>
              <a:t>(sequence</a:t>
            </a:r>
            <a:r>
              <a:rPr lang="en-US" altLang="zh-TW" sz="1600" dirty="0" smtClean="0"/>
              <a:t>):</a:t>
            </a:r>
          </a:p>
          <a:p>
            <a:pPr marL="0" indent="0">
              <a:buNone/>
            </a:pPr>
            <a:r>
              <a:rPr lang="en-US" altLang="zh-TW" sz="1600" dirty="0" smtClean="0"/>
              <a:t>#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計算每一筆時區的總數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/>
              <a:t>    counts = {}</a:t>
            </a:r>
          </a:p>
          <a:p>
            <a:pPr marL="0" indent="0">
              <a:buNone/>
            </a:pPr>
            <a:r>
              <a:rPr lang="en-US" altLang="zh-TW" sz="1600" dirty="0"/>
              <a:t>    for x in sequence:</a:t>
            </a:r>
          </a:p>
          <a:p>
            <a:pPr marL="0" indent="0">
              <a:buNone/>
            </a:pPr>
            <a:r>
              <a:rPr lang="en-US" altLang="zh-TW" sz="1600" dirty="0"/>
              <a:t>        if x in counts:</a:t>
            </a:r>
          </a:p>
          <a:p>
            <a:pPr marL="0" indent="0">
              <a:buNone/>
            </a:pPr>
            <a:r>
              <a:rPr lang="en-US" altLang="zh-TW" sz="1600" dirty="0"/>
              <a:t>            counts[x] += 1</a:t>
            </a:r>
          </a:p>
          <a:p>
            <a:pPr marL="0" indent="0">
              <a:buNone/>
            </a:pPr>
            <a:r>
              <a:rPr lang="en-US" altLang="zh-TW" sz="1600" dirty="0"/>
              <a:t>        else:</a:t>
            </a:r>
          </a:p>
          <a:p>
            <a:pPr marL="0" indent="0">
              <a:buNone/>
            </a:pPr>
            <a:r>
              <a:rPr lang="en-US" altLang="zh-TW" sz="1600" dirty="0"/>
              <a:t>            counts[x] = 1</a:t>
            </a:r>
          </a:p>
          <a:p>
            <a:pPr marL="0" indent="0">
              <a:buNone/>
            </a:pPr>
            <a:r>
              <a:rPr lang="en-US" altLang="zh-TW" sz="1600" dirty="0"/>
              <a:t>    return </a:t>
            </a:r>
            <a:r>
              <a:rPr lang="en-US" altLang="zh-TW" sz="1600" dirty="0" smtClean="0"/>
              <a:t>counts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/>
              <a:t>counts = </a:t>
            </a:r>
            <a:r>
              <a:rPr lang="en-US" altLang="zh-TW" sz="1600" dirty="0" err="1"/>
              <a:t>get_counts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time_zones</a:t>
            </a:r>
            <a:r>
              <a:rPr lang="en-US" altLang="zh-TW" sz="1600" dirty="0"/>
              <a:t>)</a:t>
            </a:r>
          </a:p>
          <a:p>
            <a:pPr marL="0" indent="0">
              <a:buNone/>
            </a:pPr>
            <a:r>
              <a:rPr lang="en-US" altLang="zh-TW" sz="1600" dirty="0"/>
              <a:t>print(counts</a:t>
            </a:r>
            <a:r>
              <a:rPr lang="en-US" altLang="zh-TW" sz="1600" dirty="0" smtClean="0"/>
              <a:t>[‘America/</a:t>
            </a:r>
            <a:r>
              <a:rPr lang="en-US" altLang="zh-TW" sz="1600" dirty="0" err="1" smtClean="0"/>
              <a:t>New_York</a:t>
            </a:r>
            <a:r>
              <a:rPr lang="en-US" altLang="zh-TW" sz="1600" dirty="0" smtClean="0"/>
              <a:t>’])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紐約的總數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/>
              <a:t>print(</a:t>
            </a:r>
            <a:r>
              <a:rPr lang="en-US" altLang="zh-TW" sz="1600" dirty="0" err="1" smtClean="0"/>
              <a:t>len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time_zones</a:t>
            </a:r>
            <a:r>
              <a:rPr lang="en-US" altLang="zh-TW" sz="1600" dirty="0" smtClean="0"/>
              <a:t>))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所有時區的總和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1251 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3440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64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時區總數排名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def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top_counts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count_dict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, n=10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):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count_dict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計算前十多的時區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  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value_key_pairs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= [(count,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) for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, count in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count_dict.items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()]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  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value_key_pairs.sort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   return 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value_key_pairs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[-n:]</a:t>
            </a:r>
          </a:p>
          <a:p>
            <a:pPr marL="0" indent="0">
              <a:buNone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top_counts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(counts)</a:t>
            </a:r>
          </a:p>
          <a:p>
            <a:pPr marL="0" indent="0"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/>
              <a:t>[(33, 'America/</a:t>
            </a:r>
            <a:r>
              <a:rPr lang="en-US" altLang="zh-TW" sz="2000" dirty="0" err="1"/>
              <a:t>Sao_Paulo</a:t>
            </a:r>
            <a:r>
              <a:rPr lang="en-US" altLang="zh-TW" sz="2000" dirty="0"/>
              <a:t>'), (35, 'Europe/Madrid'), (36, 'Pacific/Honolulu'), (37, 'Asia/Tokyo'), (74, 'Europe/London'), (191, 'America/Denver'), (382, 'America/</a:t>
            </a:r>
            <a:r>
              <a:rPr lang="en-US" altLang="zh-TW" sz="2000" dirty="0" err="1"/>
              <a:t>Los_Angeles</a:t>
            </a:r>
            <a:r>
              <a:rPr lang="en-US" altLang="zh-TW" sz="2000" dirty="0"/>
              <a:t>'), (400, 'America/Chicago'), (521, ''), (1251, 'America/</a:t>
            </a:r>
            <a:r>
              <a:rPr lang="en-US" altLang="zh-TW" sz="2000" dirty="0" err="1"/>
              <a:t>New_York</a:t>
            </a:r>
            <a:r>
              <a:rPr lang="en-US" altLang="zh-TW" sz="2000" dirty="0"/>
              <a:t>')]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36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計算總合和排名相當於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使用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collections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from 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collections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 import 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Counter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counts = 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Counter(</a:t>
            </a:r>
            <a:r>
              <a:rPr lang="en-US" altLang="zh-TW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time_zones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計算總數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counts</a:t>
            </a:r>
            <a:r>
              <a:rPr lang="en-US" altLang="zh-TW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.most_common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(10)</a:t>
            </a:r>
            <a:r>
              <a:rPr lang="zh-TW" altLang="en-US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排前十名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33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使用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Pandas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import 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as 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pd</a:t>
            </a:r>
            <a:endParaRPr lang="en-US" altLang="zh-TW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frame =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pd.DataFrame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(records)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# Pandas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讀取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python 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字典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frame[‘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’][:10]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根據時區取得最多資料的前十名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tz_counts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 = frame[‘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’]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value_counts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計算每個時區的資料總數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tz_counts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[:10]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取最後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筆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314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Agenda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Data science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and Pandas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(1)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(2)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專案分析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 smtClean="0">
                <a:hlinkClick r:id="rId2"/>
              </a:rPr>
              <a:t>https://github.com/wesm/pydata-book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090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取代空值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clean_tz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 = frame['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tz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']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fillna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('Missing')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clean_tz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clean_tz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 == ''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 = 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'Unknown'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將時區資料中的空值取代成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'Unknown'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865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import 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seaborn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 as 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sns</a:t>
            </a:r>
            <a:endParaRPr lang="en-US" altLang="zh-TW" sz="28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subset = </a:t>
            </a:r>
            <a:r>
              <a:rPr lang="en-US" altLang="zh-TW" sz="2800" dirty="0" err="1">
                <a:latin typeface="微軟正黑體" pitchFamily="34" charset="-120"/>
                <a:ea typeface="微軟正黑體" pitchFamily="34" charset="-120"/>
              </a:rPr>
              <a:t>tz_counts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[:10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最後十筆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sns.barplot</a:t>
            </a:r>
            <a:r>
              <a:rPr lang="en-US" altLang="zh-TW" sz="2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(y=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subset.index</a:t>
            </a:r>
            <a:r>
              <a:rPr lang="en-US" altLang="zh-TW" sz="2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 x=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subset.values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根據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tz_counts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index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和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values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繪製棒狀圖</a:t>
            </a:r>
          </a:p>
        </p:txBody>
      </p:sp>
    </p:spTree>
    <p:extLst>
      <p:ext uri="{BB962C8B-B14F-4D97-AF65-F5344CB8AC3E}">
        <p14:creationId xmlns:p14="http://schemas.microsoft.com/office/powerpoint/2010/main" val="95072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341230" cy="4347181"/>
          </a:xfrm>
        </p:spPr>
      </p:pic>
    </p:spTree>
    <p:extLst>
      <p:ext uri="{BB962C8B-B14F-4D97-AF65-F5344CB8AC3E}">
        <p14:creationId xmlns:p14="http://schemas.microsoft.com/office/powerpoint/2010/main" val="2991053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最多人使用的瀏覽器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results = 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pd.Series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([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x.split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()[0] for x in 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frame.a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.dropna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])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pandas.DataFrame.dropna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忽略有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pd.NaT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的項目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results[:8] #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最後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筆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results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.value_counts</a:t>
            </a:r>
            <a:r>
              <a:rPr lang="en-US" altLang="zh-TW" sz="2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[:8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計算每一種瀏覽器的總和並回傳最多的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筆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51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判斷作業系統是不是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Windows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frame</a:t>
            </a:r>
            <a:r>
              <a:rPr lang="en-US" altLang="zh-TW" sz="3800" dirty="0">
                <a:latin typeface="微軟正黑體" pitchFamily="34" charset="-120"/>
                <a:ea typeface="微軟正黑體" pitchFamily="34" charset="-120"/>
              </a:rPr>
              <a:t>['</a:t>
            </a:r>
            <a:r>
              <a:rPr lang="en-US" altLang="zh-TW" sz="3800" dirty="0" err="1">
                <a:latin typeface="微軟正黑體" pitchFamily="34" charset="-120"/>
                <a:ea typeface="微軟正黑體" pitchFamily="34" charset="-120"/>
              </a:rPr>
              <a:t>os</a:t>
            </a:r>
            <a:r>
              <a:rPr lang="en-US" altLang="zh-TW" sz="3800" dirty="0">
                <a:latin typeface="微軟正黑體" pitchFamily="34" charset="-120"/>
                <a:ea typeface="微軟正黑體" pitchFamily="34" charset="-120"/>
              </a:rPr>
              <a:t>'] = </a:t>
            </a:r>
            <a:r>
              <a:rPr lang="en-US" altLang="zh-TW" sz="3800" dirty="0" err="1">
                <a:latin typeface="微軟正黑體" pitchFamily="34" charset="-120"/>
                <a:ea typeface="微軟正黑體" pitchFamily="34" charset="-120"/>
              </a:rPr>
              <a:t>np.where</a:t>
            </a:r>
            <a:r>
              <a:rPr lang="en-US" altLang="zh-TW" sz="38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800" dirty="0" err="1">
                <a:latin typeface="微軟正黑體" pitchFamily="34" charset="-120"/>
                <a:ea typeface="微軟正黑體" pitchFamily="34" charset="-120"/>
              </a:rPr>
              <a:t>cframe</a:t>
            </a:r>
            <a:r>
              <a:rPr lang="en-US" altLang="zh-TW" sz="3800" dirty="0">
                <a:latin typeface="微軟正黑體" pitchFamily="34" charset="-120"/>
                <a:ea typeface="微軟正黑體" pitchFamily="34" charset="-120"/>
              </a:rPr>
              <a:t>['a</a:t>
            </a:r>
            <a:r>
              <a:rPr lang="en-US" altLang="zh-TW" sz="3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'].</a:t>
            </a:r>
            <a:r>
              <a:rPr lang="en-US" altLang="zh-TW" sz="3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str.contains</a:t>
            </a:r>
            <a:r>
              <a:rPr lang="en-US" altLang="zh-TW" sz="3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('Windows</a:t>
            </a:r>
            <a:r>
              <a:rPr lang="en-US" altLang="zh-TW" sz="3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'), 'Windows</a:t>
            </a:r>
            <a:r>
              <a:rPr lang="en-US" altLang="zh-TW" sz="3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', 'Not Windows</a:t>
            </a:r>
            <a:r>
              <a:rPr lang="en-US" altLang="zh-TW" sz="3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')</a:t>
            </a:r>
          </a:p>
          <a:p>
            <a:pPr marL="0" indent="0">
              <a:buNone/>
            </a:pPr>
            <a:endParaRPr lang="en-US" altLang="zh-TW" sz="3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frame['</a:t>
            </a:r>
            <a:r>
              <a:rPr lang="en-US" altLang="zh-TW" sz="3800" dirty="0" err="1" smtClean="0">
                <a:latin typeface="微軟正黑體" pitchFamily="34" charset="-120"/>
                <a:ea typeface="微軟正黑體" pitchFamily="34" charset="-120"/>
              </a:rPr>
              <a:t>os</a:t>
            </a: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'][:</a:t>
            </a:r>
            <a:r>
              <a:rPr lang="en-US" altLang="zh-TW" sz="3800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endParaRPr lang="en-US" altLang="zh-TW" sz="3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0 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Not 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2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3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Not 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4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5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6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7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8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Not 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9 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Windows </a:t>
            </a:r>
            <a:endParaRPr lang="en-US" altLang="zh-TW" sz="29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微軟正黑體" pitchFamily="34" charset="-120"/>
                <a:ea typeface="微軟正黑體" pitchFamily="34" charset="-120"/>
              </a:rPr>
              <a:t>Name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TW" sz="2900" dirty="0" err="1">
                <a:latin typeface="微軟正黑體" pitchFamily="34" charset="-120"/>
                <a:ea typeface="微軟正黑體" pitchFamily="34" charset="-120"/>
              </a:rPr>
              <a:t>os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2900" dirty="0" err="1" smtClean="0">
                <a:latin typeface="微軟正黑體" pitchFamily="34" charset="-120"/>
                <a:ea typeface="微軟正黑體" pitchFamily="34" charset="-120"/>
              </a:rPr>
              <a:t>dtype</a:t>
            </a:r>
            <a:r>
              <a:rPr lang="en-US" altLang="zh-TW" sz="2900" dirty="0">
                <a:latin typeface="微軟正黑體" pitchFamily="34" charset="-120"/>
                <a:ea typeface="微軟正黑體" pitchFamily="34" charset="-120"/>
              </a:rPr>
              <a:t>: object</a:t>
            </a:r>
            <a:endParaRPr lang="zh-TW" altLang="en-US" sz="29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8216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計算各時區使用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Windows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的數量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by_tz_os</a:t>
            </a:r>
            <a:r>
              <a:rPr lang="en-US" altLang="zh-TW" dirty="0"/>
              <a:t> = </a:t>
            </a:r>
            <a:r>
              <a:rPr lang="en-US" altLang="zh-TW" dirty="0" err="1"/>
              <a:t>cframe.</a:t>
            </a:r>
            <a:r>
              <a:rPr lang="en-US" altLang="zh-TW" dirty="0" err="1">
                <a:solidFill>
                  <a:srgbClr val="FF0000"/>
                </a:solidFill>
              </a:rPr>
              <a:t>groupby</a:t>
            </a:r>
            <a:r>
              <a:rPr lang="en-US" altLang="zh-TW" dirty="0"/>
              <a:t>(['</a:t>
            </a:r>
            <a:r>
              <a:rPr lang="en-US" altLang="zh-TW" dirty="0" err="1"/>
              <a:t>tz</a:t>
            </a:r>
            <a:r>
              <a:rPr lang="en-US" altLang="zh-TW" dirty="0"/>
              <a:t>', '</a:t>
            </a:r>
            <a:r>
              <a:rPr lang="en-US" altLang="zh-TW" dirty="0" err="1"/>
              <a:t>os</a:t>
            </a:r>
            <a:r>
              <a:rPr lang="en-US" altLang="zh-TW" dirty="0"/>
              <a:t>'])</a:t>
            </a:r>
          </a:p>
          <a:p>
            <a:pPr marL="0" indent="0">
              <a:buNone/>
            </a:pPr>
            <a:r>
              <a:rPr lang="en-US" altLang="zh-TW" dirty="0" err="1"/>
              <a:t>agg_counts</a:t>
            </a:r>
            <a:r>
              <a:rPr lang="en-US" altLang="zh-TW" dirty="0"/>
              <a:t> = </a:t>
            </a:r>
            <a:r>
              <a:rPr lang="en-US" altLang="zh-TW" dirty="0" err="1"/>
              <a:t>by_tz_os.</a:t>
            </a:r>
            <a:r>
              <a:rPr lang="en-US" altLang="zh-TW" dirty="0" err="1">
                <a:solidFill>
                  <a:srgbClr val="FF0000"/>
                </a:solidFill>
              </a:rPr>
              <a:t>size</a:t>
            </a:r>
            <a:r>
              <a:rPr lang="en-US" altLang="zh-TW" dirty="0">
                <a:solidFill>
                  <a:srgbClr val="FF0000"/>
                </a:solidFill>
              </a:rPr>
              <a:t>().</a:t>
            </a:r>
            <a:r>
              <a:rPr lang="en-US" altLang="zh-TW" dirty="0" err="1">
                <a:solidFill>
                  <a:srgbClr val="FF0000"/>
                </a:solidFill>
              </a:rPr>
              <a:t>unstack</a:t>
            </a:r>
            <a:r>
              <a:rPr lang="en-US" altLang="zh-TW" dirty="0">
                <a:solidFill>
                  <a:srgbClr val="FF0000"/>
                </a:solidFill>
              </a:rPr>
              <a:t>().</a:t>
            </a:r>
            <a:r>
              <a:rPr lang="en-US" altLang="zh-TW" dirty="0" err="1">
                <a:solidFill>
                  <a:srgbClr val="FF0000"/>
                </a:solidFill>
              </a:rPr>
              <a:t>fillna</a:t>
            </a:r>
            <a:r>
              <a:rPr lang="en-US" altLang="zh-TW" dirty="0">
                <a:solidFill>
                  <a:srgbClr val="FF0000"/>
                </a:solidFill>
              </a:rPr>
              <a:t>(0)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</a:t>
            </a:r>
            <a:r>
              <a:rPr lang="en-US" altLang="zh-TW" dirty="0" err="1"/>
              <a:t>agg_counts</a:t>
            </a:r>
            <a:r>
              <a:rPr lang="en-US" altLang="zh-TW" dirty="0"/>
              <a:t>[:10</a:t>
            </a:r>
            <a:r>
              <a:rPr lang="en-US" altLang="zh-TW" dirty="0" smtClean="0"/>
              <a:t>])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146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# Use to sort in ascending order</a:t>
            </a:r>
          </a:p>
          <a:p>
            <a:pPr marL="0" indent="0">
              <a:buNone/>
            </a:pPr>
            <a:r>
              <a:rPr lang="en-US" altLang="zh-TW" dirty="0"/>
              <a:t>indexer = </a:t>
            </a:r>
            <a:r>
              <a:rPr lang="en-US" altLang="zh-TW" dirty="0" err="1"/>
              <a:t>agg_counts</a:t>
            </a:r>
            <a:r>
              <a:rPr lang="en-US" altLang="zh-TW" dirty="0" err="1">
                <a:solidFill>
                  <a:srgbClr val="FF0000"/>
                </a:solidFill>
              </a:rPr>
              <a:t>.sum</a:t>
            </a:r>
            <a:r>
              <a:rPr lang="en-US" altLang="zh-TW" dirty="0">
                <a:solidFill>
                  <a:srgbClr val="FF0000"/>
                </a:solidFill>
              </a:rPr>
              <a:t>(1).</a:t>
            </a:r>
            <a:r>
              <a:rPr lang="en-US" altLang="zh-TW" dirty="0" err="1">
                <a:solidFill>
                  <a:srgbClr val="FF0000"/>
                </a:solidFill>
              </a:rPr>
              <a:t>argsort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Print(indexer</a:t>
            </a:r>
            <a:r>
              <a:rPr lang="en-US" altLang="zh-TW" dirty="0"/>
              <a:t>[:10</a:t>
            </a:r>
            <a:r>
              <a:rPr lang="en-US" altLang="zh-TW" dirty="0" smtClean="0"/>
              <a:t>])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tz</a:t>
            </a:r>
            <a:r>
              <a:rPr lang="en-US" altLang="zh-TW" dirty="0"/>
              <a:t> 24 Africa/Cairo 20 Africa/Casablanca 21 Africa/Ceuta 92 Africa/Johannesburg 87 Africa/Lusaka 53 America/Anchorage 54 America/Argentina/</a:t>
            </a:r>
            <a:r>
              <a:rPr lang="en-US" altLang="zh-TW" dirty="0" err="1"/>
              <a:t>Buenos_Aires</a:t>
            </a:r>
            <a:r>
              <a:rPr lang="en-US" altLang="zh-TW" dirty="0"/>
              <a:t> 57 America/Argentina/Cordoba 26 America/Argentina/Mendoza 55 </a:t>
            </a:r>
            <a:r>
              <a:rPr lang="en-US" altLang="zh-TW" dirty="0" err="1"/>
              <a:t>dtype</a:t>
            </a:r>
            <a:r>
              <a:rPr lang="en-US" altLang="zh-TW" dirty="0"/>
              <a:t>: int64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97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Windows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數量圖表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# Rearrange the data for plotting</a:t>
            </a:r>
          </a:p>
          <a:p>
            <a:pPr marL="0" indent="0">
              <a:buNone/>
            </a:pPr>
            <a:r>
              <a:rPr lang="en-US" altLang="zh-TW" dirty="0" err="1"/>
              <a:t>count_subset</a:t>
            </a:r>
            <a:r>
              <a:rPr lang="en-US" altLang="zh-TW" dirty="0"/>
              <a:t> = </a:t>
            </a:r>
            <a:r>
              <a:rPr lang="en-US" altLang="zh-TW" dirty="0" err="1"/>
              <a:t>count_subset.stack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count_subset.name = 'total'</a:t>
            </a:r>
          </a:p>
          <a:p>
            <a:pPr marL="0" indent="0">
              <a:buNone/>
            </a:pPr>
            <a:r>
              <a:rPr lang="en-US" altLang="zh-TW" dirty="0" err="1"/>
              <a:t>count_subset</a:t>
            </a:r>
            <a:r>
              <a:rPr lang="en-US" altLang="zh-TW" dirty="0"/>
              <a:t> = </a:t>
            </a:r>
            <a:r>
              <a:rPr lang="en-US" altLang="zh-TW" dirty="0" err="1"/>
              <a:t>count_subset.reset_index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count_subset</a:t>
            </a:r>
            <a:r>
              <a:rPr lang="en-US" altLang="zh-TW" dirty="0"/>
              <a:t>[:10]</a:t>
            </a:r>
          </a:p>
          <a:p>
            <a:pPr marL="0" indent="0">
              <a:buNone/>
            </a:pPr>
            <a:r>
              <a:rPr lang="en-US" altLang="zh-TW" dirty="0" err="1"/>
              <a:t>sns.barplot</a:t>
            </a:r>
            <a:r>
              <a:rPr lang="en-US" altLang="zh-TW" dirty="0"/>
              <a:t>(x='total', y='</a:t>
            </a:r>
            <a:r>
              <a:rPr lang="en-US" altLang="zh-TW" dirty="0" err="1"/>
              <a:t>tz</a:t>
            </a:r>
            <a:r>
              <a:rPr lang="en-US" altLang="zh-TW" dirty="0"/>
              <a:t>', hue='</a:t>
            </a:r>
            <a:r>
              <a:rPr lang="en-US" altLang="zh-TW" dirty="0" err="1"/>
              <a:t>os</a:t>
            </a:r>
            <a:r>
              <a:rPr lang="en-US" altLang="zh-TW" dirty="0"/>
              <a:t>',  data=</a:t>
            </a:r>
            <a:r>
              <a:rPr lang="en-US" altLang="zh-TW" dirty="0" err="1"/>
              <a:t>count_subset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8156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9217"/>
            <a:ext cx="8229600" cy="4367928"/>
          </a:xfrm>
        </p:spPr>
      </p:pic>
    </p:spTree>
    <p:extLst>
      <p:ext uri="{BB962C8B-B14F-4D97-AF65-F5344CB8AC3E}">
        <p14:creationId xmlns:p14="http://schemas.microsoft.com/office/powerpoint/2010/main" val="700192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err="1"/>
              <a:t>def</a:t>
            </a:r>
            <a:r>
              <a:rPr lang="en-US" altLang="zh-TW" sz="2400" dirty="0"/>
              <a:t> </a:t>
            </a:r>
            <a:r>
              <a:rPr lang="en-US" altLang="zh-TW" sz="2400" dirty="0" err="1"/>
              <a:t>norm_total</a:t>
            </a:r>
            <a:r>
              <a:rPr lang="en-US" altLang="zh-TW" sz="2400" dirty="0"/>
              <a:t>(group):</a:t>
            </a:r>
          </a:p>
          <a:p>
            <a:pPr marL="0" indent="0">
              <a:buNone/>
            </a:pPr>
            <a:r>
              <a:rPr lang="en-US" altLang="zh-TW" sz="2400" dirty="0"/>
              <a:t>    group['</a:t>
            </a:r>
            <a:r>
              <a:rPr lang="en-US" altLang="zh-TW" sz="2400" dirty="0" err="1"/>
              <a:t>normed_total</a:t>
            </a:r>
            <a:r>
              <a:rPr lang="en-US" altLang="zh-TW" sz="2400" dirty="0"/>
              <a:t>'] = </a:t>
            </a:r>
            <a:r>
              <a:rPr lang="en-US" altLang="zh-TW" sz="2400" dirty="0" err="1"/>
              <a:t>group.total</a:t>
            </a:r>
            <a:r>
              <a:rPr lang="en-US" altLang="zh-TW" sz="2400" dirty="0"/>
              <a:t> / </a:t>
            </a:r>
            <a:r>
              <a:rPr lang="en-US" altLang="zh-TW" sz="2400" dirty="0" err="1"/>
              <a:t>group.total.sum</a:t>
            </a:r>
            <a:r>
              <a:rPr lang="en-US" altLang="zh-TW" sz="2400" dirty="0"/>
              <a:t>()</a:t>
            </a:r>
          </a:p>
          <a:p>
            <a:pPr marL="0" indent="0">
              <a:buNone/>
            </a:pPr>
            <a:r>
              <a:rPr lang="en-US" altLang="zh-TW" sz="2400" dirty="0"/>
              <a:t>    return group</a:t>
            </a:r>
          </a:p>
          <a:p>
            <a:pPr marL="0" indent="0">
              <a:buNone/>
            </a:pP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results = </a:t>
            </a:r>
            <a:r>
              <a:rPr lang="en-US" altLang="zh-TW" sz="2400" dirty="0" err="1"/>
              <a:t>count_subset.groupby</a:t>
            </a:r>
            <a:r>
              <a:rPr lang="en-US" altLang="zh-TW" sz="2400" dirty="0"/>
              <a:t>('</a:t>
            </a:r>
            <a:r>
              <a:rPr lang="en-US" altLang="zh-TW" sz="2400" dirty="0" err="1"/>
              <a:t>tz</a:t>
            </a:r>
            <a:r>
              <a:rPr lang="en-US" altLang="zh-TW" sz="2400" dirty="0"/>
              <a:t>').apply(</a:t>
            </a:r>
            <a:r>
              <a:rPr lang="en-US" altLang="zh-TW" sz="2400" dirty="0" err="1"/>
              <a:t>norm_total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err="1"/>
              <a:t>sns.barplot</a:t>
            </a:r>
            <a:r>
              <a:rPr lang="en-US" altLang="zh-TW" sz="2400" dirty="0"/>
              <a:t>(x='</a:t>
            </a:r>
            <a:r>
              <a:rPr lang="en-US" altLang="zh-TW" sz="2400" dirty="0" err="1"/>
              <a:t>normed_total</a:t>
            </a:r>
            <a:r>
              <a:rPr lang="en-US" altLang="zh-TW" sz="2400" dirty="0"/>
              <a:t>', y='</a:t>
            </a:r>
            <a:r>
              <a:rPr lang="en-US" altLang="zh-TW" sz="2400" dirty="0" err="1"/>
              <a:t>tz</a:t>
            </a:r>
            <a:r>
              <a:rPr lang="en-US" altLang="zh-TW" sz="2400" dirty="0"/>
              <a:t>', hue='</a:t>
            </a:r>
            <a:r>
              <a:rPr lang="en-US" altLang="zh-TW" sz="2400" dirty="0" err="1"/>
              <a:t>os</a:t>
            </a:r>
            <a:r>
              <a:rPr lang="en-US" altLang="zh-TW" sz="2400" dirty="0"/>
              <a:t>',  data=results)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14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Data science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and Pandas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8513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3331"/>
            <a:ext cx="8229600" cy="4379701"/>
          </a:xfrm>
        </p:spPr>
      </p:pic>
    </p:spTree>
    <p:extLst>
      <p:ext uri="{BB962C8B-B14F-4D97-AF65-F5344CB8AC3E}">
        <p14:creationId xmlns:p14="http://schemas.microsoft.com/office/powerpoint/2010/main" val="2994075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專案分析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美國政府資料分析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2:</a:t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美國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1880–2010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嬰兒姓名</a:t>
            </a:r>
          </a:p>
        </p:txBody>
      </p:sp>
    </p:spTree>
    <p:extLst>
      <p:ext uri="{BB962C8B-B14F-4D97-AF65-F5344CB8AC3E}">
        <p14:creationId xmlns:p14="http://schemas.microsoft.com/office/powerpoint/2010/main" val="735987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讀取檔案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/>
              <a:t>import pandas as </a:t>
            </a:r>
            <a:r>
              <a:rPr lang="en-US" altLang="zh-TW" sz="2800" dirty="0" err="1"/>
              <a:t>pd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names1880 = </a:t>
            </a:r>
            <a:r>
              <a:rPr lang="en-US" altLang="zh-TW" sz="2800" dirty="0" err="1"/>
              <a:t>pd</a:t>
            </a:r>
            <a:r>
              <a:rPr lang="en-US" altLang="zh-TW" sz="2800" dirty="0" err="1">
                <a:solidFill>
                  <a:srgbClr val="FF0000"/>
                </a:solidFill>
              </a:rPr>
              <a:t>.read_csv</a:t>
            </a:r>
            <a:r>
              <a:rPr lang="en-US" altLang="zh-TW" sz="2800" dirty="0"/>
              <a:t>('</a:t>
            </a:r>
            <a:r>
              <a:rPr lang="en-US" altLang="zh-TW" sz="2800" dirty="0" err="1"/>
              <a:t>pydata</a:t>
            </a:r>
            <a:r>
              <a:rPr lang="en-US" altLang="zh-TW" sz="2800" dirty="0"/>
              <a:t>-book/datasets/</a:t>
            </a:r>
            <a:r>
              <a:rPr lang="en-US" altLang="zh-TW" sz="2800" dirty="0" err="1"/>
              <a:t>babynames</a:t>
            </a:r>
            <a:r>
              <a:rPr lang="en-US" altLang="zh-TW" sz="2800" dirty="0"/>
              <a:t>/yob1880.txt',</a:t>
            </a:r>
          </a:p>
          <a:p>
            <a:pPr marL="0" indent="0">
              <a:buNone/>
            </a:pPr>
            <a:r>
              <a:rPr lang="en-US" altLang="zh-TW" sz="2800" dirty="0"/>
              <a:t>                        names=['name', 'sex', 'births'])</a:t>
            </a:r>
          </a:p>
          <a:p>
            <a:pPr marL="0" indent="0">
              <a:buNone/>
            </a:pPr>
            <a:r>
              <a:rPr lang="en-US" altLang="zh-TW" sz="2800" dirty="0" smtClean="0"/>
              <a:t>print(names1880)</a:t>
            </a:r>
            <a:endParaRPr lang="en-US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970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依照性別算總數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names1880.groupby('sex').</a:t>
            </a:r>
            <a:r>
              <a:rPr lang="en-US" altLang="zh-TW" dirty="0" err="1"/>
              <a:t>births.sum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sex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F </a:t>
            </a:r>
            <a:r>
              <a:rPr lang="en-US" altLang="zh-TW" dirty="0"/>
              <a:t>90993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M </a:t>
            </a:r>
            <a:r>
              <a:rPr lang="en-US" altLang="zh-TW" dirty="0"/>
              <a:t>110493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Name</a:t>
            </a:r>
            <a:r>
              <a:rPr lang="en-US" altLang="zh-TW" dirty="0"/>
              <a:t>: births,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dtype</a:t>
            </a:r>
            <a:r>
              <a:rPr lang="en-US" altLang="zh-TW" dirty="0"/>
              <a:t>: int64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606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讀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成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#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依照姓名 性別 出生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年分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轉成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DataFrame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/>
              <a:t>years</a:t>
            </a:r>
            <a:r>
              <a:rPr lang="en-US" altLang="zh-TW" dirty="0"/>
              <a:t> = range(1880, 2011)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pieces = []</a:t>
            </a:r>
          </a:p>
          <a:p>
            <a:pPr marL="0" indent="0">
              <a:buNone/>
            </a:pPr>
            <a:r>
              <a:rPr lang="en-US" altLang="zh-TW" dirty="0"/>
              <a:t>columns = ['name', 'sex', 'births']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for year in years:</a:t>
            </a:r>
          </a:p>
          <a:p>
            <a:pPr marL="0" indent="0">
              <a:buNone/>
            </a:pPr>
            <a:r>
              <a:rPr lang="en-US" altLang="zh-TW" dirty="0"/>
              <a:t>    path = '</a:t>
            </a:r>
            <a:r>
              <a:rPr lang="en-US" altLang="zh-TW" dirty="0" err="1"/>
              <a:t>pydata</a:t>
            </a:r>
            <a:r>
              <a:rPr lang="en-US" altLang="zh-TW" dirty="0"/>
              <a:t>-book/datasets/</a:t>
            </a:r>
            <a:r>
              <a:rPr lang="en-US" altLang="zh-TW" dirty="0" err="1"/>
              <a:t>babynames</a:t>
            </a:r>
            <a:r>
              <a:rPr lang="en-US" altLang="zh-TW" dirty="0"/>
              <a:t>/yob%d.txt' % year</a:t>
            </a:r>
          </a:p>
          <a:p>
            <a:pPr marL="0" indent="0">
              <a:buNone/>
            </a:pPr>
            <a:r>
              <a:rPr lang="en-US" altLang="zh-TW" dirty="0"/>
              <a:t>    frame = </a:t>
            </a:r>
            <a:r>
              <a:rPr lang="en-US" altLang="zh-TW" dirty="0" err="1"/>
              <a:t>pd.read_csv</a:t>
            </a:r>
            <a:r>
              <a:rPr lang="en-US" altLang="zh-TW" dirty="0"/>
              <a:t>(path, names=columns)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frame['year'] = year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pieces.append</a:t>
            </a:r>
            <a:r>
              <a:rPr lang="en-US" altLang="zh-TW" dirty="0"/>
              <a:t>(frame)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Concatenate everything into a single 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names = </a:t>
            </a:r>
            <a:r>
              <a:rPr lang="en-US" altLang="zh-TW" dirty="0" err="1"/>
              <a:t>pd.concat</a:t>
            </a:r>
            <a:r>
              <a:rPr lang="en-US" altLang="zh-TW" dirty="0"/>
              <a:t>(pieces, </a:t>
            </a:r>
            <a:r>
              <a:rPr lang="en-US" altLang="zh-TW" dirty="0" err="1"/>
              <a:t>ignore_index</a:t>
            </a:r>
            <a:r>
              <a:rPr lang="en-US" altLang="zh-TW" dirty="0"/>
              <a:t>=True)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478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畫成圖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 err="1"/>
              <a:t>total_births</a:t>
            </a:r>
            <a:r>
              <a:rPr lang="en-US" altLang="zh-TW" sz="2800" dirty="0"/>
              <a:t> = </a:t>
            </a:r>
            <a:r>
              <a:rPr lang="en-US" altLang="zh-TW" sz="2800" dirty="0" err="1"/>
              <a:t>names.pivot_table</a:t>
            </a:r>
            <a:r>
              <a:rPr lang="en-US" altLang="zh-TW" sz="2800" dirty="0"/>
              <a:t>('births', index='year',</a:t>
            </a:r>
          </a:p>
          <a:p>
            <a:pPr marL="0" indent="0">
              <a:buNone/>
            </a:pPr>
            <a:r>
              <a:rPr lang="en-US" altLang="zh-TW" sz="2800" dirty="0"/>
              <a:t>                                 columns='sex', </a:t>
            </a:r>
            <a:r>
              <a:rPr lang="en-US" altLang="zh-TW" sz="2800" dirty="0" err="1"/>
              <a:t>aggfunc</a:t>
            </a:r>
            <a:r>
              <a:rPr lang="en-US" altLang="zh-TW" sz="2800" dirty="0"/>
              <a:t>=sum)</a:t>
            </a:r>
          </a:p>
          <a:p>
            <a:pPr marL="0" indent="0">
              <a:buNone/>
            </a:pPr>
            <a:r>
              <a:rPr lang="en-US" altLang="zh-TW" sz="2800" dirty="0" err="1"/>
              <a:t>total_births.tail</a:t>
            </a:r>
            <a:r>
              <a:rPr lang="en-US" altLang="zh-TW" sz="2800" dirty="0"/>
              <a:t>()</a:t>
            </a:r>
          </a:p>
          <a:p>
            <a:pPr marL="0" indent="0">
              <a:buNone/>
            </a:pPr>
            <a:r>
              <a:rPr lang="en-US" altLang="zh-TW" sz="2800" dirty="0" err="1"/>
              <a:t>total_births.plot</a:t>
            </a:r>
            <a:r>
              <a:rPr lang="en-US" altLang="zh-TW" sz="2800" dirty="0"/>
              <a:t>(title='Total births by sex and year')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971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男女出生數比較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167983" cy="4662202"/>
          </a:xfrm>
        </p:spPr>
      </p:pic>
    </p:spTree>
    <p:extLst>
      <p:ext uri="{BB962C8B-B14F-4D97-AF65-F5344CB8AC3E}">
        <p14:creationId xmlns:p14="http://schemas.microsoft.com/office/powerpoint/2010/main" val="1832724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Analyzing Naming </a:t>
            </a:r>
            <a:r>
              <a:rPr lang="en-US" altLang="zh-TW" dirty="0" smtClean="0"/>
              <a:t>Trends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 smtClean="0"/>
              <a:t>#</a:t>
            </a:r>
            <a:r>
              <a:rPr lang="zh-TW" altLang="en-US" sz="2400" dirty="0" smtClean="0"/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計算</a:t>
            </a:r>
            <a:r>
              <a:rPr lang="en-US" altLang="zh-TW" sz="2400" dirty="0" smtClean="0"/>
              <a:t>John, Harry, Mary, Marilyn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名子的熱門程度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/>
              <a:t>boys</a:t>
            </a:r>
            <a:r>
              <a:rPr lang="en-US" altLang="zh-TW" sz="2400" dirty="0"/>
              <a:t> = top1000[top1000.sex == 'M']</a:t>
            </a:r>
          </a:p>
          <a:p>
            <a:pPr marL="0" indent="0">
              <a:buNone/>
            </a:pPr>
            <a:r>
              <a:rPr lang="en-US" altLang="zh-TW" sz="2400" dirty="0"/>
              <a:t>girls = top1000[top1000.sex == 'F</a:t>
            </a:r>
            <a:r>
              <a:rPr lang="en-US" altLang="zh-TW" sz="2400" dirty="0" smtClean="0"/>
              <a:t>']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err="1"/>
              <a:t>total_births</a:t>
            </a:r>
            <a:r>
              <a:rPr lang="en-US" altLang="zh-TW" sz="2400" dirty="0"/>
              <a:t> = top1000.pivot_table('births', index='year',</a:t>
            </a:r>
          </a:p>
          <a:p>
            <a:pPr marL="0" indent="0">
              <a:buNone/>
            </a:pPr>
            <a:r>
              <a:rPr lang="en-US" altLang="zh-TW" sz="2400" dirty="0"/>
              <a:t>                                   columns='name',</a:t>
            </a:r>
          </a:p>
          <a:p>
            <a:pPr marL="0" indent="0">
              <a:buNone/>
            </a:pPr>
            <a:r>
              <a:rPr lang="en-US" altLang="zh-TW" sz="2400" dirty="0"/>
              <a:t>                                   </a:t>
            </a:r>
            <a:r>
              <a:rPr lang="en-US" altLang="zh-TW" sz="2400" dirty="0" err="1"/>
              <a:t>aggfunc</a:t>
            </a:r>
            <a:r>
              <a:rPr lang="en-US" altLang="zh-TW" sz="2400" dirty="0"/>
              <a:t>=sum)</a:t>
            </a:r>
          </a:p>
          <a:p>
            <a:pPr marL="0" indent="0">
              <a:buNone/>
            </a:pPr>
            <a:r>
              <a:rPr lang="en-US" altLang="zh-TW" sz="2400" dirty="0"/>
              <a:t>total_births.info()</a:t>
            </a:r>
          </a:p>
          <a:p>
            <a:pPr marL="0" indent="0">
              <a:buNone/>
            </a:pPr>
            <a:r>
              <a:rPr lang="en-US" altLang="zh-TW" sz="2400" dirty="0"/>
              <a:t>subset = </a:t>
            </a:r>
            <a:r>
              <a:rPr lang="en-US" altLang="zh-TW" sz="2400" dirty="0" err="1"/>
              <a:t>total_births</a:t>
            </a:r>
            <a:r>
              <a:rPr lang="en-US" altLang="zh-TW" sz="2400" dirty="0"/>
              <a:t>[['John', 'Harry', 'Mary', 'Marilyn']]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subset.plot</a:t>
            </a:r>
            <a:r>
              <a:rPr lang="en-US" altLang="zh-TW" sz="2400" dirty="0"/>
              <a:t>(subplots=True, </a:t>
            </a:r>
            <a:r>
              <a:rPr lang="en-US" altLang="zh-TW" sz="2400" dirty="0" err="1"/>
              <a:t>figsize</a:t>
            </a:r>
            <a:r>
              <a:rPr lang="en-US" altLang="zh-TW" sz="2400" dirty="0"/>
              <a:t>=(12, 10), grid=False,</a:t>
            </a:r>
          </a:p>
          <a:p>
            <a:pPr marL="0" indent="0">
              <a:buNone/>
            </a:pPr>
            <a:r>
              <a:rPr lang="en-US" altLang="zh-TW" sz="2400" dirty="0"/>
              <a:t>            title="Number of births per year")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540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姓名熱門程度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5688632" cy="4869218"/>
          </a:xfrm>
        </p:spPr>
      </p:pic>
    </p:spTree>
    <p:extLst>
      <p:ext uri="{BB962C8B-B14F-4D97-AF65-F5344CB8AC3E}">
        <p14:creationId xmlns:p14="http://schemas.microsoft.com/office/powerpoint/2010/main" val="1770804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參考資料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https://github.com/wesm/pydata-book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6045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資料科學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資料科學（英語：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data science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）是一門利用應用數學、統計、圖型識別、機器學習、資料視覺化、資料倉儲以及高效能計算的學科，其目標是通過從資料中提取出有價值的部分來生產資料產品。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634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是一個專門供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使用的資料處理和分析函式庫，特別的是它提供表格和時間序列的操作。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961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資料分析技術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(1)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56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首先必須要引入涵式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16832"/>
            <a:ext cx="8712968" cy="1828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import</a:t>
            </a:r>
            <a:r>
              <a:rPr lang="en-US" altLang="zh-TW" dirty="0" smtClean="0"/>
              <a:t> </a:t>
            </a:r>
            <a:r>
              <a:rPr lang="en-US" altLang="zh-TW" b="1" dirty="0"/>
              <a:t>pandas</a:t>
            </a:r>
            <a:r>
              <a:rPr lang="en-US" altLang="zh-TW" dirty="0" smtClean="0"/>
              <a:t> </a:t>
            </a:r>
            <a:r>
              <a:rPr lang="en-US" altLang="zh-TW" b="1" dirty="0"/>
              <a:t>as</a:t>
            </a:r>
            <a:r>
              <a:rPr lang="en-US" altLang="zh-TW" dirty="0" smtClean="0"/>
              <a:t> </a:t>
            </a:r>
            <a:r>
              <a:rPr lang="en-US" altLang="zh-TW" b="1" dirty="0" err="1"/>
              <a:t>pd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# import pandas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並改名成 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pd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/>
              <a:t>import</a:t>
            </a:r>
            <a:r>
              <a:rPr lang="en-US" altLang="zh-TW" dirty="0" smtClean="0"/>
              <a:t> </a:t>
            </a:r>
            <a:r>
              <a:rPr lang="en-US" altLang="zh-TW" b="1" dirty="0" err="1"/>
              <a:t>numpy</a:t>
            </a:r>
            <a:r>
              <a:rPr lang="en-US" altLang="zh-TW" dirty="0" smtClean="0"/>
              <a:t> </a:t>
            </a:r>
            <a:r>
              <a:rPr lang="en-US" altLang="zh-TW" b="1" dirty="0"/>
              <a:t>as</a:t>
            </a:r>
            <a:r>
              <a:rPr lang="en-US" altLang="zh-TW" dirty="0" smtClean="0"/>
              <a:t> </a:t>
            </a:r>
            <a:r>
              <a:rPr lang="en-US" altLang="zh-TW" b="1" dirty="0" err="1" smtClean="0"/>
              <a:t>np</a:t>
            </a:r>
            <a:r>
              <a:rPr lang="en-US" altLang="zh-TW" dirty="0" smtClean="0"/>
              <a:t> 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# import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對陣列操作很有用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2907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err="1" smtClean="0"/>
              <a:t>obj</a:t>
            </a:r>
            <a:r>
              <a:rPr lang="en-US" altLang="zh-TW" sz="2800" dirty="0"/>
              <a:t> = </a:t>
            </a:r>
            <a:r>
              <a:rPr lang="en-US" altLang="zh-TW" sz="2800" dirty="0" err="1"/>
              <a:t>pd.</a:t>
            </a:r>
            <a:r>
              <a:rPr lang="en-US" altLang="zh-TW" sz="2800" dirty="0" err="1">
                <a:solidFill>
                  <a:srgbClr val="FF0000"/>
                </a:solidFill>
              </a:rPr>
              <a:t>Series</a:t>
            </a:r>
            <a:r>
              <a:rPr lang="en-US" altLang="zh-TW" sz="2800" dirty="0"/>
              <a:t>([4, 7, -5, 3</a:t>
            </a:r>
            <a:r>
              <a:rPr lang="en-US" altLang="zh-TW" sz="2800" dirty="0" smtClean="0"/>
              <a:t>])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#</a:t>
            </a:r>
            <a:r>
              <a:rPr lang="zh-TW" altLang="en-US" sz="2800" dirty="0" smtClean="0"/>
              <a:t> 產生一個序列並付值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p</a:t>
            </a:r>
            <a:r>
              <a:rPr lang="en-US" altLang="zh-TW" sz="2800" dirty="0" smtClean="0"/>
              <a:t>rint(</a:t>
            </a:r>
            <a:r>
              <a:rPr lang="en-US" altLang="zh-TW" sz="2400" dirty="0" err="1" smtClean="0"/>
              <a:t>obj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&gt;&gt;</a:t>
            </a:r>
            <a:endParaRPr lang="en-US" altLang="zh-TW" sz="2800" dirty="0"/>
          </a:p>
          <a:p>
            <a:pPr marL="800100" lvl="2" indent="0">
              <a:buNone/>
            </a:pPr>
            <a:r>
              <a:rPr lang="en-US" altLang="zh-TW" dirty="0" smtClean="0"/>
              <a:t>0 </a:t>
            </a:r>
            <a:r>
              <a:rPr lang="en-US" altLang="zh-TW" dirty="0"/>
              <a:t>4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smtClean="0"/>
              <a:t>1 </a:t>
            </a:r>
            <a:r>
              <a:rPr lang="en-US" altLang="zh-TW" dirty="0"/>
              <a:t>7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smtClean="0"/>
              <a:t>2 </a:t>
            </a:r>
            <a:r>
              <a:rPr lang="en-US" altLang="zh-TW" dirty="0"/>
              <a:t>-5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smtClean="0"/>
              <a:t>3 </a:t>
            </a:r>
            <a:r>
              <a:rPr lang="en-US" altLang="zh-TW" dirty="0"/>
              <a:t>3 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en-US" altLang="zh-TW" dirty="0" err="1" smtClean="0"/>
              <a:t>dtype</a:t>
            </a:r>
            <a:r>
              <a:rPr lang="en-US" altLang="zh-TW" dirty="0"/>
              <a:t>: int64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60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/>
              <a:t>print(</a:t>
            </a:r>
            <a:r>
              <a:rPr lang="en-US" altLang="zh-TW" sz="2800" dirty="0" err="1"/>
              <a:t>obj.</a:t>
            </a:r>
            <a:r>
              <a:rPr lang="en-US" altLang="zh-TW" sz="2800" dirty="0" err="1">
                <a:solidFill>
                  <a:srgbClr val="FF0000"/>
                </a:solidFill>
              </a:rPr>
              <a:t>values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#</a:t>
            </a:r>
            <a:r>
              <a:rPr lang="zh-TW" altLang="en-US" sz="2800" dirty="0" smtClean="0"/>
              <a:t> 取得</a:t>
            </a:r>
            <a:r>
              <a:rPr lang="en-US" altLang="zh-TW" sz="2800" dirty="0" err="1" smtClean="0"/>
              <a:t>obj</a:t>
            </a:r>
            <a:r>
              <a:rPr lang="zh-TW" altLang="en-US" sz="2800" dirty="0" smtClean="0"/>
              <a:t>內的值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&gt;&gt; </a:t>
            </a:r>
            <a:r>
              <a:rPr lang="en-US" altLang="zh-TW" sz="2800" dirty="0"/>
              <a:t>[ 4 7 -5 3]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obj.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index</a:t>
            </a:r>
            <a:r>
              <a:rPr lang="en-US" altLang="zh-TW" sz="2800" dirty="0" smtClean="0"/>
              <a:t>)  # </a:t>
            </a:r>
            <a:r>
              <a:rPr lang="zh-TW" altLang="en-US" sz="2800" dirty="0" smtClean="0"/>
              <a:t>類似</a:t>
            </a:r>
            <a:r>
              <a:rPr lang="en-US" altLang="zh-TW" sz="2800" dirty="0" smtClean="0"/>
              <a:t> range(4) </a:t>
            </a:r>
            <a:r>
              <a:rPr lang="zh-TW" altLang="en-US" sz="2800" dirty="0" smtClean="0"/>
              <a:t>產生</a:t>
            </a:r>
            <a:r>
              <a:rPr lang="en-US" altLang="zh-TW" sz="2800" dirty="0" smtClean="0"/>
              <a:t>0~3</a:t>
            </a:r>
            <a:r>
              <a:rPr lang="zh-TW" altLang="en-US" sz="2800" dirty="0" smtClean="0"/>
              <a:t>的流水號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&gt;&gt; </a:t>
            </a:r>
            <a:r>
              <a:rPr lang="en-US" altLang="zh-TW" sz="2800" dirty="0" err="1" smtClean="0"/>
              <a:t>RangeIndex</a:t>
            </a:r>
            <a:r>
              <a:rPr lang="en-US" altLang="zh-TW" sz="2800" dirty="0" smtClean="0"/>
              <a:t>(start=0</a:t>
            </a:r>
            <a:r>
              <a:rPr lang="en-US" altLang="zh-TW" sz="2800" dirty="0"/>
              <a:t>, stop=4, step=1</a:t>
            </a:r>
            <a:r>
              <a:rPr lang="en-US" altLang="zh-TW" sz="2800" dirty="0" smtClean="0"/>
              <a:t>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obj2 = </a:t>
            </a:r>
            <a:r>
              <a:rPr lang="en-US" altLang="zh-TW" sz="2800" dirty="0" err="1"/>
              <a:t>pd.</a:t>
            </a:r>
            <a:r>
              <a:rPr lang="en-US" altLang="zh-TW" sz="2800" dirty="0" err="1">
                <a:solidFill>
                  <a:srgbClr val="FF0000"/>
                </a:solidFill>
              </a:rPr>
              <a:t>Series</a:t>
            </a:r>
            <a:r>
              <a:rPr lang="en-US" altLang="zh-TW" sz="2800" dirty="0"/>
              <a:t>([4, 7, -5, 3], index=['d', 'b', 'a', 'c'])</a:t>
            </a:r>
          </a:p>
          <a:p>
            <a:pPr marL="0" indent="0">
              <a:buNone/>
            </a:pPr>
            <a:r>
              <a:rPr lang="en-US" altLang="zh-TW" sz="2800" dirty="0"/>
              <a:t>p</a:t>
            </a:r>
            <a:r>
              <a:rPr lang="en-US" altLang="zh-TW" sz="2800" dirty="0" smtClean="0"/>
              <a:t>rint(obj2.</a:t>
            </a:r>
            <a:r>
              <a:rPr lang="en-US" altLang="zh-TW" sz="2800" dirty="0" smtClean="0">
                <a:solidFill>
                  <a:srgbClr val="FF0000"/>
                </a:solidFill>
              </a:rPr>
              <a:t>index</a:t>
            </a:r>
            <a:r>
              <a:rPr lang="en-US" altLang="zh-TW" sz="2800" dirty="0" smtClean="0"/>
              <a:t>)</a:t>
            </a:r>
          </a:p>
          <a:p>
            <a:pPr marL="0" indent="0">
              <a:buNone/>
            </a:pPr>
            <a:r>
              <a:rPr lang="en-US" altLang="zh-TW" sz="2800" dirty="0" smtClean="0"/>
              <a:t>&gt;&gt;  </a:t>
            </a:r>
            <a:r>
              <a:rPr lang="en-US" altLang="zh-TW" sz="2800" dirty="0"/>
              <a:t>Index(['d', 'b', 'a', 'c'], </a:t>
            </a:r>
            <a:r>
              <a:rPr lang="en-US" altLang="zh-TW" sz="2800" dirty="0" err="1"/>
              <a:t>dtype</a:t>
            </a:r>
            <a:r>
              <a:rPr lang="en-US" altLang="zh-TW" sz="2800" dirty="0"/>
              <a:t>='object')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92133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352</Words>
  <Application>Microsoft Office PowerPoint</Application>
  <PresentationFormat>如螢幕大小 (4:3)</PresentationFormat>
  <Paragraphs>218</Paragraphs>
  <Slides>39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Office 佈景主題</vt:lpstr>
      <vt:lpstr>Pandas資料分析練習與心得</vt:lpstr>
      <vt:lpstr>Agenda</vt:lpstr>
      <vt:lpstr>Data science and Pandas</vt:lpstr>
      <vt:lpstr>資料科學</vt:lpstr>
      <vt:lpstr>Pandas</vt:lpstr>
      <vt:lpstr>Pandas資料分析技術:(1)</vt:lpstr>
      <vt:lpstr>首先必須要引入涵式</vt:lpstr>
      <vt:lpstr>Series</vt:lpstr>
      <vt:lpstr>PowerPoint 簡報</vt:lpstr>
      <vt:lpstr>Pandas資料分析技術:(2)</vt:lpstr>
      <vt:lpstr>產生日期流水號的表格</vt:lpstr>
      <vt:lpstr>Pandas專案分析 美國政府資料分析</vt:lpstr>
      <vt:lpstr>在colab中取得範例資料</vt:lpstr>
      <vt:lpstr>讀取資料</vt:lpstr>
      <vt:lpstr>從中取得時區資料</vt:lpstr>
      <vt:lpstr>計算該指定時區共有幾筆資料</vt:lpstr>
      <vt:lpstr>時區總數排名</vt:lpstr>
      <vt:lpstr>PowerPoint 簡報</vt:lpstr>
      <vt:lpstr>PowerPoint 簡報</vt:lpstr>
      <vt:lpstr>取代空值</vt:lpstr>
      <vt:lpstr>視覺化</vt:lpstr>
      <vt:lpstr>PowerPoint 簡報</vt:lpstr>
      <vt:lpstr>最多人使用的瀏覽器</vt:lpstr>
      <vt:lpstr>判斷作業系統是不是Windows</vt:lpstr>
      <vt:lpstr>計算各時區使用Windows的數量</vt:lpstr>
      <vt:lpstr>PowerPoint 簡報</vt:lpstr>
      <vt:lpstr>各時區Windows數量圖表</vt:lpstr>
      <vt:lpstr>PowerPoint 簡報</vt:lpstr>
      <vt:lpstr>PowerPoint 簡報</vt:lpstr>
      <vt:lpstr>PowerPoint 簡報</vt:lpstr>
      <vt:lpstr>Pandas專案分析 美國政府資料分析2: 美國1880–2010嬰兒姓名</vt:lpstr>
      <vt:lpstr>讀取檔案</vt:lpstr>
      <vt:lpstr>依照性別算總數</vt:lpstr>
      <vt:lpstr>讀成 DataFrame</vt:lpstr>
      <vt:lpstr>畫成圖</vt:lpstr>
      <vt:lpstr>男女出生數比較</vt:lpstr>
      <vt:lpstr>Analyzing Naming Trends</vt:lpstr>
      <vt:lpstr>姓名熱門程度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I3301</dc:creator>
  <cp:lastModifiedBy>I3301</cp:lastModifiedBy>
  <cp:revision>57</cp:revision>
  <dcterms:created xsi:type="dcterms:W3CDTF">2020-11-04T01:25:11Z</dcterms:created>
  <dcterms:modified xsi:type="dcterms:W3CDTF">2020-11-18T03:46:39Z</dcterms:modified>
</cp:coreProperties>
</file>