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71" r:id="rId3"/>
    <p:sldId id="272" r:id="rId4"/>
    <p:sldId id="257" r:id="rId5"/>
    <p:sldId id="258" r:id="rId6"/>
    <p:sldId id="259" r:id="rId7"/>
    <p:sldId id="260" r:id="rId8"/>
    <p:sldId id="261" r:id="rId9"/>
    <p:sldId id="262" r:id="rId10"/>
    <p:sldId id="270" r:id="rId11"/>
    <p:sldId id="265" r:id="rId12"/>
    <p:sldId id="273" r:id="rId13"/>
    <p:sldId id="266" r:id="rId14"/>
    <p:sldId id="268"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0247"/>
  </p:normalViewPr>
  <p:slideViewPr>
    <p:cSldViewPr snapToGrid="0" snapToObjects="1">
      <p:cViewPr>
        <p:scale>
          <a:sx n="77" d="100"/>
          <a:sy n="77" d="100"/>
        </p:scale>
        <p:origin x="1912"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5CDC7E-6CF0-BA4D-A4F2-9125C6962AAD}" type="datetimeFigureOut">
              <a:rPr lang="en-US" smtClean="0"/>
              <a:t>1/13/20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D7D236-CF22-8C42-8229-10EBD9B0676E}" type="slidenum">
              <a:rPr lang="en-US" smtClean="0"/>
              <a:t>‹#›</a:t>
            </a:fld>
            <a:endParaRPr lang="en-US"/>
          </a:p>
        </p:txBody>
      </p:sp>
    </p:spTree>
    <p:extLst>
      <p:ext uri="{BB962C8B-B14F-4D97-AF65-F5344CB8AC3E}">
        <p14:creationId xmlns:p14="http://schemas.microsoft.com/office/powerpoint/2010/main" val="1023149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 Id="rId3" Type="http://schemas.openxmlformats.org/officeDocument/2006/relationships/hyperlink" Target="https://www.datacamp.com/community/tutorials/tutorial-on-loops-in-r?utm_source=adwords_ppc&amp;utm_campaignid=1655852085&amp;utm_adgroupid=61045433942&amp;utm_device=c&amp;utm_keyword=%2Bloops%20%2Br&amp;utm_matchtype=b&amp;utm_network=g&amp;utm_adpostion=1t1&amp;utm_creative=318880582254&amp;utm_targetid=aud-299261629574:kwd-589281898934&amp;utm_loc_interest_ms=&amp;utm_loc_physical_ms=9000662&amp;gclid=CjwKCAiAx_DwBRAfEiwA3vwZYhbC68Gbnow4LcdEVXupqf8CbraddqNgrsonJCN17mPRStPefI_NARoCKYEQAvD_BwE"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smtClean="0"/>
              <a:t>R Console:</a:t>
            </a:r>
            <a:r>
              <a:rPr lang="en-US" dirty="0" smtClean="0"/>
              <a:t> This area shows the output of code you run. Also, you can directly write codes in console. Code entered directly in R console cannot be traced later. This is where R script comes to use.</a:t>
            </a:r>
          </a:p>
          <a:p>
            <a:pPr lvl="0"/>
            <a:r>
              <a:rPr lang="en-US" b="1" dirty="0" smtClean="0"/>
              <a:t>R Script:</a:t>
            </a:r>
            <a:r>
              <a:rPr lang="en-US" dirty="0" smtClean="0"/>
              <a:t> As the name suggest, here you get space to write codes. To run those codes, simply select the line(s) of code and press Ctrl + Enter. Alternatively, you can click on little ‘Run’ button location at top right corner of R Script.</a:t>
            </a:r>
          </a:p>
          <a:p>
            <a:pPr lvl="0"/>
            <a:r>
              <a:rPr lang="en-US" b="1" dirty="0" smtClean="0"/>
              <a:t>R environment:</a:t>
            </a:r>
            <a:r>
              <a:rPr lang="en-US" dirty="0" smtClean="0"/>
              <a:t> This space displays the set of external elements added. This includes data set, variables, vectors, functions etc. To check if data has been loaded properly in R, always look at this area.</a:t>
            </a:r>
          </a:p>
          <a:p>
            <a:pPr lvl="0"/>
            <a:r>
              <a:rPr lang="en-US" b="1" dirty="0" smtClean="0"/>
              <a:t>Graphical Output:</a:t>
            </a:r>
            <a:r>
              <a:rPr lang="en-US" dirty="0" smtClean="0"/>
              <a:t> This space display the graphs created during exploratory data analysis. Not just graphs, you could select packages, seek help with embedded R’s official documentation.</a:t>
            </a:r>
          </a:p>
          <a:p>
            <a:endParaRPr lang="en-US" dirty="0"/>
          </a:p>
        </p:txBody>
      </p:sp>
      <p:sp>
        <p:nvSpPr>
          <p:cNvPr id="4" name="Slide Number Placeholder 3"/>
          <p:cNvSpPr>
            <a:spLocks noGrp="1"/>
          </p:cNvSpPr>
          <p:nvPr>
            <p:ph type="sldNum" sz="quarter" idx="10"/>
          </p:nvPr>
        </p:nvSpPr>
        <p:spPr/>
        <p:txBody>
          <a:bodyPr/>
          <a:lstStyle/>
          <a:p>
            <a:fld id="{37D7D236-CF22-8C42-8229-10EBD9B0676E}" type="slidenum">
              <a:rPr lang="en-US" smtClean="0"/>
              <a:t>4</a:t>
            </a:fld>
            <a:endParaRPr lang="en-US"/>
          </a:p>
        </p:txBody>
      </p:sp>
    </p:spTree>
    <p:extLst>
      <p:ext uri="{BB962C8B-B14F-4D97-AF65-F5344CB8AC3E}">
        <p14:creationId xmlns:p14="http://schemas.microsoft.com/office/powerpoint/2010/main" val="1164488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在选择该用哪种数据结构的时候，应该遵循这样的原则：</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1. </a:t>
            </a:r>
            <a:r>
              <a:rPr lang="zh-CN" altLang="en-US" sz="1200" b="0" i="0" kern="1200" dirty="0" smtClean="0">
                <a:solidFill>
                  <a:schemeClr val="tx1"/>
                </a:solidFill>
                <a:effectLst/>
                <a:latin typeface="+mn-lt"/>
                <a:ea typeface="+mn-ea"/>
                <a:cs typeface="+mn-cs"/>
              </a:rPr>
              <a:t>如果只关心随机存取，不在乎插入和删除 ，那么就要考虑</a:t>
            </a:r>
            <a:r>
              <a:rPr lang="en-US" altLang="zh-CN" sz="1200" b="0" i="0" kern="1200" dirty="0" smtClean="0">
                <a:solidFill>
                  <a:schemeClr val="tx1"/>
                </a:solidFill>
                <a:effectLst/>
                <a:latin typeface="+mn-lt"/>
                <a:ea typeface="+mn-ea"/>
                <a:cs typeface="+mn-cs"/>
              </a:rPr>
              <a:t>vector</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2. </a:t>
            </a:r>
            <a:r>
              <a:rPr lang="zh-CN" altLang="en-US" sz="1200" b="0" i="0" kern="1200" dirty="0" smtClean="0">
                <a:solidFill>
                  <a:schemeClr val="tx1"/>
                </a:solidFill>
                <a:effectLst/>
                <a:latin typeface="+mn-lt"/>
                <a:ea typeface="+mn-ea"/>
                <a:cs typeface="+mn-cs"/>
              </a:rPr>
              <a:t>如果只关心插入删除，不在意随机存取， 那么就要考虑</a:t>
            </a:r>
            <a:r>
              <a:rPr lang="en-US" altLang="zh-CN" sz="1200" b="0" i="0" kern="1200" dirty="0" smtClean="0">
                <a:solidFill>
                  <a:schemeClr val="tx1"/>
                </a:solidFill>
                <a:effectLst/>
                <a:latin typeface="+mn-lt"/>
                <a:ea typeface="+mn-ea"/>
                <a:cs typeface="+mn-cs"/>
              </a:rPr>
              <a:t>list</a:t>
            </a:r>
            <a:endParaRPr lang="en-US" dirty="0"/>
          </a:p>
        </p:txBody>
      </p:sp>
      <p:sp>
        <p:nvSpPr>
          <p:cNvPr id="4" name="Slide Number Placeholder 3"/>
          <p:cNvSpPr>
            <a:spLocks noGrp="1"/>
          </p:cNvSpPr>
          <p:nvPr>
            <p:ph type="sldNum" sz="quarter" idx="10"/>
          </p:nvPr>
        </p:nvSpPr>
        <p:spPr/>
        <p:txBody>
          <a:bodyPr/>
          <a:lstStyle/>
          <a:p>
            <a:fld id="{37D7D236-CF22-8C42-8229-10EBD9B0676E}" type="slidenum">
              <a:rPr lang="en-US" smtClean="0"/>
              <a:t>6</a:t>
            </a:fld>
            <a:endParaRPr lang="en-US"/>
          </a:p>
        </p:txBody>
      </p:sp>
    </p:spTree>
    <p:extLst>
      <p:ext uri="{BB962C8B-B14F-4D97-AF65-F5344CB8AC3E}">
        <p14:creationId xmlns:p14="http://schemas.microsoft.com/office/powerpoint/2010/main" val="1995581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we</a:t>
            </a:r>
            <a:r>
              <a:rPr lang="zh-CN" altLang="en-US" dirty="0" smtClean="0"/>
              <a:t> </a:t>
            </a:r>
            <a:r>
              <a:rPr lang="en-US" altLang="zh-CN" dirty="0" smtClean="0"/>
              <a:t>always</a:t>
            </a:r>
            <a:r>
              <a:rPr lang="zh-CN" altLang="en-US" dirty="0" smtClean="0"/>
              <a:t> </a:t>
            </a:r>
            <a:r>
              <a:rPr lang="en-US" altLang="zh-CN" dirty="0" smtClean="0"/>
              <a:t>us</a:t>
            </a:r>
            <a:r>
              <a:rPr lang="en-US" altLang="zh-CN" baseline="0" dirty="0" smtClean="0"/>
              <a:t>e</a:t>
            </a:r>
            <a:r>
              <a:rPr lang="zh-CN" altLang="en-US" baseline="0" dirty="0" smtClean="0"/>
              <a:t> </a:t>
            </a:r>
            <a:r>
              <a:rPr lang="en-US" altLang="zh-CN" baseline="0" dirty="0" smtClean="0"/>
              <a:t>both</a:t>
            </a:r>
            <a:r>
              <a:rPr lang="zh-CN" altLang="en-US" baseline="0" dirty="0" smtClean="0"/>
              <a:t> </a:t>
            </a:r>
            <a:r>
              <a:rPr lang="en-US" altLang="zh-CN" baseline="0" dirty="0" smtClean="0"/>
              <a:t>together</a:t>
            </a:r>
          </a:p>
          <a:p>
            <a:r>
              <a:rPr lang="en-US" altLang="zh-CN" baseline="0" dirty="0" smtClean="0"/>
              <a:t>more</a:t>
            </a:r>
            <a:r>
              <a:rPr lang="zh-CN" altLang="en-US" baseline="0" dirty="0" smtClean="0"/>
              <a:t> </a:t>
            </a:r>
            <a:r>
              <a:rPr lang="en-US" altLang="zh-CN" baseline="0" dirty="0" smtClean="0"/>
              <a:t>tutorials:</a:t>
            </a:r>
            <a:r>
              <a:rPr lang="zh-CN" altLang="en-US" baseline="0" dirty="0" smtClean="0"/>
              <a:t> </a:t>
            </a:r>
            <a:r>
              <a:rPr lang="en-US" dirty="0" smtClean="0">
                <a:hlinkClick r:id="rId3"/>
              </a:rPr>
              <a:t>https://www.datacamp.com/community/tutorials/tutorial-on-loops-in-r?utm_source=adwords_ppc&amp;utm_campaignid=1655852085&amp;utm_adgroupid=61045433942&amp;utm_device=c&amp;utm_keyword=%2Bloops%20%2Br&amp;utm_matchtype=b&amp;utm_network=g&amp;utm_adpostion=1t1&amp;utm_creative=318880582254&amp;utm_targetid=aud-299261629574:kwd-589281898934&amp;utm_loc_interest_ms=&amp;utm_loc_physical_ms=9000662&amp;gclid=CjwKCAiAx_DwBRAfEiwA3vwZYhbC68Gbnow4LcdEVXupqf8CbraddqNgrsonJCN17mPRStPefI_NARoCKYEQAvD_BwE</a:t>
            </a:r>
            <a:endParaRPr lang="en-US" dirty="0"/>
          </a:p>
        </p:txBody>
      </p:sp>
      <p:sp>
        <p:nvSpPr>
          <p:cNvPr id="4" name="Slide Number Placeholder 3"/>
          <p:cNvSpPr>
            <a:spLocks noGrp="1"/>
          </p:cNvSpPr>
          <p:nvPr>
            <p:ph type="sldNum" sz="quarter" idx="10"/>
          </p:nvPr>
        </p:nvSpPr>
        <p:spPr/>
        <p:txBody>
          <a:bodyPr/>
          <a:lstStyle/>
          <a:p>
            <a:fld id="{37D7D236-CF22-8C42-8229-10EBD9B0676E}" type="slidenum">
              <a:rPr lang="en-US" smtClean="0"/>
              <a:t>8</a:t>
            </a:fld>
            <a:endParaRPr lang="en-US"/>
          </a:p>
        </p:txBody>
      </p:sp>
    </p:spTree>
    <p:extLst>
      <p:ext uri="{BB962C8B-B14F-4D97-AF65-F5344CB8AC3E}">
        <p14:creationId xmlns:p14="http://schemas.microsoft.com/office/powerpoint/2010/main" val="782366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Feature Scaling</a:t>
            </a:r>
            <a:r>
              <a:rPr lang="en-US" sz="1200" b="0" i="0" kern="1200" dirty="0" smtClean="0">
                <a:solidFill>
                  <a:schemeClr val="tx1"/>
                </a:solidFill>
                <a:effectLst/>
                <a:latin typeface="+mn-lt"/>
                <a:ea typeface="+mn-ea"/>
                <a:cs typeface="+mn-cs"/>
              </a:rPr>
              <a:t> or Standardization: It is a step of Data Pre Processing which is applied to independent variables or </a:t>
            </a:r>
            <a:r>
              <a:rPr lang="en-US" sz="1200" b="1" i="0" kern="1200" dirty="0" smtClean="0">
                <a:solidFill>
                  <a:schemeClr val="tx1"/>
                </a:solidFill>
                <a:effectLst/>
                <a:latin typeface="+mn-lt"/>
                <a:ea typeface="+mn-ea"/>
                <a:cs typeface="+mn-cs"/>
              </a:rPr>
              <a:t>features</a:t>
            </a:r>
            <a:r>
              <a:rPr lang="en-US" sz="1200" b="0" i="0" kern="1200" dirty="0" smtClean="0">
                <a:solidFill>
                  <a:schemeClr val="tx1"/>
                </a:solidFill>
                <a:effectLst/>
                <a:latin typeface="+mn-lt"/>
                <a:ea typeface="+mn-ea"/>
                <a:cs typeface="+mn-cs"/>
              </a:rPr>
              <a:t> of data. It basically helps to </a:t>
            </a:r>
            <a:r>
              <a:rPr lang="en-US" sz="1200" b="0" i="0" kern="1200" dirty="0" err="1" smtClean="0">
                <a:solidFill>
                  <a:schemeClr val="tx1"/>
                </a:solidFill>
                <a:effectLst/>
                <a:latin typeface="+mn-lt"/>
                <a:ea typeface="+mn-ea"/>
                <a:cs typeface="+mn-cs"/>
              </a:rPr>
              <a:t>normalise</a:t>
            </a:r>
            <a:r>
              <a:rPr lang="en-US" sz="1200" b="0" i="0" kern="1200" dirty="0" smtClean="0">
                <a:solidFill>
                  <a:schemeClr val="tx1"/>
                </a:solidFill>
                <a:effectLst/>
                <a:latin typeface="+mn-lt"/>
                <a:ea typeface="+mn-ea"/>
                <a:cs typeface="+mn-cs"/>
              </a:rPr>
              <a:t> the data within a particular range. </a:t>
            </a:r>
          </a:p>
          <a:p>
            <a:r>
              <a:rPr lang="en-US" sz="1200" b="1" i="0" kern="1200" dirty="0" smtClean="0">
                <a:solidFill>
                  <a:schemeClr val="tx1"/>
                </a:solidFill>
                <a:effectLst/>
                <a:latin typeface="+mn-lt"/>
                <a:ea typeface="+mn-ea"/>
                <a:cs typeface="+mn-cs"/>
              </a:rPr>
              <a:t>Feature Scaling</a:t>
            </a:r>
            <a:r>
              <a:rPr lang="en-US" sz="1200" b="0" i="0" kern="1200" dirty="0" smtClean="0">
                <a:solidFill>
                  <a:schemeClr val="tx1"/>
                </a:solidFill>
                <a:effectLst/>
                <a:latin typeface="+mn-lt"/>
                <a:ea typeface="+mn-ea"/>
                <a:cs typeface="+mn-cs"/>
              </a:rPr>
              <a:t> is a technique to standardize the independent </a:t>
            </a:r>
            <a:r>
              <a:rPr lang="en-US" sz="1200" b="1" i="0" kern="1200" dirty="0" smtClean="0">
                <a:solidFill>
                  <a:schemeClr val="tx1"/>
                </a:solidFill>
                <a:effectLst/>
                <a:latin typeface="+mn-lt"/>
                <a:ea typeface="+mn-ea"/>
                <a:cs typeface="+mn-cs"/>
              </a:rPr>
              <a:t>features</a:t>
            </a:r>
            <a:r>
              <a:rPr lang="en-US" sz="1200" b="0" i="0" kern="1200" dirty="0" smtClean="0">
                <a:solidFill>
                  <a:schemeClr val="tx1"/>
                </a:solidFill>
                <a:effectLst/>
                <a:latin typeface="+mn-lt"/>
                <a:ea typeface="+mn-ea"/>
                <a:cs typeface="+mn-cs"/>
              </a:rPr>
              <a:t> present in the data in a fixed range. It is performed during the data pre-processing to handle highly varying magnitudes or values or units</a:t>
            </a:r>
            <a:endParaRPr lang="en-US" dirty="0"/>
          </a:p>
        </p:txBody>
      </p:sp>
      <p:sp>
        <p:nvSpPr>
          <p:cNvPr id="4" name="Slide Number Placeholder 3"/>
          <p:cNvSpPr>
            <a:spLocks noGrp="1"/>
          </p:cNvSpPr>
          <p:nvPr>
            <p:ph type="sldNum" sz="quarter" idx="10"/>
          </p:nvPr>
        </p:nvSpPr>
        <p:spPr/>
        <p:txBody>
          <a:bodyPr/>
          <a:lstStyle/>
          <a:p>
            <a:fld id="{37D7D236-CF22-8C42-8229-10EBD9B0676E}" type="slidenum">
              <a:rPr lang="en-US" smtClean="0"/>
              <a:t>12</a:t>
            </a:fld>
            <a:endParaRPr lang="en-US"/>
          </a:p>
        </p:txBody>
      </p:sp>
    </p:spTree>
    <p:extLst>
      <p:ext uri="{BB962C8B-B14F-4D97-AF65-F5344CB8AC3E}">
        <p14:creationId xmlns:p14="http://schemas.microsoft.com/office/powerpoint/2010/main" val="1609738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4BA70CB-60E9-3B45-B1FC-4F759DAA8302}" type="datetimeFigureOut">
              <a:rPr lang="en-US" smtClean="0"/>
              <a:t>1/12/20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BCF54D-C989-FC4A-B89F-2661AE4103A5}" type="slidenum">
              <a:rPr lang="en-US" smtClean="0"/>
              <a:t>‹#›</a:t>
            </a:fld>
            <a:endParaRPr lang="en-US"/>
          </a:p>
        </p:txBody>
      </p:sp>
    </p:spTree>
    <p:extLst>
      <p:ext uri="{BB962C8B-B14F-4D97-AF65-F5344CB8AC3E}">
        <p14:creationId xmlns:p14="http://schemas.microsoft.com/office/powerpoint/2010/main" val="150122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BA70CB-60E9-3B45-B1FC-4F759DAA8302}" type="datetimeFigureOut">
              <a:rPr lang="en-US" smtClean="0"/>
              <a:t>1/12/20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BCF54D-C989-FC4A-B89F-2661AE4103A5}" type="slidenum">
              <a:rPr lang="en-US" smtClean="0"/>
              <a:t>‹#›</a:t>
            </a:fld>
            <a:endParaRPr lang="en-US"/>
          </a:p>
        </p:txBody>
      </p:sp>
    </p:spTree>
    <p:extLst>
      <p:ext uri="{BB962C8B-B14F-4D97-AF65-F5344CB8AC3E}">
        <p14:creationId xmlns:p14="http://schemas.microsoft.com/office/powerpoint/2010/main" val="1809652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BA70CB-60E9-3B45-B1FC-4F759DAA8302}" type="datetimeFigureOut">
              <a:rPr lang="en-US" smtClean="0"/>
              <a:t>1/12/20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BCF54D-C989-FC4A-B89F-2661AE4103A5}" type="slidenum">
              <a:rPr lang="en-US" smtClean="0"/>
              <a:t>‹#›</a:t>
            </a:fld>
            <a:endParaRPr lang="en-US"/>
          </a:p>
        </p:txBody>
      </p:sp>
    </p:spTree>
    <p:extLst>
      <p:ext uri="{BB962C8B-B14F-4D97-AF65-F5344CB8AC3E}">
        <p14:creationId xmlns:p14="http://schemas.microsoft.com/office/powerpoint/2010/main" val="23465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BA70CB-60E9-3B45-B1FC-4F759DAA8302}" type="datetimeFigureOut">
              <a:rPr lang="en-US" smtClean="0"/>
              <a:t>1/12/20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BCF54D-C989-FC4A-B89F-2661AE4103A5}" type="slidenum">
              <a:rPr lang="en-US" smtClean="0"/>
              <a:t>‹#›</a:t>
            </a:fld>
            <a:endParaRPr lang="en-US"/>
          </a:p>
        </p:txBody>
      </p:sp>
    </p:spTree>
    <p:extLst>
      <p:ext uri="{BB962C8B-B14F-4D97-AF65-F5344CB8AC3E}">
        <p14:creationId xmlns:p14="http://schemas.microsoft.com/office/powerpoint/2010/main" val="1445274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BA70CB-60E9-3B45-B1FC-4F759DAA8302}" type="datetimeFigureOut">
              <a:rPr lang="en-US" smtClean="0"/>
              <a:t>1/12/20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BCF54D-C989-FC4A-B89F-2661AE4103A5}" type="slidenum">
              <a:rPr lang="en-US" smtClean="0"/>
              <a:t>‹#›</a:t>
            </a:fld>
            <a:endParaRPr lang="en-US"/>
          </a:p>
        </p:txBody>
      </p:sp>
    </p:spTree>
    <p:extLst>
      <p:ext uri="{BB962C8B-B14F-4D97-AF65-F5344CB8AC3E}">
        <p14:creationId xmlns:p14="http://schemas.microsoft.com/office/powerpoint/2010/main" val="1539908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4BA70CB-60E9-3B45-B1FC-4F759DAA8302}" type="datetimeFigureOut">
              <a:rPr lang="en-US" smtClean="0"/>
              <a:t>1/12/20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BCF54D-C989-FC4A-B89F-2661AE4103A5}" type="slidenum">
              <a:rPr lang="en-US" smtClean="0"/>
              <a:t>‹#›</a:t>
            </a:fld>
            <a:endParaRPr lang="en-US"/>
          </a:p>
        </p:txBody>
      </p:sp>
    </p:spTree>
    <p:extLst>
      <p:ext uri="{BB962C8B-B14F-4D97-AF65-F5344CB8AC3E}">
        <p14:creationId xmlns:p14="http://schemas.microsoft.com/office/powerpoint/2010/main" val="1921536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BA70CB-60E9-3B45-B1FC-4F759DAA8302}" type="datetimeFigureOut">
              <a:rPr lang="en-US" smtClean="0"/>
              <a:t>1/12/20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BCF54D-C989-FC4A-B89F-2661AE4103A5}" type="slidenum">
              <a:rPr lang="en-US" smtClean="0"/>
              <a:t>‹#›</a:t>
            </a:fld>
            <a:endParaRPr lang="en-US"/>
          </a:p>
        </p:txBody>
      </p:sp>
    </p:spTree>
    <p:extLst>
      <p:ext uri="{BB962C8B-B14F-4D97-AF65-F5344CB8AC3E}">
        <p14:creationId xmlns:p14="http://schemas.microsoft.com/office/powerpoint/2010/main" val="1401594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BA70CB-60E9-3B45-B1FC-4F759DAA8302}" type="datetimeFigureOut">
              <a:rPr lang="en-US" smtClean="0"/>
              <a:t>1/12/20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BCF54D-C989-FC4A-B89F-2661AE4103A5}" type="slidenum">
              <a:rPr lang="en-US" smtClean="0"/>
              <a:t>‹#›</a:t>
            </a:fld>
            <a:endParaRPr lang="en-US"/>
          </a:p>
        </p:txBody>
      </p:sp>
    </p:spTree>
    <p:extLst>
      <p:ext uri="{BB962C8B-B14F-4D97-AF65-F5344CB8AC3E}">
        <p14:creationId xmlns:p14="http://schemas.microsoft.com/office/powerpoint/2010/main" val="851461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BA70CB-60E9-3B45-B1FC-4F759DAA8302}" type="datetimeFigureOut">
              <a:rPr lang="en-US" smtClean="0"/>
              <a:t>1/12/20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BCF54D-C989-FC4A-B89F-2661AE4103A5}" type="slidenum">
              <a:rPr lang="en-US" smtClean="0"/>
              <a:t>‹#›</a:t>
            </a:fld>
            <a:endParaRPr lang="en-US"/>
          </a:p>
        </p:txBody>
      </p:sp>
    </p:spTree>
    <p:extLst>
      <p:ext uri="{BB962C8B-B14F-4D97-AF65-F5344CB8AC3E}">
        <p14:creationId xmlns:p14="http://schemas.microsoft.com/office/powerpoint/2010/main" val="1823167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BA70CB-60E9-3B45-B1FC-4F759DAA8302}" type="datetimeFigureOut">
              <a:rPr lang="en-US" smtClean="0"/>
              <a:t>1/12/20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BCF54D-C989-FC4A-B89F-2661AE4103A5}" type="slidenum">
              <a:rPr lang="en-US" smtClean="0"/>
              <a:t>‹#›</a:t>
            </a:fld>
            <a:endParaRPr lang="en-US"/>
          </a:p>
        </p:txBody>
      </p:sp>
    </p:spTree>
    <p:extLst>
      <p:ext uri="{BB962C8B-B14F-4D97-AF65-F5344CB8AC3E}">
        <p14:creationId xmlns:p14="http://schemas.microsoft.com/office/powerpoint/2010/main" val="1683513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BA70CB-60E9-3B45-B1FC-4F759DAA8302}" type="datetimeFigureOut">
              <a:rPr lang="en-US" smtClean="0"/>
              <a:t>1/12/20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BCF54D-C989-FC4A-B89F-2661AE4103A5}" type="slidenum">
              <a:rPr lang="en-US" smtClean="0"/>
              <a:t>‹#›</a:t>
            </a:fld>
            <a:endParaRPr lang="en-US"/>
          </a:p>
        </p:txBody>
      </p:sp>
    </p:spTree>
    <p:extLst>
      <p:ext uri="{BB962C8B-B14F-4D97-AF65-F5344CB8AC3E}">
        <p14:creationId xmlns:p14="http://schemas.microsoft.com/office/powerpoint/2010/main" val="17223622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BA70CB-60E9-3B45-B1FC-4F759DAA8302}" type="datetimeFigureOut">
              <a:rPr lang="en-US" smtClean="0"/>
              <a:t>1/12/20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BCF54D-C989-FC4A-B89F-2661AE4103A5}" type="slidenum">
              <a:rPr lang="en-US" smtClean="0"/>
              <a:t>‹#›</a:t>
            </a:fld>
            <a:endParaRPr lang="en-US"/>
          </a:p>
        </p:txBody>
      </p:sp>
    </p:spTree>
    <p:extLst>
      <p:ext uri="{BB962C8B-B14F-4D97-AF65-F5344CB8AC3E}">
        <p14:creationId xmlns:p14="http://schemas.microsoft.com/office/powerpoint/2010/main" val="10486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rstudio/cheatsheets" TargetMode="External"/><Relationship Id="rId4" Type="http://schemas.openxmlformats.org/officeDocument/2006/relationships/hyperlink" Target="https://stackoverflow.com/" TargetMode="External"/><Relationship Id="rId1" Type="http://schemas.openxmlformats.org/officeDocument/2006/relationships/slideLayout" Target="../slideLayouts/slideLayout2.xml"/><Relationship Id="rId2" Type="http://schemas.openxmlformats.org/officeDocument/2006/relationships/hyperlink" Target="https://www.rdocumentation.or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r-project.org/" TargetMode="Externa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rstudio.com/products/rstudio/download/#downloa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R</a:t>
            </a:r>
            <a:r>
              <a:rPr lang="zh-CN" altLang="en-US" dirty="0" smtClean="0"/>
              <a:t> </a:t>
            </a:r>
            <a:r>
              <a:rPr lang="en-US" altLang="zh-CN" dirty="0" smtClean="0"/>
              <a:t>Basic</a:t>
            </a:r>
            <a:r>
              <a:rPr lang="zh-CN" altLang="en-US" dirty="0" smtClean="0"/>
              <a:t> </a:t>
            </a:r>
            <a:r>
              <a:rPr lang="en-US" altLang="zh-CN" dirty="0" smtClean="0"/>
              <a:t>Workshop</a:t>
            </a:r>
            <a:endParaRPr lang="en-US" dirty="0"/>
          </a:p>
        </p:txBody>
      </p:sp>
      <p:sp>
        <p:nvSpPr>
          <p:cNvPr id="3" name="Subtitle 2"/>
          <p:cNvSpPr>
            <a:spLocks noGrp="1"/>
          </p:cNvSpPr>
          <p:nvPr>
            <p:ph type="subTitle" idx="1"/>
          </p:nvPr>
        </p:nvSpPr>
        <p:spPr/>
        <p:txBody>
          <a:bodyPr/>
          <a:lstStyle/>
          <a:p>
            <a:r>
              <a:rPr lang="en-US" altLang="zh-CN" dirty="0" smtClean="0"/>
              <a:t>Yuqing</a:t>
            </a:r>
            <a:r>
              <a:rPr lang="zh-CN" altLang="en-US" dirty="0" smtClean="0"/>
              <a:t> </a:t>
            </a:r>
            <a:r>
              <a:rPr lang="en-US" altLang="zh-CN" dirty="0" smtClean="0"/>
              <a:t>|</a:t>
            </a:r>
            <a:r>
              <a:rPr lang="zh-CN" altLang="en-US" dirty="0" smtClean="0"/>
              <a:t> </a:t>
            </a:r>
            <a:r>
              <a:rPr lang="en-US" altLang="zh-CN" dirty="0" smtClean="0"/>
              <a:t>yhe050@uottawa.ca</a:t>
            </a:r>
            <a:endParaRPr lang="en-US" dirty="0"/>
          </a:p>
        </p:txBody>
      </p:sp>
    </p:spTree>
    <p:extLst>
      <p:ext uri="{BB962C8B-B14F-4D97-AF65-F5344CB8AC3E}">
        <p14:creationId xmlns:p14="http://schemas.microsoft.com/office/powerpoint/2010/main" val="19692745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latin typeface="Times New Roman" charset="0"/>
                <a:ea typeface="Times New Roman" charset="0"/>
                <a:cs typeface="Times New Roman" charset="0"/>
              </a:rPr>
              <a:t>Data</a:t>
            </a:r>
            <a:r>
              <a:rPr lang="zh-CN" altLang="en-US" dirty="0" smtClean="0">
                <a:latin typeface="Times New Roman" charset="0"/>
                <a:ea typeface="Times New Roman" charset="0"/>
                <a:cs typeface="Times New Roman" charset="0"/>
              </a:rPr>
              <a:t> </a:t>
            </a:r>
            <a:r>
              <a:rPr lang="en-US" altLang="zh-CN" dirty="0" smtClean="0">
                <a:latin typeface="Times New Roman" charset="0"/>
                <a:ea typeface="Times New Roman" charset="0"/>
                <a:cs typeface="Times New Roman" charset="0"/>
              </a:rPr>
              <a:t>Preparation:</a:t>
            </a:r>
            <a:r>
              <a:rPr lang="zh-CN" altLang="en-US" dirty="0" smtClean="0">
                <a:latin typeface="Times New Roman" charset="0"/>
                <a:ea typeface="Times New Roman" charset="0"/>
                <a:cs typeface="Times New Roman" charset="0"/>
              </a:rPr>
              <a:t> </a:t>
            </a:r>
            <a:r>
              <a:rPr lang="en-US" altLang="zh-CN" dirty="0" smtClean="0">
                <a:latin typeface="Times New Roman" charset="0"/>
                <a:ea typeface="Times New Roman" charset="0"/>
                <a:cs typeface="Times New Roman" charset="0"/>
              </a:rPr>
              <a:t/>
            </a:r>
            <a:br>
              <a:rPr lang="en-US" altLang="zh-CN" dirty="0" smtClean="0">
                <a:latin typeface="Times New Roman" charset="0"/>
                <a:ea typeface="Times New Roman" charset="0"/>
                <a:cs typeface="Times New Roman" charset="0"/>
              </a:rPr>
            </a:br>
            <a:r>
              <a:rPr lang="en-US" sz="3600" b="1" dirty="0" smtClean="0">
                <a:latin typeface="Times New Roman" charset="0"/>
                <a:ea typeface="Times New Roman" charset="0"/>
                <a:cs typeface="Times New Roman" charset="0"/>
              </a:rPr>
              <a:t>Importing </a:t>
            </a:r>
            <a:r>
              <a:rPr lang="en-US" sz="3600" b="1" dirty="0">
                <a:latin typeface="Times New Roman" charset="0"/>
                <a:ea typeface="Times New Roman" charset="0"/>
                <a:cs typeface="Times New Roman" charset="0"/>
              </a:rPr>
              <a:t>Data and Installing R packages</a:t>
            </a:r>
            <a:r>
              <a:rPr lang="en-US" sz="3600" b="1" dirty="0" smtClean="0">
                <a:effectLst/>
                <a:latin typeface="Times New Roman" charset="0"/>
                <a:ea typeface="Times New Roman" charset="0"/>
                <a:cs typeface="Times New Roman" charset="0"/>
              </a:rPr>
              <a:t> </a:t>
            </a:r>
            <a:endParaRPr lang="en-US" sz="3600" b="1" dirty="0">
              <a:latin typeface="Times New Roman" charset="0"/>
              <a:ea typeface="Times New Roman" charset="0"/>
              <a:cs typeface="Times New Roman" charset="0"/>
            </a:endParaRPr>
          </a:p>
        </p:txBody>
      </p:sp>
      <p:sp>
        <p:nvSpPr>
          <p:cNvPr id="3" name="Content Placeholder 2"/>
          <p:cNvSpPr>
            <a:spLocks noGrp="1"/>
          </p:cNvSpPr>
          <p:nvPr>
            <p:ph idx="1"/>
          </p:nvPr>
        </p:nvSpPr>
        <p:spPr>
          <a:xfrm>
            <a:off x="838200" y="1825625"/>
            <a:ext cx="5574632" cy="4351338"/>
          </a:xfrm>
        </p:spPr>
        <p:txBody>
          <a:bodyPr>
            <a:normAutofit/>
          </a:bodyPr>
          <a:lstStyle/>
          <a:p>
            <a:r>
              <a:rPr lang="en-US" altLang="zh-CN" dirty="0" smtClean="0"/>
              <a:t>Importing</a:t>
            </a:r>
            <a:r>
              <a:rPr lang="zh-CN" altLang="en-US" dirty="0" smtClean="0"/>
              <a:t> </a:t>
            </a:r>
            <a:r>
              <a:rPr lang="en-US" altLang="zh-CN" dirty="0" smtClean="0"/>
              <a:t>Data:</a:t>
            </a:r>
            <a:r>
              <a:rPr lang="zh-CN" altLang="en-US" dirty="0" smtClean="0"/>
              <a:t> </a:t>
            </a:r>
            <a:r>
              <a:rPr lang="en-US" altLang="zh-CN" dirty="0" smtClean="0"/>
              <a:t>two</a:t>
            </a:r>
            <a:r>
              <a:rPr lang="zh-CN" altLang="en-US" dirty="0" smtClean="0"/>
              <a:t> </a:t>
            </a:r>
            <a:r>
              <a:rPr lang="en-US" altLang="zh-CN" dirty="0" smtClean="0"/>
              <a:t>methods</a:t>
            </a:r>
            <a:r>
              <a:rPr lang="zh-CN" altLang="en-US" dirty="0" smtClean="0"/>
              <a:t> </a:t>
            </a:r>
            <a:r>
              <a:rPr lang="en-US" altLang="zh-CN" dirty="0" smtClean="0"/>
              <a:t>for</a:t>
            </a:r>
            <a:r>
              <a:rPr lang="zh-CN" altLang="en-US" dirty="0" smtClean="0"/>
              <a:t> </a:t>
            </a:r>
            <a:r>
              <a:rPr lang="en-US" altLang="zh-CN" dirty="0" smtClean="0"/>
              <a:t>csv</a:t>
            </a:r>
            <a:r>
              <a:rPr lang="zh-CN" altLang="en-US" dirty="0" smtClean="0"/>
              <a:t> </a:t>
            </a:r>
            <a:r>
              <a:rPr lang="en-US" altLang="zh-CN" dirty="0" smtClean="0"/>
              <a:t>file</a:t>
            </a:r>
          </a:p>
          <a:p>
            <a:r>
              <a:rPr lang="en-US" altLang="zh-CN" sz="2000" dirty="0" smtClean="0"/>
              <a:t>1.</a:t>
            </a:r>
            <a:r>
              <a:rPr lang="zh-CN" altLang="en-US" sz="2000" dirty="0" smtClean="0"/>
              <a:t> </a:t>
            </a:r>
            <a:r>
              <a:rPr lang="en-US" altLang="zh-CN" sz="2000" dirty="0" smtClean="0"/>
              <a:t>set</a:t>
            </a:r>
            <a:r>
              <a:rPr lang="zh-CN" altLang="en-US" sz="2000" dirty="0" smtClean="0"/>
              <a:t> </a:t>
            </a:r>
            <a:r>
              <a:rPr lang="en-US" altLang="zh-CN" sz="2000" dirty="0" smtClean="0"/>
              <a:t>a</a:t>
            </a:r>
            <a:r>
              <a:rPr lang="zh-CN" altLang="en-US" sz="2000" dirty="0" smtClean="0"/>
              <a:t> </a:t>
            </a:r>
            <a:r>
              <a:rPr lang="en-US" altLang="zh-CN" sz="2000" dirty="0" smtClean="0"/>
              <a:t>working</a:t>
            </a:r>
            <a:r>
              <a:rPr lang="zh-CN" altLang="en-US" sz="2000" dirty="0" smtClean="0"/>
              <a:t> </a:t>
            </a:r>
            <a:r>
              <a:rPr lang="en-US" altLang="zh-CN" sz="2000" dirty="0" smtClean="0"/>
              <a:t>directory</a:t>
            </a:r>
          </a:p>
          <a:p>
            <a:r>
              <a:rPr lang="en-US" altLang="zh-CN" sz="2000" dirty="0" smtClean="0"/>
              <a:t>e.g.</a:t>
            </a:r>
            <a:r>
              <a:rPr lang="zh-CN" altLang="en-US" sz="2000" dirty="0" smtClean="0"/>
              <a:t> </a:t>
            </a:r>
            <a:r>
              <a:rPr lang="en-US" altLang="zh-CN" sz="2000" dirty="0" smtClean="0"/>
              <a:t>patent &lt;- </a:t>
            </a:r>
            <a:r>
              <a:rPr lang="en-US" altLang="zh-CN" sz="2000" dirty="0" err="1" smtClean="0"/>
              <a:t>read.csv</a:t>
            </a:r>
            <a:r>
              <a:rPr lang="en-US" altLang="zh-CN" sz="2000" dirty="0" smtClean="0"/>
              <a:t>(‘part2_info_update.csv’)</a:t>
            </a:r>
            <a:r>
              <a:rPr lang="zh-CN" altLang="en-US" sz="2000" dirty="0" smtClean="0"/>
              <a:t>      </a:t>
            </a:r>
            <a:endParaRPr lang="en-US" altLang="zh-CN" sz="2000" dirty="0"/>
          </a:p>
        </p:txBody>
      </p:sp>
      <p:pic>
        <p:nvPicPr>
          <p:cNvPr id="5" name="Picture 4"/>
          <p:cNvPicPr>
            <a:picLocks noChangeAspect="1"/>
          </p:cNvPicPr>
          <p:nvPr/>
        </p:nvPicPr>
        <p:blipFill>
          <a:blip r:embed="rId2"/>
          <a:stretch>
            <a:fillRect/>
          </a:stretch>
        </p:blipFill>
        <p:spPr>
          <a:xfrm>
            <a:off x="1255295" y="3465520"/>
            <a:ext cx="3550653" cy="3147170"/>
          </a:xfrm>
          <a:prstGeom prst="rect">
            <a:avLst/>
          </a:prstGeom>
        </p:spPr>
      </p:pic>
      <p:sp>
        <p:nvSpPr>
          <p:cNvPr id="6" name="TextBox 5"/>
          <p:cNvSpPr txBox="1"/>
          <p:nvPr/>
        </p:nvSpPr>
        <p:spPr>
          <a:xfrm>
            <a:off x="6749716" y="2286000"/>
            <a:ext cx="4728411" cy="1477328"/>
          </a:xfrm>
          <a:prstGeom prst="rect">
            <a:avLst/>
          </a:prstGeom>
          <a:noFill/>
        </p:spPr>
        <p:txBody>
          <a:bodyPr wrap="square" rtlCol="0">
            <a:spAutoFit/>
          </a:bodyPr>
          <a:lstStyle/>
          <a:p>
            <a:r>
              <a:rPr lang="en-US" altLang="zh-CN" dirty="0" smtClean="0"/>
              <a:t>2.</a:t>
            </a:r>
            <a:r>
              <a:rPr lang="zh-CN" altLang="en-US" dirty="0" smtClean="0"/>
              <a:t> </a:t>
            </a:r>
            <a:r>
              <a:rPr lang="en-US" altLang="zh-CN" dirty="0" smtClean="0"/>
              <a:t>set</a:t>
            </a:r>
            <a:r>
              <a:rPr lang="zh-CN" altLang="en-US" dirty="0" smtClean="0"/>
              <a:t> </a:t>
            </a:r>
            <a:r>
              <a:rPr lang="en-US" altLang="zh-CN" dirty="0" smtClean="0"/>
              <a:t>an</a:t>
            </a:r>
            <a:r>
              <a:rPr lang="zh-CN" altLang="en-US" dirty="0" smtClean="0"/>
              <a:t> </a:t>
            </a:r>
            <a:r>
              <a:rPr lang="en-US" altLang="zh-CN" dirty="0" smtClean="0"/>
              <a:t>absolute</a:t>
            </a:r>
            <a:r>
              <a:rPr lang="zh-CN" altLang="en-US" dirty="0" smtClean="0"/>
              <a:t> </a:t>
            </a:r>
            <a:r>
              <a:rPr lang="en-US" altLang="zh-CN" dirty="0" smtClean="0"/>
              <a:t>path</a:t>
            </a:r>
          </a:p>
          <a:p>
            <a:endParaRPr lang="en-US" altLang="zh-CN" dirty="0"/>
          </a:p>
          <a:p>
            <a:r>
              <a:rPr lang="en-US" altLang="zh-CN" dirty="0" smtClean="0"/>
              <a:t>e.g.</a:t>
            </a:r>
            <a:r>
              <a:rPr lang="zh-CN" altLang="en-US" dirty="0" smtClean="0"/>
              <a:t> </a:t>
            </a:r>
            <a:r>
              <a:rPr lang="en-US" altLang="zh-CN" dirty="0" smtClean="0"/>
              <a:t>patent</a:t>
            </a:r>
            <a:r>
              <a:rPr lang="en-US" dirty="0" smtClean="0"/>
              <a:t> &lt;- </a:t>
            </a:r>
            <a:r>
              <a:rPr lang="en-US" dirty="0" err="1" smtClean="0"/>
              <a:t>read.csv</a:t>
            </a:r>
            <a:r>
              <a:rPr lang="en-US" dirty="0" smtClean="0"/>
              <a:t>(file = "/Users/</a:t>
            </a:r>
            <a:r>
              <a:rPr lang="en-US" dirty="0" err="1" smtClean="0"/>
              <a:t>mayhe</a:t>
            </a:r>
            <a:r>
              <a:rPr lang="en-US" dirty="0" smtClean="0"/>
              <a:t>/Desktop/</a:t>
            </a:r>
            <a:r>
              <a:rPr lang="en-US" altLang="zh-CN" dirty="0" err="1" smtClean="0"/>
              <a:t>patent</a:t>
            </a:r>
            <a:r>
              <a:rPr lang="en-US" dirty="0" err="1" smtClean="0"/>
              <a:t>.csv</a:t>
            </a:r>
            <a:r>
              <a:rPr lang="en-US" dirty="0" smtClean="0"/>
              <a:t>", header = T, </a:t>
            </a:r>
            <a:r>
              <a:rPr lang="en-US" dirty="0" err="1" smtClean="0"/>
              <a:t>as.is</a:t>
            </a:r>
            <a:r>
              <a:rPr lang="en-US" dirty="0" smtClean="0"/>
              <a:t> = T, encoding = "UTF=8")</a:t>
            </a:r>
            <a:endParaRPr lang="en-US" dirty="0"/>
          </a:p>
        </p:txBody>
      </p:sp>
      <p:sp>
        <p:nvSpPr>
          <p:cNvPr id="7" name="TextBox 6"/>
          <p:cNvSpPr txBox="1"/>
          <p:nvPr/>
        </p:nvSpPr>
        <p:spPr>
          <a:xfrm>
            <a:off x="6829927" y="5039105"/>
            <a:ext cx="4728411" cy="10156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000" dirty="0" smtClean="0"/>
              <a:t>For</a:t>
            </a:r>
            <a:r>
              <a:rPr lang="zh-CN" altLang="en-US" sz="2000" dirty="0" smtClean="0"/>
              <a:t> </a:t>
            </a:r>
            <a:r>
              <a:rPr lang="en-US" altLang="zh-CN" sz="2000" dirty="0" smtClean="0"/>
              <a:t>importing</a:t>
            </a:r>
            <a:r>
              <a:rPr lang="zh-CN" altLang="en-US" sz="2000" dirty="0" smtClean="0"/>
              <a:t> </a:t>
            </a:r>
            <a:r>
              <a:rPr lang="en-US" altLang="zh-CN" sz="2000" dirty="0" smtClean="0"/>
              <a:t>other</a:t>
            </a:r>
            <a:r>
              <a:rPr lang="zh-CN" altLang="en-US" sz="2000" dirty="0" smtClean="0"/>
              <a:t> </a:t>
            </a:r>
            <a:r>
              <a:rPr lang="en-US" altLang="zh-CN" sz="2000" dirty="0" smtClean="0"/>
              <a:t>formats,</a:t>
            </a:r>
            <a:r>
              <a:rPr lang="zh-CN" altLang="en-US" sz="2000" dirty="0" smtClean="0"/>
              <a:t> </a:t>
            </a:r>
            <a:r>
              <a:rPr lang="en-US" altLang="zh-CN" sz="2000" dirty="0" smtClean="0"/>
              <a:t>check</a:t>
            </a:r>
            <a:r>
              <a:rPr lang="zh-CN" altLang="en-US" sz="2000" dirty="0" smtClean="0"/>
              <a:t> </a:t>
            </a:r>
            <a:r>
              <a:rPr lang="en-US" altLang="zh-CN" sz="2000" dirty="0" smtClean="0"/>
              <a:t>packages:</a:t>
            </a:r>
            <a:r>
              <a:rPr lang="zh-CN" altLang="en-US" sz="2000" dirty="0" smtClean="0"/>
              <a:t> </a:t>
            </a:r>
            <a:r>
              <a:rPr lang="en-US" altLang="zh-CN" sz="2000" dirty="0" err="1" smtClean="0"/>
              <a:t>data.tables</a:t>
            </a:r>
            <a:r>
              <a:rPr lang="en-US" altLang="zh-CN" sz="2000" dirty="0" smtClean="0"/>
              <a:t>,</a:t>
            </a:r>
            <a:r>
              <a:rPr lang="zh-CN" altLang="en-US" sz="2000" dirty="0" smtClean="0"/>
              <a:t> </a:t>
            </a:r>
            <a:r>
              <a:rPr lang="en-US" altLang="zh-CN" sz="2000" dirty="0" err="1" smtClean="0"/>
              <a:t>readr</a:t>
            </a:r>
            <a:r>
              <a:rPr lang="en-US" altLang="zh-CN" sz="2000" dirty="0" smtClean="0"/>
              <a:t>,</a:t>
            </a:r>
            <a:r>
              <a:rPr lang="zh-CN" altLang="en-US" sz="2000" dirty="0" smtClean="0"/>
              <a:t> </a:t>
            </a:r>
            <a:r>
              <a:rPr lang="en-US" altLang="zh-CN" sz="2000" dirty="0" err="1" smtClean="0"/>
              <a:t>RMySQL</a:t>
            </a:r>
            <a:r>
              <a:rPr lang="en-US" altLang="zh-CN" sz="2000" dirty="0" smtClean="0"/>
              <a:t>,</a:t>
            </a:r>
            <a:r>
              <a:rPr lang="zh-CN" altLang="en-US" sz="2000" dirty="0" smtClean="0"/>
              <a:t> </a:t>
            </a:r>
            <a:r>
              <a:rPr lang="en-US" altLang="zh-CN" sz="2000" dirty="0" err="1" smtClean="0"/>
              <a:t>jsonlite</a:t>
            </a:r>
            <a:r>
              <a:rPr lang="en-US" altLang="zh-CN" sz="2000" dirty="0" smtClean="0"/>
              <a:t>,</a:t>
            </a:r>
            <a:r>
              <a:rPr lang="zh-CN" altLang="en-US" sz="2000" dirty="0" smtClean="0"/>
              <a:t> </a:t>
            </a:r>
            <a:r>
              <a:rPr lang="en-US" altLang="zh-CN" sz="2000" dirty="0" smtClean="0"/>
              <a:t>etc.</a:t>
            </a:r>
            <a:r>
              <a:rPr lang="zh-CN" altLang="en-US" sz="2000" dirty="0" smtClean="0"/>
              <a:t> </a:t>
            </a:r>
            <a:endParaRPr lang="en-US" altLang="zh-CN" sz="2000" dirty="0" smtClean="0"/>
          </a:p>
        </p:txBody>
      </p:sp>
    </p:spTree>
    <p:extLst>
      <p:ext uri="{BB962C8B-B14F-4D97-AF65-F5344CB8AC3E}">
        <p14:creationId xmlns:p14="http://schemas.microsoft.com/office/powerpoint/2010/main" val="2274687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latin typeface="Times New Roman" charset="0"/>
                <a:ea typeface="Times New Roman" charset="0"/>
                <a:cs typeface="Times New Roman" charset="0"/>
              </a:rPr>
              <a:t>Data</a:t>
            </a:r>
            <a:r>
              <a:rPr lang="zh-CN" altLang="en-US" dirty="0" smtClean="0">
                <a:latin typeface="Times New Roman" charset="0"/>
                <a:ea typeface="Times New Roman" charset="0"/>
                <a:cs typeface="Times New Roman" charset="0"/>
              </a:rPr>
              <a:t> </a:t>
            </a:r>
            <a:r>
              <a:rPr lang="en-US" altLang="zh-CN" dirty="0" smtClean="0">
                <a:latin typeface="Times New Roman" charset="0"/>
                <a:ea typeface="Times New Roman" charset="0"/>
                <a:cs typeface="Times New Roman" charset="0"/>
              </a:rPr>
              <a:t>Preparation:</a:t>
            </a:r>
            <a:r>
              <a:rPr lang="zh-CN" altLang="en-US" dirty="0" smtClean="0">
                <a:latin typeface="Times New Roman" charset="0"/>
                <a:ea typeface="Times New Roman" charset="0"/>
                <a:cs typeface="Times New Roman" charset="0"/>
              </a:rPr>
              <a:t> </a:t>
            </a:r>
            <a:r>
              <a:rPr lang="en-US" altLang="zh-CN" dirty="0" smtClean="0">
                <a:latin typeface="Times New Roman" charset="0"/>
                <a:ea typeface="Times New Roman" charset="0"/>
                <a:cs typeface="Times New Roman" charset="0"/>
              </a:rPr>
              <a:t/>
            </a:r>
            <a:br>
              <a:rPr lang="en-US" altLang="zh-CN" dirty="0" smtClean="0">
                <a:latin typeface="Times New Roman" charset="0"/>
                <a:ea typeface="Times New Roman" charset="0"/>
                <a:cs typeface="Times New Roman" charset="0"/>
              </a:rPr>
            </a:br>
            <a:r>
              <a:rPr lang="en-US" altLang="zh-CN" sz="3600" b="1" dirty="0" smtClean="0">
                <a:latin typeface="Times New Roman" charset="0"/>
                <a:ea typeface="Times New Roman" charset="0"/>
                <a:cs typeface="Times New Roman" charset="0"/>
              </a:rPr>
              <a:t>Some</a:t>
            </a:r>
            <a:r>
              <a:rPr lang="zh-CN" altLang="en-US" sz="3600" b="1" dirty="0">
                <a:latin typeface="Times New Roman" charset="0"/>
                <a:ea typeface="Times New Roman" charset="0"/>
                <a:cs typeface="Times New Roman" charset="0"/>
              </a:rPr>
              <a:t> </a:t>
            </a:r>
            <a:r>
              <a:rPr lang="en-US" altLang="zh-CN" sz="3600" b="1" dirty="0" smtClean="0">
                <a:latin typeface="Times New Roman" charset="0"/>
                <a:ea typeface="Times New Roman" charset="0"/>
                <a:cs typeface="Times New Roman" charset="0"/>
              </a:rPr>
              <a:t>basic</a:t>
            </a:r>
            <a:r>
              <a:rPr lang="zh-CN" altLang="en-US" sz="3600" b="1" dirty="0" smtClean="0">
                <a:latin typeface="Times New Roman" charset="0"/>
                <a:ea typeface="Times New Roman" charset="0"/>
                <a:cs typeface="Times New Roman" charset="0"/>
              </a:rPr>
              <a:t> </a:t>
            </a:r>
            <a:r>
              <a:rPr lang="en-US" altLang="zh-CN" sz="3600" b="1" dirty="0" smtClean="0">
                <a:latin typeface="Times New Roman" charset="0"/>
                <a:ea typeface="Times New Roman" charset="0"/>
                <a:cs typeface="Times New Roman" charset="0"/>
              </a:rPr>
              <a:t>functions</a:t>
            </a:r>
            <a:r>
              <a:rPr lang="zh-CN" altLang="en-US" sz="3600" b="1" dirty="0" smtClean="0">
                <a:latin typeface="Times New Roman" charset="0"/>
                <a:ea typeface="Times New Roman" charset="0"/>
                <a:cs typeface="Times New Roman" charset="0"/>
              </a:rPr>
              <a:t> </a:t>
            </a:r>
            <a:r>
              <a:rPr lang="en-US" altLang="zh-CN" sz="3600" b="1" dirty="0" smtClean="0">
                <a:latin typeface="Times New Roman" charset="0"/>
                <a:ea typeface="Times New Roman" charset="0"/>
                <a:cs typeface="Times New Roman" charset="0"/>
              </a:rPr>
              <a:t>that</a:t>
            </a:r>
            <a:r>
              <a:rPr lang="zh-CN" altLang="en-US" sz="3600" b="1" dirty="0" smtClean="0">
                <a:latin typeface="Times New Roman" charset="0"/>
                <a:ea typeface="Times New Roman" charset="0"/>
                <a:cs typeface="Times New Roman" charset="0"/>
              </a:rPr>
              <a:t> </a:t>
            </a:r>
            <a:r>
              <a:rPr lang="en-US" altLang="zh-CN" sz="3600" b="1" dirty="0" smtClean="0">
                <a:latin typeface="Times New Roman" charset="0"/>
                <a:ea typeface="Times New Roman" charset="0"/>
                <a:cs typeface="Times New Roman" charset="0"/>
              </a:rPr>
              <a:t>are</a:t>
            </a:r>
            <a:r>
              <a:rPr lang="zh-CN" altLang="en-US" sz="3600" b="1" dirty="0" smtClean="0">
                <a:latin typeface="Times New Roman" charset="0"/>
                <a:ea typeface="Times New Roman" charset="0"/>
                <a:cs typeface="Times New Roman" charset="0"/>
              </a:rPr>
              <a:t> </a:t>
            </a:r>
            <a:r>
              <a:rPr lang="en-US" altLang="zh-CN" sz="3600" b="1" dirty="0" smtClean="0">
                <a:latin typeface="Times New Roman" charset="0"/>
                <a:ea typeface="Times New Roman" charset="0"/>
                <a:cs typeface="Times New Roman" charset="0"/>
              </a:rPr>
              <a:t>frequently</a:t>
            </a:r>
            <a:r>
              <a:rPr lang="zh-CN" altLang="en-US" sz="3600" b="1" dirty="0" smtClean="0">
                <a:latin typeface="Times New Roman" charset="0"/>
                <a:ea typeface="Times New Roman" charset="0"/>
                <a:cs typeface="Times New Roman" charset="0"/>
              </a:rPr>
              <a:t> </a:t>
            </a:r>
            <a:r>
              <a:rPr lang="en-US" altLang="zh-CN" sz="3600" b="1" dirty="0" smtClean="0">
                <a:latin typeface="Times New Roman" charset="0"/>
                <a:ea typeface="Times New Roman" charset="0"/>
                <a:cs typeface="Times New Roman" charset="0"/>
              </a:rPr>
              <a:t>used</a:t>
            </a:r>
            <a:endParaRPr lang="en-US" sz="3600" b="1" dirty="0">
              <a:latin typeface="Times New Roman" charset="0"/>
              <a:ea typeface="Times New Roman" charset="0"/>
              <a:cs typeface="Times New Roman" charset="0"/>
            </a:endParaRPr>
          </a:p>
        </p:txBody>
      </p:sp>
      <p:sp>
        <p:nvSpPr>
          <p:cNvPr id="3" name="Content Placeholder 2"/>
          <p:cNvSpPr>
            <a:spLocks noGrp="1"/>
          </p:cNvSpPr>
          <p:nvPr>
            <p:ph idx="1"/>
          </p:nvPr>
        </p:nvSpPr>
        <p:spPr/>
        <p:txBody>
          <a:bodyPr>
            <a:normAutofit fontScale="62500" lnSpcReduction="20000"/>
          </a:bodyPr>
          <a:lstStyle/>
          <a:p>
            <a:r>
              <a:rPr lang="en-US" altLang="zh-CN" dirty="0" smtClean="0"/>
              <a:t>summary()</a:t>
            </a:r>
          </a:p>
          <a:p>
            <a:r>
              <a:rPr lang="en-US" altLang="zh-CN" dirty="0" smtClean="0"/>
              <a:t>sort()/order()/rank()</a:t>
            </a:r>
          </a:p>
          <a:p>
            <a:r>
              <a:rPr lang="en-US" altLang="zh-CN" dirty="0" smtClean="0"/>
              <a:t>unique()</a:t>
            </a:r>
          </a:p>
          <a:p>
            <a:r>
              <a:rPr lang="en-US" altLang="zh-CN" dirty="0" smtClean="0"/>
              <a:t>length()</a:t>
            </a:r>
          </a:p>
          <a:p>
            <a:r>
              <a:rPr lang="en-US" altLang="zh-CN" dirty="0" smtClean="0"/>
              <a:t>attribute()</a:t>
            </a:r>
          </a:p>
          <a:p>
            <a:r>
              <a:rPr lang="en-US" altLang="zh-CN" dirty="0" smtClean="0"/>
              <a:t>dim()</a:t>
            </a:r>
          </a:p>
          <a:p>
            <a:r>
              <a:rPr lang="en-US" altLang="zh-CN" dirty="0" smtClean="0"/>
              <a:t>class()</a:t>
            </a:r>
          </a:p>
          <a:p>
            <a:r>
              <a:rPr lang="en-US" altLang="zh-CN" dirty="0" err="1" smtClean="0"/>
              <a:t>nrow</a:t>
            </a:r>
            <a:r>
              <a:rPr lang="en-US" altLang="zh-CN" dirty="0" smtClean="0"/>
              <a:t>()/</a:t>
            </a:r>
            <a:r>
              <a:rPr lang="en-US" altLang="zh-CN" dirty="0" err="1" smtClean="0"/>
              <a:t>ncol</a:t>
            </a:r>
            <a:r>
              <a:rPr lang="en-US" altLang="zh-CN" dirty="0" smtClean="0"/>
              <a:t>(),</a:t>
            </a:r>
            <a:r>
              <a:rPr lang="zh-CN" altLang="en-US" dirty="0" smtClean="0"/>
              <a:t> </a:t>
            </a:r>
            <a:r>
              <a:rPr lang="en-US" altLang="zh-CN" dirty="0" err="1" smtClean="0"/>
              <a:t>colnames</a:t>
            </a:r>
            <a:r>
              <a:rPr lang="en-US" altLang="zh-CN" dirty="0" smtClean="0"/>
              <a:t>()/</a:t>
            </a:r>
            <a:r>
              <a:rPr lang="en-US" altLang="zh-CN" dirty="0" err="1" smtClean="0"/>
              <a:t>row.names</a:t>
            </a:r>
            <a:r>
              <a:rPr lang="en-US" altLang="zh-CN" dirty="0" smtClean="0"/>
              <a:t>()</a:t>
            </a:r>
          </a:p>
          <a:p>
            <a:r>
              <a:rPr lang="en-US" altLang="zh-CN" dirty="0" err="1" smtClean="0"/>
              <a:t>is.na</a:t>
            </a:r>
            <a:r>
              <a:rPr lang="en-US" altLang="zh-CN" dirty="0" smtClean="0"/>
              <a:t>()</a:t>
            </a:r>
          </a:p>
          <a:p>
            <a:r>
              <a:rPr lang="en-US" altLang="zh-CN" dirty="0" smtClean="0"/>
              <a:t>table()</a:t>
            </a:r>
          </a:p>
          <a:p>
            <a:r>
              <a:rPr lang="en-US" altLang="zh-CN" dirty="0" err="1" smtClean="0"/>
              <a:t>na.omit</a:t>
            </a:r>
            <a:r>
              <a:rPr lang="en-US" altLang="zh-CN" dirty="0" smtClean="0"/>
              <a:t>()</a:t>
            </a:r>
          </a:p>
          <a:p>
            <a:r>
              <a:rPr lang="en-US" altLang="zh-CN" dirty="0" err="1" smtClean="0"/>
              <a:t>complete.cases</a:t>
            </a:r>
            <a:r>
              <a:rPr lang="en-US" altLang="zh-CN" dirty="0" smtClean="0"/>
              <a:t>()</a:t>
            </a:r>
          </a:p>
          <a:p>
            <a:r>
              <a:rPr lang="en-US" altLang="zh-CN" smtClean="0"/>
              <a:t>duplicated()</a:t>
            </a:r>
            <a:endParaRPr lang="en-US" altLang="zh-CN" dirty="0" smtClean="0"/>
          </a:p>
        </p:txBody>
      </p:sp>
    </p:spTree>
    <p:extLst>
      <p:ext uri="{BB962C8B-B14F-4D97-AF65-F5344CB8AC3E}">
        <p14:creationId xmlns:p14="http://schemas.microsoft.com/office/powerpoint/2010/main" val="10419894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latin typeface="Times New Roman" charset="0"/>
                <a:ea typeface="Times New Roman" charset="0"/>
                <a:cs typeface="Times New Roman" charset="0"/>
              </a:rPr>
              <a:t>Data</a:t>
            </a:r>
            <a:r>
              <a:rPr lang="zh-CN" altLang="en-US" dirty="0" smtClean="0">
                <a:latin typeface="Times New Roman" charset="0"/>
                <a:ea typeface="Times New Roman" charset="0"/>
                <a:cs typeface="Times New Roman" charset="0"/>
              </a:rPr>
              <a:t> </a:t>
            </a:r>
            <a:r>
              <a:rPr lang="en-US" altLang="zh-CN" dirty="0" smtClean="0">
                <a:latin typeface="Times New Roman" charset="0"/>
                <a:ea typeface="Times New Roman" charset="0"/>
                <a:cs typeface="Times New Roman" charset="0"/>
              </a:rPr>
              <a:t>Preparation:</a:t>
            </a:r>
            <a:r>
              <a:rPr lang="zh-CN" altLang="en-US" dirty="0" smtClean="0">
                <a:latin typeface="Times New Roman" charset="0"/>
                <a:ea typeface="Times New Roman" charset="0"/>
                <a:cs typeface="Times New Roman" charset="0"/>
              </a:rPr>
              <a:t> </a:t>
            </a:r>
            <a:r>
              <a:rPr lang="en-US" altLang="zh-CN" dirty="0" smtClean="0">
                <a:latin typeface="Times New Roman" charset="0"/>
                <a:ea typeface="Times New Roman" charset="0"/>
                <a:cs typeface="Times New Roman" charset="0"/>
              </a:rPr>
              <a:t/>
            </a:r>
            <a:br>
              <a:rPr lang="en-US" altLang="zh-CN" dirty="0" smtClean="0">
                <a:latin typeface="Times New Roman" charset="0"/>
                <a:ea typeface="Times New Roman" charset="0"/>
                <a:cs typeface="Times New Roman" charset="0"/>
              </a:rPr>
            </a:br>
            <a:r>
              <a:rPr lang="en-US" sz="3600" b="1" dirty="0" smtClean="0">
                <a:latin typeface="Times New Roman" charset="0"/>
                <a:ea typeface="Times New Roman" charset="0"/>
                <a:cs typeface="Times New Roman" charset="0"/>
              </a:rPr>
              <a:t>Basic </a:t>
            </a:r>
            <a:r>
              <a:rPr lang="en-US" altLang="zh-CN" sz="3600" b="1" dirty="0" smtClean="0">
                <a:latin typeface="Times New Roman" charset="0"/>
                <a:ea typeface="Times New Roman" charset="0"/>
                <a:cs typeface="Times New Roman" charset="0"/>
              </a:rPr>
              <a:t>Steps</a:t>
            </a:r>
            <a:r>
              <a:rPr lang="zh-CN" altLang="en-US" sz="3600" b="1" dirty="0">
                <a:latin typeface="Times New Roman" charset="0"/>
                <a:ea typeface="Times New Roman" charset="0"/>
                <a:cs typeface="Times New Roman" charset="0"/>
              </a:rPr>
              <a:t> </a:t>
            </a:r>
            <a:r>
              <a:rPr lang="en-US" altLang="zh-CN" sz="3600" b="1" dirty="0" smtClean="0">
                <a:latin typeface="Times New Roman" charset="0"/>
                <a:ea typeface="Times New Roman" charset="0"/>
                <a:cs typeface="Times New Roman" charset="0"/>
              </a:rPr>
              <a:t>for</a:t>
            </a:r>
            <a:r>
              <a:rPr lang="en-US" sz="3600" b="1" dirty="0" smtClean="0">
                <a:latin typeface="Times New Roman" charset="0"/>
                <a:ea typeface="Times New Roman" charset="0"/>
                <a:cs typeface="Times New Roman" charset="0"/>
              </a:rPr>
              <a:t> </a:t>
            </a:r>
            <a:r>
              <a:rPr lang="en-US" altLang="zh-CN" sz="3600" b="1" dirty="0" smtClean="0">
                <a:latin typeface="Times New Roman" charset="0"/>
                <a:ea typeface="Times New Roman" charset="0"/>
                <a:cs typeface="Times New Roman" charset="0"/>
              </a:rPr>
              <a:t>D</a:t>
            </a:r>
            <a:r>
              <a:rPr lang="en-US" sz="3600" b="1" dirty="0" smtClean="0">
                <a:latin typeface="Times New Roman" charset="0"/>
                <a:ea typeface="Times New Roman" charset="0"/>
                <a:cs typeface="Times New Roman" charset="0"/>
              </a:rPr>
              <a:t>ata </a:t>
            </a:r>
            <a:r>
              <a:rPr lang="en-US" altLang="zh-CN" sz="3600" b="1" dirty="0" smtClean="0">
                <a:latin typeface="Times New Roman" charset="0"/>
                <a:ea typeface="Times New Roman" charset="0"/>
                <a:cs typeface="Times New Roman" charset="0"/>
              </a:rPr>
              <a:t>Pre-P</a:t>
            </a:r>
            <a:r>
              <a:rPr lang="en-US" sz="3600" b="1" dirty="0" smtClean="0">
                <a:latin typeface="Times New Roman" charset="0"/>
                <a:ea typeface="Times New Roman" charset="0"/>
                <a:cs typeface="Times New Roman" charset="0"/>
              </a:rPr>
              <a:t>rocessing </a:t>
            </a:r>
            <a:endParaRPr lang="en-US" sz="3600" b="1" dirty="0">
              <a:latin typeface="Times New Roman" charset="0"/>
              <a:ea typeface="Times New Roman" charset="0"/>
              <a:cs typeface="Times New Roman" charset="0"/>
            </a:endParaRPr>
          </a:p>
        </p:txBody>
      </p:sp>
      <p:sp>
        <p:nvSpPr>
          <p:cNvPr id="3" name="Content Placeholder 2"/>
          <p:cNvSpPr>
            <a:spLocks noGrp="1"/>
          </p:cNvSpPr>
          <p:nvPr>
            <p:ph idx="1"/>
          </p:nvPr>
        </p:nvSpPr>
        <p:spPr/>
        <p:txBody>
          <a:bodyPr>
            <a:normAutofit/>
          </a:bodyPr>
          <a:lstStyle/>
          <a:p>
            <a:r>
              <a:rPr lang="en-US" altLang="zh-CN" dirty="0" smtClean="0"/>
              <a:t>import</a:t>
            </a:r>
            <a:r>
              <a:rPr lang="zh-CN" altLang="en-US" dirty="0" smtClean="0"/>
              <a:t> </a:t>
            </a:r>
            <a:r>
              <a:rPr lang="en-US" altLang="zh-CN" dirty="0" smtClean="0"/>
              <a:t>data</a:t>
            </a:r>
          </a:p>
          <a:p>
            <a:r>
              <a:rPr lang="en-US" altLang="zh-CN" dirty="0" smtClean="0"/>
              <a:t>check</a:t>
            </a:r>
            <a:r>
              <a:rPr lang="zh-CN" altLang="en-US" dirty="0" smtClean="0"/>
              <a:t> </a:t>
            </a:r>
            <a:r>
              <a:rPr lang="en-US" altLang="zh-CN" dirty="0" smtClean="0"/>
              <a:t>missing</a:t>
            </a:r>
            <a:r>
              <a:rPr lang="zh-CN" altLang="en-US" dirty="0" smtClean="0"/>
              <a:t> </a:t>
            </a:r>
            <a:r>
              <a:rPr lang="en-US" altLang="zh-CN" dirty="0" smtClean="0"/>
              <a:t>data</a:t>
            </a:r>
          </a:p>
          <a:p>
            <a:r>
              <a:rPr lang="en-US" altLang="zh-CN" dirty="0" smtClean="0"/>
              <a:t>transfer</a:t>
            </a:r>
            <a:r>
              <a:rPr lang="zh-CN" altLang="en-US" dirty="0" smtClean="0"/>
              <a:t> </a:t>
            </a:r>
            <a:r>
              <a:rPr lang="en-US" altLang="zh-CN" dirty="0" smtClean="0"/>
              <a:t>categorical</a:t>
            </a:r>
            <a:r>
              <a:rPr lang="zh-CN" altLang="en-US" dirty="0" smtClean="0"/>
              <a:t> </a:t>
            </a:r>
            <a:r>
              <a:rPr lang="en-US" altLang="zh-CN" dirty="0" smtClean="0"/>
              <a:t>data</a:t>
            </a:r>
          </a:p>
          <a:p>
            <a:r>
              <a:rPr lang="en-US" altLang="zh-CN" dirty="0" smtClean="0"/>
              <a:t>splitting</a:t>
            </a:r>
            <a:r>
              <a:rPr lang="zh-CN" altLang="en-US" dirty="0" smtClean="0"/>
              <a:t> </a:t>
            </a:r>
            <a:r>
              <a:rPr lang="en-US" altLang="zh-CN" dirty="0" smtClean="0"/>
              <a:t>the</a:t>
            </a:r>
            <a:r>
              <a:rPr lang="zh-CN" altLang="en-US" dirty="0" smtClean="0"/>
              <a:t> </a:t>
            </a:r>
            <a:r>
              <a:rPr lang="en-US" altLang="zh-CN" dirty="0" smtClean="0"/>
              <a:t>dataset</a:t>
            </a:r>
            <a:r>
              <a:rPr lang="zh-CN" altLang="en-US" dirty="0" smtClean="0"/>
              <a:t> </a:t>
            </a:r>
            <a:r>
              <a:rPr lang="en-US" altLang="zh-CN" dirty="0" smtClean="0"/>
              <a:t>into</a:t>
            </a:r>
            <a:r>
              <a:rPr lang="zh-CN" altLang="en-US" dirty="0" smtClean="0"/>
              <a:t> </a:t>
            </a:r>
            <a:r>
              <a:rPr lang="en-US" altLang="zh-CN" dirty="0" smtClean="0"/>
              <a:t>the</a:t>
            </a:r>
            <a:r>
              <a:rPr lang="zh-CN" altLang="en-US" dirty="0" smtClean="0"/>
              <a:t> </a:t>
            </a:r>
            <a:r>
              <a:rPr lang="en-US" altLang="zh-CN" dirty="0" smtClean="0"/>
              <a:t>training</a:t>
            </a:r>
            <a:r>
              <a:rPr lang="zh-CN" altLang="en-US" dirty="0" smtClean="0"/>
              <a:t> </a:t>
            </a:r>
            <a:r>
              <a:rPr lang="en-US" altLang="zh-CN" dirty="0" smtClean="0"/>
              <a:t>set</a:t>
            </a:r>
            <a:r>
              <a:rPr lang="zh-CN" altLang="en-US" dirty="0" smtClean="0"/>
              <a:t> </a:t>
            </a:r>
            <a:r>
              <a:rPr lang="en-US" altLang="zh-CN" dirty="0" smtClean="0"/>
              <a:t>and</a:t>
            </a:r>
            <a:r>
              <a:rPr lang="zh-CN" altLang="en-US" dirty="0" smtClean="0"/>
              <a:t> </a:t>
            </a:r>
            <a:r>
              <a:rPr lang="en-US" altLang="zh-CN" dirty="0" smtClean="0"/>
              <a:t>test</a:t>
            </a:r>
            <a:r>
              <a:rPr lang="zh-CN" altLang="en-US" dirty="0" smtClean="0"/>
              <a:t> </a:t>
            </a:r>
            <a:r>
              <a:rPr lang="en-US" altLang="zh-CN" dirty="0" smtClean="0"/>
              <a:t>set</a:t>
            </a:r>
          </a:p>
          <a:p>
            <a:r>
              <a:rPr lang="en-US" altLang="zh-CN" dirty="0" smtClean="0"/>
              <a:t>feature</a:t>
            </a:r>
            <a:r>
              <a:rPr lang="zh-CN" altLang="en-US" dirty="0" smtClean="0"/>
              <a:t> </a:t>
            </a:r>
            <a:r>
              <a:rPr lang="en-US" altLang="zh-CN" dirty="0" smtClean="0"/>
              <a:t>scaling</a:t>
            </a:r>
          </a:p>
          <a:p>
            <a:endParaRPr lang="en-US" dirty="0"/>
          </a:p>
        </p:txBody>
      </p:sp>
    </p:spTree>
    <p:extLst>
      <p:ext uri="{BB962C8B-B14F-4D97-AF65-F5344CB8AC3E}">
        <p14:creationId xmlns:p14="http://schemas.microsoft.com/office/powerpoint/2010/main" val="17067276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latin typeface="Times New Roman" charset="0"/>
                <a:ea typeface="Times New Roman" charset="0"/>
                <a:cs typeface="Times New Roman" charset="0"/>
              </a:rPr>
              <a:t>Data</a:t>
            </a:r>
            <a:r>
              <a:rPr lang="zh-CN" altLang="en-US" dirty="0" smtClean="0">
                <a:latin typeface="Times New Roman" charset="0"/>
                <a:ea typeface="Times New Roman" charset="0"/>
                <a:cs typeface="Times New Roman" charset="0"/>
              </a:rPr>
              <a:t> </a:t>
            </a:r>
            <a:r>
              <a:rPr lang="en-US" altLang="zh-CN" dirty="0" smtClean="0">
                <a:latin typeface="Times New Roman" charset="0"/>
                <a:ea typeface="Times New Roman" charset="0"/>
                <a:cs typeface="Times New Roman" charset="0"/>
              </a:rPr>
              <a:t>Preparation:</a:t>
            </a:r>
            <a:r>
              <a:rPr lang="zh-CN" altLang="en-US" dirty="0" smtClean="0">
                <a:latin typeface="Times New Roman" charset="0"/>
                <a:ea typeface="Times New Roman" charset="0"/>
                <a:cs typeface="Times New Roman" charset="0"/>
              </a:rPr>
              <a:t> </a:t>
            </a:r>
            <a:r>
              <a:rPr lang="en-US" altLang="zh-CN" dirty="0" smtClean="0">
                <a:latin typeface="Times New Roman" charset="0"/>
                <a:ea typeface="Times New Roman" charset="0"/>
                <a:cs typeface="Times New Roman" charset="0"/>
              </a:rPr>
              <a:t/>
            </a:r>
            <a:br>
              <a:rPr lang="en-US" altLang="zh-CN" dirty="0" smtClean="0">
                <a:latin typeface="Times New Roman" charset="0"/>
                <a:ea typeface="Times New Roman" charset="0"/>
                <a:cs typeface="Times New Roman" charset="0"/>
              </a:rPr>
            </a:br>
            <a:r>
              <a:rPr lang="en-US" sz="3600" b="1" dirty="0" smtClean="0">
                <a:latin typeface="Times New Roman" charset="0"/>
                <a:ea typeface="Times New Roman" charset="0"/>
                <a:cs typeface="Times New Roman" charset="0"/>
              </a:rPr>
              <a:t>Packages for Data Pr</a:t>
            </a:r>
            <a:r>
              <a:rPr lang="en-US" altLang="zh-CN" sz="3600" b="1" dirty="0" smtClean="0">
                <a:latin typeface="Times New Roman" charset="0"/>
                <a:ea typeface="Times New Roman" charset="0"/>
                <a:cs typeface="Times New Roman" charset="0"/>
              </a:rPr>
              <a:t>ocessing</a:t>
            </a:r>
            <a:endParaRPr lang="en-US" sz="3600" b="1" dirty="0">
              <a:latin typeface="Times New Roman" charset="0"/>
              <a:ea typeface="Times New Roman" charset="0"/>
              <a:cs typeface="Times New Roman" charset="0"/>
            </a:endParaRPr>
          </a:p>
        </p:txBody>
      </p:sp>
      <p:sp>
        <p:nvSpPr>
          <p:cNvPr id="3" name="Content Placeholder 2"/>
          <p:cNvSpPr>
            <a:spLocks noGrp="1"/>
          </p:cNvSpPr>
          <p:nvPr>
            <p:ph idx="1"/>
          </p:nvPr>
        </p:nvSpPr>
        <p:spPr>
          <a:xfrm>
            <a:off x="838200" y="2418426"/>
            <a:ext cx="10515600" cy="4351338"/>
          </a:xfrm>
        </p:spPr>
        <p:txBody>
          <a:bodyPr/>
          <a:lstStyle/>
          <a:p>
            <a:pPr marL="514350" indent="-514350">
              <a:lnSpc>
                <a:spcPct val="100000"/>
              </a:lnSpc>
              <a:spcBef>
                <a:spcPts val="0"/>
              </a:spcBef>
              <a:buFont typeface="+mj-lt"/>
              <a:buAutoNum type="arabicPeriod"/>
            </a:pPr>
            <a:r>
              <a:rPr lang="en-US" altLang="zh-CN" sz="3200" dirty="0" smtClean="0"/>
              <a:t>ggplot2, for data visualization.</a:t>
            </a:r>
          </a:p>
          <a:p>
            <a:pPr marL="514350" indent="-514350">
              <a:lnSpc>
                <a:spcPct val="100000"/>
              </a:lnSpc>
              <a:spcBef>
                <a:spcPts val="0"/>
              </a:spcBef>
              <a:buFont typeface="+mj-lt"/>
              <a:buAutoNum type="arabicPeriod"/>
            </a:pPr>
            <a:r>
              <a:rPr lang="en-US" altLang="zh-CN" sz="3200" dirty="0" err="1" smtClean="0"/>
              <a:t>dplyr</a:t>
            </a:r>
            <a:r>
              <a:rPr lang="en-US" altLang="zh-CN" sz="3200" dirty="0" smtClean="0"/>
              <a:t>, for data manipulation.</a:t>
            </a:r>
          </a:p>
          <a:p>
            <a:pPr marL="514350" indent="-514350">
              <a:lnSpc>
                <a:spcPct val="100000"/>
              </a:lnSpc>
              <a:spcBef>
                <a:spcPts val="0"/>
              </a:spcBef>
              <a:buFont typeface="+mj-lt"/>
              <a:buAutoNum type="arabicPeriod"/>
            </a:pPr>
            <a:r>
              <a:rPr lang="en-US" altLang="zh-CN" sz="3200" dirty="0" err="1" smtClean="0"/>
              <a:t>tidyr</a:t>
            </a:r>
            <a:r>
              <a:rPr lang="en-US" altLang="zh-CN" sz="3200" dirty="0" smtClean="0"/>
              <a:t>, for data tidying.</a:t>
            </a:r>
          </a:p>
          <a:p>
            <a:pPr marL="514350" indent="-514350">
              <a:lnSpc>
                <a:spcPct val="100000"/>
              </a:lnSpc>
              <a:spcBef>
                <a:spcPts val="0"/>
              </a:spcBef>
              <a:buFont typeface="+mj-lt"/>
              <a:buAutoNum type="arabicPeriod"/>
            </a:pPr>
            <a:r>
              <a:rPr lang="en-US" altLang="zh-CN" sz="3200" dirty="0" err="1" smtClean="0"/>
              <a:t>readr</a:t>
            </a:r>
            <a:r>
              <a:rPr lang="en-US" altLang="zh-CN" sz="3200" dirty="0" smtClean="0"/>
              <a:t>, for data import.</a:t>
            </a:r>
          </a:p>
          <a:p>
            <a:pPr marL="514350" indent="-514350">
              <a:lnSpc>
                <a:spcPct val="100000"/>
              </a:lnSpc>
              <a:spcBef>
                <a:spcPts val="0"/>
              </a:spcBef>
              <a:buFont typeface="+mj-lt"/>
              <a:buAutoNum type="arabicPeriod"/>
            </a:pPr>
            <a:r>
              <a:rPr lang="en-US" altLang="zh-CN" sz="3200" dirty="0" err="1" smtClean="0"/>
              <a:t>stringr</a:t>
            </a:r>
            <a:r>
              <a:rPr lang="en-US" altLang="zh-CN" sz="3200" dirty="0" smtClean="0"/>
              <a:t>, for strings.</a:t>
            </a:r>
          </a:p>
          <a:p>
            <a:pPr marL="0" indent="0">
              <a:lnSpc>
                <a:spcPct val="100000"/>
              </a:lnSpc>
              <a:spcBef>
                <a:spcPts val="0"/>
              </a:spcBef>
              <a:buNone/>
            </a:pPr>
            <a:r>
              <a:rPr lang="en-US" altLang="zh-CN" sz="3200" i="1" dirty="0" smtClean="0"/>
              <a:t>(see</a:t>
            </a:r>
            <a:r>
              <a:rPr lang="zh-CN" altLang="en-US" sz="3200" i="1" dirty="0" smtClean="0"/>
              <a:t> </a:t>
            </a:r>
            <a:r>
              <a:rPr lang="en-US" altLang="zh-CN" sz="3200" i="1" dirty="0" err="1" smtClean="0"/>
              <a:t>cheatsheet</a:t>
            </a:r>
            <a:r>
              <a:rPr lang="zh-CN" altLang="en-US" sz="3200" i="1" dirty="0" smtClean="0"/>
              <a:t> </a:t>
            </a:r>
            <a:r>
              <a:rPr lang="en-US" altLang="zh-CN" sz="3200" i="1" dirty="0" smtClean="0"/>
              <a:t>provided!</a:t>
            </a:r>
            <a:r>
              <a:rPr lang="zh-CN" altLang="en-US" sz="3200" i="1" dirty="0" smtClean="0"/>
              <a:t> </a:t>
            </a:r>
            <a:r>
              <a:rPr lang="en-US" altLang="zh-CN" sz="3200" i="1" dirty="0" smtClean="0"/>
              <a:t>)</a:t>
            </a:r>
          </a:p>
          <a:p>
            <a:pPr marL="0" indent="0">
              <a:lnSpc>
                <a:spcPct val="100000"/>
              </a:lnSpc>
              <a:spcBef>
                <a:spcPts val="0"/>
              </a:spcBef>
              <a:buNone/>
            </a:pPr>
            <a:endParaRPr lang="en-US" dirty="0"/>
          </a:p>
        </p:txBody>
      </p:sp>
    </p:spTree>
    <p:extLst>
      <p:ext uri="{BB962C8B-B14F-4D97-AF65-F5344CB8AC3E}">
        <p14:creationId xmlns:p14="http://schemas.microsoft.com/office/powerpoint/2010/main" val="3881948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latin typeface="Times New Roman" charset="0"/>
                <a:ea typeface="Times New Roman" charset="0"/>
                <a:cs typeface="Times New Roman" charset="0"/>
              </a:rPr>
              <a:t>Data</a:t>
            </a:r>
            <a:r>
              <a:rPr lang="zh-CN" altLang="en-US" dirty="0" smtClean="0">
                <a:latin typeface="Times New Roman" charset="0"/>
                <a:ea typeface="Times New Roman" charset="0"/>
                <a:cs typeface="Times New Roman" charset="0"/>
              </a:rPr>
              <a:t> </a:t>
            </a:r>
            <a:r>
              <a:rPr lang="en-US" altLang="zh-CN" dirty="0" smtClean="0">
                <a:latin typeface="Times New Roman" charset="0"/>
                <a:ea typeface="Times New Roman" charset="0"/>
                <a:cs typeface="Times New Roman" charset="0"/>
              </a:rPr>
              <a:t>Preparation:</a:t>
            </a:r>
            <a:r>
              <a:rPr lang="zh-CN" altLang="en-US" dirty="0" smtClean="0">
                <a:latin typeface="Times New Roman" charset="0"/>
                <a:ea typeface="Times New Roman" charset="0"/>
                <a:cs typeface="Times New Roman" charset="0"/>
              </a:rPr>
              <a:t> </a:t>
            </a:r>
            <a:r>
              <a:rPr lang="en-US" altLang="zh-CN" dirty="0" smtClean="0">
                <a:latin typeface="Times New Roman" charset="0"/>
                <a:ea typeface="Times New Roman" charset="0"/>
                <a:cs typeface="Times New Roman" charset="0"/>
              </a:rPr>
              <a:t/>
            </a:r>
            <a:br>
              <a:rPr lang="en-US" altLang="zh-CN" dirty="0" smtClean="0">
                <a:latin typeface="Times New Roman" charset="0"/>
                <a:ea typeface="Times New Roman" charset="0"/>
                <a:cs typeface="Times New Roman" charset="0"/>
              </a:rPr>
            </a:br>
            <a:r>
              <a:rPr lang="en-US" altLang="zh-CN" dirty="0" smtClean="0">
                <a:latin typeface="Times New Roman" charset="0"/>
                <a:ea typeface="Times New Roman" charset="0"/>
                <a:cs typeface="Times New Roman" charset="0"/>
              </a:rPr>
              <a:t>Some</a:t>
            </a:r>
            <a:r>
              <a:rPr lang="zh-CN" altLang="en-US" dirty="0" smtClean="0">
                <a:latin typeface="Times New Roman" charset="0"/>
                <a:ea typeface="Times New Roman" charset="0"/>
                <a:cs typeface="Times New Roman" charset="0"/>
              </a:rPr>
              <a:t> </a:t>
            </a:r>
            <a:r>
              <a:rPr lang="en-US" altLang="zh-CN" dirty="0" smtClean="0">
                <a:latin typeface="Times New Roman" charset="0"/>
                <a:ea typeface="Times New Roman" charset="0"/>
                <a:cs typeface="Times New Roman" charset="0"/>
              </a:rPr>
              <a:t>suggestions</a:t>
            </a:r>
            <a:r>
              <a:rPr lang="zh-CN" altLang="en-US" dirty="0" smtClean="0">
                <a:latin typeface="Times New Roman" charset="0"/>
                <a:ea typeface="Times New Roman" charset="0"/>
                <a:cs typeface="Times New Roman" charset="0"/>
              </a:rPr>
              <a:t> </a:t>
            </a:r>
            <a:r>
              <a:rPr lang="en-US" altLang="zh-CN" dirty="0" smtClean="0">
                <a:latin typeface="Times New Roman" charset="0"/>
                <a:ea typeface="Times New Roman" charset="0"/>
                <a:cs typeface="Times New Roman" charset="0"/>
              </a:rPr>
              <a:t>for</a:t>
            </a:r>
            <a:r>
              <a:rPr lang="zh-CN" altLang="en-US" dirty="0" smtClean="0">
                <a:latin typeface="Times New Roman" charset="0"/>
                <a:ea typeface="Times New Roman" charset="0"/>
                <a:cs typeface="Times New Roman" charset="0"/>
              </a:rPr>
              <a:t> </a:t>
            </a:r>
            <a:r>
              <a:rPr lang="en-US" altLang="zh-CN" dirty="0" smtClean="0">
                <a:latin typeface="Times New Roman" charset="0"/>
                <a:ea typeface="Times New Roman" charset="0"/>
                <a:cs typeface="Times New Roman" charset="0"/>
              </a:rPr>
              <a:t>practicing</a:t>
            </a:r>
            <a:r>
              <a:rPr lang="zh-CN" altLang="en-US" dirty="0" smtClean="0">
                <a:latin typeface="Times New Roman" charset="0"/>
                <a:ea typeface="Times New Roman" charset="0"/>
                <a:cs typeface="Times New Roman" charset="0"/>
              </a:rPr>
              <a:t> </a:t>
            </a:r>
            <a:r>
              <a:rPr lang="en-US" altLang="zh-CN" dirty="0" smtClean="0">
                <a:latin typeface="Times New Roman" charset="0"/>
                <a:ea typeface="Times New Roman" charset="0"/>
                <a:cs typeface="Times New Roman" charset="0"/>
              </a:rPr>
              <a:t>R</a:t>
            </a:r>
            <a:endParaRPr lang="en-US" sz="3600" b="1" dirty="0">
              <a:latin typeface="Times New Roman" charset="0"/>
              <a:ea typeface="Times New Roman" charset="0"/>
              <a:cs typeface="Times New Roman" charset="0"/>
            </a:endParaRPr>
          </a:p>
        </p:txBody>
      </p:sp>
      <p:sp>
        <p:nvSpPr>
          <p:cNvPr id="3" name="Content Placeholder 2"/>
          <p:cNvSpPr>
            <a:spLocks noGrp="1"/>
          </p:cNvSpPr>
          <p:nvPr>
            <p:ph idx="1"/>
          </p:nvPr>
        </p:nvSpPr>
        <p:spPr/>
        <p:txBody>
          <a:bodyPr>
            <a:normAutofit fontScale="77500" lnSpcReduction="20000"/>
          </a:bodyPr>
          <a:lstStyle/>
          <a:p>
            <a:pPr marL="0" indent="0">
              <a:buNone/>
            </a:pPr>
            <a:r>
              <a:rPr lang="en-US" altLang="zh-CN" dirty="0" smtClean="0"/>
              <a:t>1.</a:t>
            </a:r>
            <a:r>
              <a:rPr lang="zh-CN" altLang="en-US" dirty="0" smtClean="0"/>
              <a:t> </a:t>
            </a:r>
            <a:r>
              <a:rPr lang="en-US" altLang="zh-CN" dirty="0"/>
              <a:t>F</a:t>
            </a:r>
            <a:r>
              <a:rPr lang="en-US" altLang="zh-CN" dirty="0" smtClean="0"/>
              <a:t>ind</a:t>
            </a:r>
            <a:r>
              <a:rPr lang="zh-CN" altLang="en-US" dirty="0" smtClean="0"/>
              <a:t> </a:t>
            </a:r>
            <a:r>
              <a:rPr lang="en-US" altLang="zh-CN" dirty="0" smtClean="0"/>
              <a:t>the</a:t>
            </a:r>
            <a:r>
              <a:rPr lang="zh-CN" altLang="en-US" dirty="0" smtClean="0"/>
              <a:t> </a:t>
            </a:r>
            <a:r>
              <a:rPr lang="en-US" altLang="zh-CN" dirty="0" smtClean="0"/>
              <a:t>packages</a:t>
            </a:r>
            <a:r>
              <a:rPr lang="zh-CN" altLang="en-US" dirty="0" smtClean="0"/>
              <a:t> </a:t>
            </a:r>
            <a:r>
              <a:rPr lang="en-US" altLang="zh-CN" dirty="0" smtClean="0"/>
              <a:t>you</a:t>
            </a:r>
            <a:r>
              <a:rPr lang="zh-CN" altLang="en-US" dirty="0" smtClean="0"/>
              <a:t> </a:t>
            </a:r>
            <a:r>
              <a:rPr lang="en-US" altLang="zh-CN" dirty="0" smtClean="0"/>
              <a:t>want</a:t>
            </a:r>
            <a:r>
              <a:rPr lang="zh-CN" altLang="en-US" dirty="0" smtClean="0"/>
              <a:t> </a:t>
            </a:r>
            <a:r>
              <a:rPr lang="en-US" altLang="zh-CN" dirty="0" smtClean="0"/>
              <a:t>from</a:t>
            </a:r>
            <a:r>
              <a:rPr lang="zh-CN" altLang="en-US" dirty="0" smtClean="0"/>
              <a:t> </a:t>
            </a:r>
            <a:r>
              <a:rPr lang="en-US" altLang="zh-CN" dirty="0" smtClean="0"/>
              <a:t>the</a:t>
            </a:r>
            <a:r>
              <a:rPr lang="zh-CN" altLang="en-US" dirty="0" smtClean="0"/>
              <a:t> </a:t>
            </a:r>
            <a:r>
              <a:rPr lang="en-US" altLang="zh-CN" dirty="0" smtClean="0"/>
              <a:t>website:</a:t>
            </a:r>
          </a:p>
          <a:p>
            <a:pPr marL="0" indent="0">
              <a:buNone/>
            </a:pPr>
            <a:r>
              <a:rPr lang="en-US" dirty="0" smtClean="0"/>
              <a:t>	</a:t>
            </a:r>
            <a:r>
              <a:rPr lang="en-US" dirty="0" smtClean="0">
                <a:hlinkClick r:id="rId2"/>
              </a:rPr>
              <a:t>https://www.rdocumentation.org/</a:t>
            </a:r>
            <a:endParaRPr lang="en-US" dirty="0" smtClean="0"/>
          </a:p>
          <a:p>
            <a:pPr marL="0" indent="0">
              <a:buNone/>
            </a:pPr>
            <a:endParaRPr lang="en-US" dirty="0" smtClean="0"/>
          </a:p>
          <a:p>
            <a:pPr marL="0" indent="0">
              <a:buNone/>
            </a:pPr>
            <a:r>
              <a:rPr lang="en-US" altLang="zh-CN" dirty="0" smtClean="0"/>
              <a:t>2.</a:t>
            </a:r>
            <a:r>
              <a:rPr lang="zh-CN" altLang="en-US" dirty="0" smtClean="0"/>
              <a:t> </a:t>
            </a:r>
            <a:r>
              <a:rPr lang="en-US" altLang="zh-CN" dirty="0"/>
              <a:t>B</a:t>
            </a:r>
            <a:r>
              <a:rPr lang="en-US" altLang="zh-CN" dirty="0" smtClean="0"/>
              <a:t>onus!</a:t>
            </a:r>
            <a:r>
              <a:rPr lang="zh-CN" altLang="en-US" dirty="0" smtClean="0"/>
              <a:t> </a:t>
            </a:r>
            <a:r>
              <a:rPr lang="en-US" altLang="zh-CN" dirty="0" smtClean="0"/>
              <a:t>you</a:t>
            </a:r>
            <a:r>
              <a:rPr lang="zh-CN" altLang="en-US" dirty="0" smtClean="0"/>
              <a:t> </a:t>
            </a:r>
            <a:r>
              <a:rPr lang="en-US" altLang="zh-CN" dirty="0" smtClean="0"/>
              <a:t>can</a:t>
            </a:r>
            <a:r>
              <a:rPr lang="zh-CN" altLang="en-US" dirty="0" smtClean="0"/>
              <a:t> </a:t>
            </a:r>
            <a:r>
              <a:rPr lang="en-US" altLang="zh-CN" dirty="0" smtClean="0"/>
              <a:t>find</a:t>
            </a:r>
            <a:r>
              <a:rPr lang="zh-CN" altLang="en-US" dirty="0" smtClean="0"/>
              <a:t> </a:t>
            </a:r>
            <a:r>
              <a:rPr lang="en-US" altLang="zh-CN" dirty="0" smtClean="0"/>
              <a:t>some</a:t>
            </a:r>
            <a:r>
              <a:rPr lang="zh-CN" altLang="en-US" dirty="0" smtClean="0"/>
              <a:t> </a:t>
            </a:r>
            <a:r>
              <a:rPr lang="en-US" altLang="zh-CN" dirty="0" smtClean="0"/>
              <a:t>useful</a:t>
            </a:r>
            <a:r>
              <a:rPr lang="zh-CN" altLang="en-US" dirty="0" smtClean="0"/>
              <a:t> </a:t>
            </a:r>
            <a:r>
              <a:rPr lang="en-US" altLang="zh-CN" dirty="0" smtClean="0"/>
              <a:t>cheat</a:t>
            </a:r>
            <a:r>
              <a:rPr lang="zh-CN" altLang="en-US" dirty="0" smtClean="0"/>
              <a:t> </a:t>
            </a:r>
            <a:r>
              <a:rPr lang="en-US" altLang="zh-CN" dirty="0" smtClean="0"/>
              <a:t>sheets</a:t>
            </a:r>
            <a:r>
              <a:rPr lang="zh-CN" altLang="en-US" dirty="0" smtClean="0"/>
              <a:t> </a:t>
            </a:r>
            <a:r>
              <a:rPr lang="en-US" altLang="zh-CN" dirty="0" smtClean="0"/>
              <a:t>here:</a:t>
            </a:r>
          </a:p>
          <a:p>
            <a:pPr marL="0" indent="0">
              <a:buNone/>
            </a:pPr>
            <a:r>
              <a:rPr lang="en-US" altLang="zh-CN" dirty="0"/>
              <a:t>	</a:t>
            </a:r>
            <a:r>
              <a:rPr lang="en-US" dirty="0" smtClean="0">
                <a:hlinkClick r:id="rId3"/>
              </a:rPr>
              <a:t> https://github.com/rstudio/cheatsheets</a:t>
            </a:r>
            <a:r>
              <a:rPr lang="zh-CN" altLang="en-US" dirty="0" smtClean="0"/>
              <a:t> </a:t>
            </a:r>
            <a:endParaRPr lang="en-US" dirty="0"/>
          </a:p>
          <a:p>
            <a:pPr marL="0" indent="0">
              <a:buNone/>
            </a:pPr>
            <a:endParaRPr lang="en-US" dirty="0" smtClean="0"/>
          </a:p>
          <a:p>
            <a:pPr marL="0" indent="0">
              <a:buNone/>
            </a:pPr>
            <a:r>
              <a:rPr lang="en-US" altLang="zh-CN" dirty="0" smtClean="0"/>
              <a:t>3.</a:t>
            </a:r>
            <a:r>
              <a:rPr lang="zh-CN" altLang="en-US" dirty="0" smtClean="0"/>
              <a:t> </a:t>
            </a:r>
            <a:r>
              <a:rPr lang="en-US" altLang="zh-CN" dirty="0"/>
              <a:t>G</a:t>
            </a:r>
            <a:r>
              <a:rPr lang="en-US" altLang="zh-CN" dirty="0" smtClean="0"/>
              <a:t>oogle</a:t>
            </a:r>
            <a:r>
              <a:rPr lang="zh-CN" altLang="en-US" dirty="0" smtClean="0"/>
              <a:t> </a:t>
            </a:r>
            <a:r>
              <a:rPr lang="en-US" altLang="zh-CN" dirty="0" smtClean="0"/>
              <a:t>is</a:t>
            </a:r>
            <a:r>
              <a:rPr lang="zh-CN" altLang="en-US" dirty="0" smtClean="0"/>
              <a:t> </a:t>
            </a:r>
            <a:r>
              <a:rPr lang="en-US" altLang="zh-CN" dirty="0" smtClean="0"/>
              <a:t>a</a:t>
            </a:r>
            <a:r>
              <a:rPr lang="zh-CN" altLang="en-US" dirty="0" smtClean="0"/>
              <a:t> </a:t>
            </a:r>
            <a:r>
              <a:rPr lang="en-US" altLang="zh-CN" dirty="0" smtClean="0"/>
              <a:t>good</a:t>
            </a:r>
            <a:r>
              <a:rPr lang="zh-CN" altLang="en-US" dirty="0" smtClean="0"/>
              <a:t> </a:t>
            </a:r>
            <a:r>
              <a:rPr lang="en-US" altLang="zh-CN" dirty="0" smtClean="0"/>
              <a:t>teacher!</a:t>
            </a:r>
          </a:p>
          <a:p>
            <a:pPr marL="0" indent="0">
              <a:buNone/>
            </a:pPr>
            <a:r>
              <a:rPr lang="en-US" altLang="zh-CN" dirty="0" smtClean="0"/>
              <a:t>4.</a:t>
            </a:r>
            <a:r>
              <a:rPr lang="zh-CN" altLang="en-US" dirty="0" smtClean="0"/>
              <a:t> </a:t>
            </a:r>
            <a:r>
              <a:rPr lang="en-US" altLang="zh-CN" dirty="0" smtClean="0"/>
              <a:t>It</a:t>
            </a:r>
            <a:r>
              <a:rPr lang="zh-CN" altLang="en-US" dirty="0" smtClean="0"/>
              <a:t> </a:t>
            </a:r>
            <a:r>
              <a:rPr lang="en-US" altLang="zh-CN" dirty="0" smtClean="0"/>
              <a:t>is</a:t>
            </a:r>
            <a:r>
              <a:rPr lang="zh-CN" altLang="en-US" dirty="0" smtClean="0"/>
              <a:t> </a:t>
            </a:r>
            <a:r>
              <a:rPr lang="en-US" altLang="zh-CN" dirty="0" smtClean="0"/>
              <a:t>a</a:t>
            </a:r>
            <a:r>
              <a:rPr lang="zh-CN" altLang="en-US" dirty="0" smtClean="0"/>
              <a:t> </a:t>
            </a:r>
            <a:r>
              <a:rPr lang="en-US" altLang="zh-CN" dirty="0" smtClean="0"/>
              <a:t>good</a:t>
            </a:r>
            <a:r>
              <a:rPr lang="zh-CN" altLang="en-US" dirty="0" smtClean="0"/>
              <a:t> </a:t>
            </a:r>
            <a:r>
              <a:rPr lang="en-US" altLang="zh-CN" dirty="0" smtClean="0"/>
              <a:t>forum</a:t>
            </a:r>
            <a:r>
              <a:rPr lang="zh-CN" altLang="en-US" dirty="0" smtClean="0"/>
              <a:t> </a:t>
            </a:r>
            <a:r>
              <a:rPr lang="en-US" altLang="zh-CN" dirty="0" smtClean="0"/>
              <a:t>to</a:t>
            </a:r>
            <a:r>
              <a:rPr lang="zh-CN" altLang="en-US" dirty="0" smtClean="0"/>
              <a:t> </a:t>
            </a:r>
            <a:r>
              <a:rPr lang="en-US" altLang="zh-CN" dirty="0" smtClean="0"/>
              <a:t>ask</a:t>
            </a:r>
            <a:r>
              <a:rPr lang="zh-CN" altLang="en-US" dirty="0" smtClean="0"/>
              <a:t> </a:t>
            </a:r>
            <a:r>
              <a:rPr lang="en-US" altLang="zh-CN" dirty="0" smtClean="0"/>
              <a:t>questions</a:t>
            </a:r>
            <a:r>
              <a:rPr lang="zh-CN" altLang="en-US" dirty="0" smtClean="0"/>
              <a:t> </a:t>
            </a:r>
            <a:r>
              <a:rPr lang="en-US" altLang="zh-CN" dirty="0" smtClean="0"/>
              <a:t>and</a:t>
            </a:r>
            <a:r>
              <a:rPr lang="zh-CN" altLang="en-US" dirty="0" smtClean="0"/>
              <a:t> </a:t>
            </a:r>
            <a:r>
              <a:rPr lang="en-US" altLang="zh-CN" dirty="0" smtClean="0"/>
              <a:t>search</a:t>
            </a:r>
            <a:r>
              <a:rPr lang="zh-CN" altLang="en-US" dirty="0" smtClean="0"/>
              <a:t> </a:t>
            </a:r>
            <a:r>
              <a:rPr lang="en-US" altLang="zh-CN" dirty="0" smtClean="0"/>
              <a:t>for</a:t>
            </a:r>
            <a:r>
              <a:rPr lang="zh-CN" altLang="en-US" dirty="0" smtClean="0"/>
              <a:t> </a:t>
            </a:r>
            <a:r>
              <a:rPr lang="en-US" altLang="zh-CN" dirty="0" smtClean="0"/>
              <a:t>answers:</a:t>
            </a:r>
          </a:p>
          <a:p>
            <a:pPr marL="0" indent="0">
              <a:buNone/>
            </a:pPr>
            <a:r>
              <a:rPr lang="en-US" dirty="0"/>
              <a:t>	</a:t>
            </a:r>
            <a:r>
              <a:rPr lang="en-US" dirty="0" smtClean="0">
                <a:hlinkClick r:id="rId4"/>
              </a:rPr>
              <a:t> https://stackoverflow.com/</a:t>
            </a:r>
            <a:endParaRPr lang="en-US" dirty="0" smtClean="0"/>
          </a:p>
          <a:p>
            <a:pPr marL="0" indent="0">
              <a:buNone/>
            </a:pPr>
            <a:endParaRPr lang="en-US" dirty="0" smtClean="0"/>
          </a:p>
          <a:p>
            <a:pPr marL="0" indent="0">
              <a:buNone/>
            </a:pPr>
            <a:r>
              <a:rPr lang="en-US" altLang="zh-CN" dirty="0" smtClean="0"/>
              <a:t>5.</a:t>
            </a:r>
            <a:r>
              <a:rPr lang="zh-CN" altLang="en-US" dirty="0" smtClean="0"/>
              <a:t> </a:t>
            </a:r>
            <a:r>
              <a:rPr lang="en-US" altLang="zh-CN" dirty="0" smtClean="0"/>
              <a:t>Online</a:t>
            </a:r>
            <a:r>
              <a:rPr lang="zh-CN" altLang="en-US" dirty="0" smtClean="0"/>
              <a:t> </a:t>
            </a:r>
            <a:r>
              <a:rPr lang="en-US" altLang="zh-CN" dirty="0" smtClean="0"/>
              <a:t>courses</a:t>
            </a:r>
            <a:r>
              <a:rPr lang="zh-CN" altLang="en-US" dirty="0" smtClean="0"/>
              <a:t> </a:t>
            </a:r>
            <a:r>
              <a:rPr lang="en-US" altLang="zh-CN" dirty="0" smtClean="0"/>
              <a:t>are</a:t>
            </a:r>
            <a:r>
              <a:rPr lang="zh-CN" altLang="en-US" dirty="0" smtClean="0"/>
              <a:t> </a:t>
            </a:r>
            <a:r>
              <a:rPr lang="en-US" altLang="zh-CN" dirty="0" smtClean="0"/>
              <a:t>goo</a:t>
            </a:r>
            <a:r>
              <a:rPr lang="zh-CN" altLang="en-US" dirty="0" smtClean="0"/>
              <a:t> </a:t>
            </a:r>
            <a:r>
              <a:rPr lang="en-US" altLang="zh-CN" dirty="0" smtClean="0"/>
              <a:t>options</a:t>
            </a:r>
            <a:r>
              <a:rPr lang="zh-CN" altLang="en-US" dirty="0" smtClean="0"/>
              <a:t> </a:t>
            </a:r>
            <a:r>
              <a:rPr lang="en-US" altLang="zh-CN" dirty="0" smtClean="0"/>
              <a:t>to</a:t>
            </a:r>
            <a:r>
              <a:rPr lang="zh-CN" altLang="en-US" dirty="0" smtClean="0"/>
              <a:t> </a:t>
            </a:r>
            <a:r>
              <a:rPr lang="en-US" altLang="zh-CN" dirty="0" smtClean="0"/>
              <a:t>learn</a:t>
            </a:r>
            <a:r>
              <a:rPr lang="zh-CN" altLang="en-US" dirty="0" smtClean="0"/>
              <a:t> </a:t>
            </a:r>
            <a:r>
              <a:rPr lang="en-US" altLang="zh-CN" dirty="0" smtClean="0"/>
              <a:t>R,</a:t>
            </a:r>
            <a:r>
              <a:rPr lang="zh-CN" altLang="en-US" dirty="0" smtClean="0"/>
              <a:t> </a:t>
            </a:r>
            <a:r>
              <a:rPr lang="en-US" altLang="zh-CN" dirty="0" smtClean="0"/>
              <a:t>no</a:t>
            </a:r>
            <a:r>
              <a:rPr lang="zh-CN" altLang="en-US" dirty="0" smtClean="0"/>
              <a:t> </a:t>
            </a:r>
            <a:r>
              <a:rPr lang="en-US" altLang="zh-CN" dirty="0" smtClean="0"/>
              <a:t>matter</a:t>
            </a:r>
            <a:r>
              <a:rPr lang="zh-CN" altLang="en-US" dirty="0" smtClean="0"/>
              <a:t> </a:t>
            </a:r>
            <a:r>
              <a:rPr lang="en-US" altLang="zh-CN" dirty="0" smtClean="0"/>
              <a:t>you</a:t>
            </a:r>
            <a:r>
              <a:rPr lang="zh-CN" altLang="en-US" dirty="0" smtClean="0"/>
              <a:t> </a:t>
            </a:r>
            <a:r>
              <a:rPr lang="en-US" altLang="zh-CN" dirty="0" smtClean="0"/>
              <a:t>are</a:t>
            </a:r>
            <a:r>
              <a:rPr lang="zh-CN" altLang="en-US" dirty="0" smtClean="0"/>
              <a:t> </a:t>
            </a:r>
            <a:r>
              <a:rPr lang="en-US" altLang="zh-CN" dirty="0" smtClean="0"/>
              <a:t>a</a:t>
            </a:r>
            <a:r>
              <a:rPr lang="zh-CN" altLang="en-US" dirty="0" smtClean="0"/>
              <a:t> </a:t>
            </a:r>
            <a:r>
              <a:rPr lang="en-US" altLang="zh-CN" dirty="0" smtClean="0"/>
              <a:t>beginner</a:t>
            </a:r>
            <a:r>
              <a:rPr lang="zh-CN" altLang="en-US" dirty="0" smtClean="0"/>
              <a:t> </a:t>
            </a:r>
            <a:r>
              <a:rPr lang="en-US" altLang="zh-CN" dirty="0" smtClean="0"/>
              <a:t>or</a:t>
            </a:r>
            <a:r>
              <a:rPr lang="zh-CN" altLang="en-US" dirty="0" smtClean="0"/>
              <a:t> </a:t>
            </a:r>
            <a:r>
              <a:rPr lang="en-US" altLang="zh-CN" dirty="0" smtClean="0"/>
              <a:t>advanced</a:t>
            </a:r>
            <a:r>
              <a:rPr lang="zh-CN" altLang="en-US" dirty="0" smtClean="0"/>
              <a:t> </a:t>
            </a:r>
            <a:r>
              <a:rPr lang="en-US" altLang="zh-CN" dirty="0" smtClean="0"/>
              <a:t>user!</a:t>
            </a:r>
            <a:endParaRPr lang="en-US" dirty="0"/>
          </a:p>
        </p:txBody>
      </p:sp>
    </p:spTree>
    <p:extLst>
      <p:ext uri="{BB962C8B-B14F-4D97-AF65-F5344CB8AC3E}">
        <p14:creationId xmlns:p14="http://schemas.microsoft.com/office/powerpoint/2010/main" val="19516357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452009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Instructions</a:t>
            </a:r>
            <a:r>
              <a:rPr lang="zh-CN" altLang="en-US" dirty="0" smtClean="0"/>
              <a:t> </a:t>
            </a:r>
            <a:r>
              <a:rPr lang="en-US" altLang="zh-CN" dirty="0" smtClean="0"/>
              <a:t>for</a:t>
            </a:r>
            <a:r>
              <a:rPr lang="zh-CN" altLang="en-US" dirty="0" smtClean="0"/>
              <a:t> </a:t>
            </a:r>
            <a:r>
              <a:rPr lang="en-US" altLang="zh-CN" dirty="0" smtClean="0"/>
              <a:t>downloading</a:t>
            </a:r>
            <a:r>
              <a:rPr lang="zh-CN" altLang="en-US" dirty="0" smtClean="0"/>
              <a:t> </a:t>
            </a:r>
            <a:r>
              <a:rPr lang="en-US" altLang="zh-CN" dirty="0" smtClean="0"/>
              <a:t>R</a:t>
            </a:r>
            <a:endParaRPr lang="en-US" dirty="0"/>
          </a:p>
        </p:txBody>
      </p:sp>
      <p:sp>
        <p:nvSpPr>
          <p:cNvPr id="4" name="Rectangle 2"/>
          <p:cNvSpPr>
            <a:spLocks noChangeArrowheads="1"/>
          </p:cNvSpPr>
          <p:nvPr/>
        </p:nvSpPr>
        <p:spPr bwMode="auto">
          <a:xfrm>
            <a:off x="838200" y="1942691"/>
            <a:ext cx="1094222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charset="0"/>
              </a:rPr>
              <a:t>1. Go to </a:t>
            </a:r>
            <a:r>
              <a:rPr kumimoji="0" lang="en-US" altLang="en-US" sz="2400" b="0" i="1" u="none" strike="noStrike" cap="none" normalizeH="0" baseline="0" dirty="0">
                <a:ln>
                  <a:noFill/>
                </a:ln>
                <a:solidFill>
                  <a:schemeClr val="tx1"/>
                </a:solidFill>
                <a:effectLst/>
                <a:latin typeface="Arial" charset="0"/>
                <a:hlinkClick r:id="rId2"/>
              </a:rPr>
              <a:t>https://www.r-project.org/</a:t>
            </a:r>
            <a:r>
              <a:rPr kumimoji="0" lang="en-US" altLang="en-US" sz="2400" b="0" i="1" u="none" strike="noStrike" cap="none" normalizeH="0" baseline="0" dirty="0">
                <a:ln>
                  <a:noFill/>
                </a:ln>
                <a:solidFill>
                  <a:schemeClr val="tx1"/>
                </a:solidFill>
                <a:effectLst/>
                <a:latin typeface="Arial" charset="0"/>
              </a:rPr>
              <a:t> </a:t>
            </a:r>
            <a:r>
              <a:rPr kumimoji="0" lang="en-US" altLang="en-US" sz="2400" b="0" i="0" u="none" strike="noStrike" cap="none" normalizeH="0" baseline="0" dirty="0">
                <a:ln>
                  <a:noFill/>
                </a:ln>
                <a:solidFill>
                  <a:schemeClr val="tx1"/>
                </a:solidFill>
                <a:effectLst/>
                <a:latin typeface="Arial" charset="0"/>
              </a:rPr>
              <a:t>and click “To download R” (as shown below);</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charset="0"/>
            </a:endParaRPr>
          </a:p>
        </p:txBody>
      </p:sp>
      <p:pic>
        <p:nvPicPr>
          <p:cNvPr id="102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689057"/>
            <a:ext cx="5943600" cy="15621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838201" y="3984094"/>
            <a:ext cx="105156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charset="0"/>
              </a:rPr>
              <a:t>2. Choose one of the shown locations you like and click;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charset="0"/>
              </a:rPr>
              <a:t>3. Download the version that works for your computer. It has versions for MAC, Windows and Linux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charset="0"/>
              </a:rPr>
              <a:t>4. Install it and you finish this step! </a:t>
            </a:r>
          </a:p>
        </p:txBody>
      </p:sp>
    </p:spTree>
    <p:extLst>
      <p:ext uri="{BB962C8B-B14F-4D97-AF65-F5344CB8AC3E}">
        <p14:creationId xmlns:p14="http://schemas.microsoft.com/office/powerpoint/2010/main" val="13465967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Instructions</a:t>
            </a:r>
            <a:r>
              <a:rPr lang="zh-CN" altLang="en-US" dirty="0" smtClean="0"/>
              <a:t> </a:t>
            </a:r>
            <a:r>
              <a:rPr lang="en-US" altLang="zh-CN" dirty="0" smtClean="0"/>
              <a:t>for</a:t>
            </a:r>
            <a:r>
              <a:rPr lang="zh-CN" altLang="en-US" dirty="0" smtClean="0"/>
              <a:t> </a:t>
            </a:r>
            <a:r>
              <a:rPr lang="en-US" altLang="zh-CN" dirty="0" smtClean="0"/>
              <a:t>downloading</a:t>
            </a:r>
            <a:r>
              <a:rPr lang="zh-CN" altLang="en-US" dirty="0" smtClean="0"/>
              <a:t> </a:t>
            </a:r>
            <a:r>
              <a:rPr lang="en-US" altLang="zh-CN" dirty="0" smtClean="0"/>
              <a:t>R</a:t>
            </a:r>
            <a:r>
              <a:rPr lang="zh-CN" altLang="en-US" dirty="0" smtClean="0"/>
              <a:t> </a:t>
            </a:r>
            <a:r>
              <a:rPr lang="en-US" altLang="zh-CN" dirty="0" smtClean="0"/>
              <a:t>studio</a:t>
            </a:r>
            <a:endParaRPr lang="en-US" dirty="0"/>
          </a:p>
        </p:txBody>
      </p:sp>
      <p:sp>
        <p:nvSpPr>
          <p:cNvPr id="4" name="Rectangle 3"/>
          <p:cNvSpPr/>
          <p:nvPr/>
        </p:nvSpPr>
        <p:spPr>
          <a:xfrm>
            <a:off x="838200" y="2636057"/>
            <a:ext cx="10230853" cy="1938992"/>
          </a:xfrm>
          <a:prstGeom prst="rect">
            <a:avLst/>
          </a:prstGeom>
        </p:spPr>
        <p:txBody>
          <a:bodyPr wrap="square">
            <a:spAutoFit/>
          </a:bodyPr>
          <a:lstStyle/>
          <a:p>
            <a:pPr>
              <a:spcAft>
                <a:spcPts val="0"/>
              </a:spcAft>
            </a:pPr>
            <a:r>
              <a:rPr lang="en-US" sz="2400" dirty="0" smtClean="0">
                <a:effectLst/>
                <a:latin typeface="Calibri" charset="0"/>
                <a:ea typeface="DengXian" charset="-122"/>
                <a:cs typeface="Times New Roman" charset="0"/>
              </a:rPr>
              <a:t>1. Go to </a:t>
            </a:r>
            <a:r>
              <a:rPr lang="en-US" sz="2400" i="1" u="sng" dirty="0" smtClean="0">
                <a:solidFill>
                  <a:srgbClr val="0563C1"/>
                </a:solidFill>
                <a:effectLst/>
                <a:latin typeface="Calibri" charset="0"/>
                <a:ea typeface="Times New Roman" charset="0"/>
                <a:cs typeface="Times New Roman" charset="0"/>
                <a:hlinkClick r:id="rId2"/>
              </a:rPr>
              <a:t>https://rstudio.com/products/rstudio/download/#download</a:t>
            </a:r>
            <a:endParaRPr lang="en-US" sz="2400" dirty="0" smtClean="0">
              <a:effectLst/>
              <a:latin typeface="Calibri" charset="0"/>
              <a:ea typeface="DengXian" charset="-122"/>
              <a:cs typeface="Times New Roman" charset="0"/>
            </a:endParaRPr>
          </a:p>
          <a:p>
            <a:pPr>
              <a:spcAft>
                <a:spcPts val="0"/>
              </a:spcAft>
            </a:pPr>
            <a:r>
              <a:rPr lang="en-US" sz="2400" dirty="0" smtClean="0">
                <a:effectLst/>
                <a:latin typeface="Calibri" charset="0"/>
                <a:ea typeface="DengXian" charset="-122"/>
                <a:cs typeface="Times New Roman" charset="0"/>
              </a:rPr>
              <a:t>2. In ‘Installers for Supported Platforms’ section, choose and click the R Studio installer based on your operating system. The download should begin as soon as you click</a:t>
            </a:r>
          </a:p>
          <a:p>
            <a:pPr>
              <a:spcAft>
                <a:spcPts val="0"/>
              </a:spcAft>
            </a:pPr>
            <a:r>
              <a:rPr lang="en-US" sz="2400" dirty="0" smtClean="0">
                <a:effectLst/>
                <a:latin typeface="Calibri" charset="0"/>
                <a:ea typeface="DengXian" charset="-122"/>
                <a:cs typeface="Times New Roman" charset="0"/>
              </a:rPr>
              <a:t>3. Install it. (just click next and you can do it!  </a:t>
            </a:r>
            <a:r>
              <a:rPr lang="en-US" sz="2400" dirty="0" smtClean="0">
                <a:effectLst/>
                <a:latin typeface="Calibri" charset="0"/>
                <a:ea typeface="DengXian" charset="-122"/>
                <a:cs typeface="Times New Roman" charset="0"/>
                <a:sym typeface="Wingdings" charset="2"/>
              </a:rPr>
              <a:t></a:t>
            </a:r>
            <a:r>
              <a:rPr lang="en-US" sz="2400" dirty="0" smtClean="0">
                <a:effectLst/>
                <a:latin typeface="Calibri" charset="0"/>
                <a:ea typeface="DengXian" charset="-122"/>
                <a:cs typeface="Times New Roman" charset="0"/>
              </a:rPr>
              <a:t>)</a:t>
            </a:r>
            <a:endParaRPr lang="en-US" sz="2400" dirty="0">
              <a:effectLst/>
              <a:latin typeface="Calibri" charset="0"/>
              <a:ea typeface="DengXian" charset="-122"/>
              <a:cs typeface="Times New Roman" charset="0"/>
            </a:endParaRPr>
          </a:p>
        </p:txBody>
      </p:sp>
    </p:spTree>
    <p:extLst>
      <p:ext uri="{BB962C8B-B14F-4D97-AF65-F5344CB8AC3E}">
        <p14:creationId xmlns:p14="http://schemas.microsoft.com/office/powerpoint/2010/main" val="20695438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basic: the interface of R</a:t>
            </a:r>
            <a:r>
              <a:rPr lang="en-US" dirty="0" smtClean="0">
                <a:effectLst/>
              </a:rPr>
              <a:t> </a:t>
            </a:r>
            <a:endParaRPr lang="en-US" dirty="0"/>
          </a:p>
        </p:txBody>
      </p:sp>
      <p:pic>
        <p:nvPicPr>
          <p:cNvPr id="4" name="Picture 3"/>
          <p:cNvPicPr>
            <a:picLocks noChangeAspect="1"/>
          </p:cNvPicPr>
          <p:nvPr/>
        </p:nvPicPr>
        <p:blipFill>
          <a:blip r:embed="rId3"/>
          <a:stretch>
            <a:fillRect/>
          </a:stretch>
        </p:blipFill>
        <p:spPr>
          <a:xfrm>
            <a:off x="1946366" y="1690688"/>
            <a:ext cx="8038376" cy="4661141"/>
          </a:xfrm>
          <a:prstGeom prst="rect">
            <a:avLst/>
          </a:prstGeom>
        </p:spPr>
      </p:pic>
    </p:spTree>
    <p:extLst>
      <p:ext uri="{BB962C8B-B14F-4D97-AF65-F5344CB8AC3E}">
        <p14:creationId xmlns:p14="http://schemas.microsoft.com/office/powerpoint/2010/main" val="5394440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basic: </a:t>
            </a:r>
            <a:r>
              <a:rPr lang="en-US" altLang="zh-CN" dirty="0" smtClean="0"/>
              <a:t>data</a:t>
            </a:r>
            <a:r>
              <a:rPr lang="zh-CN" altLang="en-US" dirty="0" smtClean="0"/>
              <a:t> </a:t>
            </a:r>
            <a:r>
              <a:rPr lang="en-US" altLang="zh-CN" dirty="0" smtClean="0"/>
              <a:t>types</a:t>
            </a:r>
            <a:endParaRPr lang="en-US" dirty="0"/>
          </a:p>
        </p:txBody>
      </p:sp>
      <p:sp>
        <p:nvSpPr>
          <p:cNvPr id="3" name="Content Placeholder 2"/>
          <p:cNvSpPr>
            <a:spLocks noGrp="1"/>
          </p:cNvSpPr>
          <p:nvPr>
            <p:ph idx="1"/>
          </p:nvPr>
        </p:nvSpPr>
        <p:spPr>
          <a:xfrm>
            <a:off x="838200" y="1690688"/>
            <a:ext cx="10515600" cy="4351338"/>
          </a:xfrm>
        </p:spPr>
        <p:txBody>
          <a:bodyPr>
            <a:normAutofit fontScale="92500" lnSpcReduction="20000"/>
          </a:bodyPr>
          <a:lstStyle/>
          <a:p>
            <a:pPr marL="0" indent="0">
              <a:buNone/>
            </a:pPr>
            <a:r>
              <a:rPr lang="en-US" altLang="zh-CN" dirty="0" smtClean="0"/>
              <a:t>1.</a:t>
            </a:r>
            <a:r>
              <a:rPr lang="zh-CN" altLang="en-US" dirty="0" smtClean="0"/>
              <a:t> </a:t>
            </a:r>
            <a:r>
              <a:rPr lang="en-US" altLang="zh-CN" dirty="0"/>
              <a:t>C</a:t>
            </a:r>
            <a:r>
              <a:rPr lang="en-US" altLang="zh-CN" dirty="0" smtClean="0"/>
              <a:t>haracter,</a:t>
            </a:r>
            <a:r>
              <a:rPr lang="zh-CN" altLang="en-US" dirty="0" smtClean="0"/>
              <a:t> </a:t>
            </a:r>
            <a:r>
              <a:rPr lang="en-US" altLang="zh-CN" dirty="0" smtClean="0"/>
              <a:t>e.g.</a:t>
            </a:r>
            <a:r>
              <a:rPr lang="zh-CN" altLang="en-US" dirty="0" smtClean="0"/>
              <a:t> </a:t>
            </a:r>
            <a:r>
              <a:rPr lang="en-US" altLang="zh-CN" dirty="0" smtClean="0"/>
              <a:t>“hello</a:t>
            </a:r>
            <a:r>
              <a:rPr lang="zh-CN" altLang="en-US" dirty="0" smtClean="0"/>
              <a:t> </a:t>
            </a:r>
            <a:r>
              <a:rPr lang="en-US" altLang="zh-CN" dirty="0" smtClean="0"/>
              <a:t>world”</a:t>
            </a:r>
          </a:p>
          <a:p>
            <a:pPr marL="0" indent="0">
              <a:buNone/>
            </a:pPr>
            <a:r>
              <a:rPr lang="en-US" altLang="zh-CN" dirty="0" smtClean="0"/>
              <a:t>2.</a:t>
            </a:r>
            <a:r>
              <a:rPr lang="zh-CN" altLang="en-US" dirty="0" smtClean="0"/>
              <a:t> </a:t>
            </a:r>
            <a:r>
              <a:rPr lang="en-US" altLang="zh-CN" dirty="0"/>
              <a:t>N</a:t>
            </a:r>
            <a:r>
              <a:rPr lang="en-US" altLang="zh-CN" dirty="0" smtClean="0"/>
              <a:t>umeric,</a:t>
            </a:r>
            <a:r>
              <a:rPr lang="zh-CN" altLang="en-US" dirty="0" smtClean="0"/>
              <a:t> </a:t>
            </a:r>
            <a:r>
              <a:rPr lang="en-US" altLang="zh-CN" dirty="0" smtClean="0"/>
              <a:t>e.g.</a:t>
            </a:r>
            <a:r>
              <a:rPr lang="zh-CN" altLang="en-US" dirty="0" smtClean="0"/>
              <a:t> </a:t>
            </a:r>
            <a:r>
              <a:rPr lang="en-US" altLang="zh-CN" dirty="0" smtClean="0"/>
              <a:t>“123.45”</a:t>
            </a:r>
            <a:r>
              <a:rPr lang="zh-CN" altLang="en-US" dirty="0" smtClean="0"/>
              <a:t> </a:t>
            </a:r>
            <a:r>
              <a:rPr lang="en-US" altLang="zh-CN" dirty="0" smtClean="0"/>
              <a:t>/</a:t>
            </a:r>
            <a:r>
              <a:rPr lang="zh-CN" altLang="en-US" dirty="0" smtClean="0"/>
              <a:t> </a:t>
            </a:r>
            <a:r>
              <a:rPr lang="en-US" altLang="zh-CN" dirty="0" smtClean="0"/>
              <a:t>integer,</a:t>
            </a:r>
            <a:r>
              <a:rPr lang="zh-CN" altLang="en-US" dirty="0" smtClean="0"/>
              <a:t> </a:t>
            </a:r>
            <a:r>
              <a:rPr lang="en-US" altLang="zh-CN" dirty="0" smtClean="0"/>
              <a:t>e.g.</a:t>
            </a:r>
            <a:r>
              <a:rPr lang="zh-CN" altLang="en-US" dirty="0" smtClean="0"/>
              <a:t> </a:t>
            </a:r>
            <a:r>
              <a:rPr lang="en-US" altLang="zh-CN" dirty="0" smtClean="0"/>
              <a:t>“999”</a:t>
            </a:r>
          </a:p>
          <a:p>
            <a:pPr marL="0" indent="0">
              <a:buNone/>
            </a:pPr>
            <a:r>
              <a:rPr lang="en-US" altLang="zh-CN" dirty="0" smtClean="0"/>
              <a:t>3.</a:t>
            </a:r>
            <a:r>
              <a:rPr lang="zh-CN" altLang="en-US" dirty="0" smtClean="0"/>
              <a:t> </a:t>
            </a:r>
            <a:r>
              <a:rPr lang="en-US" altLang="zh-CN" dirty="0" smtClean="0"/>
              <a:t>Logical,</a:t>
            </a:r>
            <a:r>
              <a:rPr lang="zh-CN" altLang="en-US" dirty="0" smtClean="0"/>
              <a:t> </a:t>
            </a:r>
            <a:r>
              <a:rPr lang="en-US" altLang="zh-CN" dirty="0" smtClean="0"/>
              <a:t>e.g.</a:t>
            </a:r>
            <a:r>
              <a:rPr lang="zh-CN" altLang="en-US" dirty="0" smtClean="0"/>
              <a:t> </a:t>
            </a:r>
            <a:r>
              <a:rPr lang="en-US" altLang="zh-CN" dirty="0" smtClean="0"/>
              <a:t>“TRUE”</a:t>
            </a:r>
            <a:r>
              <a:rPr lang="zh-CN" altLang="en-US" dirty="0" smtClean="0"/>
              <a:t> </a:t>
            </a:r>
            <a:r>
              <a:rPr lang="en-US" altLang="zh-CN" dirty="0" smtClean="0"/>
              <a:t>or</a:t>
            </a:r>
            <a:r>
              <a:rPr lang="zh-CN" altLang="en-US" dirty="0" smtClean="0"/>
              <a:t> </a:t>
            </a:r>
            <a:r>
              <a:rPr lang="en-US" altLang="zh-CN" dirty="0" smtClean="0"/>
              <a:t>“FALSE”</a:t>
            </a:r>
          </a:p>
          <a:p>
            <a:pPr marL="0" indent="0">
              <a:buNone/>
            </a:pPr>
            <a:endParaRPr lang="en-US" altLang="zh-CN" dirty="0" smtClean="0"/>
          </a:p>
          <a:p>
            <a:pPr marL="0" indent="0">
              <a:buNone/>
            </a:pPr>
            <a:r>
              <a:rPr lang="en-US" altLang="zh-CN" dirty="0" smtClean="0"/>
              <a:t>&gt;</a:t>
            </a:r>
            <a:r>
              <a:rPr lang="zh-CN" altLang="en-US" dirty="0" smtClean="0"/>
              <a:t> </a:t>
            </a:r>
            <a:r>
              <a:rPr lang="en-US" altLang="zh-CN" dirty="0" err="1" smtClean="0"/>
              <a:t>as.numeric</a:t>
            </a:r>
            <a:r>
              <a:rPr lang="en-US" altLang="zh-CN" dirty="0" smtClean="0"/>
              <a:t>(x)</a:t>
            </a:r>
            <a:r>
              <a:rPr lang="zh-CN" altLang="en-US" dirty="0" smtClean="0"/>
              <a:t>     </a:t>
            </a:r>
            <a:r>
              <a:rPr lang="en-US" altLang="zh-CN" dirty="0" smtClean="0"/>
              <a:t>#</a:t>
            </a:r>
            <a:r>
              <a:rPr lang="zh-CN" altLang="en-US" dirty="0" smtClean="0"/>
              <a:t> </a:t>
            </a:r>
            <a:r>
              <a:rPr lang="en-US" altLang="zh-CN" dirty="0" smtClean="0"/>
              <a:t>change</a:t>
            </a:r>
            <a:r>
              <a:rPr lang="zh-CN" altLang="en-US" dirty="0" smtClean="0"/>
              <a:t> </a:t>
            </a:r>
            <a:r>
              <a:rPr lang="en-US" altLang="zh-CN" dirty="0" smtClean="0"/>
              <a:t>to</a:t>
            </a:r>
            <a:r>
              <a:rPr lang="zh-CN" altLang="en-US" dirty="0" smtClean="0"/>
              <a:t> </a:t>
            </a:r>
            <a:r>
              <a:rPr lang="en-US" altLang="zh-CN" dirty="0" smtClean="0"/>
              <a:t>another</a:t>
            </a:r>
            <a:r>
              <a:rPr lang="zh-CN" altLang="en-US" dirty="0" smtClean="0"/>
              <a:t> </a:t>
            </a:r>
            <a:r>
              <a:rPr lang="en-US" altLang="zh-CN" dirty="0" smtClean="0"/>
              <a:t>type</a:t>
            </a:r>
          </a:p>
          <a:p>
            <a:pPr marL="0" indent="0">
              <a:buNone/>
            </a:pPr>
            <a:r>
              <a:rPr lang="en-US" altLang="zh-CN" dirty="0" smtClean="0"/>
              <a:t>&gt;</a:t>
            </a:r>
            <a:r>
              <a:rPr lang="zh-CN" altLang="en-US" dirty="0" smtClean="0"/>
              <a:t> </a:t>
            </a:r>
            <a:r>
              <a:rPr lang="en-US" altLang="zh-CN" dirty="0" err="1" smtClean="0"/>
              <a:t>as.integer</a:t>
            </a:r>
            <a:r>
              <a:rPr lang="en-US" altLang="zh-CN" dirty="0" smtClean="0"/>
              <a:t>(x)</a:t>
            </a:r>
          </a:p>
          <a:p>
            <a:pPr marL="0" indent="0">
              <a:buNone/>
            </a:pPr>
            <a:r>
              <a:rPr lang="en-US" altLang="zh-CN" dirty="0" smtClean="0"/>
              <a:t>&gt;</a:t>
            </a:r>
            <a:r>
              <a:rPr lang="zh-CN" altLang="en-US" dirty="0" smtClean="0"/>
              <a:t> </a:t>
            </a:r>
            <a:r>
              <a:rPr lang="en-US" altLang="zh-CN" dirty="0" err="1" smtClean="0"/>
              <a:t>as.character</a:t>
            </a:r>
            <a:r>
              <a:rPr lang="en-US" altLang="zh-CN" dirty="0" smtClean="0"/>
              <a:t>(x)</a:t>
            </a:r>
          </a:p>
          <a:p>
            <a:pPr marL="0" indent="0">
              <a:buNone/>
            </a:pPr>
            <a:endParaRPr lang="en-US" altLang="zh-CN" dirty="0" smtClean="0"/>
          </a:p>
          <a:p>
            <a:pPr marL="0" indent="0">
              <a:buNone/>
            </a:pPr>
            <a:r>
              <a:rPr lang="en-US" altLang="zh-CN" dirty="0" smtClean="0"/>
              <a:t>class(x)</a:t>
            </a:r>
            <a:r>
              <a:rPr lang="zh-CN" altLang="en-US" dirty="0" smtClean="0"/>
              <a:t> </a:t>
            </a:r>
            <a:r>
              <a:rPr lang="en-US" altLang="zh-CN" dirty="0"/>
              <a:t>	</a:t>
            </a:r>
            <a:r>
              <a:rPr lang="en-US" altLang="zh-CN" dirty="0" smtClean="0"/>
              <a:t>#</a:t>
            </a:r>
            <a:r>
              <a:rPr lang="zh-CN" altLang="en-US" dirty="0" smtClean="0"/>
              <a:t> </a:t>
            </a:r>
            <a:r>
              <a:rPr lang="en-US" altLang="zh-CN" dirty="0" smtClean="0"/>
              <a:t>have</a:t>
            </a:r>
            <a:r>
              <a:rPr lang="zh-CN" altLang="en-US" dirty="0" smtClean="0"/>
              <a:t> </a:t>
            </a:r>
            <a:r>
              <a:rPr lang="en-US" altLang="zh-CN" dirty="0" smtClean="0"/>
              <a:t>a</a:t>
            </a:r>
            <a:r>
              <a:rPr lang="zh-CN" altLang="en-US" dirty="0" smtClean="0"/>
              <a:t> </a:t>
            </a:r>
            <a:r>
              <a:rPr lang="en-US" altLang="zh-CN" dirty="0" smtClean="0"/>
              <a:t>look</a:t>
            </a:r>
            <a:r>
              <a:rPr lang="zh-CN" altLang="en-US" dirty="0" smtClean="0"/>
              <a:t> </a:t>
            </a:r>
            <a:r>
              <a:rPr lang="en-US" altLang="zh-CN" dirty="0" smtClean="0"/>
              <a:t>at</a:t>
            </a:r>
            <a:r>
              <a:rPr lang="zh-CN" altLang="en-US" dirty="0" smtClean="0"/>
              <a:t> </a:t>
            </a:r>
            <a:r>
              <a:rPr lang="en-US" altLang="zh-CN" dirty="0" smtClean="0"/>
              <a:t>what</a:t>
            </a:r>
            <a:r>
              <a:rPr lang="zh-CN" altLang="en-US" dirty="0" smtClean="0"/>
              <a:t> </a:t>
            </a:r>
            <a:r>
              <a:rPr lang="en-US" altLang="zh-CN" dirty="0" smtClean="0"/>
              <a:t>type</a:t>
            </a:r>
            <a:r>
              <a:rPr lang="zh-CN" altLang="en-US" dirty="0" smtClean="0"/>
              <a:t> </a:t>
            </a:r>
            <a:r>
              <a:rPr lang="en-US" altLang="zh-CN" dirty="0" smtClean="0"/>
              <a:t>the</a:t>
            </a:r>
            <a:r>
              <a:rPr lang="zh-CN" altLang="en-US" dirty="0" smtClean="0"/>
              <a:t> </a:t>
            </a:r>
            <a:r>
              <a:rPr lang="en-US" altLang="zh-CN" dirty="0" smtClean="0"/>
              <a:t>object</a:t>
            </a:r>
            <a:r>
              <a:rPr lang="zh-CN" altLang="en-US" dirty="0" smtClean="0"/>
              <a:t> </a:t>
            </a:r>
            <a:r>
              <a:rPr lang="en-US" altLang="zh-CN" dirty="0" smtClean="0"/>
              <a:t>is</a:t>
            </a:r>
          </a:p>
          <a:p>
            <a:pPr marL="0" indent="0">
              <a:buNone/>
            </a:pPr>
            <a:r>
              <a:rPr lang="en-US" altLang="zh-CN" dirty="0" err="1" smtClean="0"/>
              <a:t>is.integer</a:t>
            </a:r>
            <a:r>
              <a:rPr lang="en-US" altLang="zh-CN" dirty="0" smtClean="0"/>
              <a:t>(x)</a:t>
            </a:r>
            <a:r>
              <a:rPr lang="zh-CN" altLang="en-US" dirty="0" smtClean="0"/>
              <a:t>  </a:t>
            </a:r>
            <a:r>
              <a:rPr lang="en-US" altLang="zh-CN" dirty="0" smtClean="0"/>
              <a:t>#</a:t>
            </a:r>
            <a:r>
              <a:rPr lang="zh-CN" altLang="en-US" dirty="0" smtClean="0"/>
              <a:t> </a:t>
            </a:r>
            <a:r>
              <a:rPr lang="en-US" altLang="zh-CN" dirty="0" smtClean="0"/>
              <a:t>whether</a:t>
            </a:r>
            <a:r>
              <a:rPr lang="zh-CN" altLang="en-US" dirty="0" smtClean="0"/>
              <a:t> </a:t>
            </a:r>
            <a:r>
              <a:rPr lang="en-US" altLang="zh-CN" dirty="0" smtClean="0"/>
              <a:t>the</a:t>
            </a:r>
            <a:r>
              <a:rPr lang="zh-CN" altLang="en-US" dirty="0" smtClean="0"/>
              <a:t> </a:t>
            </a:r>
            <a:r>
              <a:rPr lang="en-US" altLang="zh-CN" dirty="0" smtClean="0"/>
              <a:t>object</a:t>
            </a:r>
            <a:r>
              <a:rPr lang="zh-CN" altLang="en-US" dirty="0" smtClean="0"/>
              <a:t> </a:t>
            </a:r>
            <a:r>
              <a:rPr lang="en-US" altLang="zh-CN" dirty="0" smtClean="0"/>
              <a:t>is</a:t>
            </a:r>
            <a:r>
              <a:rPr lang="zh-CN" altLang="en-US" dirty="0" smtClean="0"/>
              <a:t> </a:t>
            </a:r>
            <a:r>
              <a:rPr lang="en-US" altLang="zh-CN" dirty="0" smtClean="0"/>
              <a:t>integer</a:t>
            </a:r>
            <a:endParaRPr lang="en-US" dirty="0"/>
          </a:p>
        </p:txBody>
      </p:sp>
    </p:spTree>
    <p:extLst>
      <p:ext uri="{BB962C8B-B14F-4D97-AF65-F5344CB8AC3E}">
        <p14:creationId xmlns:p14="http://schemas.microsoft.com/office/powerpoint/2010/main" val="14410993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basic: </a:t>
            </a:r>
            <a:r>
              <a:rPr lang="en-US" altLang="zh-CN" dirty="0" smtClean="0"/>
              <a:t>d</a:t>
            </a:r>
            <a:r>
              <a:rPr lang="en-US" dirty="0" smtClean="0"/>
              <a:t>ata </a:t>
            </a:r>
            <a:r>
              <a:rPr lang="en-US" altLang="zh-CN" dirty="0" smtClean="0"/>
              <a:t>t</a:t>
            </a:r>
            <a:r>
              <a:rPr lang="en-US" dirty="0" smtClean="0"/>
              <a:t>ypes</a:t>
            </a:r>
            <a:endParaRPr lang="en-US" dirty="0"/>
          </a:p>
        </p:txBody>
      </p:sp>
      <p:sp>
        <p:nvSpPr>
          <p:cNvPr id="3" name="Content Placeholder 2"/>
          <p:cNvSpPr>
            <a:spLocks noGrp="1"/>
          </p:cNvSpPr>
          <p:nvPr>
            <p:ph idx="1"/>
          </p:nvPr>
        </p:nvSpPr>
        <p:spPr/>
        <p:txBody>
          <a:bodyPr/>
          <a:lstStyle/>
          <a:p>
            <a:pPr marL="0" indent="0">
              <a:buNone/>
            </a:pPr>
            <a:r>
              <a:rPr lang="en-US" altLang="zh-CN" dirty="0" smtClean="0"/>
              <a:t>we</a:t>
            </a:r>
            <a:r>
              <a:rPr lang="zh-CN" altLang="en-US" dirty="0" smtClean="0"/>
              <a:t> </a:t>
            </a:r>
            <a:r>
              <a:rPr lang="en-US" altLang="zh-CN" dirty="0" smtClean="0"/>
              <a:t>could</a:t>
            </a:r>
            <a:r>
              <a:rPr lang="zh-CN" altLang="en-US" dirty="0" smtClean="0"/>
              <a:t> </a:t>
            </a:r>
            <a:r>
              <a:rPr lang="en-US" altLang="zh-CN" dirty="0" smtClean="0"/>
              <a:t>store</a:t>
            </a:r>
            <a:r>
              <a:rPr lang="zh-CN" altLang="en-US" dirty="0" smtClean="0"/>
              <a:t> </a:t>
            </a:r>
            <a:r>
              <a:rPr lang="en-US" altLang="zh-CN" dirty="0" smtClean="0"/>
              <a:t>data</a:t>
            </a:r>
            <a:r>
              <a:rPr lang="zh-CN" altLang="en-US" dirty="0" smtClean="0"/>
              <a:t> </a:t>
            </a:r>
            <a:r>
              <a:rPr lang="en-US" altLang="zh-CN" dirty="0" smtClean="0"/>
              <a:t>by</a:t>
            </a:r>
            <a:r>
              <a:rPr lang="zh-CN" altLang="en-US" dirty="0" smtClean="0"/>
              <a:t> </a:t>
            </a:r>
            <a:endParaRPr lang="en-US" altLang="zh-CN" dirty="0" smtClean="0"/>
          </a:p>
          <a:p>
            <a:pPr marL="0" indent="0">
              <a:buNone/>
            </a:pPr>
            <a:endParaRPr lang="en-US" altLang="zh-CN" dirty="0"/>
          </a:p>
          <a:p>
            <a:pPr marL="514350" indent="-514350">
              <a:buAutoNum type="arabicPeriod"/>
            </a:pPr>
            <a:r>
              <a:rPr lang="en-US" altLang="zh-CN" dirty="0" smtClean="0"/>
              <a:t>creating</a:t>
            </a:r>
            <a:r>
              <a:rPr lang="zh-CN" altLang="en-US" dirty="0" smtClean="0"/>
              <a:t> </a:t>
            </a:r>
            <a:r>
              <a:rPr lang="en-US" altLang="zh-CN" dirty="0" smtClean="0"/>
              <a:t>a</a:t>
            </a:r>
            <a:r>
              <a:rPr lang="zh-CN" altLang="en-US" dirty="0" smtClean="0"/>
              <a:t> </a:t>
            </a:r>
            <a:r>
              <a:rPr lang="en-US" altLang="zh-CN" dirty="0" smtClean="0"/>
              <a:t>vector,</a:t>
            </a:r>
            <a:r>
              <a:rPr lang="zh-CN" altLang="en-US" dirty="0" smtClean="0"/>
              <a:t> </a:t>
            </a:r>
            <a:r>
              <a:rPr lang="en-US" altLang="zh-CN" dirty="0" smtClean="0"/>
              <a:t>e.g.</a:t>
            </a:r>
            <a:r>
              <a:rPr lang="zh-CN" altLang="en-US" dirty="0" smtClean="0"/>
              <a:t> </a:t>
            </a:r>
            <a:r>
              <a:rPr lang="en-US" altLang="zh-CN" dirty="0" smtClean="0"/>
              <a:t>x</a:t>
            </a:r>
            <a:r>
              <a:rPr lang="zh-CN" altLang="en-US" dirty="0" smtClean="0"/>
              <a:t> </a:t>
            </a:r>
            <a:r>
              <a:rPr lang="en-US" altLang="zh-CN" dirty="0" smtClean="0"/>
              <a:t>&lt;-</a:t>
            </a:r>
            <a:r>
              <a:rPr lang="zh-CN" altLang="en-US" dirty="0" smtClean="0"/>
              <a:t> </a:t>
            </a:r>
            <a:r>
              <a:rPr lang="en-US" altLang="zh-CN" dirty="0" smtClean="0"/>
              <a:t>c</a:t>
            </a:r>
            <a:r>
              <a:rPr lang="zh-CN" altLang="en-US" dirty="0" smtClean="0"/>
              <a:t> </a:t>
            </a:r>
            <a:r>
              <a:rPr lang="en-US" altLang="zh-CN" dirty="0" smtClean="0"/>
              <a:t>(1,2,3)</a:t>
            </a:r>
          </a:p>
          <a:p>
            <a:pPr marL="514350" indent="-514350">
              <a:buAutoNum type="arabicPeriod"/>
            </a:pPr>
            <a:r>
              <a:rPr lang="en-US" altLang="zh-CN" dirty="0" smtClean="0"/>
              <a:t>creating</a:t>
            </a:r>
            <a:r>
              <a:rPr lang="zh-CN" altLang="en-US" dirty="0" smtClean="0"/>
              <a:t> </a:t>
            </a:r>
            <a:r>
              <a:rPr lang="en-US" altLang="zh-CN" dirty="0" smtClean="0"/>
              <a:t>a</a:t>
            </a:r>
            <a:r>
              <a:rPr lang="zh-CN" altLang="en-US" dirty="0" smtClean="0"/>
              <a:t> </a:t>
            </a:r>
            <a:r>
              <a:rPr lang="en-US" altLang="zh-CN" dirty="0" smtClean="0"/>
              <a:t>list,</a:t>
            </a:r>
            <a:r>
              <a:rPr lang="zh-CN" altLang="en-US" dirty="0" smtClean="0"/>
              <a:t> </a:t>
            </a:r>
            <a:r>
              <a:rPr lang="en-US" altLang="zh-CN" dirty="0" smtClean="0"/>
              <a:t>e.g.</a:t>
            </a:r>
            <a:r>
              <a:rPr lang="zh-CN" altLang="en-US" dirty="0" smtClean="0"/>
              <a:t> </a:t>
            </a:r>
            <a:r>
              <a:rPr lang="en-US" altLang="zh-CN" dirty="0" smtClean="0"/>
              <a:t>x</a:t>
            </a:r>
            <a:r>
              <a:rPr lang="zh-CN" altLang="en-US" dirty="0" smtClean="0"/>
              <a:t> </a:t>
            </a:r>
            <a:r>
              <a:rPr lang="en-US" altLang="zh-CN" dirty="0" smtClean="0"/>
              <a:t>&lt;-</a:t>
            </a:r>
            <a:r>
              <a:rPr lang="zh-CN" altLang="en-US" dirty="0" smtClean="0"/>
              <a:t> </a:t>
            </a:r>
            <a:r>
              <a:rPr lang="en-US" altLang="zh-CN" dirty="0" smtClean="0"/>
              <a:t>list(22,</a:t>
            </a:r>
            <a:r>
              <a:rPr lang="zh-CN" altLang="en-US" dirty="0" smtClean="0"/>
              <a:t> </a:t>
            </a:r>
            <a:r>
              <a:rPr lang="en-US" altLang="zh-CN" dirty="0" smtClean="0"/>
              <a:t>“ab”,</a:t>
            </a:r>
            <a:r>
              <a:rPr lang="zh-CN" altLang="en-US" dirty="0" smtClean="0"/>
              <a:t> </a:t>
            </a:r>
            <a:r>
              <a:rPr lang="en-US" altLang="zh-CN" dirty="0" smtClean="0"/>
              <a:t>TRUE,</a:t>
            </a:r>
            <a:r>
              <a:rPr lang="zh-CN" altLang="en-US" dirty="0" smtClean="0"/>
              <a:t> </a:t>
            </a:r>
            <a:r>
              <a:rPr lang="en-US" altLang="zh-CN" dirty="0" smtClean="0"/>
              <a:t>1+2i)</a:t>
            </a:r>
          </a:p>
          <a:p>
            <a:pPr marL="514350" indent="-514350">
              <a:buAutoNum type="arabicPeriod"/>
            </a:pPr>
            <a:r>
              <a:rPr lang="en-US" altLang="zh-CN" dirty="0" smtClean="0"/>
              <a:t>creating</a:t>
            </a:r>
            <a:r>
              <a:rPr lang="zh-CN" altLang="en-US" dirty="0" smtClean="0"/>
              <a:t> </a:t>
            </a:r>
            <a:r>
              <a:rPr lang="en-US" altLang="zh-CN" dirty="0" smtClean="0"/>
              <a:t>a</a:t>
            </a:r>
            <a:r>
              <a:rPr lang="zh-CN" altLang="en-US" dirty="0" smtClean="0"/>
              <a:t> </a:t>
            </a:r>
            <a:r>
              <a:rPr lang="en-US" altLang="zh-CN" dirty="0" smtClean="0"/>
              <a:t>matrix,</a:t>
            </a:r>
            <a:r>
              <a:rPr lang="zh-CN" altLang="en-US" dirty="0" smtClean="0"/>
              <a:t> </a:t>
            </a:r>
            <a:r>
              <a:rPr lang="en-US" altLang="zh-CN" dirty="0" smtClean="0"/>
              <a:t>e.g.</a:t>
            </a:r>
            <a:r>
              <a:rPr lang="zh-CN" altLang="en-US" dirty="0" smtClean="0"/>
              <a:t> </a:t>
            </a:r>
            <a:r>
              <a:rPr lang="en-US" altLang="zh-CN" dirty="0" smtClean="0"/>
              <a:t>x</a:t>
            </a:r>
            <a:r>
              <a:rPr lang="zh-CN" altLang="en-US" dirty="0" smtClean="0"/>
              <a:t> </a:t>
            </a:r>
            <a:r>
              <a:rPr lang="en-US" altLang="zh-CN" dirty="0" smtClean="0"/>
              <a:t>&lt;-</a:t>
            </a:r>
            <a:r>
              <a:rPr lang="zh-CN" altLang="en-US" dirty="0" smtClean="0"/>
              <a:t> </a:t>
            </a:r>
            <a:r>
              <a:rPr lang="en-US" altLang="zh-CN" dirty="0" smtClean="0"/>
              <a:t>matrix(1:6,</a:t>
            </a:r>
            <a:r>
              <a:rPr lang="zh-CN" altLang="en-US" dirty="0" smtClean="0"/>
              <a:t> </a:t>
            </a:r>
            <a:r>
              <a:rPr lang="en-US" altLang="zh-CN" dirty="0" err="1" smtClean="0"/>
              <a:t>nrow</a:t>
            </a:r>
            <a:r>
              <a:rPr lang="en-US" altLang="zh-CN" dirty="0" smtClean="0"/>
              <a:t>=3,</a:t>
            </a:r>
            <a:r>
              <a:rPr lang="zh-CN" altLang="en-US" dirty="0" smtClean="0"/>
              <a:t> </a:t>
            </a:r>
            <a:r>
              <a:rPr lang="en-US" altLang="zh-CN" dirty="0" err="1" smtClean="0"/>
              <a:t>ncol</a:t>
            </a:r>
            <a:r>
              <a:rPr lang="en-US" altLang="zh-CN" dirty="0" smtClean="0"/>
              <a:t>=2)</a:t>
            </a:r>
          </a:p>
          <a:p>
            <a:pPr marL="514350" indent="-514350">
              <a:buAutoNum type="arabicPeriod"/>
            </a:pPr>
            <a:r>
              <a:rPr lang="en-US" altLang="zh-CN" dirty="0" smtClean="0"/>
              <a:t>creating</a:t>
            </a:r>
            <a:r>
              <a:rPr lang="zh-CN" altLang="en-US" dirty="0" smtClean="0"/>
              <a:t> </a:t>
            </a:r>
            <a:r>
              <a:rPr lang="en-US" altLang="zh-CN" dirty="0" smtClean="0"/>
              <a:t>a</a:t>
            </a:r>
            <a:r>
              <a:rPr lang="zh-CN" altLang="en-US" dirty="0" smtClean="0"/>
              <a:t> </a:t>
            </a:r>
            <a:r>
              <a:rPr lang="en-US" altLang="zh-CN" dirty="0" smtClean="0"/>
              <a:t>data</a:t>
            </a:r>
            <a:r>
              <a:rPr lang="zh-CN" altLang="en-US" dirty="0" smtClean="0"/>
              <a:t> </a:t>
            </a:r>
            <a:r>
              <a:rPr lang="en-US" altLang="zh-CN" dirty="0" smtClean="0"/>
              <a:t>frame,</a:t>
            </a:r>
            <a:r>
              <a:rPr lang="zh-CN" altLang="en-US" dirty="0" smtClean="0"/>
              <a:t> </a:t>
            </a:r>
            <a:r>
              <a:rPr lang="en-US" altLang="zh-CN" dirty="0" smtClean="0"/>
              <a:t>e.g.</a:t>
            </a:r>
            <a:r>
              <a:rPr lang="zh-CN" altLang="en-US" dirty="0" smtClean="0"/>
              <a:t> </a:t>
            </a:r>
            <a:r>
              <a:rPr lang="en-US" altLang="zh-CN" dirty="0" smtClean="0"/>
              <a:t>x</a:t>
            </a:r>
            <a:r>
              <a:rPr lang="zh-CN" altLang="en-US" dirty="0" smtClean="0"/>
              <a:t> </a:t>
            </a:r>
            <a:r>
              <a:rPr lang="en-US" altLang="zh-CN" dirty="0" smtClean="0"/>
              <a:t>&lt;-</a:t>
            </a:r>
            <a:r>
              <a:rPr lang="zh-CN" altLang="en-US" dirty="0" smtClean="0"/>
              <a:t> </a:t>
            </a:r>
            <a:r>
              <a:rPr lang="en-US" altLang="zh-CN" dirty="0" err="1" smtClean="0"/>
              <a:t>data.frame</a:t>
            </a:r>
            <a:r>
              <a:rPr lang="en-US" altLang="zh-CN" dirty="0" smtClean="0"/>
              <a:t>(x</a:t>
            </a:r>
            <a:r>
              <a:rPr lang="zh-CN" altLang="en-US" dirty="0" smtClean="0"/>
              <a:t> </a:t>
            </a:r>
            <a:r>
              <a:rPr lang="en-US" altLang="zh-CN" dirty="0" smtClean="0"/>
              <a:t>=</a:t>
            </a:r>
            <a:r>
              <a:rPr lang="zh-CN" altLang="en-US" dirty="0" smtClean="0"/>
              <a:t> </a:t>
            </a:r>
            <a:r>
              <a:rPr lang="en-US" altLang="zh-CN" dirty="0" smtClean="0"/>
              <a:t>data1,</a:t>
            </a:r>
            <a:r>
              <a:rPr lang="zh-CN" altLang="en-US" dirty="0" smtClean="0"/>
              <a:t> </a:t>
            </a:r>
            <a:r>
              <a:rPr lang="en-US" altLang="zh-CN" dirty="0" smtClean="0"/>
              <a:t>y=data2,</a:t>
            </a:r>
            <a:r>
              <a:rPr lang="zh-CN" altLang="en-US" dirty="0" smtClean="0"/>
              <a:t> </a:t>
            </a:r>
            <a:r>
              <a:rPr lang="en-US" altLang="zh-CN" dirty="0" smtClean="0"/>
              <a:t>header</a:t>
            </a:r>
            <a:r>
              <a:rPr lang="zh-CN" altLang="en-US" dirty="0" smtClean="0"/>
              <a:t> </a:t>
            </a:r>
            <a:r>
              <a:rPr lang="en-US" altLang="zh-CN" dirty="0" smtClean="0"/>
              <a:t>=</a:t>
            </a:r>
            <a:r>
              <a:rPr lang="zh-CN" altLang="en-US" dirty="0" smtClean="0"/>
              <a:t> </a:t>
            </a:r>
            <a:r>
              <a:rPr lang="en-US" altLang="zh-CN" dirty="0" smtClean="0"/>
              <a:t>TRUE,</a:t>
            </a:r>
            <a:r>
              <a:rPr lang="zh-CN" altLang="en-US" dirty="0" smtClean="0"/>
              <a:t> </a:t>
            </a:r>
            <a:r>
              <a:rPr lang="en-US" altLang="zh-CN" dirty="0" err="1" smtClean="0"/>
              <a:t>sep</a:t>
            </a:r>
            <a:r>
              <a:rPr lang="en-US" altLang="zh-CN" dirty="0" smtClean="0"/>
              <a:t>=“,”)</a:t>
            </a:r>
            <a:endParaRPr lang="en-US" altLang="zh-CN" dirty="0" smtClean="0"/>
          </a:p>
          <a:p>
            <a:pPr marL="514350" indent="-514350">
              <a:buAutoNum type="arabicPeriod"/>
            </a:pPr>
            <a:endParaRPr lang="en-US" altLang="zh-CN" dirty="0" smtClean="0"/>
          </a:p>
          <a:p>
            <a:pPr>
              <a:buFont typeface="Wingdings" charset="2"/>
              <a:buChar char="Ø"/>
            </a:pPr>
            <a:endParaRPr lang="en-US" dirty="0" smtClean="0"/>
          </a:p>
        </p:txBody>
      </p:sp>
    </p:spTree>
    <p:extLst>
      <p:ext uri="{BB962C8B-B14F-4D97-AF65-F5344CB8AC3E}">
        <p14:creationId xmlns:p14="http://schemas.microsoft.com/office/powerpoint/2010/main" val="7300641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basic: </a:t>
            </a:r>
            <a:r>
              <a:rPr lang="en-US" altLang="zh-CN" dirty="0" smtClean="0"/>
              <a:t>c</a:t>
            </a:r>
            <a:r>
              <a:rPr lang="en-US" dirty="0" smtClean="0"/>
              <a:t>omputations</a:t>
            </a:r>
            <a:endParaRPr lang="en-US" dirty="0"/>
          </a:p>
        </p:txBody>
      </p:sp>
      <p:sp>
        <p:nvSpPr>
          <p:cNvPr id="3" name="Content Placeholder 2"/>
          <p:cNvSpPr>
            <a:spLocks noGrp="1"/>
          </p:cNvSpPr>
          <p:nvPr>
            <p:ph idx="1"/>
          </p:nvPr>
        </p:nvSpPr>
        <p:spPr/>
        <p:txBody>
          <a:bodyPr/>
          <a:lstStyle/>
          <a:p>
            <a:r>
              <a:rPr lang="en-US" altLang="zh-CN" dirty="0" smtClean="0"/>
              <a:t>x</a:t>
            </a:r>
            <a:r>
              <a:rPr lang="zh-CN" altLang="en-US" dirty="0" smtClean="0"/>
              <a:t> </a:t>
            </a:r>
            <a:r>
              <a:rPr lang="en-US" altLang="zh-CN" dirty="0" smtClean="0"/>
              <a:t>&lt;-</a:t>
            </a:r>
            <a:r>
              <a:rPr lang="zh-CN" altLang="en-US" dirty="0" smtClean="0"/>
              <a:t> </a:t>
            </a:r>
            <a:r>
              <a:rPr lang="en-US" altLang="zh-CN" dirty="0" smtClean="0"/>
              <a:t>2</a:t>
            </a:r>
            <a:r>
              <a:rPr lang="zh-CN" altLang="en-US" dirty="0" smtClean="0"/>
              <a:t> </a:t>
            </a:r>
            <a:r>
              <a:rPr lang="en-US" altLang="zh-CN" dirty="0" smtClean="0"/>
              <a:t>+</a:t>
            </a:r>
            <a:r>
              <a:rPr lang="zh-CN" altLang="en-US" dirty="0" smtClean="0"/>
              <a:t> </a:t>
            </a:r>
            <a:r>
              <a:rPr lang="en-US" altLang="zh-CN" dirty="0" smtClean="0"/>
              <a:t>3</a:t>
            </a:r>
          </a:p>
          <a:p>
            <a:r>
              <a:rPr lang="en-US" altLang="zh-CN" dirty="0" smtClean="0"/>
              <a:t>y</a:t>
            </a:r>
            <a:r>
              <a:rPr lang="zh-CN" altLang="en-US" dirty="0" smtClean="0"/>
              <a:t> </a:t>
            </a:r>
            <a:r>
              <a:rPr lang="en-US" altLang="zh-CN" dirty="0" smtClean="0"/>
              <a:t>&lt;-</a:t>
            </a:r>
            <a:r>
              <a:rPr lang="zh-CN" altLang="en-US" dirty="0" smtClean="0"/>
              <a:t> </a:t>
            </a:r>
            <a:r>
              <a:rPr lang="en-US" altLang="zh-CN" dirty="0" smtClean="0"/>
              <a:t>6</a:t>
            </a:r>
            <a:r>
              <a:rPr lang="zh-CN" altLang="en-US" dirty="0" smtClean="0"/>
              <a:t> </a:t>
            </a:r>
            <a:r>
              <a:rPr lang="en-US" altLang="zh-CN" dirty="0" smtClean="0"/>
              <a:t>/</a:t>
            </a:r>
            <a:r>
              <a:rPr lang="zh-CN" altLang="en-US" dirty="0" smtClean="0"/>
              <a:t> </a:t>
            </a:r>
            <a:r>
              <a:rPr lang="en-US" altLang="zh-CN" dirty="0" smtClean="0"/>
              <a:t>3</a:t>
            </a:r>
          </a:p>
          <a:p>
            <a:r>
              <a:rPr lang="en-US" altLang="zh-CN" dirty="0" smtClean="0"/>
              <a:t>z</a:t>
            </a:r>
            <a:r>
              <a:rPr lang="zh-CN" altLang="en-US" dirty="0" smtClean="0"/>
              <a:t> </a:t>
            </a:r>
            <a:r>
              <a:rPr lang="en-US" altLang="zh-CN" dirty="0" smtClean="0"/>
              <a:t>&lt;-</a:t>
            </a:r>
            <a:r>
              <a:rPr lang="zh-CN" altLang="en-US" dirty="0" smtClean="0"/>
              <a:t> </a:t>
            </a:r>
            <a:r>
              <a:rPr lang="en-US" altLang="zh-CN" dirty="0" smtClean="0"/>
              <a:t>log(12)</a:t>
            </a:r>
            <a:r>
              <a:rPr lang="zh-CN" altLang="en-US" dirty="0" smtClean="0"/>
              <a:t> </a:t>
            </a:r>
            <a:endParaRPr lang="en-US" altLang="zh-CN" dirty="0" smtClean="0"/>
          </a:p>
          <a:p>
            <a:r>
              <a:rPr lang="en-US" altLang="zh-CN" dirty="0" err="1" smtClean="0"/>
              <a:t>sqrt</a:t>
            </a:r>
            <a:r>
              <a:rPr lang="en-US" altLang="zh-CN" dirty="0" smtClean="0"/>
              <a:t>(),</a:t>
            </a:r>
            <a:r>
              <a:rPr lang="zh-CN" altLang="en-US" dirty="0" smtClean="0"/>
              <a:t> </a:t>
            </a:r>
            <a:r>
              <a:rPr lang="en-US" altLang="zh-CN" dirty="0" smtClean="0"/>
              <a:t>log(),</a:t>
            </a:r>
            <a:r>
              <a:rPr lang="zh-CN" altLang="en-US" dirty="0" smtClean="0"/>
              <a:t> </a:t>
            </a:r>
            <a:r>
              <a:rPr lang="en-US" altLang="zh-CN" dirty="0" err="1" smtClean="0"/>
              <a:t>sqrt</a:t>
            </a:r>
            <a:r>
              <a:rPr lang="en-US" altLang="zh-CN" dirty="0" smtClean="0"/>
              <a:t>()...</a:t>
            </a:r>
            <a:r>
              <a:rPr lang="zh-CN" altLang="en-US" dirty="0" smtClean="0"/>
              <a:t> </a:t>
            </a:r>
            <a:endParaRPr lang="en-US" altLang="zh-CN" dirty="0" smtClean="0"/>
          </a:p>
          <a:p>
            <a:r>
              <a:rPr lang="mr-IN" altLang="zh-CN" dirty="0" err="1" smtClean="0"/>
              <a:t>c</a:t>
            </a:r>
            <a:r>
              <a:rPr lang="mr-IN" altLang="zh-CN" dirty="0" smtClean="0"/>
              <a:t> &lt;- (</a:t>
            </a:r>
            <a:r>
              <a:rPr lang="mr-IN" altLang="zh-CN" dirty="0" err="1" smtClean="0"/>
              <a:t>a</a:t>
            </a:r>
            <a:r>
              <a:rPr lang="mr-IN" altLang="zh-CN" dirty="0" smtClean="0"/>
              <a:t> + </a:t>
            </a:r>
            <a:r>
              <a:rPr lang="mr-IN" altLang="zh-CN" dirty="0" err="1" smtClean="0"/>
              <a:t>sqrt</a:t>
            </a:r>
            <a:r>
              <a:rPr lang="mr-IN" altLang="zh-CN" dirty="0" smtClean="0"/>
              <a:t>(</a:t>
            </a:r>
            <a:r>
              <a:rPr lang="mr-IN" altLang="zh-CN" dirty="0" err="1" smtClean="0"/>
              <a:t>a</a:t>
            </a:r>
            <a:r>
              <a:rPr lang="mr-IN" altLang="zh-CN" dirty="0" smtClean="0"/>
              <a:t>))/(</a:t>
            </a:r>
            <a:r>
              <a:rPr lang="mr-IN" altLang="zh-CN" dirty="0" err="1" smtClean="0"/>
              <a:t>exp</a:t>
            </a:r>
            <a:r>
              <a:rPr lang="mr-IN" altLang="zh-CN" dirty="0" smtClean="0"/>
              <a:t>(2)+1)</a:t>
            </a:r>
            <a:endParaRPr lang="en-US" altLang="zh-CN" dirty="0" smtClean="0"/>
          </a:p>
          <a:p>
            <a:endParaRPr lang="en-US" altLang="zh-CN" dirty="0"/>
          </a:p>
          <a:p>
            <a:r>
              <a:rPr lang="en-US" altLang="zh-CN" dirty="0" smtClean="0"/>
              <a:t>Basic Numerical Descriptions:</a:t>
            </a:r>
            <a:r>
              <a:rPr lang="zh-CN" altLang="en-US" dirty="0" smtClean="0"/>
              <a:t> </a:t>
            </a:r>
            <a:r>
              <a:rPr lang="en-US" altLang="zh-CN" dirty="0" smtClean="0"/>
              <a:t>mean,</a:t>
            </a:r>
            <a:r>
              <a:rPr lang="zh-CN" altLang="en-US" dirty="0" smtClean="0"/>
              <a:t> </a:t>
            </a:r>
            <a:r>
              <a:rPr lang="en-US" altLang="zh-CN" dirty="0" smtClean="0"/>
              <a:t>min,</a:t>
            </a:r>
            <a:r>
              <a:rPr lang="zh-CN" altLang="en-US" dirty="0" smtClean="0"/>
              <a:t> </a:t>
            </a:r>
            <a:r>
              <a:rPr lang="en-US" altLang="zh-CN" dirty="0" smtClean="0"/>
              <a:t>SD,</a:t>
            </a:r>
            <a:r>
              <a:rPr lang="zh-CN" altLang="en-US" dirty="0" smtClean="0"/>
              <a:t> </a:t>
            </a:r>
            <a:r>
              <a:rPr lang="en-US" altLang="zh-CN" dirty="0" smtClean="0"/>
              <a:t>etc...</a:t>
            </a:r>
            <a:r>
              <a:rPr lang="zh-CN" altLang="en-US" dirty="0" smtClean="0"/>
              <a:t> </a:t>
            </a:r>
            <a:r>
              <a:rPr lang="en-US" altLang="zh-CN" dirty="0" smtClean="0"/>
              <a:t>(see</a:t>
            </a:r>
            <a:r>
              <a:rPr lang="zh-CN" altLang="en-US" dirty="0" smtClean="0"/>
              <a:t> </a:t>
            </a:r>
            <a:r>
              <a:rPr lang="en-US" altLang="zh-CN" dirty="0" smtClean="0"/>
              <a:t>scripts)</a:t>
            </a:r>
          </a:p>
          <a:p>
            <a:r>
              <a:rPr lang="en-US" altLang="zh-CN" dirty="0" smtClean="0"/>
              <a:t>round()</a:t>
            </a:r>
            <a:r>
              <a:rPr lang="zh-CN" altLang="en-US" dirty="0" smtClean="0"/>
              <a:t> </a:t>
            </a:r>
            <a:r>
              <a:rPr lang="en-US" altLang="zh-CN" dirty="0" smtClean="0"/>
              <a:t>/</a:t>
            </a:r>
            <a:r>
              <a:rPr lang="zh-CN" altLang="en-US" dirty="0" smtClean="0"/>
              <a:t> </a:t>
            </a:r>
            <a:r>
              <a:rPr lang="en-US" altLang="zh-CN" dirty="0" smtClean="0"/>
              <a:t>ceiling()</a:t>
            </a:r>
            <a:r>
              <a:rPr lang="zh-CN" altLang="en-US" dirty="0" smtClean="0"/>
              <a:t> </a:t>
            </a:r>
            <a:r>
              <a:rPr lang="en-US" altLang="zh-CN" dirty="0" smtClean="0"/>
              <a:t>/</a:t>
            </a:r>
            <a:r>
              <a:rPr lang="zh-CN" altLang="en-US" dirty="0" smtClean="0"/>
              <a:t> </a:t>
            </a:r>
            <a:r>
              <a:rPr lang="en-US" altLang="zh-CN" dirty="0" smtClean="0"/>
              <a:t>floor()</a:t>
            </a:r>
            <a:endParaRPr lang="en-US" dirty="0" smtClean="0"/>
          </a:p>
          <a:p>
            <a:endParaRPr lang="en-US" altLang="zh-CN" dirty="0" smtClean="0"/>
          </a:p>
          <a:p>
            <a:endParaRPr lang="en-US" dirty="0"/>
          </a:p>
          <a:p>
            <a:endParaRPr lang="en-US" dirty="0"/>
          </a:p>
        </p:txBody>
      </p:sp>
    </p:spTree>
    <p:extLst>
      <p:ext uri="{BB962C8B-B14F-4D97-AF65-F5344CB8AC3E}">
        <p14:creationId xmlns:p14="http://schemas.microsoft.com/office/powerpoint/2010/main" val="11145222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latin typeface="Times New Roman" charset="0"/>
                <a:ea typeface="Times New Roman" charset="0"/>
                <a:cs typeface="Times New Roman" charset="0"/>
              </a:rPr>
              <a:t>R</a:t>
            </a:r>
            <a:r>
              <a:rPr lang="zh-CN" altLang="en-US" dirty="0" smtClean="0">
                <a:latin typeface="Times New Roman" charset="0"/>
                <a:ea typeface="Times New Roman" charset="0"/>
                <a:cs typeface="Times New Roman" charset="0"/>
              </a:rPr>
              <a:t> </a:t>
            </a:r>
            <a:r>
              <a:rPr lang="en-US" altLang="zh-CN" dirty="0" smtClean="0">
                <a:latin typeface="Times New Roman" charset="0"/>
                <a:ea typeface="Times New Roman" charset="0"/>
                <a:cs typeface="Times New Roman" charset="0"/>
              </a:rPr>
              <a:t>basic:</a:t>
            </a:r>
            <a:r>
              <a:rPr lang="zh-CN" altLang="en-US" dirty="0" smtClean="0">
                <a:latin typeface="Times New Roman" charset="0"/>
                <a:ea typeface="Times New Roman" charset="0"/>
                <a:cs typeface="Times New Roman" charset="0"/>
              </a:rPr>
              <a:t> </a:t>
            </a:r>
            <a:r>
              <a:rPr lang="en-US" altLang="zh-CN" dirty="0" smtClean="0">
                <a:latin typeface="Times New Roman" charset="0"/>
                <a:ea typeface="Times New Roman" charset="0"/>
                <a:cs typeface="Times New Roman" charset="0"/>
              </a:rPr>
              <a:t>c</a:t>
            </a:r>
            <a:r>
              <a:rPr lang="en-US" dirty="0" smtClean="0">
                <a:latin typeface="Times New Roman" charset="0"/>
                <a:ea typeface="Times New Roman" charset="0"/>
                <a:cs typeface="Times New Roman" charset="0"/>
              </a:rPr>
              <a:t>ontrol </a:t>
            </a:r>
            <a:r>
              <a:rPr lang="en-US" altLang="zh-CN" dirty="0" smtClean="0">
                <a:latin typeface="Times New Roman" charset="0"/>
                <a:ea typeface="Times New Roman" charset="0"/>
                <a:cs typeface="Times New Roman" charset="0"/>
              </a:rPr>
              <a:t>s</a:t>
            </a:r>
            <a:r>
              <a:rPr lang="en-US" dirty="0" smtClean="0">
                <a:latin typeface="Times New Roman" charset="0"/>
                <a:ea typeface="Times New Roman" charset="0"/>
                <a:cs typeface="Times New Roman" charset="0"/>
              </a:rPr>
              <a:t>tructures </a:t>
            </a:r>
            <a:r>
              <a:rPr lang="zh-CN" altLang="en-US" dirty="0" smtClean="0">
                <a:latin typeface="Times New Roman" charset="0"/>
                <a:ea typeface="Times New Roman" charset="0"/>
                <a:cs typeface="Times New Roman" charset="0"/>
              </a:rPr>
              <a:t> </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27017" y="1842067"/>
            <a:ext cx="3145971" cy="2791097"/>
          </a:xfrm>
        </p:spPr>
        <p:txBody>
          <a:bodyPr>
            <a:normAutofit/>
          </a:bodyPr>
          <a:lstStyle/>
          <a:p>
            <a:pPr marL="0" indent="0">
              <a:buNone/>
            </a:pPr>
            <a:r>
              <a:rPr lang="en-US" altLang="zh-CN" sz="2400" dirty="0"/>
              <a:t>1.</a:t>
            </a:r>
            <a:r>
              <a:rPr lang="zh-CN" altLang="en-US" sz="2400" dirty="0"/>
              <a:t> </a:t>
            </a:r>
            <a:r>
              <a:rPr lang="en-US" altLang="zh-CN" sz="2400" dirty="0"/>
              <a:t>If...</a:t>
            </a:r>
            <a:r>
              <a:rPr lang="zh-CN" altLang="en-US" sz="2400" dirty="0"/>
              <a:t> </a:t>
            </a:r>
            <a:r>
              <a:rPr lang="en-US" altLang="zh-CN" sz="2400" dirty="0"/>
              <a:t>else...</a:t>
            </a:r>
          </a:p>
          <a:p>
            <a:pPr marL="0" indent="0">
              <a:buNone/>
            </a:pPr>
            <a:r>
              <a:rPr lang="en-US" altLang="zh-CN" sz="2400" dirty="0"/>
              <a:t>if</a:t>
            </a:r>
            <a:r>
              <a:rPr lang="zh-CN" altLang="en-US" sz="2400" dirty="0"/>
              <a:t> </a:t>
            </a:r>
            <a:r>
              <a:rPr lang="en-US" altLang="zh-CN" sz="2400" dirty="0"/>
              <a:t>(&lt;condition&gt;){</a:t>
            </a:r>
          </a:p>
          <a:p>
            <a:pPr marL="914400" lvl="2" indent="0">
              <a:buNone/>
            </a:pPr>
            <a:r>
              <a:rPr lang="en-US" altLang="zh-CN" sz="2400" dirty="0"/>
              <a:t>#</a:t>
            </a:r>
            <a:r>
              <a:rPr lang="zh-CN" altLang="en-US" sz="2400" dirty="0"/>
              <a:t> </a:t>
            </a:r>
            <a:r>
              <a:rPr lang="en-US" altLang="zh-CN" sz="2400" dirty="0"/>
              <a:t>do</a:t>
            </a:r>
            <a:r>
              <a:rPr lang="zh-CN" altLang="en-US" sz="2400" dirty="0"/>
              <a:t> </a:t>
            </a:r>
            <a:r>
              <a:rPr lang="en-US" altLang="zh-CN" sz="2400" dirty="0"/>
              <a:t>something</a:t>
            </a:r>
          </a:p>
          <a:p>
            <a:pPr marL="0" indent="0">
              <a:buNone/>
            </a:pPr>
            <a:r>
              <a:rPr lang="en-US" altLang="zh-CN" sz="2400" dirty="0"/>
              <a:t>}</a:t>
            </a:r>
            <a:r>
              <a:rPr lang="zh-CN" altLang="en-US" sz="2400" dirty="0"/>
              <a:t> </a:t>
            </a:r>
            <a:r>
              <a:rPr lang="en-US" altLang="zh-CN" sz="2400" dirty="0"/>
              <a:t>else</a:t>
            </a:r>
            <a:r>
              <a:rPr lang="zh-CN" altLang="en-US" sz="2400" dirty="0"/>
              <a:t> </a:t>
            </a:r>
            <a:r>
              <a:rPr lang="en-US" altLang="zh-CN" sz="2400" dirty="0"/>
              <a:t>{</a:t>
            </a:r>
          </a:p>
          <a:p>
            <a:pPr marL="0" indent="0">
              <a:buNone/>
            </a:pPr>
            <a:r>
              <a:rPr lang="en-US" altLang="zh-CN" sz="2400" dirty="0"/>
              <a:t>	#</a:t>
            </a:r>
            <a:r>
              <a:rPr lang="zh-CN" altLang="en-US" sz="2400" dirty="0"/>
              <a:t> </a:t>
            </a:r>
            <a:r>
              <a:rPr lang="en-US" altLang="zh-CN" sz="2400" dirty="0"/>
              <a:t>do</a:t>
            </a:r>
            <a:r>
              <a:rPr lang="zh-CN" altLang="en-US" sz="2400" dirty="0"/>
              <a:t> </a:t>
            </a:r>
            <a:r>
              <a:rPr lang="en-US" altLang="zh-CN" sz="2400" dirty="0" smtClean="0"/>
              <a:t>something</a:t>
            </a:r>
          </a:p>
          <a:p>
            <a:pPr marL="0" indent="0">
              <a:buNone/>
            </a:pPr>
            <a:r>
              <a:rPr lang="en-US" altLang="zh-CN" sz="2400" dirty="0"/>
              <a:t>}</a:t>
            </a:r>
          </a:p>
        </p:txBody>
      </p:sp>
      <p:sp>
        <p:nvSpPr>
          <p:cNvPr id="4" name="Content Placeholder 2"/>
          <p:cNvSpPr txBox="1">
            <a:spLocks/>
          </p:cNvSpPr>
          <p:nvPr/>
        </p:nvSpPr>
        <p:spPr>
          <a:xfrm>
            <a:off x="3984171" y="1822450"/>
            <a:ext cx="343770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altLang="zh-CN" sz="2400" dirty="0"/>
              <a:t>2</a:t>
            </a:r>
            <a:r>
              <a:rPr lang="en-US" altLang="zh-CN" sz="2400" dirty="0" smtClean="0"/>
              <a:t>.</a:t>
            </a:r>
            <a:r>
              <a:rPr lang="zh-CN" altLang="en-US" sz="2400" dirty="0" smtClean="0"/>
              <a:t> </a:t>
            </a:r>
            <a:r>
              <a:rPr lang="en-US" altLang="zh-CN" sz="2400" dirty="0" smtClean="0"/>
              <a:t>for...</a:t>
            </a:r>
          </a:p>
          <a:p>
            <a:pPr marL="0" indent="0">
              <a:buFont typeface="Arial"/>
              <a:buNone/>
            </a:pPr>
            <a:r>
              <a:rPr lang="en-US" altLang="zh-CN" sz="2400" dirty="0" smtClean="0"/>
              <a:t>for</a:t>
            </a:r>
            <a:r>
              <a:rPr lang="zh-CN" altLang="en-US" sz="2400" dirty="0" smtClean="0"/>
              <a:t> </a:t>
            </a:r>
            <a:r>
              <a:rPr lang="en-US" altLang="zh-CN" sz="2400" dirty="0" smtClean="0"/>
              <a:t>(&lt;search</a:t>
            </a:r>
            <a:r>
              <a:rPr lang="zh-CN" altLang="en-US" sz="2400" dirty="0" smtClean="0"/>
              <a:t> </a:t>
            </a:r>
            <a:r>
              <a:rPr lang="en-US" altLang="zh-CN" sz="2400" dirty="0" smtClean="0"/>
              <a:t>condition&gt;){</a:t>
            </a:r>
          </a:p>
          <a:p>
            <a:pPr marL="0" indent="0">
              <a:buFont typeface="Arial"/>
              <a:buNone/>
            </a:pPr>
            <a:r>
              <a:rPr lang="en-US" altLang="zh-CN" sz="2400" dirty="0"/>
              <a:t>	</a:t>
            </a:r>
            <a:r>
              <a:rPr lang="en-US" altLang="zh-CN" sz="2400" dirty="0" smtClean="0"/>
              <a:t>#</a:t>
            </a:r>
            <a:r>
              <a:rPr lang="zh-CN" altLang="en-US" sz="2400" dirty="0" smtClean="0"/>
              <a:t> </a:t>
            </a:r>
            <a:r>
              <a:rPr lang="en-US" altLang="zh-CN" sz="2400" dirty="0" smtClean="0"/>
              <a:t>do</a:t>
            </a:r>
            <a:r>
              <a:rPr lang="zh-CN" altLang="en-US" sz="2400" dirty="0" smtClean="0"/>
              <a:t> </a:t>
            </a:r>
            <a:r>
              <a:rPr lang="en-US" altLang="zh-CN" sz="2400" dirty="0" smtClean="0"/>
              <a:t>something</a:t>
            </a:r>
          </a:p>
          <a:p>
            <a:pPr marL="0" indent="0">
              <a:buFont typeface="Arial"/>
              <a:buNone/>
            </a:pPr>
            <a:r>
              <a:rPr lang="en-US" altLang="zh-CN" sz="2400" dirty="0" smtClean="0"/>
              <a:t>}</a:t>
            </a:r>
            <a:endParaRPr lang="en-US" altLang="zh-CN" sz="2400" dirty="0"/>
          </a:p>
        </p:txBody>
      </p:sp>
      <p:sp>
        <p:nvSpPr>
          <p:cNvPr id="5" name="Content Placeholder 2"/>
          <p:cNvSpPr txBox="1">
            <a:spLocks/>
          </p:cNvSpPr>
          <p:nvPr/>
        </p:nvSpPr>
        <p:spPr>
          <a:xfrm>
            <a:off x="7421879" y="1812925"/>
            <a:ext cx="396022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altLang="zh-CN" sz="2400" dirty="0" smtClean="0"/>
              <a:t>3.</a:t>
            </a:r>
            <a:r>
              <a:rPr lang="zh-CN" altLang="en-US" sz="2400" dirty="0" smtClean="0"/>
              <a:t> </a:t>
            </a:r>
            <a:r>
              <a:rPr lang="en-US" altLang="zh-CN" sz="2400" dirty="0" smtClean="0"/>
              <a:t>while...</a:t>
            </a:r>
          </a:p>
          <a:p>
            <a:pPr marL="0" indent="0">
              <a:buFont typeface="Arial"/>
              <a:buNone/>
            </a:pPr>
            <a:r>
              <a:rPr lang="en-US" altLang="zh-CN" sz="2400" dirty="0" smtClean="0"/>
              <a:t>while</a:t>
            </a:r>
            <a:r>
              <a:rPr lang="zh-CN" altLang="en-US" sz="2400" dirty="0" smtClean="0"/>
              <a:t> </a:t>
            </a:r>
            <a:r>
              <a:rPr lang="en-US" altLang="zh-CN" sz="2400" dirty="0" smtClean="0"/>
              <a:t>(&lt;search</a:t>
            </a:r>
            <a:r>
              <a:rPr lang="zh-CN" altLang="en-US" sz="2400" dirty="0" smtClean="0"/>
              <a:t> </a:t>
            </a:r>
            <a:r>
              <a:rPr lang="en-US" altLang="zh-CN" sz="2400" dirty="0" smtClean="0"/>
              <a:t>condition&gt;){</a:t>
            </a:r>
          </a:p>
          <a:p>
            <a:pPr marL="0" indent="0">
              <a:buFont typeface="Arial"/>
              <a:buNone/>
            </a:pPr>
            <a:r>
              <a:rPr lang="en-US" altLang="zh-CN" sz="2400" dirty="0"/>
              <a:t>	</a:t>
            </a:r>
            <a:r>
              <a:rPr lang="en-US" altLang="zh-CN" sz="2400" dirty="0" smtClean="0"/>
              <a:t>#</a:t>
            </a:r>
            <a:r>
              <a:rPr lang="zh-CN" altLang="en-US" sz="2400" dirty="0" smtClean="0"/>
              <a:t> </a:t>
            </a:r>
            <a:r>
              <a:rPr lang="en-US" altLang="zh-CN" sz="2400" dirty="0" smtClean="0"/>
              <a:t>do</a:t>
            </a:r>
            <a:r>
              <a:rPr lang="zh-CN" altLang="en-US" sz="2400" dirty="0" smtClean="0"/>
              <a:t> </a:t>
            </a:r>
            <a:r>
              <a:rPr lang="en-US" altLang="zh-CN" sz="2400" dirty="0" smtClean="0"/>
              <a:t>something</a:t>
            </a:r>
          </a:p>
          <a:p>
            <a:pPr marL="0" indent="0">
              <a:buFont typeface="Arial"/>
              <a:buNone/>
            </a:pPr>
            <a:r>
              <a:rPr lang="en-US" altLang="zh-CN" sz="2400" dirty="0" smtClean="0"/>
              <a:t>}</a:t>
            </a:r>
            <a:endParaRPr lang="en-US" altLang="zh-CN" sz="2400" dirty="0"/>
          </a:p>
        </p:txBody>
      </p:sp>
      <p:sp>
        <p:nvSpPr>
          <p:cNvPr id="6" name="Content Placeholder 2"/>
          <p:cNvSpPr txBox="1">
            <a:spLocks/>
          </p:cNvSpPr>
          <p:nvPr/>
        </p:nvSpPr>
        <p:spPr>
          <a:xfrm>
            <a:off x="7267301" y="4633164"/>
            <a:ext cx="4269377" cy="1862455"/>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altLang="zh-CN" sz="2400" i="1" dirty="0" smtClean="0"/>
              <a:t>other</a:t>
            </a:r>
            <a:r>
              <a:rPr lang="zh-CN" altLang="en-US" sz="2400" i="1" dirty="0" smtClean="0"/>
              <a:t> </a:t>
            </a:r>
            <a:r>
              <a:rPr lang="en-US" altLang="zh-CN" sz="2400" i="1" dirty="0" smtClean="0"/>
              <a:t>control</a:t>
            </a:r>
            <a:r>
              <a:rPr lang="zh-CN" altLang="en-US" sz="2400" i="1" dirty="0" smtClean="0"/>
              <a:t> </a:t>
            </a:r>
            <a:r>
              <a:rPr lang="en-US" altLang="zh-CN" sz="2400" i="1" dirty="0" smtClean="0"/>
              <a:t>structures:</a:t>
            </a:r>
            <a:r>
              <a:rPr lang="zh-CN" altLang="en-US" sz="2400" i="1" dirty="0" smtClean="0"/>
              <a:t> </a:t>
            </a:r>
            <a:endParaRPr lang="en-US" altLang="zh-CN" sz="2400" i="1" dirty="0" smtClean="0"/>
          </a:p>
          <a:p>
            <a:pPr marL="457200" lvl="1" indent="0">
              <a:buFont typeface="Arial"/>
              <a:buNone/>
            </a:pPr>
            <a:r>
              <a:rPr lang="en-US" altLang="zh-CN" sz="1800" i="1" dirty="0" smtClean="0"/>
              <a:t>repeat</a:t>
            </a:r>
            <a:r>
              <a:rPr lang="zh-CN" altLang="en-US" sz="1800" i="1" dirty="0" smtClean="0"/>
              <a:t> </a:t>
            </a:r>
            <a:r>
              <a:rPr lang="mr-IN" altLang="zh-CN" sz="1800" i="1" dirty="0" smtClean="0"/>
              <a:t>–</a:t>
            </a:r>
            <a:r>
              <a:rPr lang="zh-CN" altLang="en-US" sz="1800" i="1" dirty="0" smtClean="0"/>
              <a:t> </a:t>
            </a:r>
            <a:r>
              <a:rPr lang="en-US" altLang="zh-CN" sz="1800" i="1" dirty="0" smtClean="0"/>
              <a:t>executes</a:t>
            </a:r>
            <a:r>
              <a:rPr lang="zh-CN" altLang="en-US" sz="1800" i="1" dirty="0" smtClean="0"/>
              <a:t> </a:t>
            </a:r>
            <a:r>
              <a:rPr lang="en-US" altLang="zh-CN" sz="1800" i="1" dirty="0" smtClean="0"/>
              <a:t>an</a:t>
            </a:r>
            <a:r>
              <a:rPr lang="zh-CN" altLang="en-US" sz="1800" i="1" dirty="0" smtClean="0"/>
              <a:t> </a:t>
            </a:r>
            <a:r>
              <a:rPr lang="en-US" altLang="zh-CN" sz="1800" i="1" dirty="0" smtClean="0"/>
              <a:t>infinite</a:t>
            </a:r>
            <a:r>
              <a:rPr lang="zh-CN" altLang="en-US" sz="1800" i="1" dirty="0" smtClean="0"/>
              <a:t> </a:t>
            </a:r>
            <a:r>
              <a:rPr lang="en-US" altLang="zh-CN" sz="1800" i="1" dirty="0" smtClean="0"/>
              <a:t>loop</a:t>
            </a:r>
          </a:p>
          <a:p>
            <a:pPr marL="457200" lvl="1" indent="0">
              <a:buFont typeface="Arial"/>
              <a:buNone/>
            </a:pPr>
            <a:r>
              <a:rPr lang="en-US" altLang="zh-CN" sz="1800" i="1" dirty="0" smtClean="0"/>
              <a:t>break</a:t>
            </a:r>
            <a:r>
              <a:rPr lang="zh-CN" altLang="en-US" sz="1800" i="1" dirty="0" smtClean="0"/>
              <a:t> </a:t>
            </a:r>
            <a:r>
              <a:rPr lang="mr-IN" altLang="zh-CN" sz="1800" i="1" dirty="0" smtClean="0"/>
              <a:t>–</a:t>
            </a:r>
            <a:r>
              <a:rPr lang="zh-CN" altLang="en-US" sz="1800" i="1" dirty="0" smtClean="0"/>
              <a:t> </a:t>
            </a:r>
            <a:r>
              <a:rPr lang="en-US" altLang="zh-CN" sz="1800" i="1" dirty="0" smtClean="0"/>
              <a:t>breaks</a:t>
            </a:r>
            <a:r>
              <a:rPr lang="zh-CN" altLang="en-US" sz="1800" i="1" dirty="0" smtClean="0"/>
              <a:t> </a:t>
            </a:r>
            <a:r>
              <a:rPr lang="en-US" altLang="zh-CN" sz="1800" i="1" dirty="0" smtClean="0"/>
              <a:t>the</a:t>
            </a:r>
            <a:r>
              <a:rPr lang="zh-CN" altLang="en-US" sz="1800" i="1" dirty="0" smtClean="0"/>
              <a:t> </a:t>
            </a:r>
            <a:r>
              <a:rPr lang="en-US" altLang="zh-CN" sz="1800" i="1" dirty="0" smtClean="0"/>
              <a:t>execution</a:t>
            </a:r>
            <a:r>
              <a:rPr lang="zh-CN" altLang="en-US" sz="1800" i="1" dirty="0" smtClean="0"/>
              <a:t> </a:t>
            </a:r>
            <a:r>
              <a:rPr lang="en-US" altLang="zh-CN" sz="1800" i="1" dirty="0" smtClean="0"/>
              <a:t>of</a:t>
            </a:r>
            <a:r>
              <a:rPr lang="zh-CN" altLang="en-US" sz="1800" i="1" dirty="0" smtClean="0"/>
              <a:t> </a:t>
            </a:r>
            <a:r>
              <a:rPr lang="en-US" altLang="zh-CN" sz="1800" i="1" dirty="0" smtClean="0"/>
              <a:t>a</a:t>
            </a:r>
            <a:r>
              <a:rPr lang="zh-CN" altLang="en-US" sz="1800" i="1" dirty="0" smtClean="0"/>
              <a:t> </a:t>
            </a:r>
            <a:r>
              <a:rPr lang="en-US" altLang="zh-CN" sz="1800" i="1" dirty="0" smtClean="0"/>
              <a:t>loop</a:t>
            </a:r>
          </a:p>
          <a:p>
            <a:pPr marL="457200" lvl="1" indent="0">
              <a:buFont typeface="Arial"/>
              <a:buNone/>
            </a:pPr>
            <a:r>
              <a:rPr lang="en-US" altLang="zh-CN" sz="1800" i="1" dirty="0" smtClean="0"/>
              <a:t>next</a:t>
            </a:r>
            <a:r>
              <a:rPr lang="zh-CN" altLang="en-US" sz="1800" i="1" dirty="0" smtClean="0"/>
              <a:t>  </a:t>
            </a:r>
            <a:r>
              <a:rPr lang="en-US" altLang="zh-CN" sz="1800" i="1" dirty="0" smtClean="0"/>
              <a:t>-</a:t>
            </a:r>
            <a:r>
              <a:rPr lang="zh-CN" altLang="en-US" sz="1800" i="1" dirty="0" smtClean="0"/>
              <a:t> </a:t>
            </a:r>
            <a:r>
              <a:rPr lang="en-US" altLang="zh-CN" sz="1800" i="1" dirty="0" smtClean="0"/>
              <a:t>skips</a:t>
            </a:r>
            <a:r>
              <a:rPr lang="zh-CN" altLang="en-US" sz="1800" i="1" dirty="0" smtClean="0"/>
              <a:t> </a:t>
            </a:r>
            <a:r>
              <a:rPr lang="en-US" altLang="zh-CN" sz="1800" i="1" dirty="0" smtClean="0"/>
              <a:t>an</a:t>
            </a:r>
            <a:r>
              <a:rPr lang="zh-CN" altLang="en-US" sz="1800" i="1" dirty="0" smtClean="0"/>
              <a:t> </a:t>
            </a:r>
            <a:r>
              <a:rPr lang="en-US" altLang="zh-CN" sz="1800" i="1" dirty="0" smtClean="0"/>
              <a:t>iteration</a:t>
            </a:r>
            <a:r>
              <a:rPr lang="zh-CN" altLang="en-US" sz="1800" i="1" dirty="0" smtClean="0"/>
              <a:t> </a:t>
            </a:r>
            <a:r>
              <a:rPr lang="en-US" altLang="zh-CN" sz="1800" i="1" dirty="0" smtClean="0"/>
              <a:t>in</a:t>
            </a:r>
            <a:r>
              <a:rPr lang="zh-CN" altLang="en-US" sz="1800" i="1" dirty="0" smtClean="0"/>
              <a:t> </a:t>
            </a:r>
            <a:r>
              <a:rPr lang="en-US" altLang="zh-CN" sz="1800" i="1" dirty="0" smtClean="0"/>
              <a:t>a</a:t>
            </a:r>
            <a:r>
              <a:rPr lang="zh-CN" altLang="en-US" sz="1800" i="1" dirty="0" smtClean="0"/>
              <a:t> </a:t>
            </a:r>
            <a:r>
              <a:rPr lang="en-US" altLang="zh-CN" sz="1800" i="1" dirty="0" smtClean="0"/>
              <a:t>loop</a:t>
            </a:r>
          </a:p>
          <a:p>
            <a:pPr marL="457200" lvl="1" indent="0">
              <a:buFont typeface="Arial"/>
              <a:buNone/>
            </a:pPr>
            <a:r>
              <a:rPr lang="en-US" altLang="zh-CN" sz="1800" i="1" dirty="0" smtClean="0"/>
              <a:t>return</a:t>
            </a:r>
            <a:r>
              <a:rPr lang="zh-CN" altLang="en-US" sz="1800" i="1" dirty="0" smtClean="0"/>
              <a:t> </a:t>
            </a:r>
            <a:r>
              <a:rPr lang="mr-IN" altLang="zh-CN" sz="1800" i="1" dirty="0" smtClean="0"/>
              <a:t>–</a:t>
            </a:r>
            <a:r>
              <a:rPr lang="zh-CN" altLang="en-US" sz="1800" i="1" dirty="0" smtClean="0"/>
              <a:t> </a:t>
            </a:r>
            <a:r>
              <a:rPr lang="en-US" altLang="zh-CN" sz="1800" i="1" dirty="0" smtClean="0"/>
              <a:t>exit</a:t>
            </a:r>
            <a:r>
              <a:rPr lang="zh-CN" altLang="en-US" sz="1800" i="1" dirty="0" smtClean="0"/>
              <a:t> </a:t>
            </a:r>
            <a:r>
              <a:rPr lang="en-US" altLang="zh-CN" sz="1800" i="1" dirty="0" smtClean="0"/>
              <a:t>a</a:t>
            </a:r>
            <a:r>
              <a:rPr lang="zh-CN" altLang="en-US" sz="1800" i="1" dirty="0" smtClean="0"/>
              <a:t> </a:t>
            </a:r>
            <a:r>
              <a:rPr lang="en-US" altLang="zh-CN" sz="1800" i="1" dirty="0" smtClean="0"/>
              <a:t>function</a:t>
            </a:r>
            <a:endParaRPr lang="en-US" altLang="zh-CN" sz="1800" i="1" dirty="0"/>
          </a:p>
        </p:txBody>
      </p:sp>
      <p:pic>
        <p:nvPicPr>
          <p:cNvPr id="7" name="Picture 6"/>
          <p:cNvPicPr>
            <a:picLocks noChangeAspect="1"/>
          </p:cNvPicPr>
          <p:nvPr/>
        </p:nvPicPr>
        <p:blipFill>
          <a:blip r:embed="rId3"/>
          <a:stretch>
            <a:fillRect/>
          </a:stretch>
        </p:blipFill>
        <p:spPr>
          <a:xfrm>
            <a:off x="566057" y="1528738"/>
            <a:ext cx="11059886" cy="5194300"/>
          </a:xfrm>
          <a:prstGeom prst="rect">
            <a:avLst/>
          </a:prstGeom>
        </p:spPr>
      </p:pic>
    </p:spTree>
    <p:extLst>
      <p:ext uri="{BB962C8B-B14F-4D97-AF65-F5344CB8AC3E}">
        <p14:creationId xmlns:p14="http://schemas.microsoft.com/office/powerpoint/2010/main" val="55627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latin typeface="Times New Roman" charset="0"/>
                <a:ea typeface="Times New Roman" charset="0"/>
                <a:cs typeface="Times New Roman" charset="0"/>
              </a:rPr>
              <a:t>Data</a:t>
            </a:r>
            <a:r>
              <a:rPr lang="zh-CN" altLang="en-US" dirty="0" smtClean="0">
                <a:latin typeface="Times New Roman" charset="0"/>
                <a:ea typeface="Times New Roman" charset="0"/>
                <a:cs typeface="Times New Roman" charset="0"/>
              </a:rPr>
              <a:t> </a:t>
            </a:r>
            <a:r>
              <a:rPr lang="en-US" altLang="zh-CN" dirty="0" smtClean="0">
                <a:latin typeface="Times New Roman" charset="0"/>
                <a:ea typeface="Times New Roman" charset="0"/>
                <a:cs typeface="Times New Roman" charset="0"/>
              </a:rPr>
              <a:t>Preparation:</a:t>
            </a:r>
            <a:r>
              <a:rPr lang="zh-CN" altLang="en-US" dirty="0" smtClean="0">
                <a:latin typeface="Times New Roman" charset="0"/>
                <a:ea typeface="Times New Roman" charset="0"/>
                <a:cs typeface="Times New Roman" charset="0"/>
              </a:rPr>
              <a:t> </a:t>
            </a:r>
            <a:r>
              <a:rPr lang="en-US" altLang="zh-CN" dirty="0" smtClean="0">
                <a:latin typeface="Times New Roman" charset="0"/>
                <a:ea typeface="Times New Roman" charset="0"/>
                <a:cs typeface="Times New Roman" charset="0"/>
              </a:rPr>
              <a:t/>
            </a:r>
            <a:br>
              <a:rPr lang="en-US" altLang="zh-CN" dirty="0" smtClean="0">
                <a:latin typeface="Times New Roman" charset="0"/>
                <a:ea typeface="Times New Roman" charset="0"/>
                <a:cs typeface="Times New Roman" charset="0"/>
              </a:rPr>
            </a:br>
            <a:r>
              <a:rPr lang="en-US" sz="3600" b="1" dirty="0" smtClean="0">
                <a:latin typeface="Times New Roman" charset="0"/>
                <a:ea typeface="Times New Roman" charset="0"/>
                <a:cs typeface="Times New Roman" charset="0"/>
              </a:rPr>
              <a:t>Importing </a:t>
            </a:r>
            <a:r>
              <a:rPr lang="en-US" sz="3600" b="1" dirty="0">
                <a:latin typeface="Times New Roman" charset="0"/>
                <a:ea typeface="Times New Roman" charset="0"/>
                <a:cs typeface="Times New Roman" charset="0"/>
              </a:rPr>
              <a:t>Data and Installing R packages</a:t>
            </a:r>
            <a:r>
              <a:rPr lang="en-US" sz="3600" b="1" dirty="0" smtClean="0">
                <a:effectLst/>
                <a:latin typeface="Times New Roman" charset="0"/>
                <a:ea typeface="Times New Roman" charset="0"/>
                <a:cs typeface="Times New Roman" charset="0"/>
              </a:rPr>
              <a:t> </a:t>
            </a:r>
            <a:endParaRPr lang="en-US" sz="3600" b="1" dirty="0">
              <a:latin typeface="Times New Roman" charset="0"/>
              <a:ea typeface="Times New Roman" charset="0"/>
              <a:cs typeface="Times New Roman" charset="0"/>
            </a:endParaRPr>
          </a:p>
        </p:txBody>
      </p:sp>
      <p:sp>
        <p:nvSpPr>
          <p:cNvPr id="3" name="Content Placeholder 2"/>
          <p:cNvSpPr>
            <a:spLocks noGrp="1"/>
          </p:cNvSpPr>
          <p:nvPr>
            <p:ph idx="1"/>
          </p:nvPr>
        </p:nvSpPr>
        <p:spPr/>
        <p:txBody>
          <a:bodyPr>
            <a:normAutofit/>
          </a:bodyPr>
          <a:lstStyle/>
          <a:p>
            <a:r>
              <a:rPr lang="en-US" altLang="zh-CN" dirty="0"/>
              <a:t>Installing</a:t>
            </a:r>
            <a:r>
              <a:rPr lang="zh-CN" altLang="en-US" dirty="0"/>
              <a:t> </a:t>
            </a:r>
            <a:r>
              <a:rPr lang="en-US" altLang="zh-CN" dirty="0"/>
              <a:t>R</a:t>
            </a:r>
            <a:r>
              <a:rPr lang="zh-CN" altLang="en-US" dirty="0"/>
              <a:t> </a:t>
            </a:r>
            <a:r>
              <a:rPr lang="en-US" altLang="zh-CN" dirty="0"/>
              <a:t>Packages:</a:t>
            </a:r>
            <a:r>
              <a:rPr lang="zh-CN" altLang="en-US" dirty="0"/>
              <a:t> </a:t>
            </a:r>
            <a:r>
              <a:rPr lang="en-US" altLang="zh-CN" dirty="0"/>
              <a:t>two</a:t>
            </a:r>
            <a:r>
              <a:rPr lang="zh-CN" altLang="en-US" dirty="0"/>
              <a:t> </a:t>
            </a:r>
            <a:r>
              <a:rPr lang="en-US" altLang="zh-CN" dirty="0"/>
              <a:t>ways</a:t>
            </a:r>
          </a:p>
          <a:p>
            <a:r>
              <a:rPr lang="en-US" altLang="zh-CN" dirty="0"/>
              <a:t>1.</a:t>
            </a:r>
            <a:r>
              <a:rPr lang="zh-CN" altLang="en-US" dirty="0"/>
              <a:t> </a:t>
            </a:r>
            <a:r>
              <a:rPr lang="en-US" altLang="zh-CN" dirty="0"/>
              <a:t>						2.</a:t>
            </a:r>
            <a:r>
              <a:rPr lang="zh-CN" altLang="en-US" dirty="0"/>
              <a:t> </a:t>
            </a:r>
            <a:r>
              <a:rPr lang="en-US" altLang="zh-CN" dirty="0" err="1"/>
              <a:t>install.packages</a:t>
            </a:r>
            <a:r>
              <a:rPr lang="en-US" altLang="zh-CN" dirty="0"/>
              <a:t>('</a:t>
            </a:r>
            <a:r>
              <a:rPr lang="en-US" altLang="zh-CN" dirty="0" err="1"/>
              <a:t>stringr</a:t>
            </a:r>
            <a:r>
              <a:rPr lang="en-US" altLang="zh-CN" dirty="0"/>
              <a:t>')</a:t>
            </a:r>
          </a:p>
          <a:p>
            <a:pPr marL="3657600" lvl="8" indent="0">
              <a:buNone/>
            </a:pPr>
            <a:r>
              <a:rPr lang="zh-CN" altLang="en-US" sz="2800" dirty="0"/>
              <a:t> </a:t>
            </a:r>
            <a:r>
              <a:rPr lang="en-US" altLang="zh-CN" sz="2800" dirty="0"/>
              <a:t>		</a:t>
            </a:r>
            <a:r>
              <a:rPr lang="zh-CN" altLang="en-US" sz="2800" dirty="0" smtClean="0"/>
              <a:t>    </a:t>
            </a:r>
            <a:r>
              <a:rPr lang="en-US" altLang="zh-CN" sz="2800" dirty="0" smtClean="0"/>
              <a:t>library(</a:t>
            </a:r>
            <a:r>
              <a:rPr lang="en-US" altLang="zh-CN" sz="2800" dirty="0" err="1" smtClean="0"/>
              <a:t>stringr</a:t>
            </a:r>
            <a:r>
              <a:rPr lang="en-US" altLang="zh-CN" sz="2800" dirty="0"/>
              <a:t>)</a:t>
            </a:r>
          </a:p>
        </p:txBody>
      </p:sp>
      <p:pic>
        <p:nvPicPr>
          <p:cNvPr id="4" name="Picture 3"/>
          <p:cNvPicPr>
            <a:picLocks noChangeAspect="1"/>
          </p:cNvPicPr>
          <p:nvPr/>
        </p:nvPicPr>
        <p:blipFill>
          <a:blip r:embed="rId2"/>
          <a:stretch>
            <a:fillRect/>
          </a:stretch>
        </p:blipFill>
        <p:spPr>
          <a:xfrm>
            <a:off x="2040021" y="2528319"/>
            <a:ext cx="3494505" cy="2945949"/>
          </a:xfrm>
          <a:prstGeom prst="rect">
            <a:avLst/>
          </a:prstGeom>
        </p:spPr>
      </p:pic>
    </p:spTree>
    <p:extLst>
      <p:ext uri="{BB962C8B-B14F-4D97-AF65-F5344CB8AC3E}">
        <p14:creationId xmlns:p14="http://schemas.microsoft.com/office/powerpoint/2010/main" val="1532373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2721</TotalTime>
  <Words>646</Words>
  <Application>Microsoft Macintosh PowerPoint</Application>
  <PresentationFormat>Widescreen</PresentationFormat>
  <Paragraphs>125</Paragraphs>
  <Slides>15</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Calibri</vt:lpstr>
      <vt:lpstr>Calibri Light</vt:lpstr>
      <vt:lpstr>DengXian</vt:lpstr>
      <vt:lpstr>DengXian Light</vt:lpstr>
      <vt:lpstr>Mangal</vt:lpstr>
      <vt:lpstr>Times New Roman</vt:lpstr>
      <vt:lpstr>Wingdings</vt:lpstr>
      <vt:lpstr>Arial</vt:lpstr>
      <vt:lpstr>Office Theme</vt:lpstr>
      <vt:lpstr>R Basic Workshop</vt:lpstr>
      <vt:lpstr>Instructions for downloading R</vt:lpstr>
      <vt:lpstr>Instructions for downloading R studio</vt:lpstr>
      <vt:lpstr>R basic: the interface of R </vt:lpstr>
      <vt:lpstr>R basic: data types</vt:lpstr>
      <vt:lpstr>R basic: data types</vt:lpstr>
      <vt:lpstr>R basic: computations</vt:lpstr>
      <vt:lpstr>R basic: control structures  </vt:lpstr>
      <vt:lpstr>Data Preparation:  Importing Data and Installing R packages </vt:lpstr>
      <vt:lpstr>Data Preparation:  Importing Data and Installing R packages </vt:lpstr>
      <vt:lpstr>Data Preparation:  Some basic functions that are frequently used</vt:lpstr>
      <vt:lpstr>Data Preparation:  Basic Steps for Data Pre-Processing </vt:lpstr>
      <vt:lpstr>Data Preparation:  Packages for Data Processing</vt:lpstr>
      <vt:lpstr>Data Preparation:  Some suggestions for practicing R</vt:lpstr>
      <vt:lpstr>PowerPoint Presentation</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Basic Workshop</dc:title>
  <dc:creator>H9111</dc:creator>
  <cp:lastModifiedBy>H9111</cp:lastModifiedBy>
  <cp:revision>42</cp:revision>
  <dcterms:created xsi:type="dcterms:W3CDTF">2020-01-12T22:58:14Z</dcterms:created>
  <dcterms:modified xsi:type="dcterms:W3CDTF">2020-01-14T20:19:24Z</dcterms:modified>
</cp:coreProperties>
</file>