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271" r:id="rId3"/>
    <p:sldId id="272" r:id="rId4"/>
    <p:sldId id="257" r:id="rId5"/>
    <p:sldId id="258" r:id="rId6"/>
    <p:sldId id="259" r:id="rId7"/>
    <p:sldId id="260" r:id="rId8"/>
    <p:sldId id="261" r:id="rId9"/>
    <p:sldId id="270" r:id="rId10"/>
    <p:sldId id="262" r:id="rId11"/>
    <p:sldId id="265" r:id="rId12"/>
    <p:sldId id="273" r:id="rId13"/>
    <p:sldId id="266" r:id="rId14"/>
    <p:sldId id="268" r:id="rId15"/>
    <p:sldId id="26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8210"/>
  </p:normalViewPr>
  <p:slideViewPr>
    <p:cSldViewPr snapToGrid="0" snapToObjects="1">
      <p:cViewPr>
        <p:scale>
          <a:sx n="95" d="100"/>
          <a:sy n="95" d="100"/>
        </p:scale>
        <p:origin x="121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heme" Target="theme/theme1.xml"/><Relationship Id="rId21"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5CDC7E-6CF0-BA4D-A4F2-9125C6962AAD}" type="datetimeFigureOut">
              <a:rPr lang="en-US" smtClean="0"/>
              <a:t>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D7D236-CF22-8C42-8229-10EBD9B0676E}" type="slidenum">
              <a:rPr lang="en-US" smtClean="0"/>
              <a:t>‹#›</a:t>
            </a:fld>
            <a:endParaRPr lang="en-US"/>
          </a:p>
        </p:txBody>
      </p:sp>
    </p:spTree>
    <p:extLst>
      <p:ext uri="{BB962C8B-B14F-4D97-AF65-F5344CB8AC3E}">
        <p14:creationId xmlns:p14="http://schemas.microsoft.com/office/powerpoint/2010/main" val="1023149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www.datacamp.com/community/tutorials/tutorial-on-loops-in-r?utm_source=adwords_ppc&amp;utm_campaignid=1655852085&amp;utm_adgroupid=61045433942&amp;utm_device=c&amp;utm_keyword=%2Bloops%20%2Br&amp;utm_matchtype=b&amp;utm_network=g&amp;utm_adpostion=1t1&amp;utm_creative=318880582254&amp;utm_targetid=aud-299261629574:kwd-589281898934&amp;utm_loc_interest_ms=&amp;utm_loc_physical_ms=9000662&amp;gclid=CjwKCAiAx_DwBRAfEiwA3vwZYhbC68Gbnow4LcdEVXupqf8CbraddqNgrsonJCN17mPRStPefI_NARoCKYEQAvD_BwE"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cedricscherer.netlify.com/2019/08/05/a-ggplot2-tutorial-for-beautiful-plotting-in-r/" TargetMode="External"/><Relationship Id="rId4" Type="http://schemas.openxmlformats.org/officeDocument/2006/relationships/hyperlink" Target="https://tutorials.iq.harvard.edu/R/Rgraphics/Rgraphics.html" TargetMode="External"/><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altLang="zh-CN" dirty="0" smtClean="0"/>
              <a:t>links,</a:t>
            </a:r>
            <a:r>
              <a:rPr lang="zh-CN" altLang="en-US" baseline="0" dirty="0" smtClean="0"/>
              <a:t> </a:t>
            </a:r>
            <a:r>
              <a:rPr lang="en-US" altLang="zh-CN" baseline="0" dirty="0" smtClean="0"/>
              <a:t>follow</a:t>
            </a:r>
            <a:r>
              <a:rPr lang="zh-CN" altLang="en-US" baseline="0" dirty="0" smtClean="0"/>
              <a:t> </a:t>
            </a:r>
            <a:r>
              <a:rPr lang="en-US" altLang="zh-CN" baseline="0" dirty="0" smtClean="0"/>
              <a:t>up</a:t>
            </a:r>
            <a:endParaRPr lang="en-US" altLang="zh-CN" dirty="0" smtClean="0"/>
          </a:p>
          <a:p>
            <a:pPr marL="228600" indent="-228600">
              <a:buAutoNum type="arabicPeriod"/>
            </a:pPr>
            <a:r>
              <a:rPr lang="en-US" altLang="zh-CN" dirty="0" smtClean="0"/>
              <a:t>story</a:t>
            </a:r>
          </a:p>
          <a:p>
            <a:pPr marL="228600" indent="-228600">
              <a:buAutoNum type="arabicPeriod"/>
            </a:pPr>
            <a:r>
              <a:rPr lang="en-US" altLang="zh-CN" dirty="0" smtClean="0"/>
              <a:t>bring</a:t>
            </a:r>
            <a:r>
              <a:rPr lang="zh-CN" altLang="en-US" dirty="0" smtClean="0"/>
              <a:t> </a:t>
            </a:r>
            <a:r>
              <a:rPr lang="en-US" altLang="zh-CN" dirty="0" smtClean="0"/>
              <a:t>USB</a:t>
            </a:r>
            <a:endParaRPr lang="en-US" dirty="0"/>
          </a:p>
        </p:txBody>
      </p:sp>
      <p:sp>
        <p:nvSpPr>
          <p:cNvPr id="4" name="Slide Number Placeholder 3"/>
          <p:cNvSpPr>
            <a:spLocks noGrp="1"/>
          </p:cNvSpPr>
          <p:nvPr>
            <p:ph type="sldNum" sz="quarter" idx="10"/>
          </p:nvPr>
        </p:nvSpPr>
        <p:spPr/>
        <p:txBody>
          <a:bodyPr/>
          <a:lstStyle/>
          <a:p>
            <a:fld id="{37D7D236-CF22-8C42-8229-10EBD9B0676E}" type="slidenum">
              <a:rPr lang="en-US" smtClean="0"/>
              <a:t>1</a:t>
            </a:fld>
            <a:endParaRPr lang="en-US"/>
          </a:p>
        </p:txBody>
      </p:sp>
    </p:spTree>
    <p:extLst>
      <p:ext uri="{BB962C8B-B14F-4D97-AF65-F5344CB8AC3E}">
        <p14:creationId xmlns:p14="http://schemas.microsoft.com/office/powerpoint/2010/main" val="672681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smtClean="0"/>
              <a:t>R Console:</a:t>
            </a:r>
            <a:r>
              <a:rPr lang="en-US" dirty="0" smtClean="0"/>
              <a:t> This area shows the output of code you run. Also, you can directly write codes in console. Code entered directly in R console cannot be traced later. This is where R script comes to use.</a:t>
            </a:r>
          </a:p>
          <a:p>
            <a:pPr lvl="0"/>
            <a:r>
              <a:rPr lang="en-US" b="1" dirty="0" smtClean="0"/>
              <a:t>R Script:</a:t>
            </a:r>
            <a:r>
              <a:rPr lang="en-US" dirty="0" smtClean="0"/>
              <a:t> As the name suggest, here you get space to write codes. To run those codes, simply select the line(s) of code and press Ctrl + Enter. Alternatively, you can click on little ‘Run’ button location at top right corner of R Script.</a:t>
            </a:r>
          </a:p>
          <a:p>
            <a:pPr lvl="0"/>
            <a:r>
              <a:rPr lang="en-US" b="1" dirty="0" smtClean="0"/>
              <a:t>R environment:</a:t>
            </a:r>
            <a:r>
              <a:rPr lang="en-US" dirty="0" smtClean="0"/>
              <a:t> This space displays the set of external elements added. This includes data set, variables, vectors, functions etc. To check if data has been loaded properly in R, always look at this area.</a:t>
            </a:r>
          </a:p>
          <a:p>
            <a:pPr lvl="0"/>
            <a:r>
              <a:rPr lang="en-US" b="1" dirty="0" smtClean="0"/>
              <a:t>Graphical Output:</a:t>
            </a:r>
            <a:r>
              <a:rPr lang="en-US" dirty="0" smtClean="0"/>
              <a:t> This space display the graphs created during exploratory data analysis. Not just graphs, you could select packages, seek help with embedded R’s official documentation.</a:t>
            </a:r>
          </a:p>
          <a:p>
            <a:endParaRPr lang="en-US" dirty="0"/>
          </a:p>
        </p:txBody>
      </p:sp>
      <p:sp>
        <p:nvSpPr>
          <p:cNvPr id="4" name="Slide Number Placeholder 3"/>
          <p:cNvSpPr>
            <a:spLocks noGrp="1"/>
          </p:cNvSpPr>
          <p:nvPr>
            <p:ph type="sldNum" sz="quarter" idx="10"/>
          </p:nvPr>
        </p:nvSpPr>
        <p:spPr/>
        <p:txBody>
          <a:bodyPr/>
          <a:lstStyle/>
          <a:p>
            <a:fld id="{37D7D236-CF22-8C42-8229-10EBD9B0676E}" type="slidenum">
              <a:rPr lang="en-US" smtClean="0"/>
              <a:t>4</a:t>
            </a:fld>
            <a:endParaRPr lang="en-US"/>
          </a:p>
        </p:txBody>
      </p:sp>
    </p:spTree>
    <p:extLst>
      <p:ext uri="{BB962C8B-B14F-4D97-AF65-F5344CB8AC3E}">
        <p14:creationId xmlns:p14="http://schemas.microsoft.com/office/powerpoint/2010/main" val="1164488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在选择该用哪种数据结构的时候，应该遵循这样的原则：</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1. </a:t>
            </a:r>
            <a:r>
              <a:rPr lang="zh-CN" altLang="en-US" sz="1200" b="0" i="0" kern="1200" dirty="0" smtClean="0">
                <a:solidFill>
                  <a:schemeClr val="tx1"/>
                </a:solidFill>
                <a:effectLst/>
                <a:latin typeface="+mn-lt"/>
                <a:ea typeface="+mn-ea"/>
                <a:cs typeface="+mn-cs"/>
              </a:rPr>
              <a:t>如果只关心随机存取，不在乎插入和删除 ，那么就要考虑</a:t>
            </a:r>
            <a:r>
              <a:rPr lang="en-US" altLang="zh-CN" sz="1200" b="0" i="0" kern="1200" dirty="0" smtClean="0">
                <a:solidFill>
                  <a:schemeClr val="tx1"/>
                </a:solidFill>
                <a:effectLst/>
                <a:latin typeface="+mn-lt"/>
                <a:ea typeface="+mn-ea"/>
                <a:cs typeface="+mn-cs"/>
              </a:rPr>
              <a:t>vector</a:t>
            </a:r>
            <a:r>
              <a:rPr lang="zh-CN" altLang="en-US" dirty="0" smtClean="0"/>
              <a:t/>
            </a:r>
            <a:br>
              <a:rPr lang="zh-CN" altLang="en-US" dirty="0" smtClean="0"/>
            </a:b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2. </a:t>
            </a:r>
            <a:r>
              <a:rPr lang="zh-CN" altLang="en-US" sz="1200" b="0" i="0" kern="1200" dirty="0" smtClean="0">
                <a:solidFill>
                  <a:schemeClr val="tx1"/>
                </a:solidFill>
                <a:effectLst/>
                <a:latin typeface="+mn-lt"/>
                <a:ea typeface="+mn-ea"/>
                <a:cs typeface="+mn-cs"/>
              </a:rPr>
              <a:t>如果只关心插入删除，不在意随机存取， 那么就要考虑</a:t>
            </a:r>
            <a:r>
              <a:rPr lang="en-US" altLang="zh-CN" sz="1200" b="0" i="0" kern="1200" dirty="0" smtClean="0">
                <a:solidFill>
                  <a:schemeClr val="tx1"/>
                </a:solidFill>
                <a:effectLst/>
                <a:latin typeface="+mn-lt"/>
                <a:ea typeface="+mn-ea"/>
                <a:cs typeface="+mn-cs"/>
              </a:rPr>
              <a:t>list</a:t>
            </a:r>
            <a:endParaRPr lang="en-US" dirty="0"/>
          </a:p>
        </p:txBody>
      </p:sp>
      <p:sp>
        <p:nvSpPr>
          <p:cNvPr id="4" name="Slide Number Placeholder 3"/>
          <p:cNvSpPr>
            <a:spLocks noGrp="1"/>
          </p:cNvSpPr>
          <p:nvPr>
            <p:ph type="sldNum" sz="quarter" idx="10"/>
          </p:nvPr>
        </p:nvSpPr>
        <p:spPr/>
        <p:txBody>
          <a:bodyPr/>
          <a:lstStyle/>
          <a:p>
            <a:fld id="{37D7D236-CF22-8C42-8229-10EBD9B0676E}" type="slidenum">
              <a:rPr lang="en-US" smtClean="0"/>
              <a:t>6</a:t>
            </a:fld>
            <a:endParaRPr lang="en-US"/>
          </a:p>
        </p:txBody>
      </p:sp>
    </p:spTree>
    <p:extLst>
      <p:ext uri="{BB962C8B-B14F-4D97-AF65-F5344CB8AC3E}">
        <p14:creationId xmlns:p14="http://schemas.microsoft.com/office/powerpoint/2010/main" val="199558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a:t>
            </a:r>
            <a:r>
              <a:rPr lang="zh-CN" altLang="en-US" dirty="0" smtClean="0"/>
              <a:t> </a:t>
            </a:r>
            <a:r>
              <a:rPr lang="en-US" altLang="zh-CN" dirty="0" smtClean="0"/>
              <a:t>always</a:t>
            </a:r>
            <a:r>
              <a:rPr lang="zh-CN" altLang="en-US" dirty="0" smtClean="0"/>
              <a:t> </a:t>
            </a:r>
            <a:r>
              <a:rPr lang="en-US" altLang="zh-CN" dirty="0" smtClean="0"/>
              <a:t>us</a:t>
            </a:r>
            <a:r>
              <a:rPr lang="en-US" altLang="zh-CN" baseline="0" dirty="0" smtClean="0"/>
              <a:t>e</a:t>
            </a:r>
            <a:r>
              <a:rPr lang="zh-CN" altLang="en-US" baseline="0" dirty="0" smtClean="0"/>
              <a:t> </a:t>
            </a:r>
            <a:r>
              <a:rPr lang="en-US" altLang="zh-CN" baseline="0" dirty="0" smtClean="0"/>
              <a:t>both</a:t>
            </a:r>
            <a:r>
              <a:rPr lang="zh-CN" altLang="en-US" baseline="0" dirty="0" smtClean="0"/>
              <a:t> </a:t>
            </a:r>
            <a:r>
              <a:rPr lang="en-US" altLang="zh-CN" baseline="0" dirty="0" smtClean="0"/>
              <a:t>together</a:t>
            </a:r>
          </a:p>
          <a:p>
            <a:r>
              <a:rPr lang="en-US" altLang="zh-CN" baseline="0" dirty="0" smtClean="0"/>
              <a:t>more</a:t>
            </a:r>
            <a:r>
              <a:rPr lang="zh-CN" altLang="en-US" baseline="0" dirty="0" smtClean="0"/>
              <a:t> </a:t>
            </a:r>
            <a:r>
              <a:rPr lang="en-US" altLang="zh-CN" baseline="0" dirty="0" smtClean="0"/>
              <a:t>tutorials:</a:t>
            </a:r>
            <a:r>
              <a:rPr lang="zh-CN" altLang="en-US" baseline="0" dirty="0" smtClean="0"/>
              <a:t> </a:t>
            </a:r>
            <a:r>
              <a:rPr lang="en-US" dirty="0" smtClean="0">
                <a:hlinkClick r:id="rId3"/>
              </a:rPr>
              <a:t>https://www.datacamp.com/community/tutorials/tutorial-on-loops-in-r?utm_source=adwords_ppc&amp;utm_campaignid=1655852085&amp;utm_adgroupid=61045433942&amp;utm_device=c&amp;utm_keyword=%2Bloops%20%2Br&amp;utm_matchtype=b&amp;utm_network=g&amp;utm_adpostion=1t1&amp;utm_creative=318880582254&amp;utm_targetid=aud-299261629574:kwd-589281898934&amp;utm_loc_interest_ms=&amp;utm_loc_physical_ms=9000662&amp;gclid=CjwKCAiAx_DwBRAfEiwA3vwZYhbC68Gbnow4LcdEVXupqf8CbraddqNgrsonJCN17mPRStPefI_NARoCKYEQAvD_BwE</a:t>
            </a:r>
            <a:endParaRPr lang="en-US" dirty="0" smtClean="0"/>
          </a:p>
          <a:p>
            <a:endParaRPr lang="en-US" dirty="0" smtClean="0"/>
          </a:p>
          <a:p>
            <a:r>
              <a:rPr lang="en-US" dirty="0" smtClean="0"/>
              <a:t>exclamation</a:t>
            </a:r>
            <a:endParaRPr lang="en-US" dirty="0"/>
          </a:p>
        </p:txBody>
      </p:sp>
      <p:sp>
        <p:nvSpPr>
          <p:cNvPr id="4" name="Slide Number Placeholder 3"/>
          <p:cNvSpPr>
            <a:spLocks noGrp="1"/>
          </p:cNvSpPr>
          <p:nvPr>
            <p:ph type="sldNum" sz="quarter" idx="10"/>
          </p:nvPr>
        </p:nvSpPr>
        <p:spPr/>
        <p:txBody>
          <a:bodyPr/>
          <a:lstStyle/>
          <a:p>
            <a:fld id="{37D7D236-CF22-8C42-8229-10EBD9B0676E}" type="slidenum">
              <a:rPr lang="en-US" smtClean="0"/>
              <a:t>8</a:t>
            </a:fld>
            <a:endParaRPr lang="en-US"/>
          </a:p>
        </p:txBody>
      </p:sp>
    </p:spTree>
    <p:extLst>
      <p:ext uri="{BB962C8B-B14F-4D97-AF65-F5344CB8AC3E}">
        <p14:creationId xmlns:p14="http://schemas.microsoft.com/office/powerpoint/2010/main" val="7823666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/Users/</a:t>
            </a:r>
            <a:r>
              <a:rPr lang="en-US" dirty="0" err="1" smtClean="0"/>
              <a:t>mayhe</a:t>
            </a:r>
            <a:r>
              <a:rPr lang="en-US" dirty="0" smtClean="0"/>
              <a:t>/Dropbox/dataset for R basic workshop</a:t>
            </a:r>
            <a:endParaRPr lang="en-US" dirty="0"/>
          </a:p>
        </p:txBody>
      </p:sp>
      <p:sp>
        <p:nvSpPr>
          <p:cNvPr id="4" name="Slide Number Placeholder 3"/>
          <p:cNvSpPr>
            <a:spLocks noGrp="1"/>
          </p:cNvSpPr>
          <p:nvPr>
            <p:ph type="sldNum" sz="quarter" idx="10"/>
          </p:nvPr>
        </p:nvSpPr>
        <p:spPr/>
        <p:txBody>
          <a:bodyPr/>
          <a:lstStyle/>
          <a:p>
            <a:fld id="{37D7D236-CF22-8C42-8229-10EBD9B0676E}" type="slidenum">
              <a:rPr lang="en-US" smtClean="0"/>
              <a:t>9</a:t>
            </a:fld>
            <a:endParaRPr lang="en-US"/>
          </a:p>
        </p:txBody>
      </p:sp>
    </p:spTree>
    <p:extLst>
      <p:ext uri="{BB962C8B-B14F-4D97-AF65-F5344CB8AC3E}">
        <p14:creationId xmlns:p14="http://schemas.microsoft.com/office/powerpoint/2010/main" val="1703541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bracket</a:t>
            </a:r>
            <a:r>
              <a:rPr lang="en-US" altLang="zh-CN" sz="1200" b="0" kern="1200" dirty="0" smtClean="0">
                <a:solidFill>
                  <a:schemeClr val="tx1"/>
                </a:solidFill>
                <a:effectLst/>
                <a:latin typeface="+mn-lt"/>
                <a:ea typeface="+mn-ea"/>
                <a:cs typeface="+mn-cs"/>
              </a:rPr>
              <a:t>s</a:t>
            </a:r>
            <a:r>
              <a:rPr lang="zh-CN" altLang="en-US" sz="1200" b="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[ˈ</a:t>
            </a:r>
            <a:r>
              <a:rPr lang="en-US" sz="1200" b="0" i="0" kern="1200" dirty="0" err="1" smtClean="0">
                <a:solidFill>
                  <a:schemeClr val="tx1"/>
                </a:solidFill>
                <a:effectLst/>
                <a:latin typeface="+mn-lt"/>
                <a:ea typeface="+mn-ea"/>
                <a:cs typeface="+mn-cs"/>
              </a:rPr>
              <a:t>brækət</a:t>
            </a:r>
            <a:r>
              <a:rPr lang="en-US" sz="1200" b="0" i="0" kern="1200" dirty="0" smtClean="0">
                <a:solidFill>
                  <a:schemeClr val="tx1"/>
                </a:solidFill>
                <a:effectLst/>
                <a:latin typeface="+mn-lt"/>
                <a:ea typeface="+mn-ea"/>
                <a:cs typeface="+mn-cs"/>
              </a:rPr>
              <a:t>]</a:t>
            </a: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D7D236-CF22-8C42-8229-10EBD9B0676E}" type="slidenum">
              <a:rPr lang="en-US" smtClean="0"/>
              <a:t>11</a:t>
            </a:fld>
            <a:endParaRPr lang="en-US"/>
          </a:p>
        </p:txBody>
      </p:sp>
    </p:spTree>
    <p:extLst>
      <p:ext uri="{BB962C8B-B14F-4D97-AF65-F5344CB8AC3E}">
        <p14:creationId xmlns:p14="http://schemas.microsoft.com/office/powerpoint/2010/main" val="362772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Feature Scaling</a:t>
            </a:r>
            <a:r>
              <a:rPr lang="en-US" sz="1200" b="0" i="0" kern="1200" dirty="0" smtClean="0">
                <a:solidFill>
                  <a:schemeClr val="tx1"/>
                </a:solidFill>
                <a:effectLst/>
                <a:latin typeface="+mn-lt"/>
                <a:ea typeface="+mn-ea"/>
                <a:cs typeface="+mn-cs"/>
              </a:rPr>
              <a:t> or Standardization: It is a step of Data Pre Processing which is applied to independent variables or </a:t>
            </a:r>
            <a:r>
              <a:rPr lang="en-US" sz="1200" b="1" i="0" kern="1200" dirty="0" smtClean="0">
                <a:solidFill>
                  <a:schemeClr val="tx1"/>
                </a:solidFill>
                <a:effectLst/>
                <a:latin typeface="+mn-lt"/>
                <a:ea typeface="+mn-ea"/>
                <a:cs typeface="+mn-cs"/>
              </a:rPr>
              <a:t>features</a:t>
            </a:r>
            <a:r>
              <a:rPr lang="en-US" sz="1200" b="0" i="0" kern="1200" dirty="0" smtClean="0">
                <a:solidFill>
                  <a:schemeClr val="tx1"/>
                </a:solidFill>
                <a:effectLst/>
                <a:latin typeface="+mn-lt"/>
                <a:ea typeface="+mn-ea"/>
                <a:cs typeface="+mn-cs"/>
              </a:rPr>
              <a:t> of data. It basically helps to </a:t>
            </a:r>
            <a:r>
              <a:rPr lang="en-US" sz="1200" b="0" i="0" kern="1200" dirty="0" err="1" smtClean="0">
                <a:solidFill>
                  <a:schemeClr val="tx1"/>
                </a:solidFill>
                <a:effectLst/>
                <a:latin typeface="+mn-lt"/>
                <a:ea typeface="+mn-ea"/>
                <a:cs typeface="+mn-cs"/>
              </a:rPr>
              <a:t>normalise</a:t>
            </a:r>
            <a:r>
              <a:rPr lang="en-US" sz="1200" b="0" i="0" kern="1200" dirty="0" smtClean="0">
                <a:solidFill>
                  <a:schemeClr val="tx1"/>
                </a:solidFill>
                <a:effectLst/>
                <a:latin typeface="+mn-lt"/>
                <a:ea typeface="+mn-ea"/>
                <a:cs typeface="+mn-cs"/>
              </a:rPr>
              <a:t> the data within a particular range. </a:t>
            </a:r>
          </a:p>
          <a:p>
            <a:r>
              <a:rPr lang="en-US" sz="1200" b="1" i="0" kern="1200" dirty="0" smtClean="0">
                <a:solidFill>
                  <a:schemeClr val="tx1"/>
                </a:solidFill>
                <a:effectLst/>
                <a:latin typeface="+mn-lt"/>
                <a:ea typeface="+mn-ea"/>
                <a:cs typeface="+mn-cs"/>
              </a:rPr>
              <a:t>Feature Scaling</a:t>
            </a:r>
            <a:r>
              <a:rPr lang="en-US" sz="1200" b="0" i="0" kern="1200" dirty="0" smtClean="0">
                <a:solidFill>
                  <a:schemeClr val="tx1"/>
                </a:solidFill>
                <a:effectLst/>
                <a:latin typeface="+mn-lt"/>
                <a:ea typeface="+mn-ea"/>
                <a:cs typeface="+mn-cs"/>
              </a:rPr>
              <a:t> is a technique to standardize the independent </a:t>
            </a:r>
            <a:r>
              <a:rPr lang="en-US" sz="1200" b="1" i="0" kern="1200" dirty="0" smtClean="0">
                <a:solidFill>
                  <a:schemeClr val="tx1"/>
                </a:solidFill>
                <a:effectLst/>
                <a:latin typeface="+mn-lt"/>
                <a:ea typeface="+mn-ea"/>
                <a:cs typeface="+mn-cs"/>
              </a:rPr>
              <a:t>features</a:t>
            </a:r>
            <a:r>
              <a:rPr lang="en-US" sz="1200" b="0" i="0" kern="1200" dirty="0" smtClean="0">
                <a:solidFill>
                  <a:schemeClr val="tx1"/>
                </a:solidFill>
                <a:effectLst/>
                <a:latin typeface="+mn-lt"/>
                <a:ea typeface="+mn-ea"/>
                <a:cs typeface="+mn-cs"/>
              </a:rPr>
              <a:t> present in the data in a fixed range. It is performed during the data pre-processing to handle highly varying magnitudes or values or units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decimal</a:t>
            </a:r>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points</a:t>
            </a:r>
            <a:r>
              <a:rPr lang="zh-CN" altLang="en-US" sz="1200" b="0" i="0" kern="1200" dirty="0" smtClean="0">
                <a:solidFill>
                  <a:schemeClr val="tx1"/>
                </a:solidFill>
                <a:effectLst/>
                <a:latin typeface="+mn-lt"/>
                <a:ea typeface="+mn-ea"/>
                <a:cs typeface="+mn-cs"/>
              </a:rPr>
              <a:t>、</a:t>
            </a:r>
            <a:endParaRPr lang="en-US" altLang="zh-CN"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continuous</a:t>
            </a:r>
            <a:endParaRPr lang="en-US" sz="1200" b="1"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37D7D236-CF22-8C42-8229-10EBD9B0676E}" type="slidenum">
              <a:rPr lang="en-US" smtClean="0"/>
              <a:t>12</a:t>
            </a:fld>
            <a:endParaRPr lang="en-US"/>
          </a:p>
        </p:txBody>
      </p:sp>
    </p:spTree>
    <p:extLst>
      <p:ext uri="{BB962C8B-B14F-4D97-AF65-F5344CB8AC3E}">
        <p14:creationId xmlns:p14="http://schemas.microsoft.com/office/powerpoint/2010/main" val="1609738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https://cedricscherer.netlify.com/2019/08/05/a-ggplot2-tutorial-for-beautiful-plotting-in-r/</a:t>
            </a:r>
            <a:endParaRPr lang="en-US" dirty="0" smtClean="0"/>
          </a:p>
          <a:p>
            <a:r>
              <a:rPr lang="en-US" dirty="0" smtClean="0">
                <a:hlinkClick r:id="rId4"/>
              </a:rPr>
              <a:t>https://tutorials.iq.harvard.edu/R/Rgraphics/Rgraphics.html</a:t>
            </a:r>
            <a:endParaRPr lang="en-US" dirty="0"/>
          </a:p>
        </p:txBody>
      </p:sp>
      <p:sp>
        <p:nvSpPr>
          <p:cNvPr id="4" name="Slide Number Placeholder 3"/>
          <p:cNvSpPr>
            <a:spLocks noGrp="1"/>
          </p:cNvSpPr>
          <p:nvPr>
            <p:ph type="sldNum" sz="quarter" idx="10"/>
          </p:nvPr>
        </p:nvSpPr>
        <p:spPr/>
        <p:txBody>
          <a:bodyPr/>
          <a:lstStyle/>
          <a:p>
            <a:fld id="{37D7D236-CF22-8C42-8229-10EBD9B0676E}" type="slidenum">
              <a:rPr lang="en-US" smtClean="0"/>
              <a:t>13</a:t>
            </a:fld>
            <a:endParaRPr lang="en-US"/>
          </a:p>
        </p:txBody>
      </p:sp>
    </p:spTree>
    <p:extLst>
      <p:ext uri="{BB962C8B-B14F-4D97-AF65-F5344CB8AC3E}">
        <p14:creationId xmlns:p14="http://schemas.microsoft.com/office/powerpoint/2010/main" val="1518343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BA70CB-60E9-3B45-B1FC-4F759DAA8302}"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50122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A70CB-60E9-3B45-B1FC-4F759DAA8302}"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809652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A70CB-60E9-3B45-B1FC-4F759DAA8302}"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23465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BA70CB-60E9-3B45-B1FC-4F759DAA8302}"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44527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BA70CB-60E9-3B45-B1FC-4F759DAA8302}" type="datetimeFigureOut">
              <a:rPr lang="en-US" smtClean="0"/>
              <a:t>1/12/20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539908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BA70CB-60E9-3B45-B1FC-4F759DAA8302}"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921536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BA70CB-60E9-3B45-B1FC-4F759DAA8302}" type="datetimeFigureOut">
              <a:rPr lang="en-US" smtClean="0"/>
              <a:t>1/12/20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401594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BA70CB-60E9-3B45-B1FC-4F759DAA8302}" type="datetimeFigureOut">
              <a:rPr lang="en-US" smtClean="0"/>
              <a:t>1/12/20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85146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BA70CB-60E9-3B45-B1FC-4F759DAA8302}" type="datetimeFigureOut">
              <a:rPr lang="en-US" smtClean="0"/>
              <a:t>1/12/20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823167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A70CB-60E9-3B45-B1FC-4F759DAA8302}"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683513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BA70CB-60E9-3B45-B1FC-4F759DAA8302}" type="datetimeFigureOut">
              <a:rPr lang="en-US" smtClean="0"/>
              <a:t>1/12/20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BCF54D-C989-FC4A-B89F-2661AE4103A5}" type="slidenum">
              <a:rPr lang="en-US" smtClean="0"/>
              <a:t>‹#›</a:t>
            </a:fld>
            <a:endParaRPr lang="en-US"/>
          </a:p>
        </p:txBody>
      </p:sp>
    </p:spTree>
    <p:extLst>
      <p:ext uri="{BB962C8B-B14F-4D97-AF65-F5344CB8AC3E}">
        <p14:creationId xmlns:p14="http://schemas.microsoft.com/office/powerpoint/2010/main" val="172236221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A70CB-60E9-3B45-B1FC-4F759DAA8302}" type="datetimeFigureOut">
              <a:rPr lang="en-US" smtClean="0"/>
              <a:t>1/12/20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CF54D-C989-FC4A-B89F-2661AE4103A5}" type="slidenum">
              <a:rPr lang="en-US" smtClean="0"/>
              <a:t>‹#›</a:t>
            </a:fld>
            <a:endParaRPr lang="en-US"/>
          </a:p>
        </p:txBody>
      </p:sp>
    </p:spTree>
    <p:extLst>
      <p:ext uri="{BB962C8B-B14F-4D97-AF65-F5344CB8AC3E}">
        <p14:creationId xmlns:p14="http://schemas.microsoft.com/office/powerpoint/2010/main" val="10486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rstudio/cheatsheets" TargetMode="External"/><Relationship Id="rId4" Type="http://schemas.openxmlformats.org/officeDocument/2006/relationships/hyperlink" Target="https://stackoverflow.com/" TargetMode="External"/><Relationship Id="rId1" Type="http://schemas.openxmlformats.org/officeDocument/2006/relationships/slideLayout" Target="../slideLayouts/slideLayout2.xml"/><Relationship Id="rId2" Type="http://schemas.openxmlformats.org/officeDocument/2006/relationships/hyperlink" Target="https://www.rdocumentation.or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project.org/" TargetMode="Externa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rstudio.com/products/rstudio/download/#download"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smtClean="0"/>
              <a:t>R</a:t>
            </a:r>
            <a:r>
              <a:rPr lang="zh-CN" altLang="en-US" dirty="0" smtClean="0"/>
              <a:t> </a:t>
            </a:r>
            <a:r>
              <a:rPr lang="en-US" altLang="zh-CN" dirty="0" smtClean="0"/>
              <a:t>Basic</a:t>
            </a:r>
            <a:r>
              <a:rPr lang="zh-CN" altLang="en-US" dirty="0" smtClean="0"/>
              <a:t> </a:t>
            </a:r>
            <a:r>
              <a:rPr lang="en-US" altLang="zh-CN" dirty="0" smtClean="0"/>
              <a:t>Workshop</a:t>
            </a:r>
            <a:endParaRPr lang="en-US" dirty="0"/>
          </a:p>
        </p:txBody>
      </p:sp>
      <p:sp>
        <p:nvSpPr>
          <p:cNvPr id="3" name="Subtitle 2"/>
          <p:cNvSpPr>
            <a:spLocks noGrp="1"/>
          </p:cNvSpPr>
          <p:nvPr>
            <p:ph type="subTitle" idx="1"/>
          </p:nvPr>
        </p:nvSpPr>
        <p:spPr/>
        <p:txBody>
          <a:bodyPr/>
          <a:lstStyle/>
          <a:p>
            <a:r>
              <a:rPr lang="en-US" altLang="zh-CN" dirty="0" smtClean="0"/>
              <a:t>Yuqing</a:t>
            </a:r>
            <a:r>
              <a:rPr lang="zh-CN" altLang="en-US" dirty="0" smtClean="0"/>
              <a:t> </a:t>
            </a:r>
            <a:r>
              <a:rPr lang="en-US" altLang="zh-CN" dirty="0" smtClean="0"/>
              <a:t>|</a:t>
            </a:r>
            <a:r>
              <a:rPr lang="zh-CN" altLang="en-US" dirty="0" smtClean="0"/>
              <a:t> </a:t>
            </a:r>
            <a:r>
              <a:rPr lang="en-US" altLang="zh-CN" dirty="0" smtClean="0"/>
              <a:t>yhe050@uottawa.ca</a:t>
            </a:r>
            <a:endParaRPr lang="en-US" dirty="0"/>
          </a:p>
        </p:txBody>
      </p:sp>
    </p:spTree>
    <p:extLst>
      <p:ext uri="{BB962C8B-B14F-4D97-AF65-F5344CB8AC3E}">
        <p14:creationId xmlns:p14="http://schemas.microsoft.com/office/powerpoint/2010/main" val="19692745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Data</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Preparation:</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
            </a:r>
            <a:br>
              <a:rPr lang="en-US" altLang="zh-CN"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Importing </a:t>
            </a:r>
            <a:r>
              <a:rPr lang="en-US" sz="3600" b="1" dirty="0">
                <a:latin typeface="Times New Roman" charset="0"/>
                <a:ea typeface="Times New Roman" charset="0"/>
                <a:cs typeface="Times New Roman" charset="0"/>
              </a:rPr>
              <a:t>Data and Installing R packages</a:t>
            </a:r>
            <a:r>
              <a:rPr lang="en-US" sz="3600" b="1" dirty="0" smtClean="0">
                <a:effectLst/>
                <a:latin typeface="Times New Roman" charset="0"/>
                <a:ea typeface="Times New Roman" charset="0"/>
                <a:cs typeface="Times New Roman" charset="0"/>
              </a:rPr>
              <a:t> </a:t>
            </a:r>
            <a:endParaRPr lang="en-US" sz="36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r>
              <a:rPr lang="en-US" altLang="zh-CN" dirty="0"/>
              <a:t>Installing</a:t>
            </a:r>
            <a:r>
              <a:rPr lang="zh-CN" altLang="en-US" dirty="0"/>
              <a:t> </a:t>
            </a:r>
            <a:r>
              <a:rPr lang="en-US" altLang="zh-CN" dirty="0"/>
              <a:t>R</a:t>
            </a:r>
            <a:r>
              <a:rPr lang="zh-CN" altLang="en-US" dirty="0"/>
              <a:t> </a:t>
            </a:r>
            <a:r>
              <a:rPr lang="en-US" altLang="zh-CN" dirty="0"/>
              <a:t>Packages:</a:t>
            </a:r>
            <a:r>
              <a:rPr lang="zh-CN" altLang="en-US" dirty="0"/>
              <a:t> </a:t>
            </a:r>
            <a:r>
              <a:rPr lang="en-US" altLang="zh-CN" dirty="0"/>
              <a:t>two</a:t>
            </a:r>
            <a:r>
              <a:rPr lang="zh-CN" altLang="en-US" dirty="0"/>
              <a:t> </a:t>
            </a:r>
            <a:r>
              <a:rPr lang="en-US" altLang="zh-CN" dirty="0"/>
              <a:t>ways</a:t>
            </a:r>
          </a:p>
          <a:p>
            <a:r>
              <a:rPr lang="en-US" altLang="zh-CN" dirty="0"/>
              <a:t>1.</a:t>
            </a:r>
            <a:r>
              <a:rPr lang="zh-CN" altLang="en-US" dirty="0"/>
              <a:t> </a:t>
            </a:r>
            <a:r>
              <a:rPr lang="en-US" altLang="zh-CN" dirty="0"/>
              <a:t>						2.</a:t>
            </a:r>
            <a:r>
              <a:rPr lang="zh-CN" altLang="en-US" dirty="0"/>
              <a:t> </a:t>
            </a:r>
            <a:r>
              <a:rPr lang="en-US" altLang="zh-CN" dirty="0" err="1"/>
              <a:t>install.packages</a:t>
            </a:r>
            <a:r>
              <a:rPr lang="en-US" altLang="zh-CN" dirty="0"/>
              <a:t>('</a:t>
            </a:r>
            <a:r>
              <a:rPr lang="en-US" altLang="zh-CN" dirty="0" err="1"/>
              <a:t>stringr</a:t>
            </a:r>
            <a:r>
              <a:rPr lang="en-US" altLang="zh-CN" dirty="0"/>
              <a:t>')</a:t>
            </a:r>
          </a:p>
          <a:p>
            <a:pPr marL="3657600" lvl="8" indent="0">
              <a:buNone/>
            </a:pPr>
            <a:r>
              <a:rPr lang="zh-CN" altLang="en-US" sz="2800" dirty="0"/>
              <a:t> </a:t>
            </a:r>
            <a:r>
              <a:rPr lang="en-US" altLang="zh-CN" sz="2800" dirty="0"/>
              <a:t>		</a:t>
            </a:r>
            <a:r>
              <a:rPr lang="zh-CN" altLang="en-US" sz="2800" dirty="0" smtClean="0"/>
              <a:t>    </a:t>
            </a:r>
            <a:r>
              <a:rPr lang="en-US" altLang="zh-CN" sz="2800" dirty="0" smtClean="0"/>
              <a:t>library(</a:t>
            </a:r>
            <a:r>
              <a:rPr lang="en-US" altLang="zh-CN" sz="2800" dirty="0" err="1" smtClean="0"/>
              <a:t>stringr</a:t>
            </a:r>
            <a:r>
              <a:rPr lang="en-US" altLang="zh-CN" sz="2800" dirty="0"/>
              <a:t>)</a:t>
            </a:r>
          </a:p>
        </p:txBody>
      </p:sp>
      <p:pic>
        <p:nvPicPr>
          <p:cNvPr id="4" name="Picture 3"/>
          <p:cNvPicPr>
            <a:picLocks noChangeAspect="1"/>
          </p:cNvPicPr>
          <p:nvPr/>
        </p:nvPicPr>
        <p:blipFill>
          <a:blip r:embed="rId2"/>
          <a:stretch>
            <a:fillRect/>
          </a:stretch>
        </p:blipFill>
        <p:spPr>
          <a:xfrm>
            <a:off x="2040021" y="2528319"/>
            <a:ext cx="3494505" cy="2945949"/>
          </a:xfrm>
          <a:prstGeom prst="rect">
            <a:avLst/>
          </a:prstGeom>
        </p:spPr>
      </p:pic>
    </p:spTree>
    <p:extLst>
      <p:ext uri="{BB962C8B-B14F-4D97-AF65-F5344CB8AC3E}">
        <p14:creationId xmlns:p14="http://schemas.microsoft.com/office/powerpoint/2010/main" val="153237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Data</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Preparation:</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
            </a:r>
            <a:br>
              <a:rPr lang="en-US" altLang="zh-CN" dirty="0" smtClean="0">
                <a:latin typeface="Times New Roman" charset="0"/>
                <a:ea typeface="Times New Roman" charset="0"/>
                <a:cs typeface="Times New Roman" charset="0"/>
              </a:rPr>
            </a:br>
            <a:r>
              <a:rPr lang="en-US" altLang="zh-CN" sz="3600" b="1" dirty="0" smtClean="0">
                <a:latin typeface="Times New Roman" charset="0"/>
                <a:ea typeface="Times New Roman" charset="0"/>
                <a:cs typeface="Times New Roman" charset="0"/>
              </a:rPr>
              <a:t>Some</a:t>
            </a:r>
            <a:r>
              <a:rPr lang="zh-CN" altLang="en-US" sz="3600" b="1" dirty="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basic</a:t>
            </a:r>
            <a:r>
              <a:rPr lang="zh-CN" altLang="en-US" sz="3600" b="1" dirty="0" smtClean="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functions</a:t>
            </a:r>
            <a:r>
              <a:rPr lang="zh-CN" altLang="en-US" sz="3600" b="1" dirty="0" smtClean="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that</a:t>
            </a:r>
            <a:r>
              <a:rPr lang="zh-CN" altLang="en-US" sz="3600" b="1" dirty="0" smtClean="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are</a:t>
            </a:r>
            <a:r>
              <a:rPr lang="zh-CN" altLang="en-US" sz="3600" b="1" dirty="0" smtClean="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frequently</a:t>
            </a:r>
            <a:r>
              <a:rPr lang="zh-CN" altLang="en-US" sz="3600" b="1" dirty="0" smtClean="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used</a:t>
            </a:r>
            <a:endParaRPr lang="en-US" sz="36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fontScale="77500" lnSpcReduction="20000"/>
          </a:bodyPr>
          <a:lstStyle/>
          <a:p>
            <a:r>
              <a:rPr lang="en-US" altLang="zh-CN" dirty="0" smtClean="0"/>
              <a:t>summary()</a:t>
            </a:r>
          </a:p>
          <a:p>
            <a:r>
              <a:rPr lang="en-US" altLang="zh-CN" dirty="0" smtClean="0"/>
              <a:t>sort()/order()/rank()</a:t>
            </a:r>
          </a:p>
          <a:p>
            <a:r>
              <a:rPr lang="en-US" altLang="zh-CN" dirty="0" smtClean="0"/>
              <a:t>unique()</a:t>
            </a:r>
          </a:p>
          <a:p>
            <a:r>
              <a:rPr lang="en-US" altLang="zh-CN" dirty="0" smtClean="0"/>
              <a:t>length()</a:t>
            </a:r>
          </a:p>
          <a:p>
            <a:r>
              <a:rPr lang="en-US" altLang="zh-CN" dirty="0" smtClean="0"/>
              <a:t>attribute()</a:t>
            </a:r>
          </a:p>
          <a:p>
            <a:r>
              <a:rPr lang="en-US" altLang="zh-CN" dirty="0" smtClean="0"/>
              <a:t>dim()</a:t>
            </a:r>
          </a:p>
          <a:p>
            <a:r>
              <a:rPr lang="en-US" altLang="zh-CN" dirty="0" smtClean="0"/>
              <a:t>class()</a:t>
            </a:r>
          </a:p>
          <a:p>
            <a:r>
              <a:rPr lang="en-US" altLang="zh-CN" dirty="0" err="1" smtClean="0"/>
              <a:t>nrow</a:t>
            </a:r>
            <a:r>
              <a:rPr lang="en-US" altLang="zh-CN" dirty="0" smtClean="0"/>
              <a:t>()/</a:t>
            </a:r>
            <a:r>
              <a:rPr lang="en-US" altLang="zh-CN" dirty="0" err="1" smtClean="0"/>
              <a:t>ncol</a:t>
            </a:r>
            <a:r>
              <a:rPr lang="en-US" altLang="zh-CN" dirty="0" smtClean="0"/>
              <a:t>(),</a:t>
            </a:r>
            <a:r>
              <a:rPr lang="zh-CN" altLang="en-US" dirty="0" smtClean="0"/>
              <a:t> </a:t>
            </a:r>
            <a:r>
              <a:rPr lang="en-US" altLang="zh-CN" dirty="0" err="1" smtClean="0"/>
              <a:t>colnames</a:t>
            </a:r>
            <a:r>
              <a:rPr lang="en-US" altLang="zh-CN" dirty="0" smtClean="0"/>
              <a:t>()/</a:t>
            </a:r>
            <a:r>
              <a:rPr lang="en-US" altLang="zh-CN" dirty="0" err="1" smtClean="0"/>
              <a:t>row.names</a:t>
            </a:r>
            <a:r>
              <a:rPr lang="en-US" altLang="zh-CN" dirty="0" smtClean="0"/>
              <a:t>()</a:t>
            </a:r>
          </a:p>
          <a:p>
            <a:r>
              <a:rPr lang="en-US" altLang="zh-CN" dirty="0" err="1" smtClean="0"/>
              <a:t>is.na</a:t>
            </a:r>
            <a:r>
              <a:rPr lang="en-US" altLang="zh-CN" dirty="0" smtClean="0"/>
              <a:t>()</a:t>
            </a:r>
          </a:p>
          <a:p>
            <a:r>
              <a:rPr lang="en-US" altLang="zh-CN" dirty="0" smtClean="0"/>
              <a:t>table()</a:t>
            </a:r>
          </a:p>
          <a:p>
            <a:r>
              <a:rPr lang="en-US" altLang="zh-CN" dirty="0" err="1" smtClean="0"/>
              <a:t>na.omit</a:t>
            </a:r>
            <a:r>
              <a:rPr lang="en-US" altLang="zh-CN" dirty="0" smtClean="0"/>
              <a:t>()</a:t>
            </a:r>
          </a:p>
          <a:p>
            <a:r>
              <a:rPr lang="en-US" altLang="zh-CN" dirty="0" err="1" smtClean="0"/>
              <a:t>complete.cases</a:t>
            </a:r>
            <a:r>
              <a:rPr lang="en-US" altLang="zh-CN" dirty="0" smtClean="0"/>
              <a:t>()</a:t>
            </a:r>
          </a:p>
          <a:p>
            <a:endParaRPr lang="en-US" altLang="zh-CN" dirty="0" smtClean="0"/>
          </a:p>
        </p:txBody>
      </p:sp>
    </p:spTree>
    <p:extLst>
      <p:ext uri="{BB962C8B-B14F-4D97-AF65-F5344CB8AC3E}">
        <p14:creationId xmlns:p14="http://schemas.microsoft.com/office/powerpoint/2010/main" val="10419894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Data</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Preparation:</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
            </a:r>
            <a:br>
              <a:rPr lang="en-US" altLang="zh-CN"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Basic </a:t>
            </a:r>
            <a:r>
              <a:rPr lang="en-US" altLang="zh-CN" sz="3600" b="1" dirty="0" smtClean="0">
                <a:latin typeface="Times New Roman" charset="0"/>
                <a:ea typeface="Times New Roman" charset="0"/>
                <a:cs typeface="Times New Roman" charset="0"/>
              </a:rPr>
              <a:t>Steps</a:t>
            </a:r>
            <a:r>
              <a:rPr lang="zh-CN" altLang="en-US" sz="3600" b="1" dirty="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for</a:t>
            </a:r>
            <a:r>
              <a:rPr lang="en-US" sz="3600" b="1" dirty="0" smtClean="0">
                <a:latin typeface="Times New Roman" charset="0"/>
                <a:ea typeface="Times New Roman" charset="0"/>
                <a:cs typeface="Times New Roman" charset="0"/>
              </a:rPr>
              <a:t> </a:t>
            </a:r>
            <a:r>
              <a:rPr lang="en-US" altLang="zh-CN" sz="3600" b="1" dirty="0" smtClean="0">
                <a:latin typeface="Times New Roman" charset="0"/>
                <a:ea typeface="Times New Roman" charset="0"/>
                <a:cs typeface="Times New Roman" charset="0"/>
              </a:rPr>
              <a:t>D</a:t>
            </a:r>
            <a:r>
              <a:rPr lang="en-US" sz="3600" b="1" dirty="0" smtClean="0">
                <a:latin typeface="Times New Roman" charset="0"/>
                <a:ea typeface="Times New Roman" charset="0"/>
                <a:cs typeface="Times New Roman" charset="0"/>
              </a:rPr>
              <a:t>ata </a:t>
            </a:r>
            <a:r>
              <a:rPr lang="en-US" altLang="zh-CN" sz="3600" b="1" dirty="0" smtClean="0">
                <a:latin typeface="Times New Roman" charset="0"/>
                <a:ea typeface="Times New Roman" charset="0"/>
                <a:cs typeface="Times New Roman" charset="0"/>
              </a:rPr>
              <a:t>Pre-P</a:t>
            </a:r>
            <a:r>
              <a:rPr lang="en-US" sz="3600" b="1" dirty="0" smtClean="0">
                <a:latin typeface="Times New Roman" charset="0"/>
                <a:ea typeface="Times New Roman" charset="0"/>
                <a:cs typeface="Times New Roman" charset="0"/>
              </a:rPr>
              <a:t>rocessing </a:t>
            </a:r>
            <a:endParaRPr lang="en-US" sz="36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a:bodyPr>
          <a:lstStyle/>
          <a:p>
            <a:r>
              <a:rPr lang="en-US" altLang="zh-CN" dirty="0" smtClean="0"/>
              <a:t>import</a:t>
            </a:r>
            <a:r>
              <a:rPr lang="zh-CN" altLang="en-US" dirty="0" smtClean="0"/>
              <a:t> </a:t>
            </a:r>
            <a:r>
              <a:rPr lang="en-US" altLang="zh-CN" dirty="0" smtClean="0"/>
              <a:t>data</a:t>
            </a:r>
          </a:p>
          <a:p>
            <a:r>
              <a:rPr lang="en-US" altLang="zh-CN" dirty="0" smtClean="0"/>
              <a:t>check</a:t>
            </a:r>
            <a:r>
              <a:rPr lang="zh-CN" altLang="en-US" dirty="0" smtClean="0"/>
              <a:t> </a:t>
            </a:r>
            <a:r>
              <a:rPr lang="en-US" altLang="zh-CN" dirty="0" smtClean="0"/>
              <a:t>missing</a:t>
            </a:r>
            <a:r>
              <a:rPr lang="zh-CN" altLang="en-US" dirty="0" smtClean="0"/>
              <a:t> </a:t>
            </a:r>
            <a:r>
              <a:rPr lang="en-US" altLang="zh-CN" dirty="0" smtClean="0"/>
              <a:t>data</a:t>
            </a:r>
          </a:p>
          <a:p>
            <a:r>
              <a:rPr lang="en-US" altLang="zh-CN" dirty="0" smtClean="0"/>
              <a:t>transfer</a:t>
            </a:r>
            <a:r>
              <a:rPr lang="zh-CN" altLang="en-US" dirty="0" smtClean="0"/>
              <a:t> </a:t>
            </a:r>
            <a:r>
              <a:rPr lang="en-US" altLang="zh-CN" dirty="0" smtClean="0"/>
              <a:t>categorical</a:t>
            </a:r>
            <a:r>
              <a:rPr lang="zh-CN" altLang="en-US" dirty="0" smtClean="0"/>
              <a:t> </a:t>
            </a:r>
            <a:r>
              <a:rPr lang="en-US" altLang="zh-CN" dirty="0" smtClean="0"/>
              <a:t>data</a:t>
            </a:r>
          </a:p>
          <a:p>
            <a:r>
              <a:rPr lang="en-US" altLang="zh-CN" dirty="0" smtClean="0"/>
              <a:t>splitting</a:t>
            </a:r>
            <a:r>
              <a:rPr lang="zh-CN" altLang="en-US" dirty="0" smtClean="0"/>
              <a:t> </a:t>
            </a:r>
            <a:r>
              <a:rPr lang="en-US" altLang="zh-CN" dirty="0" smtClean="0"/>
              <a:t>the</a:t>
            </a:r>
            <a:r>
              <a:rPr lang="zh-CN" altLang="en-US" dirty="0" smtClean="0"/>
              <a:t> </a:t>
            </a:r>
            <a:r>
              <a:rPr lang="en-US" altLang="zh-CN" dirty="0" smtClean="0"/>
              <a:t>dataset</a:t>
            </a:r>
            <a:r>
              <a:rPr lang="zh-CN" altLang="en-US" dirty="0" smtClean="0"/>
              <a:t> </a:t>
            </a:r>
            <a:r>
              <a:rPr lang="en-US" altLang="zh-CN" dirty="0" smtClean="0"/>
              <a:t>into</a:t>
            </a:r>
            <a:r>
              <a:rPr lang="zh-CN" altLang="en-US" dirty="0" smtClean="0"/>
              <a:t> </a:t>
            </a:r>
            <a:r>
              <a:rPr lang="en-US" altLang="zh-CN" dirty="0" smtClean="0"/>
              <a:t>the</a:t>
            </a:r>
            <a:r>
              <a:rPr lang="zh-CN" altLang="en-US" dirty="0" smtClean="0"/>
              <a:t> </a:t>
            </a:r>
            <a:r>
              <a:rPr lang="en-US" altLang="zh-CN" dirty="0" smtClean="0"/>
              <a:t>training</a:t>
            </a:r>
            <a:r>
              <a:rPr lang="zh-CN" altLang="en-US" dirty="0" smtClean="0"/>
              <a:t> </a:t>
            </a:r>
            <a:r>
              <a:rPr lang="en-US" altLang="zh-CN" dirty="0" smtClean="0"/>
              <a:t>set</a:t>
            </a:r>
            <a:r>
              <a:rPr lang="zh-CN" altLang="en-US" dirty="0" smtClean="0"/>
              <a:t> </a:t>
            </a:r>
            <a:r>
              <a:rPr lang="en-US" altLang="zh-CN" dirty="0" smtClean="0"/>
              <a:t>and</a:t>
            </a:r>
            <a:r>
              <a:rPr lang="zh-CN" altLang="en-US" dirty="0" smtClean="0"/>
              <a:t> </a:t>
            </a:r>
            <a:r>
              <a:rPr lang="en-US" altLang="zh-CN" dirty="0" smtClean="0"/>
              <a:t>test</a:t>
            </a:r>
            <a:r>
              <a:rPr lang="zh-CN" altLang="en-US" dirty="0" smtClean="0"/>
              <a:t> </a:t>
            </a:r>
            <a:r>
              <a:rPr lang="en-US" altLang="zh-CN" dirty="0" smtClean="0"/>
              <a:t>set</a:t>
            </a:r>
          </a:p>
          <a:p>
            <a:r>
              <a:rPr lang="en-US" altLang="zh-CN" dirty="0" smtClean="0"/>
              <a:t>feature</a:t>
            </a:r>
            <a:r>
              <a:rPr lang="zh-CN" altLang="en-US" dirty="0" smtClean="0"/>
              <a:t> </a:t>
            </a:r>
            <a:r>
              <a:rPr lang="en-US" altLang="zh-CN" dirty="0" smtClean="0"/>
              <a:t>scaling</a:t>
            </a:r>
          </a:p>
          <a:p>
            <a:endParaRPr lang="en-US" dirty="0"/>
          </a:p>
        </p:txBody>
      </p:sp>
    </p:spTree>
    <p:extLst>
      <p:ext uri="{BB962C8B-B14F-4D97-AF65-F5344CB8AC3E}">
        <p14:creationId xmlns:p14="http://schemas.microsoft.com/office/powerpoint/2010/main" val="1706727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Data</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Preparation:</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
            </a:r>
            <a:br>
              <a:rPr lang="en-US" altLang="zh-CN"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Packages for Data Pr</a:t>
            </a:r>
            <a:r>
              <a:rPr lang="en-US" altLang="zh-CN" sz="3600" b="1" dirty="0" smtClean="0">
                <a:latin typeface="Times New Roman" charset="0"/>
                <a:ea typeface="Times New Roman" charset="0"/>
                <a:cs typeface="Times New Roman" charset="0"/>
              </a:rPr>
              <a:t>ocessing</a:t>
            </a:r>
            <a:endParaRPr lang="en-US" sz="3600" b="1" dirty="0">
              <a:latin typeface="Times New Roman" charset="0"/>
              <a:ea typeface="Times New Roman" charset="0"/>
              <a:cs typeface="Times New Roman" charset="0"/>
            </a:endParaRPr>
          </a:p>
        </p:txBody>
      </p:sp>
      <p:sp>
        <p:nvSpPr>
          <p:cNvPr id="3" name="Content Placeholder 2"/>
          <p:cNvSpPr>
            <a:spLocks noGrp="1"/>
          </p:cNvSpPr>
          <p:nvPr>
            <p:ph idx="1"/>
          </p:nvPr>
        </p:nvSpPr>
        <p:spPr>
          <a:xfrm>
            <a:off x="838200" y="2418426"/>
            <a:ext cx="10515600" cy="4351338"/>
          </a:xfrm>
        </p:spPr>
        <p:txBody>
          <a:bodyPr/>
          <a:lstStyle/>
          <a:p>
            <a:pPr marL="514350" indent="-514350">
              <a:lnSpc>
                <a:spcPct val="100000"/>
              </a:lnSpc>
              <a:spcBef>
                <a:spcPts val="0"/>
              </a:spcBef>
              <a:buFont typeface="+mj-lt"/>
              <a:buAutoNum type="arabicPeriod"/>
            </a:pPr>
            <a:r>
              <a:rPr lang="en-US" altLang="zh-CN" sz="3200" dirty="0" smtClean="0"/>
              <a:t>ggplot2, for data visualization.</a:t>
            </a:r>
          </a:p>
          <a:p>
            <a:pPr marL="514350" indent="-514350">
              <a:lnSpc>
                <a:spcPct val="100000"/>
              </a:lnSpc>
              <a:spcBef>
                <a:spcPts val="0"/>
              </a:spcBef>
              <a:buFont typeface="+mj-lt"/>
              <a:buAutoNum type="arabicPeriod"/>
            </a:pPr>
            <a:r>
              <a:rPr lang="en-US" altLang="zh-CN" sz="3200" dirty="0" err="1" smtClean="0"/>
              <a:t>dplyr</a:t>
            </a:r>
            <a:r>
              <a:rPr lang="en-US" altLang="zh-CN" sz="3200" dirty="0" smtClean="0"/>
              <a:t>, for data manipulation.</a:t>
            </a:r>
          </a:p>
          <a:p>
            <a:pPr marL="514350" indent="-514350">
              <a:lnSpc>
                <a:spcPct val="100000"/>
              </a:lnSpc>
              <a:spcBef>
                <a:spcPts val="0"/>
              </a:spcBef>
              <a:buFont typeface="+mj-lt"/>
              <a:buAutoNum type="arabicPeriod"/>
            </a:pPr>
            <a:r>
              <a:rPr lang="en-US" altLang="zh-CN" sz="3200" dirty="0" err="1" smtClean="0"/>
              <a:t>tidyr</a:t>
            </a:r>
            <a:r>
              <a:rPr lang="en-US" altLang="zh-CN" sz="3200" dirty="0" smtClean="0"/>
              <a:t>, for data tidying.</a:t>
            </a:r>
          </a:p>
          <a:p>
            <a:pPr marL="514350" indent="-514350">
              <a:lnSpc>
                <a:spcPct val="100000"/>
              </a:lnSpc>
              <a:spcBef>
                <a:spcPts val="0"/>
              </a:spcBef>
              <a:buFont typeface="+mj-lt"/>
              <a:buAutoNum type="arabicPeriod"/>
            </a:pPr>
            <a:r>
              <a:rPr lang="en-US" altLang="zh-CN" sz="3200" dirty="0" err="1" smtClean="0"/>
              <a:t>readr</a:t>
            </a:r>
            <a:r>
              <a:rPr lang="en-US" altLang="zh-CN" sz="3200" dirty="0" smtClean="0"/>
              <a:t>, for data import.</a:t>
            </a:r>
          </a:p>
          <a:p>
            <a:pPr marL="514350" indent="-514350">
              <a:lnSpc>
                <a:spcPct val="100000"/>
              </a:lnSpc>
              <a:spcBef>
                <a:spcPts val="0"/>
              </a:spcBef>
              <a:buFont typeface="+mj-lt"/>
              <a:buAutoNum type="arabicPeriod"/>
            </a:pPr>
            <a:r>
              <a:rPr lang="en-US" altLang="zh-CN" sz="3200" dirty="0" err="1" smtClean="0"/>
              <a:t>stringr</a:t>
            </a:r>
            <a:r>
              <a:rPr lang="en-US" altLang="zh-CN" sz="3200" dirty="0" smtClean="0"/>
              <a:t>, for strings.</a:t>
            </a:r>
          </a:p>
          <a:p>
            <a:pPr marL="0" indent="0">
              <a:lnSpc>
                <a:spcPct val="100000"/>
              </a:lnSpc>
              <a:spcBef>
                <a:spcPts val="0"/>
              </a:spcBef>
              <a:buNone/>
            </a:pPr>
            <a:r>
              <a:rPr lang="en-US" altLang="zh-CN" sz="3200" i="1" dirty="0" smtClean="0"/>
              <a:t>(see</a:t>
            </a:r>
            <a:r>
              <a:rPr lang="zh-CN" altLang="en-US" sz="3200" i="1" dirty="0" smtClean="0"/>
              <a:t> </a:t>
            </a:r>
            <a:r>
              <a:rPr lang="en-US" altLang="zh-CN" sz="3200" i="1" dirty="0" err="1" smtClean="0"/>
              <a:t>cheatsheet</a:t>
            </a:r>
            <a:r>
              <a:rPr lang="zh-CN" altLang="en-US" sz="3200" i="1" dirty="0" smtClean="0"/>
              <a:t> </a:t>
            </a:r>
            <a:r>
              <a:rPr lang="en-US" altLang="zh-CN" sz="3200" i="1" dirty="0" smtClean="0"/>
              <a:t>provided!</a:t>
            </a:r>
            <a:r>
              <a:rPr lang="zh-CN" altLang="en-US" sz="3200" i="1" dirty="0" smtClean="0"/>
              <a:t> </a:t>
            </a:r>
            <a:r>
              <a:rPr lang="en-US" altLang="zh-CN" sz="3200" i="1" dirty="0" smtClean="0"/>
              <a:t>)</a:t>
            </a:r>
          </a:p>
          <a:p>
            <a:pPr marL="0" indent="0">
              <a:lnSpc>
                <a:spcPct val="100000"/>
              </a:lnSpc>
              <a:spcBef>
                <a:spcPts val="0"/>
              </a:spcBef>
              <a:buNone/>
            </a:pPr>
            <a:endParaRPr lang="en-US" dirty="0"/>
          </a:p>
        </p:txBody>
      </p:sp>
    </p:spTree>
    <p:extLst>
      <p:ext uri="{BB962C8B-B14F-4D97-AF65-F5344CB8AC3E}">
        <p14:creationId xmlns:p14="http://schemas.microsoft.com/office/powerpoint/2010/main" val="388194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Data</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Preparation:</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
            </a:r>
            <a:br>
              <a:rPr lang="en-US" altLang="zh-CN" dirty="0" smtClean="0">
                <a:latin typeface="Times New Roman" charset="0"/>
                <a:ea typeface="Times New Roman" charset="0"/>
                <a:cs typeface="Times New Roman" charset="0"/>
              </a:rPr>
            </a:br>
            <a:r>
              <a:rPr lang="en-US" altLang="zh-CN" dirty="0" smtClean="0">
                <a:latin typeface="Times New Roman" charset="0"/>
                <a:ea typeface="Times New Roman" charset="0"/>
                <a:cs typeface="Times New Roman" charset="0"/>
              </a:rPr>
              <a:t>Some</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suggestions</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for</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practicing</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R</a:t>
            </a:r>
            <a:endParaRPr lang="en-US" sz="3600" b="1" dirty="0">
              <a:latin typeface="Times New Roman" charset="0"/>
              <a:ea typeface="Times New Roman" charset="0"/>
              <a:cs typeface="Times New Roman" charset="0"/>
            </a:endParaRPr>
          </a:p>
        </p:txBody>
      </p:sp>
      <p:sp>
        <p:nvSpPr>
          <p:cNvPr id="3" name="Content Placeholder 2"/>
          <p:cNvSpPr>
            <a:spLocks noGrp="1"/>
          </p:cNvSpPr>
          <p:nvPr>
            <p:ph idx="1"/>
          </p:nvPr>
        </p:nvSpPr>
        <p:spPr/>
        <p:txBody>
          <a:bodyPr>
            <a:normAutofit fontScale="77500" lnSpcReduction="20000"/>
          </a:bodyPr>
          <a:lstStyle/>
          <a:p>
            <a:pPr marL="0" indent="0">
              <a:buNone/>
            </a:pPr>
            <a:r>
              <a:rPr lang="en-US" altLang="zh-CN" dirty="0" smtClean="0"/>
              <a:t>1.</a:t>
            </a:r>
            <a:r>
              <a:rPr lang="zh-CN" altLang="en-US" dirty="0" smtClean="0"/>
              <a:t> </a:t>
            </a:r>
            <a:r>
              <a:rPr lang="en-US" altLang="zh-CN" dirty="0"/>
              <a:t>F</a:t>
            </a:r>
            <a:r>
              <a:rPr lang="en-US" altLang="zh-CN" dirty="0" smtClean="0"/>
              <a:t>ind</a:t>
            </a:r>
            <a:r>
              <a:rPr lang="zh-CN" altLang="en-US" dirty="0" smtClean="0"/>
              <a:t> </a:t>
            </a:r>
            <a:r>
              <a:rPr lang="en-US" altLang="zh-CN" dirty="0" smtClean="0"/>
              <a:t>the</a:t>
            </a:r>
            <a:r>
              <a:rPr lang="zh-CN" altLang="en-US" dirty="0" smtClean="0"/>
              <a:t> </a:t>
            </a:r>
            <a:r>
              <a:rPr lang="en-US" altLang="zh-CN" dirty="0" smtClean="0"/>
              <a:t>packages</a:t>
            </a:r>
            <a:r>
              <a:rPr lang="zh-CN" altLang="en-US" dirty="0" smtClean="0"/>
              <a:t> </a:t>
            </a:r>
            <a:r>
              <a:rPr lang="en-US" altLang="zh-CN" dirty="0" smtClean="0"/>
              <a:t>you</a:t>
            </a:r>
            <a:r>
              <a:rPr lang="zh-CN" altLang="en-US" dirty="0" smtClean="0"/>
              <a:t> </a:t>
            </a:r>
            <a:r>
              <a:rPr lang="en-US" altLang="zh-CN" dirty="0" smtClean="0"/>
              <a:t>want</a:t>
            </a:r>
            <a:r>
              <a:rPr lang="zh-CN" altLang="en-US" dirty="0" smtClean="0"/>
              <a:t> </a:t>
            </a:r>
            <a:r>
              <a:rPr lang="en-US" altLang="zh-CN" dirty="0" smtClean="0"/>
              <a:t>from</a:t>
            </a:r>
            <a:r>
              <a:rPr lang="zh-CN" altLang="en-US" dirty="0" smtClean="0"/>
              <a:t> </a:t>
            </a:r>
            <a:r>
              <a:rPr lang="en-US" altLang="zh-CN" dirty="0" smtClean="0"/>
              <a:t>the</a:t>
            </a:r>
            <a:r>
              <a:rPr lang="zh-CN" altLang="en-US" dirty="0" smtClean="0"/>
              <a:t> </a:t>
            </a:r>
            <a:r>
              <a:rPr lang="en-US" altLang="zh-CN" dirty="0" smtClean="0"/>
              <a:t>website:</a:t>
            </a:r>
          </a:p>
          <a:p>
            <a:pPr marL="0" indent="0">
              <a:buNone/>
            </a:pPr>
            <a:r>
              <a:rPr lang="en-US" dirty="0" smtClean="0"/>
              <a:t>	</a:t>
            </a:r>
            <a:r>
              <a:rPr lang="en-US" dirty="0" smtClean="0">
                <a:hlinkClick r:id="rId2"/>
              </a:rPr>
              <a:t>https://www.rdocumentation.org/</a:t>
            </a:r>
            <a:endParaRPr lang="en-US" dirty="0" smtClean="0"/>
          </a:p>
          <a:p>
            <a:pPr marL="0" indent="0">
              <a:buNone/>
            </a:pPr>
            <a:endParaRPr lang="en-US" dirty="0" smtClean="0"/>
          </a:p>
          <a:p>
            <a:pPr marL="0" indent="0">
              <a:buNone/>
            </a:pPr>
            <a:r>
              <a:rPr lang="en-US" altLang="zh-CN" dirty="0" smtClean="0"/>
              <a:t>2.</a:t>
            </a:r>
            <a:r>
              <a:rPr lang="zh-CN" altLang="en-US" dirty="0" smtClean="0"/>
              <a:t> </a:t>
            </a:r>
            <a:r>
              <a:rPr lang="en-US" altLang="zh-CN" dirty="0"/>
              <a:t>B</a:t>
            </a:r>
            <a:r>
              <a:rPr lang="en-US" altLang="zh-CN" dirty="0" smtClean="0"/>
              <a:t>onus!</a:t>
            </a:r>
            <a:r>
              <a:rPr lang="zh-CN" altLang="en-US" dirty="0" smtClean="0"/>
              <a:t> </a:t>
            </a:r>
            <a:r>
              <a:rPr lang="en-US" altLang="zh-CN" dirty="0" smtClean="0"/>
              <a:t>you</a:t>
            </a:r>
            <a:r>
              <a:rPr lang="zh-CN" altLang="en-US" dirty="0" smtClean="0"/>
              <a:t> </a:t>
            </a:r>
            <a:r>
              <a:rPr lang="en-US" altLang="zh-CN" dirty="0" smtClean="0"/>
              <a:t>can</a:t>
            </a:r>
            <a:r>
              <a:rPr lang="zh-CN" altLang="en-US" dirty="0" smtClean="0"/>
              <a:t> </a:t>
            </a:r>
            <a:r>
              <a:rPr lang="en-US" altLang="zh-CN" dirty="0" smtClean="0"/>
              <a:t>find</a:t>
            </a:r>
            <a:r>
              <a:rPr lang="zh-CN" altLang="en-US" dirty="0" smtClean="0"/>
              <a:t> </a:t>
            </a:r>
            <a:r>
              <a:rPr lang="en-US" altLang="zh-CN" dirty="0" smtClean="0"/>
              <a:t>some</a:t>
            </a:r>
            <a:r>
              <a:rPr lang="zh-CN" altLang="en-US" dirty="0" smtClean="0"/>
              <a:t> </a:t>
            </a:r>
            <a:r>
              <a:rPr lang="en-US" altLang="zh-CN" dirty="0" smtClean="0"/>
              <a:t>useful</a:t>
            </a:r>
            <a:r>
              <a:rPr lang="zh-CN" altLang="en-US" dirty="0" smtClean="0"/>
              <a:t> </a:t>
            </a:r>
            <a:r>
              <a:rPr lang="en-US" altLang="zh-CN" dirty="0" smtClean="0"/>
              <a:t>cheat</a:t>
            </a:r>
            <a:r>
              <a:rPr lang="zh-CN" altLang="en-US" dirty="0" smtClean="0"/>
              <a:t> </a:t>
            </a:r>
            <a:r>
              <a:rPr lang="en-US" altLang="zh-CN" dirty="0" smtClean="0"/>
              <a:t>sheets</a:t>
            </a:r>
            <a:r>
              <a:rPr lang="zh-CN" altLang="en-US" dirty="0" smtClean="0"/>
              <a:t> </a:t>
            </a:r>
            <a:r>
              <a:rPr lang="en-US" altLang="zh-CN" dirty="0" smtClean="0"/>
              <a:t>here:</a:t>
            </a:r>
          </a:p>
          <a:p>
            <a:pPr marL="0" indent="0">
              <a:buNone/>
            </a:pPr>
            <a:r>
              <a:rPr lang="en-US" altLang="zh-CN" dirty="0"/>
              <a:t>	</a:t>
            </a:r>
            <a:r>
              <a:rPr lang="en-US" dirty="0" smtClean="0">
                <a:hlinkClick r:id="rId3"/>
              </a:rPr>
              <a:t> https://github.com/rstudio/cheatsheets</a:t>
            </a:r>
            <a:r>
              <a:rPr lang="zh-CN" altLang="en-US" dirty="0" smtClean="0"/>
              <a:t> </a:t>
            </a:r>
            <a:endParaRPr lang="en-US" dirty="0"/>
          </a:p>
          <a:p>
            <a:pPr marL="0" indent="0">
              <a:buNone/>
            </a:pPr>
            <a:endParaRPr lang="en-US" dirty="0" smtClean="0"/>
          </a:p>
          <a:p>
            <a:pPr marL="0" indent="0">
              <a:buNone/>
            </a:pPr>
            <a:r>
              <a:rPr lang="en-US" altLang="zh-CN" dirty="0" smtClean="0"/>
              <a:t>3.</a:t>
            </a:r>
            <a:r>
              <a:rPr lang="zh-CN" altLang="en-US" dirty="0" smtClean="0"/>
              <a:t> </a:t>
            </a:r>
            <a:r>
              <a:rPr lang="en-US" altLang="zh-CN" dirty="0"/>
              <a:t>G</a:t>
            </a:r>
            <a:r>
              <a:rPr lang="en-US" altLang="zh-CN" dirty="0" smtClean="0"/>
              <a:t>oogle</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good</a:t>
            </a:r>
            <a:r>
              <a:rPr lang="zh-CN" altLang="en-US" dirty="0" smtClean="0"/>
              <a:t> </a:t>
            </a:r>
            <a:r>
              <a:rPr lang="en-US" altLang="zh-CN" dirty="0" smtClean="0"/>
              <a:t>teacher!</a:t>
            </a:r>
          </a:p>
          <a:p>
            <a:pPr marL="0" indent="0">
              <a:buNone/>
            </a:pPr>
            <a:r>
              <a:rPr lang="en-US" altLang="zh-CN" dirty="0" smtClean="0"/>
              <a:t>4.</a:t>
            </a:r>
            <a:r>
              <a:rPr lang="zh-CN" altLang="en-US" dirty="0" smtClean="0"/>
              <a:t> </a:t>
            </a:r>
            <a:r>
              <a:rPr lang="en-US" altLang="zh-CN" dirty="0" smtClean="0"/>
              <a:t>It</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good</a:t>
            </a:r>
            <a:r>
              <a:rPr lang="zh-CN" altLang="en-US" dirty="0" smtClean="0"/>
              <a:t> </a:t>
            </a:r>
            <a:r>
              <a:rPr lang="en-US" altLang="zh-CN" dirty="0" smtClean="0"/>
              <a:t>forum</a:t>
            </a:r>
            <a:r>
              <a:rPr lang="zh-CN" altLang="en-US" dirty="0" smtClean="0"/>
              <a:t> </a:t>
            </a:r>
            <a:r>
              <a:rPr lang="en-US" altLang="zh-CN" dirty="0" smtClean="0"/>
              <a:t>to</a:t>
            </a:r>
            <a:r>
              <a:rPr lang="zh-CN" altLang="en-US" dirty="0" smtClean="0"/>
              <a:t> </a:t>
            </a:r>
            <a:r>
              <a:rPr lang="en-US" altLang="zh-CN" dirty="0" smtClean="0"/>
              <a:t>ask</a:t>
            </a:r>
            <a:r>
              <a:rPr lang="zh-CN" altLang="en-US" dirty="0" smtClean="0"/>
              <a:t> </a:t>
            </a:r>
            <a:r>
              <a:rPr lang="en-US" altLang="zh-CN" dirty="0" smtClean="0"/>
              <a:t>questions</a:t>
            </a:r>
            <a:r>
              <a:rPr lang="zh-CN" altLang="en-US" dirty="0" smtClean="0"/>
              <a:t> </a:t>
            </a:r>
            <a:r>
              <a:rPr lang="en-US" altLang="zh-CN" dirty="0" smtClean="0"/>
              <a:t>and</a:t>
            </a:r>
            <a:r>
              <a:rPr lang="zh-CN" altLang="en-US" dirty="0" smtClean="0"/>
              <a:t> </a:t>
            </a:r>
            <a:r>
              <a:rPr lang="en-US" altLang="zh-CN" dirty="0" smtClean="0"/>
              <a:t>search</a:t>
            </a:r>
            <a:r>
              <a:rPr lang="zh-CN" altLang="en-US" dirty="0" smtClean="0"/>
              <a:t> </a:t>
            </a:r>
            <a:r>
              <a:rPr lang="en-US" altLang="zh-CN" dirty="0" smtClean="0"/>
              <a:t>for</a:t>
            </a:r>
            <a:r>
              <a:rPr lang="zh-CN" altLang="en-US" dirty="0" smtClean="0"/>
              <a:t> </a:t>
            </a:r>
            <a:r>
              <a:rPr lang="en-US" altLang="zh-CN" dirty="0" smtClean="0"/>
              <a:t>answers:</a:t>
            </a:r>
          </a:p>
          <a:p>
            <a:pPr marL="0" indent="0">
              <a:buNone/>
            </a:pPr>
            <a:r>
              <a:rPr lang="en-US" dirty="0"/>
              <a:t>	</a:t>
            </a:r>
            <a:r>
              <a:rPr lang="en-US" dirty="0" smtClean="0">
                <a:hlinkClick r:id="rId4"/>
              </a:rPr>
              <a:t> https://stackoverflow.com/</a:t>
            </a:r>
            <a:endParaRPr lang="en-US" dirty="0" smtClean="0"/>
          </a:p>
          <a:p>
            <a:pPr marL="0" indent="0">
              <a:buNone/>
            </a:pPr>
            <a:endParaRPr lang="en-US" dirty="0" smtClean="0"/>
          </a:p>
          <a:p>
            <a:pPr marL="0" indent="0">
              <a:buNone/>
            </a:pPr>
            <a:r>
              <a:rPr lang="en-US" altLang="zh-CN" dirty="0" smtClean="0"/>
              <a:t>5.</a:t>
            </a:r>
            <a:r>
              <a:rPr lang="zh-CN" altLang="en-US" dirty="0" smtClean="0"/>
              <a:t> </a:t>
            </a:r>
            <a:r>
              <a:rPr lang="en-US" altLang="zh-CN" dirty="0" smtClean="0"/>
              <a:t>Online</a:t>
            </a:r>
            <a:r>
              <a:rPr lang="zh-CN" altLang="en-US" dirty="0" smtClean="0"/>
              <a:t> </a:t>
            </a:r>
            <a:r>
              <a:rPr lang="en-US" altLang="zh-CN" dirty="0" smtClean="0"/>
              <a:t>courses</a:t>
            </a:r>
            <a:r>
              <a:rPr lang="zh-CN" altLang="en-US" dirty="0" smtClean="0"/>
              <a:t> </a:t>
            </a:r>
            <a:r>
              <a:rPr lang="en-US" altLang="zh-CN" dirty="0" smtClean="0"/>
              <a:t>are</a:t>
            </a:r>
            <a:r>
              <a:rPr lang="zh-CN" altLang="en-US" dirty="0" smtClean="0"/>
              <a:t> </a:t>
            </a:r>
            <a:r>
              <a:rPr lang="en-US" altLang="zh-CN" dirty="0" smtClean="0"/>
              <a:t>good</a:t>
            </a:r>
            <a:r>
              <a:rPr lang="zh-CN" altLang="en-US" dirty="0" smtClean="0"/>
              <a:t> </a:t>
            </a:r>
            <a:r>
              <a:rPr lang="en-US" altLang="zh-CN" dirty="0" smtClean="0"/>
              <a:t>options</a:t>
            </a:r>
            <a:r>
              <a:rPr lang="zh-CN" altLang="en-US" dirty="0" smtClean="0"/>
              <a:t> </a:t>
            </a:r>
            <a:r>
              <a:rPr lang="en-US" altLang="zh-CN" dirty="0" smtClean="0"/>
              <a:t>to</a:t>
            </a:r>
            <a:r>
              <a:rPr lang="zh-CN" altLang="en-US" dirty="0" smtClean="0"/>
              <a:t> </a:t>
            </a:r>
            <a:r>
              <a:rPr lang="en-US" altLang="zh-CN" dirty="0" smtClean="0"/>
              <a:t>learn</a:t>
            </a:r>
            <a:r>
              <a:rPr lang="zh-CN" altLang="en-US" dirty="0" smtClean="0"/>
              <a:t> </a:t>
            </a:r>
            <a:r>
              <a:rPr lang="en-US" altLang="zh-CN" dirty="0" smtClean="0"/>
              <a:t>R,</a:t>
            </a:r>
            <a:r>
              <a:rPr lang="zh-CN" altLang="en-US" dirty="0" smtClean="0"/>
              <a:t> </a:t>
            </a:r>
            <a:r>
              <a:rPr lang="en-US" altLang="zh-CN" dirty="0" smtClean="0"/>
              <a:t>no</a:t>
            </a:r>
            <a:r>
              <a:rPr lang="zh-CN" altLang="en-US" dirty="0" smtClean="0"/>
              <a:t> </a:t>
            </a:r>
            <a:r>
              <a:rPr lang="en-US" altLang="zh-CN" dirty="0" smtClean="0"/>
              <a:t>matter</a:t>
            </a:r>
            <a:r>
              <a:rPr lang="zh-CN" altLang="en-US" dirty="0" smtClean="0"/>
              <a:t> </a:t>
            </a:r>
            <a:r>
              <a:rPr lang="en-US" altLang="zh-CN" dirty="0" smtClean="0"/>
              <a:t>you</a:t>
            </a:r>
            <a:r>
              <a:rPr lang="zh-CN" altLang="en-US" dirty="0" smtClean="0"/>
              <a:t> </a:t>
            </a:r>
            <a:r>
              <a:rPr lang="en-US" altLang="zh-CN" dirty="0" smtClean="0"/>
              <a:t>are</a:t>
            </a:r>
            <a:r>
              <a:rPr lang="zh-CN" altLang="en-US" dirty="0" smtClean="0"/>
              <a:t> </a:t>
            </a:r>
            <a:r>
              <a:rPr lang="en-US" altLang="zh-CN" dirty="0" smtClean="0"/>
              <a:t>a</a:t>
            </a:r>
            <a:r>
              <a:rPr lang="zh-CN" altLang="en-US" dirty="0" smtClean="0"/>
              <a:t> </a:t>
            </a:r>
            <a:r>
              <a:rPr lang="en-US" altLang="zh-CN" dirty="0" smtClean="0"/>
              <a:t>beginner</a:t>
            </a:r>
            <a:r>
              <a:rPr lang="zh-CN" altLang="en-US" dirty="0" smtClean="0"/>
              <a:t> </a:t>
            </a:r>
            <a:r>
              <a:rPr lang="en-US" altLang="zh-CN" dirty="0" smtClean="0"/>
              <a:t>or</a:t>
            </a:r>
            <a:r>
              <a:rPr lang="zh-CN" altLang="en-US" dirty="0" smtClean="0"/>
              <a:t> </a:t>
            </a:r>
            <a:r>
              <a:rPr lang="en-US" altLang="zh-CN" dirty="0" smtClean="0"/>
              <a:t>advanced</a:t>
            </a:r>
            <a:r>
              <a:rPr lang="zh-CN" altLang="en-US" dirty="0" smtClean="0"/>
              <a:t> </a:t>
            </a:r>
            <a:r>
              <a:rPr lang="en-US" altLang="zh-CN" dirty="0" smtClean="0"/>
              <a:t>user!</a:t>
            </a:r>
            <a:endParaRPr lang="en-US" dirty="0"/>
          </a:p>
        </p:txBody>
      </p:sp>
    </p:spTree>
    <p:extLst>
      <p:ext uri="{BB962C8B-B14F-4D97-AF65-F5344CB8AC3E}">
        <p14:creationId xmlns:p14="http://schemas.microsoft.com/office/powerpoint/2010/main" val="19516357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3054350" cy="5287530"/>
          </a:xfrm>
        </p:spPr>
        <p:txBody>
          <a:bodyPr>
            <a:normAutofit/>
          </a:bodyPr>
          <a:lstStyle/>
          <a:p>
            <a:r>
              <a:rPr lang="en-US" altLang="zh-CN" dirty="0" smtClean="0"/>
              <a:t>Appendix</a:t>
            </a:r>
            <a:br>
              <a:rPr lang="en-US" altLang="zh-CN" dirty="0" smtClean="0"/>
            </a:br>
            <a:r>
              <a:rPr lang="en-US" altLang="zh-CN" dirty="0"/>
              <a:t/>
            </a:r>
            <a:br>
              <a:rPr lang="en-US" altLang="zh-CN" dirty="0"/>
            </a:br>
            <a:r>
              <a:rPr lang="en-US" altLang="zh-CN" sz="3200" dirty="0" smtClean="0"/>
              <a:t>from</a:t>
            </a:r>
            <a:r>
              <a:rPr lang="zh-CN" altLang="en-US" sz="3200" dirty="0" smtClean="0"/>
              <a:t> </a:t>
            </a:r>
            <a:r>
              <a:rPr lang="en-US" altLang="zh-CN" sz="3200" dirty="0" smtClean="0"/>
              <a:t>cheat</a:t>
            </a:r>
            <a:r>
              <a:rPr lang="zh-CN" altLang="en-US" sz="3200" dirty="0" smtClean="0"/>
              <a:t> </a:t>
            </a:r>
            <a:r>
              <a:rPr lang="en-US" altLang="zh-CN" sz="3200" dirty="0" smtClean="0"/>
              <a:t>sheet</a:t>
            </a:r>
            <a:r>
              <a:rPr lang="zh-CN" altLang="en-US" sz="3200" dirty="0" smtClean="0"/>
              <a:t> </a:t>
            </a:r>
            <a:r>
              <a:rPr lang="en-US" altLang="zh-CN" sz="3200" dirty="0" smtClean="0"/>
              <a:t>produced</a:t>
            </a:r>
            <a:r>
              <a:rPr lang="zh-CN" altLang="en-US" sz="3200" dirty="0" smtClean="0"/>
              <a:t> </a:t>
            </a:r>
            <a:r>
              <a:rPr lang="en-US" altLang="zh-CN" sz="3200" dirty="0" smtClean="0"/>
              <a:t>by</a:t>
            </a:r>
            <a:r>
              <a:rPr lang="zh-CN" altLang="en-US" sz="3200" dirty="0" smtClean="0"/>
              <a:t> </a:t>
            </a:r>
            <a:r>
              <a:rPr lang="en-US" altLang="zh-CN" sz="3200" dirty="0" smtClean="0"/>
              <a:t>R</a:t>
            </a:r>
            <a:r>
              <a:rPr lang="zh-CN" altLang="en-US" sz="3200" dirty="0" smtClean="0"/>
              <a:t> </a:t>
            </a:r>
            <a:r>
              <a:rPr lang="en-US" altLang="zh-CN" sz="3200" dirty="0" smtClean="0"/>
              <a:t>studio...</a:t>
            </a:r>
            <a:endParaRPr lang="en-US" sz="3200" dirty="0"/>
          </a:p>
        </p:txBody>
      </p:sp>
      <p:pic>
        <p:nvPicPr>
          <p:cNvPr id="4" name="Picture 3"/>
          <p:cNvPicPr>
            <a:picLocks noChangeAspect="1"/>
          </p:cNvPicPr>
          <p:nvPr/>
        </p:nvPicPr>
        <p:blipFill>
          <a:blip r:embed="rId2"/>
          <a:stretch>
            <a:fillRect/>
          </a:stretch>
        </p:blipFill>
        <p:spPr>
          <a:xfrm>
            <a:off x="3892550" y="223298"/>
            <a:ext cx="7645515" cy="6501698"/>
          </a:xfrm>
          <a:prstGeom prst="rect">
            <a:avLst/>
          </a:prstGeom>
        </p:spPr>
      </p:pic>
    </p:spTree>
    <p:extLst>
      <p:ext uri="{BB962C8B-B14F-4D97-AF65-F5344CB8AC3E}">
        <p14:creationId xmlns:p14="http://schemas.microsoft.com/office/powerpoint/2010/main" val="1645200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Instructions</a:t>
            </a:r>
            <a:r>
              <a:rPr lang="zh-CN" altLang="en-US" dirty="0" smtClean="0"/>
              <a:t> </a:t>
            </a:r>
            <a:r>
              <a:rPr lang="en-US" altLang="zh-CN" dirty="0" smtClean="0"/>
              <a:t>for</a:t>
            </a:r>
            <a:r>
              <a:rPr lang="zh-CN" altLang="en-US" dirty="0" smtClean="0"/>
              <a:t> </a:t>
            </a:r>
            <a:r>
              <a:rPr lang="en-US" altLang="zh-CN" dirty="0" smtClean="0"/>
              <a:t>downloading</a:t>
            </a:r>
            <a:r>
              <a:rPr lang="zh-CN" altLang="en-US" dirty="0" smtClean="0"/>
              <a:t> </a:t>
            </a:r>
            <a:r>
              <a:rPr lang="en-US" altLang="zh-CN" dirty="0" smtClean="0"/>
              <a:t>R</a:t>
            </a:r>
            <a:endParaRPr lang="en-US" dirty="0"/>
          </a:p>
        </p:txBody>
      </p:sp>
      <p:sp>
        <p:nvSpPr>
          <p:cNvPr id="4" name="Rectangle 2"/>
          <p:cNvSpPr>
            <a:spLocks noChangeArrowheads="1"/>
          </p:cNvSpPr>
          <p:nvPr/>
        </p:nvSpPr>
        <p:spPr bwMode="auto">
          <a:xfrm>
            <a:off x="838200" y="1942691"/>
            <a:ext cx="1094222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1. Go to </a:t>
            </a:r>
            <a:r>
              <a:rPr kumimoji="0" lang="en-US" altLang="en-US" sz="2400" b="0" i="1" u="none" strike="noStrike" cap="none" normalizeH="0" baseline="0" dirty="0">
                <a:ln>
                  <a:noFill/>
                </a:ln>
                <a:solidFill>
                  <a:schemeClr val="tx1"/>
                </a:solidFill>
                <a:effectLst/>
                <a:latin typeface="Arial" charset="0"/>
                <a:hlinkClick r:id="rId2"/>
              </a:rPr>
              <a:t>https://www.r-project.org/</a:t>
            </a:r>
            <a:r>
              <a:rPr kumimoji="0" lang="en-US" altLang="en-US" sz="2400" b="0" i="1" u="none" strike="noStrike" cap="none" normalizeH="0" baseline="0" dirty="0">
                <a:ln>
                  <a:noFill/>
                </a:ln>
                <a:solidFill>
                  <a:schemeClr val="tx1"/>
                </a:solidFill>
                <a:effectLst/>
                <a:latin typeface="Arial" charset="0"/>
              </a:rPr>
              <a:t> </a:t>
            </a:r>
            <a:r>
              <a:rPr kumimoji="0" lang="en-US" altLang="en-US" sz="2400" b="0" i="0" u="none" strike="noStrike" cap="none" normalizeH="0" baseline="0" dirty="0">
                <a:ln>
                  <a:noFill/>
                </a:ln>
                <a:solidFill>
                  <a:schemeClr val="tx1"/>
                </a:solidFill>
                <a:effectLst/>
                <a:latin typeface="Arial" charset="0"/>
              </a:rPr>
              <a:t>and click “To download R” (as shown below);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charset="0"/>
            </a:endParaRPr>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89057"/>
            <a:ext cx="5943600" cy="15621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838201" y="3984094"/>
            <a:ext cx="10515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2. Choose one of the shown locations you like and click;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3. Download the version that works for your computer. It has versions for MAC, Windows and Linux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charset="0"/>
              </a:rPr>
              <a:t>4. Install it and you finish this step! </a:t>
            </a:r>
          </a:p>
        </p:txBody>
      </p:sp>
    </p:spTree>
    <p:extLst>
      <p:ext uri="{BB962C8B-B14F-4D97-AF65-F5344CB8AC3E}">
        <p14:creationId xmlns:p14="http://schemas.microsoft.com/office/powerpoint/2010/main" val="1346596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Instructions</a:t>
            </a:r>
            <a:r>
              <a:rPr lang="zh-CN" altLang="en-US" dirty="0" smtClean="0"/>
              <a:t> </a:t>
            </a:r>
            <a:r>
              <a:rPr lang="en-US" altLang="zh-CN" dirty="0" smtClean="0"/>
              <a:t>for</a:t>
            </a:r>
            <a:r>
              <a:rPr lang="zh-CN" altLang="en-US" dirty="0" smtClean="0"/>
              <a:t> </a:t>
            </a:r>
            <a:r>
              <a:rPr lang="en-US" altLang="zh-CN" dirty="0" smtClean="0"/>
              <a:t>downloading</a:t>
            </a:r>
            <a:r>
              <a:rPr lang="zh-CN" altLang="en-US" dirty="0" smtClean="0"/>
              <a:t> </a:t>
            </a:r>
            <a:r>
              <a:rPr lang="en-US" altLang="zh-CN" dirty="0" smtClean="0"/>
              <a:t>R</a:t>
            </a:r>
            <a:r>
              <a:rPr lang="zh-CN" altLang="en-US" dirty="0" smtClean="0"/>
              <a:t> </a:t>
            </a:r>
            <a:r>
              <a:rPr lang="en-US" altLang="zh-CN" dirty="0" smtClean="0"/>
              <a:t>studio</a:t>
            </a:r>
            <a:endParaRPr lang="en-US" dirty="0"/>
          </a:p>
        </p:txBody>
      </p:sp>
      <p:sp>
        <p:nvSpPr>
          <p:cNvPr id="4" name="Rectangle 3"/>
          <p:cNvSpPr/>
          <p:nvPr/>
        </p:nvSpPr>
        <p:spPr>
          <a:xfrm>
            <a:off x="838200" y="2636057"/>
            <a:ext cx="10230853" cy="1938992"/>
          </a:xfrm>
          <a:prstGeom prst="rect">
            <a:avLst/>
          </a:prstGeom>
        </p:spPr>
        <p:txBody>
          <a:bodyPr wrap="square">
            <a:spAutoFit/>
          </a:bodyPr>
          <a:lstStyle/>
          <a:p>
            <a:pPr>
              <a:spcAft>
                <a:spcPts val="0"/>
              </a:spcAft>
            </a:pPr>
            <a:r>
              <a:rPr lang="en-US" sz="2400" dirty="0" smtClean="0">
                <a:effectLst/>
                <a:latin typeface="Calibri" charset="0"/>
                <a:ea typeface="DengXian" charset="-122"/>
                <a:cs typeface="Times New Roman" charset="0"/>
              </a:rPr>
              <a:t>1. Go to </a:t>
            </a:r>
            <a:r>
              <a:rPr lang="en-US" sz="2400" i="1" u="sng" dirty="0" smtClean="0">
                <a:solidFill>
                  <a:srgbClr val="0563C1"/>
                </a:solidFill>
                <a:effectLst/>
                <a:latin typeface="Calibri" charset="0"/>
                <a:ea typeface="Times New Roman" charset="0"/>
                <a:cs typeface="Times New Roman" charset="0"/>
                <a:hlinkClick r:id="rId2"/>
              </a:rPr>
              <a:t>https://rstudio.com/products/rstudio/download/#download</a:t>
            </a:r>
            <a:endParaRPr lang="en-US" sz="2400" dirty="0" smtClean="0">
              <a:effectLst/>
              <a:latin typeface="Calibri" charset="0"/>
              <a:ea typeface="DengXian" charset="-122"/>
              <a:cs typeface="Times New Roman" charset="0"/>
            </a:endParaRPr>
          </a:p>
          <a:p>
            <a:pPr>
              <a:spcAft>
                <a:spcPts val="0"/>
              </a:spcAft>
            </a:pPr>
            <a:r>
              <a:rPr lang="en-US" sz="2400" dirty="0" smtClean="0">
                <a:effectLst/>
                <a:latin typeface="Calibri" charset="0"/>
                <a:ea typeface="DengXian" charset="-122"/>
                <a:cs typeface="Times New Roman" charset="0"/>
              </a:rPr>
              <a:t>2. In ‘Installers for Supported Platforms’ section, choose and click the R Studio installer based on your operating system. The download should begin as soon as you click</a:t>
            </a:r>
          </a:p>
          <a:p>
            <a:pPr>
              <a:spcAft>
                <a:spcPts val="0"/>
              </a:spcAft>
            </a:pPr>
            <a:r>
              <a:rPr lang="en-US" sz="2400" dirty="0" smtClean="0">
                <a:effectLst/>
                <a:latin typeface="Calibri" charset="0"/>
                <a:ea typeface="DengXian" charset="-122"/>
                <a:cs typeface="Times New Roman" charset="0"/>
              </a:rPr>
              <a:t>3. Install it. (just click next and you can do it!  </a:t>
            </a:r>
            <a:r>
              <a:rPr lang="en-US" sz="2400" dirty="0" smtClean="0">
                <a:effectLst/>
                <a:latin typeface="Calibri" charset="0"/>
                <a:ea typeface="DengXian" charset="-122"/>
                <a:cs typeface="Times New Roman" charset="0"/>
                <a:sym typeface="Wingdings" charset="2"/>
              </a:rPr>
              <a:t></a:t>
            </a:r>
            <a:r>
              <a:rPr lang="en-US" sz="2400" dirty="0" smtClean="0">
                <a:effectLst/>
                <a:latin typeface="Calibri" charset="0"/>
                <a:ea typeface="DengXian" charset="-122"/>
                <a:cs typeface="Times New Roman" charset="0"/>
              </a:rPr>
              <a:t>)</a:t>
            </a:r>
            <a:endParaRPr lang="en-US" sz="2400" dirty="0">
              <a:effectLst/>
              <a:latin typeface="Calibri" charset="0"/>
              <a:ea typeface="DengXian" charset="-122"/>
              <a:cs typeface="Times New Roman" charset="0"/>
            </a:endParaRPr>
          </a:p>
        </p:txBody>
      </p:sp>
    </p:spTree>
    <p:extLst>
      <p:ext uri="{BB962C8B-B14F-4D97-AF65-F5344CB8AC3E}">
        <p14:creationId xmlns:p14="http://schemas.microsoft.com/office/powerpoint/2010/main" val="2069543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basic: the interface of R</a:t>
            </a:r>
            <a:r>
              <a:rPr lang="en-US" dirty="0" smtClean="0">
                <a:effectLst/>
              </a:rPr>
              <a:t> </a:t>
            </a:r>
            <a:endParaRPr lang="en-US" dirty="0"/>
          </a:p>
        </p:txBody>
      </p:sp>
      <p:pic>
        <p:nvPicPr>
          <p:cNvPr id="4" name="Picture 3"/>
          <p:cNvPicPr>
            <a:picLocks noChangeAspect="1"/>
          </p:cNvPicPr>
          <p:nvPr/>
        </p:nvPicPr>
        <p:blipFill>
          <a:blip r:embed="rId3"/>
          <a:stretch>
            <a:fillRect/>
          </a:stretch>
        </p:blipFill>
        <p:spPr>
          <a:xfrm>
            <a:off x="1946366" y="1690688"/>
            <a:ext cx="8038376" cy="4661141"/>
          </a:xfrm>
          <a:prstGeom prst="rect">
            <a:avLst/>
          </a:prstGeom>
        </p:spPr>
      </p:pic>
    </p:spTree>
    <p:extLst>
      <p:ext uri="{BB962C8B-B14F-4D97-AF65-F5344CB8AC3E}">
        <p14:creationId xmlns:p14="http://schemas.microsoft.com/office/powerpoint/2010/main" val="539444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basic: </a:t>
            </a:r>
            <a:r>
              <a:rPr lang="en-US" altLang="zh-CN" dirty="0" smtClean="0"/>
              <a:t>data</a:t>
            </a:r>
            <a:r>
              <a:rPr lang="zh-CN" altLang="en-US" dirty="0" smtClean="0"/>
              <a:t> </a:t>
            </a:r>
            <a:r>
              <a:rPr lang="en-US" altLang="zh-CN" dirty="0" smtClean="0"/>
              <a:t>types</a:t>
            </a:r>
            <a:endParaRPr lang="en-US" dirty="0"/>
          </a:p>
        </p:txBody>
      </p:sp>
      <p:sp>
        <p:nvSpPr>
          <p:cNvPr id="3" name="Content Placeholder 2"/>
          <p:cNvSpPr>
            <a:spLocks noGrp="1"/>
          </p:cNvSpPr>
          <p:nvPr>
            <p:ph idx="1"/>
          </p:nvPr>
        </p:nvSpPr>
        <p:spPr>
          <a:xfrm>
            <a:off x="838200" y="1690688"/>
            <a:ext cx="10515600" cy="4351338"/>
          </a:xfrm>
        </p:spPr>
        <p:txBody>
          <a:bodyPr>
            <a:normAutofit fontScale="92500" lnSpcReduction="20000"/>
          </a:bodyPr>
          <a:lstStyle/>
          <a:p>
            <a:pPr marL="0" indent="0">
              <a:buNone/>
            </a:pPr>
            <a:r>
              <a:rPr lang="en-US" altLang="zh-CN" dirty="0" smtClean="0"/>
              <a:t>1.</a:t>
            </a:r>
            <a:r>
              <a:rPr lang="zh-CN" altLang="en-US" dirty="0" smtClean="0"/>
              <a:t> </a:t>
            </a:r>
            <a:r>
              <a:rPr lang="en-US" altLang="zh-CN" dirty="0"/>
              <a:t>C</a:t>
            </a:r>
            <a:r>
              <a:rPr lang="en-US" altLang="zh-CN" dirty="0" smtClean="0"/>
              <a:t>haracter,</a:t>
            </a:r>
            <a:r>
              <a:rPr lang="zh-CN" altLang="en-US" dirty="0" smtClean="0"/>
              <a:t> </a:t>
            </a:r>
            <a:r>
              <a:rPr lang="en-US" altLang="zh-CN" dirty="0" smtClean="0"/>
              <a:t>e.g.</a:t>
            </a:r>
            <a:r>
              <a:rPr lang="zh-CN" altLang="en-US" dirty="0" smtClean="0"/>
              <a:t> </a:t>
            </a:r>
            <a:r>
              <a:rPr lang="en-US" altLang="zh-CN" dirty="0" smtClean="0"/>
              <a:t>“hello</a:t>
            </a:r>
            <a:r>
              <a:rPr lang="zh-CN" altLang="en-US" dirty="0" smtClean="0"/>
              <a:t> </a:t>
            </a:r>
            <a:r>
              <a:rPr lang="en-US" altLang="zh-CN" dirty="0" smtClean="0"/>
              <a:t>world”</a:t>
            </a:r>
          </a:p>
          <a:p>
            <a:pPr marL="0" indent="0">
              <a:buNone/>
            </a:pPr>
            <a:r>
              <a:rPr lang="en-US" altLang="zh-CN" dirty="0" smtClean="0"/>
              <a:t>2.</a:t>
            </a:r>
            <a:r>
              <a:rPr lang="zh-CN" altLang="en-US" dirty="0" smtClean="0"/>
              <a:t> </a:t>
            </a:r>
            <a:r>
              <a:rPr lang="en-US" altLang="zh-CN" dirty="0"/>
              <a:t>N</a:t>
            </a:r>
            <a:r>
              <a:rPr lang="en-US" altLang="zh-CN" dirty="0" smtClean="0"/>
              <a:t>umeric,</a:t>
            </a:r>
            <a:r>
              <a:rPr lang="zh-CN" altLang="en-US" dirty="0" smtClean="0"/>
              <a:t> </a:t>
            </a:r>
            <a:r>
              <a:rPr lang="en-US" altLang="zh-CN" dirty="0" smtClean="0"/>
              <a:t>e.g.</a:t>
            </a:r>
            <a:r>
              <a:rPr lang="zh-CN" altLang="en-US" dirty="0" smtClean="0"/>
              <a:t> </a:t>
            </a:r>
            <a:r>
              <a:rPr lang="en-US" altLang="zh-CN" dirty="0" smtClean="0"/>
              <a:t>“123.45”</a:t>
            </a:r>
            <a:r>
              <a:rPr lang="zh-CN" altLang="en-US" dirty="0" smtClean="0"/>
              <a:t> </a:t>
            </a:r>
            <a:r>
              <a:rPr lang="en-US" altLang="zh-CN" dirty="0" smtClean="0"/>
              <a:t>/</a:t>
            </a:r>
            <a:r>
              <a:rPr lang="zh-CN" altLang="en-US" dirty="0" smtClean="0"/>
              <a:t> </a:t>
            </a:r>
            <a:r>
              <a:rPr lang="en-US" altLang="zh-CN" dirty="0" smtClean="0"/>
              <a:t>integer,</a:t>
            </a:r>
            <a:r>
              <a:rPr lang="zh-CN" altLang="en-US" dirty="0" smtClean="0"/>
              <a:t> </a:t>
            </a:r>
            <a:r>
              <a:rPr lang="en-US" altLang="zh-CN" dirty="0" smtClean="0"/>
              <a:t>e.g.</a:t>
            </a:r>
            <a:r>
              <a:rPr lang="zh-CN" altLang="en-US" dirty="0" smtClean="0"/>
              <a:t> </a:t>
            </a:r>
            <a:r>
              <a:rPr lang="en-US" altLang="zh-CN" dirty="0" smtClean="0"/>
              <a:t>“999”</a:t>
            </a:r>
          </a:p>
          <a:p>
            <a:pPr marL="0" indent="0">
              <a:buNone/>
            </a:pPr>
            <a:r>
              <a:rPr lang="en-US" altLang="zh-CN" dirty="0" smtClean="0"/>
              <a:t>3.</a:t>
            </a:r>
            <a:r>
              <a:rPr lang="zh-CN" altLang="en-US" dirty="0" smtClean="0"/>
              <a:t> </a:t>
            </a:r>
            <a:r>
              <a:rPr lang="en-US" altLang="zh-CN" dirty="0" smtClean="0"/>
              <a:t>Logical,</a:t>
            </a:r>
            <a:r>
              <a:rPr lang="zh-CN" altLang="en-US" dirty="0" smtClean="0"/>
              <a:t> </a:t>
            </a:r>
            <a:r>
              <a:rPr lang="en-US" altLang="zh-CN" dirty="0" smtClean="0"/>
              <a:t>e.g.</a:t>
            </a:r>
            <a:r>
              <a:rPr lang="zh-CN" altLang="en-US" dirty="0" smtClean="0"/>
              <a:t> </a:t>
            </a:r>
            <a:r>
              <a:rPr lang="en-US" altLang="zh-CN" dirty="0" smtClean="0"/>
              <a:t>“TRUE”</a:t>
            </a:r>
            <a:r>
              <a:rPr lang="zh-CN" altLang="en-US" dirty="0" smtClean="0"/>
              <a:t> </a:t>
            </a:r>
            <a:r>
              <a:rPr lang="en-US" altLang="zh-CN" dirty="0" smtClean="0"/>
              <a:t>or</a:t>
            </a:r>
            <a:r>
              <a:rPr lang="zh-CN" altLang="en-US" dirty="0" smtClean="0"/>
              <a:t> </a:t>
            </a:r>
            <a:r>
              <a:rPr lang="en-US" altLang="zh-CN" dirty="0" smtClean="0"/>
              <a:t>“FALSE”</a:t>
            </a:r>
          </a:p>
          <a:p>
            <a:pPr marL="0" indent="0">
              <a:buNone/>
            </a:pPr>
            <a:endParaRPr lang="en-US" altLang="zh-CN" dirty="0" smtClean="0"/>
          </a:p>
          <a:p>
            <a:pPr marL="0" indent="0">
              <a:buNone/>
            </a:pPr>
            <a:r>
              <a:rPr lang="en-US" altLang="zh-CN" dirty="0" smtClean="0"/>
              <a:t>&gt;</a:t>
            </a:r>
            <a:r>
              <a:rPr lang="zh-CN" altLang="en-US" dirty="0" smtClean="0"/>
              <a:t> </a:t>
            </a:r>
            <a:r>
              <a:rPr lang="en-US" altLang="zh-CN" dirty="0" err="1" smtClean="0"/>
              <a:t>as.numeric</a:t>
            </a:r>
            <a:r>
              <a:rPr lang="en-US" altLang="zh-CN" dirty="0" smtClean="0"/>
              <a:t>(x)</a:t>
            </a:r>
            <a:r>
              <a:rPr lang="zh-CN" altLang="en-US" dirty="0" smtClean="0"/>
              <a:t>     </a:t>
            </a:r>
            <a:r>
              <a:rPr lang="en-US" altLang="zh-CN" dirty="0" smtClean="0"/>
              <a:t>#</a:t>
            </a:r>
            <a:r>
              <a:rPr lang="zh-CN" altLang="en-US" dirty="0" smtClean="0"/>
              <a:t> </a:t>
            </a:r>
            <a:r>
              <a:rPr lang="en-US" altLang="zh-CN" dirty="0" smtClean="0"/>
              <a:t>change</a:t>
            </a:r>
            <a:r>
              <a:rPr lang="zh-CN" altLang="en-US" dirty="0" smtClean="0"/>
              <a:t> </a:t>
            </a:r>
            <a:r>
              <a:rPr lang="en-US" altLang="zh-CN" dirty="0" smtClean="0"/>
              <a:t>to</a:t>
            </a:r>
            <a:r>
              <a:rPr lang="zh-CN" altLang="en-US" dirty="0" smtClean="0"/>
              <a:t> </a:t>
            </a:r>
            <a:r>
              <a:rPr lang="en-US" altLang="zh-CN" dirty="0" smtClean="0"/>
              <a:t>another</a:t>
            </a:r>
            <a:r>
              <a:rPr lang="zh-CN" altLang="en-US" dirty="0" smtClean="0"/>
              <a:t> </a:t>
            </a:r>
            <a:r>
              <a:rPr lang="en-US" altLang="zh-CN" dirty="0" smtClean="0"/>
              <a:t>type</a:t>
            </a:r>
          </a:p>
          <a:p>
            <a:pPr marL="0" indent="0">
              <a:buNone/>
            </a:pPr>
            <a:r>
              <a:rPr lang="en-US" altLang="zh-CN" dirty="0" smtClean="0"/>
              <a:t>&gt;</a:t>
            </a:r>
            <a:r>
              <a:rPr lang="zh-CN" altLang="en-US" dirty="0" smtClean="0"/>
              <a:t> </a:t>
            </a:r>
            <a:r>
              <a:rPr lang="en-US" altLang="zh-CN" dirty="0" err="1" smtClean="0"/>
              <a:t>as.integer</a:t>
            </a:r>
            <a:r>
              <a:rPr lang="en-US" altLang="zh-CN" dirty="0" smtClean="0"/>
              <a:t>(x)</a:t>
            </a:r>
          </a:p>
          <a:p>
            <a:pPr marL="0" indent="0">
              <a:buNone/>
            </a:pPr>
            <a:r>
              <a:rPr lang="en-US" altLang="zh-CN" dirty="0" smtClean="0"/>
              <a:t>&gt;</a:t>
            </a:r>
            <a:r>
              <a:rPr lang="zh-CN" altLang="en-US" dirty="0" smtClean="0"/>
              <a:t> </a:t>
            </a:r>
            <a:r>
              <a:rPr lang="en-US" altLang="zh-CN" dirty="0" err="1" smtClean="0"/>
              <a:t>as.character</a:t>
            </a:r>
            <a:r>
              <a:rPr lang="en-US" altLang="zh-CN" dirty="0" smtClean="0"/>
              <a:t>(x)</a:t>
            </a:r>
          </a:p>
          <a:p>
            <a:pPr marL="0" indent="0">
              <a:buNone/>
            </a:pPr>
            <a:endParaRPr lang="en-US" altLang="zh-CN" dirty="0" smtClean="0"/>
          </a:p>
          <a:p>
            <a:pPr marL="0" indent="0">
              <a:buNone/>
            </a:pPr>
            <a:r>
              <a:rPr lang="en-US" altLang="zh-CN" dirty="0" smtClean="0"/>
              <a:t>class(x)</a:t>
            </a:r>
            <a:r>
              <a:rPr lang="zh-CN" altLang="en-US" dirty="0" smtClean="0"/>
              <a:t> </a:t>
            </a:r>
            <a:r>
              <a:rPr lang="en-US" altLang="zh-CN" dirty="0"/>
              <a:t>	</a:t>
            </a:r>
            <a:r>
              <a:rPr lang="en-US" altLang="zh-CN" dirty="0" smtClean="0"/>
              <a:t>#</a:t>
            </a:r>
            <a:r>
              <a:rPr lang="zh-CN" altLang="en-US" dirty="0" smtClean="0"/>
              <a:t> </a:t>
            </a:r>
            <a:r>
              <a:rPr lang="en-US" altLang="zh-CN" dirty="0" smtClean="0"/>
              <a:t>have</a:t>
            </a:r>
            <a:r>
              <a:rPr lang="zh-CN" altLang="en-US" dirty="0" smtClean="0"/>
              <a:t> </a:t>
            </a:r>
            <a:r>
              <a:rPr lang="en-US" altLang="zh-CN" dirty="0" smtClean="0"/>
              <a:t>a</a:t>
            </a:r>
            <a:r>
              <a:rPr lang="zh-CN" altLang="en-US" dirty="0" smtClean="0"/>
              <a:t> </a:t>
            </a:r>
            <a:r>
              <a:rPr lang="en-US" altLang="zh-CN" dirty="0" smtClean="0"/>
              <a:t>look</a:t>
            </a:r>
            <a:r>
              <a:rPr lang="zh-CN" altLang="en-US" dirty="0" smtClean="0"/>
              <a:t> </a:t>
            </a:r>
            <a:r>
              <a:rPr lang="en-US" altLang="zh-CN" dirty="0" smtClean="0"/>
              <a:t>at</a:t>
            </a:r>
            <a:r>
              <a:rPr lang="zh-CN" altLang="en-US" dirty="0" smtClean="0"/>
              <a:t> </a:t>
            </a:r>
            <a:r>
              <a:rPr lang="en-US" altLang="zh-CN" dirty="0" smtClean="0"/>
              <a:t>what</a:t>
            </a:r>
            <a:r>
              <a:rPr lang="zh-CN" altLang="en-US" dirty="0" smtClean="0"/>
              <a:t> </a:t>
            </a:r>
            <a:r>
              <a:rPr lang="en-US" altLang="zh-CN" dirty="0" smtClean="0"/>
              <a:t>type</a:t>
            </a:r>
            <a:r>
              <a:rPr lang="zh-CN" altLang="en-US" dirty="0" smtClean="0"/>
              <a:t> </a:t>
            </a:r>
            <a:r>
              <a:rPr lang="en-US" altLang="zh-CN" dirty="0" smtClean="0"/>
              <a:t>the</a:t>
            </a:r>
            <a:r>
              <a:rPr lang="zh-CN" altLang="en-US" dirty="0" smtClean="0"/>
              <a:t> </a:t>
            </a:r>
            <a:r>
              <a:rPr lang="en-US" altLang="zh-CN" dirty="0" smtClean="0"/>
              <a:t>object</a:t>
            </a:r>
            <a:r>
              <a:rPr lang="zh-CN" altLang="en-US" dirty="0" smtClean="0"/>
              <a:t> </a:t>
            </a:r>
            <a:r>
              <a:rPr lang="en-US" altLang="zh-CN" dirty="0" smtClean="0"/>
              <a:t>is</a:t>
            </a:r>
          </a:p>
          <a:p>
            <a:pPr marL="0" indent="0">
              <a:buNone/>
            </a:pPr>
            <a:r>
              <a:rPr lang="en-US" altLang="zh-CN" dirty="0" err="1" smtClean="0"/>
              <a:t>is.integer</a:t>
            </a:r>
            <a:r>
              <a:rPr lang="en-US" altLang="zh-CN" dirty="0" smtClean="0"/>
              <a:t>(x)</a:t>
            </a:r>
            <a:r>
              <a:rPr lang="zh-CN" altLang="en-US" dirty="0" smtClean="0"/>
              <a:t>  </a:t>
            </a:r>
            <a:r>
              <a:rPr lang="en-US" altLang="zh-CN" dirty="0" smtClean="0"/>
              <a:t>#</a:t>
            </a:r>
            <a:r>
              <a:rPr lang="zh-CN" altLang="en-US" dirty="0" smtClean="0"/>
              <a:t> </a:t>
            </a:r>
            <a:r>
              <a:rPr lang="en-US" altLang="zh-CN" dirty="0" smtClean="0"/>
              <a:t>whether</a:t>
            </a:r>
            <a:r>
              <a:rPr lang="zh-CN" altLang="en-US" dirty="0" smtClean="0"/>
              <a:t> </a:t>
            </a:r>
            <a:r>
              <a:rPr lang="en-US" altLang="zh-CN" dirty="0" smtClean="0"/>
              <a:t>the</a:t>
            </a:r>
            <a:r>
              <a:rPr lang="zh-CN" altLang="en-US" dirty="0" smtClean="0"/>
              <a:t> </a:t>
            </a:r>
            <a:r>
              <a:rPr lang="en-US" altLang="zh-CN" dirty="0" smtClean="0"/>
              <a:t>object</a:t>
            </a:r>
            <a:r>
              <a:rPr lang="zh-CN" altLang="en-US" dirty="0" smtClean="0"/>
              <a:t> </a:t>
            </a:r>
            <a:r>
              <a:rPr lang="en-US" altLang="zh-CN" dirty="0" smtClean="0"/>
              <a:t>is</a:t>
            </a:r>
            <a:r>
              <a:rPr lang="zh-CN" altLang="en-US" dirty="0" smtClean="0"/>
              <a:t> </a:t>
            </a:r>
            <a:r>
              <a:rPr lang="en-US" altLang="zh-CN" dirty="0" smtClean="0"/>
              <a:t>integer</a:t>
            </a:r>
            <a:endParaRPr lang="en-US" dirty="0"/>
          </a:p>
        </p:txBody>
      </p:sp>
    </p:spTree>
    <p:extLst>
      <p:ext uri="{BB962C8B-B14F-4D97-AF65-F5344CB8AC3E}">
        <p14:creationId xmlns:p14="http://schemas.microsoft.com/office/powerpoint/2010/main" val="14410993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basic: </a:t>
            </a:r>
            <a:r>
              <a:rPr lang="en-US" altLang="zh-CN" dirty="0" smtClean="0"/>
              <a:t>d</a:t>
            </a:r>
            <a:r>
              <a:rPr lang="en-US" dirty="0" smtClean="0"/>
              <a:t>ata </a:t>
            </a:r>
            <a:r>
              <a:rPr lang="en-US" altLang="zh-CN" dirty="0" smtClean="0"/>
              <a:t>t</a:t>
            </a:r>
            <a:r>
              <a:rPr lang="en-US" dirty="0" smtClean="0"/>
              <a:t>ypes</a:t>
            </a:r>
            <a:endParaRPr lang="en-US" dirty="0"/>
          </a:p>
        </p:txBody>
      </p:sp>
      <p:sp>
        <p:nvSpPr>
          <p:cNvPr id="3" name="Content Placeholder 2"/>
          <p:cNvSpPr>
            <a:spLocks noGrp="1"/>
          </p:cNvSpPr>
          <p:nvPr>
            <p:ph idx="1"/>
          </p:nvPr>
        </p:nvSpPr>
        <p:spPr/>
        <p:txBody>
          <a:bodyPr/>
          <a:lstStyle/>
          <a:p>
            <a:pPr marL="0" indent="0">
              <a:buNone/>
            </a:pPr>
            <a:r>
              <a:rPr lang="en-US" altLang="zh-CN" dirty="0" smtClean="0"/>
              <a:t>we</a:t>
            </a:r>
            <a:r>
              <a:rPr lang="zh-CN" altLang="en-US" dirty="0" smtClean="0"/>
              <a:t> </a:t>
            </a:r>
            <a:r>
              <a:rPr lang="en-US" altLang="zh-CN" dirty="0" smtClean="0"/>
              <a:t>could</a:t>
            </a:r>
            <a:r>
              <a:rPr lang="zh-CN" altLang="en-US" dirty="0" smtClean="0"/>
              <a:t> </a:t>
            </a:r>
            <a:r>
              <a:rPr lang="en-US" altLang="zh-CN" dirty="0" smtClean="0"/>
              <a:t>store</a:t>
            </a:r>
            <a:r>
              <a:rPr lang="zh-CN" altLang="en-US" dirty="0" smtClean="0"/>
              <a:t> </a:t>
            </a:r>
            <a:r>
              <a:rPr lang="en-US" altLang="zh-CN" dirty="0" smtClean="0"/>
              <a:t>data</a:t>
            </a:r>
            <a:r>
              <a:rPr lang="zh-CN" altLang="en-US" dirty="0" smtClean="0"/>
              <a:t> </a:t>
            </a:r>
            <a:r>
              <a:rPr lang="en-US" altLang="zh-CN" dirty="0" smtClean="0"/>
              <a:t>by</a:t>
            </a:r>
            <a:r>
              <a:rPr lang="zh-CN" altLang="en-US" dirty="0" smtClean="0"/>
              <a:t> </a:t>
            </a:r>
            <a:endParaRPr lang="en-US" altLang="zh-CN" dirty="0" smtClean="0"/>
          </a:p>
          <a:p>
            <a:pPr marL="0" indent="0">
              <a:buNone/>
            </a:pPr>
            <a:endParaRPr lang="en-US" altLang="zh-CN" dirty="0"/>
          </a:p>
          <a:p>
            <a:pPr marL="514350" indent="-514350">
              <a:buAutoNum type="arabicPeriod"/>
            </a:pPr>
            <a:r>
              <a:rPr lang="en-US" altLang="zh-CN" dirty="0" smtClean="0"/>
              <a:t>creating</a:t>
            </a:r>
            <a:r>
              <a:rPr lang="zh-CN" altLang="en-US" dirty="0" smtClean="0"/>
              <a:t> </a:t>
            </a:r>
            <a:r>
              <a:rPr lang="en-US" altLang="zh-CN" dirty="0" smtClean="0"/>
              <a:t>a</a:t>
            </a:r>
            <a:r>
              <a:rPr lang="zh-CN" altLang="en-US" dirty="0" smtClean="0"/>
              <a:t> </a:t>
            </a:r>
            <a:r>
              <a:rPr lang="en-US" altLang="zh-CN" dirty="0" smtClean="0"/>
              <a:t>vector,</a:t>
            </a:r>
            <a:r>
              <a:rPr lang="zh-CN" altLang="en-US" dirty="0" smtClean="0"/>
              <a:t> </a:t>
            </a:r>
            <a:r>
              <a:rPr lang="en-US" altLang="zh-CN" dirty="0" smtClean="0"/>
              <a:t>e.g.</a:t>
            </a:r>
            <a:r>
              <a:rPr lang="zh-CN" altLang="en-US" dirty="0" smtClean="0"/>
              <a:t> </a:t>
            </a:r>
            <a:r>
              <a:rPr lang="en-US" altLang="zh-CN" dirty="0" smtClean="0"/>
              <a:t>x</a:t>
            </a:r>
            <a:r>
              <a:rPr lang="zh-CN" altLang="en-US" dirty="0" smtClean="0"/>
              <a:t> </a:t>
            </a:r>
            <a:r>
              <a:rPr lang="en-US" altLang="zh-CN" dirty="0" smtClean="0"/>
              <a:t>&lt;-</a:t>
            </a:r>
            <a:r>
              <a:rPr lang="zh-CN" altLang="en-US" dirty="0" smtClean="0"/>
              <a:t> </a:t>
            </a:r>
            <a:r>
              <a:rPr lang="en-US" altLang="zh-CN" dirty="0" smtClean="0"/>
              <a:t>c</a:t>
            </a:r>
            <a:r>
              <a:rPr lang="zh-CN" altLang="en-US" dirty="0" smtClean="0"/>
              <a:t> </a:t>
            </a:r>
            <a:r>
              <a:rPr lang="en-US" altLang="zh-CN" dirty="0" smtClean="0"/>
              <a:t>(1,2,3)</a:t>
            </a:r>
          </a:p>
          <a:p>
            <a:pPr marL="514350" indent="-514350">
              <a:buAutoNum type="arabicPeriod"/>
            </a:pPr>
            <a:r>
              <a:rPr lang="en-US" altLang="zh-CN" dirty="0" smtClean="0"/>
              <a:t>creating</a:t>
            </a:r>
            <a:r>
              <a:rPr lang="zh-CN" altLang="en-US" dirty="0" smtClean="0"/>
              <a:t> </a:t>
            </a:r>
            <a:r>
              <a:rPr lang="en-US" altLang="zh-CN" dirty="0" smtClean="0"/>
              <a:t>a</a:t>
            </a:r>
            <a:r>
              <a:rPr lang="zh-CN" altLang="en-US" dirty="0" smtClean="0"/>
              <a:t> </a:t>
            </a:r>
            <a:r>
              <a:rPr lang="en-US" altLang="zh-CN" dirty="0" smtClean="0"/>
              <a:t>list,</a:t>
            </a:r>
            <a:r>
              <a:rPr lang="zh-CN" altLang="en-US" dirty="0" smtClean="0"/>
              <a:t> </a:t>
            </a:r>
            <a:r>
              <a:rPr lang="en-US" altLang="zh-CN" dirty="0" smtClean="0"/>
              <a:t>e.g.</a:t>
            </a:r>
            <a:r>
              <a:rPr lang="zh-CN" altLang="en-US" dirty="0" smtClean="0"/>
              <a:t> </a:t>
            </a:r>
            <a:r>
              <a:rPr lang="en-US" altLang="zh-CN" dirty="0" smtClean="0"/>
              <a:t>x</a:t>
            </a:r>
            <a:r>
              <a:rPr lang="zh-CN" altLang="en-US" dirty="0" smtClean="0"/>
              <a:t> </a:t>
            </a:r>
            <a:r>
              <a:rPr lang="en-US" altLang="zh-CN" dirty="0" smtClean="0"/>
              <a:t>&lt;-</a:t>
            </a:r>
            <a:r>
              <a:rPr lang="zh-CN" altLang="en-US" dirty="0" smtClean="0"/>
              <a:t> </a:t>
            </a:r>
            <a:r>
              <a:rPr lang="en-US" altLang="zh-CN" dirty="0" smtClean="0"/>
              <a:t>list(22,</a:t>
            </a:r>
            <a:r>
              <a:rPr lang="zh-CN" altLang="en-US" dirty="0" smtClean="0"/>
              <a:t> </a:t>
            </a:r>
            <a:r>
              <a:rPr lang="en-US" altLang="zh-CN" dirty="0" smtClean="0"/>
              <a:t>“ab”,</a:t>
            </a:r>
            <a:r>
              <a:rPr lang="zh-CN" altLang="en-US" dirty="0" smtClean="0"/>
              <a:t> </a:t>
            </a:r>
            <a:r>
              <a:rPr lang="en-US" altLang="zh-CN" dirty="0" smtClean="0"/>
              <a:t>TRUE,</a:t>
            </a:r>
            <a:r>
              <a:rPr lang="zh-CN" altLang="en-US" dirty="0" smtClean="0"/>
              <a:t> </a:t>
            </a:r>
            <a:r>
              <a:rPr lang="en-US" altLang="zh-CN" dirty="0" smtClean="0"/>
              <a:t>1+2i)</a:t>
            </a:r>
          </a:p>
          <a:p>
            <a:pPr marL="514350" indent="-514350">
              <a:buAutoNum type="arabicPeriod"/>
            </a:pPr>
            <a:r>
              <a:rPr lang="en-US" altLang="zh-CN" dirty="0" smtClean="0"/>
              <a:t>creating</a:t>
            </a:r>
            <a:r>
              <a:rPr lang="zh-CN" altLang="en-US" dirty="0" smtClean="0"/>
              <a:t> </a:t>
            </a:r>
            <a:r>
              <a:rPr lang="en-US" altLang="zh-CN" dirty="0" smtClean="0"/>
              <a:t>a</a:t>
            </a:r>
            <a:r>
              <a:rPr lang="zh-CN" altLang="en-US" dirty="0" smtClean="0"/>
              <a:t> </a:t>
            </a:r>
            <a:r>
              <a:rPr lang="en-US" altLang="zh-CN" dirty="0" smtClean="0"/>
              <a:t>data</a:t>
            </a:r>
            <a:r>
              <a:rPr lang="zh-CN" altLang="en-US" dirty="0" smtClean="0"/>
              <a:t> </a:t>
            </a:r>
            <a:r>
              <a:rPr lang="en-US" altLang="zh-CN" dirty="0" smtClean="0"/>
              <a:t>frame,</a:t>
            </a:r>
            <a:r>
              <a:rPr lang="zh-CN" altLang="en-US" dirty="0" smtClean="0"/>
              <a:t> </a:t>
            </a:r>
            <a:r>
              <a:rPr lang="en-US" altLang="zh-CN" dirty="0" smtClean="0"/>
              <a:t>e.g.</a:t>
            </a:r>
            <a:r>
              <a:rPr lang="zh-CN" altLang="en-US" dirty="0" smtClean="0"/>
              <a:t> </a:t>
            </a:r>
            <a:r>
              <a:rPr lang="en-US" altLang="zh-CN" dirty="0" smtClean="0"/>
              <a:t>x</a:t>
            </a:r>
            <a:r>
              <a:rPr lang="zh-CN" altLang="en-US" dirty="0" smtClean="0"/>
              <a:t> </a:t>
            </a:r>
            <a:r>
              <a:rPr lang="en-US" altLang="zh-CN" dirty="0" smtClean="0"/>
              <a:t>&lt;-</a:t>
            </a:r>
            <a:r>
              <a:rPr lang="zh-CN" altLang="en-US" dirty="0" smtClean="0"/>
              <a:t> </a:t>
            </a:r>
            <a:r>
              <a:rPr lang="en-US" altLang="zh-CN" dirty="0" err="1" smtClean="0"/>
              <a:t>data.frame</a:t>
            </a:r>
            <a:r>
              <a:rPr lang="en-US" altLang="zh-CN" dirty="0" smtClean="0"/>
              <a:t>(x</a:t>
            </a:r>
            <a:r>
              <a:rPr lang="zh-CN" altLang="en-US" dirty="0" smtClean="0"/>
              <a:t> </a:t>
            </a:r>
            <a:r>
              <a:rPr lang="en-US" altLang="zh-CN" dirty="0" smtClean="0"/>
              <a:t>=</a:t>
            </a:r>
            <a:r>
              <a:rPr lang="zh-CN" altLang="en-US" dirty="0" smtClean="0"/>
              <a:t> </a:t>
            </a:r>
            <a:r>
              <a:rPr lang="en-US" altLang="zh-CN" dirty="0" smtClean="0"/>
              <a:t>data1,</a:t>
            </a:r>
            <a:r>
              <a:rPr lang="zh-CN" altLang="en-US" dirty="0" smtClean="0"/>
              <a:t> </a:t>
            </a:r>
            <a:r>
              <a:rPr lang="en-US" altLang="zh-CN" dirty="0" smtClean="0"/>
              <a:t>y=data2,</a:t>
            </a:r>
            <a:r>
              <a:rPr lang="zh-CN" altLang="en-US" dirty="0" smtClean="0"/>
              <a:t> </a:t>
            </a:r>
            <a:r>
              <a:rPr lang="en-US" altLang="zh-CN" dirty="0" smtClean="0"/>
              <a:t>header</a:t>
            </a:r>
            <a:r>
              <a:rPr lang="zh-CN" altLang="en-US" dirty="0" smtClean="0"/>
              <a:t> </a:t>
            </a:r>
            <a:r>
              <a:rPr lang="en-US" altLang="zh-CN" dirty="0" smtClean="0"/>
              <a:t>=</a:t>
            </a:r>
            <a:r>
              <a:rPr lang="zh-CN" altLang="en-US" dirty="0" smtClean="0"/>
              <a:t> </a:t>
            </a:r>
            <a:r>
              <a:rPr lang="en-US" altLang="zh-CN" dirty="0" smtClean="0"/>
              <a:t>TRUE,</a:t>
            </a:r>
            <a:r>
              <a:rPr lang="zh-CN" altLang="en-US" dirty="0" smtClean="0"/>
              <a:t> </a:t>
            </a:r>
            <a:r>
              <a:rPr lang="en-US" altLang="zh-CN" dirty="0" err="1" smtClean="0"/>
              <a:t>sep</a:t>
            </a:r>
            <a:r>
              <a:rPr lang="en-US" altLang="zh-CN" dirty="0" smtClean="0"/>
              <a:t>=“,”)</a:t>
            </a:r>
            <a:endParaRPr lang="en-US" altLang="zh-CN" dirty="0" smtClean="0"/>
          </a:p>
          <a:p>
            <a:pPr marL="514350" indent="-514350">
              <a:buAutoNum type="arabicPeriod"/>
            </a:pPr>
            <a:endParaRPr lang="en-US" altLang="zh-CN" dirty="0" smtClean="0"/>
          </a:p>
          <a:p>
            <a:pPr>
              <a:buFont typeface="Wingdings" charset="2"/>
              <a:buChar char="Ø"/>
            </a:pPr>
            <a:endParaRPr lang="en-US" dirty="0" smtClean="0"/>
          </a:p>
        </p:txBody>
      </p:sp>
    </p:spTree>
    <p:extLst>
      <p:ext uri="{BB962C8B-B14F-4D97-AF65-F5344CB8AC3E}">
        <p14:creationId xmlns:p14="http://schemas.microsoft.com/office/powerpoint/2010/main" val="7300641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 basic: </a:t>
            </a:r>
            <a:r>
              <a:rPr lang="en-US" altLang="zh-CN" dirty="0" smtClean="0"/>
              <a:t>c</a:t>
            </a:r>
            <a:r>
              <a:rPr lang="en-US" dirty="0" smtClean="0"/>
              <a:t>omputations</a:t>
            </a:r>
            <a:endParaRPr lang="en-US" dirty="0"/>
          </a:p>
        </p:txBody>
      </p:sp>
      <p:sp>
        <p:nvSpPr>
          <p:cNvPr id="3" name="Content Placeholder 2"/>
          <p:cNvSpPr>
            <a:spLocks noGrp="1"/>
          </p:cNvSpPr>
          <p:nvPr>
            <p:ph idx="1"/>
          </p:nvPr>
        </p:nvSpPr>
        <p:spPr/>
        <p:txBody>
          <a:bodyPr/>
          <a:lstStyle/>
          <a:p>
            <a:r>
              <a:rPr lang="en-US" altLang="zh-CN" dirty="0" smtClean="0"/>
              <a:t>x</a:t>
            </a:r>
            <a:r>
              <a:rPr lang="zh-CN" altLang="en-US" dirty="0" smtClean="0"/>
              <a:t> </a:t>
            </a:r>
            <a:r>
              <a:rPr lang="en-US" altLang="zh-CN" dirty="0" smtClean="0"/>
              <a:t>&lt;-</a:t>
            </a:r>
            <a:r>
              <a:rPr lang="zh-CN" altLang="en-US" dirty="0" smtClean="0"/>
              <a:t> </a:t>
            </a:r>
            <a:r>
              <a:rPr lang="en-US" altLang="zh-CN" dirty="0" smtClean="0"/>
              <a:t>2</a:t>
            </a:r>
            <a:r>
              <a:rPr lang="zh-CN" altLang="en-US" dirty="0" smtClean="0"/>
              <a:t> </a:t>
            </a:r>
            <a:r>
              <a:rPr lang="en-US" altLang="zh-CN" dirty="0" smtClean="0"/>
              <a:t>+</a:t>
            </a:r>
            <a:r>
              <a:rPr lang="zh-CN" altLang="en-US" dirty="0" smtClean="0"/>
              <a:t> </a:t>
            </a:r>
            <a:r>
              <a:rPr lang="en-US" altLang="zh-CN" dirty="0" smtClean="0"/>
              <a:t>3</a:t>
            </a:r>
          </a:p>
          <a:p>
            <a:r>
              <a:rPr lang="en-US" altLang="zh-CN" dirty="0" smtClean="0"/>
              <a:t>y</a:t>
            </a:r>
            <a:r>
              <a:rPr lang="zh-CN" altLang="en-US" dirty="0" smtClean="0"/>
              <a:t> </a:t>
            </a:r>
            <a:r>
              <a:rPr lang="en-US" altLang="zh-CN" dirty="0" smtClean="0"/>
              <a:t>&lt;-</a:t>
            </a:r>
            <a:r>
              <a:rPr lang="zh-CN" altLang="en-US" dirty="0" smtClean="0"/>
              <a:t> </a:t>
            </a:r>
            <a:r>
              <a:rPr lang="en-US" altLang="zh-CN" dirty="0" smtClean="0"/>
              <a:t>6</a:t>
            </a:r>
            <a:r>
              <a:rPr lang="zh-CN" altLang="en-US" dirty="0" smtClean="0"/>
              <a:t> </a:t>
            </a:r>
            <a:r>
              <a:rPr lang="en-US" altLang="zh-CN" dirty="0" smtClean="0"/>
              <a:t>/</a:t>
            </a:r>
            <a:r>
              <a:rPr lang="zh-CN" altLang="en-US" dirty="0" smtClean="0"/>
              <a:t> </a:t>
            </a:r>
            <a:r>
              <a:rPr lang="en-US" altLang="zh-CN" dirty="0" smtClean="0"/>
              <a:t>3</a:t>
            </a:r>
          </a:p>
          <a:p>
            <a:r>
              <a:rPr lang="en-US" altLang="zh-CN" dirty="0" smtClean="0"/>
              <a:t>z</a:t>
            </a:r>
            <a:r>
              <a:rPr lang="zh-CN" altLang="en-US" dirty="0" smtClean="0"/>
              <a:t> </a:t>
            </a:r>
            <a:r>
              <a:rPr lang="en-US" altLang="zh-CN" dirty="0" smtClean="0"/>
              <a:t>&lt;-</a:t>
            </a:r>
            <a:r>
              <a:rPr lang="zh-CN" altLang="en-US" dirty="0" smtClean="0"/>
              <a:t> </a:t>
            </a:r>
            <a:r>
              <a:rPr lang="en-US" altLang="zh-CN" dirty="0" smtClean="0"/>
              <a:t>log(12)</a:t>
            </a:r>
            <a:r>
              <a:rPr lang="zh-CN" altLang="en-US" dirty="0" smtClean="0"/>
              <a:t> </a:t>
            </a:r>
            <a:endParaRPr lang="en-US" altLang="zh-CN" dirty="0" smtClean="0"/>
          </a:p>
          <a:p>
            <a:r>
              <a:rPr lang="en-US" altLang="zh-CN" dirty="0" err="1" smtClean="0"/>
              <a:t>sqrt</a:t>
            </a:r>
            <a:r>
              <a:rPr lang="en-US" altLang="zh-CN" dirty="0" smtClean="0"/>
              <a:t>(),</a:t>
            </a:r>
            <a:r>
              <a:rPr lang="zh-CN" altLang="en-US" dirty="0" smtClean="0"/>
              <a:t> </a:t>
            </a:r>
            <a:r>
              <a:rPr lang="en-US" altLang="zh-CN" dirty="0" smtClean="0"/>
              <a:t>log()...</a:t>
            </a:r>
            <a:r>
              <a:rPr lang="zh-CN" altLang="en-US" dirty="0" smtClean="0"/>
              <a:t> </a:t>
            </a:r>
            <a:endParaRPr lang="en-US" altLang="zh-CN" dirty="0" smtClean="0"/>
          </a:p>
          <a:p>
            <a:r>
              <a:rPr lang="mr-IN" altLang="zh-CN" dirty="0" err="1" smtClean="0"/>
              <a:t>c</a:t>
            </a:r>
            <a:r>
              <a:rPr lang="mr-IN" altLang="zh-CN" dirty="0" smtClean="0"/>
              <a:t> &lt;- (</a:t>
            </a:r>
            <a:r>
              <a:rPr lang="mr-IN" altLang="zh-CN" dirty="0" err="1" smtClean="0"/>
              <a:t>a</a:t>
            </a:r>
            <a:r>
              <a:rPr lang="mr-IN" altLang="zh-CN" dirty="0" smtClean="0"/>
              <a:t> + </a:t>
            </a:r>
            <a:r>
              <a:rPr lang="mr-IN" altLang="zh-CN" dirty="0" err="1" smtClean="0"/>
              <a:t>sqrt</a:t>
            </a:r>
            <a:r>
              <a:rPr lang="mr-IN" altLang="zh-CN" dirty="0" smtClean="0"/>
              <a:t>(</a:t>
            </a:r>
            <a:r>
              <a:rPr lang="mr-IN" altLang="zh-CN" dirty="0" err="1" smtClean="0"/>
              <a:t>a</a:t>
            </a:r>
            <a:r>
              <a:rPr lang="mr-IN" altLang="zh-CN" dirty="0" smtClean="0"/>
              <a:t>))/(</a:t>
            </a:r>
            <a:r>
              <a:rPr lang="mr-IN" altLang="zh-CN" dirty="0" err="1" smtClean="0"/>
              <a:t>exp</a:t>
            </a:r>
            <a:r>
              <a:rPr lang="mr-IN" altLang="zh-CN" dirty="0" smtClean="0"/>
              <a:t>(2)+1)</a:t>
            </a:r>
            <a:endParaRPr lang="en-US" altLang="zh-CN" dirty="0" smtClean="0"/>
          </a:p>
          <a:p>
            <a:endParaRPr lang="en-US" altLang="zh-CN" dirty="0"/>
          </a:p>
          <a:p>
            <a:r>
              <a:rPr lang="en-US" altLang="zh-CN" dirty="0" smtClean="0"/>
              <a:t>Basic Numerical Descriptions:</a:t>
            </a:r>
            <a:r>
              <a:rPr lang="zh-CN" altLang="en-US" dirty="0" smtClean="0"/>
              <a:t> </a:t>
            </a:r>
            <a:r>
              <a:rPr lang="en-US" altLang="zh-CN" dirty="0" smtClean="0"/>
              <a:t>mean,</a:t>
            </a:r>
            <a:r>
              <a:rPr lang="zh-CN" altLang="en-US" dirty="0" smtClean="0"/>
              <a:t> </a:t>
            </a:r>
            <a:r>
              <a:rPr lang="en-US" altLang="zh-CN" dirty="0" smtClean="0"/>
              <a:t>min,</a:t>
            </a:r>
            <a:r>
              <a:rPr lang="zh-CN" altLang="en-US" dirty="0" smtClean="0"/>
              <a:t> </a:t>
            </a:r>
            <a:r>
              <a:rPr lang="en-US" altLang="zh-CN" dirty="0" smtClean="0"/>
              <a:t>SD,</a:t>
            </a:r>
            <a:r>
              <a:rPr lang="zh-CN" altLang="en-US" dirty="0" smtClean="0"/>
              <a:t> </a:t>
            </a:r>
            <a:r>
              <a:rPr lang="en-US" altLang="zh-CN" dirty="0" smtClean="0"/>
              <a:t>etc...</a:t>
            </a:r>
            <a:r>
              <a:rPr lang="zh-CN" altLang="en-US" dirty="0" smtClean="0"/>
              <a:t> </a:t>
            </a:r>
            <a:r>
              <a:rPr lang="en-US" altLang="zh-CN" dirty="0" smtClean="0"/>
              <a:t>(see</a:t>
            </a:r>
            <a:r>
              <a:rPr lang="zh-CN" altLang="en-US" dirty="0" smtClean="0"/>
              <a:t> </a:t>
            </a:r>
            <a:r>
              <a:rPr lang="en-US" altLang="zh-CN" dirty="0" smtClean="0"/>
              <a:t>scripts)</a:t>
            </a:r>
          </a:p>
          <a:p>
            <a:r>
              <a:rPr lang="en-US" altLang="zh-CN" dirty="0" smtClean="0"/>
              <a:t>round()</a:t>
            </a:r>
            <a:r>
              <a:rPr lang="zh-CN" altLang="en-US" dirty="0" smtClean="0"/>
              <a:t> </a:t>
            </a:r>
            <a:r>
              <a:rPr lang="en-US" altLang="zh-CN" dirty="0" smtClean="0"/>
              <a:t>/</a:t>
            </a:r>
            <a:r>
              <a:rPr lang="zh-CN" altLang="en-US" dirty="0" smtClean="0"/>
              <a:t> </a:t>
            </a:r>
            <a:r>
              <a:rPr lang="en-US" altLang="zh-CN" dirty="0" smtClean="0"/>
              <a:t>ceiling()</a:t>
            </a:r>
            <a:r>
              <a:rPr lang="zh-CN" altLang="en-US" dirty="0" smtClean="0"/>
              <a:t> </a:t>
            </a:r>
            <a:r>
              <a:rPr lang="en-US" altLang="zh-CN" dirty="0" smtClean="0"/>
              <a:t>/</a:t>
            </a:r>
            <a:r>
              <a:rPr lang="zh-CN" altLang="en-US" dirty="0" smtClean="0"/>
              <a:t> </a:t>
            </a:r>
            <a:r>
              <a:rPr lang="en-US" altLang="zh-CN" dirty="0" smtClean="0"/>
              <a:t>floor()</a:t>
            </a:r>
            <a:endParaRPr lang="en-US" dirty="0" smtClean="0"/>
          </a:p>
          <a:p>
            <a:endParaRPr lang="en-US" altLang="zh-CN" dirty="0" smtClean="0"/>
          </a:p>
          <a:p>
            <a:endParaRPr lang="en-US" dirty="0"/>
          </a:p>
          <a:p>
            <a:endParaRPr lang="en-US" dirty="0"/>
          </a:p>
        </p:txBody>
      </p:sp>
    </p:spTree>
    <p:extLst>
      <p:ext uri="{BB962C8B-B14F-4D97-AF65-F5344CB8AC3E}">
        <p14:creationId xmlns:p14="http://schemas.microsoft.com/office/powerpoint/2010/main" val="11145222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R</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basic:</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c</a:t>
            </a:r>
            <a:r>
              <a:rPr lang="en-US" dirty="0" smtClean="0">
                <a:latin typeface="Times New Roman" charset="0"/>
                <a:ea typeface="Times New Roman" charset="0"/>
                <a:cs typeface="Times New Roman" charset="0"/>
              </a:rPr>
              <a:t>ontrol </a:t>
            </a:r>
            <a:r>
              <a:rPr lang="en-US" altLang="zh-CN" dirty="0" smtClean="0">
                <a:latin typeface="Times New Roman" charset="0"/>
                <a:ea typeface="Times New Roman" charset="0"/>
                <a:cs typeface="Times New Roman" charset="0"/>
              </a:rPr>
              <a:t>s</a:t>
            </a:r>
            <a:r>
              <a:rPr lang="en-US" dirty="0" smtClean="0">
                <a:latin typeface="Times New Roman" charset="0"/>
                <a:ea typeface="Times New Roman" charset="0"/>
                <a:cs typeface="Times New Roman" charset="0"/>
              </a:rPr>
              <a:t>tructures </a:t>
            </a:r>
            <a:r>
              <a:rPr lang="zh-CN" altLang="en-US" dirty="0" smtClean="0">
                <a:latin typeface="Times New Roman" charset="0"/>
                <a:ea typeface="Times New Roman" charset="0"/>
                <a:cs typeface="Times New Roman" charset="0"/>
              </a:rPr>
              <a:t> </a:t>
            </a:r>
            <a:endParaRPr lang="en-US" dirty="0">
              <a:latin typeface="Times New Roman" charset="0"/>
              <a:ea typeface="Times New Roman" charset="0"/>
              <a:cs typeface="Times New Roman" charset="0"/>
            </a:endParaRPr>
          </a:p>
        </p:txBody>
      </p:sp>
      <p:sp>
        <p:nvSpPr>
          <p:cNvPr id="3" name="Content Placeholder 2"/>
          <p:cNvSpPr>
            <a:spLocks noGrp="1"/>
          </p:cNvSpPr>
          <p:nvPr>
            <p:ph idx="1"/>
          </p:nvPr>
        </p:nvSpPr>
        <p:spPr>
          <a:xfrm>
            <a:off x="627017" y="1842067"/>
            <a:ext cx="3145971" cy="2791097"/>
          </a:xfrm>
        </p:spPr>
        <p:txBody>
          <a:bodyPr>
            <a:normAutofit/>
          </a:bodyPr>
          <a:lstStyle/>
          <a:p>
            <a:pPr marL="0" indent="0">
              <a:buNone/>
            </a:pPr>
            <a:r>
              <a:rPr lang="en-US" altLang="zh-CN" sz="2400" dirty="0"/>
              <a:t>1.</a:t>
            </a:r>
            <a:r>
              <a:rPr lang="zh-CN" altLang="en-US" sz="2400" dirty="0"/>
              <a:t> </a:t>
            </a:r>
            <a:r>
              <a:rPr lang="en-US" altLang="zh-CN" sz="2400" dirty="0"/>
              <a:t>If...</a:t>
            </a:r>
            <a:r>
              <a:rPr lang="zh-CN" altLang="en-US" sz="2400" dirty="0"/>
              <a:t> </a:t>
            </a:r>
            <a:r>
              <a:rPr lang="en-US" altLang="zh-CN" sz="2400" dirty="0"/>
              <a:t>else...</a:t>
            </a:r>
          </a:p>
          <a:p>
            <a:pPr marL="0" indent="0">
              <a:buNone/>
            </a:pPr>
            <a:r>
              <a:rPr lang="en-US" altLang="zh-CN" sz="2400" dirty="0"/>
              <a:t>if</a:t>
            </a:r>
            <a:r>
              <a:rPr lang="zh-CN" altLang="en-US" sz="2400" dirty="0"/>
              <a:t> </a:t>
            </a:r>
            <a:r>
              <a:rPr lang="en-US" altLang="zh-CN" sz="2400" dirty="0"/>
              <a:t>(&lt;condition&gt;){</a:t>
            </a:r>
          </a:p>
          <a:p>
            <a:pPr marL="914400" lvl="2" indent="0">
              <a:buNone/>
            </a:pPr>
            <a:r>
              <a:rPr lang="en-US" altLang="zh-CN" sz="2400" dirty="0"/>
              <a:t>#</a:t>
            </a:r>
            <a:r>
              <a:rPr lang="zh-CN" altLang="en-US" sz="2400" dirty="0"/>
              <a:t> </a:t>
            </a:r>
            <a:r>
              <a:rPr lang="en-US" altLang="zh-CN" sz="2400" dirty="0"/>
              <a:t>do</a:t>
            </a:r>
            <a:r>
              <a:rPr lang="zh-CN" altLang="en-US" sz="2400" dirty="0"/>
              <a:t> </a:t>
            </a:r>
            <a:r>
              <a:rPr lang="en-US" altLang="zh-CN" sz="2400" dirty="0"/>
              <a:t>something</a:t>
            </a:r>
          </a:p>
          <a:p>
            <a:pPr marL="0" indent="0">
              <a:buNone/>
            </a:pPr>
            <a:r>
              <a:rPr lang="en-US" altLang="zh-CN" sz="2400" dirty="0"/>
              <a:t>}</a:t>
            </a:r>
            <a:r>
              <a:rPr lang="zh-CN" altLang="en-US" sz="2400" dirty="0"/>
              <a:t> </a:t>
            </a:r>
            <a:r>
              <a:rPr lang="en-US" altLang="zh-CN" sz="2400" dirty="0"/>
              <a:t>else</a:t>
            </a:r>
            <a:r>
              <a:rPr lang="zh-CN" altLang="en-US" sz="2400" dirty="0"/>
              <a:t> </a:t>
            </a:r>
            <a:r>
              <a:rPr lang="en-US" altLang="zh-CN" sz="2400" dirty="0"/>
              <a:t>{</a:t>
            </a:r>
          </a:p>
          <a:p>
            <a:pPr marL="0" indent="0">
              <a:buNone/>
            </a:pPr>
            <a:r>
              <a:rPr lang="en-US" altLang="zh-CN" sz="2400" dirty="0"/>
              <a:t>	#</a:t>
            </a:r>
            <a:r>
              <a:rPr lang="zh-CN" altLang="en-US" sz="2400" dirty="0"/>
              <a:t> </a:t>
            </a:r>
            <a:r>
              <a:rPr lang="en-US" altLang="zh-CN" sz="2400" dirty="0"/>
              <a:t>do</a:t>
            </a:r>
            <a:r>
              <a:rPr lang="zh-CN" altLang="en-US" sz="2400" dirty="0"/>
              <a:t> </a:t>
            </a:r>
            <a:r>
              <a:rPr lang="en-US" altLang="zh-CN" sz="2400" dirty="0" smtClean="0"/>
              <a:t>something</a:t>
            </a:r>
          </a:p>
          <a:p>
            <a:pPr marL="0" indent="0">
              <a:buNone/>
            </a:pPr>
            <a:r>
              <a:rPr lang="en-US" altLang="zh-CN" sz="2400" dirty="0"/>
              <a:t>}</a:t>
            </a:r>
          </a:p>
        </p:txBody>
      </p:sp>
      <p:sp>
        <p:nvSpPr>
          <p:cNvPr id="4" name="Content Placeholder 2"/>
          <p:cNvSpPr txBox="1">
            <a:spLocks/>
          </p:cNvSpPr>
          <p:nvPr/>
        </p:nvSpPr>
        <p:spPr>
          <a:xfrm>
            <a:off x="3984171" y="1822450"/>
            <a:ext cx="3437708"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altLang="zh-CN" sz="2400" dirty="0"/>
              <a:t>2</a:t>
            </a:r>
            <a:r>
              <a:rPr lang="en-US" altLang="zh-CN" sz="2400" dirty="0" smtClean="0"/>
              <a:t>.</a:t>
            </a:r>
            <a:r>
              <a:rPr lang="zh-CN" altLang="en-US" sz="2400" dirty="0" smtClean="0"/>
              <a:t> </a:t>
            </a:r>
            <a:r>
              <a:rPr lang="en-US" altLang="zh-CN" sz="2400" dirty="0" smtClean="0"/>
              <a:t>for...</a:t>
            </a:r>
          </a:p>
          <a:p>
            <a:pPr marL="0" indent="0">
              <a:buFont typeface="Arial"/>
              <a:buNone/>
            </a:pPr>
            <a:r>
              <a:rPr lang="en-US" altLang="zh-CN" sz="2400" dirty="0" smtClean="0"/>
              <a:t>for</a:t>
            </a:r>
            <a:r>
              <a:rPr lang="zh-CN" altLang="en-US" sz="2400" dirty="0" smtClean="0"/>
              <a:t> </a:t>
            </a:r>
            <a:r>
              <a:rPr lang="en-US" altLang="zh-CN" sz="2400" dirty="0" smtClean="0"/>
              <a:t>(&lt;search</a:t>
            </a:r>
            <a:r>
              <a:rPr lang="zh-CN" altLang="en-US" sz="2400" dirty="0" smtClean="0"/>
              <a:t> </a:t>
            </a:r>
            <a:r>
              <a:rPr lang="en-US" altLang="zh-CN" sz="2400" dirty="0" smtClean="0"/>
              <a:t>condition&gt;){</a:t>
            </a:r>
          </a:p>
          <a:p>
            <a:pPr marL="0" indent="0">
              <a:buFont typeface="Arial"/>
              <a:buNone/>
            </a:pPr>
            <a:r>
              <a:rPr lang="en-US" altLang="zh-CN" sz="2400" dirty="0"/>
              <a:t>	</a:t>
            </a:r>
            <a:r>
              <a:rPr lang="en-US" altLang="zh-CN" sz="2400" dirty="0" smtClean="0"/>
              <a:t>#</a:t>
            </a:r>
            <a:r>
              <a:rPr lang="zh-CN" altLang="en-US" sz="2400" dirty="0" smtClean="0"/>
              <a:t> </a:t>
            </a:r>
            <a:r>
              <a:rPr lang="en-US" altLang="zh-CN" sz="2400" dirty="0" smtClean="0"/>
              <a:t>do</a:t>
            </a:r>
            <a:r>
              <a:rPr lang="zh-CN" altLang="en-US" sz="2400" dirty="0" smtClean="0"/>
              <a:t> </a:t>
            </a:r>
            <a:r>
              <a:rPr lang="en-US" altLang="zh-CN" sz="2400" dirty="0" smtClean="0"/>
              <a:t>something</a:t>
            </a:r>
          </a:p>
          <a:p>
            <a:pPr marL="0" indent="0">
              <a:buFont typeface="Arial"/>
              <a:buNone/>
            </a:pPr>
            <a:r>
              <a:rPr lang="en-US" altLang="zh-CN" sz="2400" dirty="0" smtClean="0"/>
              <a:t>}</a:t>
            </a:r>
            <a:endParaRPr lang="en-US" altLang="zh-CN" sz="2400" dirty="0"/>
          </a:p>
        </p:txBody>
      </p:sp>
      <p:sp>
        <p:nvSpPr>
          <p:cNvPr id="5" name="Content Placeholder 2"/>
          <p:cNvSpPr txBox="1">
            <a:spLocks/>
          </p:cNvSpPr>
          <p:nvPr/>
        </p:nvSpPr>
        <p:spPr>
          <a:xfrm>
            <a:off x="7421879" y="1812925"/>
            <a:ext cx="39602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altLang="zh-CN" sz="2400" dirty="0" smtClean="0"/>
              <a:t>3.</a:t>
            </a:r>
            <a:r>
              <a:rPr lang="zh-CN" altLang="en-US" sz="2400" dirty="0" smtClean="0"/>
              <a:t> </a:t>
            </a:r>
            <a:r>
              <a:rPr lang="en-US" altLang="zh-CN" sz="2400" dirty="0" smtClean="0"/>
              <a:t>while...</a:t>
            </a:r>
          </a:p>
          <a:p>
            <a:pPr marL="0" indent="0">
              <a:buFont typeface="Arial"/>
              <a:buNone/>
            </a:pPr>
            <a:r>
              <a:rPr lang="en-US" altLang="zh-CN" sz="2400" dirty="0" smtClean="0"/>
              <a:t>while</a:t>
            </a:r>
            <a:r>
              <a:rPr lang="zh-CN" altLang="en-US" sz="2400" dirty="0" smtClean="0"/>
              <a:t> </a:t>
            </a:r>
            <a:r>
              <a:rPr lang="en-US" altLang="zh-CN" sz="2400" dirty="0" smtClean="0"/>
              <a:t>(&lt;search</a:t>
            </a:r>
            <a:r>
              <a:rPr lang="zh-CN" altLang="en-US" sz="2400" dirty="0" smtClean="0"/>
              <a:t> </a:t>
            </a:r>
            <a:r>
              <a:rPr lang="en-US" altLang="zh-CN" sz="2400" dirty="0" smtClean="0"/>
              <a:t>condition&gt;){</a:t>
            </a:r>
          </a:p>
          <a:p>
            <a:pPr marL="0" indent="0">
              <a:buFont typeface="Arial"/>
              <a:buNone/>
            </a:pPr>
            <a:r>
              <a:rPr lang="en-US" altLang="zh-CN" sz="2400" dirty="0"/>
              <a:t>	</a:t>
            </a:r>
            <a:r>
              <a:rPr lang="en-US" altLang="zh-CN" sz="2400" dirty="0" smtClean="0"/>
              <a:t>#</a:t>
            </a:r>
            <a:r>
              <a:rPr lang="zh-CN" altLang="en-US" sz="2400" dirty="0" smtClean="0"/>
              <a:t> </a:t>
            </a:r>
            <a:r>
              <a:rPr lang="en-US" altLang="zh-CN" sz="2400" dirty="0" smtClean="0"/>
              <a:t>do</a:t>
            </a:r>
            <a:r>
              <a:rPr lang="zh-CN" altLang="en-US" sz="2400" dirty="0" smtClean="0"/>
              <a:t> </a:t>
            </a:r>
            <a:r>
              <a:rPr lang="en-US" altLang="zh-CN" sz="2400" dirty="0" smtClean="0"/>
              <a:t>something</a:t>
            </a:r>
          </a:p>
          <a:p>
            <a:pPr marL="0" indent="0">
              <a:buFont typeface="Arial"/>
              <a:buNone/>
            </a:pPr>
            <a:r>
              <a:rPr lang="en-US" altLang="zh-CN" sz="2400" dirty="0" smtClean="0"/>
              <a:t>}</a:t>
            </a:r>
            <a:endParaRPr lang="en-US" altLang="zh-CN" sz="2400" dirty="0"/>
          </a:p>
        </p:txBody>
      </p:sp>
      <p:sp>
        <p:nvSpPr>
          <p:cNvPr id="6" name="Content Placeholder 2"/>
          <p:cNvSpPr txBox="1">
            <a:spLocks/>
          </p:cNvSpPr>
          <p:nvPr/>
        </p:nvSpPr>
        <p:spPr>
          <a:xfrm>
            <a:off x="7267301" y="4633164"/>
            <a:ext cx="4269377" cy="186245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altLang="zh-CN" sz="2400" i="1" dirty="0" smtClean="0"/>
              <a:t>other</a:t>
            </a:r>
            <a:r>
              <a:rPr lang="zh-CN" altLang="en-US" sz="2400" i="1" dirty="0" smtClean="0"/>
              <a:t> </a:t>
            </a:r>
            <a:r>
              <a:rPr lang="en-US" altLang="zh-CN" sz="2400" i="1" dirty="0" smtClean="0"/>
              <a:t>control</a:t>
            </a:r>
            <a:r>
              <a:rPr lang="zh-CN" altLang="en-US" sz="2400" i="1" dirty="0" smtClean="0"/>
              <a:t> </a:t>
            </a:r>
            <a:r>
              <a:rPr lang="en-US" altLang="zh-CN" sz="2400" i="1" dirty="0" smtClean="0"/>
              <a:t>structures:</a:t>
            </a:r>
            <a:r>
              <a:rPr lang="zh-CN" altLang="en-US" sz="2400" i="1" dirty="0" smtClean="0"/>
              <a:t> </a:t>
            </a:r>
            <a:endParaRPr lang="en-US" altLang="zh-CN" sz="2400" i="1" dirty="0" smtClean="0"/>
          </a:p>
          <a:p>
            <a:pPr marL="457200" lvl="1" indent="0">
              <a:buFont typeface="Arial"/>
              <a:buNone/>
            </a:pPr>
            <a:r>
              <a:rPr lang="en-US" altLang="zh-CN" sz="1800" i="1" dirty="0" smtClean="0"/>
              <a:t>repeat</a:t>
            </a:r>
            <a:r>
              <a:rPr lang="zh-CN" altLang="en-US" sz="1800" i="1" dirty="0" smtClean="0"/>
              <a:t> </a:t>
            </a:r>
            <a:r>
              <a:rPr lang="mr-IN" altLang="zh-CN" sz="1800" i="1" dirty="0" smtClean="0"/>
              <a:t>–</a:t>
            </a:r>
            <a:r>
              <a:rPr lang="zh-CN" altLang="en-US" sz="1800" i="1" dirty="0" smtClean="0"/>
              <a:t> </a:t>
            </a:r>
            <a:r>
              <a:rPr lang="en-US" altLang="zh-CN" sz="1800" i="1" dirty="0" smtClean="0"/>
              <a:t>executes</a:t>
            </a:r>
            <a:r>
              <a:rPr lang="zh-CN" altLang="en-US" sz="1800" i="1" dirty="0" smtClean="0"/>
              <a:t> </a:t>
            </a:r>
            <a:r>
              <a:rPr lang="en-US" altLang="zh-CN" sz="1800" i="1" dirty="0" smtClean="0"/>
              <a:t>an</a:t>
            </a:r>
            <a:r>
              <a:rPr lang="zh-CN" altLang="en-US" sz="1800" i="1" dirty="0" smtClean="0"/>
              <a:t> </a:t>
            </a:r>
            <a:r>
              <a:rPr lang="en-US" altLang="zh-CN" sz="1800" i="1" dirty="0" smtClean="0"/>
              <a:t>infinite</a:t>
            </a:r>
            <a:r>
              <a:rPr lang="zh-CN" altLang="en-US" sz="1800" i="1" dirty="0" smtClean="0"/>
              <a:t> </a:t>
            </a:r>
            <a:r>
              <a:rPr lang="en-US" altLang="zh-CN" sz="1800" i="1" dirty="0" smtClean="0"/>
              <a:t>loop</a:t>
            </a:r>
          </a:p>
          <a:p>
            <a:pPr marL="457200" lvl="1" indent="0">
              <a:buFont typeface="Arial"/>
              <a:buNone/>
            </a:pPr>
            <a:r>
              <a:rPr lang="en-US" altLang="zh-CN" sz="1800" i="1" dirty="0" smtClean="0"/>
              <a:t>break</a:t>
            </a:r>
            <a:r>
              <a:rPr lang="zh-CN" altLang="en-US" sz="1800" i="1" dirty="0" smtClean="0"/>
              <a:t> </a:t>
            </a:r>
            <a:r>
              <a:rPr lang="mr-IN" altLang="zh-CN" sz="1800" i="1" dirty="0" smtClean="0"/>
              <a:t>–</a:t>
            </a:r>
            <a:r>
              <a:rPr lang="zh-CN" altLang="en-US" sz="1800" i="1" dirty="0" smtClean="0"/>
              <a:t> </a:t>
            </a:r>
            <a:r>
              <a:rPr lang="en-US" altLang="zh-CN" sz="1800" i="1" dirty="0" smtClean="0"/>
              <a:t>breaks</a:t>
            </a:r>
            <a:r>
              <a:rPr lang="zh-CN" altLang="en-US" sz="1800" i="1" dirty="0" smtClean="0"/>
              <a:t> </a:t>
            </a:r>
            <a:r>
              <a:rPr lang="en-US" altLang="zh-CN" sz="1800" i="1" dirty="0" smtClean="0"/>
              <a:t>the</a:t>
            </a:r>
            <a:r>
              <a:rPr lang="zh-CN" altLang="en-US" sz="1800" i="1" dirty="0" smtClean="0"/>
              <a:t> </a:t>
            </a:r>
            <a:r>
              <a:rPr lang="en-US" altLang="zh-CN" sz="1800" i="1" dirty="0" smtClean="0"/>
              <a:t>execution</a:t>
            </a:r>
            <a:r>
              <a:rPr lang="zh-CN" altLang="en-US" sz="1800" i="1" dirty="0" smtClean="0"/>
              <a:t> </a:t>
            </a:r>
            <a:r>
              <a:rPr lang="en-US" altLang="zh-CN" sz="1800" i="1" dirty="0" smtClean="0"/>
              <a:t>of</a:t>
            </a:r>
            <a:r>
              <a:rPr lang="zh-CN" altLang="en-US" sz="1800" i="1" dirty="0" smtClean="0"/>
              <a:t> </a:t>
            </a:r>
            <a:r>
              <a:rPr lang="en-US" altLang="zh-CN" sz="1800" i="1" dirty="0" smtClean="0"/>
              <a:t>a</a:t>
            </a:r>
            <a:r>
              <a:rPr lang="zh-CN" altLang="en-US" sz="1800" i="1" dirty="0" smtClean="0"/>
              <a:t> </a:t>
            </a:r>
            <a:r>
              <a:rPr lang="en-US" altLang="zh-CN" sz="1800" i="1" dirty="0" smtClean="0"/>
              <a:t>loop</a:t>
            </a:r>
          </a:p>
          <a:p>
            <a:pPr marL="457200" lvl="1" indent="0">
              <a:buFont typeface="Arial"/>
              <a:buNone/>
            </a:pPr>
            <a:r>
              <a:rPr lang="en-US" altLang="zh-CN" sz="1800" i="1" dirty="0" smtClean="0"/>
              <a:t>next</a:t>
            </a:r>
            <a:r>
              <a:rPr lang="zh-CN" altLang="en-US" sz="1800" i="1" dirty="0" smtClean="0"/>
              <a:t>  </a:t>
            </a:r>
            <a:r>
              <a:rPr lang="en-US" altLang="zh-CN" sz="1800" i="1" dirty="0" smtClean="0"/>
              <a:t>-</a:t>
            </a:r>
            <a:r>
              <a:rPr lang="zh-CN" altLang="en-US" sz="1800" i="1" dirty="0" smtClean="0"/>
              <a:t> </a:t>
            </a:r>
            <a:r>
              <a:rPr lang="en-US" altLang="zh-CN" sz="1800" i="1" dirty="0" smtClean="0"/>
              <a:t>skips</a:t>
            </a:r>
            <a:r>
              <a:rPr lang="zh-CN" altLang="en-US" sz="1800" i="1" dirty="0" smtClean="0"/>
              <a:t> </a:t>
            </a:r>
            <a:r>
              <a:rPr lang="en-US" altLang="zh-CN" sz="1800" i="1" dirty="0" smtClean="0"/>
              <a:t>an</a:t>
            </a:r>
            <a:r>
              <a:rPr lang="zh-CN" altLang="en-US" sz="1800" i="1" dirty="0" smtClean="0"/>
              <a:t> </a:t>
            </a:r>
            <a:r>
              <a:rPr lang="en-US" altLang="zh-CN" sz="1800" i="1" dirty="0" smtClean="0"/>
              <a:t>iteration</a:t>
            </a:r>
            <a:r>
              <a:rPr lang="zh-CN" altLang="en-US" sz="1800" i="1" dirty="0" smtClean="0"/>
              <a:t> </a:t>
            </a:r>
            <a:r>
              <a:rPr lang="en-US" altLang="zh-CN" sz="1800" i="1" dirty="0" smtClean="0"/>
              <a:t>in</a:t>
            </a:r>
            <a:r>
              <a:rPr lang="zh-CN" altLang="en-US" sz="1800" i="1" dirty="0" smtClean="0"/>
              <a:t> </a:t>
            </a:r>
            <a:r>
              <a:rPr lang="en-US" altLang="zh-CN" sz="1800" i="1" dirty="0" smtClean="0"/>
              <a:t>a</a:t>
            </a:r>
            <a:r>
              <a:rPr lang="zh-CN" altLang="en-US" sz="1800" i="1" dirty="0" smtClean="0"/>
              <a:t> </a:t>
            </a:r>
            <a:r>
              <a:rPr lang="en-US" altLang="zh-CN" sz="1800" i="1" dirty="0" smtClean="0"/>
              <a:t>loop</a:t>
            </a:r>
          </a:p>
          <a:p>
            <a:pPr marL="457200" lvl="1" indent="0">
              <a:buFont typeface="Arial"/>
              <a:buNone/>
            </a:pPr>
            <a:r>
              <a:rPr lang="en-US" altLang="zh-CN" sz="1800" i="1" dirty="0" smtClean="0"/>
              <a:t>return</a:t>
            </a:r>
            <a:r>
              <a:rPr lang="zh-CN" altLang="en-US" sz="1800" i="1" dirty="0" smtClean="0"/>
              <a:t> </a:t>
            </a:r>
            <a:r>
              <a:rPr lang="mr-IN" altLang="zh-CN" sz="1800" i="1" dirty="0" smtClean="0"/>
              <a:t>–</a:t>
            </a:r>
            <a:r>
              <a:rPr lang="zh-CN" altLang="en-US" sz="1800" i="1" dirty="0" smtClean="0"/>
              <a:t> </a:t>
            </a:r>
            <a:r>
              <a:rPr lang="en-US" altLang="zh-CN" sz="1800" i="1" dirty="0" smtClean="0"/>
              <a:t>exit</a:t>
            </a:r>
            <a:r>
              <a:rPr lang="zh-CN" altLang="en-US" sz="1800" i="1" dirty="0" smtClean="0"/>
              <a:t> </a:t>
            </a:r>
            <a:r>
              <a:rPr lang="en-US" altLang="zh-CN" sz="1800" i="1" dirty="0" smtClean="0"/>
              <a:t>a</a:t>
            </a:r>
            <a:r>
              <a:rPr lang="zh-CN" altLang="en-US" sz="1800" i="1" dirty="0" smtClean="0"/>
              <a:t> </a:t>
            </a:r>
            <a:r>
              <a:rPr lang="en-US" altLang="zh-CN" sz="1800" i="1" dirty="0" smtClean="0"/>
              <a:t>function</a:t>
            </a:r>
            <a:endParaRPr lang="en-US" altLang="zh-CN" sz="1800" i="1" dirty="0"/>
          </a:p>
        </p:txBody>
      </p:sp>
      <p:pic>
        <p:nvPicPr>
          <p:cNvPr id="7" name="Picture 6"/>
          <p:cNvPicPr>
            <a:picLocks noChangeAspect="1"/>
          </p:cNvPicPr>
          <p:nvPr/>
        </p:nvPicPr>
        <p:blipFill rotWithShape="1">
          <a:blip r:embed="rId3"/>
          <a:srcRect r="31231"/>
          <a:stretch/>
        </p:blipFill>
        <p:spPr>
          <a:xfrm>
            <a:off x="1698679" y="625895"/>
            <a:ext cx="7605788" cy="5194300"/>
          </a:xfrm>
          <a:prstGeom prst="rect">
            <a:avLst/>
          </a:prstGeom>
        </p:spPr>
      </p:pic>
    </p:spTree>
    <p:extLst>
      <p:ext uri="{BB962C8B-B14F-4D97-AF65-F5344CB8AC3E}">
        <p14:creationId xmlns:p14="http://schemas.microsoft.com/office/powerpoint/2010/main" val="55627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latin typeface="Times New Roman" charset="0"/>
                <a:ea typeface="Times New Roman" charset="0"/>
                <a:cs typeface="Times New Roman" charset="0"/>
              </a:rPr>
              <a:t>Data</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Preparation:</a:t>
            </a:r>
            <a:r>
              <a:rPr lang="zh-CN" altLang="en-US" dirty="0" smtClean="0">
                <a:latin typeface="Times New Roman" charset="0"/>
                <a:ea typeface="Times New Roman" charset="0"/>
                <a:cs typeface="Times New Roman" charset="0"/>
              </a:rPr>
              <a:t> </a:t>
            </a:r>
            <a:r>
              <a:rPr lang="en-US" altLang="zh-CN" dirty="0" smtClean="0">
                <a:latin typeface="Times New Roman" charset="0"/>
                <a:ea typeface="Times New Roman" charset="0"/>
                <a:cs typeface="Times New Roman" charset="0"/>
              </a:rPr>
              <a:t/>
            </a:r>
            <a:br>
              <a:rPr lang="en-US" altLang="zh-CN" dirty="0" smtClean="0">
                <a:latin typeface="Times New Roman" charset="0"/>
                <a:ea typeface="Times New Roman" charset="0"/>
                <a:cs typeface="Times New Roman" charset="0"/>
              </a:rPr>
            </a:br>
            <a:r>
              <a:rPr lang="en-US" sz="3600" b="1" dirty="0" smtClean="0">
                <a:latin typeface="Times New Roman" charset="0"/>
                <a:ea typeface="Times New Roman" charset="0"/>
                <a:cs typeface="Times New Roman" charset="0"/>
              </a:rPr>
              <a:t>Importing </a:t>
            </a:r>
            <a:r>
              <a:rPr lang="en-US" sz="3600" b="1" dirty="0">
                <a:latin typeface="Times New Roman" charset="0"/>
                <a:ea typeface="Times New Roman" charset="0"/>
                <a:cs typeface="Times New Roman" charset="0"/>
              </a:rPr>
              <a:t>Data and Installing R packages</a:t>
            </a:r>
            <a:r>
              <a:rPr lang="en-US" sz="3600" b="1" dirty="0" smtClean="0">
                <a:effectLst/>
                <a:latin typeface="Times New Roman" charset="0"/>
                <a:ea typeface="Times New Roman" charset="0"/>
                <a:cs typeface="Times New Roman" charset="0"/>
              </a:rPr>
              <a:t> </a:t>
            </a:r>
            <a:endParaRPr lang="en-US" sz="3600" b="1" dirty="0">
              <a:latin typeface="Times New Roman" charset="0"/>
              <a:ea typeface="Times New Roman" charset="0"/>
              <a:cs typeface="Times New Roman" charset="0"/>
            </a:endParaRPr>
          </a:p>
        </p:txBody>
      </p:sp>
      <p:sp>
        <p:nvSpPr>
          <p:cNvPr id="3" name="Content Placeholder 2"/>
          <p:cNvSpPr>
            <a:spLocks noGrp="1"/>
          </p:cNvSpPr>
          <p:nvPr>
            <p:ph idx="1"/>
          </p:nvPr>
        </p:nvSpPr>
        <p:spPr>
          <a:xfrm>
            <a:off x="838200" y="1825625"/>
            <a:ext cx="5574632" cy="4351338"/>
          </a:xfrm>
        </p:spPr>
        <p:txBody>
          <a:bodyPr>
            <a:normAutofit/>
          </a:bodyPr>
          <a:lstStyle/>
          <a:p>
            <a:r>
              <a:rPr lang="en-US" altLang="zh-CN" dirty="0" smtClean="0"/>
              <a:t>Importing</a:t>
            </a:r>
            <a:r>
              <a:rPr lang="zh-CN" altLang="en-US" dirty="0" smtClean="0"/>
              <a:t> </a:t>
            </a:r>
            <a:r>
              <a:rPr lang="en-US" altLang="zh-CN" dirty="0" smtClean="0"/>
              <a:t>Data:</a:t>
            </a:r>
            <a:r>
              <a:rPr lang="zh-CN" altLang="en-US" dirty="0" smtClean="0"/>
              <a:t> </a:t>
            </a:r>
            <a:r>
              <a:rPr lang="en-US" altLang="zh-CN" dirty="0" smtClean="0"/>
              <a:t>two</a:t>
            </a:r>
            <a:r>
              <a:rPr lang="zh-CN" altLang="en-US" dirty="0" smtClean="0"/>
              <a:t> </a:t>
            </a:r>
            <a:r>
              <a:rPr lang="en-US" altLang="zh-CN" dirty="0" smtClean="0"/>
              <a:t>methods</a:t>
            </a:r>
            <a:r>
              <a:rPr lang="zh-CN" altLang="en-US" dirty="0" smtClean="0"/>
              <a:t> </a:t>
            </a:r>
            <a:r>
              <a:rPr lang="en-US" altLang="zh-CN" dirty="0" smtClean="0"/>
              <a:t>for</a:t>
            </a:r>
            <a:r>
              <a:rPr lang="zh-CN" altLang="en-US" dirty="0" smtClean="0"/>
              <a:t> </a:t>
            </a:r>
            <a:r>
              <a:rPr lang="en-US" altLang="zh-CN" dirty="0" smtClean="0"/>
              <a:t>csv</a:t>
            </a:r>
            <a:r>
              <a:rPr lang="zh-CN" altLang="en-US" dirty="0" smtClean="0"/>
              <a:t> </a:t>
            </a:r>
            <a:r>
              <a:rPr lang="en-US" altLang="zh-CN" dirty="0" smtClean="0"/>
              <a:t>file</a:t>
            </a:r>
          </a:p>
          <a:p>
            <a:r>
              <a:rPr lang="en-US" altLang="zh-CN" sz="2000" dirty="0" smtClean="0"/>
              <a:t>1.</a:t>
            </a:r>
            <a:r>
              <a:rPr lang="zh-CN" altLang="en-US" sz="2000" dirty="0" smtClean="0"/>
              <a:t> </a:t>
            </a:r>
            <a:r>
              <a:rPr lang="en-US" altLang="zh-CN" sz="2000" dirty="0" smtClean="0"/>
              <a:t>set</a:t>
            </a:r>
            <a:r>
              <a:rPr lang="zh-CN" altLang="en-US" sz="2000" dirty="0" smtClean="0"/>
              <a:t> </a:t>
            </a:r>
            <a:r>
              <a:rPr lang="en-US" altLang="zh-CN" sz="2000" dirty="0" smtClean="0"/>
              <a:t>a</a:t>
            </a:r>
            <a:r>
              <a:rPr lang="zh-CN" altLang="en-US" sz="2000" dirty="0" smtClean="0"/>
              <a:t> </a:t>
            </a:r>
            <a:r>
              <a:rPr lang="en-US" altLang="zh-CN" sz="2000" dirty="0" smtClean="0"/>
              <a:t>working</a:t>
            </a:r>
            <a:r>
              <a:rPr lang="zh-CN" altLang="en-US" sz="2000" dirty="0" smtClean="0"/>
              <a:t> </a:t>
            </a:r>
            <a:r>
              <a:rPr lang="en-US" altLang="zh-CN" sz="2000" dirty="0" smtClean="0"/>
              <a:t>directory</a:t>
            </a:r>
          </a:p>
          <a:p>
            <a:r>
              <a:rPr lang="en-US" altLang="zh-CN" sz="2000" dirty="0" smtClean="0"/>
              <a:t>e.g.</a:t>
            </a:r>
            <a:r>
              <a:rPr lang="zh-CN" altLang="en-US" sz="2000" dirty="0" smtClean="0"/>
              <a:t> </a:t>
            </a:r>
            <a:r>
              <a:rPr lang="en-US" altLang="zh-CN" sz="2000" dirty="0" smtClean="0"/>
              <a:t>patent &lt;- </a:t>
            </a:r>
            <a:r>
              <a:rPr lang="en-US" altLang="zh-CN" sz="2000" dirty="0" err="1" smtClean="0"/>
              <a:t>read.csv</a:t>
            </a:r>
            <a:r>
              <a:rPr lang="en-US" altLang="zh-CN" sz="2000" dirty="0" smtClean="0"/>
              <a:t>(‘part2_info_update.csv’)</a:t>
            </a:r>
            <a:r>
              <a:rPr lang="zh-CN" altLang="en-US" sz="2000" dirty="0" smtClean="0"/>
              <a:t>      </a:t>
            </a:r>
            <a:endParaRPr lang="en-US" altLang="zh-CN" sz="2000" dirty="0"/>
          </a:p>
        </p:txBody>
      </p:sp>
      <p:pic>
        <p:nvPicPr>
          <p:cNvPr id="5" name="Picture 4"/>
          <p:cNvPicPr>
            <a:picLocks noChangeAspect="1"/>
          </p:cNvPicPr>
          <p:nvPr/>
        </p:nvPicPr>
        <p:blipFill>
          <a:blip r:embed="rId3"/>
          <a:stretch>
            <a:fillRect/>
          </a:stretch>
        </p:blipFill>
        <p:spPr>
          <a:xfrm>
            <a:off x="1255295" y="3465520"/>
            <a:ext cx="3550653" cy="3147170"/>
          </a:xfrm>
          <a:prstGeom prst="rect">
            <a:avLst/>
          </a:prstGeom>
        </p:spPr>
      </p:pic>
      <p:sp>
        <p:nvSpPr>
          <p:cNvPr id="6" name="TextBox 5"/>
          <p:cNvSpPr txBox="1"/>
          <p:nvPr/>
        </p:nvSpPr>
        <p:spPr>
          <a:xfrm>
            <a:off x="6749716" y="2286000"/>
            <a:ext cx="4728411" cy="1754326"/>
          </a:xfrm>
          <a:prstGeom prst="rect">
            <a:avLst/>
          </a:prstGeom>
          <a:noFill/>
        </p:spPr>
        <p:txBody>
          <a:bodyPr wrap="square" rtlCol="0">
            <a:spAutoFit/>
          </a:bodyPr>
          <a:lstStyle/>
          <a:p>
            <a:r>
              <a:rPr lang="en-US" altLang="zh-CN" dirty="0" smtClean="0"/>
              <a:t>2.</a:t>
            </a:r>
            <a:r>
              <a:rPr lang="zh-CN" altLang="en-US" dirty="0" smtClean="0"/>
              <a:t> </a:t>
            </a:r>
            <a:r>
              <a:rPr lang="en-US" altLang="zh-CN" dirty="0" smtClean="0"/>
              <a:t>set</a:t>
            </a:r>
            <a:r>
              <a:rPr lang="zh-CN" altLang="en-US" dirty="0" smtClean="0"/>
              <a:t> </a:t>
            </a:r>
            <a:r>
              <a:rPr lang="en-US" altLang="zh-CN" dirty="0" smtClean="0"/>
              <a:t>an</a:t>
            </a:r>
            <a:r>
              <a:rPr lang="zh-CN" altLang="en-US" dirty="0" smtClean="0"/>
              <a:t> </a:t>
            </a:r>
            <a:r>
              <a:rPr lang="en-US" altLang="zh-CN" dirty="0" smtClean="0"/>
              <a:t>absolute</a:t>
            </a:r>
            <a:r>
              <a:rPr lang="zh-CN" altLang="en-US" dirty="0" smtClean="0"/>
              <a:t> </a:t>
            </a:r>
            <a:r>
              <a:rPr lang="en-US" altLang="zh-CN" dirty="0" smtClean="0"/>
              <a:t>path</a:t>
            </a:r>
          </a:p>
          <a:p>
            <a:endParaRPr lang="en-US" altLang="zh-CN" dirty="0"/>
          </a:p>
          <a:p>
            <a:r>
              <a:rPr lang="en-US" altLang="zh-CN" dirty="0" smtClean="0"/>
              <a:t>e.g.</a:t>
            </a:r>
            <a:r>
              <a:rPr lang="zh-CN" altLang="en-US" dirty="0" smtClean="0"/>
              <a:t> </a:t>
            </a:r>
            <a:r>
              <a:rPr lang="en-US" altLang="zh-CN" dirty="0" smtClean="0"/>
              <a:t>patent</a:t>
            </a:r>
            <a:r>
              <a:rPr lang="en-US" dirty="0" smtClean="0"/>
              <a:t> &lt;- </a:t>
            </a:r>
            <a:r>
              <a:rPr lang="en-US" dirty="0" err="1" smtClean="0"/>
              <a:t>read.csv</a:t>
            </a:r>
            <a:r>
              <a:rPr lang="en-US" dirty="0" smtClean="0"/>
              <a:t>(file = /Users/</a:t>
            </a:r>
            <a:r>
              <a:rPr lang="en-US" dirty="0" err="1" smtClean="0"/>
              <a:t>mayhe</a:t>
            </a:r>
            <a:r>
              <a:rPr lang="en-US" dirty="0" smtClean="0"/>
              <a:t>/Dropbox/R basic workshop/</a:t>
            </a:r>
            <a:r>
              <a:rPr lang="en-US" altLang="zh-CN" dirty="0" smtClean="0"/>
              <a:t>data </a:t>
            </a:r>
            <a:r>
              <a:rPr lang="en-US" altLang="zh-CN" dirty="0" err="1" smtClean="0"/>
              <a:t>processing.csv</a:t>
            </a:r>
            <a:r>
              <a:rPr lang="en-US" dirty="0" smtClean="0"/>
              <a:t>", header = T, </a:t>
            </a:r>
            <a:r>
              <a:rPr lang="en-US" dirty="0" err="1" smtClean="0"/>
              <a:t>as.is</a:t>
            </a:r>
            <a:r>
              <a:rPr lang="en-US" dirty="0" smtClean="0"/>
              <a:t> = T, encoding = "UTF=8")</a:t>
            </a:r>
            <a:endParaRPr lang="en-US" dirty="0"/>
          </a:p>
        </p:txBody>
      </p:sp>
      <p:sp>
        <p:nvSpPr>
          <p:cNvPr id="7" name="TextBox 6"/>
          <p:cNvSpPr txBox="1"/>
          <p:nvPr/>
        </p:nvSpPr>
        <p:spPr>
          <a:xfrm>
            <a:off x="6829927" y="5039105"/>
            <a:ext cx="4728411"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sz="2000" dirty="0" smtClean="0"/>
              <a:t>For</a:t>
            </a:r>
            <a:r>
              <a:rPr lang="zh-CN" altLang="en-US" sz="2000" dirty="0" smtClean="0"/>
              <a:t> </a:t>
            </a:r>
            <a:r>
              <a:rPr lang="en-US" altLang="zh-CN" sz="2000" dirty="0" smtClean="0"/>
              <a:t>importing</a:t>
            </a:r>
            <a:r>
              <a:rPr lang="zh-CN" altLang="en-US" sz="2000" dirty="0" smtClean="0"/>
              <a:t> </a:t>
            </a:r>
            <a:r>
              <a:rPr lang="en-US" altLang="zh-CN" sz="2000" dirty="0" smtClean="0"/>
              <a:t>other</a:t>
            </a:r>
            <a:r>
              <a:rPr lang="zh-CN" altLang="en-US" sz="2000" dirty="0" smtClean="0"/>
              <a:t> </a:t>
            </a:r>
            <a:r>
              <a:rPr lang="en-US" altLang="zh-CN" sz="2000" dirty="0" smtClean="0"/>
              <a:t>formats,</a:t>
            </a:r>
            <a:r>
              <a:rPr lang="zh-CN" altLang="en-US" sz="2000" dirty="0" smtClean="0"/>
              <a:t> </a:t>
            </a:r>
            <a:r>
              <a:rPr lang="en-US" altLang="zh-CN" sz="2000" dirty="0" smtClean="0"/>
              <a:t>check</a:t>
            </a:r>
            <a:r>
              <a:rPr lang="zh-CN" altLang="en-US" sz="2000" dirty="0" smtClean="0"/>
              <a:t> </a:t>
            </a:r>
            <a:r>
              <a:rPr lang="en-US" altLang="zh-CN" sz="2000" dirty="0" smtClean="0"/>
              <a:t>packages:</a:t>
            </a:r>
            <a:r>
              <a:rPr lang="zh-CN" altLang="en-US" sz="2000" dirty="0" smtClean="0"/>
              <a:t> </a:t>
            </a:r>
            <a:r>
              <a:rPr lang="en-US" altLang="zh-CN" sz="2000" dirty="0" err="1" smtClean="0"/>
              <a:t>data.tables</a:t>
            </a:r>
            <a:r>
              <a:rPr lang="en-US" altLang="zh-CN" sz="2000" dirty="0" smtClean="0"/>
              <a:t>,</a:t>
            </a:r>
            <a:r>
              <a:rPr lang="zh-CN" altLang="en-US" sz="2000" dirty="0" smtClean="0"/>
              <a:t> </a:t>
            </a:r>
            <a:r>
              <a:rPr lang="en-US" altLang="zh-CN" sz="2000" dirty="0" err="1" smtClean="0"/>
              <a:t>readr</a:t>
            </a:r>
            <a:r>
              <a:rPr lang="en-US" altLang="zh-CN" sz="2000" dirty="0" smtClean="0"/>
              <a:t>,</a:t>
            </a:r>
            <a:r>
              <a:rPr lang="zh-CN" altLang="en-US" sz="2000" dirty="0" smtClean="0"/>
              <a:t> </a:t>
            </a:r>
            <a:r>
              <a:rPr lang="en-US" altLang="zh-CN" sz="2000" dirty="0" err="1" smtClean="0"/>
              <a:t>RMySQL</a:t>
            </a:r>
            <a:r>
              <a:rPr lang="en-US" altLang="zh-CN" sz="2000" dirty="0" smtClean="0"/>
              <a:t>,</a:t>
            </a:r>
            <a:r>
              <a:rPr lang="zh-CN" altLang="en-US" sz="2000" dirty="0" smtClean="0"/>
              <a:t> </a:t>
            </a:r>
            <a:r>
              <a:rPr lang="en-US" altLang="zh-CN" sz="2000" dirty="0" err="1" smtClean="0"/>
              <a:t>jsonlite</a:t>
            </a:r>
            <a:r>
              <a:rPr lang="en-US" altLang="zh-CN" sz="2000" dirty="0" smtClean="0"/>
              <a:t>,</a:t>
            </a:r>
            <a:r>
              <a:rPr lang="zh-CN" altLang="en-US" sz="2000" dirty="0" smtClean="0"/>
              <a:t> </a:t>
            </a:r>
            <a:r>
              <a:rPr lang="en-US" altLang="zh-CN" sz="2000" dirty="0" smtClean="0"/>
              <a:t>etc.</a:t>
            </a:r>
            <a:r>
              <a:rPr lang="zh-CN" altLang="en-US" sz="2000" dirty="0" smtClean="0"/>
              <a:t> </a:t>
            </a:r>
            <a:endParaRPr lang="en-US" altLang="zh-CN" sz="2000" dirty="0" smtClean="0"/>
          </a:p>
        </p:txBody>
      </p:sp>
    </p:spTree>
    <p:extLst>
      <p:ext uri="{BB962C8B-B14F-4D97-AF65-F5344CB8AC3E}">
        <p14:creationId xmlns:p14="http://schemas.microsoft.com/office/powerpoint/2010/main" val="2274687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5854</TotalTime>
  <Words>662</Words>
  <Application>Microsoft Macintosh PowerPoint</Application>
  <PresentationFormat>Widescreen</PresentationFormat>
  <Paragraphs>141</Paragraphs>
  <Slides>15</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Calibri</vt:lpstr>
      <vt:lpstr>Calibri Light</vt:lpstr>
      <vt:lpstr>DengXian</vt:lpstr>
      <vt:lpstr>DengXian Light</vt:lpstr>
      <vt:lpstr>Mangal</vt:lpstr>
      <vt:lpstr>Times New Roman</vt:lpstr>
      <vt:lpstr>Wingdings</vt:lpstr>
      <vt:lpstr>Arial</vt:lpstr>
      <vt:lpstr>Office Theme</vt:lpstr>
      <vt:lpstr>R Basic Workshop</vt:lpstr>
      <vt:lpstr>Instructions for downloading R</vt:lpstr>
      <vt:lpstr>Instructions for downloading R studio</vt:lpstr>
      <vt:lpstr>R basic: the interface of R </vt:lpstr>
      <vt:lpstr>R basic: data types</vt:lpstr>
      <vt:lpstr>R basic: data types</vt:lpstr>
      <vt:lpstr>R basic: computations</vt:lpstr>
      <vt:lpstr>R basic: control structures  </vt:lpstr>
      <vt:lpstr>Data Preparation:  Importing Data and Installing R packages </vt:lpstr>
      <vt:lpstr>Data Preparation:  Importing Data and Installing R packages </vt:lpstr>
      <vt:lpstr>Data Preparation:  Some basic functions that are frequently used</vt:lpstr>
      <vt:lpstr>Data Preparation:  Basic Steps for Data Pre-Processing </vt:lpstr>
      <vt:lpstr>Data Preparation:  Packages for Data Processing</vt:lpstr>
      <vt:lpstr>Data Preparation:  Some suggestions for practicing R</vt:lpstr>
      <vt:lpstr>Appendix  from cheat sheet produced by R studio...</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Basic Workshop</dc:title>
  <dc:creator>H9111</dc:creator>
  <cp:lastModifiedBy>H9111</cp:lastModifiedBy>
  <cp:revision>60</cp:revision>
  <dcterms:created xsi:type="dcterms:W3CDTF">2020-01-12T22:58:14Z</dcterms:created>
  <dcterms:modified xsi:type="dcterms:W3CDTF">2020-01-17T00:32:52Z</dcterms:modified>
</cp:coreProperties>
</file>