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 smtClean="0"/>
            <a:t>Email: 			</a:t>
          </a:r>
          <a:r>
            <a:rPr lang="en-US" altLang="zh-CN" sz="1800" dirty="0" err="1" smtClean="0"/>
            <a:t>jicheng</a:t>
          </a:r>
          <a:r>
            <a:rPr lang="en-US" altLang="zh-CN" sz="1800" dirty="0" smtClean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 smtClean="0"/>
            <a:t>Office phone: 	+86 - 027- 6877- 6033</a:t>
          </a:r>
          <a:endParaRPr lang="en-US" sz="1800" dirty="0"/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 smtClean="0"/>
            <a:t>Office hours:        	8:00 – 17:00, weekday</a:t>
          </a:r>
          <a:endParaRPr lang="en-US" sz="1800" dirty="0"/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 smtClean="0"/>
            <a:t>Course web page</a:t>
          </a:r>
        </a:p>
        <a:p>
          <a:r>
            <a:rPr lang="en-US" altLang="zh-CN" sz="1800" dirty="0" smtClean="0"/>
            <a:t>https://github.com/programming-windows</a:t>
          </a:r>
          <a:endParaRPr lang="en-US" altLang="zh-CN" sz="1600" dirty="0" smtClean="0"/>
        </a:p>
        <a:p>
          <a:r>
            <a:rPr lang="en-US" altLang="zh-CN" sz="1600" dirty="0" smtClean="0"/>
            <a:t>https://classroom.github.com/classrooms/54351875-programming-windows-fall-2019-wuhan-university </a:t>
          </a:r>
          <a:endParaRPr lang="en-US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 smtClean="0"/>
            <a:t>Web &amp; Software Tools</a:t>
          </a:r>
          <a:endParaRPr lang="en-US" dirty="0"/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 smtClean="0"/>
            <a:t>Class web site:</a:t>
          </a:r>
        </a:p>
        <a:p>
          <a:r>
            <a:rPr lang="en-US" altLang="zh-CN" dirty="0" smtClean="0"/>
            <a:t>github.com/programming-windows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 smtClean="0"/>
            <a:t>Twitter: </a:t>
          </a:r>
          <a:r>
            <a:rPr lang="en-US" dirty="0" smtClean="0"/>
            <a:t>…</a:t>
          </a:r>
          <a:endParaRPr lang="en-US" dirty="0"/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 smtClean="0"/>
            <a:t>Facebook: </a:t>
          </a:r>
          <a:r>
            <a:rPr lang="en-US" altLang="zh-CN" dirty="0" smtClean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 smtClean="0"/>
            <a:t>Labs, Study Groups</a:t>
          </a:r>
          <a:endParaRPr lang="en-US" dirty="0"/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 smtClean="0"/>
            <a:t>Labs: </a:t>
          </a:r>
          <a:r>
            <a:rPr lang="en-US" altLang="zh-CN" dirty="0" smtClean="0"/>
            <a:t>VS 2019 + </a:t>
          </a:r>
          <a:r>
            <a:rPr lang="en-US" altLang="zh-CN" dirty="0" err="1" smtClean="0"/>
            <a:t>github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 smtClean="0"/>
            <a:t>Study groups: big plus!</a:t>
          </a:r>
          <a:endParaRPr lang="en-US" dirty="0"/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2019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 smtClean="0"/>
            <a:t>Collaboration tool: </a:t>
          </a:r>
          <a:r>
            <a:rPr lang="en-US" altLang="zh-CN" dirty="0" err="1" smtClean="0"/>
            <a:t>github</a:t>
          </a:r>
          <a:endParaRPr lang="en-US" altLang="zh-CN" dirty="0" smtClean="0"/>
        </a:p>
        <a:p>
          <a:r>
            <a:rPr lang="en-US" altLang="zh-CN" dirty="0" smtClean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  <dgm:t>
        <a:bodyPr/>
        <a:lstStyle/>
        <a:p>
          <a:endParaRPr lang="en-US"/>
        </a:p>
      </dgm:t>
    </dgm:pt>
    <dgm:pt modelId="{39674946-8641-4D9C-B474-ADD5C2CCB996}" type="pres">
      <dgm:prSet presAssocID="{C1DF2E0B-F034-409C-97BE-B1E077D0166A}" presName="textNode" presStyleLbl="bgShp" presStyleIdx="0" presStyleCnt="3"/>
      <dgm:spPr/>
      <dgm:t>
        <a:bodyPr/>
        <a:lstStyle/>
        <a:p>
          <a:endParaRPr lang="en-US"/>
        </a:p>
      </dgm:t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  <dgm:t>
        <a:bodyPr/>
        <a:lstStyle/>
        <a:p>
          <a:endParaRPr lang="en-US"/>
        </a:p>
      </dgm:t>
    </dgm:pt>
    <dgm:pt modelId="{BB857315-7C35-4D47-8535-974ED697CCEF}" type="pres">
      <dgm:prSet presAssocID="{911EC251-C7E4-4814-90D4-8D36FE8DEC24}" presName="textNode" presStyleLbl="bgShp" presStyleIdx="1" presStyleCnt="3"/>
      <dgm:spPr/>
      <dgm:t>
        <a:bodyPr/>
        <a:lstStyle/>
        <a:p>
          <a:endParaRPr lang="en-US"/>
        </a:p>
      </dgm:t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  <dgm:t>
        <a:bodyPr/>
        <a:lstStyle/>
        <a:p>
          <a:endParaRPr lang="en-US"/>
        </a:p>
      </dgm:t>
    </dgm:pt>
    <dgm:pt modelId="{67D9D327-C476-4BF7-B7AB-E484AB473A27}" type="pres">
      <dgm:prSet presAssocID="{3685198B-5321-4885-BEE2-2A3D6DA5B4A6}" presName="textNode" presStyleLbl="bgShp" presStyleIdx="2" presStyleCnt="3"/>
      <dgm:spPr/>
      <dgm:t>
        <a:bodyPr/>
        <a:lstStyle/>
        <a:p>
          <a:endParaRPr lang="en-US"/>
        </a:p>
      </dgm:t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6341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Email: 			</a:t>
          </a:r>
          <a:r>
            <a:rPr lang="en-US" altLang="zh-CN" sz="1800" kern="1200" dirty="0" err="1" smtClean="0"/>
            <a:t>jicheng</a:t>
          </a:r>
          <a:r>
            <a:rPr lang="en-US" altLang="zh-CN" sz="1800" kern="1200" dirty="0" smtClean="0"/>
            <a:t>         yahoo . com</a:t>
          </a:r>
          <a:endParaRPr lang="en-US" sz="1800" kern="1200" dirty="0"/>
        </a:p>
      </dsp:txBody>
      <dsp:txXfrm>
        <a:off x="57957" y="64298"/>
        <a:ext cx="10149446" cy="1071343"/>
      </dsp:txXfrm>
    </dsp:sp>
    <dsp:sp modelId="{8526D67D-A735-4302-927E-CA2CC6E43D15}">
      <dsp:nvSpPr>
        <dsp:cNvPr id="0" name=""/>
        <dsp:cNvSpPr/>
      </dsp:nvSpPr>
      <dsp:spPr>
        <a:xfrm>
          <a:off x="0" y="1245439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phone: 	+86 - 027- 6877- 6033</a:t>
          </a:r>
          <a:endParaRPr lang="en-US" sz="1800" kern="1200" dirty="0"/>
        </a:p>
      </dsp:txBody>
      <dsp:txXfrm>
        <a:off x="57957" y="1303396"/>
        <a:ext cx="10149446" cy="1071343"/>
      </dsp:txXfrm>
    </dsp:sp>
    <dsp:sp modelId="{886D9543-50EC-4996-9720-64033B780A61}">
      <dsp:nvSpPr>
        <dsp:cNvPr id="0" name=""/>
        <dsp:cNvSpPr/>
      </dsp:nvSpPr>
      <dsp:spPr>
        <a:xfrm>
          <a:off x="0" y="2484536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hours:        	8:00 – 17:00, weekday</a:t>
          </a:r>
          <a:endParaRPr lang="en-US" sz="1800" kern="1200" dirty="0"/>
        </a:p>
      </dsp:txBody>
      <dsp:txXfrm>
        <a:off x="57957" y="2542493"/>
        <a:ext cx="10149446" cy="1071343"/>
      </dsp:txXfrm>
    </dsp:sp>
    <dsp:sp modelId="{0F86766C-E990-4B54-B69D-4F433D40EB1C}">
      <dsp:nvSpPr>
        <dsp:cNvPr id="0" name=""/>
        <dsp:cNvSpPr/>
      </dsp:nvSpPr>
      <dsp:spPr>
        <a:xfrm>
          <a:off x="0" y="3723633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Course web page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https://github.com/programming-windows</a:t>
          </a:r>
          <a:endParaRPr lang="en-US" altLang="zh-CN" sz="16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https://classroom.github.com/classrooms/54351875-programming-windows-fall-2019-wuhan-university </a:t>
          </a:r>
          <a:endParaRPr lang="en-US" sz="1600" kern="1200" dirty="0"/>
        </a:p>
      </dsp:txBody>
      <dsp:txXfrm>
        <a:off x="57957" y="3781590"/>
        <a:ext cx="10149446" cy="1071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 &amp; Software Tools</a:t>
          </a:r>
          <a:endParaRPr lang="en-US" sz="2900" kern="1200" dirty="0"/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 web site: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github.com/programming-windows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Collaboration tool: </a:t>
          </a:r>
          <a:r>
            <a:rPr lang="en-US" altLang="zh-CN" sz="1200" kern="1200" dirty="0" err="1" smtClean="0"/>
            <a:t>github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Social Media</a:t>
          </a:r>
          <a:endParaRPr lang="en-US" sz="2900" kern="1200" dirty="0"/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Twitter: </a:t>
          </a: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Facebook: </a:t>
          </a:r>
          <a:r>
            <a:rPr lang="en-US" altLang="zh-CN" sz="1200" kern="1200" dirty="0" smtClean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2019</a:t>
          </a: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Labs, Study Groups</a:t>
          </a:r>
          <a:endParaRPr lang="en-US" sz="2900" kern="1200" dirty="0"/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Labs: </a:t>
          </a:r>
          <a:r>
            <a:rPr lang="en-US" altLang="zh-CN" sz="1200" kern="1200" dirty="0" smtClean="0"/>
            <a:t>VS 2019 + </a:t>
          </a:r>
          <a:r>
            <a:rPr lang="en-US" altLang="zh-CN" sz="1200" kern="1200" dirty="0" err="1" smtClean="0"/>
            <a:t>github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Study groups: big plus!</a:t>
          </a:r>
          <a:endParaRPr lang="en-US" sz="1200" kern="1200" dirty="0"/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WINDOWS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 smtClean="0"/>
              <a:t>Jicheng </a:t>
            </a:r>
            <a:r>
              <a:rPr lang="en-US" dirty="0" err="1" smtClean="0"/>
              <a:t>hu</a:t>
            </a:r>
            <a:endParaRPr lang="en-US" dirty="0" smtClean="0"/>
          </a:p>
          <a:p>
            <a:r>
              <a:rPr lang="en-US" dirty="0" smtClean="0"/>
              <a:t>course number</a:t>
            </a:r>
            <a:r>
              <a:rPr lang="en-US" dirty="0"/>
              <a:t>: 20191021190, </a:t>
            </a:r>
            <a:r>
              <a:rPr lang="en-US" dirty="0" smtClean="0"/>
              <a:t>20191021191</a:t>
            </a:r>
          </a:p>
          <a:p>
            <a:r>
              <a:rPr lang="en-US" dirty="0"/>
              <a:t>Lab number: </a:t>
            </a:r>
            <a:r>
              <a:rPr lang="en-US" dirty="0" smtClean="0"/>
              <a:t>20191021193, </a:t>
            </a:r>
            <a:r>
              <a:rPr lang="en-US" altLang="zh-CN" dirty="0" smtClean="0"/>
              <a:t>20191021194</a:t>
            </a:r>
            <a:endParaRPr lang="en-US" dirty="0"/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21912"/>
              </p:ext>
            </p:extLst>
          </p:nvPr>
        </p:nvGraphicFramePr>
        <p:xfrm>
          <a:off x="883177" y="1853248"/>
          <a:ext cx="10292821" cy="403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Assignment/Project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程序设计基础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VS,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平台下基础编程概念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进程与线程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进程通信与线程通信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消息与事件机制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数据库应用程序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ado.net,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下初步数据库开发能力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Attendance 10%</a:t>
            </a:r>
            <a:endParaRPr lang="en-US" dirty="0"/>
          </a:p>
          <a:p>
            <a:r>
              <a:rPr lang="en-US" dirty="0" smtClean="0"/>
              <a:t>Projects coding 10%</a:t>
            </a:r>
            <a:endParaRPr lang="en-US" dirty="0"/>
          </a:p>
          <a:p>
            <a:r>
              <a:rPr lang="en-US" altLang="zh-CN" dirty="0" smtClean="0"/>
              <a:t>Discussion 10%</a:t>
            </a:r>
            <a:endParaRPr lang="en-US" dirty="0"/>
          </a:p>
          <a:p>
            <a:r>
              <a:rPr lang="en-US" dirty="0"/>
              <a:t>Final </a:t>
            </a:r>
            <a:r>
              <a:rPr lang="en-US" dirty="0" smtClean="0"/>
              <a:t>Exam 70%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2813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69619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rief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marL="0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“Windows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Programming”is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general purpose programming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skill to develop software system running on Windows platform, via different programming languages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supports various computer programming models such as object-oriented programming and generic programming.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Its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purpose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make writing good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programs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easier and more pleasant for the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platform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programmer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By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course,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be training with up-to-date technology, including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to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stunning modern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applications, using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suite of collaborative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tools. These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opportunities can help you get started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quickly — from exploration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deep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training.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Lecture </a:t>
            </a:r>
            <a:r>
              <a:rPr lang="en-US" dirty="0" smtClean="0"/>
              <a:t>Location</a:t>
            </a:r>
            <a:r>
              <a:rPr lang="en-US" dirty="0"/>
              <a:t>:</a:t>
            </a:r>
            <a:r>
              <a:rPr lang="en-US" dirty="0" smtClean="0"/>
              <a:t> Campus 3</a:t>
            </a:r>
          </a:p>
          <a:p>
            <a:pPr lvl="1"/>
            <a:r>
              <a:rPr lang="en-US" dirty="0" smtClean="0"/>
              <a:t>Monday: Building One, Room 410</a:t>
            </a:r>
            <a:r>
              <a:rPr lang="en-US" dirty="0"/>
              <a:t>, course 20191021191</a:t>
            </a:r>
            <a:endParaRPr lang="en-US" dirty="0" smtClean="0"/>
          </a:p>
          <a:p>
            <a:pPr lvl="1"/>
            <a:r>
              <a:rPr lang="en-US" dirty="0" smtClean="0"/>
              <a:t>Tuesday: Building One, </a:t>
            </a:r>
            <a:r>
              <a:rPr lang="en-US" dirty="0"/>
              <a:t>Room 309, </a:t>
            </a:r>
            <a:r>
              <a:rPr lang="en-US" dirty="0" smtClean="0"/>
              <a:t>course 20191021190</a:t>
            </a:r>
          </a:p>
          <a:p>
            <a:r>
              <a:rPr lang="en-US" dirty="0" smtClean="0"/>
              <a:t>Lectures: </a:t>
            </a:r>
            <a:r>
              <a:rPr lang="en-US" altLang="zh-CN" dirty="0"/>
              <a:t>Week 1 – 6, </a:t>
            </a:r>
            <a:r>
              <a:rPr lang="en-US" dirty="0" smtClean="0"/>
              <a:t>Mon-Tues at 14:05 – 16:30 </a:t>
            </a:r>
          </a:p>
          <a:p>
            <a:r>
              <a:rPr lang="en-US" dirty="0" smtClean="0"/>
              <a:t>Labs: B-Wing room B-303, Building of CS, Week 13 – 16</a:t>
            </a:r>
            <a:r>
              <a:rPr lang="zh-CN" altLang="en-US" dirty="0" smtClean="0"/>
              <a:t>，</a:t>
            </a:r>
            <a:r>
              <a:rPr lang="en-US" dirty="0" smtClean="0"/>
              <a:t>Thurs at 8:00 am – 12:15 </a:t>
            </a:r>
            <a:r>
              <a:rPr lang="en-US" altLang="zh-CN" dirty="0" smtClean="0"/>
              <a:t>pm</a:t>
            </a:r>
            <a:r>
              <a:rPr lang="en-US" dirty="0" smtClean="0"/>
              <a:t>, </a:t>
            </a:r>
            <a:r>
              <a:rPr lang="en-US" dirty="0"/>
              <a:t>course </a:t>
            </a:r>
            <a:r>
              <a:rPr lang="en-US" dirty="0" smtClean="0"/>
              <a:t>20191021193 &amp; course </a:t>
            </a:r>
            <a:r>
              <a:rPr lang="en-US" altLang="zh-CN" dirty="0" smtClean="0"/>
              <a:t>20191021194</a:t>
            </a:r>
            <a:endParaRPr lang="en-US" dirty="0" smtClean="0"/>
          </a:p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C# / C++</a:t>
            </a:r>
          </a:p>
          <a:p>
            <a:pPr lvl="1"/>
            <a:r>
              <a:rPr lang="en-US" altLang="zh-CN" dirty="0" smtClean="0"/>
              <a:t>Data structure</a:t>
            </a:r>
            <a:endParaRPr lang="en-US" dirty="0" smtClean="0"/>
          </a:p>
          <a:p>
            <a:r>
              <a:rPr lang="en-US" dirty="0" smtClean="0"/>
              <a:t>Credits: 1 </a:t>
            </a:r>
            <a:r>
              <a:rPr lang="en-US" altLang="zh-CN" dirty="0" smtClean="0"/>
              <a:t>for theory, 0.5 for lab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54094" y="295729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1" y="146541"/>
            <a:ext cx="4643253" cy="65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54348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Objectives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Results/Outcome</a:t>
                      </a:r>
                      <a:r>
                        <a:rPr lang="en-US" baseline="0" dirty="0" smtClean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</a:t>
            </a:r>
            <a:r>
              <a:rPr lang="en-US" altLang="zh-CN" dirty="0" smtClean="0">
                <a:solidFill>
                  <a:srgbClr val="FFFF00"/>
                </a:solidFill>
              </a:rPr>
              <a:t>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</a:t>
            </a:r>
          </a:p>
          <a:p>
            <a:pPr eaLnBrk="1" hangingPunct="1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Coding, coding, more coding, …</a:t>
            </a:r>
            <a:endParaRPr lang="en-US" dirty="0" smtClean="0"/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Class discussion/Virtual discussions</a:t>
            </a:r>
          </a:p>
          <a:p>
            <a:pPr lvl="1"/>
            <a:r>
              <a:rPr lang="en-US" dirty="0" smtClean="0"/>
              <a:t>Individual/group projects, maybe employ </a:t>
            </a:r>
            <a:r>
              <a:rPr lang="en-US" dirty="0" err="1" smtClean="0"/>
              <a:t>github</a:t>
            </a:r>
            <a:r>
              <a:rPr lang="en-US" dirty="0" smtClean="0"/>
              <a:t> classroom</a:t>
            </a:r>
          </a:p>
          <a:p>
            <a:pPr lvl="1"/>
            <a:r>
              <a:rPr lang="en-US" dirty="0" smtClean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our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668</Words>
  <Application>Microsoft Office PowerPoint</Application>
  <PresentationFormat>宽屏</PresentationFormat>
  <Paragraphs>134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华文行楷</vt:lpstr>
      <vt:lpstr>宋体</vt:lpstr>
      <vt:lpstr>微软雅黑</vt:lpstr>
      <vt:lpstr>Arial</vt:lpstr>
      <vt:lpstr>Calibri</vt:lpstr>
      <vt:lpstr>Century Gothic</vt:lpstr>
      <vt:lpstr>Wingdings 3</vt:lpstr>
      <vt:lpstr>Ion</vt:lpstr>
      <vt:lpstr>PROGRAMMING WINDOWS 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2019-09-01T01:40:38Z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