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51"/>
  </p:notesMasterIdLst>
  <p:sldIdLst>
    <p:sldId id="256" r:id="rId3"/>
    <p:sldId id="316" r:id="rId4"/>
    <p:sldId id="37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16" autoAdjust="0"/>
  </p:normalViewPr>
  <p:slideViewPr>
    <p:cSldViewPr snapToGrid="0">
      <p:cViewPr varScale="1">
        <p:scale>
          <a:sx n="102" d="100"/>
          <a:sy n="102" d="100"/>
        </p:scale>
        <p:origin x="954" y="96"/>
      </p:cViewPr>
      <p:guideLst/>
    </p:cSldViewPr>
  </p:slid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DllImport</a:t>
            </a:r>
            <a:r>
              <a:rPr lang="en-US" altLang="zh-CN" dirty="0" smtClean="0"/>
              <a:t>("XORDll.dll",</a:t>
            </a:r>
          </a:p>
          <a:p>
            <a:r>
              <a:rPr lang="en-US" altLang="zh-CN" dirty="0" smtClean="0"/>
              <a:t>            </a:t>
            </a:r>
            <a:r>
              <a:rPr lang="en-US" altLang="zh-CN" dirty="0" err="1" smtClean="0"/>
              <a:t>EntryPoint</a:t>
            </a:r>
            <a:r>
              <a:rPr lang="en-US" altLang="zh-CN" dirty="0" smtClean="0"/>
              <a:t> = "</a:t>
            </a:r>
            <a:r>
              <a:rPr lang="en-US" altLang="zh-CN" dirty="0" err="1" smtClean="0"/>
              <a:t>OutEncrypt</a:t>
            </a:r>
            <a:r>
              <a:rPr lang="en-US" altLang="zh-CN" dirty="0" smtClean="0"/>
              <a:t>",</a:t>
            </a:r>
          </a:p>
          <a:p>
            <a:r>
              <a:rPr lang="en-US" altLang="zh-CN" dirty="0" smtClean="0"/>
              <a:t>            </a:t>
            </a:r>
            <a:r>
              <a:rPr lang="en-US" altLang="zh-CN" dirty="0" err="1" smtClean="0"/>
              <a:t>CharSet</a:t>
            </a:r>
            <a:r>
              <a:rPr lang="en-US" altLang="zh-CN" dirty="0" smtClean="0"/>
              <a:t> = </a:t>
            </a:r>
            <a:r>
              <a:rPr lang="en-US" altLang="zh-CN" dirty="0" err="1" smtClean="0"/>
              <a:t>CharSet.Ansi</a:t>
            </a:r>
            <a:r>
              <a:rPr lang="en-US" altLang="zh-CN" dirty="0" smtClean="0"/>
              <a:t>,</a:t>
            </a:r>
          </a:p>
          <a:p>
            <a:r>
              <a:rPr lang="en-US" altLang="zh-CN" dirty="0" smtClean="0"/>
              <a:t>            </a:t>
            </a:r>
            <a:r>
              <a:rPr lang="en-US" altLang="zh-CN" dirty="0" err="1" smtClean="0"/>
              <a:t>CallingConvention</a:t>
            </a:r>
            <a:r>
              <a:rPr lang="en-US" altLang="zh-CN" dirty="0" smtClean="0"/>
              <a:t> = </a:t>
            </a:r>
            <a:r>
              <a:rPr lang="en-US" altLang="zh-CN" dirty="0" err="1" smtClean="0"/>
              <a:t>CallingConvention.StdCall</a:t>
            </a:r>
            <a:r>
              <a:rPr lang="en-US" altLang="zh-CN" dirty="0" smtClean="0"/>
              <a:t>)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2019</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2.1 </a:t>
            </a:r>
            <a:r>
              <a:rPr lang="zh-CN" altLang="en-US" sz="2133"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2.2 DLL</a:t>
            </a:r>
            <a:r>
              <a:rPr lang="zh-CN" altLang="en-US" sz="2133" b="1" dirty="0" smtClean="0">
                <a:solidFill>
                  <a:srgbClr val="1C4885"/>
                </a:solidFill>
                <a:latin typeface="微软雅黑" panose="020B0503020204020204" pitchFamily="34" charset="-122"/>
                <a:ea typeface="微软雅黑" panose="020B0503020204020204" pitchFamily="34" charset="-122"/>
              </a:rPr>
              <a:t>地狱</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2.3 </a:t>
            </a:r>
            <a:r>
              <a:rPr lang="zh-CN" altLang="en-US" sz="2133"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2.4 </a:t>
            </a:r>
            <a:r>
              <a:rPr lang="zh-CN" altLang="en-US" sz="2133"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2.5 </a:t>
            </a:r>
            <a:r>
              <a:rPr lang="zh-CN" altLang="en-US" sz="2133"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2019</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2</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114624" y="5036352"/>
            <a:ext cx="6075783" cy="1805464"/>
          </a:xfrm>
        </p:spPr>
        <p:txBody>
          <a:bodyPr>
            <a:noAutofit/>
          </a:bodyPr>
          <a:lstStyle/>
          <a:p>
            <a:pPr marL="0" indent="0" algn="r">
              <a:buNone/>
            </a:pPr>
            <a:r>
              <a:rPr lang="en-US" altLang="zh-CN" sz="2400" dirty="0" smtClean="0">
                <a:latin typeface="Arial" panose="020B0604020202020204" pitchFamily="34" charset="0"/>
                <a:cs typeface="Arial" panose="020B0604020202020204" pitchFamily="34" charset="0"/>
              </a:rPr>
              <a:t>School of CS</a:t>
            </a:r>
          </a:p>
          <a:p>
            <a:pPr marL="0" indent="0" algn="r">
              <a:buNone/>
            </a:pPr>
            <a:r>
              <a:rPr lang="en-US" altLang="zh-CN" sz="2400" dirty="0" smtClean="0">
                <a:latin typeface="Arial" panose="020B0604020202020204" pitchFamily="34" charset="0"/>
                <a:cs typeface="Arial" panose="020B0604020202020204" pitchFamily="34" charset="0"/>
              </a:rPr>
              <a:t>Jicheng Hu</a:t>
            </a:r>
          </a:p>
          <a:p>
            <a:pPr marL="0" indent="0" algn="r">
              <a:buNone/>
            </a:pPr>
            <a:r>
              <a:rPr lang="en-US" altLang="zh-CN" sz="2400" dirty="0" smtClean="0">
                <a:latin typeface="Arial" panose="020B0604020202020204" pitchFamily="34" charset="0"/>
                <a:cs typeface="Arial" panose="020B0604020202020204" pitchFamily="34" charset="0"/>
              </a:rPr>
              <a:t>jicheng @ yahoo . </a:t>
            </a:r>
            <a:r>
              <a:rPr lang="en-US" altLang="zh-CN" sz="2400" dirty="0">
                <a:latin typeface="Arial" panose="020B0604020202020204" pitchFamily="34" charset="0"/>
                <a:cs typeface="Arial" panose="020B0604020202020204" pitchFamily="34" charset="0"/>
              </a:rPr>
              <a:t>c</a:t>
            </a:r>
            <a:r>
              <a:rPr lang="en-US" altLang="zh-CN" sz="2400" dirty="0" smtClean="0">
                <a:latin typeface="Arial" panose="020B0604020202020204" pitchFamily="34" charset="0"/>
                <a:cs typeface="Arial" panose="020B0604020202020204" pitchFamily="34" charset="0"/>
              </a:rPr>
              <a:t>om</a:t>
            </a:r>
          </a:p>
          <a:p>
            <a:pPr marL="0" indent="0" algn="r">
              <a:buNone/>
            </a:pPr>
            <a:r>
              <a:rPr lang="en-US" altLang="zh-CN" sz="2400" dirty="0">
                <a:latin typeface="Arial" panose="020B0604020202020204" pitchFamily="34" charset="0"/>
                <a:cs typeface="Arial" panose="020B0604020202020204" pitchFamily="34" charset="0"/>
              </a:rPr>
              <a:t>https://</a:t>
            </a:r>
            <a:r>
              <a:rPr lang="en-US" altLang="zh-CN" sz="2400" dirty="0" smtClean="0">
                <a:latin typeface="Arial" panose="020B0604020202020204" pitchFamily="34" charset="0"/>
                <a:cs typeface="Arial" panose="020B0604020202020204" pitchFamily="34" charset="0"/>
              </a:rPr>
              <a:t>github.com/programming-windows/</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extLst>
      <p:ext uri="{BB962C8B-B14F-4D97-AF65-F5344CB8AC3E}">
        <p14:creationId xmlns:p14="http://schemas.microsoft.com/office/powerpoint/2010/main" val="243302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7104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DLL</a:t>
            </a:r>
            <a:r>
              <a:rPr lang="zh-CN" altLang="en-US" sz="2400" dirty="0"/>
              <a:t>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2945484813"/>
              </p:ext>
            </p:extLst>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57321924"/>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的函数参数</a:t>
            </a:r>
            <a:r>
              <a:rPr lang="en-US" altLang="zh-CN" dirty="0" smtClean="0"/>
              <a:t>(3</a:t>
            </a:r>
            <a:r>
              <a:rPr lang="zh-CN" altLang="en-US" dirty="0"/>
              <a:t>种</a:t>
            </a:r>
            <a:r>
              <a:rPr lang="en-US" altLang="zh-CN" dirty="0" smtClean="0"/>
              <a:t>)</a:t>
            </a:r>
            <a:r>
              <a:rPr lang="zh-CN" altLang="en-US" dirty="0" smtClean="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p>
          <a:p>
            <a:pPr eaLnBrk="1" hangingPunct="1"/>
            <a:r>
              <a:rPr lang="en-US" altLang="zh-CN" sz="4000" dirty="0" err="1" smtClean="0"/>
              <a:t>b.ref</a:t>
            </a:r>
            <a:r>
              <a:rPr lang="en-US" altLang="zh-CN" sz="4000" dirty="0" smtClean="0"/>
              <a:t> </a:t>
            </a:r>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2979637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维护一个线程级的引用计数</a:t>
            </a:r>
            <a:endParaRPr lang="en-US" altLang="zh-CN" sz="2800" dirty="0" smtClean="0"/>
          </a:p>
          <a:p>
            <a:pPr eaLnBrk="1" hangingPunct="1">
              <a:buFont typeface="Wingdings" panose="05000000000000000000" pitchFamily="2" charset="2"/>
              <a:buChar char="p"/>
            </a:pPr>
            <a:r>
              <a:rPr lang="zh-CN" altLang="en-US" sz="2800" dirty="0" smtClean="0"/>
              <a:t>   一个线程载入了某</a:t>
            </a:r>
            <a:r>
              <a:rPr lang="en-US" altLang="zh-CN" sz="2800" dirty="0" smtClean="0"/>
              <a:t>DLL</a:t>
            </a:r>
            <a:r>
              <a:rPr lang="zh-CN" altLang="en-US" sz="2800" dirty="0" smtClean="0"/>
              <a:t>，其引用计数将会加 </a:t>
            </a:r>
            <a:r>
              <a:rPr lang="en-US" altLang="zh-CN" sz="2800" dirty="0" smtClean="0"/>
              <a:t>1</a:t>
            </a:r>
          </a:p>
          <a:p>
            <a:pPr eaLnBrk="1" hangingPunct="1">
              <a:buFont typeface="Wingdings" panose="05000000000000000000" pitchFamily="2" charset="2"/>
              <a:buChar char="p"/>
            </a:pPr>
            <a:r>
              <a:rPr lang="zh-CN" altLang="en-US" sz="2800" dirty="0" smtClean="0"/>
              <a:t>   程序终止或者引用计数变为</a:t>
            </a:r>
            <a:r>
              <a:rPr lang="en-US" altLang="zh-CN" sz="2800" dirty="0" smtClean="0"/>
              <a:t>0</a:t>
            </a:r>
            <a:r>
              <a:rPr lang="zh-CN" altLang="en-US" sz="2800" dirty="0" smtClean="0"/>
              <a:t>（仅指运行时载入动态链接库），</a:t>
            </a:r>
            <a:r>
              <a:rPr lang="en-US" altLang="zh-CN" sz="2800" dirty="0" smtClean="0"/>
              <a:t>DLL</a:t>
            </a:r>
            <a:r>
              <a:rPr lang="zh-CN" altLang="en-US" sz="2800" dirty="0" smtClean="0"/>
              <a:t>就会释放占用程序的虚地址空间</a:t>
            </a:r>
          </a:p>
        </p:txBody>
      </p:sp>
    </p:spTree>
    <p:extLst>
      <p:ext uri="{BB962C8B-B14F-4D97-AF65-F5344CB8AC3E}">
        <p14:creationId xmlns:p14="http://schemas.microsoft.com/office/powerpoint/2010/main" val="2597167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的虚地址空间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extLst>
      <p:ext uri="{BB962C8B-B14F-4D97-AF65-F5344CB8AC3E}">
        <p14:creationId xmlns:p14="http://schemas.microsoft.com/office/powerpoint/2010/main" val="2428324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p>
          <a:p>
            <a:pPr eaLnBrk="1" hangingPunct="1">
              <a:buFont typeface="Wingdings" panose="05000000000000000000" pitchFamily="2" charset="2"/>
              <a:buChar char="p"/>
            </a:pPr>
            <a:r>
              <a:rPr lang="zh-CN" altLang="en-US" sz="2800" dirty="0" smtClean="0"/>
              <a:t>   进程的当前工作目录</a:t>
            </a:r>
          </a:p>
          <a:p>
            <a:pPr eaLnBrk="1" hangingPunct="1">
              <a:buFont typeface="Wingdings" panose="05000000000000000000" pitchFamily="2" charset="2"/>
              <a:buChar char="p"/>
            </a:pPr>
            <a:r>
              <a:rPr lang="en-US" altLang="zh-CN" sz="2800" dirty="0" smtClean="0"/>
              <a:t>   Windows</a:t>
            </a:r>
            <a:r>
              <a:rPr lang="zh-CN" altLang="en-US" sz="2800" dirty="0" smtClean="0"/>
              <a:t>系统目录</a:t>
            </a:r>
          </a:p>
          <a:p>
            <a:pPr eaLnBrk="1" hangingPunct="1">
              <a:buFont typeface="Wingdings" panose="05000000000000000000" pitchFamily="2" charset="2"/>
              <a:buChar char="p"/>
            </a:pPr>
            <a:r>
              <a:rPr lang="en-US" altLang="zh-CN" sz="2800" dirty="0" smtClean="0"/>
              <a:t>   Windows</a:t>
            </a:r>
            <a:r>
              <a:rPr lang="zh-CN" altLang="en-US" sz="2800" dirty="0" smtClean="0"/>
              <a:t>目录</a:t>
            </a:r>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p>
        </p:txBody>
      </p:sp>
    </p:spTree>
    <p:extLst>
      <p:ext uri="{BB962C8B-B14F-4D97-AF65-F5344CB8AC3E}">
        <p14:creationId xmlns:p14="http://schemas.microsoft.com/office/powerpoint/2010/main" val="3442295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托管代码</a:t>
            </a:r>
            <a:endParaRPr lang="en-US" altLang="zh-CN" sz="2000" dirty="0" smtClean="0"/>
          </a:p>
          <a:p>
            <a:pPr marL="457051"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smtClean="0"/>
              <a:t>   非托管代码</a:t>
            </a:r>
            <a:endParaRPr lang="en-US" altLang="zh-CN" sz="2000" dirty="0" smtClean="0"/>
          </a:p>
          <a:p>
            <a:pPr marL="457051"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extLst>
      <p:ext uri="{BB962C8B-B14F-4D97-AF65-F5344CB8AC3E}">
        <p14:creationId xmlns:p14="http://schemas.microsoft.com/office/powerpoint/2010/main" val="1022245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托管代码中不推荐使用指针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非托管代码可以使用指针来直接读取内存</a:t>
            </a:r>
          </a:p>
        </p:txBody>
      </p:sp>
    </p:spTree>
    <p:extLst>
      <p:ext uri="{BB962C8B-B14F-4D97-AF65-F5344CB8AC3E}">
        <p14:creationId xmlns:p14="http://schemas.microsoft.com/office/powerpoint/2010/main" val="28739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p>
        </p:txBody>
      </p:sp>
    </p:spTree>
    <p:extLst>
      <p:ext uri="{BB962C8B-B14F-4D97-AF65-F5344CB8AC3E}">
        <p14:creationId xmlns:p14="http://schemas.microsoft.com/office/powerpoint/2010/main" val="818956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，可以获取有关已加载的程序集和在其中定义的类型（如类、接口和值类型）的信息</a:t>
            </a:r>
            <a:endParaRPr lang="en-US" altLang="zh-CN" sz="2800" dirty="0" smtClean="0"/>
          </a:p>
          <a:p>
            <a:pPr eaLnBrk="1" hangingPunct="1">
              <a:buFont typeface="Wingdings" panose="05000000000000000000" pitchFamily="2" charset="2"/>
              <a:buChar char="p"/>
            </a:pPr>
            <a:r>
              <a:rPr lang="zh-CN" altLang="en-US" sz="2800" dirty="0" smtClean="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a:t>
            </a:r>
            <a:r>
              <a:rPr lang="zh-CN" altLang="en-US" sz="2800" dirty="0" smtClean="0">
                <a:solidFill>
                  <a:srgbClr val="002060"/>
                </a:solidFill>
                <a:latin typeface="微软雅黑" panose="020B0503020204020204" pitchFamily="34" charset="-122"/>
                <a:ea typeface="微软雅黑" panose="020B0503020204020204" pitchFamily="34" charset="-122"/>
              </a:rPr>
              <a:t>开发</a:t>
            </a:r>
            <a:r>
              <a:rPr lang="en-US" altLang="zh-CN" sz="2800" dirty="0" smtClean="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a:t>
            </a:r>
            <a:r>
              <a:rPr lang="zh-CN" altLang="en-US" sz="1800" dirty="0" smtClean="0">
                <a:solidFill>
                  <a:srgbClr val="002060"/>
                </a:solidFill>
                <a:latin typeface="微软雅黑" panose="020B0503020204020204" pitchFamily="34" charset="-122"/>
                <a:ea typeface="微软雅黑" panose="020B0503020204020204" pitchFamily="34" charset="-122"/>
              </a:rPr>
              <a:t>、集成测试</a:t>
            </a:r>
            <a:r>
              <a:rPr lang="zh-CN" altLang="en-US" sz="1800" dirty="0">
                <a:solidFill>
                  <a:srgbClr val="002060"/>
                </a:solidFill>
                <a:latin typeface="微软雅黑" panose="020B0503020204020204" pitchFamily="34" charset="-122"/>
                <a:ea typeface="微软雅黑" panose="020B0503020204020204" pitchFamily="34" charset="-122"/>
              </a:rPr>
              <a:t>、上线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smtClean="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smtClean="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a:t>
            </a:r>
            <a:r>
              <a:rPr lang="zh-CN" altLang="en-US" sz="1800" dirty="0" smtClean="0">
                <a:solidFill>
                  <a:srgbClr val="002060"/>
                </a:solidFill>
                <a:latin typeface="微软雅黑" panose="020B0503020204020204" pitchFamily="34" charset="-122"/>
                <a:ea typeface="微软雅黑" panose="020B0503020204020204" pitchFamily="34" charset="-122"/>
              </a:rPr>
              <a:t>核心</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采用</a:t>
            </a:r>
            <a:r>
              <a:rPr lang="zh-CN" altLang="en-US" sz="1800" dirty="0">
                <a:solidFill>
                  <a:srgbClr val="002060"/>
                </a:solidFill>
                <a:latin typeface="微软雅黑" panose="020B0503020204020204" pitchFamily="34" charset="-122"/>
                <a:ea typeface="微软雅黑" panose="020B0503020204020204" pitchFamily="34" charset="-122"/>
              </a:rPr>
              <a:t>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的</a:t>
            </a:r>
            <a:r>
              <a:rPr lang="zh-CN" altLang="en-US" sz="1800" dirty="0">
                <a:solidFill>
                  <a:srgbClr val="002060"/>
                </a:solidFill>
                <a:latin typeface="微软雅黑" panose="020B0503020204020204" pitchFamily="34" charset="-122"/>
                <a:ea typeface="微软雅黑" panose="020B0503020204020204" pitchFamily="34" charset="-122"/>
              </a:rPr>
              <a:t>方式开发</a:t>
            </a:r>
            <a:r>
              <a:rPr lang="zh-CN" altLang="en-US" sz="1800" dirty="0" smtClean="0">
                <a:solidFill>
                  <a:srgbClr val="002060"/>
                </a:solidFill>
                <a:latin typeface="微软雅黑" panose="020B0503020204020204" pitchFamily="34" charset="-122"/>
                <a:ea typeface="微软雅黑" panose="020B0503020204020204" pitchFamily="34" charset="-122"/>
              </a:rPr>
              <a:t>软件</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快速</a:t>
            </a:r>
            <a:r>
              <a:rPr lang="zh-CN" altLang="en-US" sz="1800" dirty="0">
                <a:solidFill>
                  <a:srgbClr val="002060"/>
                </a:solidFill>
                <a:latin typeface="微软雅黑" panose="020B0503020204020204" pitchFamily="34" charset="-122"/>
                <a:ea typeface="微软雅黑" panose="020B0503020204020204" pitchFamily="34" charset="-122"/>
              </a:rPr>
              <a:t>覆盖、响应市场</a:t>
            </a:r>
            <a:r>
              <a:rPr lang="zh-CN" altLang="en-US" sz="1800" dirty="0" smtClean="0">
                <a:solidFill>
                  <a:srgbClr val="002060"/>
                </a:solidFill>
                <a:latin typeface="微软雅黑" panose="020B0503020204020204" pitchFamily="34" charset="-122"/>
                <a:ea typeface="微软雅黑" panose="020B0503020204020204" pitchFamily="34" charset="-122"/>
              </a:rPr>
              <a:t>需求</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smtClean="0">
                <a:solidFill>
                  <a:srgbClr val="002060"/>
                </a:solidFill>
                <a:latin typeface="微软雅黑" panose="020B0503020204020204" pitchFamily="34" charset="-122"/>
                <a:ea typeface="微软雅黑" panose="020B0503020204020204" pitchFamily="34" charset="-122"/>
              </a:rPr>
              <a:t>WINDOWS</a:t>
            </a:r>
            <a:r>
              <a:rPr lang="zh-CN" altLang="en-US" sz="2800" dirty="0" smtClean="0">
                <a:solidFill>
                  <a:srgbClr val="002060"/>
                </a:solidFill>
                <a:latin typeface="微软雅黑" panose="020B0503020204020204" pitchFamily="34" charset="-122"/>
                <a:ea typeface="微软雅黑" panose="020B0503020204020204" pitchFamily="34" charset="-122"/>
              </a:rPr>
              <a:t>敏捷开发工具 </a:t>
            </a:r>
            <a:r>
              <a:rPr lang="en-US" altLang="zh-CN" sz="2800" dirty="0" smtClean="0">
                <a:solidFill>
                  <a:srgbClr val="002060"/>
                </a:solidFill>
                <a:latin typeface="微软雅黑" panose="020B0503020204020204" pitchFamily="34" charset="-122"/>
                <a:ea typeface="微软雅黑" panose="020B0503020204020204" pitchFamily="34" charset="-122"/>
              </a:rPr>
              <a:t>Azure </a:t>
            </a:r>
            <a:r>
              <a:rPr lang="en-US" altLang="zh-CN" sz="2800" dirty="0">
                <a:solidFill>
                  <a:srgbClr val="002060"/>
                </a:solidFill>
                <a:latin typeface="微软雅黑" panose="020B0503020204020204" pitchFamily="34" charset="-122"/>
                <a:ea typeface="微软雅黑" panose="020B0503020204020204" pitchFamily="34" charset="-122"/>
              </a:rPr>
              <a:t>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a:t>
            </a:r>
            <a:r>
              <a:rPr lang="en-US" altLang="zh-CN" sz="1800" dirty="0" smtClean="0">
                <a:solidFill>
                  <a:srgbClr val="002060"/>
                </a:solidFill>
                <a:latin typeface="微软雅黑" panose="020B0503020204020204" pitchFamily="34" charset="-122"/>
                <a:ea typeface="微软雅黑" panose="020B0503020204020204" pitchFamily="34" charset="-122"/>
              </a:rPr>
              <a:t>), Azure </a:t>
            </a:r>
            <a:r>
              <a:rPr lang="en-US" altLang="zh-CN" sz="1800" dirty="0">
                <a:solidFill>
                  <a:srgbClr val="002060"/>
                </a:solidFill>
                <a:latin typeface="微软雅黑" panose="020B0503020204020204" pitchFamily="34" charset="-122"/>
                <a:ea typeface="微软雅黑" panose="020B0503020204020204" pitchFamily="34" charset="-122"/>
              </a:rPr>
              <a:t>DevOps Server is a set of collaborative software development tools, hosted on-premises. Azure DevOps Server integrates with your existing IDE or editor, enabling your cross-functional team to work effectively on projects of all sizes</a:t>
            </a:r>
            <a:r>
              <a:rPr lang="en-US" altLang="zh-CN" sz="1800" dirty="0" smtClean="0">
                <a:solidFill>
                  <a:srgbClr val="002060"/>
                </a:solidFill>
                <a:latin typeface="微软雅黑" panose="020B0503020204020204" pitchFamily="34" charset="-122"/>
                <a:ea typeface="微软雅黑" panose="020B0503020204020204" pitchFamily="34" charset="-122"/>
              </a:rPr>
              <a:t>.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a:t>
            </a:r>
            <a:r>
              <a:rPr lang="en-US" altLang="zh-CN" dirty="0" smtClean="0">
                <a:solidFill>
                  <a:srgbClr val="002060"/>
                </a:solidFill>
                <a:latin typeface="Consolas" panose="020B0609020204030204" pitchFamily="49" charset="0"/>
                <a:ea typeface="微软雅黑" panose="020B0503020204020204" pitchFamily="34" charset="-122"/>
              </a:rPr>
              <a:t>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r>
              <a:rPr lang="en-US" altLang="zh-CN" dirty="0" smtClean="0">
                <a:solidFill>
                  <a:srgbClr val="002060"/>
                </a:solidFill>
                <a:latin typeface="Consolas" panose="020B0609020204030204" pitchFamily="49" charset="0"/>
                <a:ea typeface="微软雅黑" panose="020B0503020204020204" pitchFamily="34" charset="-122"/>
              </a:rPr>
              <a:t>/</a:t>
            </a:r>
          </a:p>
          <a:p>
            <a:r>
              <a:rPr lang="en-US" altLang="zh-CN" sz="2800" dirty="0" smtClean="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smtClean="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Tree>
    <p:extLst>
      <p:ext uri="{BB962C8B-B14F-4D97-AF65-F5344CB8AC3E}">
        <p14:creationId xmlns:p14="http://schemas.microsoft.com/office/powerpoint/2010/main" val="2450373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extLst>
      <p:ext uri="{BB962C8B-B14F-4D97-AF65-F5344CB8AC3E}">
        <p14:creationId xmlns:p14="http://schemas.microsoft.com/office/powerpoint/2010/main" val="709220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控件不能满足用户所有需求</a:t>
            </a:r>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smtClean="0"/>
          </a:p>
        </p:txBody>
      </p:sp>
    </p:spTree>
    <p:extLst>
      <p:ext uri="{BB962C8B-B14F-4D97-AF65-F5344CB8AC3E}">
        <p14:creationId xmlns:p14="http://schemas.microsoft.com/office/powerpoint/2010/main" val="2429862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控制调用函数的字符集</a:t>
            </a:r>
            <a:r>
              <a:rPr lang="zh-CN" altLang="en-US" sz="3100" dirty="0" smtClean="0"/>
              <a:t>，</a:t>
            </a:r>
            <a:r>
              <a:rPr lang="en-US" altLang="zh-CN" sz="3100" dirty="0" err="1" smtClean="0"/>
              <a:t>CharSet.Ansi</a:t>
            </a:r>
            <a:r>
              <a:rPr lang="en-US" altLang="zh-CN" sz="3100" dirty="0"/>
              <a:t>,</a:t>
            </a:r>
            <a:endParaRPr lang="en-US" altLang="zh-CN" sz="3100" dirty="0" smtClean="0"/>
          </a:p>
          <a:p>
            <a:pPr lvl="1"/>
            <a:r>
              <a:rPr lang="en-US" altLang="zh-CN" sz="3100" dirty="0" err="1" smtClean="0"/>
              <a:t>CallingConvention</a:t>
            </a:r>
            <a:r>
              <a:rPr lang="zh-CN" altLang="en-US" sz="3100" dirty="0" smtClean="0"/>
              <a:t>指示向非托管实现传递方法</a:t>
            </a:r>
            <a:r>
              <a:rPr lang="zh-CN" altLang="en-US" sz="3100" smtClean="0"/>
              <a:t>参数</a:t>
            </a:r>
            <a:r>
              <a:rPr lang="zh-CN" altLang="en-US" sz="3100" smtClean="0"/>
              <a:t>，</a:t>
            </a:r>
            <a:r>
              <a:rPr lang="en-US" altLang="zh-CN" sz="3100" smtClean="0"/>
              <a:t>CallingConvention.StdCall</a:t>
            </a:r>
            <a:endParaRPr lang="zh-CN" altLang="en-US" sz="3100" dirty="0"/>
          </a:p>
          <a:p>
            <a:pPr marL="457200" lvl="1" indent="0">
              <a:buNone/>
            </a:pPr>
            <a:endParaRPr lang="zh-CN" altLang="en-US" sz="3100" dirty="0" smtClean="0"/>
          </a:p>
          <a:p>
            <a:pPr eaLnBrk="1" hangingPunct="1"/>
            <a:endParaRPr lang="en-US" altLang="zh-CN" sz="2400" dirty="0" smtClean="0"/>
          </a:p>
        </p:txBody>
      </p:sp>
    </p:spTree>
    <p:extLst>
      <p:ext uri="{BB962C8B-B14F-4D97-AF65-F5344CB8AC3E}">
        <p14:creationId xmlns:p14="http://schemas.microsoft.com/office/powerpoint/2010/main" val="2350294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p>
          <a:p>
            <a:pPr marL="0" indent="0">
              <a:buNone/>
            </a:pPr>
            <a:r>
              <a:rPr lang="en-US" altLang="zh-CN" sz="3200" dirty="0" smtClean="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pPr eaLnBrk="1" hangingPunct="1"/>
            <a:endParaRPr lang="en-US" altLang="zh-CN" sz="3200" dirty="0" smtClean="0"/>
          </a:p>
          <a:p>
            <a:pPr eaLnBrk="1" hangingPunct="1"/>
            <a:r>
              <a:rPr lang="zh-CN" altLang="en-US" sz="3200" dirty="0" smtClean="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82130122"/>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smtClean="0"/>
                <a:t>public </a:t>
              </a:r>
              <a:r>
                <a:rPr lang="zh-CN" altLang="en-US"/>
                <a:t>struct KEYBDINPUT</a:t>
              </a:r>
            </a:p>
            <a:p>
              <a:r>
                <a:rPr lang="zh-CN" altLang="en-US" smtClean="0"/>
                <a:t>{</a:t>
              </a:r>
              <a:endParaRPr lang="zh-CN" altLang="en-US"/>
            </a:p>
            <a:p>
              <a:r>
                <a:rPr lang="zh-CN" altLang="en-US"/>
                <a:t>     </a:t>
              </a:r>
              <a:r>
                <a:rPr lang="zh-CN" altLang="en-US" smtClean="0"/>
                <a:t>public </a:t>
              </a:r>
              <a:r>
                <a:rPr lang="zh-CN" altLang="en-US"/>
                <a:t>short wVk;</a:t>
              </a:r>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p>
            <a:p>
              <a:r>
                <a:rPr lang="zh-CN" altLang="en-US"/>
                <a:t>     </a:t>
              </a:r>
              <a:r>
                <a:rPr lang="zh-CN" altLang="en-US" smtClean="0"/>
                <a:t>public </a:t>
              </a:r>
              <a:r>
                <a:rPr lang="zh-CN" altLang="en-US"/>
                <a:t>IntPtr dwExtraInfo;</a:t>
              </a:r>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p>
            <a:p>
              <a:r>
                <a:rPr lang="en-US" altLang="zh-CN" dirty="0"/>
                <a:t>    </a:t>
              </a:r>
              <a:r>
                <a:rPr lang="en-US" altLang="zh-CN" dirty="0" smtClean="0"/>
                <a:t>WORD      </a:t>
              </a:r>
              <a:r>
                <a:rPr lang="en-US" altLang="zh-CN" dirty="0" err="1"/>
                <a:t>wScan</a:t>
              </a:r>
              <a:r>
                <a:rPr lang="en-US" altLang="zh-CN" dirty="0"/>
                <a:t>;</a:t>
              </a:r>
            </a:p>
            <a:p>
              <a:r>
                <a:rPr lang="zh-CN" altLang="en-US" dirty="0"/>
                <a:t>    </a:t>
              </a:r>
              <a:r>
                <a:rPr lang="zh-CN" altLang="en-US" dirty="0" smtClean="0"/>
                <a:t>// </a:t>
              </a:r>
              <a:r>
                <a:rPr lang="zh-CN" altLang="en-US" dirty="0"/>
                <a:t>KEYEVENTF_EXTENDEDKEY 0x0001</a:t>
              </a:r>
            </a:p>
            <a:p>
              <a:r>
                <a:rPr lang="zh-CN" altLang="en-US" dirty="0"/>
                <a:t>    </a:t>
              </a:r>
              <a:r>
                <a:rPr lang="zh-CN" altLang="en-US" dirty="0" smtClean="0"/>
                <a:t>// </a:t>
              </a:r>
              <a:r>
                <a:rPr lang="zh-CN" altLang="en-US" dirty="0"/>
                <a:t>KEYEVENTF_KEYUP 0x0002</a:t>
              </a:r>
            </a:p>
            <a:p>
              <a:r>
                <a:rPr lang="zh-CN" altLang="en-US" dirty="0"/>
                <a:t>    </a:t>
              </a:r>
              <a:r>
                <a:rPr lang="zh-CN" altLang="en-US" dirty="0" smtClean="0"/>
                <a:t>// </a:t>
              </a:r>
              <a:r>
                <a:rPr lang="zh-CN" altLang="en-US" dirty="0"/>
                <a:t>KEYEVENTF_SCANCODE 0x0008</a:t>
              </a:r>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p>
            <a:p>
              <a:r>
                <a:rPr lang="en-US" altLang="zh-CN" dirty="0"/>
                <a:t>    </a:t>
              </a:r>
              <a:r>
                <a:rPr lang="en-US" altLang="zh-CN" dirty="0" smtClean="0"/>
                <a:t>DWORD     </a:t>
              </a:r>
              <a:r>
                <a:rPr lang="en-US" altLang="zh-CN" dirty="0"/>
                <a:t>time;</a:t>
              </a:r>
            </a:p>
            <a:p>
              <a:r>
                <a:rPr lang="en-US" altLang="zh-CN" dirty="0"/>
                <a:t>    </a:t>
              </a:r>
              <a:r>
                <a:rPr lang="en-US" altLang="zh-CN" dirty="0" smtClean="0"/>
                <a:t>ULONG_PTR </a:t>
              </a:r>
              <a:r>
                <a:rPr lang="en-US" altLang="zh-CN" dirty="0" err="1"/>
                <a:t>dwExtraInfo</a:t>
              </a:r>
              <a:r>
                <a:rPr lang="en-US" altLang="zh-CN" dirty="0"/>
                <a:t>;</a:t>
              </a:r>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Tree>
    <p:extLst>
      <p:ext uri="{BB962C8B-B14F-4D97-AF65-F5344CB8AC3E}">
        <p14:creationId xmlns:p14="http://schemas.microsoft.com/office/powerpoint/2010/main" val="3681193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a:t>
              </a:r>
              <a:r>
                <a:rPr lang="en-US" altLang="zh-CN" smtClean="0"/>
                <a:t>public </a:t>
              </a:r>
              <a:r>
                <a:rPr lang="en-US" altLang="zh-CN"/>
                <a:t>struct MOUSEINPUT</a:t>
              </a:r>
            </a:p>
            <a:p>
              <a:r>
                <a:rPr lang="zh-CN" altLang="en-US"/>
                <a:t> </a:t>
              </a:r>
              <a:r>
                <a:rPr lang="en-US" altLang="zh-CN" smtClean="0"/>
                <a:t>{</a:t>
              </a:r>
              <a:endParaRPr lang="en-US" altLang="zh-CN"/>
            </a:p>
            <a:p>
              <a:r>
                <a:rPr lang="en-US" altLang="zh-CN"/>
                <a:t>     </a:t>
              </a:r>
              <a:r>
                <a:rPr lang="en-US" altLang="zh-CN" smtClean="0"/>
                <a:t>public </a:t>
              </a:r>
              <a:r>
                <a:rPr lang="en-US" altLang="zh-CN"/>
                <a:t>int dx;</a:t>
              </a:r>
            </a:p>
            <a:p>
              <a:r>
                <a:rPr lang="en-US" altLang="zh-CN"/>
                <a:t>     </a:t>
              </a:r>
              <a:r>
                <a:rPr lang="en-US" altLang="zh-CN" smtClean="0"/>
                <a:t>public </a:t>
              </a:r>
              <a:r>
                <a:rPr lang="en-US" altLang="zh-CN"/>
                <a:t>int dy;</a:t>
              </a:r>
            </a:p>
            <a:p>
              <a:r>
                <a:rPr lang="en-US" altLang="zh-CN"/>
                <a:t>     </a:t>
              </a:r>
              <a:r>
                <a:rPr lang="en-US" altLang="zh-CN" smtClean="0"/>
                <a:t>public </a:t>
              </a:r>
              <a:r>
                <a:rPr lang="en-US" altLang="zh-CN"/>
                <a:t>int mouseData;</a:t>
              </a:r>
            </a:p>
            <a:p>
              <a:r>
                <a:rPr lang="en-US" altLang="zh-CN"/>
                <a:t>     </a:t>
              </a:r>
              <a:r>
                <a:rPr lang="en-US" altLang="zh-CN" smtClean="0"/>
                <a:t>public </a:t>
              </a:r>
              <a:r>
                <a:rPr lang="en-US" altLang="zh-CN"/>
                <a:t>int dwFlags;</a:t>
              </a:r>
            </a:p>
            <a:p>
              <a:r>
                <a:rPr lang="en-US" altLang="zh-CN"/>
                <a:t>     </a:t>
              </a:r>
              <a:r>
                <a:rPr lang="en-US" altLang="zh-CN" smtClean="0"/>
                <a:t>public </a:t>
              </a:r>
              <a:r>
                <a:rPr lang="en-US" altLang="zh-CN"/>
                <a:t>int time;</a:t>
              </a:r>
            </a:p>
            <a:p>
              <a:r>
                <a:rPr lang="en-US" altLang="zh-CN"/>
                <a:t>     </a:t>
              </a:r>
              <a:r>
                <a:rPr lang="en-US" altLang="zh-CN" smtClean="0"/>
                <a:t>public </a:t>
              </a:r>
              <a:r>
                <a:rPr lang="en-US" altLang="zh-CN"/>
                <a:t>IntPtr dwExtraInfo;</a:t>
              </a:r>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5046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extLst>
      <p:ext uri="{BB962C8B-B14F-4D97-AF65-F5344CB8AC3E}">
        <p14:creationId xmlns:p14="http://schemas.microsoft.com/office/powerpoint/2010/main" val="3009275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extLst>
      <p:ext uri="{BB962C8B-B14F-4D97-AF65-F5344CB8AC3E}">
        <p14:creationId xmlns:p14="http://schemas.microsoft.com/office/powerpoint/2010/main" val="142437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extLst>
      <p:ext uri="{BB962C8B-B14F-4D97-AF65-F5344CB8AC3E}">
        <p14:creationId xmlns:p14="http://schemas.microsoft.com/office/powerpoint/2010/main" val="2149528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07234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extLst>
      <p:ext uri="{BB962C8B-B14F-4D97-AF65-F5344CB8AC3E}">
        <p14:creationId xmlns:p14="http://schemas.microsoft.com/office/powerpoint/2010/main" val="418600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extLst>
      <p:ext uri="{BB962C8B-B14F-4D97-AF65-F5344CB8AC3E}">
        <p14:creationId xmlns:p14="http://schemas.microsoft.com/office/powerpoint/2010/main" val="3620541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smtClean="0"/>
              <a:t>1</a:t>
            </a:r>
            <a:r>
              <a:rPr lang="zh-CN" altLang="en-US" sz="2400" dirty="0"/>
              <a:t>、载入时动态链接（Load-Time Dynamic Linking）</a:t>
            </a:r>
          </a:p>
          <a:p>
            <a:pPr marL="0">
              <a:lnSpc>
                <a:spcPct val="150000"/>
              </a:lnSpc>
              <a:buNone/>
            </a:pPr>
            <a:r>
              <a:rPr lang="zh-CN" altLang="en-US" sz="2400" dirty="0"/>
              <a:t> </a:t>
            </a:r>
            <a:r>
              <a:rPr lang="en-US" altLang="zh-CN" sz="2400" dirty="0" smtClean="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a:t>
            </a:r>
            <a:r>
              <a:rPr lang="zh-CN" altLang="en-US" sz="2400" dirty="0" smtClean="0">
                <a:solidFill>
                  <a:srgbClr val="C00000"/>
                </a:solidFill>
              </a:rPr>
              <a:t>入库</a:t>
            </a:r>
            <a:r>
              <a:rPr lang="en-US" altLang="zh-CN" sz="2400" dirty="0" smtClean="0">
                <a:solidFill>
                  <a:srgbClr val="C00000"/>
                </a:solidFill>
              </a:rPr>
              <a:t>(</a:t>
            </a:r>
            <a:r>
              <a:rPr lang="en-US" altLang="zh-CN" sz="2400" smtClean="0">
                <a:solidFill>
                  <a:srgbClr val="C00000"/>
                </a:solidFill>
              </a:rPr>
              <a:t>Import Library)</a:t>
            </a:r>
            <a:r>
              <a:rPr lang="zh-CN" altLang="en-US" sz="2400" smtClean="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extLst>
      <p:ext uri="{BB962C8B-B14F-4D97-AF65-F5344CB8AC3E}">
        <p14:creationId xmlns:p14="http://schemas.microsoft.com/office/powerpoint/2010/main" val="521103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800" dirty="0">
            <a:solidFill>
              <a:srgbClr val="002060"/>
            </a:solidFill>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5132</TotalTime>
  <Words>2980</Words>
  <Application>Microsoft Office PowerPoint</Application>
  <PresentationFormat>宽屏</PresentationFormat>
  <Paragraphs>429</Paragraphs>
  <Slides>48</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48</vt:i4>
      </vt:variant>
    </vt:vector>
  </HeadingPairs>
  <TitlesOfParts>
    <vt:vector size="62"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PowerPoint 演示文稿</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273</cp:revision>
  <dcterms:created xsi:type="dcterms:W3CDTF">2014-12-05T07:09:50Z</dcterms:created>
  <dcterms:modified xsi:type="dcterms:W3CDTF">2019-09-08T13:37:26Z</dcterms:modified>
</cp:coreProperties>
</file>