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 id="2147483696" r:id="rId3"/>
  </p:sldMasterIdLst>
  <p:notesMasterIdLst>
    <p:notesMasterId r:id="rId108"/>
  </p:notesMasterIdLst>
  <p:sldIdLst>
    <p:sldId id="256" r:id="rId4"/>
    <p:sldId id="557" r:id="rId5"/>
    <p:sldId id="501" r:id="rId6"/>
    <p:sldId id="316" r:id="rId7"/>
    <p:sldId id="456" r:id="rId8"/>
    <p:sldId id="457" r:id="rId9"/>
    <p:sldId id="458" r:id="rId10"/>
    <p:sldId id="459" r:id="rId11"/>
    <p:sldId id="460" r:id="rId12"/>
    <p:sldId id="461" r:id="rId13"/>
    <p:sldId id="462" r:id="rId14"/>
    <p:sldId id="463" r:id="rId15"/>
    <p:sldId id="464" r:id="rId16"/>
    <p:sldId id="465" r:id="rId17"/>
    <p:sldId id="466" r:id="rId18"/>
    <p:sldId id="467" r:id="rId19"/>
    <p:sldId id="468" r:id="rId20"/>
    <p:sldId id="469" r:id="rId21"/>
    <p:sldId id="470" r:id="rId22"/>
    <p:sldId id="471" r:id="rId23"/>
    <p:sldId id="472" r:id="rId24"/>
    <p:sldId id="473" r:id="rId25"/>
    <p:sldId id="474" r:id="rId26"/>
    <p:sldId id="475" r:id="rId27"/>
    <p:sldId id="476" r:id="rId28"/>
    <p:sldId id="477" r:id="rId29"/>
    <p:sldId id="478" r:id="rId30"/>
    <p:sldId id="479" r:id="rId31"/>
    <p:sldId id="480" r:id="rId32"/>
    <p:sldId id="481" r:id="rId33"/>
    <p:sldId id="482" r:id="rId34"/>
    <p:sldId id="483" r:id="rId35"/>
    <p:sldId id="484" r:id="rId36"/>
    <p:sldId id="485" r:id="rId37"/>
    <p:sldId id="486" r:id="rId38"/>
    <p:sldId id="487" r:id="rId39"/>
    <p:sldId id="488" r:id="rId40"/>
    <p:sldId id="489" r:id="rId41"/>
    <p:sldId id="490" r:id="rId42"/>
    <p:sldId id="491" r:id="rId43"/>
    <p:sldId id="492" r:id="rId44"/>
    <p:sldId id="493" r:id="rId45"/>
    <p:sldId id="494" r:id="rId46"/>
    <p:sldId id="495" r:id="rId47"/>
    <p:sldId id="496" r:id="rId48"/>
    <p:sldId id="497" r:id="rId49"/>
    <p:sldId id="498" r:id="rId50"/>
    <p:sldId id="499" r:id="rId51"/>
    <p:sldId id="500" r:id="rId52"/>
    <p:sldId id="556" r:id="rId53"/>
    <p:sldId id="503" r:id="rId54"/>
    <p:sldId id="504" r:id="rId55"/>
    <p:sldId id="505" r:id="rId56"/>
    <p:sldId id="506" r:id="rId57"/>
    <p:sldId id="507" r:id="rId58"/>
    <p:sldId id="508" r:id="rId59"/>
    <p:sldId id="509" r:id="rId60"/>
    <p:sldId id="510" r:id="rId61"/>
    <p:sldId id="511" r:id="rId62"/>
    <p:sldId id="512" r:id="rId63"/>
    <p:sldId id="513" r:id="rId64"/>
    <p:sldId id="514" r:id="rId65"/>
    <p:sldId id="515" r:id="rId66"/>
    <p:sldId id="516" r:id="rId67"/>
    <p:sldId id="517" r:id="rId68"/>
    <p:sldId id="518" r:id="rId69"/>
    <p:sldId id="519" r:id="rId70"/>
    <p:sldId id="520" r:id="rId71"/>
    <p:sldId id="521" r:id="rId72"/>
    <p:sldId id="522" r:id="rId73"/>
    <p:sldId id="523" r:id="rId74"/>
    <p:sldId id="524" r:id="rId75"/>
    <p:sldId id="525" r:id="rId76"/>
    <p:sldId id="526" r:id="rId77"/>
    <p:sldId id="527" r:id="rId78"/>
    <p:sldId id="528" r:id="rId79"/>
    <p:sldId id="529" r:id="rId80"/>
    <p:sldId id="530" r:id="rId81"/>
    <p:sldId id="531" r:id="rId82"/>
    <p:sldId id="532" r:id="rId83"/>
    <p:sldId id="533" r:id="rId84"/>
    <p:sldId id="534" r:id="rId85"/>
    <p:sldId id="535" r:id="rId86"/>
    <p:sldId id="536" r:id="rId87"/>
    <p:sldId id="537" r:id="rId88"/>
    <p:sldId id="538" r:id="rId89"/>
    <p:sldId id="539" r:id="rId90"/>
    <p:sldId id="540" r:id="rId91"/>
    <p:sldId id="541" r:id="rId92"/>
    <p:sldId id="542" r:id="rId93"/>
    <p:sldId id="543" r:id="rId94"/>
    <p:sldId id="544" r:id="rId95"/>
    <p:sldId id="545" r:id="rId96"/>
    <p:sldId id="546" r:id="rId97"/>
    <p:sldId id="547" r:id="rId98"/>
    <p:sldId id="548" r:id="rId99"/>
    <p:sldId id="549" r:id="rId100"/>
    <p:sldId id="550" r:id="rId101"/>
    <p:sldId id="551" r:id="rId102"/>
    <p:sldId id="552" r:id="rId103"/>
    <p:sldId id="553" r:id="rId104"/>
    <p:sldId id="554" r:id="rId105"/>
    <p:sldId id="555" r:id="rId106"/>
    <p:sldId id="455" r:id="rId107"/>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247" autoAdjust="0"/>
  </p:normalViewPr>
  <p:slideViewPr>
    <p:cSldViewPr snapToGrid="0">
      <p:cViewPr varScale="1">
        <p:scale>
          <a:sx n="110" d="100"/>
          <a:sy n="110" d="100"/>
        </p:scale>
        <p:origin x="630"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tableStyles" Target="tableStyles.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notesMaster" Target="notesMasters/notesMaster1.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presProps" Target="presProps.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viewProps" Target="view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4A.1 </a:t>
          </a:r>
          <a:r>
            <a:rPr lang="zh-CN" altLang="en-US" sz="2800" dirty="0">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4A.2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4A.3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4A.4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4A.5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4B.1 </a:t>
          </a:r>
          <a:r>
            <a:rPr lang="zh-CN" altLang="en-US" sz="2800" dirty="0">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4B.2 </a:t>
          </a:r>
          <a:r>
            <a:rPr lang="zh-CN" altLang="zh-CN" sz="2800" dirty="0">
              <a:latin typeface="微软雅黑" panose="020B0503020204020204" pitchFamily="34" charset="-122"/>
              <a:ea typeface="微软雅黑" panose="020B0503020204020204" pitchFamily="34" charset="-122"/>
            </a:rPr>
            <a:t>线程跨域访问</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4B.3 </a:t>
          </a:r>
          <a:r>
            <a:rPr lang="zh-CN" altLang="zh-CN" sz="2800" dirty="0">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latin typeface="微软雅黑" panose="020B0503020204020204" pitchFamily="34" charset="-122"/>
              <a:ea typeface="微软雅黑" panose="020B0503020204020204" pitchFamily="34" charset="-122"/>
            </a:rPr>
            <a:t>4B.4 </a:t>
          </a:r>
          <a:r>
            <a:rPr lang="zh-CN" altLang="zh-CN" sz="2800" dirty="0">
              <a:latin typeface="微软雅黑" panose="020B0503020204020204" pitchFamily="34" charset="-122"/>
              <a:ea typeface="微软雅黑" panose="020B0503020204020204" pitchFamily="34" charset="-122"/>
            </a:rPr>
            <a:t>线程间同步模式</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4B.5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C113FF-9EAA-49C8-AD61-99F781E45E18}" type="doc">
      <dgm:prSet loTypeId="urn:microsoft.com/office/officeart/2005/8/layout/process2" loCatId="process" qsTypeId="urn:microsoft.com/office/officeart/2005/8/quickstyle/simple1" qsCatId="simple" csTypeId="urn:microsoft.com/office/officeart/2005/8/colors/accent1_2" csCatId="accent1" phldr="1"/>
      <dgm:spPr/>
    </dgm:pt>
    <dgm:pt modelId="{E6792327-6DE9-42A6-9FFA-EE7B71D6A762}">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启动</a:t>
          </a:r>
        </a:p>
      </dgm:t>
    </dgm:pt>
    <dgm:pt modelId="{BA5E6761-1615-45A1-97FE-3BF022193265}" type="parTrans" cxnId="{2A07FDA4-DD56-401F-9D9B-65099BF4BCC8}">
      <dgm:prSet/>
      <dgm:spPr/>
      <dgm:t>
        <a:bodyPr/>
        <a:lstStyle/>
        <a:p>
          <a:endParaRPr lang="zh-CN" altLang="en-US"/>
        </a:p>
      </dgm:t>
    </dgm:pt>
    <dgm:pt modelId="{EC4A2E55-09B3-44D7-A4A4-854C795151E1}" type="sibTrans" cxnId="{2A07FDA4-DD56-401F-9D9B-65099BF4BCC8}">
      <dgm:prSet/>
      <dgm:spPr/>
      <dgm:t>
        <a:bodyPr/>
        <a:lstStyle/>
        <a:p>
          <a:endParaRPr lang="zh-CN" altLang="en-US"/>
        </a:p>
      </dgm:t>
    </dgm:pt>
    <dgm:pt modelId="{0DD61A6A-B2C3-4FE8-A478-E9C3B703EF4E}">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执行任务</a:t>
          </a:r>
          <a:endParaRPr lang="zh-CN" altLang="en-US" sz="2000">
            <a:solidFill>
              <a:srgbClr val="002060"/>
            </a:solidFill>
          </a:endParaRPr>
        </a:p>
      </dgm:t>
    </dgm:pt>
    <dgm:pt modelId="{A4921AE4-8A68-4AF3-AF62-42D30F59EDE2}" type="parTrans" cxnId="{92360987-D48C-4C76-BA75-7548C2693835}">
      <dgm:prSet/>
      <dgm:spPr/>
      <dgm:t>
        <a:bodyPr/>
        <a:lstStyle/>
        <a:p>
          <a:endParaRPr lang="zh-CN" altLang="en-US"/>
        </a:p>
      </dgm:t>
    </dgm:pt>
    <dgm:pt modelId="{729BFD9C-2A87-4FD1-8A1A-CE52398ACD83}" type="sibTrans" cxnId="{92360987-D48C-4C76-BA75-7548C2693835}">
      <dgm:prSet/>
      <dgm:spPr/>
      <dgm:t>
        <a:bodyPr/>
        <a:lstStyle/>
        <a:p>
          <a:endParaRPr lang="zh-CN" altLang="en-US"/>
        </a:p>
      </dgm:t>
    </dgm:pt>
    <dgm:pt modelId="{491220EE-E7EB-454A-9CAF-0C028A8A6C2B}">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暂停</a:t>
          </a:r>
          <a:endParaRPr lang="zh-CN" altLang="en-US" sz="2000">
            <a:solidFill>
              <a:srgbClr val="002060"/>
            </a:solidFill>
          </a:endParaRPr>
        </a:p>
      </dgm:t>
    </dgm:pt>
    <dgm:pt modelId="{575345AD-B18E-4DC4-A21A-17779B84B8B7}" type="parTrans" cxnId="{33451003-3F60-4C62-802A-8D561D6A9945}">
      <dgm:prSet/>
      <dgm:spPr/>
      <dgm:t>
        <a:bodyPr/>
        <a:lstStyle/>
        <a:p>
          <a:endParaRPr lang="zh-CN" altLang="en-US"/>
        </a:p>
      </dgm:t>
    </dgm:pt>
    <dgm:pt modelId="{BBF8CF33-56B7-409F-8484-7B4230E94345}" type="sibTrans" cxnId="{33451003-3F60-4C62-802A-8D561D6A9945}">
      <dgm:prSet/>
      <dgm:spPr/>
      <dgm:t>
        <a:bodyPr/>
        <a:lstStyle/>
        <a:p>
          <a:endParaRPr lang="zh-CN" altLang="en-US"/>
        </a:p>
      </dgm:t>
    </dgm:pt>
    <dgm:pt modelId="{5E3E744F-AB33-48F8-80F4-A60AD1AB98D5}">
      <dgm:prSet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终止</a:t>
          </a:r>
        </a:p>
      </dgm:t>
    </dgm:pt>
    <dgm:pt modelId="{0ADCD378-0CF2-4386-B037-D353ADFD1697}" type="parTrans" cxnId="{E0616C7F-DECE-4C05-AD0D-7E782AF16AB3}">
      <dgm:prSet/>
      <dgm:spPr/>
      <dgm:t>
        <a:bodyPr/>
        <a:lstStyle/>
        <a:p>
          <a:endParaRPr lang="zh-CN" altLang="en-US"/>
        </a:p>
      </dgm:t>
    </dgm:pt>
    <dgm:pt modelId="{C75D361D-AECF-4F59-9241-9212ECC10105}" type="sibTrans" cxnId="{E0616C7F-DECE-4C05-AD0D-7E782AF16AB3}">
      <dgm:prSet/>
      <dgm:spPr/>
      <dgm:t>
        <a:bodyPr/>
        <a:lstStyle/>
        <a:p>
          <a:endParaRPr lang="zh-CN" altLang="en-US"/>
        </a:p>
      </dgm:t>
    </dgm:pt>
    <dgm:pt modelId="{33E75A9A-D7C5-49AE-9D4C-A0556B69EC8E}" type="pres">
      <dgm:prSet presAssocID="{03C113FF-9EAA-49C8-AD61-99F781E45E18}" presName="linearFlow" presStyleCnt="0">
        <dgm:presLayoutVars>
          <dgm:resizeHandles val="exact"/>
        </dgm:presLayoutVars>
      </dgm:prSet>
      <dgm:spPr/>
    </dgm:pt>
    <dgm:pt modelId="{35DE3392-AF2E-4230-958A-C61C1859777A}" type="pres">
      <dgm:prSet presAssocID="{E6792327-6DE9-42A6-9FFA-EE7B71D6A762}" presName="node" presStyleLbl="node1" presStyleIdx="0" presStyleCnt="4" custScaleY="31376">
        <dgm:presLayoutVars>
          <dgm:bulletEnabled val="1"/>
        </dgm:presLayoutVars>
      </dgm:prSet>
      <dgm:spPr/>
    </dgm:pt>
    <dgm:pt modelId="{36FD0B06-7B79-4D50-8EC7-A006FC688913}" type="pres">
      <dgm:prSet presAssocID="{EC4A2E55-09B3-44D7-A4A4-854C795151E1}" presName="sibTrans" presStyleLbl="sibTrans2D1" presStyleIdx="0" presStyleCnt="3" custScaleX="86649" custScaleY="57234" custLinFactNeighborX="4250" custLinFactNeighborY="-1824"/>
      <dgm:spPr/>
    </dgm:pt>
    <dgm:pt modelId="{DF6106E8-7529-4A57-8121-C74CCF7FD4E9}" type="pres">
      <dgm:prSet presAssocID="{EC4A2E55-09B3-44D7-A4A4-854C795151E1}" presName="connectorText" presStyleLbl="sibTrans2D1" presStyleIdx="0" presStyleCnt="3"/>
      <dgm:spPr/>
    </dgm:pt>
    <dgm:pt modelId="{281EFCEA-D0C2-4FC3-A058-D498CE8B12D7}" type="pres">
      <dgm:prSet presAssocID="{0DD61A6A-B2C3-4FE8-A478-E9C3B703EF4E}" presName="node" presStyleLbl="node1" presStyleIdx="1" presStyleCnt="4" custScaleY="29210" custLinFactNeighborY="3244">
        <dgm:presLayoutVars>
          <dgm:bulletEnabled val="1"/>
        </dgm:presLayoutVars>
      </dgm:prSet>
      <dgm:spPr/>
    </dgm:pt>
    <dgm:pt modelId="{1F7098CE-B47F-4989-AF56-0E25F89605F2}" type="pres">
      <dgm:prSet presAssocID="{729BFD9C-2A87-4FD1-8A1A-CE52398ACD83}" presName="sibTrans" presStyleLbl="sibTrans2D1" presStyleIdx="1" presStyleCnt="3" custScaleY="64672"/>
      <dgm:spPr/>
    </dgm:pt>
    <dgm:pt modelId="{DD86A46A-D4CA-4BAB-94EE-AC1F42B597E4}" type="pres">
      <dgm:prSet presAssocID="{729BFD9C-2A87-4FD1-8A1A-CE52398ACD83}" presName="connectorText" presStyleLbl="sibTrans2D1" presStyleIdx="1" presStyleCnt="3"/>
      <dgm:spPr/>
    </dgm:pt>
    <dgm:pt modelId="{ED9DD029-43E4-44D3-BA08-4674E2CACDA9}" type="pres">
      <dgm:prSet presAssocID="{491220EE-E7EB-454A-9CAF-0C028A8A6C2B}" presName="node" presStyleLbl="node1" presStyleIdx="2" presStyleCnt="4" custScaleY="27998">
        <dgm:presLayoutVars>
          <dgm:bulletEnabled val="1"/>
        </dgm:presLayoutVars>
      </dgm:prSet>
      <dgm:spPr/>
    </dgm:pt>
    <dgm:pt modelId="{EEDAF2B5-7177-4703-A1E1-BCD89D999513}" type="pres">
      <dgm:prSet presAssocID="{BBF8CF33-56B7-409F-8484-7B4230E94345}" presName="sibTrans" presStyleLbl="sibTrans2D1" presStyleIdx="2" presStyleCnt="3" custScaleX="104357" custScaleY="57234"/>
      <dgm:spPr/>
    </dgm:pt>
    <dgm:pt modelId="{AA2DC951-843A-4B76-A442-153B8115A812}" type="pres">
      <dgm:prSet presAssocID="{BBF8CF33-56B7-409F-8484-7B4230E94345}" presName="connectorText" presStyleLbl="sibTrans2D1" presStyleIdx="2" presStyleCnt="3"/>
      <dgm:spPr/>
    </dgm:pt>
    <dgm:pt modelId="{88D0CF2D-347E-40A9-9CEA-055B977A0A3E}" type="pres">
      <dgm:prSet presAssocID="{5E3E744F-AB33-48F8-80F4-A60AD1AB98D5}" presName="node" presStyleLbl="node1" presStyleIdx="3" presStyleCnt="4" custScaleY="23754" custLinFactNeighborX="-2242" custLinFactNeighborY="-9903">
        <dgm:presLayoutVars>
          <dgm:bulletEnabled val="1"/>
        </dgm:presLayoutVars>
      </dgm:prSet>
      <dgm:spPr/>
    </dgm:pt>
  </dgm:ptLst>
  <dgm:cxnLst>
    <dgm:cxn modelId="{33451003-3F60-4C62-802A-8D561D6A9945}" srcId="{03C113FF-9EAA-49C8-AD61-99F781E45E18}" destId="{491220EE-E7EB-454A-9CAF-0C028A8A6C2B}" srcOrd="2" destOrd="0" parTransId="{575345AD-B18E-4DC4-A21A-17779B84B8B7}" sibTransId="{BBF8CF33-56B7-409F-8484-7B4230E94345}"/>
    <dgm:cxn modelId="{9D62075E-F1E1-4853-9A93-FEC7BB04F9C4}" type="presOf" srcId="{EC4A2E55-09B3-44D7-A4A4-854C795151E1}" destId="{36FD0B06-7B79-4D50-8EC7-A006FC688913}" srcOrd="0" destOrd="0" presId="urn:microsoft.com/office/officeart/2005/8/layout/process2"/>
    <dgm:cxn modelId="{4EFACF5F-8133-4772-BC69-CBF39E0B9538}" type="presOf" srcId="{BBF8CF33-56B7-409F-8484-7B4230E94345}" destId="{AA2DC951-843A-4B76-A442-153B8115A812}" srcOrd="1" destOrd="0" presId="urn:microsoft.com/office/officeart/2005/8/layout/process2"/>
    <dgm:cxn modelId="{21B26565-127E-45CC-9642-B216F91321C3}" type="presOf" srcId="{BBF8CF33-56B7-409F-8484-7B4230E94345}" destId="{EEDAF2B5-7177-4703-A1E1-BCD89D999513}" srcOrd="0" destOrd="0" presId="urn:microsoft.com/office/officeart/2005/8/layout/process2"/>
    <dgm:cxn modelId="{F28CCA4B-36EB-409D-9E6B-EFF6C1BAC1C0}" type="presOf" srcId="{03C113FF-9EAA-49C8-AD61-99F781E45E18}" destId="{33E75A9A-D7C5-49AE-9D4C-A0556B69EC8E}" srcOrd="0" destOrd="0" presId="urn:microsoft.com/office/officeart/2005/8/layout/process2"/>
    <dgm:cxn modelId="{DF54CB53-1703-4C68-8DEE-80F3BA933D15}" type="presOf" srcId="{EC4A2E55-09B3-44D7-A4A4-854C795151E1}" destId="{DF6106E8-7529-4A57-8121-C74CCF7FD4E9}" srcOrd="1" destOrd="0" presId="urn:microsoft.com/office/officeart/2005/8/layout/process2"/>
    <dgm:cxn modelId="{BCB50776-C77A-4F90-8D3E-DF583DFA4184}" type="presOf" srcId="{491220EE-E7EB-454A-9CAF-0C028A8A6C2B}" destId="{ED9DD029-43E4-44D3-BA08-4674E2CACDA9}" srcOrd="0" destOrd="0" presId="urn:microsoft.com/office/officeart/2005/8/layout/process2"/>
    <dgm:cxn modelId="{81BB6A56-B212-4A05-9394-C05BDF2DDE63}" type="presOf" srcId="{729BFD9C-2A87-4FD1-8A1A-CE52398ACD83}" destId="{1F7098CE-B47F-4989-AF56-0E25F89605F2}" srcOrd="0" destOrd="0" presId="urn:microsoft.com/office/officeart/2005/8/layout/process2"/>
    <dgm:cxn modelId="{43070177-EE00-4AE3-9A30-CCFFF260646C}" type="presOf" srcId="{0DD61A6A-B2C3-4FE8-A478-E9C3B703EF4E}" destId="{281EFCEA-D0C2-4FC3-A058-D498CE8B12D7}" srcOrd="0" destOrd="0" presId="urn:microsoft.com/office/officeart/2005/8/layout/process2"/>
    <dgm:cxn modelId="{E0616C7F-DECE-4C05-AD0D-7E782AF16AB3}" srcId="{03C113FF-9EAA-49C8-AD61-99F781E45E18}" destId="{5E3E744F-AB33-48F8-80F4-A60AD1AB98D5}" srcOrd="3" destOrd="0" parTransId="{0ADCD378-0CF2-4386-B037-D353ADFD1697}" sibTransId="{C75D361D-AECF-4F59-9241-9212ECC10105}"/>
    <dgm:cxn modelId="{AB86C97F-C856-4C05-88D6-05AB6F7619C3}" type="presOf" srcId="{729BFD9C-2A87-4FD1-8A1A-CE52398ACD83}" destId="{DD86A46A-D4CA-4BAB-94EE-AC1F42B597E4}" srcOrd="1" destOrd="0" presId="urn:microsoft.com/office/officeart/2005/8/layout/process2"/>
    <dgm:cxn modelId="{92360987-D48C-4C76-BA75-7548C2693835}" srcId="{03C113FF-9EAA-49C8-AD61-99F781E45E18}" destId="{0DD61A6A-B2C3-4FE8-A478-E9C3B703EF4E}" srcOrd="1" destOrd="0" parTransId="{A4921AE4-8A68-4AF3-AF62-42D30F59EDE2}" sibTransId="{729BFD9C-2A87-4FD1-8A1A-CE52398ACD83}"/>
    <dgm:cxn modelId="{B97B9593-B9DF-4279-8B53-8B593E637395}" type="presOf" srcId="{E6792327-6DE9-42A6-9FFA-EE7B71D6A762}" destId="{35DE3392-AF2E-4230-958A-C61C1859777A}" srcOrd="0" destOrd="0" presId="urn:microsoft.com/office/officeart/2005/8/layout/process2"/>
    <dgm:cxn modelId="{2A07FDA4-DD56-401F-9D9B-65099BF4BCC8}" srcId="{03C113FF-9EAA-49C8-AD61-99F781E45E18}" destId="{E6792327-6DE9-42A6-9FFA-EE7B71D6A762}" srcOrd="0" destOrd="0" parTransId="{BA5E6761-1615-45A1-97FE-3BF022193265}" sibTransId="{EC4A2E55-09B3-44D7-A4A4-854C795151E1}"/>
    <dgm:cxn modelId="{113DC9E9-C217-4BCB-B759-8111BCC79EEC}" type="presOf" srcId="{5E3E744F-AB33-48F8-80F4-A60AD1AB98D5}" destId="{88D0CF2D-347E-40A9-9CEA-055B977A0A3E}" srcOrd="0" destOrd="0" presId="urn:microsoft.com/office/officeart/2005/8/layout/process2"/>
    <dgm:cxn modelId="{D6B1138C-E0F8-49E9-9BDF-A202A561C886}" type="presParOf" srcId="{33E75A9A-D7C5-49AE-9D4C-A0556B69EC8E}" destId="{35DE3392-AF2E-4230-958A-C61C1859777A}" srcOrd="0" destOrd="0" presId="urn:microsoft.com/office/officeart/2005/8/layout/process2"/>
    <dgm:cxn modelId="{04F669EC-6352-4EFF-8E6E-7BF98BA82ECC}" type="presParOf" srcId="{33E75A9A-D7C5-49AE-9D4C-A0556B69EC8E}" destId="{36FD0B06-7B79-4D50-8EC7-A006FC688913}" srcOrd="1" destOrd="0" presId="urn:microsoft.com/office/officeart/2005/8/layout/process2"/>
    <dgm:cxn modelId="{67BC89CD-89A4-45A7-A740-B07A54387EBC}" type="presParOf" srcId="{36FD0B06-7B79-4D50-8EC7-A006FC688913}" destId="{DF6106E8-7529-4A57-8121-C74CCF7FD4E9}" srcOrd="0" destOrd="0" presId="urn:microsoft.com/office/officeart/2005/8/layout/process2"/>
    <dgm:cxn modelId="{14CE0CA1-3006-4EF9-87F8-8CB47693203D}" type="presParOf" srcId="{33E75A9A-D7C5-49AE-9D4C-A0556B69EC8E}" destId="{281EFCEA-D0C2-4FC3-A058-D498CE8B12D7}" srcOrd="2" destOrd="0" presId="urn:microsoft.com/office/officeart/2005/8/layout/process2"/>
    <dgm:cxn modelId="{148C602E-402D-483F-BB12-3A254A4E78FD}" type="presParOf" srcId="{33E75A9A-D7C5-49AE-9D4C-A0556B69EC8E}" destId="{1F7098CE-B47F-4989-AF56-0E25F89605F2}" srcOrd="3" destOrd="0" presId="urn:microsoft.com/office/officeart/2005/8/layout/process2"/>
    <dgm:cxn modelId="{1C0ED002-BD72-4A8C-8C93-7B64FC078BDE}" type="presParOf" srcId="{1F7098CE-B47F-4989-AF56-0E25F89605F2}" destId="{DD86A46A-D4CA-4BAB-94EE-AC1F42B597E4}" srcOrd="0" destOrd="0" presId="urn:microsoft.com/office/officeart/2005/8/layout/process2"/>
    <dgm:cxn modelId="{DD3525EC-FBCD-4D30-8D77-7C90329AF465}" type="presParOf" srcId="{33E75A9A-D7C5-49AE-9D4C-A0556B69EC8E}" destId="{ED9DD029-43E4-44D3-BA08-4674E2CACDA9}" srcOrd="4" destOrd="0" presId="urn:microsoft.com/office/officeart/2005/8/layout/process2"/>
    <dgm:cxn modelId="{4661896E-7F18-4432-B6FD-07ADFBA1F0D6}" type="presParOf" srcId="{33E75A9A-D7C5-49AE-9D4C-A0556B69EC8E}" destId="{EEDAF2B5-7177-4703-A1E1-BCD89D999513}" srcOrd="5" destOrd="0" presId="urn:microsoft.com/office/officeart/2005/8/layout/process2"/>
    <dgm:cxn modelId="{CD65EBCC-5BD2-4D38-95BD-9E8AB9EE2441}" type="presParOf" srcId="{EEDAF2B5-7177-4703-A1E1-BCD89D999513}" destId="{AA2DC951-843A-4B76-A442-153B8115A812}" srcOrd="0" destOrd="0" presId="urn:microsoft.com/office/officeart/2005/8/layout/process2"/>
    <dgm:cxn modelId="{F0B7542A-F673-4A6C-A9CB-84C35A98A5E4}" type="presParOf" srcId="{33E75A9A-D7C5-49AE-9D4C-A0556B69EC8E}" destId="{88D0CF2D-347E-40A9-9CEA-055B977A0A3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dgm:spPr/>
      <dgm:t>
        <a:bodyPr/>
        <a:lstStyle/>
        <a:p>
          <a:r>
            <a:rPr lang="zh-CN" altLang="en-US" dirty="0"/>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dgm:spPr/>
      <dgm:t>
        <a:bodyPr/>
        <a:lstStyle/>
        <a:p>
          <a:r>
            <a:rPr lang="zh-CN" altLang="en-US" dirty="0"/>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dgm:t>
        <a:bodyPr/>
        <a:lstStyle/>
        <a:p>
          <a:r>
            <a:rPr lang="zh-CN" altLang="en-US" sz="2000" dirty="0">
              <a:latin typeface="微软雅黑" panose="020B0503020204020204" pitchFamily="34" charset="-122"/>
              <a:ea typeface="微软雅黑" panose="020B0503020204020204" pitchFamily="34" charset="-122"/>
            </a:rPr>
            <a:t>无须等待</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dgm:spPr/>
      <dgm:t>
        <a:bodyPr/>
        <a:lstStyle/>
        <a:p>
          <a:r>
            <a:rPr lang="zh-CN" altLang="en-US" dirty="0"/>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未获得目标结果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custLinFactNeighborY="-7864">
        <dgm:presLayoutVars>
          <dgm:chMax val="1"/>
          <dgm:bulletEnabled val="1"/>
        </dgm:presLayoutVars>
      </dgm:prSet>
      <dgm:spPr/>
    </dgm:pt>
    <dgm:pt modelId="{D9640698-1616-4BFF-8611-81E20260326E}" type="pres">
      <dgm:prSet presAssocID="{C7D1E38D-1F04-4583-A4D3-4D34A1D1DE14}" presName="descendantText" presStyleLbl="alignAcc1" presStyleIdx="1" presStyleCnt="3" custLinFactNeighborY="-12096">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custLinFactNeighborY="-17694">
        <dgm:presLayoutVars>
          <dgm:chMax val="1"/>
          <dgm:bulletEnabled val="1"/>
        </dgm:presLayoutVars>
      </dgm:prSet>
      <dgm:spPr/>
    </dgm:pt>
    <dgm:pt modelId="{82F5DB5B-117B-4401-B266-E6607DEF6C62}" type="pres">
      <dgm:prSet presAssocID="{7C40AAD4-28C9-4FAA-AC33-5D6BF012F1C6}" presName="descendantText" presStyleLbl="alignAcc1" presStyleIdx="2" presStyleCnt="3" custLinFactNeighborY="-27216">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9D46F03E-661A-4D84-90E8-EBB71A0B94D8}" type="presOf" srcId="{4BF9719D-C7B9-4EE1-9773-8875E41B52EE}" destId="{F728A8D7-C43C-4E9E-B4E9-FFE073E7F7E3}"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DB66ED4E-A54E-4DDB-A790-31FE5141FDD4}" type="presOf" srcId="{A6E66D1E-CE84-4688-B2B7-6E5C5BC35885}" destId="{82F5DB5B-117B-4401-B266-E6607DEF6C62}" srcOrd="0" destOrd="0" presId="urn:microsoft.com/office/officeart/2005/8/layout/chevron2"/>
    <dgm:cxn modelId="{BF6F1971-7514-4DAA-9476-B93C6415C240}" type="presOf" srcId="{7C40AAD4-28C9-4FAA-AC33-5D6BF012F1C6}" destId="{EA4C2F12-E732-49C6-BD39-57F323D38646}" srcOrd="0" destOrd="0" presId="urn:microsoft.com/office/officeart/2005/8/layout/chevron2"/>
    <dgm:cxn modelId="{5AF1847B-8E9A-47A3-91F8-58792AA32EC7}" type="presOf" srcId="{C7D1E38D-1F04-4583-A4D3-4D34A1D1DE14}" destId="{AFD0026B-3F9F-4FC2-B508-1811B535D3A9}"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90DB3D85-8522-4153-91F4-9ADAA94FB138}" type="presOf" srcId="{AE21507F-2C0C-4D81-AA98-BF10E0455395}" destId="{D9640698-1616-4BFF-8611-81E20260326E}" srcOrd="0" destOrd="0" presId="urn:microsoft.com/office/officeart/2005/8/layout/chevron2"/>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EFF8E0B9-8974-40ED-972B-D3F512BD50F4}" type="presOf" srcId="{255FBACF-0C9A-4800-863C-4708D190B2BF}" destId="{57F03222-225E-448A-9EF8-601B56BDD9F5}" srcOrd="0" destOrd="0" presId="urn:microsoft.com/office/officeart/2005/8/layout/chevron2"/>
    <dgm:cxn modelId="{37C97DD4-B08E-4BCB-B06B-0A3EB927F95F}" type="presOf" srcId="{BB8EC7B0-B04B-43C7-8B2E-9DBC464AD28C}" destId="{E9E8B1A8-0303-4002-BCFF-3EEE11942545}"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31488075-C60A-47F2-9391-906B15B913B9}" type="presParOf" srcId="{E9E8B1A8-0303-4002-BCFF-3EEE11942545}" destId="{C148FEC4-9091-484A-845E-AD52FE7FA083}" srcOrd="0" destOrd="0" presId="urn:microsoft.com/office/officeart/2005/8/layout/chevron2"/>
    <dgm:cxn modelId="{7AADBDE2-D354-4428-9C85-5FD4E6CA0953}" type="presParOf" srcId="{C148FEC4-9091-484A-845E-AD52FE7FA083}" destId="{F728A8D7-C43C-4E9E-B4E9-FFE073E7F7E3}" srcOrd="0" destOrd="0" presId="urn:microsoft.com/office/officeart/2005/8/layout/chevron2"/>
    <dgm:cxn modelId="{FC4B443C-53E2-4978-BF28-053E546E240C}" type="presParOf" srcId="{C148FEC4-9091-484A-845E-AD52FE7FA083}" destId="{57F03222-225E-448A-9EF8-601B56BDD9F5}" srcOrd="1" destOrd="0" presId="urn:microsoft.com/office/officeart/2005/8/layout/chevron2"/>
    <dgm:cxn modelId="{222E87D7-9A67-4383-A9F7-F5795CB97032}" type="presParOf" srcId="{E9E8B1A8-0303-4002-BCFF-3EEE11942545}" destId="{8F582BE6-2D57-4AF1-B278-313A67F7DF60}" srcOrd="1" destOrd="0" presId="urn:microsoft.com/office/officeart/2005/8/layout/chevron2"/>
    <dgm:cxn modelId="{5AB60CCA-E434-452B-B0D0-AFB9C48B4261}" type="presParOf" srcId="{E9E8B1A8-0303-4002-BCFF-3EEE11942545}" destId="{036B6F98-9FF9-4C9E-AF13-7B355CE29D1E}" srcOrd="2" destOrd="0" presId="urn:microsoft.com/office/officeart/2005/8/layout/chevron2"/>
    <dgm:cxn modelId="{712A8D48-1E56-4B8E-984D-25F4985FBF70}" type="presParOf" srcId="{036B6F98-9FF9-4C9E-AF13-7B355CE29D1E}" destId="{AFD0026B-3F9F-4FC2-B508-1811B535D3A9}" srcOrd="0" destOrd="0" presId="urn:microsoft.com/office/officeart/2005/8/layout/chevron2"/>
    <dgm:cxn modelId="{83C21B2C-0072-41BE-A94A-8626B06E97B9}" type="presParOf" srcId="{036B6F98-9FF9-4C9E-AF13-7B355CE29D1E}" destId="{D9640698-1616-4BFF-8611-81E20260326E}" srcOrd="1" destOrd="0" presId="urn:microsoft.com/office/officeart/2005/8/layout/chevron2"/>
    <dgm:cxn modelId="{E32CBE7C-12E1-45B4-9E71-894D8C37C337}" type="presParOf" srcId="{E9E8B1A8-0303-4002-BCFF-3EEE11942545}" destId="{762CA839-0022-40FA-B30F-ADB63F902E07}" srcOrd="3" destOrd="0" presId="urn:microsoft.com/office/officeart/2005/8/layout/chevron2"/>
    <dgm:cxn modelId="{4708A8F7-B9FB-40D9-A5AC-C7B94D84BAC7}" type="presParOf" srcId="{E9E8B1A8-0303-4002-BCFF-3EEE11942545}" destId="{7EA8EE00-68BF-48EA-9A7C-7D1B2C6AE796}" srcOrd="4" destOrd="0" presId="urn:microsoft.com/office/officeart/2005/8/layout/chevron2"/>
    <dgm:cxn modelId="{E8FBA530-62E8-4D49-93AD-863BC26997A5}" type="presParOf" srcId="{7EA8EE00-68BF-48EA-9A7C-7D1B2C6AE796}" destId="{EA4C2F12-E732-49C6-BD39-57F323D38646}" srcOrd="0" destOrd="0" presId="urn:microsoft.com/office/officeart/2005/8/layout/chevron2"/>
    <dgm:cxn modelId="{1045EF3E-FCBB-4F8F-9693-5531C10F7590}"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custT="1"/>
      <dgm:spPr>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custT="1"/>
      <dgm:spPr>
        <a:solidFill>
          <a:schemeClr val="accent2">
            <a:lumMod val="75000"/>
          </a:schemeClr>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a:solidFill>
          <a:schemeClr val="accent2">
            <a:lumMod val="60000"/>
            <a:lumOff val="40000"/>
            <a:alpha val="90000"/>
          </a:schemeClr>
        </a:solidFill>
      </dgm:spPr>
      <dgm:t>
        <a:bodyPr/>
        <a:lstStyle/>
        <a:p>
          <a:r>
            <a:rPr lang="zh-CN" altLang="en-US" sz="2000" dirty="0">
              <a:latin typeface="微软雅黑" panose="020B0503020204020204" pitchFamily="34" charset="-122"/>
              <a:ea typeface="微软雅黑" panose="020B0503020204020204" pitchFamily="34" charset="-122"/>
            </a:rPr>
            <a:t>耗时等待过程</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custT="1"/>
      <dgm:spPr>
        <a:solidFill>
          <a:srgbClr val="0070C0"/>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dgm:presLayoutVars>
          <dgm:chMax val="1"/>
          <dgm:bulletEnabled val="1"/>
        </dgm:presLayoutVars>
      </dgm:prSet>
      <dgm:spPr/>
    </dgm:pt>
    <dgm:pt modelId="{D9640698-1616-4BFF-8611-81E20260326E}" type="pres">
      <dgm:prSet presAssocID="{C7D1E38D-1F04-4583-A4D3-4D34A1D1DE14}" presName="descendantText" presStyleLbl="alignAcc1" presStyleIdx="1" presStyleCnt="3">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dgm:presLayoutVars>
          <dgm:chMax val="1"/>
          <dgm:bulletEnabled val="1"/>
        </dgm:presLayoutVars>
      </dgm:prSet>
      <dgm:spPr/>
    </dgm:pt>
    <dgm:pt modelId="{82F5DB5B-117B-4401-B266-E6607DEF6C62}" type="pres">
      <dgm:prSet presAssocID="{7C40AAD4-28C9-4FAA-AC33-5D6BF012F1C6}" presName="descendantText" presStyleLbl="alignAcc1" presStyleIdx="2" presStyleCnt="3">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402FBC2D-1D22-4352-864A-4457CBDF4BCF}" type="presOf" srcId="{A6E66D1E-CE84-4688-B2B7-6E5C5BC35885}" destId="{82F5DB5B-117B-4401-B266-E6607DEF6C62}" srcOrd="0" destOrd="0" presId="urn:microsoft.com/office/officeart/2005/8/layout/chevron2"/>
    <dgm:cxn modelId="{2E79392E-52BC-4D0D-AA3A-8E32DF06A962}" type="presOf" srcId="{BB8EC7B0-B04B-43C7-8B2E-9DBC464AD28C}" destId="{E9E8B1A8-0303-4002-BCFF-3EEE11942545}" srcOrd="0" destOrd="0" presId="urn:microsoft.com/office/officeart/2005/8/layout/chevron2"/>
    <dgm:cxn modelId="{47AFDC2E-398F-43C0-9381-CC5E03C0E60B}" type="presOf" srcId="{C7D1E38D-1F04-4583-A4D3-4D34A1D1DE14}" destId="{AFD0026B-3F9F-4FC2-B508-1811B535D3A9}" srcOrd="0" destOrd="0" presId="urn:microsoft.com/office/officeart/2005/8/layout/chevron2"/>
    <dgm:cxn modelId="{E2CEDD61-CB66-4D09-93A2-15F16CA01F74}" type="presOf" srcId="{AE21507F-2C0C-4D81-AA98-BF10E0455395}" destId="{D9640698-1616-4BFF-8611-81E20260326E}"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9B43D748-2B8A-4DFB-99B1-0EB2A5446F36}" type="presOf" srcId="{255FBACF-0C9A-4800-863C-4708D190B2BF}" destId="{57F03222-225E-448A-9EF8-601B56BDD9F5}" srcOrd="0" destOrd="0" presId="urn:microsoft.com/office/officeart/2005/8/layout/chevron2"/>
    <dgm:cxn modelId="{DC4FCB49-9185-4E7B-B796-B02E2F0C1C3A}" type="presOf" srcId="{4BF9719D-C7B9-4EE1-9773-8875E41B52EE}" destId="{F728A8D7-C43C-4E9E-B4E9-FFE073E7F7E3}"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4801B0D9-9827-4623-B5D3-686F06F933D3}" type="presOf" srcId="{7C40AAD4-28C9-4FAA-AC33-5D6BF012F1C6}" destId="{EA4C2F12-E732-49C6-BD39-57F323D38646}"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8A935295-E1D8-45DD-B0D2-DE181BCEF300}" type="presParOf" srcId="{E9E8B1A8-0303-4002-BCFF-3EEE11942545}" destId="{C148FEC4-9091-484A-845E-AD52FE7FA083}" srcOrd="0" destOrd="0" presId="urn:microsoft.com/office/officeart/2005/8/layout/chevron2"/>
    <dgm:cxn modelId="{FEE3361E-FE32-4EAE-979C-82F29A4B25D4}" type="presParOf" srcId="{C148FEC4-9091-484A-845E-AD52FE7FA083}" destId="{F728A8D7-C43C-4E9E-B4E9-FFE073E7F7E3}" srcOrd="0" destOrd="0" presId="urn:microsoft.com/office/officeart/2005/8/layout/chevron2"/>
    <dgm:cxn modelId="{E1485E19-E340-4ACA-ACA3-B36C2FFCEB92}" type="presParOf" srcId="{C148FEC4-9091-484A-845E-AD52FE7FA083}" destId="{57F03222-225E-448A-9EF8-601B56BDD9F5}" srcOrd="1" destOrd="0" presId="urn:microsoft.com/office/officeart/2005/8/layout/chevron2"/>
    <dgm:cxn modelId="{C9058309-A06F-416B-924D-6793918EBC24}" type="presParOf" srcId="{E9E8B1A8-0303-4002-BCFF-3EEE11942545}" destId="{8F582BE6-2D57-4AF1-B278-313A67F7DF60}" srcOrd="1" destOrd="0" presId="urn:microsoft.com/office/officeart/2005/8/layout/chevron2"/>
    <dgm:cxn modelId="{D3C54043-1092-4B20-BEDE-D8FAC0D5AD06}" type="presParOf" srcId="{E9E8B1A8-0303-4002-BCFF-3EEE11942545}" destId="{036B6F98-9FF9-4C9E-AF13-7B355CE29D1E}" srcOrd="2" destOrd="0" presId="urn:microsoft.com/office/officeart/2005/8/layout/chevron2"/>
    <dgm:cxn modelId="{8477470E-AE48-461C-B177-705C70CFA52B}" type="presParOf" srcId="{036B6F98-9FF9-4C9E-AF13-7B355CE29D1E}" destId="{AFD0026B-3F9F-4FC2-B508-1811B535D3A9}" srcOrd="0" destOrd="0" presId="urn:microsoft.com/office/officeart/2005/8/layout/chevron2"/>
    <dgm:cxn modelId="{19EF3C57-638E-43B2-BFE7-5A67A2C3F8C0}" type="presParOf" srcId="{036B6F98-9FF9-4C9E-AF13-7B355CE29D1E}" destId="{D9640698-1616-4BFF-8611-81E20260326E}" srcOrd="1" destOrd="0" presId="urn:microsoft.com/office/officeart/2005/8/layout/chevron2"/>
    <dgm:cxn modelId="{A1976C37-82DB-499F-A300-9FEE061360D0}" type="presParOf" srcId="{E9E8B1A8-0303-4002-BCFF-3EEE11942545}" destId="{762CA839-0022-40FA-B30F-ADB63F902E07}" srcOrd="3" destOrd="0" presId="urn:microsoft.com/office/officeart/2005/8/layout/chevron2"/>
    <dgm:cxn modelId="{4AFAE086-C945-4B7D-A554-D3FACF50EDD7}" type="presParOf" srcId="{E9E8B1A8-0303-4002-BCFF-3EEE11942545}" destId="{7EA8EE00-68BF-48EA-9A7C-7D1B2C6AE796}" srcOrd="4" destOrd="0" presId="urn:microsoft.com/office/officeart/2005/8/layout/chevron2"/>
    <dgm:cxn modelId="{3A888E0D-1595-4106-B015-9C6E26350049}" type="presParOf" srcId="{7EA8EE00-68BF-48EA-9A7C-7D1B2C6AE796}" destId="{EA4C2F12-E732-49C6-BD39-57F323D38646}" srcOrd="0" destOrd="0" presId="urn:microsoft.com/office/officeart/2005/8/layout/chevron2"/>
    <dgm:cxn modelId="{1D696AA3-E6FA-4F9F-9E9C-414362AAF93C}"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E035C26-180C-465D-8AC2-C0F5ECEB01EF}" type="doc">
      <dgm:prSet loTypeId="urn:microsoft.com/office/officeart/2008/layout/AlternatingPictureCircles" loCatId="picture" qsTypeId="urn:microsoft.com/office/officeart/2005/8/quickstyle/simple1" qsCatId="simple" csTypeId="urn:microsoft.com/office/officeart/2005/8/colors/accent1_2" csCatId="accent1" phldr="1"/>
      <dgm:spPr/>
      <dgm:t>
        <a:bodyPr/>
        <a:lstStyle/>
        <a:p>
          <a:endParaRPr lang="zh-CN" altLang="en-US"/>
        </a:p>
      </dgm:t>
    </dgm:pt>
    <dgm:pt modelId="{9189FB4C-A1E8-49B5-A35F-0C2BE71E61AA}">
      <dgm:prSet phldrT="[文本]"/>
      <dgm:spPr/>
      <dgm:t>
        <a:bodyPr/>
        <a:lstStyle/>
        <a:p>
          <a:r>
            <a:rPr lang="zh-CN" altLang="en-US" dirty="0">
              <a:latin typeface="微软雅黑" panose="020B0503020204020204" pitchFamily="34" charset="-122"/>
              <a:ea typeface="微软雅黑" panose="020B0503020204020204" pitchFamily="34" charset="-122"/>
            </a:rPr>
            <a:t>数据</a:t>
          </a:r>
        </a:p>
      </dgm:t>
    </dgm:pt>
    <dgm:pt modelId="{041784D4-573A-4905-A9D7-4CAC7B9E749D}" type="parTrans" cxnId="{1EE91A59-FB18-4ADB-A6B0-630CC7CC51B5}">
      <dgm:prSet/>
      <dgm:spPr/>
      <dgm:t>
        <a:bodyPr/>
        <a:lstStyle/>
        <a:p>
          <a:endParaRPr lang="zh-CN" altLang="en-US"/>
        </a:p>
      </dgm:t>
    </dgm:pt>
    <dgm:pt modelId="{75658C29-6638-4977-A6AC-55956F9A8EA8}" type="sibTrans" cxnId="{1EE91A59-FB18-4ADB-A6B0-630CC7CC51B5}">
      <dgm:prSet/>
      <dgm:spPr/>
      <dgm:t>
        <a:bodyPr/>
        <a:lstStyle/>
        <a:p>
          <a:endParaRPr lang="zh-CN" altLang="en-US"/>
        </a:p>
      </dgm:t>
    </dgm:pt>
    <dgm:pt modelId="{21F83EC7-2BB0-4989-8A7A-31525327E098}">
      <dgm:prSet phldrT="[文本]"/>
      <dgm:spPr/>
      <dgm:t>
        <a:bodyPr/>
        <a:lstStyle/>
        <a:p>
          <a:r>
            <a:rPr lang="zh-CN" altLang="en-US" dirty="0">
              <a:latin typeface="微软雅黑" panose="020B0503020204020204" pitchFamily="34" charset="-122"/>
              <a:ea typeface="微软雅黑" panose="020B0503020204020204" pitchFamily="34" charset="-122"/>
            </a:rPr>
            <a:t>数据</a:t>
          </a:r>
        </a:p>
      </dgm:t>
    </dgm:pt>
    <dgm:pt modelId="{C69ADFAD-6ADA-44DD-A2CA-9C91E82A5418}" type="parTrans" cxnId="{95D5306E-09CD-4603-8249-D4AB868F629A}">
      <dgm:prSet/>
      <dgm:spPr/>
      <dgm:t>
        <a:bodyPr/>
        <a:lstStyle/>
        <a:p>
          <a:endParaRPr lang="zh-CN" altLang="en-US"/>
        </a:p>
      </dgm:t>
    </dgm:pt>
    <dgm:pt modelId="{88D5C6C7-69CD-432D-8C0D-B980D77EFC47}" type="sibTrans" cxnId="{95D5306E-09CD-4603-8249-D4AB868F629A}">
      <dgm:prSet/>
      <dgm:spPr/>
      <dgm:t>
        <a:bodyPr/>
        <a:lstStyle/>
        <a:p>
          <a:endParaRPr lang="zh-CN" altLang="en-US"/>
        </a:p>
      </dgm:t>
    </dgm:pt>
    <dgm:pt modelId="{975CD59D-FF3F-4DC4-9B0B-DF6741DAAAB6}" type="pres">
      <dgm:prSet presAssocID="{4E035C26-180C-465D-8AC2-C0F5ECEB01EF}" presName="Name0" presStyleCnt="0">
        <dgm:presLayoutVars>
          <dgm:chMax/>
          <dgm:chPref/>
          <dgm:dir/>
        </dgm:presLayoutVars>
      </dgm:prSet>
      <dgm:spPr/>
    </dgm:pt>
    <dgm:pt modelId="{3B1D858C-069D-4D0F-A9CF-BD9AADD371EA}" type="pres">
      <dgm:prSet presAssocID="{9189FB4C-A1E8-49B5-A35F-0C2BE71E61AA}" presName="composite" presStyleCnt="0"/>
      <dgm:spPr/>
    </dgm:pt>
    <dgm:pt modelId="{5FC81B3C-640E-4287-90CF-B33C69CB0F69}" type="pres">
      <dgm:prSet presAssocID="{9189FB4C-A1E8-49B5-A35F-0C2BE71E61AA}" presName="Accent" presStyleLbl="alignNode1" presStyleIdx="0" presStyleCnt="3">
        <dgm:presLayoutVars>
          <dgm:chMax val="0"/>
          <dgm:chPref val="0"/>
        </dgm:presLayoutVars>
      </dgm:prSet>
      <dgm:spPr/>
    </dgm:pt>
    <dgm:pt modelId="{8A538B6A-3252-48D5-971F-479AEBD8CC48}" type="pres">
      <dgm:prSet presAssocID="{9189FB4C-A1E8-49B5-A35F-0C2BE71E61AA}" presName="Image" presStyleLbl="bgImgPlace1" presStyleIdx="0" presStyleCnt="2" custScaleX="69749" custScaleY="45652" custLinFactNeighborX="18669" custLinFactNeighborY="1648">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89DFA2FD-28B1-45C3-A3BF-AA5D91DAA24B}" type="pres">
      <dgm:prSet presAssocID="{9189FB4C-A1E8-49B5-A35F-0C2BE71E61AA}" presName="Parent" presStyleLbl="fgAccFollowNode1" presStyleIdx="0" presStyleCnt="2">
        <dgm:presLayoutVars>
          <dgm:chMax val="0"/>
          <dgm:chPref val="0"/>
          <dgm:bulletEnabled val="1"/>
        </dgm:presLayoutVars>
      </dgm:prSet>
      <dgm:spPr/>
    </dgm:pt>
    <dgm:pt modelId="{D796D12E-8038-4D70-8EED-FB0A10FA58D1}" type="pres">
      <dgm:prSet presAssocID="{9189FB4C-A1E8-49B5-A35F-0C2BE71E61AA}" presName="Space" presStyleCnt="0">
        <dgm:presLayoutVars>
          <dgm:chMax val="0"/>
          <dgm:chPref val="0"/>
        </dgm:presLayoutVars>
      </dgm:prSet>
      <dgm:spPr/>
    </dgm:pt>
    <dgm:pt modelId="{DEB81DAE-9874-451B-A28F-DE29F794D0F8}" type="pres">
      <dgm:prSet presAssocID="{75658C29-6638-4977-A6AC-55956F9A8EA8}" presName="ConnectorComposite" presStyleCnt="0"/>
      <dgm:spPr/>
    </dgm:pt>
    <dgm:pt modelId="{5B4798CC-F620-4370-8994-40FA23F924BC}" type="pres">
      <dgm:prSet presAssocID="{75658C29-6638-4977-A6AC-55956F9A8EA8}" presName="TopSpacing" presStyleCnt="0"/>
      <dgm:spPr/>
    </dgm:pt>
    <dgm:pt modelId="{5D7981C6-C437-4691-ADA8-465C7A5F40A6}" type="pres">
      <dgm:prSet presAssocID="{75658C29-6638-4977-A6AC-55956F9A8EA8}" presName="Connector" presStyleLbl="alignNode1" presStyleIdx="1" presStyleCnt="3" custLinFactX="169002" custLinFactNeighborX="200000" custLinFactNeighborY="-40349"/>
      <dgm:spPr/>
    </dgm:pt>
    <dgm:pt modelId="{EC70C341-3784-44B1-9CA8-F9F4C1812947}" type="pres">
      <dgm:prSet presAssocID="{75658C29-6638-4977-A6AC-55956F9A8EA8}" presName="BottomSpacing" presStyleCnt="0"/>
      <dgm:spPr/>
    </dgm:pt>
    <dgm:pt modelId="{48C36ADE-5D98-4C54-87A9-E779CCDD89CD}" type="pres">
      <dgm:prSet presAssocID="{21F83EC7-2BB0-4989-8A7A-31525327E098}" presName="composite" presStyleCnt="0"/>
      <dgm:spPr/>
    </dgm:pt>
    <dgm:pt modelId="{E519FD1C-210A-4C1A-82A0-D3C356EEE91B}" type="pres">
      <dgm:prSet presAssocID="{21F83EC7-2BB0-4989-8A7A-31525327E098}" presName="Accent" presStyleLbl="alignNode1" presStyleIdx="2" presStyleCnt="3" custLinFactNeighborX="-7586" custLinFactNeighborY="-2499">
        <dgm:presLayoutVars>
          <dgm:chMax val="0"/>
          <dgm:chPref val="0"/>
        </dgm:presLayoutVars>
      </dgm:prSet>
      <dgm:spPr/>
    </dgm:pt>
    <dgm:pt modelId="{77A11DDB-39C5-4C63-AF5F-33B1A0E26549}" type="pres">
      <dgm:prSet presAssocID="{21F83EC7-2BB0-4989-8A7A-31525327E098}" presName="Image" presStyleLbl="bgImgPlace1" presStyleIdx="1" presStyleCnt="2" custScaleX="60321" custScaleY="48515" custLinFactNeighborX="-17527" custLinFactNeighborY="-2686">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5433A438-AD0B-43ED-BD59-CEF71F8B86B3}" type="pres">
      <dgm:prSet presAssocID="{21F83EC7-2BB0-4989-8A7A-31525327E098}" presName="Parent" presStyleLbl="fgAccFollowNode1" presStyleIdx="1" presStyleCnt="2" custLinFactNeighborX="-7095" custLinFactNeighborY="-3204">
        <dgm:presLayoutVars>
          <dgm:chMax val="0"/>
          <dgm:chPref val="0"/>
          <dgm:bulletEnabled val="1"/>
        </dgm:presLayoutVars>
      </dgm:prSet>
      <dgm:spPr/>
    </dgm:pt>
    <dgm:pt modelId="{40636E10-83BD-42E8-AC12-39D7FF63BE0C}" type="pres">
      <dgm:prSet presAssocID="{21F83EC7-2BB0-4989-8A7A-31525327E098}" presName="Space" presStyleCnt="0">
        <dgm:presLayoutVars>
          <dgm:chMax val="0"/>
          <dgm:chPref val="0"/>
        </dgm:presLayoutVars>
      </dgm:prSet>
      <dgm:spPr/>
    </dgm:pt>
  </dgm:ptLst>
  <dgm:cxnLst>
    <dgm:cxn modelId="{561E7964-C5C6-45A0-A669-0CC8A4F17E17}" type="presOf" srcId="{9189FB4C-A1E8-49B5-A35F-0C2BE71E61AA}" destId="{89DFA2FD-28B1-45C3-A3BF-AA5D91DAA24B}" srcOrd="0" destOrd="0" presId="urn:microsoft.com/office/officeart/2008/layout/AlternatingPictureCircles"/>
    <dgm:cxn modelId="{95D5306E-09CD-4603-8249-D4AB868F629A}" srcId="{4E035C26-180C-465D-8AC2-C0F5ECEB01EF}" destId="{21F83EC7-2BB0-4989-8A7A-31525327E098}" srcOrd="1" destOrd="0" parTransId="{C69ADFAD-6ADA-44DD-A2CA-9C91E82A5418}" sibTransId="{88D5C6C7-69CD-432D-8C0D-B980D77EFC47}"/>
    <dgm:cxn modelId="{1EE91A59-FB18-4ADB-A6B0-630CC7CC51B5}" srcId="{4E035C26-180C-465D-8AC2-C0F5ECEB01EF}" destId="{9189FB4C-A1E8-49B5-A35F-0C2BE71E61AA}" srcOrd="0" destOrd="0" parTransId="{041784D4-573A-4905-A9D7-4CAC7B9E749D}" sibTransId="{75658C29-6638-4977-A6AC-55956F9A8EA8}"/>
    <dgm:cxn modelId="{4C2A3EDD-7E9F-4B64-AFC3-5A9C2AF016FC}" type="presOf" srcId="{4E035C26-180C-465D-8AC2-C0F5ECEB01EF}" destId="{975CD59D-FF3F-4DC4-9B0B-DF6741DAAAB6}" srcOrd="0" destOrd="0" presId="urn:microsoft.com/office/officeart/2008/layout/AlternatingPictureCircles"/>
    <dgm:cxn modelId="{7C4B1EF3-80EE-4C05-8A32-AE5F164A89A9}" type="presOf" srcId="{21F83EC7-2BB0-4989-8A7A-31525327E098}" destId="{5433A438-AD0B-43ED-BD59-CEF71F8B86B3}" srcOrd="0" destOrd="0" presId="urn:microsoft.com/office/officeart/2008/layout/AlternatingPictureCircles"/>
    <dgm:cxn modelId="{82D89641-D1F7-4EB8-AF38-22B849C549D1}" type="presParOf" srcId="{975CD59D-FF3F-4DC4-9B0B-DF6741DAAAB6}" destId="{3B1D858C-069D-4D0F-A9CF-BD9AADD371EA}" srcOrd="0" destOrd="0" presId="urn:microsoft.com/office/officeart/2008/layout/AlternatingPictureCircles"/>
    <dgm:cxn modelId="{F0FBEE01-6B80-41AA-A591-2B337AE70282}" type="presParOf" srcId="{3B1D858C-069D-4D0F-A9CF-BD9AADD371EA}" destId="{5FC81B3C-640E-4287-90CF-B33C69CB0F69}" srcOrd="0" destOrd="0" presId="urn:microsoft.com/office/officeart/2008/layout/AlternatingPictureCircles"/>
    <dgm:cxn modelId="{E0A28D3F-3147-4D3E-A1BA-8740CD943175}" type="presParOf" srcId="{3B1D858C-069D-4D0F-A9CF-BD9AADD371EA}" destId="{8A538B6A-3252-48D5-971F-479AEBD8CC48}" srcOrd="1" destOrd="0" presId="urn:microsoft.com/office/officeart/2008/layout/AlternatingPictureCircles"/>
    <dgm:cxn modelId="{2B46A19C-95DA-48B3-A3EF-2DBFFCBA844E}" type="presParOf" srcId="{3B1D858C-069D-4D0F-A9CF-BD9AADD371EA}" destId="{89DFA2FD-28B1-45C3-A3BF-AA5D91DAA24B}" srcOrd="2" destOrd="0" presId="urn:microsoft.com/office/officeart/2008/layout/AlternatingPictureCircles"/>
    <dgm:cxn modelId="{EC412F71-3587-48BC-9198-25314D58C6B3}" type="presParOf" srcId="{3B1D858C-069D-4D0F-A9CF-BD9AADD371EA}" destId="{D796D12E-8038-4D70-8EED-FB0A10FA58D1}" srcOrd="3" destOrd="0" presId="urn:microsoft.com/office/officeart/2008/layout/AlternatingPictureCircles"/>
    <dgm:cxn modelId="{AD80F278-77D2-4BD1-AA35-8EAF81A5E863}" type="presParOf" srcId="{975CD59D-FF3F-4DC4-9B0B-DF6741DAAAB6}" destId="{DEB81DAE-9874-451B-A28F-DE29F794D0F8}" srcOrd="1" destOrd="0" presId="urn:microsoft.com/office/officeart/2008/layout/AlternatingPictureCircles"/>
    <dgm:cxn modelId="{CC262E9A-2DEE-40FB-B73B-D22A501F07BD}" type="presParOf" srcId="{DEB81DAE-9874-451B-A28F-DE29F794D0F8}" destId="{5B4798CC-F620-4370-8994-40FA23F924BC}" srcOrd="0" destOrd="0" presId="urn:microsoft.com/office/officeart/2008/layout/AlternatingPictureCircles"/>
    <dgm:cxn modelId="{D0CB6C40-C820-41FF-8945-FC69A9DE7CDE}" type="presParOf" srcId="{DEB81DAE-9874-451B-A28F-DE29F794D0F8}" destId="{5D7981C6-C437-4691-ADA8-465C7A5F40A6}" srcOrd="1" destOrd="0" presId="urn:microsoft.com/office/officeart/2008/layout/AlternatingPictureCircles"/>
    <dgm:cxn modelId="{A2E053E2-66FB-4EC4-83F8-9FAFA2997877}" type="presParOf" srcId="{DEB81DAE-9874-451B-A28F-DE29F794D0F8}" destId="{EC70C341-3784-44B1-9CA8-F9F4C1812947}" srcOrd="2" destOrd="0" presId="urn:microsoft.com/office/officeart/2008/layout/AlternatingPictureCircles"/>
    <dgm:cxn modelId="{8496B6F5-C44A-4B91-A4E8-E54101B5EB28}" type="presParOf" srcId="{975CD59D-FF3F-4DC4-9B0B-DF6741DAAAB6}" destId="{48C36ADE-5D98-4C54-87A9-E779CCDD89CD}" srcOrd="2" destOrd="0" presId="urn:microsoft.com/office/officeart/2008/layout/AlternatingPictureCircles"/>
    <dgm:cxn modelId="{048EA9B3-AFF9-4A17-BF47-DB40557B582A}" type="presParOf" srcId="{48C36ADE-5D98-4C54-87A9-E779CCDD89CD}" destId="{E519FD1C-210A-4C1A-82A0-D3C356EEE91B}" srcOrd="0" destOrd="0" presId="urn:microsoft.com/office/officeart/2008/layout/AlternatingPictureCircles"/>
    <dgm:cxn modelId="{6760FF78-D64D-4046-9AB5-A580D302C2BA}" type="presParOf" srcId="{48C36ADE-5D98-4C54-87A9-E779CCDD89CD}" destId="{77A11DDB-39C5-4C63-AF5F-33B1A0E26549}" srcOrd="1" destOrd="0" presId="urn:microsoft.com/office/officeart/2008/layout/AlternatingPictureCircles"/>
    <dgm:cxn modelId="{D05F8A65-4C74-45EB-9ABE-5BD2016F2B81}" type="presParOf" srcId="{48C36ADE-5D98-4C54-87A9-E779CCDD89CD}" destId="{5433A438-AD0B-43ED-BD59-CEF71F8B86B3}" srcOrd="2" destOrd="0" presId="urn:microsoft.com/office/officeart/2008/layout/AlternatingPictureCircles"/>
    <dgm:cxn modelId="{F7090776-868D-4F2E-A756-B6D968437339}" type="presParOf" srcId="{48C36ADE-5D98-4C54-87A9-E779CCDD89CD}" destId="{40636E10-83BD-42E8-AC12-39D7FF63BE0C}" srcOrd="3" destOrd="0" presId="urn:microsoft.com/office/officeart/2008/layout/AlternatingPictureCircl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CD39099-EECC-461A-A6E1-444B06896677}" type="doc">
      <dgm:prSet loTypeId="urn:microsoft.com/office/officeart/2005/8/layout/gear1" loCatId="process" qsTypeId="urn:microsoft.com/office/officeart/2005/8/quickstyle/simple1" qsCatId="simple" csTypeId="urn:microsoft.com/office/officeart/2005/8/colors/accent1_2" csCatId="accent1" phldr="1"/>
      <dgm:spPr/>
    </dgm:pt>
    <dgm:pt modelId="{19B27A23-3607-4F65-A632-5F29F721FCE2}">
      <dgm:prSet phldrT="[文本]"/>
      <dgm:spPr>
        <a:effectLst>
          <a:glow rad="63500">
            <a:schemeClr val="accent2">
              <a:satMod val="175000"/>
              <a:alpha val="40000"/>
            </a:schemeClr>
          </a:glow>
        </a:effectLst>
      </dgm:spPr>
      <dgm:t>
        <a:bodyPr/>
        <a:lstStyle/>
        <a:p>
          <a:r>
            <a:rPr lang="zh-CN" altLang="en-US" dirty="0"/>
            <a:t>循环</a:t>
          </a:r>
          <a:r>
            <a:rPr lang="en-US" altLang="zh-CN" dirty="0"/>
            <a:t>A</a:t>
          </a:r>
          <a:endParaRPr lang="zh-CN" altLang="en-US" dirty="0"/>
        </a:p>
      </dgm:t>
    </dgm:pt>
    <dgm:pt modelId="{CA0D2B31-323D-4679-9B3B-CE08511454E2}" type="parTrans" cxnId="{93C2BAAB-64D7-4FFE-9384-7A965D5E9FAE}">
      <dgm:prSet/>
      <dgm:spPr/>
      <dgm:t>
        <a:bodyPr/>
        <a:lstStyle/>
        <a:p>
          <a:endParaRPr lang="zh-CN" altLang="en-US"/>
        </a:p>
      </dgm:t>
    </dgm:pt>
    <dgm:pt modelId="{7F749A85-B48B-4C97-B1C6-A14DDC97EF5D}" type="sibTrans" cxnId="{93C2BAAB-64D7-4FFE-9384-7A965D5E9FAE}">
      <dgm:prSet/>
      <dgm:spPr>
        <a:solidFill>
          <a:schemeClr val="accent1">
            <a:lumMod val="75000"/>
          </a:schemeClr>
        </a:solidFill>
      </dgm:spPr>
      <dgm:t>
        <a:bodyPr/>
        <a:lstStyle/>
        <a:p>
          <a:endParaRPr lang="zh-CN" altLang="en-US"/>
        </a:p>
      </dgm:t>
    </dgm:pt>
    <dgm:pt modelId="{BD69B39C-624B-406B-B814-ABAD4B771A87}">
      <dgm:prSet phldrT="[文本]"/>
      <dgm:spPr/>
      <dgm:t>
        <a:bodyPr/>
        <a:lstStyle/>
        <a:p>
          <a:r>
            <a:rPr lang="zh-CN" altLang="en-US" dirty="0"/>
            <a:t>循环</a:t>
          </a:r>
          <a:r>
            <a:rPr lang="en-US" altLang="zh-CN" dirty="0"/>
            <a:t>B</a:t>
          </a:r>
          <a:endParaRPr lang="zh-CN" altLang="en-US" dirty="0"/>
        </a:p>
      </dgm:t>
    </dgm:pt>
    <dgm:pt modelId="{BAA783D8-0A45-4057-AF6E-8E1AF64B1F64}" type="parTrans" cxnId="{B1447A4B-5CD9-438A-B722-EB483C710BE0}">
      <dgm:prSet/>
      <dgm:spPr/>
      <dgm:t>
        <a:bodyPr/>
        <a:lstStyle/>
        <a:p>
          <a:endParaRPr lang="zh-CN" altLang="en-US"/>
        </a:p>
      </dgm:t>
    </dgm:pt>
    <dgm:pt modelId="{26666A21-9CC8-4DFA-9828-8CCD0F4200E5}" type="sibTrans" cxnId="{B1447A4B-5CD9-438A-B722-EB483C710BE0}">
      <dgm:prSet/>
      <dgm:spPr>
        <a:solidFill>
          <a:schemeClr val="accent1">
            <a:lumMod val="75000"/>
          </a:schemeClr>
        </a:solidFill>
      </dgm:spPr>
      <dgm:t>
        <a:bodyPr/>
        <a:lstStyle/>
        <a:p>
          <a:endParaRPr lang="zh-CN" altLang="en-US"/>
        </a:p>
      </dgm:t>
    </dgm:pt>
    <dgm:pt modelId="{8EECDA56-5047-425B-8A41-9786DE3C43D8}" type="pres">
      <dgm:prSet presAssocID="{4CD39099-EECC-461A-A6E1-444B06896677}" presName="composite" presStyleCnt="0">
        <dgm:presLayoutVars>
          <dgm:chMax val="3"/>
          <dgm:animLvl val="lvl"/>
          <dgm:resizeHandles val="exact"/>
        </dgm:presLayoutVars>
      </dgm:prSet>
      <dgm:spPr/>
    </dgm:pt>
    <dgm:pt modelId="{6A762C57-16D1-471E-BCE7-1D3C08B0F08D}" type="pres">
      <dgm:prSet presAssocID="{19B27A23-3607-4F65-A632-5F29F721FCE2}" presName="gear1" presStyleLbl="node1" presStyleIdx="0" presStyleCnt="2" custLinFactNeighborX="-81088" custLinFactNeighborY="-16184">
        <dgm:presLayoutVars>
          <dgm:chMax val="1"/>
          <dgm:bulletEnabled val="1"/>
        </dgm:presLayoutVars>
      </dgm:prSet>
      <dgm:spPr/>
    </dgm:pt>
    <dgm:pt modelId="{AE02A1A3-BD64-4662-8876-43CDECA315AB}" type="pres">
      <dgm:prSet presAssocID="{19B27A23-3607-4F65-A632-5F29F721FCE2}" presName="gear1srcNode" presStyleLbl="node1" presStyleIdx="0" presStyleCnt="2"/>
      <dgm:spPr/>
    </dgm:pt>
    <dgm:pt modelId="{97239862-579D-474F-8AE9-9281A8DFEA0D}" type="pres">
      <dgm:prSet presAssocID="{19B27A23-3607-4F65-A632-5F29F721FCE2}" presName="gear1dstNode" presStyleLbl="node1" presStyleIdx="0" presStyleCnt="2"/>
      <dgm:spPr/>
    </dgm:pt>
    <dgm:pt modelId="{AF903290-5817-414C-868F-21A1549BA3B3}" type="pres">
      <dgm:prSet presAssocID="{BD69B39C-624B-406B-B814-ABAD4B771A87}" presName="gear2" presStyleLbl="node1" presStyleIdx="1" presStyleCnt="2" custScaleX="159395" custScaleY="150696" custLinFactX="19552" custLinFactNeighborX="100000" custLinFactNeighborY="15819">
        <dgm:presLayoutVars>
          <dgm:chMax val="1"/>
          <dgm:bulletEnabled val="1"/>
        </dgm:presLayoutVars>
      </dgm:prSet>
      <dgm:spPr/>
    </dgm:pt>
    <dgm:pt modelId="{D77DFD45-229B-430F-9655-0EE6E4567167}" type="pres">
      <dgm:prSet presAssocID="{BD69B39C-624B-406B-B814-ABAD4B771A87}" presName="gear2srcNode" presStyleLbl="node1" presStyleIdx="1" presStyleCnt="2"/>
      <dgm:spPr/>
    </dgm:pt>
    <dgm:pt modelId="{67C10E77-7AEB-4EAC-917D-3C5744F1EA02}" type="pres">
      <dgm:prSet presAssocID="{BD69B39C-624B-406B-B814-ABAD4B771A87}" presName="gear2dstNode" presStyleLbl="node1" presStyleIdx="1" presStyleCnt="2"/>
      <dgm:spPr/>
    </dgm:pt>
    <dgm:pt modelId="{8CC71B90-FFA0-4C13-B1CA-61C9068A66E2}" type="pres">
      <dgm:prSet presAssocID="{7F749A85-B48B-4C97-B1C6-A14DDC97EF5D}" presName="connector1" presStyleLbl="sibTrans2D1" presStyleIdx="0" presStyleCnt="2" custAng="13718403" custScaleX="124862" custScaleY="121301" custLinFactNeighborX="-75558" custLinFactNeighborY="-7406"/>
      <dgm:spPr/>
    </dgm:pt>
    <dgm:pt modelId="{4A5E1D54-30A3-4C0D-AFAB-B26CBC97236C}" type="pres">
      <dgm:prSet presAssocID="{26666A21-9CC8-4DFA-9828-8CCD0F4200E5}" presName="connector2" presStyleLbl="sibTrans2D1" presStyleIdx="1" presStyleCnt="2" custAng="6916097" custLinFactX="21903" custLinFactNeighborX="100000" custLinFactNeighborY="1595"/>
      <dgm:spPr/>
    </dgm:pt>
  </dgm:ptLst>
  <dgm:cxnLst>
    <dgm:cxn modelId="{8C064933-F98E-4AB9-8F50-42A667B880AD}" type="presOf" srcId="{19B27A23-3607-4F65-A632-5F29F721FCE2}" destId="{97239862-579D-474F-8AE9-9281A8DFEA0D}" srcOrd="2" destOrd="0" presId="urn:microsoft.com/office/officeart/2005/8/layout/gear1"/>
    <dgm:cxn modelId="{391C7E60-C271-47A4-B79A-D8C6F8847DA5}" type="presOf" srcId="{7F749A85-B48B-4C97-B1C6-A14DDC97EF5D}" destId="{8CC71B90-FFA0-4C13-B1CA-61C9068A66E2}" srcOrd="0" destOrd="0" presId="urn:microsoft.com/office/officeart/2005/8/layout/gear1"/>
    <dgm:cxn modelId="{2BA01949-2B8A-425E-8CEF-2C5120A78D24}" type="presOf" srcId="{19B27A23-3607-4F65-A632-5F29F721FCE2}" destId="{6A762C57-16D1-471E-BCE7-1D3C08B0F08D}" srcOrd="0" destOrd="0" presId="urn:microsoft.com/office/officeart/2005/8/layout/gear1"/>
    <dgm:cxn modelId="{B1447A4B-5CD9-438A-B722-EB483C710BE0}" srcId="{4CD39099-EECC-461A-A6E1-444B06896677}" destId="{BD69B39C-624B-406B-B814-ABAD4B771A87}" srcOrd="1" destOrd="0" parTransId="{BAA783D8-0A45-4057-AF6E-8E1AF64B1F64}" sibTransId="{26666A21-9CC8-4DFA-9828-8CCD0F4200E5}"/>
    <dgm:cxn modelId="{85D31879-807B-41F1-B48D-A5085DA7EF94}" type="presOf" srcId="{26666A21-9CC8-4DFA-9828-8CCD0F4200E5}" destId="{4A5E1D54-30A3-4C0D-AFAB-B26CBC97236C}" srcOrd="0" destOrd="0" presId="urn:microsoft.com/office/officeart/2005/8/layout/gear1"/>
    <dgm:cxn modelId="{79C0A579-6854-4EB8-8E2A-6938041B853B}" type="presOf" srcId="{4CD39099-EECC-461A-A6E1-444B06896677}" destId="{8EECDA56-5047-425B-8A41-9786DE3C43D8}" srcOrd="0" destOrd="0" presId="urn:microsoft.com/office/officeart/2005/8/layout/gear1"/>
    <dgm:cxn modelId="{06ED3C8C-0CD1-46BE-A908-4237D3832085}" type="presOf" srcId="{19B27A23-3607-4F65-A632-5F29F721FCE2}" destId="{AE02A1A3-BD64-4662-8876-43CDECA315AB}" srcOrd="1" destOrd="0" presId="urn:microsoft.com/office/officeart/2005/8/layout/gear1"/>
    <dgm:cxn modelId="{93C2BAAB-64D7-4FFE-9384-7A965D5E9FAE}" srcId="{4CD39099-EECC-461A-A6E1-444B06896677}" destId="{19B27A23-3607-4F65-A632-5F29F721FCE2}" srcOrd="0" destOrd="0" parTransId="{CA0D2B31-323D-4679-9B3B-CE08511454E2}" sibTransId="{7F749A85-B48B-4C97-B1C6-A14DDC97EF5D}"/>
    <dgm:cxn modelId="{4D6033E2-C93F-472E-837A-60208C59CAB7}" type="presOf" srcId="{BD69B39C-624B-406B-B814-ABAD4B771A87}" destId="{AF903290-5817-414C-868F-21A1549BA3B3}" srcOrd="0" destOrd="0" presId="urn:microsoft.com/office/officeart/2005/8/layout/gear1"/>
    <dgm:cxn modelId="{06B4FFEA-9F7F-45D5-AE1F-C814E80D1593}" type="presOf" srcId="{BD69B39C-624B-406B-B814-ABAD4B771A87}" destId="{67C10E77-7AEB-4EAC-917D-3C5744F1EA02}" srcOrd="2" destOrd="0" presId="urn:microsoft.com/office/officeart/2005/8/layout/gear1"/>
    <dgm:cxn modelId="{567484F1-738C-43AF-BED9-7EB0E25535AE}" type="presOf" srcId="{BD69B39C-624B-406B-B814-ABAD4B771A87}" destId="{D77DFD45-229B-430F-9655-0EE6E4567167}" srcOrd="1" destOrd="0" presId="urn:microsoft.com/office/officeart/2005/8/layout/gear1"/>
    <dgm:cxn modelId="{3E0FD530-53E5-4929-A7FB-C506593D4CED}" type="presParOf" srcId="{8EECDA56-5047-425B-8A41-9786DE3C43D8}" destId="{6A762C57-16D1-471E-BCE7-1D3C08B0F08D}" srcOrd="0" destOrd="0" presId="urn:microsoft.com/office/officeart/2005/8/layout/gear1"/>
    <dgm:cxn modelId="{EEF11353-06A6-4FC0-8151-FAF4C6B0BC70}" type="presParOf" srcId="{8EECDA56-5047-425B-8A41-9786DE3C43D8}" destId="{AE02A1A3-BD64-4662-8876-43CDECA315AB}" srcOrd="1" destOrd="0" presId="urn:microsoft.com/office/officeart/2005/8/layout/gear1"/>
    <dgm:cxn modelId="{BF1E056D-FE58-4044-AAC6-056F8E4B87D4}" type="presParOf" srcId="{8EECDA56-5047-425B-8A41-9786DE3C43D8}" destId="{97239862-579D-474F-8AE9-9281A8DFEA0D}" srcOrd="2" destOrd="0" presId="urn:microsoft.com/office/officeart/2005/8/layout/gear1"/>
    <dgm:cxn modelId="{B3F24BC5-B9A5-48B6-8FAC-A5EDBE903530}" type="presParOf" srcId="{8EECDA56-5047-425B-8A41-9786DE3C43D8}" destId="{AF903290-5817-414C-868F-21A1549BA3B3}" srcOrd="3" destOrd="0" presId="urn:microsoft.com/office/officeart/2005/8/layout/gear1"/>
    <dgm:cxn modelId="{A9F489EC-C4C9-48AB-A66A-29D33340E2ED}" type="presParOf" srcId="{8EECDA56-5047-425B-8A41-9786DE3C43D8}" destId="{D77DFD45-229B-430F-9655-0EE6E4567167}" srcOrd="4" destOrd="0" presId="urn:microsoft.com/office/officeart/2005/8/layout/gear1"/>
    <dgm:cxn modelId="{8E1F14A4-412C-4594-BD73-EBD17B02312C}" type="presParOf" srcId="{8EECDA56-5047-425B-8A41-9786DE3C43D8}" destId="{67C10E77-7AEB-4EAC-917D-3C5744F1EA02}" srcOrd="5" destOrd="0" presId="urn:microsoft.com/office/officeart/2005/8/layout/gear1"/>
    <dgm:cxn modelId="{8A13971E-195E-473A-8760-1ABBF22092F9}" type="presParOf" srcId="{8EECDA56-5047-425B-8A41-9786DE3C43D8}" destId="{8CC71B90-FFA0-4C13-B1CA-61C9068A66E2}" srcOrd="6" destOrd="0" presId="urn:microsoft.com/office/officeart/2005/8/layout/gear1"/>
    <dgm:cxn modelId="{4CBA620F-ECE6-4ED2-BD4A-5412D1E4F746}" type="presParOf" srcId="{8EECDA56-5047-425B-8A41-9786DE3C43D8}" destId="{4A5E1D54-30A3-4C0D-AFAB-B26CBC97236C}"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DC0E78D-28E0-4699-93B6-9DB7647E1854}" type="doc">
      <dgm:prSet loTypeId="urn:microsoft.com/office/officeart/2005/8/layout/cycle8" loCatId="cycle" qsTypeId="urn:microsoft.com/office/officeart/2005/8/quickstyle/simple1" qsCatId="simple" csTypeId="urn:microsoft.com/office/officeart/2005/8/colors/accent1_2" csCatId="accent1" phldr="1"/>
      <dgm:spPr/>
    </dgm:pt>
    <dgm:pt modelId="{2077979E-BA4B-4ACC-84CE-2B8A66B6AC0E}">
      <dgm:prSet phldrT="[文本]">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zh-CN" altLang="en-US" dirty="0"/>
            <a:t>工作状态</a:t>
          </a:r>
        </a:p>
      </dgm:t>
    </dgm:pt>
    <dgm:pt modelId="{72AF20CC-F3A1-4E7C-9F4F-6605263E6D60}" type="parTrans" cxnId="{6DE0D236-3689-4D5F-A722-DBD7953E0791}">
      <dgm:prSet/>
      <dgm:spPr/>
      <dgm:t>
        <a:bodyPr/>
        <a:lstStyle/>
        <a:p>
          <a:endParaRPr lang="zh-CN" altLang="en-US"/>
        </a:p>
      </dgm:t>
    </dgm:pt>
    <dgm:pt modelId="{8F4334BF-631C-4B1D-83E9-DA7E848A0381}" type="sibTrans" cxnId="{6DE0D236-3689-4D5F-A722-DBD7953E0791}">
      <dgm:prSet/>
      <dgm:spPr/>
      <dgm:t>
        <a:bodyPr/>
        <a:lstStyle/>
        <a:p>
          <a:endParaRPr lang="zh-CN" altLang="en-US"/>
        </a:p>
      </dgm:t>
    </dgm:pt>
    <dgm:pt modelId="{AA83504C-390B-40F4-8F1D-A98EC43A72EE}">
      <dgm:prSet phldrT="[文本]"/>
      <dgm:spPr/>
      <dgm:t>
        <a:bodyPr/>
        <a:lstStyle/>
        <a:p>
          <a:r>
            <a:rPr lang="zh-CN" altLang="en-US"/>
            <a:t>下次循环</a:t>
          </a:r>
        </a:p>
      </dgm:t>
    </dgm:pt>
    <dgm:pt modelId="{4FCDF2A7-D4B4-41A7-9F0D-5A626979DEA7}" type="parTrans" cxnId="{EECBA701-9AE9-42F4-8CF0-D5E8508BF979}">
      <dgm:prSet/>
      <dgm:spPr/>
      <dgm:t>
        <a:bodyPr/>
        <a:lstStyle/>
        <a:p>
          <a:endParaRPr lang="zh-CN" altLang="en-US"/>
        </a:p>
      </dgm:t>
    </dgm:pt>
    <dgm:pt modelId="{712285A4-5032-4AC1-9EA2-FD43ADDEDC25}" type="sibTrans" cxnId="{EECBA701-9AE9-42F4-8CF0-D5E8508BF979}">
      <dgm:prSet/>
      <dgm:spPr/>
      <dgm:t>
        <a:bodyPr/>
        <a:lstStyle/>
        <a:p>
          <a:endParaRPr lang="zh-CN" altLang="en-US"/>
        </a:p>
      </dgm:t>
    </dgm:pt>
    <dgm:pt modelId="{804EAF5C-334B-4853-A083-81D6DFC4A7AA}">
      <dgm:prSet phldrT="[文本]"/>
      <dgm:spPr>
        <a:solidFill>
          <a:srgbClr val="00B0F0"/>
        </a:solidFill>
      </dgm:spPr>
      <dgm:t>
        <a:bodyPr/>
        <a:lstStyle/>
        <a:p>
          <a:r>
            <a:rPr lang="zh-CN" altLang="en-US" dirty="0"/>
            <a:t>检查事件状态</a:t>
          </a:r>
        </a:p>
      </dgm:t>
    </dgm:pt>
    <dgm:pt modelId="{8ACCCA41-5EBD-4DE7-BD4D-C88D18110C28}" type="parTrans" cxnId="{DEAF2F0C-9B51-442F-B4C5-2D00E8B21E34}">
      <dgm:prSet/>
      <dgm:spPr/>
      <dgm:t>
        <a:bodyPr/>
        <a:lstStyle/>
        <a:p>
          <a:endParaRPr lang="zh-CN" altLang="en-US"/>
        </a:p>
      </dgm:t>
    </dgm:pt>
    <dgm:pt modelId="{B4F7F840-0381-4287-BAF3-85E0DE3846AE}" type="sibTrans" cxnId="{DEAF2F0C-9B51-442F-B4C5-2D00E8B21E34}">
      <dgm:prSet/>
      <dgm:spPr/>
      <dgm:t>
        <a:bodyPr/>
        <a:lstStyle/>
        <a:p>
          <a:endParaRPr lang="zh-CN" altLang="en-US"/>
        </a:p>
      </dgm:t>
    </dgm:pt>
    <dgm:pt modelId="{18E35946-6EEA-4261-A6F7-56D8CF6082FC}" type="pres">
      <dgm:prSet presAssocID="{5DC0E78D-28E0-4699-93B6-9DB7647E1854}" presName="compositeShape" presStyleCnt="0">
        <dgm:presLayoutVars>
          <dgm:chMax val="7"/>
          <dgm:dir/>
          <dgm:resizeHandles val="exact"/>
        </dgm:presLayoutVars>
      </dgm:prSet>
      <dgm:spPr/>
    </dgm:pt>
    <dgm:pt modelId="{372B60BB-B9B1-453A-B6D2-4AD02F1B6DB9}" type="pres">
      <dgm:prSet presAssocID="{5DC0E78D-28E0-4699-93B6-9DB7647E1854}" presName="wedge1" presStyleLbl="node1" presStyleIdx="0" presStyleCnt="3"/>
      <dgm:spPr/>
    </dgm:pt>
    <dgm:pt modelId="{5EEC0F07-D06D-4A41-9E43-E293165B9E95}" type="pres">
      <dgm:prSet presAssocID="{5DC0E78D-28E0-4699-93B6-9DB7647E1854}" presName="dummy1a" presStyleCnt="0"/>
      <dgm:spPr/>
    </dgm:pt>
    <dgm:pt modelId="{0E276DCF-8642-4A0C-A442-E2AEDFB94E6B}" type="pres">
      <dgm:prSet presAssocID="{5DC0E78D-28E0-4699-93B6-9DB7647E1854}" presName="dummy1b" presStyleCnt="0"/>
      <dgm:spPr/>
    </dgm:pt>
    <dgm:pt modelId="{F4BB2644-9219-44B1-8179-DDEE079EB24D}" type="pres">
      <dgm:prSet presAssocID="{5DC0E78D-28E0-4699-93B6-9DB7647E1854}" presName="wedge1Tx" presStyleLbl="node1" presStyleIdx="0" presStyleCnt="3">
        <dgm:presLayoutVars>
          <dgm:chMax val="0"/>
          <dgm:chPref val="0"/>
          <dgm:bulletEnabled val="1"/>
        </dgm:presLayoutVars>
      </dgm:prSet>
      <dgm:spPr/>
    </dgm:pt>
    <dgm:pt modelId="{22AEF590-8552-44BC-B360-71A3E1C6D334}" type="pres">
      <dgm:prSet presAssocID="{5DC0E78D-28E0-4699-93B6-9DB7647E1854}" presName="wedge2" presStyleLbl="node1" presStyleIdx="1" presStyleCnt="3"/>
      <dgm:spPr/>
    </dgm:pt>
    <dgm:pt modelId="{CFBAB428-A1E6-43E1-AC25-EE1D6BD0139C}" type="pres">
      <dgm:prSet presAssocID="{5DC0E78D-28E0-4699-93B6-9DB7647E1854}" presName="dummy2a" presStyleCnt="0"/>
      <dgm:spPr/>
    </dgm:pt>
    <dgm:pt modelId="{3C9F1A28-BA88-49A6-9A02-E10CE721BDA2}" type="pres">
      <dgm:prSet presAssocID="{5DC0E78D-28E0-4699-93B6-9DB7647E1854}" presName="dummy2b" presStyleCnt="0"/>
      <dgm:spPr/>
    </dgm:pt>
    <dgm:pt modelId="{186CB542-A3E8-4E10-9CCD-D80534E3902A}" type="pres">
      <dgm:prSet presAssocID="{5DC0E78D-28E0-4699-93B6-9DB7647E1854}" presName="wedge2Tx" presStyleLbl="node1" presStyleIdx="1" presStyleCnt="3">
        <dgm:presLayoutVars>
          <dgm:chMax val="0"/>
          <dgm:chPref val="0"/>
          <dgm:bulletEnabled val="1"/>
        </dgm:presLayoutVars>
      </dgm:prSet>
      <dgm:spPr/>
    </dgm:pt>
    <dgm:pt modelId="{CC36D92F-DDD5-4390-8A3C-1855B2B0C1F7}" type="pres">
      <dgm:prSet presAssocID="{5DC0E78D-28E0-4699-93B6-9DB7647E1854}" presName="wedge3" presStyleLbl="node1" presStyleIdx="2" presStyleCnt="3"/>
      <dgm:spPr/>
    </dgm:pt>
    <dgm:pt modelId="{8E3FFA9F-5739-4094-89F3-7C87082B2148}" type="pres">
      <dgm:prSet presAssocID="{5DC0E78D-28E0-4699-93B6-9DB7647E1854}" presName="dummy3a" presStyleCnt="0"/>
      <dgm:spPr/>
    </dgm:pt>
    <dgm:pt modelId="{2206E480-7E4E-4101-860F-0A2711E8991D}" type="pres">
      <dgm:prSet presAssocID="{5DC0E78D-28E0-4699-93B6-9DB7647E1854}" presName="dummy3b" presStyleCnt="0"/>
      <dgm:spPr/>
    </dgm:pt>
    <dgm:pt modelId="{4EC544E8-8E3E-4313-AE56-79C16955FCBD}" type="pres">
      <dgm:prSet presAssocID="{5DC0E78D-28E0-4699-93B6-9DB7647E1854}" presName="wedge3Tx" presStyleLbl="node1" presStyleIdx="2" presStyleCnt="3">
        <dgm:presLayoutVars>
          <dgm:chMax val="0"/>
          <dgm:chPref val="0"/>
          <dgm:bulletEnabled val="1"/>
        </dgm:presLayoutVars>
      </dgm:prSet>
      <dgm:spPr/>
    </dgm:pt>
    <dgm:pt modelId="{14D2FA16-0A33-4138-96FB-2E9B8816A4A7}" type="pres">
      <dgm:prSet presAssocID="{8F4334BF-631C-4B1D-83E9-DA7E848A0381}" presName="arrowWedge1" presStyleLbl="fgSibTrans2D1" presStyleIdx="0" presStyleCnt="3"/>
      <dgm:spPr>
        <a:ln w="38100">
          <a:solidFill>
            <a:schemeClr val="tx1"/>
          </a:solidFill>
        </a:ln>
      </dgm:spPr>
    </dgm:pt>
    <dgm:pt modelId="{6880DB98-5777-41F2-8325-7270BB56EF94}" type="pres">
      <dgm:prSet presAssocID="{712285A4-5032-4AC1-9EA2-FD43ADDEDC25}" presName="arrowWedge2" presStyleLbl="fgSibTrans2D1" presStyleIdx="1" presStyleCnt="3"/>
      <dgm:spPr>
        <a:ln w="38100">
          <a:solidFill>
            <a:schemeClr val="tx1"/>
          </a:solidFill>
        </a:ln>
      </dgm:spPr>
    </dgm:pt>
    <dgm:pt modelId="{F34103FA-4063-4122-9082-5CB4C2CE52BA}" type="pres">
      <dgm:prSet presAssocID="{B4F7F840-0381-4287-BAF3-85E0DE3846AE}" presName="arrowWedge3" presStyleLbl="fgSibTrans2D1" presStyleIdx="2" presStyleCnt="3"/>
      <dgm:spPr>
        <a:ln w="28575">
          <a:solidFill>
            <a:schemeClr val="tx1"/>
          </a:solidFill>
        </a:ln>
      </dgm:spPr>
    </dgm:pt>
  </dgm:ptLst>
  <dgm:cxnLst>
    <dgm:cxn modelId="{EECBA701-9AE9-42F4-8CF0-D5E8508BF979}" srcId="{5DC0E78D-28E0-4699-93B6-9DB7647E1854}" destId="{AA83504C-390B-40F4-8F1D-A98EC43A72EE}" srcOrd="1" destOrd="0" parTransId="{4FCDF2A7-D4B4-41A7-9F0D-5A626979DEA7}" sibTransId="{712285A4-5032-4AC1-9EA2-FD43ADDEDC25}"/>
    <dgm:cxn modelId="{8942F40A-E456-49CF-8B00-B710765FA629}" type="presOf" srcId="{2077979E-BA4B-4ACC-84CE-2B8A66B6AC0E}" destId="{372B60BB-B9B1-453A-B6D2-4AD02F1B6DB9}" srcOrd="0" destOrd="0" presId="urn:microsoft.com/office/officeart/2005/8/layout/cycle8"/>
    <dgm:cxn modelId="{DEAF2F0C-9B51-442F-B4C5-2D00E8B21E34}" srcId="{5DC0E78D-28E0-4699-93B6-9DB7647E1854}" destId="{804EAF5C-334B-4853-A083-81D6DFC4A7AA}" srcOrd="2" destOrd="0" parTransId="{8ACCCA41-5EBD-4DE7-BD4D-C88D18110C28}" sibTransId="{B4F7F840-0381-4287-BAF3-85E0DE3846AE}"/>
    <dgm:cxn modelId="{BE0CC416-3B20-47D4-8653-EBE3C28DFD95}" type="presOf" srcId="{804EAF5C-334B-4853-A083-81D6DFC4A7AA}" destId="{4EC544E8-8E3E-4313-AE56-79C16955FCBD}" srcOrd="1" destOrd="0" presId="urn:microsoft.com/office/officeart/2005/8/layout/cycle8"/>
    <dgm:cxn modelId="{6DE0D236-3689-4D5F-A722-DBD7953E0791}" srcId="{5DC0E78D-28E0-4699-93B6-9DB7647E1854}" destId="{2077979E-BA4B-4ACC-84CE-2B8A66B6AC0E}" srcOrd="0" destOrd="0" parTransId="{72AF20CC-F3A1-4E7C-9F4F-6605263E6D60}" sibTransId="{8F4334BF-631C-4B1D-83E9-DA7E848A0381}"/>
    <dgm:cxn modelId="{2D8A583E-4DB6-43E5-A9DF-A906EB68552C}" type="presOf" srcId="{5DC0E78D-28E0-4699-93B6-9DB7647E1854}" destId="{18E35946-6EEA-4261-A6F7-56D8CF6082FC}" srcOrd="0" destOrd="0" presId="urn:microsoft.com/office/officeart/2005/8/layout/cycle8"/>
    <dgm:cxn modelId="{54E5DF4E-E8F4-45FF-B5FC-B457FBE9A132}" type="presOf" srcId="{2077979E-BA4B-4ACC-84CE-2B8A66B6AC0E}" destId="{F4BB2644-9219-44B1-8179-DDEE079EB24D}" srcOrd="1" destOrd="0" presId="urn:microsoft.com/office/officeart/2005/8/layout/cycle8"/>
    <dgm:cxn modelId="{421E80A1-45A9-446E-BEF0-4B11AA08B741}" type="presOf" srcId="{AA83504C-390B-40F4-8F1D-A98EC43A72EE}" destId="{186CB542-A3E8-4E10-9CCD-D80534E3902A}" srcOrd="1" destOrd="0" presId="urn:microsoft.com/office/officeart/2005/8/layout/cycle8"/>
    <dgm:cxn modelId="{3AACD3B5-B843-4B41-8218-C76169BA8E0B}" type="presOf" srcId="{804EAF5C-334B-4853-A083-81D6DFC4A7AA}" destId="{CC36D92F-DDD5-4390-8A3C-1855B2B0C1F7}" srcOrd="0" destOrd="0" presId="urn:microsoft.com/office/officeart/2005/8/layout/cycle8"/>
    <dgm:cxn modelId="{93E374EB-EADB-4D6E-AB7B-AB825797A8E1}" type="presOf" srcId="{AA83504C-390B-40F4-8F1D-A98EC43A72EE}" destId="{22AEF590-8552-44BC-B360-71A3E1C6D334}" srcOrd="0" destOrd="0" presId="urn:microsoft.com/office/officeart/2005/8/layout/cycle8"/>
    <dgm:cxn modelId="{C663CC3B-8C89-4422-84CE-B2B68E871E62}" type="presParOf" srcId="{18E35946-6EEA-4261-A6F7-56D8CF6082FC}" destId="{372B60BB-B9B1-453A-B6D2-4AD02F1B6DB9}" srcOrd="0" destOrd="0" presId="urn:microsoft.com/office/officeart/2005/8/layout/cycle8"/>
    <dgm:cxn modelId="{15A5EEDC-684F-41F8-AF6F-07A9E3188F29}" type="presParOf" srcId="{18E35946-6EEA-4261-A6F7-56D8CF6082FC}" destId="{5EEC0F07-D06D-4A41-9E43-E293165B9E95}" srcOrd="1" destOrd="0" presId="urn:microsoft.com/office/officeart/2005/8/layout/cycle8"/>
    <dgm:cxn modelId="{89BD4EE6-9C28-49A0-9B3B-0588BDCA78B2}" type="presParOf" srcId="{18E35946-6EEA-4261-A6F7-56D8CF6082FC}" destId="{0E276DCF-8642-4A0C-A442-E2AEDFB94E6B}" srcOrd="2" destOrd="0" presId="urn:microsoft.com/office/officeart/2005/8/layout/cycle8"/>
    <dgm:cxn modelId="{97B6E769-9B23-4889-A370-C77DDD39BC80}" type="presParOf" srcId="{18E35946-6EEA-4261-A6F7-56D8CF6082FC}" destId="{F4BB2644-9219-44B1-8179-DDEE079EB24D}" srcOrd="3" destOrd="0" presId="urn:microsoft.com/office/officeart/2005/8/layout/cycle8"/>
    <dgm:cxn modelId="{9B254C04-BF53-46B3-880C-6B8E2E9E9DD8}" type="presParOf" srcId="{18E35946-6EEA-4261-A6F7-56D8CF6082FC}" destId="{22AEF590-8552-44BC-B360-71A3E1C6D334}" srcOrd="4" destOrd="0" presId="urn:microsoft.com/office/officeart/2005/8/layout/cycle8"/>
    <dgm:cxn modelId="{48120EF7-D122-4FAD-B4BA-AA0384F4031B}" type="presParOf" srcId="{18E35946-6EEA-4261-A6F7-56D8CF6082FC}" destId="{CFBAB428-A1E6-43E1-AC25-EE1D6BD0139C}" srcOrd="5" destOrd="0" presId="urn:microsoft.com/office/officeart/2005/8/layout/cycle8"/>
    <dgm:cxn modelId="{7E238E0C-F0F4-4BF8-8FF0-81EC6A8EEF37}" type="presParOf" srcId="{18E35946-6EEA-4261-A6F7-56D8CF6082FC}" destId="{3C9F1A28-BA88-49A6-9A02-E10CE721BDA2}" srcOrd="6" destOrd="0" presId="urn:microsoft.com/office/officeart/2005/8/layout/cycle8"/>
    <dgm:cxn modelId="{83BDFB57-CD13-43BB-B3F0-8604FDA12FEF}" type="presParOf" srcId="{18E35946-6EEA-4261-A6F7-56D8CF6082FC}" destId="{186CB542-A3E8-4E10-9CCD-D80534E3902A}" srcOrd="7" destOrd="0" presId="urn:microsoft.com/office/officeart/2005/8/layout/cycle8"/>
    <dgm:cxn modelId="{DC79A7F9-2A8B-4E49-A107-DDCD983E4928}" type="presParOf" srcId="{18E35946-6EEA-4261-A6F7-56D8CF6082FC}" destId="{CC36D92F-DDD5-4390-8A3C-1855B2B0C1F7}" srcOrd="8" destOrd="0" presId="urn:microsoft.com/office/officeart/2005/8/layout/cycle8"/>
    <dgm:cxn modelId="{3D6F95B7-6532-4D6D-BDAF-0842A5E98699}" type="presParOf" srcId="{18E35946-6EEA-4261-A6F7-56D8CF6082FC}" destId="{8E3FFA9F-5739-4094-89F3-7C87082B2148}" srcOrd="9" destOrd="0" presId="urn:microsoft.com/office/officeart/2005/8/layout/cycle8"/>
    <dgm:cxn modelId="{1ED36954-D8C5-49B2-B21D-868F5BA38AA0}" type="presParOf" srcId="{18E35946-6EEA-4261-A6F7-56D8CF6082FC}" destId="{2206E480-7E4E-4101-860F-0A2711E8991D}" srcOrd="10" destOrd="0" presId="urn:microsoft.com/office/officeart/2005/8/layout/cycle8"/>
    <dgm:cxn modelId="{E79A3EA9-D293-4DC5-A1CD-E303B0D722CD}" type="presParOf" srcId="{18E35946-6EEA-4261-A6F7-56D8CF6082FC}" destId="{4EC544E8-8E3E-4313-AE56-79C16955FCBD}" srcOrd="11" destOrd="0" presId="urn:microsoft.com/office/officeart/2005/8/layout/cycle8"/>
    <dgm:cxn modelId="{509C4887-ADD8-4FCE-B324-63107676F023}" type="presParOf" srcId="{18E35946-6EEA-4261-A6F7-56D8CF6082FC}" destId="{14D2FA16-0A33-4138-96FB-2E9B8816A4A7}" srcOrd="12" destOrd="0" presId="urn:microsoft.com/office/officeart/2005/8/layout/cycle8"/>
    <dgm:cxn modelId="{750B4194-A4E2-4CFE-A217-48B190188BCE}" type="presParOf" srcId="{18E35946-6EEA-4261-A6F7-56D8CF6082FC}" destId="{6880DB98-5777-41F2-8325-7270BB56EF94}" srcOrd="13" destOrd="0" presId="urn:microsoft.com/office/officeart/2005/8/layout/cycle8"/>
    <dgm:cxn modelId="{FCE1033C-92A2-42C7-8D00-65260BAB5408}" type="presParOf" srcId="{18E35946-6EEA-4261-A6F7-56D8CF6082FC}" destId="{F34103FA-4063-4122-9082-5CB4C2CE52B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4A.1 </a:t>
          </a:r>
          <a:r>
            <a:rPr lang="zh-CN" altLang="en-US" sz="2800" kern="1200" dirty="0">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4A.2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4A.3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4A.4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4A.5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4B.1 </a:t>
          </a:r>
          <a:r>
            <a:rPr lang="zh-CN" altLang="en-US" sz="2800" kern="1200" dirty="0">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4B.2 </a:t>
          </a:r>
          <a:r>
            <a:rPr lang="zh-CN" altLang="zh-CN" sz="2800" kern="1200" dirty="0">
              <a:latin typeface="微软雅黑" panose="020B0503020204020204" pitchFamily="34" charset="-122"/>
              <a:ea typeface="微软雅黑" panose="020B0503020204020204" pitchFamily="34" charset="-122"/>
            </a:rPr>
            <a:t>线程跨域访问</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4B.3 </a:t>
          </a:r>
          <a:r>
            <a:rPr lang="zh-CN" altLang="zh-CN" sz="2800" kern="1200" dirty="0">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46188" y="3288617"/>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4B.4 </a:t>
          </a:r>
          <a:r>
            <a:rPr lang="zh-CN" altLang="zh-CN" sz="2800" kern="1200" dirty="0">
              <a:latin typeface="微软雅黑" panose="020B0503020204020204" pitchFamily="34" charset="-122"/>
              <a:ea typeface="微软雅黑" panose="020B0503020204020204" pitchFamily="34" charset="-122"/>
            </a:rPr>
            <a:t>线程间同步模式</a:t>
          </a:r>
          <a:r>
            <a:rPr lang="en-US" altLang="zh-CN" sz="2800" kern="1200" dirty="0">
              <a:latin typeface="微软雅黑" panose="020B0503020204020204" pitchFamily="34" charset="-122"/>
              <a:ea typeface="微软雅黑" panose="020B0503020204020204" pitchFamily="34" charset="-122"/>
            </a:rPr>
            <a:t>/</a:t>
          </a:r>
          <a:r>
            <a:rPr lang="zh-CN" altLang="zh-CN" sz="2800" kern="1200" dirty="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3288617"/>
        <a:ext cx="5487201" cy="843768"/>
      </dsp:txXfrm>
    </dsp:sp>
    <dsp:sp modelId="{9D48952A-8DE3-45EB-8CB6-5152C3B3C507}">
      <dsp:nvSpPr>
        <dsp:cNvPr id="0" name=""/>
        <dsp:cNvSpPr/>
      </dsp:nvSpPr>
      <dsp:spPr>
        <a:xfrm>
          <a:off x="1224304"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4B.5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E3392-AF2E-4230-958A-C61C1859777A}">
      <dsp:nvSpPr>
        <dsp:cNvPr id="0" name=""/>
        <dsp:cNvSpPr/>
      </dsp:nvSpPr>
      <dsp:spPr>
        <a:xfrm>
          <a:off x="0" y="4976"/>
          <a:ext cx="1539334" cy="6468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启动</a:t>
          </a:r>
        </a:p>
      </dsp:txBody>
      <dsp:txXfrm>
        <a:off x="18947" y="23923"/>
        <a:ext cx="1501440" cy="608995"/>
      </dsp:txXfrm>
    </dsp:sp>
    <dsp:sp modelId="{36FD0B06-7B79-4D50-8EC7-A006FC688913}">
      <dsp:nvSpPr>
        <dsp:cNvPr id="0" name=""/>
        <dsp:cNvSpPr/>
      </dsp:nvSpPr>
      <dsp:spPr>
        <a:xfrm rot="5400000">
          <a:off x="452408" y="910729"/>
          <a:ext cx="703531"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zh-CN" altLang="en-US" sz="3900" kern="1200"/>
        </a:p>
      </dsp:txBody>
      <dsp:txXfrm rot="-5400000">
        <a:off x="644872" y="824467"/>
        <a:ext cx="318603" cy="544230"/>
      </dsp:txXfrm>
    </dsp:sp>
    <dsp:sp modelId="{281EFCEA-D0C2-4FC3-A058-D498CE8B12D7}">
      <dsp:nvSpPr>
        <dsp:cNvPr id="0" name=""/>
        <dsp:cNvSpPr/>
      </dsp:nvSpPr>
      <dsp:spPr>
        <a:xfrm>
          <a:off x="0" y="1734443"/>
          <a:ext cx="1539334" cy="602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执行任务</a:t>
          </a:r>
          <a:endParaRPr lang="zh-CN" altLang="en-US" sz="2000" kern="1200">
            <a:solidFill>
              <a:srgbClr val="002060"/>
            </a:solidFill>
          </a:endParaRPr>
        </a:p>
      </dsp:txBody>
      <dsp:txXfrm>
        <a:off x="17639" y="1752082"/>
        <a:ext cx="1504056" cy="566954"/>
      </dsp:txXfrm>
    </dsp:sp>
    <dsp:sp modelId="{1F7098CE-B47F-4989-AF56-0E25F89605F2}">
      <dsp:nvSpPr>
        <dsp:cNvPr id="0" name=""/>
        <dsp:cNvSpPr/>
      </dsp:nvSpPr>
      <dsp:spPr>
        <a:xfrm rot="5400000">
          <a:off x="402482" y="2526247"/>
          <a:ext cx="734368" cy="600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zh-CN" altLang="en-US" sz="3900" kern="1200"/>
        </a:p>
      </dsp:txBody>
      <dsp:txXfrm rot="-5400000">
        <a:off x="589662" y="2459070"/>
        <a:ext cx="360008" cy="554364"/>
      </dsp:txXfrm>
    </dsp:sp>
    <dsp:sp modelId="{ED9DD029-43E4-44D3-BA08-4674E2CACDA9}">
      <dsp:nvSpPr>
        <dsp:cNvPr id="0" name=""/>
        <dsp:cNvSpPr/>
      </dsp:nvSpPr>
      <dsp:spPr>
        <a:xfrm>
          <a:off x="0" y="3315834"/>
          <a:ext cx="1539334" cy="577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暂停</a:t>
          </a:r>
          <a:endParaRPr lang="zh-CN" altLang="en-US" sz="2000" kern="1200">
            <a:solidFill>
              <a:srgbClr val="002060"/>
            </a:solidFill>
          </a:endParaRPr>
        </a:p>
      </dsp:txBody>
      <dsp:txXfrm>
        <a:off x="16907" y="3332741"/>
        <a:ext cx="1505520" cy="543430"/>
      </dsp:txXfrm>
    </dsp:sp>
    <dsp:sp modelId="{EEDAF2B5-7177-4703-A1E1-BCD89D999513}">
      <dsp:nvSpPr>
        <dsp:cNvPr id="0" name=""/>
        <dsp:cNvSpPr/>
      </dsp:nvSpPr>
      <dsp:spPr>
        <a:xfrm rot="5400000">
          <a:off x="436050" y="4053825"/>
          <a:ext cx="667232"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610365" y="3985712"/>
        <a:ext cx="318603" cy="507931"/>
      </dsp:txXfrm>
    </dsp:sp>
    <dsp:sp modelId="{88D0CF2D-347E-40A9-9CEA-055B977A0A3E}">
      <dsp:nvSpPr>
        <dsp:cNvPr id="0" name=""/>
        <dsp:cNvSpPr/>
      </dsp:nvSpPr>
      <dsp:spPr>
        <a:xfrm>
          <a:off x="0" y="4745578"/>
          <a:ext cx="1539334" cy="4897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终止</a:t>
          </a:r>
        </a:p>
      </dsp:txBody>
      <dsp:txXfrm>
        <a:off x="14344" y="4759922"/>
        <a:ext cx="1510646" cy="4610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1636" y="132308"/>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调用</a:t>
          </a:r>
        </a:p>
      </dsp:txBody>
      <dsp:txXfrm rot="-5400000">
        <a:off x="1" y="307823"/>
        <a:ext cx="614301" cy="263273"/>
      </dsp:txXfrm>
    </dsp:sp>
    <dsp:sp modelId="{57F03222-225E-448A-9EF8-601B56BDD9F5}">
      <dsp:nvSpPr>
        <dsp:cNvPr id="0" name=""/>
        <dsp:cNvSpPr/>
      </dsp:nvSpPr>
      <dsp:spPr>
        <a:xfrm rot="5400000">
          <a:off x="1533441" y="-91846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14301" y="28519"/>
        <a:ext cx="2380857" cy="514731"/>
      </dsp:txXfrm>
    </dsp:sp>
    <dsp:sp modelId="{AFD0026B-3F9F-4FC2-B508-1811B535D3A9}">
      <dsp:nvSpPr>
        <dsp:cNvPr id="0" name=""/>
        <dsp:cNvSpPr/>
      </dsp:nvSpPr>
      <dsp:spPr>
        <a:xfrm rot="5400000">
          <a:off x="-131636" y="80625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运行</a:t>
          </a:r>
        </a:p>
      </dsp:txBody>
      <dsp:txXfrm rot="-5400000">
        <a:off x="1" y="981767"/>
        <a:ext cx="614301" cy="263273"/>
      </dsp:txXfrm>
    </dsp:sp>
    <dsp:sp modelId="{D9640698-1616-4BFF-8611-81E20260326E}">
      <dsp:nvSpPr>
        <dsp:cNvPr id="0" name=""/>
        <dsp:cNvSpPr/>
      </dsp:nvSpPr>
      <dsp:spPr>
        <a:xfrm rot="5400000">
          <a:off x="1533441" y="-244509"/>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无须等待</a:t>
          </a:r>
        </a:p>
      </dsp:txBody>
      <dsp:txXfrm rot="-5400000">
        <a:off x="614301" y="702477"/>
        <a:ext cx="2380857" cy="514731"/>
      </dsp:txXfrm>
    </dsp:sp>
    <dsp:sp modelId="{EA4C2F12-E732-49C6-BD39-57F323D38646}">
      <dsp:nvSpPr>
        <dsp:cNvPr id="0" name=""/>
        <dsp:cNvSpPr/>
      </dsp:nvSpPr>
      <dsp:spPr>
        <a:xfrm rot="5400000">
          <a:off x="-131636" y="146294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返回</a:t>
          </a:r>
        </a:p>
      </dsp:txBody>
      <dsp:txXfrm rot="-5400000">
        <a:off x="1" y="1638457"/>
        <a:ext cx="614301" cy="263273"/>
      </dsp:txXfrm>
    </dsp:sp>
    <dsp:sp modelId="{82F5DB5B-117B-4401-B266-E6607DEF6C62}">
      <dsp:nvSpPr>
        <dsp:cNvPr id="0" name=""/>
        <dsp:cNvSpPr/>
      </dsp:nvSpPr>
      <dsp:spPr>
        <a:xfrm rot="5400000">
          <a:off x="1533441" y="41219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未获得目标结果</a:t>
          </a:r>
        </a:p>
      </dsp:txBody>
      <dsp:txXfrm rot="-5400000">
        <a:off x="614301" y="1359183"/>
        <a:ext cx="2380857" cy="5147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9121" y="140416"/>
          <a:ext cx="927474" cy="649232"/>
        </a:xfrm>
        <a:prstGeom prst="chevron">
          <a:avLst/>
        </a:prstGeom>
        <a:solidFill>
          <a:schemeClr val="accent1">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调用</a:t>
          </a:r>
        </a:p>
      </dsp:txBody>
      <dsp:txXfrm rot="-5400000">
        <a:off x="0" y="325911"/>
        <a:ext cx="649232" cy="278242"/>
      </dsp:txXfrm>
    </dsp:sp>
    <dsp:sp modelId="{57F03222-225E-448A-9EF8-601B56BDD9F5}">
      <dsp:nvSpPr>
        <dsp:cNvPr id="0" name=""/>
        <dsp:cNvSpPr/>
      </dsp:nvSpPr>
      <dsp:spPr>
        <a:xfrm rot="5400000">
          <a:off x="1534530" y="-884003"/>
          <a:ext cx="603175"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49232" y="30740"/>
        <a:ext cx="2344327" cy="544285"/>
      </dsp:txXfrm>
    </dsp:sp>
    <dsp:sp modelId="{AFD0026B-3F9F-4FC2-B508-1811B535D3A9}">
      <dsp:nvSpPr>
        <dsp:cNvPr id="0" name=""/>
        <dsp:cNvSpPr/>
      </dsp:nvSpPr>
      <dsp:spPr>
        <a:xfrm rot="5400000">
          <a:off x="-139121" y="857799"/>
          <a:ext cx="927474" cy="649232"/>
        </a:xfrm>
        <a:prstGeom prst="chevron">
          <a:avLst/>
        </a:prstGeom>
        <a:solidFill>
          <a:schemeClr val="accent2">
            <a:lumMod val="7500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运行</a:t>
          </a:r>
        </a:p>
      </dsp:txBody>
      <dsp:txXfrm rot="-5400000">
        <a:off x="0" y="1043294"/>
        <a:ext cx="649232" cy="278242"/>
      </dsp:txXfrm>
    </dsp:sp>
    <dsp:sp modelId="{D9640698-1616-4BFF-8611-81E20260326E}">
      <dsp:nvSpPr>
        <dsp:cNvPr id="0" name=""/>
        <dsp:cNvSpPr/>
      </dsp:nvSpPr>
      <dsp:spPr>
        <a:xfrm rot="5400000">
          <a:off x="1534689" y="-166778"/>
          <a:ext cx="602858" cy="2373772"/>
        </a:xfrm>
        <a:prstGeom prst="round2SameRect">
          <a:avLst/>
        </a:prstGeom>
        <a:solidFill>
          <a:schemeClr val="accent2">
            <a:lumMod val="60000"/>
            <a:lumOff val="4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耗时等待过程</a:t>
          </a:r>
        </a:p>
      </dsp:txBody>
      <dsp:txXfrm rot="-5400000">
        <a:off x="649233" y="748107"/>
        <a:ext cx="2344343" cy="544000"/>
      </dsp:txXfrm>
    </dsp:sp>
    <dsp:sp modelId="{EA4C2F12-E732-49C6-BD39-57F323D38646}">
      <dsp:nvSpPr>
        <dsp:cNvPr id="0" name=""/>
        <dsp:cNvSpPr/>
      </dsp:nvSpPr>
      <dsp:spPr>
        <a:xfrm rot="5400000">
          <a:off x="-139121" y="1575182"/>
          <a:ext cx="927474" cy="649232"/>
        </a:xfrm>
        <a:prstGeom prst="chevron">
          <a:avLst/>
        </a:prstGeom>
        <a:solidFill>
          <a:srgbClr val="0070C0"/>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返回</a:t>
          </a:r>
        </a:p>
      </dsp:txBody>
      <dsp:txXfrm rot="-5400000">
        <a:off x="0" y="1760677"/>
        <a:ext cx="649232" cy="278242"/>
      </dsp:txXfrm>
    </dsp:sp>
    <dsp:sp modelId="{82F5DB5B-117B-4401-B266-E6607DEF6C62}">
      <dsp:nvSpPr>
        <dsp:cNvPr id="0" name=""/>
        <dsp:cNvSpPr/>
      </dsp:nvSpPr>
      <dsp:spPr>
        <a:xfrm rot="5400000">
          <a:off x="1534689" y="550604"/>
          <a:ext cx="602858"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获得目标结果</a:t>
          </a:r>
        </a:p>
      </dsp:txBody>
      <dsp:txXfrm rot="-5400000">
        <a:off x="649233" y="1465490"/>
        <a:ext cx="2344343" cy="544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81B3C-640E-4287-90CF-B33C69CB0F69}">
      <dsp:nvSpPr>
        <dsp:cNvPr id="0" name=""/>
        <dsp:cNvSpPr/>
      </dsp:nvSpPr>
      <dsp:spPr>
        <a:xfrm>
          <a:off x="893592" y="161524"/>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38B6A-3252-48D5-971F-479AEBD8CC48}">
      <dsp:nvSpPr>
        <dsp:cNvPr id="0" name=""/>
        <dsp:cNvSpPr/>
      </dsp:nvSpPr>
      <dsp:spPr>
        <a:xfrm>
          <a:off x="260809" y="504358"/>
          <a:ext cx="970424" cy="480308"/>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89DFA2FD-28B1-45C3-A3BF-AA5D91DAA24B}">
      <dsp:nvSpPr>
        <dsp:cNvPr id="0" name=""/>
        <dsp:cNvSpPr/>
      </dsp:nvSpPr>
      <dsp:spPr>
        <a:xfrm>
          <a:off x="1018072" y="286002"/>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数据</a:t>
          </a:r>
        </a:p>
      </dsp:txBody>
      <dsp:txXfrm>
        <a:off x="1147293" y="415221"/>
        <a:ext cx="623932" cy="623922"/>
      </dsp:txXfrm>
    </dsp:sp>
    <dsp:sp modelId="{5D7981C6-C437-4691-ADA8-465C7A5F40A6}">
      <dsp:nvSpPr>
        <dsp:cNvPr id="0" name=""/>
        <dsp:cNvSpPr/>
      </dsp:nvSpPr>
      <dsp:spPr>
        <a:xfrm>
          <a:off x="2282019" y="1370782"/>
          <a:ext cx="224932" cy="224932"/>
        </a:xfrm>
        <a:prstGeom prst="flowChartConnector">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9FD1C-210A-4C1A-82A0-D3C356EEE91B}">
      <dsp:nvSpPr>
        <dsp:cNvPr id="0" name=""/>
        <dsp:cNvSpPr/>
      </dsp:nvSpPr>
      <dsp:spPr>
        <a:xfrm>
          <a:off x="1051005" y="1826900"/>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A11DDB-39C5-4C63-AF5F-33B1A0E26549}">
      <dsp:nvSpPr>
        <dsp:cNvPr id="0" name=""/>
        <dsp:cNvSpPr/>
      </dsp:nvSpPr>
      <dsp:spPr>
        <a:xfrm>
          <a:off x="2011997" y="2137346"/>
          <a:ext cx="839251" cy="510430"/>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5433A438-AD0B-43ED-BD59-CEF71F8B86B3}">
      <dsp:nvSpPr>
        <dsp:cNvPr id="0" name=""/>
        <dsp:cNvSpPr/>
      </dsp:nvSpPr>
      <dsp:spPr>
        <a:xfrm>
          <a:off x="1198703" y="1951379"/>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数据</a:t>
          </a:r>
        </a:p>
      </dsp:txBody>
      <dsp:txXfrm>
        <a:off x="1327924" y="2080598"/>
        <a:ext cx="623932" cy="62392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62C57-16D1-471E-BCE7-1D3C08B0F08D}">
      <dsp:nvSpPr>
        <dsp:cNvPr id="0" name=""/>
        <dsp:cNvSpPr/>
      </dsp:nvSpPr>
      <dsp:spPr>
        <a:xfrm>
          <a:off x="503017" y="862611"/>
          <a:ext cx="1817846" cy="1817846"/>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63500">
            <a:schemeClr val="accent2">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A</a:t>
          </a:r>
          <a:endParaRPr lang="zh-CN" altLang="en-US" sz="3000" kern="1200" dirty="0"/>
        </a:p>
      </dsp:txBody>
      <dsp:txXfrm>
        <a:off x="868485" y="1288433"/>
        <a:ext cx="1086910" cy="934410"/>
      </dsp:txXfrm>
    </dsp:sp>
    <dsp:sp modelId="{AF903290-5817-414C-868F-21A1549BA3B3}">
      <dsp:nvSpPr>
        <dsp:cNvPr id="0" name=""/>
        <dsp:cNvSpPr/>
      </dsp:nvSpPr>
      <dsp:spPr>
        <a:xfrm>
          <a:off x="2107356" y="601158"/>
          <a:ext cx="2107313" cy="1992306"/>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B</a:t>
          </a:r>
          <a:endParaRPr lang="zh-CN" altLang="en-US" sz="3000" kern="1200" dirty="0"/>
        </a:p>
      </dsp:txBody>
      <dsp:txXfrm>
        <a:off x="2625643" y="1105758"/>
        <a:ext cx="1070739" cy="983106"/>
      </dsp:txXfrm>
    </dsp:sp>
    <dsp:sp modelId="{8CC71B90-FFA0-4C13-B1CA-61C9068A66E2}">
      <dsp:nvSpPr>
        <dsp:cNvPr id="0" name=""/>
        <dsp:cNvSpPr/>
      </dsp:nvSpPr>
      <dsp:spPr>
        <a:xfrm rot="13718403">
          <a:off x="71066" y="455648"/>
          <a:ext cx="2791852" cy="2712230"/>
        </a:xfrm>
        <a:prstGeom prst="circularArrow">
          <a:avLst>
            <a:gd name="adj1" fmla="val 4878"/>
            <a:gd name="adj2" fmla="val 312630"/>
            <a:gd name="adj3" fmla="val 3066856"/>
            <a:gd name="adj4" fmla="val 15327765"/>
            <a:gd name="adj5" fmla="val 5691"/>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4A5E1D54-30A3-4C0D-AFAB-B26CBC97236C}">
      <dsp:nvSpPr>
        <dsp:cNvPr id="0" name=""/>
        <dsp:cNvSpPr/>
      </dsp:nvSpPr>
      <dsp:spPr>
        <a:xfrm rot="6916097">
          <a:off x="2746169" y="465395"/>
          <a:ext cx="1690597" cy="1690597"/>
        </a:xfrm>
        <a:prstGeom prst="leftCircularArrow">
          <a:avLst>
            <a:gd name="adj1" fmla="val 6452"/>
            <a:gd name="adj2" fmla="val 429999"/>
            <a:gd name="adj3" fmla="val 10489124"/>
            <a:gd name="adj4" fmla="val 14837806"/>
            <a:gd name="adj5" fmla="val 7527"/>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B60BB-B9B1-453A-B6D2-4AD02F1B6DB9}">
      <dsp:nvSpPr>
        <dsp:cNvPr id="0" name=""/>
        <dsp:cNvSpPr/>
      </dsp:nvSpPr>
      <dsp:spPr>
        <a:xfrm>
          <a:off x="1178937" y="240069"/>
          <a:ext cx="3102441" cy="3102441"/>
        </a:xfrm>
        <a:prstGeom prst="pie">
          <a:avLst>
            <a:gd name="adj1" fmla="val 16200000"/>
            <a:gd name="adj2" fmla="val 180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工作状态</a:t>
          </a:r>
        </a:p>
      </dsp:txBody>
      <dsp:txXfrm>
        <a:off x="2813997" y="897492"/>
        <a:ext cx="1108014" cy="923345"/>
      </dsp:txXfrm>
    </dsp:sp>
    <dsp:sp modelId="{22AEF590-8552-44BC-B360-71A3E1C6D334}">
      <dsp:nvSpPr>
        <dsp:cNvPr id="0" name=""/>
        <dsp:cNvSpPr/>
      </dsp:nvSpPr>
      <dsp:spPr>
        <a:xfrm>
          <a:off x="1115041" y="350871"/>
          <a:ext cx="3102441" cy="3102441"/>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a:t>下次循环</a:t>
          </a:r>
        </a:p>
      </dsp:txBody>
      <dsp:txXfrm>
        <a:off x="1853718" y="2363765"/>
        <a:ext cx="1662022" cy="812544"/>
      </dsp:txXfrm>
    </dsp:sp>
    <dsp:sp modelId="{CC36D92F-DDD5-4390-8A3C-1855B2B0C1F7}">
      <dsp:nvSpPr>
        <dsp:cNvPr id="0" name=""/>
        <dsp:cNvSpPr/>
      </dsp:nvSpPr>
      <dsp:spPr>
        <a:xfrm>
          <a:off x="1051146" y="240069"/>
          <a:ext cx="3102441" cy="3102441"/>
        </a:xfrm>
        <a:prstGeom prst="pie">
          <a:avLst>
            <a:gd name="adj1" fmla="val 9000000"/>
            <a:gd name="adj2" fmla="val 1620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检查事件状态</a:t>
          </a:r>
        </a:p>
      </dsp:txBody>
      <dsp:txXfrm>
        <a:off x="1410512" y="897492"/>
        <a:ext cx="1108014" cy="923345"/>
      </dsp:txXfrm>
    </dsp:sp>
    <dsp:sp modelId="{14D2FA16-0A33-4138-96FB-2E9B8816A4A7}">
      <dsp:nvSpPr>
        <dsp:cNvPr id="0" name=""/>
        <dsp:cNvSpPr/>
      </dsp:nvSpPr>
      <dsp:spPr>
        <a:xfrm>
          <a:off x="987137" y="48013"/>
          <a:ext cx="3486553" cy="3486553"/>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6880DB98-5777-41F2-8325-7270BB56EF94}">
      <dsp:nvSpPr>
        <dsp:cNvPr id="0" name=""/>
        <dsp:cNvSpPr/>
      </dsp:nvSpPr>
      <dsp:spPr>
        <a:xfrm>
          <a:off x="922985" y="158619"/>
          <a:ext cx="3486553" cy="3486553"/>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F34103FA-4063-4122-9082-5CB4C2CE52BA}">
      <dsp:nvSpPr>
        <dsp:cNvPr id="0" name=""/>
        <dsp:cNvSpPr/>
      </dsp:nvSpPr>
      <dsp:spPr>
        <a:xfrm>
          <a:off x="858834" y="48013"/>
          <a:ext cx="3486553" cy="3486553"/>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2019/9/23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298157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VAD</a:t>
            </a:r>
            <a:r>
              <a:rPr lang="zh-CN" altLang="en-US" dirty="0"/>
              <a:t>（</a:t>
            </a:r>
            <a:r>
              <a:rPr lang="en-US" altLang="zh-CN" dirty="0"/>
              <a:t>virtual address descriptors</a:t>
            </a:r>
            <a:r>
              <a:rPr lang="zh-CN" altLang="en-US" dirty="0"/>
              <a:t>）树定义了用户地址空间内存区的状况</a:t>
            </a:r>
            <a:endParaRPr lang="en-US" altLang="zh-CN" dirty="0"/>
          </a:p>
          <a:p>
            <a:r>
              <a:rPr lang="en-US" altLang="zh-CN" dirty="0"/>
              <a:t>Access token</a:t>
            </a:r>
            <a:r>
              <a:rPr lang="zh-CN" altLang="en-US" dirty="0"/>
              <a:t>访问令牌是用来描述进程或线程安全上下文的对象，令牌所包含的信息是与该</a:t>
            </a:r>
            <a:r>
              <a:rPr lang="en-US" altLang="zh-CN" dirty="0"/>
              <a:t>user</a:t>
            </a:r>
            <a:r>
              <a:rPr lang="zh-CN" altLang="en-US" dirty="0"/>
              <a:t>账户相关的进程或线程的身份和权限信息</a:t>
            </a:r>
          </a:p>
        </p:txBody>
      </p:sp>
      <p:sp>
        <p:nvSpPr>
          <p:cNvPr id="4" name="灯片编号占位符 3"/>
          <p:cNvSpPr>
            <a:spLocks noGrp="1"/>
          </p:cNvSpPr>
          <p:nvPr>
            <p:ph type="sldNum" sz="quarter" idx="10"/>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435357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Lambda</a:t>
            </a:r>
            <a:r>
              <a:rPr lang="zh-CN" altLang="en-US" dirty="0"/>
              <a:t>表达式来自于</a:t>
            </a:r>
            <a:r>
              <a:rPr lang="en-US" altLang="zh-CN" dirty="0"/>
              <a:t>FP</a:t>
            </a:r>
            <a:r>
              <a:rPr lang="zh-CN" altLang="en-US" dirty="0"/>
              <a:t>（</a:t>
            </a:r>
            <a:r>
              <a:rPr lang="en-US" altLang="zh-CN" sz="1200" b="0" i="0" kern="1200" dirty="0">
                <a:solidFill>
                  <a:schemeClr val="tx1"/>
                </a:solidFill>
                <a:effectLst/>
                <a:latin typeface="+mn-lt"/>
                <a:ea typeface="+mn-ea"/>
                <a:cs typeface="+mn-cs"/>
              </a:rPr>
              <a:t>Functional Programming</a:t>
            </a:r>
            <a:r>
              <a:rPr lang="zh-CN" altLang="en-US" dirty="0"/>
              <a:t>），是一种</a:t>
            </a:r>
            <a:r>
              <a:rPr lang="en-US" altLang="zh-CN" dirty="0"/>
              <a:t>"</a:t>
            </a:r>
            <a:r>
              <a:rPr lang="zh-CN" altLang="en-US" dirty="0"/>
              <a:t>编程范式</a:t>
            </a:r>
            <a:r>
              <a:rPr lang="en-US" altLang="zh-CN" dirty="0"/>
              <a:t>"</a:t>
            </a:r>
            <a:r>
              <a:rPr lang="zh-CN" altLang="en-US" dirty="0"/>
              <a:t>（</a:t>
            </a:r>
            <a:r>
              <a:rPr lang="en-US" altLang="zh-CN" dirty="0"/>
              <a:t>programming paradigm</a:t>
            </a:r>
            <a:r>
              <a:rPr lang="zh-CN" altLang="en-US" dirty="0"/>
              <a:t>），也就是如何编写程序的方法论。属于</a:t>
            </a:r>
            <a:r>
              <a:rPr lang="en-US" altLang="zh-CN" dirty="0"/>
              <a:t>"</a:t>
            </a:r>
            <a:r>
              <a:rPr lang="zh-CN" altLang="en-US" dirty="0"/>
              <a:t>结构化编程</a:t>
            </a:r>
            <a:r>
              <a:rPr lang="en-US" altLang="zh-CN" dirty="0"/>
              <a:t>"</a:t>
            </a:r>
            <a:r>
              <a:rPr lang="zh-CN" altLang="en-US" dirty="0"/>
              <a:t>的一种，主要思想是把运算过程尽量写成一系列嵌套的函数调用。</a:t>
            </a:r>
            <a:endParaRPr lang="en-US" altLang="zh-CN" dirty="0"/>
          </a:p>
          <a:p>
            <a:r>
              <a:rPr lang="zh-CN" altLang="en-US" dirty="0"/>
              <a:t>函数式编程（</a:t>
            </a:r>
            <a:r>
              <a:rPr lang="en-US" altLang="zh-CN" sz="1200" b="0" i="0" kern="1200" dirty="0">
                <a:solidFill>
                  <a:schemeClr val="tx1"/>
                </a:solidFill>
                <a:effectLst/>
                <a:latin typeface="+mn-lt"/>
                <a:ea typeface="+mn-ea"/>
                <a:cs typeface="+mn-cs"/>
              </a:rPr>
              <a:t>Functional Programming</a:t>
            </a:r>
            <a:r>
              <a:rPr lang="zh-CN" altLang="en-US" dirty="0"/>
              <a:t>）：函数与其他数据类型一样，处于平等地位，可以赋值给其他变量，也可以作为参数，传入另一个函数，或者作为别的函数的返回值。</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60</a:t>
            </a:fld>
            <a:endParaRPr lang="zh-CN" altLang="en-US"/>
          </a:p>
        </p:txBody>
      </p:sp>
    </p:spTree>
    <p:extLst>
      <p:ext uri="{BB962C8B-B14F-4D97-AF65-F5344CB8AC3E}">
        <p14:creationId xmlns:p14="http://schemas.microsoft.com/office/powerpoint/2010/main" val="232068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Thread.Join</a:t>
            </a:r>
            <a:r>
              <a:rPr lang="en-US" altLang="zh-CN" dirty="0"/>
              <a:t> ( ) MSDN</a:t>
            </a:r>
            <a:r>
              <a:rPr lang="zh-CN" altLang="en-US" dirty="0"/>
              <a:t>的解释：阻塞调用线程，直到某个线程终止时为止。首先明确几个问题：</a:t>
            </a:r>
          </a:p>
          <a:p>
            <a:endParaRPr lang="zh-CN" altLang="en-US" dirty="0"/>
          </a:p>
          <a:p>
            <a:r>
              <a:rPr lang="en-US" altLang="zh-CN" dirty="0"/>
              <a:t>1</a:t>
            </a:r>
            <a:r>
              <a:rPr lang="zh-CN" altLang="en-US" dirty="0"/>
              <a:t>、一个进程由一个或者多个线程组成，线程之间有可能会存在一定的先后关系和互斥关系。多线程编程，首先就是要想办法划分线程，减少线程之间的先后关系和互斥关系，这样才能保证线程之间的独立性，各自工作，不受影响。</a:t>
            </a:r>
            <a:r>
              <a:rPr lang="en-US" altLang="zh-CN" dirty="0"/>
              <a:t>Google</a:t>
            </a:r>
            <a:r>
              <a:rPr lang="zh-CN" altLang="en-US" dirty="0"/>
              <a:t>的</a:t>
            </a:r>
            <a:r>
              <a:rPr lang="en-US" altLang="zh-CN" dirty="0"/>
              <a:t>MapReduce</a:t>
            </a:r>
            <a:r>
              <a:rPr lang="zh-CN" altLang="en-US" dirty="0"/>
              <a:t>核心思想就是尽量减少线程之间的先后关系和互斥关系。</a:t>
            </a:r>
          </a:p>
          <a:p>
            <a:endParaRPr lang="zh-CN" altLang="en-US" dirty="0"/>
          </a:p>
          <a:p>
            <a:r>
              <a:rPr lang="en-US" altLang="zh-CN" dirty="0"/>
              <a:t>2</a:t>
            </a:r>
            <a:r>
              <a:rPr lang="zh-CN" altLang="en-US" dirty="0"/>
              <a:t>、无论如何地想办法，线程之间还是会存在一定的先后关系和互斥关系，这时候可以使用</a:t>
            </a:r>
            <a:r>
              <a:rPr lang="en-US" altLang="zh-CN" dirty="0" err="1"/>
              <a:t>Thread.Join</a:t>
            </a:r>
            <a:r>
              <a:rPr lang="zh-CN" altLang="en-US" dirty="0"/>
              <a:t>方法。</a:t>
            </a:r>
          </a:p>
          <a:p>
            <a:endParaRPr lang="zh-CN" altLang="en-US" dirty="0"/>
          </a:p>
          <a:p>
            <a:r>
              <a:rPr lang="en-US" altLang="zh-CN" dirty="0"/>
              <a:t>3</a:t>
            </a:r>
            <a:r>
              <a:rPr lang="zh-CN" altLang="en-US" dirty="0"/>
              <a:t>、一个线程在执行的过程中，可能调用另一个线程，前者可以称为调用线程，后者成为被调用线程。</a:t>
            </a:r>
          </a:p>
          <a:p>
            <a:endParaRPr lang="zh-CN" altLang="en-US" dirty="0"/>
          </a:p>
          <a:p>
            <a:r>
              <a:rPr lang="en-US" altLang="zh-CN" dirty="0"/>
              <a:t>4</a:t>
            </a:r>
            <a:r>
              <a:rPr lang="zh-CN" altLang="en-US" dirty="0"/>
              <a:t>、</a:t>
            </a:r>
            <a:r>
              <a:rPr lang="en-US" altLang="zh-CN" dirty="0" err="1"/>
              <a:t>Thread.Join</a:t>
            </a:r>
            <a:r>
              <a:rPr lang="zh-CN" altLang="en-US" dirty="0"/>
              <a:t>方法的使用场景：调用线程挂起，等待被调用线程执行完毕后，继续执行。</a:t>
            </a:r>
          </a:p>
          <a:p>
            <a:endParaRPr lang="zh-CN" altLang="en-US" dirty="0"/>
          </a:p>
          <a:p>
            <a:r>
              <a:rPr lang="en-US" altLang="zh-CN" dirty="0"/>
              <a:t>5</a:t>
            </a:r>
            <a:r>
              <a:rPr lang="zh-CN" altLang="en-US" dirty="0"/>
              <a:t>、被调用线程执行</a:t>
            </a:r>
            <a:r>
              <a:rPr lang="en-US" altLang="zh-CN" dirty="0"/>
              <a:t>Join</a:t>
            </a:r>
            <a:r>
              <a:rPr lang="zh-CN" altLang="en-US" dirty="0"/>
              <a:t>方法，告诉调用线程，你先暂停，我执行完了，你再执行。从而保证了先后关系。</a:t>
            </a:r>
          </a:p>
          <a:p>
            <a:endParaRPr lang="zh-CN" altLang="en-US" dirty="0"/>
          </a:p>
          <a:p>
            <a:r>
              <a:rPr lang="en-US" altLang="zh-CN" dirty="0"/>
              <a:t>6</a:t>
            </a:r>
            <a:r>
              <a:rPr lang="zh-CN" altLang="en-US" dirty="0"/>
              <a:t>、考虑一种有意思的情况：在当前线程内调用</a:t>
            </a:r>
            <a:r>
              <a:rPr lang="en-US" altLang="zh-CN" dirty="0" err="1"/>
              <a:t>Thread.CurrentThread.Join</a:t>
            </a:r>
            <a:r>
              <a:rPr lang="en-US" altLang="zh-CN" dirty="0"/>
              <a:t>() </a:t>
            </a:r>
            <a:r>
              <a:rPr lang="zh-CN" altLang="en-US" dirty="0"/>
              <a:t>会出现什么情况？分析：假设当前线程为</a:t>
            </a:r>
            <a:r>
              <a:rPr lang="en-US" altLang="zh-CN" dirty="0"/>
              <a:t>A</a:t>
            </a:r>
            <a:r>
              <a:rPr lang="zh-CN" altLang="en-US" dirty="0"/>
              <a:t>，此时调用线程为</a:t>
            </a:r>
            <a:r>
              <a:rPr lang="en-US" altLang="zh-CN" dirty="0"/>
              <a:t>A</a:t>
            </a:r>
            <a:r>
              <a:rPr lang="zh-CN" altLang="en-US" dirty="0"/>
              <a:t>，被调用线程也为</a:t>
            </a:r>
            <a:r>
              <a:rPr lang="en-US" altLang="zh-CN" dirty="0"/>
              <a:t>A</a:t>
            </a:r>
            <a:r>
              <a:rPr lang="zh-CN" altLang="en-US" dirty="0"/>
              <a:t>，由于调用线程</a:t>
            </a:r>
            <a:r>
              <a:rPr lang="en-US" altLang="zh-CN" dirty="0"/>
              <a:t>A</a:t>
            </a:r>
            <a:r>
              <a:rPr lang="zh-CN" altLang="en-US" dirty="0"/>
              <a:t>暂停，被调用线程</a:t>
            </a:r>
            <a:r>
              <a:rPr lang="en-US" altLang="zh-CN" dirty="0"/>
              <a:t>A</a:t>
            </a:r>
            <a:r>
              <a:rPr lang="zh-CN" altLang="en-US" dirty="0"/>
              <a:t>（也就是调用线程</a:t>
            </a:r>
            <a:r>
              <a:rPr lang="en-US" altLang="zh-CN" dirty="0"/>
              <a:t>A</a:t>
            </a:r>
            <a:r>
              <a:rPr lang="zh-CN" altLang="en-US" dirty="0"/>
              <a:t>）永远不会执行完毕，造成死锁。</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63</a:t>
            </a:fld>
            <a:endParaRPr lang="zh-CN" altLang="en-US"/>
          </a:p>
        </p:txBody>
      </p:sp>
    </p:spTree>
    <p:extLst>
      <p:ext uri="{BB962C8B-B14F-4D97-AF65-F5344CB8AC3E}">
        <p14:creationId xmlns:p14="http://schemas.microsoft.com/office/powerpoint/2010/main" val="20801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EPYC 7H12</a:t>
            </a:r>
            <a:r>
              <a:rPr lang="zh-CN" altLang="en-US" dirty="0"/>
              <a:t>，</a:t>
            </a:r>
            <a:r>
              <a:rPr lang="en-US" altLang="zh-CN" dirty="0"/>
              <a:t>64</a:t>
            </a:r>
            <a:r>
              <a:rPr lang="zh-CN" altLang="en-US" dirty="0"/>
              <a:t>核</a:t>
            </a:r>
            <a:r>
              <a:rPr lang="en-US" altLang="zh-CN" dirty="0"/>
              <a:t>128</a:t>
            </a:r>
            <a:r>
              <a:rPr lang="zh-CN" altLang="en-US" dirty="0"/>
              <a:t>线程，</a:t>
            </a:r>
            <a:r>
              <a:rPr lang="en-US" altLang="zh-CN" dirty="0"/>
              <a:t>7nm</a:t>
            </a:r>
            <a:r>
              <a:rPr lang="zh-CN" altLang="en-US" dirty="0"/>
              <a:t>工艺，基础频率</a:t>
            </a:r>
            <a:r>
              <a:rPr lang="en-US" altLang="zh-CN" dirty="0"/>
              <a:t>2.6GHz</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69</a:t>
            </a:fld>
            <a:endParaRPr lang="zh-CN" altLang="en-US"/>
          </a:p>
        </p:txBody>
      </p:sp>
    </p:spTree>
    <p:extLst>
      <p:ext uri="{BB962C8B-B14F-4D97-AF65-F5344CB8AC3E}">
        <p14:creationId xmlns:p14="http://schemas.microsoft.com/office/powerpoint/2010/main" val="2776087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FB (front bus) </a:t>
            </a:r>
            <a:r>
              <a:rPr lang="zh-CN" altLang="en-US" dirty="0"/>
              <a:t>属于</a:t>
            </a:r>
            <a:r>
              <a:rPr lang="en-US" altLang="zh-CN" sz="1200" b="1" i="0" kern="1200" dirty="0">
                <a:solidFill>
                  <a:schemeClr val="tx1"/>
                </a:solidFill>
                <a:effectLst/>
                <a:latin typeface="+mn-lt"/>
                <a:ea typeface="+mn-ea"/>
                <a:cs typeface="+mn-cs"/>
              </a:rPr>
              <a:t>NUMA</a:t>
            </a:r>
            <a:r>
              <a:rPr lang="zh-CN" altLang="en-US" sz="1200" b="0" i="0" kern="1200" dirty="0">
                <a:solidFill>
                  <a:schemeClr val="tx1"/>
                </a:solidFill>
                <a:effectLst/>
                <a:latin typeface="+mn-lt"/>
                <a:ea typeface="+mn-ea"/>
                <a:cs typeface="+mn-cs"/>
              </a:rPr>
              <a:t>架构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http://www.cnblogs.com/diegodu/p/9340243.html</a:t>
            </a:r>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70</a:t>
            </a:fld>
            <a:endParaRPr lang="en-US" altLang="zh-CN"/>
          </a:p>
        </p:txBody>
      </p:sp>
    </p:spTree>
    <p:extLst>
      <p:ext uri="{BB962C8B-B14F-4D97-AF65-F5344CB8AC3E}">
        <p14:creationId xmlns:p14="http://schemas.microsoft.com/office/powerpoint/2010/main" val="1920582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71</a:t>
            </a:fld>
            <a:endParaRPr lang="en-US" altLang="zh-CN"/>
          </a:p>
        </p:txBody>
      </p:sp>
    </p:spTree>
    <p:extLst>
      <p:ext uri="{BB962C8B-B14F-4D97-AF65-F5344CB8AC3E}">
        <p14:creationId xmlns:p14="http://schemas.microsoft.com/office/powerpoint/2010/main" val="3732243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2019/9/23</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Tree>
    <p:extLst>
      <p:ext uri="{BB962C8B-B14F-4D97-AF65-F5344CB8AC3E}">
        <p14:creationId xmlns:p14="http://schemas.microsoft.com/office/powerpoint/2010/main" val="3137707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Tree>
    <p:extLst>
      <p:ext uri="{BB962C8B-B14F-4D97-AF65-F5344CB8AC3E}">
        <p14:creationId xmlns:p14="http://schemas.microsoft.com/office/powerpoint/2010/main" val="3116848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Tree>
    <p:extLst>
      <p:ext uri="{BB962C8B-B14F-4D97-AF65-F5344CB8AC3E}">
        <p14:creationId xmlns:p14="http://schemas.microsoft.com/office/powerpoint/2010/main" val="1155627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Tree>
    <p:extLst>
      <p:ext uri="{BB962C8B-B14F-4D97-AF65-F5344CB8AC3E}">
        <p14:creationId xmlns:p14="http://schemas.microsoft.com/office/powerpoint/2010/main" val="3147324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Tree>
    <p:extLst>
      <p:ext uri="{BB962C8B-B14F-4D97-AF65-F5344CB8AC3E}">
        <p14:creationId xmlns:p14="http://schemas.microsoft.com/office/powerpoint/2010/main" val="428117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2019/9/23</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0510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91530"/>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格物穷理   知行合一</a:t>
            </a: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程序与进程</a:t>
            </a: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进程间通信机制简介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消息机制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重定向机制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管道</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2019</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704034" y="55021"/>
            <a:ext cx="3446061" cy="343641"/>
            <a:chOff x="2995" y="3776"/>
            <a:chExt cx="3254" cy="406"/>
          </a:xfrm>
        </p:grpSpPr>
        <p:sp>
          <p:nvSpPr>
            <p:cNvPr id="26" name="Rectangle 6"/>
            <p:cNvSpPr>
              <a:spLocks noChangeArrowheads="1"/>
            </p:cNvSpPr>
            <p:nvPr/>
          </p:nvSpPr>
          <p:spPr bwMode="auto">
            <a:xfrm>
              <a:off x="3574" y="3786"/>
              <a:ext cx="267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程序进程与进程间通信</a:t>
              </a:r>
            </a:p>
          </p:txBody>
        </p:sp>
        <p:sp>
          <p:nvSpPr>
            <p:cNvPr id="27" name="矩形 29"/>
            <p:cNvSpPr>
              <a:spLocks noChangeArrowheads="1"/>
            </p:cNvSpPr>
            <p:nvPr/>
          </p:nvSpPr>
          <p:spPr bwMode="auto">
            <a:xfrm>
              <a:off x="2995"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4A</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2019</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线程间通信与同步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4B</a:t>
              </a:r>
            </a:p>
          </p:txBody>
        </p:sp>
      </p:grp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whu/" TargetMode="Externa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6.png"/><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Windows</a:t>
            </a:r>
            <a:r>
              <a:rPr lang="zh-CN" altLang="en-US" sz="3200" dirty="0">
                <a:solidFill>
                  <a:schemeClr val="accent1">
                    <a:lumMod val="75000"/>
                  </a:schemeClr>
                </a:solidFill>
              </a:rPr>
              <a:t>编程实践</a:t>
            </a:r>
          </a:p>
        </p:txBody>
      </p:sp>
      <p:sp>
        <p:nvSpPr>
          <p:cNvPr id="4" name="文本框 3"/>
          <p:cNvSpPr txBox="1"/>
          <p:nvPr/>
        </p:nvSpPr>
        <p:spPr>
          <a:xfrm>
            <a:off x="7951" y="882590"/>
            <a:ext cx="8126236"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4 </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进程与线程</a:t>
            </a:r>
          </a:p>
        </p:txBody>
      </p:sp>
      <p:sp>
        <p:nvSpPr>
          <p:cNvPr id="5" name="副标题 2">
            <a:extLst>
              <a:ext uri="{FF2B5EF4-FFF2-40B4-BE49-F238E27FC236}">
                <a16:creationId xmlns:a16="http://schemas.microsoft.com/office/drawing/2014/main" id="{A9F6D81B-BC6C-428D-ADCF-436C55068EBC}"/>
              </a:ext>
            </a:extLst>
          </p:cNvPr>
          <p:cNvSpPr txBox="1">
            <a:spLocks/>
          </p:cNvSpPr>
          <p:nvPr/>
        </p:nvSpPr>
        <p:spPr>
          <a:xfrm>
            <a:off x="114624" y="5036352"/>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latin typeface="Arial" panose="020B0604020202020204" pitchFamily="34" charset="0"/>
                <a:cs typeface="Arial" panose="020B0604020202020204" pitchFamily="34" charset="0"/>
              </a:rPr>
              <a:t>jicheng</a:t>
            </a:r>
            <a:r>
              <a:rPr lang="en-US" altLang="zh-CN" sz="2400" dirty="0">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400" dirty="0">
                <a:latin typeface="Arial" panose="020B0604020202020204" pitchFamily="34" charset="0"/>
                <a:cs typeface="Arial" panose="020B0604020202020204" pitchFamily="34" charset="0"/>
              </a:rPr>
              <a:t>https://github.com/programming-windows/</a:t>
            </a:r>
          </a:p>
        </p:txBody>
      </p:sp>
    </p:spTree>
    <p:extLst>
      <p:ext uri="{BB962C8B-B14F-4D97-AF65-F5344CB8AC3E}">
        <p14:creationId xmlns:p14="http://schemas.microsoft.com/office/powerpoint/2010/main" val="29126466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Click="0" advTm="0">
        <p15:prstTrans prst="curtains"/>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7265984" y="3133485"/>
            <a:ext cx="1679726" cy="795337"/>
          </a:xfrm>
        </p:spPr>
        <p:txBody>
          <a:bodyPr/>
          <a:lstStyle/>
          <a:p>
            <a:pPr eaLnBrk="1" hangingPunct="1"/>
            <a:r>
              <a:rPr lang="zh-CN" altLang="en-US" sz="2400" dirty="0"/>
              <a:t>程序与线程</a:t>
            </a:r>
          </a:p>
        </p:txBody>
      </p:sp>
      <p:sp>
        <p:nvSpPr>
          <p:cNvPr id="3" name="下箭头 2"/>
          <p:cNvSpPr/>
          <p:nvPr/>
        </p:nvSpPr>
        <p:spPr>
          <a:xfrm>
            <a:off x="1842589" y="2539259"/>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1751546" y="1953272"/>
            <a:ext cx="4895991" cy="22639"/>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1779351" y="1971746"/>
            <a:ext cx="0" cy="4231370"/>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3183768" y="2768933"/>
            <a:ext cx="1080120" cy="286666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6" name="下箭头 15"/>
          <p:cNvSpPr/>
          <p:nvPr/>
        </p:nvSpPr>
        <p:spPr>
          <a:xfrm>
            <a:off x="4545434" y="3047963"/>
            <a:ext cx="1080120" cy="258763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C1</a:t>
            </a:r>
            <a:endParaRPr lang="zh-CN" altLang="en-US" sz="2000" dirty="0">
              <a:latin typeface="微软雅黑" panose="020B0503020204020204" pitchFamily="34" charset="-122"/>
              <a:ea typeface="微软雅黑" panose="020B0503020204020204" pitchFamily="34" charset="-122"/>
            </a:endParaRPr>
          </a:p>
        </p:txBody>
      </p:sp>
      <p:sp>
        <p:nvSpPr>
          <p:cNvPr id="17" name="下箭头 16"/>
          <p:cNvSpPr/>
          <p:nvPr/>
        </p:nvSpPr>
        <p:spPr>
          <a:xfrm>
            <a:off x="5905709" y="3066437"/>
            <a:ext cx="1080120" cy="2569165"/>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C2</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7166379" y="461276"/>
            <a:ext cx="1728192" cy="2403922"/>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7382403" y="695347"/>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7382403" y="1199403"/>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7382403" y="1703459"/>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476477" y="2332611"/>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源程序</a:t>
            </a:r>
          </a:p>
        </p:txBody>
      </p:sp>
      <p:sp>
        <p:nvSpPr>
          <p:cNvPr id="29" name="任意多边形 28"/>
          <p:cNvSpPr/>
          <p:nvPr/>
        </p:nvSpPr>
        <p:spPr>
          <a:xfrm>
            <a:off x="2366924" y="954240"/>
            <a:ext cx="5015480" cy="1588004"/>
          </a:xfrm>
          <a:custGeom>
            <a:avLst/>
            <a:gdLst>
              <a:gd name="connsiteX0" fmla="*/ 5421745 w 5421745"/>
              <a:gd name="connsiteY0" fmla="*/ 27049 h 2132940"/>
              <a:gd name="connsiteX1" fmla="*/ 2382981 w 5421745"/>
              <a:gd name="connsiteY1" fmla="*/ 294903 h 2132940"/>
              <a:gd name="connsiteX2" fmla="*/ 0 w 5421745"/>
              <a:gd name="connsiteY2" fmla="*/ 2132940 h 2132940"/>
              <a:gd name="connsiteX0" fmla="*/ 5449454 w 5449454"/>
              <a:gd name="connsiteY0" fmla="*/ 27715 h 2152079"/>
              <a:gd name="connsiteX1" fmla="*/ 2410690 w 5449454"/>
              <a:gd name="connsiteY1" fmla="*/ 295569 h 2152079"/>
              <a:gd name="connsiteX2" fmla="*/ 0 w 5449454"/>
              <a:gd name="connsiteY2" fmla="*/ 2152079 h 2152079"/>
              <a:gd name="connsiteX0" fmla="*/ 5449454 w 5449454"/>
              <a:gd name="connsiteY0" fmla="*/ 27715 h 2152079"/>
              <a:gd name="connsiteX1" fmla="*/ 2410690 w 5449454"/>
              <a:gd name="connsiteY1" fmla="*/ 295569 h 2152079"/>
              <a:gd name="connsiteX2" fmla="*/ 0 w 5449454"/>
              <a:gd name="connsiteY2" fmla="*/ 2152079 h 2152079"/>
            </a:gdLst>
            <a:ahLst/>
            <a:cxnLst>
              <a:cxn ang="0">
                <a:pos x="connsiteX0" y="connsiteY0"/>
              </a:cxn>
              <a:cxn ang="0">
                <a:pos x="connsiteX1" y="connsiteY1"/>
              </a:cxn>
              <a:cxn ang="0">
                <a:pos x="connsiteX2" y="connsiteY2"/>
              </a:cxn>
            </a:cxnLst>
            <a:rect l="l" t="t" r="r" b="b"/>
            <a:pathLst>
              <a:path w="5449454" h="2152079">
                <a:moveTo>
                  <a:pt x="5449454" y="27715"/>
                </a:moveTo>
                <a:cubicBezTo>
                  <a:pt x="4381884" y="-13849"/>
                  <a:pt x="3318932" y="-58492"/>
                  <a:pt x="2410690" y="295569"/>
                </a:cubicBezTo>
                <a:cubicBezTo>
                  <a:pt x="1502448" y="649630"/>
                  <a:pt x="508768" y="1260769"/>
                  <a:pt x="0" y="2152079"/>
                </a:cubicBezTo>
              </a:path>
            </a:pathLst>
          </a:custGeom>
          <a:ln>
            <a:headEnd type="oval"/>
            <a:tailEnd type="triangl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0" name="任意多边形 29"/>
          <p:cNvSpPr/>
          <p:nvPr/>
        </p:nvSpPr>
        <p:spPr>
          <a:xfrm>
            <a:off x="3727938" y="1444567"/>
            <a:ext cx="3654465" cy="1308876"/>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33" name="任意多边形 32"/>
          <p:cNvSpPr/>
          <p:nvPr/>
        </p:nvSpPr>
        <p:spPr>
          <a:xfrm>
            <a:off x="5082949" y="1891186"/>
            <a:ext cx="2287820" cy="1159761"/>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4" name="任意多边形 33"/>
          <p:cNvSpPr/>
          <p:nvPr/>
        </p:nvSpPr>
        <p:spPr>
          <a:xfrm>
            <a:off x="6424128" y="1971745"/>
            <a:ext cx="958275" cy="1127524"/>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2" name="圆角矩形 31"/>
          <p:cNvSpPr/>
          <p:nvPr/>
        </p:nvSpPr>
        <p:spPr>
          <a:xfrm>
            <a:off x="3359696" y="618477"/>
            <a:ext cx="1476082" cy="33576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cxnSp>
        <p:nvCxnSpPr>
          <p:cNvPr id="39" name="直接箭头连接符 38"/>
          <p:cNvCxnSpPr/>
          <p:nvPr/>
        </p:nvCxnSpPr>
        <p:spPr>
          <a:xfrm>
            <a:off x="3935760" y="1066080"/>
            <a:ext cx="54966" cy="266646"/>
          </a:xfrm>
          <a:prstGeom prst="straightConnector1">
            <a:avLst/>
          </a:prstGeom>
          <a:ln w="158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左大括号 39"/>
          <p:cNvSpPr/>
          <p:nvPr/>
        </p:nvSpPr>
        <p:spPr>
          <a:xfrm rot="16200000">
            <a:off x="4218880" y="3485586"/>
            <a:ext cx="423495" cy="4880779"/>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9040772" y="498484"/>
            <a:ext cx="238594"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41" name="圆角矩形 40"/>
          <p:cNvSpPr/>
          <p:nvPr/>
        </p:nvSpPr>
        <p:spPr>
          <a:xfrm>
            <a:off x="9510730" y="966869"/>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串行排列</a:t>
            </a:r>
          </a:p>
        </p:txBody>
      </p:sp>
      <p:sp>
        <p:nvSpPr>
          <p:cNvPr id="42" name="流程图: 可选过程 41"/>
          <p:cNvSpPr/>
          <p:nvPr/>
        </p:nvSpPr>
        <p:spPr>
          <a:xfrm>
            <a:off x="3637341" y="6386417"/>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并发执行</a:t>
            </a:r>
            <a:endParaRPr lang="zh-CN" altLang="en-US" sz="2000" dirty="0">
              <a:latin typeface="微软雅黑" panose="020B0503020204020204" pitchFamily="34" charset="-122"/>
              <a:ea typeface="微软雅黑" panose="020B0503020204020204" pitchFamily="34" charset="-122"/>
            </a:endParaRPr>
          </a:p>
        </p:txBody>
      </p:sp>
      <p:sp>
        <p:nvSpPr>
          <p:cNvPr id="26" name="圆角矩形 25"/>
          <p:cNvSpPr/>
          <p:nvPr/>
        </p:nvSpPr>
        <p:spPr>
          <a:xfrm>
            <a:off x="714003" y="2563443"/>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latin typeface="微软雅黑" panose="020B0503020204020204" pitchFamily="34" charset="-122"/>
                <a:ea typeface="微软雅黑" panose="020B0503020204020204" pitchFamily="34" charset="-122"/>
              </a:rPr>
              <a:t>时间</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20748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637969" y="1626498"/>
            <a:ext cx="4174435" cy="727075"/>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1701579" y="3476073"/>
            <a:ext cx="8415338" cy="1079500"/>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线程运行终止 </a:t>
            </a:r>
            <a:r>
              <a:rPr lang="en-US" altLang="zh-CN" sz="2000" dirty="0" err="1">
                <a:latin typeface="微软雅黑" panose="020B0503020204020204" pitchFamily="34" charset="-122"/>
                <a:ea typeface="微软雅黑" panose="020B0503020204020204" pitchFamily="34" charset="-122"/>
              </a:rPr>
              <a:t>mutex</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被放弃，互斥量仍可被其它线程取得所属权，但会获得 </a:t>
            </a:r>
            <a:r>
              <a:rPr lang="en-US" altLang="zh-CN" sz="2000" dirty="0" err="1">
                <a:latin typeface="微软雅黑" panose="020B0503020204020204" pitchFamily="34" charset="-122"/>
                <a:ea typeface="微软雅黑" panose="020B0503020204020204" pitchFamily="34" charset="-122"/>
              </a:rPr>
              <a:t>AbandonedMutexException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异常</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14981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3299791" y="1769621"/>
            <a:ext cx="4993419" cy="727075"/>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3379304" y="3293193"/>
            <a:ext cx="4475163" cy="1804988"/>
          </a:xfrm>
        </p:spPr>
        <p:txBody>
          <a:bodyPr>
            <a:normAutofit/>
          </a:bodyPr>
          <a:lstStyle/>
          <a:p>
            <a:r>
              <a:rPr lang="en-US" altLang="zh-CN" sz="2800" dirty="0" err="1">
                <a:latin typeface="微软雅黑" panose="020B0503020204020204" pitchFamily="34" charset="-122"/>
                <a:ea typeface="微软雅黑" panose="020B0503020204020204" pitchFamily="34" charset="-122"/>
              </a:rPr>
              <a:t>Mutex</a:t>
            </a:r>
            <a:r>
              <a:rPr lang="zh-CN" altLang="en-US" sz="2800" dirty="0">
                <a:latin typeface="微软雅黑" panose="020B0503020204020204" pitchFamily="34" charset="-122"/>
                <a:ea typeface="微软雅黑" panose="020B0503020204020204" pitchFamily="34" charset="-122"/>
              </a:rPr>
              <a:t>类</a:t>
            </a:r>
            <a:endParaRPr lang="en-US" altLang="zh-CN" sz="2800" dirty="0">
              <a:latin typeface="微软雅黑" panose="020B0503020204020204" pitchFamily="34" charset="-122"/>
              <a:ea typeface="微软雅黑" panose="020B0503020204020204" pitchFamily="34" charset="-122"/>
            </a:endParaRPr>
          </a:p>
          <a:p>
            <a:pPr lvl="1"/>
            <a:r>
              <a:rPr lang="en-US" altLang="zh-CN" sz="2800" dirty="0" err="1">
                <a:latin typeface="微软雅黑" panose="020B0503020204020204" pitchFamily="34" charset="-122"/>
                <a:ea typeface="微软雅黑" panose="020B0503020204020204" pitchFamily="34" charset="-122"/>
              </a:rPr>
              <a:t>releaseMutex</a:t>
            </a:r>
            <a:r>
              <a:rPr lang="zh-CN" altLang="en-US" sz="2800" dirty="0">
                <a:latin typeface="微软雅黑" panose="020B0503020204020204" pitchFamily="34" charset="-122"/>
                <a:ea typeface="微软雅黑" panose="020B0503020204020204" pitchFamily="34" charset="-122"/>
              </a:rPr>
              <a:t>方法</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6120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043485" y="1190719"/>
            <a:ext cx="7704138" cy="762000"/>
          </a:xfrm>
        </p:spPr>
        <p:txBody>
          <a:bodyPr>
            <a:normAutofit/>
          </a:bodyPr>
          <a:lstStyle/>
          <a:p>
            <a:r>
              <a:rPr lang="en-US" altLang="zh-CN" dirty="0" err="1">
                <a:latin typeface="微软雅黑" panose="020B0503020204020204" pitchFamily="34" charset="-122"/>
                <a:ea typeface="微软雅黑" panose="020B0503020204020204" pitchFamily="34" charset="-122"/>
              </a:rPr>
              <a:t>ManualResetEvent</a:t>
            </a:r>
            <a:r>
              <a:rPr lang="zh-CN" altLang="en-US" dirty="0">
                <a:latin typeface="微软雅黑" panose="020B0503020204020204" pitchFamily="34" charset="-122"/>
                <a:ea typeface="微软雅黑" panose="020B0503020204020204" pitchFamily="34" charset="-122"/>
              </a:rPr>
              <a:t>的使用</a:t>
            </a:r>
            <a:endParaRPr lang="zh-CN" altLang="en-US" dirty="0"/>
          </a:p>
        </p:txBody>
      </p:sp>
      <p:graphicFrame>
        <p:nvGraphicFramePr>
          <p:cNvPr id="4" name="图示 3"/>
          <p:cNvGraphicFramePr/>
          <p:nvPr>
            <p:extLst>
              <p:ext uri="{D42A27DB-BD31-4B8C-83A1-F6EECF244321}">
                <p14:modId xmlns:p14="http://schemas.microsoft.com/office/powerpoint/2010/main" val="2799090299"/>
              </p:ext>
            </p:extLst>
          </p:nvPr>
        </p:nvGraphicFramePr>
        <p:xfrm>
          <a:off x="4613706" y="2392968"/>
          <a:ext cx="5332525" cy="3693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 5"/>
          <p:cNvSpPr/>
          <p:nvPr/>
        </p:nvSpPr>
        <p:spPr>
          <a:xfrm>
            <a:off x="2769888" y="3081970"/>
            <a:ext cx="2190542" cy="2540812"/>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068436" y="36177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文件</a:t>
            </a:r>
          </a:p>
        </p:txBody>
      </p:sp>
      <p:sp>
        <p:nvSpPr>
          <p:cNvPr id="8" name="文本框 7"/>
          <p:cNvSpPr txBox="1"/>
          <p:nvPr/>
        </p:nvSpPr>
        <p:spPr>
          <a:xfrm>
            <a:off x="2822584" y="3129068"/>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9" name="圆角矩形 8"/>
          <p:cNvSpPr/>
          <p:nvPr/>
        </p:nvSpPr>
        <p:spPr>
          <a:xfrm>
            <a:off x="3068436" y="409119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剪切板</a:t>
            </a:r>
          </a:p>
        </p:txBody>
      </p:sp>
      <p:sp>
        <p:nvSpPr>
          <p:cNvPr id="10" name="圆角矩形 9"/>
          <p:cNvSpPr/>
          <p:nvPr/>
        </p:nvSpPr>
        <p:spPr>
          <a:xfrm>
            <a:off x="3068436" y="454372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无名管道</a:t>
            </a:r>
          </a:p>
        </p:txBody>
      </p:sp>
      <p:sp>
        <p:nvSpPr>
          <p:cNvPr id="11" name="圆角矩形 10"/>
          <p:cNvSpPr/>
          <p:nvPr/>
        </p:nvSpPr>
        <p:spPr>
          <a:xfrm>
            <a:off x="3068436" y="501417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事件对象</a:t>
            </a:r>
          </a:p>
        </p:txBody>
      </p:sp>
    </p:spTree>
    <p:extLst>
      <p:ext uri="{BB962C8B-B14F-4D97-AF65-F5344CB8AC3E}">
        <p14:creationId xmlns:p14="http://schemas.microsoft.com/office/powerpoint/2010/main" val="39475269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1188058" y="826302"/>
            <a:ext cx="3956437" cy="1325563"/>
          </a:xfrm>
        </p:spPr>
        <p:txBody>
          <a:bodyPr/>
          <a:lstStyle/>
          <a:p>
            <a:r>
              <a:rPr lang="zh-CN" altLang="en-US" dirty="0"/>
              <a:t>上机练习作业</a:t>
            </a:r>
          </a:p>
        </p:txBody>
      </p:sp>
      <p:sp>
        <p:nvSpPr>
          <p:cNvPr id="357379" name="Rectangle 3"/>
          <p:cNvSpPr>
            <a:spLocks noGrp="1" noChangeArrowheads="1"/>
          </p:cNvSpPr>
          <p:nvPr>
            <p:ph type="body" idx="1"/>
          </p:nvPr>
        </p:nvSpPr>
        <p:spPr>
          <a:xfrm>
            <a:off x="2483362" y="2864503"/>
            <a:ext cx="7368400" cy="2308387"/>
          </a:xfrm>
        </p:spPr>
        <p:txBody>
          <a:bodyPr>
            <a:normAutofit fontScale="92500" lnSpcReduction="20000"/>
          </a:bodyPr>
          <a:lstStyle/>
          <a:p>
            <a:r>
              <a:rPr lang="zh-CN" altLang="en-US" sz="2400" dirty="0"/>
              <a:t>  配置</a:t>
            </a:r>
            <a:r>
              <a:rPr lang="en-US" altLang="zh-CN" sz="2400" dirty="0"/>
              <a:t>CUDA</a:t>
            </a:r>
            <a:r>
              <a:rPr lang="zh-CN" altLang="en-US" sz="2400" dirty="0"/>
              <a:t>开发环境 </a:t>
            </a:r>
            <a:r>
              <a:rPr lang="en-US" altLang="zh-CN" sz="2400" dirty="0"/>
              <a:t>– </a:t>
            </a:r>
            <a:r>
              <a:rPr lang="zh-CN" altLang="en-US" sz="2400" dirty="0"/>
              <a:t>提交</a:t>
            </a:r>
            <a:r>
              <a:rPr lang="en-US" altLang="zh-CN" sz="2400" dirty="0"/>
              <a:t>PPT</a:t>
            </a:r>
            <a:r>
              <a:rPr lang="zh-CN" altLang="en-US" sz="2400" dirty="0"/>
              <a:t>获取平时成绩</a:t>
            </a:r>
            <a:endParaRPr lang="en-US" altLang="zh-CN" sz="2400" dirty="0"/>
          </a:p>
          <a:p>
            <a:r>
              <a:rPr lang="zh-CN" altLang="en-US" sz="2400" dirty="0"/>
              <a:t>  配置</a:t>
            </a:r>
            <a:r>
              <a:rPr lang="en-US" altLang="zh-CN" sz="2400" dirty="0" err="1"/>
              <a:t>cudnn</a:t>
            </a:r>
            <a:r>
              <a:rPr lang="zh-CN" altLang="en-US" sz="2400" dirty="0"/>
              <a:t>开发环境 </a:t>
            </a:r>
            <a:r>
              <a:rPr lang="en-US" altLang="zh-CN" sz="2400" dirty="0"/>
              <a:t>– </a:t>
            </a:r>
            <a:r>
              <a:rPr lang="zh-CN" altLang="en-US" sz="2400" dirty="0"/>
              <a:t>提交</a:t>
            </a:r>
            <a:r>
              <a:rPr lang="en-US" altLang="zh-CN" sz="2400" dirty="0"/>
              <a:t>PPT</a:t>
            </a:r>
            <a:r>
              <a:rPr lang="zh-CN" altLang="en-US" sz="2400" dirty="0"/>
              <a:t>获取平时成绩</a:t>
            </a:r>
            <a:endParaRPr lang="en-US" altLang="zh-CN" sz="2400" dirty="0"/>
          </a:p>
          <a:p>
            <a:r>
              <a:rPr lang="zh-CN" altLang="en-US" sz="2400" dirty="0"/>
              <a:t>  采用信号量机制实现消费者与生产者的线程同步</a:t>
            </a:r>
            <a:endParaRPr lang="en-US" altLang="zh-CN" sz="2400" dirty="0"/>
          </a:p>
          <a:p>
            <a:pPr lvl="1"/>
            <a:r>
              <a:rPr lang="en-US" altLang="zh-CN" sz="2200" dirty="0"/>
              <a:t>1</a:t>
            </a:r>
            <a:r>
              <a:rPr lang="zh-CN" altLang="en-US" sz="2200" dirty="0"/>
              <a:t>个生产者，</a:t>
            </a:r>
            <a:r>
              <a:rPr lang="en-US" altLang="zh-CN" sz="2200" dirty="0"/>
              <a:t>1</a:t>
            </a:r>
            <a:r>
              <a:rPr lang="zh-CN" altLang="en-US" sz="2200" dirty="0"/>
              <a:t>个消费者</a:t>
            </a:r>
            <a:endParaRPr lang="en-US" altLang="zh-CN" sz="2200" dirty="0"/>
          </a:p>
          <a:p>
            <a:pPr lvl="1"/>
            <a:r>
              <a:rPr lang="en-US" altLang="zh-CN" sz="2200" dirty="0"/>
              <a:t>1</a:t>
            </a:r>
            <a:r>
              <a:rPr lang="zh-CN" altLang="en-US" sz="2200" dirty="0"/>
              <a:t>个生产者，多个消费者</a:t>
            </a:r>
            <a:endParaRPr lang="en-US" altLang="zh-CN" sz="2200" dirty="0"/>
          </a:p>
          <a:p>
            <a:pPr lvl="1"/>
            <a:r>
              <a:rPr lang="zh-CN" altLang="en-US" sz="2200" dirty="0"/>
              <a:t>多个生产者，</a:t>
            </a:r>
            <a:r>
              <a:rPr lang="en-US" altLang="zh-CN" sz="2200" dirty="0"/>
              <a:t>1</a:t>
            </a:r>
            <a:r>
              <a:rPr lang="zh-CN" altLang="en-US" sz="2200" dirty="0"/>
              <a:t>个消费者</a:t>
            </a:r>
            <a:endParaRPr lang="en-US" altLang="zh-CN" sz="2200" dirty="0"/>
          </a:p>
          <a:p>
            <a:pPr lvl="1"/>
            <a:r>
              <a:rPr lang="zh-CN" altLang="en-US" sz="2200" dirty="0"/>
              <a:t>多个生产者，多个消费者</a:t>
            </a:r>
            <a:endParaRPr lang="en-US" altLang="zh-CN" sz="2200" dirty="0"/>
          </a:p>
          <a:p>
            <a:pPr lvl="1"/>
            <a:endParaRPr lang="zh-CN" altLang="en-US" sz="2200" dirty="0"/>
          </a:p>
        </p:txBody>
      </p:sp>
    </p:spTree>
    <p:extLst>
      <p:ext uri="{BB962C8B-B14F-4D97-AF65-F5344CB8AC3E}">
        <p14:creationId xmlns:p14="http://schemas.microsoft.com/office/powerpoint/2010/main" val="29798692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6176366" y="2352610"/>
            <a:ext cx="2581645" cy="90161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5118056" y="4849008"/>
            <a:ext cx="3373800" cy="102452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5639984" y="3309081"/>
            <a:ext cx="1358529" cy="1466588"/>
          </a:xfrm>
          <a:prstGeom prst="roundRect">
            <a:avLst>
              <a:gd name="adj" fmla="val 8253"/>
            </a:avLst>
          </a:prstGeom>
          <a:solidFill>
            <a:schemeClr val="accent3">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八边形 3"/>
          <p:cNvSpPr/>
          <p:nvPr/>
        </p:nvSpPr>
        <p:spPr>
          <a:xfrm>
            <a:off x="4033862" y="2663161"/>
            <a:ext cx="1242204" cy="483080"/>
          </a:xfrm>
          <a:prstGeom prst="oc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进程对象</a:t>
            </a:r>
          </a:p>
        </p:txBody>
      </p:sp>
      <p:sp>
        <p:nvSpPr>
          <p:cNvPr id="5" name="矩形 4"/>
          <p:cNvSpPr/>
          <p:nvPr/>
        </p:nvSpPr>
        <p:spPr>
          <a:xfrm>
            <a:off x="4521614" y="2352610"/>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6" name="平行四边形 5"/>
          <p:cNvSpPr/>
          <p:nvPr/>
        </p:nvSpPr>
        <p:spPr>
          <a:xfrm>
            <a:off x="6282183"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7" name="文本框 6"/>
          <p:cNvSpPr txBox="1"/>
          <p:nvPr/>
        </p:nvSpPr>
        <p:spPr>
          <a:xfrm>
            <a:off x="6684106" y="2341454"/>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虚地址描述符</a:t>
            </a:r>
          </a:p>
        </p:txBody>
      </p:sp>
      <p:sp>
        <p:nvSpPr>
          <p:cNvPr id="9" name="平行四边形 8"/>
          <p:cNvSpPr/>
          <p:nvPr/>
        </p:nvSpPr>
        <p:spPr>
          <a:xfrm>
            <a:off x="7086028"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0" name="平行四边形 9"/>
          <p:cNvSpPr/>
          <p:nvPr/>
        </p:nvSpPr>
        <p:spPr>
          <a:xfrm>
            <a:off x="7887491"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1" name="文本框 10"/>
          <p:cNvSpPr txBox="1"/>
          <p:nvPr/>
        </p:nvSpPr>
        <p:spPr>
          <a:xfrm>
            <a:off x="5869269" y="3275720"/>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句柄表</a:t>
            </a:r>
          </a:p>
        </p:txBody>
      </p:sp>
      <p:sp>
        <p:nvSpPr>
          <p:cNvPr id="8" name="对角圆角矩形 7"/>
          <p:cNvSpPr/>
          <p:nvPr/>
        </p:nvSpPr>
        <p:spPr>
          <a:xfrm>
            <a:off x="5759145" y="3606952"/>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5759145" y="4001311"/>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角圆角矩形 13"/>
          <p:cNvSpPr/>
          <p:nvPr/>
        </p:nvSpPr>
        <p:spPr>
          <a:xfrm>
            <a:off x="5759145" y="4422558"/>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80910" y="3548448"/>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6" name="椭圆 15"/>
          <p:cNvSpPr/>
          <p:nvPr/>
        </p:nvSpPr>
        <p:spPr>
          <a:xfrm>
            <a:off x="7380909" y="3953962"/>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5" name="流程图: 离页连接符 14"/>
          <p:cNvSpPr/>
          <p:nvPr/>
        </p:nvSpPr>
        <p:spPr>
          <a:xfrm rot="16200000">
            <a:off x="5109470" y="5063103"/>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236154" y="5032910"/>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19" name="流程图: 离页连接符 18"/>
          <p:cNvSpPr/>
          <p:nvPr/>
        </p:nvSpPr>
        <p:spPr>
          <a:xfrm rot="16200000">
            <a:off x="5815696" y="5063103"/>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5942380" y="5032910"/>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1" name="流程图: 离页连接符 20"/>
          <p:cNvSpPr/>
          <p:nvPr/>
        </p:nvSpPr>
        <p:spPr>
          <a:xfrm rot="16200000">
            <a:off x="6467999" y="5063104"/>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圆角右箭头 17"/>
          <p:cNvSpPr/>
          <p:nvPr/>
        </p:nvSpPr>
        <p:spPr>
          <a:xfrm flipV="1">
            <a:off x="4546556" y="3184341"/>
            <a:ext cx="571500" cy="230289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右箭头 22"/>
          <p:cNvSpPr/>
          <p:nvPr/>
        </p:nvSpPr>
        <p:spPr>
          <a:xfrm rot="2528888">
            <a:off x="5149008" y="3212100"/>
            <a:ext cx="666314" cy="245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5329849" y="2779521"/>
            <a:ext cx="914294" cy="26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8" idx="0"/>
            <a:endCxn id="12" idx="2"/>
          </p:cNvCxnSpPr>
          <p:nvPr/>
        </p:nvCxnSpPr>
        <p:spPr>
          <a:xfrm flipV="1">
            <a:off x="6863326" y="3738229"/>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863326" y="4157501"/>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836752" y="5418419"/>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22" name="文本框 21"/>
          <p:cNvSpPr txBox="1"/>
          <p:nvPr/>
        </p:nvSpPr>
        <p:spPr>
          <a:xfrm>
            <a:off x="6594683" y="5032911"/>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9" name="Rectangle 2"/>
          <p:cNvSpPr>
            <a:spLocks noGrp="1" noChangeArrowheads="1"/>
          </p:cNvSpPr>
          <p:nvPr>
            <p:ph type="title" idx="4294967295"/>
          </p:nvPr>
        </p:nvSpPr>
        <p:spPr>
          <a:xfrm>
            <a:off x="1026807" y="638390"/>
            <a:ext cx="4732338" cy="1114425"/>
          </a:xfrm>
        </p:spPr>
        <p:txBody>
          <a:bodyPr>
            <a:normAutofit/>
          </a:bodyPr>
          <a:lstStyle/>
          <a:p>
            <a:pPr eaLnBrk="1" hangingPunct="1"/>
            <a:r>
              <a:rPr lang="zh-CN" altLang="en-US" dirty="0"/>
              <a:t>进程对象结构</a:t>
            </a:r>
          </a:p>
        </p:txBody>
      </p:sp>
    </p:spTree>
    <p:extLst>
      <p:ext uri="{BB962C8B-B14F-4D97-AF65-F5344CB8AC3E}">
        <p14:creationId xmlns:p14="http://schemas.microsoft.com/office/powerpoint/2010/main" val="2151603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319420" y="402023"/>
            <a:ext cx="5988050" cy="889000"/>
          </a:xfrm>
        </p:spPr>
        <p:txBody>
          <a:bodyPr>
            <a:normAutofit/>
          </a:bodyPr>
          <a:lstStyle/>
          <a:p>
            <a:pPr algn="ctr" eaLnBrk="1" hangingPunct="1"/>
            <a:r>
              <a:rPr lang="zh-CN" altLang="en-US" dirty="0"/>
              <a:t>进程对象数据结构</a:t>
            </a:r>
          </a:p>
        </p:txBody>
      </p:sp>
      <p:pic>
        <p:nvPicPr>
          <p:cNvPr id="2" name="图片 1"/>
          <p:cNvPicPr>
            <a:picLocks noChangeAspect="1"/>
          </p:cNvPicPr>
          <p:nvPr/>
        </p:nvPicPr>
        <p:blipFill>
          <a:blip r:embed="rId2"/>
          <a:stretch>
            <a:fillRect/>
          </a:stretch>
        </p:blipFill>
        <p:spPr>
          <a:xfrm>
            <a:off x="2822532" y="1291023"/>
            <a:ext cx="6981825" cy="5457825"/>
          </a:xfrm>
          <a:prstGeom prst="rect">
            <a:avLst/>
          </a:prstGeom>
        </p:spPr>
      </p:pic>
    </p:spTree>
    <p:extLst>
      <p:ext uri="{BB962C8B-B14F-4D97-AF65-F5344CB8AC3E}">
        <p14:creationId xmlns:p14="http://schemas.microsoft.com/office/powerpoint/2010/main" val="200181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519377" y="422925"/>
            <a:ext cx="5991225" cy="1114425"/>
          </a:xfrm>
        </p:spPr>
        <p:txBody>
          <a:bodyPr>
            <a:normAutofit fontScale="90000"/>
          </a:bodyPr>
          <a:lstStyle/>
          <a:p>
            <a:pPr algn="ctr" eaLnBrk="1" hangingPunct="1"/>
            <a:r>
              <a:rPr lang="zh-CN" altLang="en-US" sz="6000" dirty="0"/>
              <a:t>线程对象数据结构</a:t>
            </a:r>
          </a:p>
        </p:txBody>
      </p:sp>
      <p:pic>
        <p:nvPicPr>
          <p:cNvPr id="2" name="图片 1"/>
          <p:cNvPicPr>
            <a:picLocks noChangeAspect="1"/>
          </p:cNvPicPr>
          <p:nvPr/>
        </p:nvPicPr>
        <p:blipFill>
          <a:blip r:embed="rId2"/>
          <a:stretch>
            <a:fillRect/>
          </a:stretch>
        </p:blipFill>
        <p:spPr>
          <a:xfrm>
            <a:off x="2866914" y="1434341"/>
            <a:ext cx="7296150" cy="5324475"/>
          </a:xfrm>
          <a:prstGeom prst="rect">
            <a:avLst/>
          </a:prstGeom>
        </p:spPr>
      </p:pic>
    </p:spTree>
    <p:extLst>
      <p:ext uri="{BB962C8B-B14F-4D97-AF65-F5344CB8AC3E}">
        <p14:creationId xmlns:p14="http://schemas.microsoft.com/office/powerpoint/2010/main" val="1885043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2673302" y="1444779"/>
            <a:ext cx="4062020" cy="4962553"/>
          </a:xfrm>
          <a:prstGeom prst="roundRect">
            <a:avLst>
              <a:gd name="adj" fmla="val 6537"/>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219" name="Rectangle 2"/>
          <p:cNvSpPr>
            <a:spLocks noGrp="1" noChangeArrowheads="1"/>
          </p:cNvSpPr>
          <p:nvPr>
            <p:ph type="title" idx="4294967295"/>
          </p:nvPr>
        </p:nvSpPr>
        <p:spPr>
          <a:xfrm>
            <a:off x="7673488" y="4155924"/>
            <a:ext cx="2427287" cy="588962"/>
          </a:xfrm>
        </p:spPr>
        <p:txBody>
          <a:bodyPr/>
          <a:lstStyle/>
          <a:p>
            <a:pPr eaLnBrk="1" hangingPunct="1"/>
            <a:r>
              <a:rPr lang="zh-CN" altLang="en-US" sz="3200" dirty="0">
                <a:latin typeface="微软雅黑" panose="020B0503020204020204" pitchFamily="34" charset="-122"/>
                <a:ea typeface="微软雅黑" panose="020B0503020204020204" pitchFamily="34" charset="-122"/>
              </a:rPr>
              <a:t>程序与线程</a:t>
            </a:r>
          </a:p>
        </p:txBody>
      </p:sp>
      <p:sp>
        <p:nvSpPr>
          <p:cNvPr id="3" name="下箭头 2"/>
          <p:cNvSpPr/>
          <p:nvPr/>
        </p:nvSpPr>
        <p:spPr>
          <a:xfrm>
            <a:off x="2928583" y="3573248"/>
            <a:ext cx="877262" cy="1909528"/>
          </a:xfrm>
          <a:prstGeom prst="downArrow">
            <a:avLst/>
          </a:prstGeom>
          <a:solidFill>
            <a:schemeClr val="tx2">
              <a:lumMod val="40000"/>
              <a:lumOff val="60000"/>
            </a:schemeClr>
          </a:solidFill>
          <a:ln w="254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5" name="下箭头 14"/>
          <p:cNvSpPr/>
          <p:nvPr/>
        </p:nvSpPr>
        <p:spPr>
          <a:xfrm>
            <a:off x="4055130" y="3742309"/>
            <a:ext cx="926559" cy="1760891"/>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B1</a:t>
            </a:r>
            <a:endParaRPr lang="zh-CN" altLang="en-US" dirty="0">
              <a:latin typeface="微软雅黑" panose="020B0503020204020204" pitchFamily="34" charset="-122"/>
              <a:ea typeface="微软雅黑" panose="020B0503020204020204" pitchFamily="34" charset="-122"/>
            </a:endParaRPr>
          </a:p>
        </p:txBody>
      </p:sp>
      <p:sp>
        <p:nvSpPr>
          <p:cNvPr id="17" name="下箭头 16"/>
          <p:cNvSpPr/>
          <p:nvPr/>
        </p:nvSpPr>
        <p:spPr>
          <a:xfrm>
            <a:off x="5257304" y="3742309"/>
            <a:ext cx="961566" cy="1760892"/>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B2</a:t>
            </a:r>
            <a:endParaRPr lang="zh-CN" altLang="en-US" dirty="0">
              <a:latin typeface="微软雅黑" panose="020B0503020204020204" pitchFamily="34" charset="-122"/>
              <a:ea typeface="微软雅黑" panose="020B0503020204020204" pitchFamily="34" charset="-122"/>
            </a:endParaRPr>
          </a:p>
        </p:txBody>
      </p:sp>
      <p:sp>
        <p:nvSpPr>
          <p:cNvPr id="6" name="圆角矩形 5"/>
          <p:cNvSpPr/>
          <p:nvPr/>
        </p:nvSpPr>
        <p:spPr>
          <a:xfrm>
            <a:off x="6837163" y="1444780"/>
            <a:ext cx="1544916" cy="1944685"/>
          </a:xfrm>
          <a:prstGeom prst="roundRect">
            <a:avLst>
              <a:gd name="adj" fmla="val 11905"/>
            </a:avLst>
          </a:prstGeom>
          <a:solidFill>
            <a:schemeClr val="accent2">
              <a:lumMod val="60000"/>
              <a:lumOff val="40000"/>
            </a:scheme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6953228" y="162931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6952205" y="211159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6952205" y="2601072"/>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122405" y="3077097"/>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源程序</a:t>
            </a:r>
          </a:p>
        </p:txBody>
      </p:sp>
      <p:sp>
        <p:nvSpPr>
          <p:cNvPr id="32" name="圆角矩形 31"/>
          <p:cNvSpPr/>
          <p:nvPr/>
        </p:nvSpPr>
        <p:spPr>
          <a:xfrm>
            <a:off x="3084853" y="3062803"/>
            <a:ext cx="2994772" cy="446262"/>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sp>
        <p:nvSpPr>
          <p:cNvPr id="40" name="左大括号 39"/>
          <p:cNvSpPr/>
          <p:nvPr/>
        </p:nvSpPr>
        <p:spPr>
          <a:xfrm rot="16200000">
            <a:off x="4300713" y="3952209"/>
            <a:ext cx="423495" cy="3270453"/>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8502637" y="1408118"/>
            <a:ext cx="191217" cy="1981346"/>
          </a:xfrm>
          <a:prstGeom prst="leftBrace">
            <a:avLst>
              <a:gd name="adj1" fmla="val 124468"/>
              <a:gd name="adj2" fmla="val 50000"/>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圆角矩形 40"/>
          <p:cNvSpPr/>
          <p:nvPr/>
        </p:nvSpPr>
        <p:spPr>
          <a:xfrm>
            <a:off x="8887132" y="1629311"/>
            <a:ext cx="437319"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串行存储</a:t>
            </a:r>
          </a:p>
        </p:txBody>
      </p:sp>
      <p:sp>
        <p:nvSpPr>
          <p:cNvPr id="42" name="流程图: 可选过程 41"/>
          <p:cNvSpPr/>
          <p:nvPr/>
        </p:nvSpPr>
        <p:spPr>
          <a:xfrm>
            <a:off x="3719174" y="5917462"/>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并发运行</a:t>
            </a:r>
            <a:endParaRPr lang="zh-CN" altLang="en-US" sz="2000" dirty="0">
              <a:latin typeface="微软雅黑" panose="020B0503020204020204" pitchFamily="34" charset="-122"/>
              <a:ea typeface="微软雅黑" panose="020B0503020204020204" pitchFamily="34" charset="-122"/>
            </a:endParaRPr>
          </a:p>
        </p:txBody>
      </p:sp>
      <p:sp>
        <p:nvSpPr>
          <p:cNvPr id="2" name="直角上箭头 1"/>
          <p:cNvSpPr/>
          <p:nvPr/>
        </p:nvSpPr>
        <p:spPr>
          <a:xfrm flipH="1" flipV="1">
            <a:off x="3229118" y="1880375"/>
            <a:ext cx="3718892" cy="1061391"/>
          </a:xfrm>
          <a:prstGeom prst="bentUpArrow">
            <a:avLst>
              <a:gd name="adj1" fmla="val 12782"/>
              <a:gd name="adj2" fmla="val 14091"/>
              <a:gd name="adj3" fmla="val 13688"/>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上箭头 25"/>
          <p:cNvSpPr/>
          <p:nvPr/>
        </p:nvSpPr>
        <p:spPr>
          <a:xfrm flipH="1" flipV="1">
            <a:off x="4391216" y="2245323"/>
            <a:ext cx="2570490" cy="769211"/>
          </a:xfrm>
          <a:prstGeom prst="bentUpArrow">
            <a:avLst>
              <a:gd name="adj1" fmla="val 16782"/>
              <a:gd name="adj2" fmla="val 15544"/>
              <a:gd name="adj3" fmla="val 18456"/>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下箭头 3"/>
          <p:cNvSpPr/>
          <p:nvPr/>
        </p:nvSpPr>
        <p:spPr>
          <a:xfrm>
            <a:off x="5612299" y="2381620"/>
            <a:ext cx="322484" cy="641336"/>
          </a:xfrm>
          <a:prstGeom prst="downArrow">
            <a:avLst>
              <a:gd name="adj1" fmla="val 42730"/>
              <a:gd name="adj2" fmla="val 50000"/>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6181467" y="1613837"/>
            <a:ext cx="410363" cy="1594465"/>
          </a:xfrm>
          <a:prstGeom prst="roundRect">
            <a:avLst/>
          </a:prstGeom>
          <a:solidFill>
            <a:schemeClr val="tx2">
              <a:lumMod val="20000"/>
              <a:lumOff val="80000"/>
            </a:schemeClr>
          </a:soli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0"/>
                <a:solidFill>
                  <a:schemeClr val="tx1"/>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进程描述块</a:t>
            </a:r>
          </a:p>
        </p:txBody>
      </p:sp>
    </p:spTree>
    <p:extLst>
      <p:ext uri="{BB962C8B-B14F-4D97-AF65-F5344CB8AC3E}">
        <p14:creationId xmlns:p14="http://schemas.microsoft.com/office/powerpoint/2010/main" val="1685854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49923" y="898277"/>
            <a:ext cx="5542059" cy="692150"/>
          </a:xfrm>
        </p:spPr>
        <p:txBody>
          <a:bodyPr/>
          <a:lstStyle/>
          <a:p>
            <a:pPr algn="ctr" eaLnBrk="1" hangingPunct="1"/>
            <a:r>
              <a:rPr lang="zh-CN" altLang="en-US" dirty="0"/>
              <a:t>创建进程过程</a:t>
            </a:r>
          </a:p>
        </p:txBody>
      </p:sp>
      <p:sp>
        <p:nvSpPr>
          <p:cNvPr id="10244" name="Rectangle 3"/>
          <p:cNvSpPr>
            <a:spLocks noGrp="1" noChangeArrowheads="1"/>
          </p:cNvSpPr>
          <p:nvPr>
            <p:ph type="body" idx="4294967295"/>
          </p:nvPr>
        </p:nvSpPr>
        <p:spPr>
          <a:xfrm>
            <a:off x="2456952" y="1962386"/>
            <a:ext cx="8128000" cy="4114800"/>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打开文件映像（</a:t>
            </a:r>
            <a:r>
              <a:rPr lang="en-US" altLang="zh-CN" sz="2800" dirty="0">
                <a:latin typeface="微软雅黑" panose="020B0503020204020204" pitchFamily="34" charset="-122"/>
                <a:ea typeface="微软雅黑" panose="020B0503020204020204" pitchFamily="34" charset="-122"/>
              </a:rPr>
              <a:t>.exe</a:t>
            </a:r>
            <a:r>
              <a:rPr lang="zh-CN" altLang="en-US" sz="2800" dirty="0">
                <a:latin typeface="微软雅黑" panose="020B0503020204020204" pitchFamily="34" charset="-122"/>
                <a:ea typeface="微软雅黑" panose="020B0503020204020204" pitchFamily="34" charset="-122"/>
              </a:rPr>
              <a:t>）</a:t>
            </a:r>
          </a:p>
          <a:p>
            <a:pPr marL="0" indent="0" eaLnBrk="1" hangingPunct="1">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创建</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进程对象</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创建初始线程对象，包括上下文，堆栈</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通知内核系统为进程运行作准备</a:t>
            </a:r>
          </a:p>
          <a:p>
            <a:pPr marL="0" indent="0" eaLnBrk="1" hangingPunct="1">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执行初始线程</a:t>
            </a:r>
          </a:p>
          <a:p>
            <a:pPr marL="0" indent="0" eaLnBrk="1" hangingPunct="1">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导入需要的</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，初始化地址空间，由程序入口地址开始执行进程</a:t>
            </a:r>
          </a:p>
        </p:txBody>
      </p:sp>
    </p:spTree>
    <p:extLst>
      <p:ext uri="{BB962C8B-B14F-4D97-AF65-F5344CB8AC3E}">
        <p14:creationId xmlns:p14="http://schemas.microsoft.com/office/powerpoint/2010/main" val="2182302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421739" y="529378"/>
            <a:ext cx="6814268" cy="674688"/>
          </a:xfrm>
        </p:spPr>
        <p:txBody>
          <a:bodyPr>
            <a:normAutofit/>
          </a:bodyPr>
          <a:lstStyle/>
          <a:p>
            <a:pPr algn="ctr" eaLnBrk="1" hangingPunct="1"/>
            <a:r>
              <a:rPr lang="zh-CN" altLang="en-US" dirty="0"/>
              <a:t>进程的创建与启动代码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66122" y="1366878"/>
            <a:ext cx="8631238" cy="1817688"/>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的</a:t>
            </a:r>
            <a:r>
              <a:rPr lang="en-US" altLang="zh-CN" sz="2800" dirty="0" err="1">
                <a:latin typeface="微软雅黑" panose="020B0503020204020204" pitchFamily="34" charset="-122"/>
                <a:ea typeface="微软雅黑" panose="020B0503020204020204" pitchFamily="34" charset="-122"/>
              </a:rPr>
              <a:t>System.Diagnostics</a:t>
            </a:r>
            <a:r>
              <a:rPr lang="zh-CN" altLang="en-US" sz="2800" dirty="0">
                <a:latin typeface="微软雅黑" panose="020B0503020204020204" pitchFamily="34" charset="-122"/>
                <a:ea typeface="微软雅黑" panose="020B0503020204020204" pitchFamily="34" charset="-122"/>
              </a:rPr>
              <a:t>命名空间下的</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类专门用于完成系统的进程管理任务，通过实例化一个</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类，就可以启动一个独立进程。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2505796" y="3052256"/>
            <a:ext cx="6646155" cy="1600438"/>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Process </a:t>
            </a:r>
            <a:r>
              <a:rPr lang="en-US" altLang="zh-CN" dirty="0" err="1">
                <a:solidFill>
                  <a:srgbClr val="000000"/>
                </a:solidFill>
                <a:latin typeface="新宋体" panose="02010609030101010101" pitchFamily="49" charset="-122"/>
                <a:ea typeface="新宋体" panose="02010609030101010101" pitchFamily="49" charset="-122"/>
              </a:rPr>
              <a:t>cmdP</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Process</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cmdP.StartInfo.FileName</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A31515"/>
                </a:solidFill>
                <a:latin typeface="新宋体" panose="02010609030101010101" pitchFamily="49" charset="-122"/>
                <a:ea typeface="新宋体" panose="02010609030101010101" pitchFamily="49" charset="-122"/>
              </a:rPr>
              <a:t>"cmd.exe"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cmdP.StartInfo.CreateNoWindow</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cmdP.StartInfo.UseShellExecute</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false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cmdP.StartInfo.RedirectStandardOutput</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cmdP.StartInfo.RedirectStandardInput</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cmdP.Start</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8" name="Rectangle 3"/>
          <p:cNvSpPr txBox="1">
            <a:spLocks noChangeArrowheads="1"/>
          </p:cNvSpPr>
          <p:nvPr/>
        </p:nvSpPr>
        <p:spPr>
          <a:xfrm>
            <a:off x="2350127" y="4978319"/>
            <a:ext cx="9088960" cy="122085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pPr>
            <a:r>
              <a:rPr lang="en-US" altLang="zh-CN" sz="2800" dirty="0" err="1">
                <a:latin typeface="微软雅黑" panose="020B0503020204020204" pitchFamily="34" charset="-122"/>
                <a:ea typeface="微软雅黑" panose="020B0503020204020204" pitchFamily="34" charset="-122"/>
              </a:rPr>
              <a:t>ProcessStartInfo</a:t>
            </a:r>
            <a:r>
              <a:rPr lang="zh-CN" altLang="en-US" sz="2800" dirty="0">
                <a:latin typeface="微软雅黑" panose="020B0503020204020204" pitchFamily="34" charset="-122"/>
                <a:ea typeface="微软雅黑" panose="020B0503020204020204" pitchFamily="34" charset="-122"/>
              </a:rPr>
              <a:t>类，则可以为</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定制启动参数</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t>比如</a:t>
            </a:r>
            <a:r>
              <a:rPr lang="en-US" altLang="zh-CN" sz="2400" dirty="0" err="1"/>
              <a:t>RedirectStandardInput</a:t>
            </a:r>
            <a:r>
              <a:rPr lang="zh-CN" altLang="en-US" sz="2400" dirty="0"/>
              <a:t>、</a:t>
            </a:r>
            <a:r>
              <a:rPr lang="en-US" altLang="zh-CN" sz="2400" dirty="0" err="1"/>
              <a:t>RedirectStandardOutput</a:t>
            </a:r>
            <a:r>
              <a:rPr lang="zh-CN" altLang="en-US" sz="2400" dirty="0"/>
              <a:t>、</a:t>
            </a:r>
            <a:r>
              <a:rPr lang="en-US" altLang="zh-CN" sz="2400" dirty="0" err="1"/>
              <a:t>RedirectStandardError</a:t>
            </a:r>
            <a:r>
              <a:rPr lang="zh-CN" altLang="en-US" sz="2400" dirty="0"/>
              <a:t>，分别重定向了进程的输入、输出、错误流</a:t>
            </a:r>
          </a:p>
          <a:p>
            <a:pPr lvl="1">
              <a:lnSpc>
                <a:spcPct val="125000"/>
              </a:lnSpc>
            </a:pP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4263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385879" y="692096"/>
            <a:ext cx="5283988" cy="674688"/>
          </a:xfrm>
        </p:spPr>
        <p:txBody>
          <a:bodyPr>
            <a:normAutofit/>
          </a:bodyPr>
          <a:lstStyle/>
          <a:p>
            <a:pPr algn="ctr" eaLnBrk="1" hangingPunct="1"/>
            <a:r>
              <a:rPr lang="zh-CN" altLang="en-US" dirty="0"/>
              <a:t>进程的其它操作 </a:t>
            </a:r>
            <a:r>
              <a:rPr lang="en-US" altLang="zh-CN" dirty="0"/>
              <a:t>- </a:t>
            </a:r>
            <a:r>
              <a:rPr lang="en-US" altLang="zh-CN" dirty="0" err="1"/>
              <a:t>c#</a:t>
            </a:r>
            <a:endParaRPr lang="zh-CN" altLang="en-US" dirty="0"/>
          </a:p>
        </p:txBody>
      </p:sp>
      <p:sp>
        <p:nvSpPr>
          <p:cNvPr id="11268" name="Rectangle 3"/>
          <p:cNvSpPr>
            <a:spLocks noGrp="1" noChangeArrowheads="1"/>
          </p:cNvSpPr>
          <p:nvPr>
            <p:ph type="body" idx="4294967295"/>
          </p:nvPr>
        </p:nvSpPr>
        <p:spPr>
          <a:xfrm>
            <a:off x="3386309" y="1740110"/>
            <a:ext cx="3179763" cy="1125538"/>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打开应用程序</a:t>
            </a: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6982998" y="1872647"/>
            <a:ext cx="4032135" cy="954107"/>
          </a:xfrm>
          <a:prstGeom prst="rect">
            <a:avLst/>
          </a:prstGeom>
          <a:solidFill>
            <a:schemeClr val="tx1"/>
          </a:solidFill>
        </p:spPr>
        <p:txBody>
          <a:bodyPr wrap="square" rtlCol="0">
            <a:spAutoFit/>
          </a:bodyPr>
          <a:lstStyle/>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calc</a:t>
            </a:r>
            <a:r>
              <a:rPr lang="en-US" altLang="zh-CN" dirty="0">
                <a:solidFill>
                  <a:schemeClr val="bg1"/>
                </a:solidFill>
              </a:rPr>
              <a:t>"); 	</a:t>
            </a:r>
            <a:r>
              <a:rPr lang="en-US" altLang="zh-CN" dirty="0">
                <a:solidFill>
                  <a:srgbClr val="00CC00"/>
                </a:solidFill>
              </a:rPr>
              <a:t>// </a:t>
            </a:r>
            <a:r>
              <a:rPr lang="zh-CN" altLang="en-US" dirty="0">
                <a:solidFill>
                  <a:srgbClr val="00CC00"/>
                </a:solidFill>
              </a:rPr>
              <a:t>计算器</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mspaint</a:t>
            </a:r>
            <a:r>
              <a:rPr lang="en-US" altLang="zh-CN" dirty="0">
                <a:solidFill>
                  <a:schemeClr val="bg1"/>
                </a:solidFill>
              </a:rPr>
              <a:t>");	</a:t>
            </a:r>
            <a:r>
              <a:rPr lang="en-US" altLang="zh-CN" dirty="0">
                <a:solidFill>
                  <a:srgbClr val="00CC00"/>
                </a:solidFill>
              </a:rPr>
              <a:t>// </a:t>
            </a:r>
            <a:r>
              <a:rPr lang="zh-CN" altLang="en-US" dirty="0">
                <a:solidFill>
                  <a:srgbClr val="00CC00"/>
                </a:solidFill>
              </a:rPr>
              <a:t>画图工具</a:t>
            </a:r>
            <a:endParaRPr lang="en-US" altLang="zh-CN" dirty="0">
              <a:solidFill>
                <a:srgbClr val="00CC00"/>
              </a:solidFill>
            </a:endParaRPr>
          </a:p>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("notepad");	</a:t>
            </a:r>
            <a:r>
              <a:rPr lang="en-US" altLang="zh-CN" dirty="0">
                <a:solidFill>
                  <a:srgbClr val="00CC00"/>
                </a:solidFill>
              </a:rPr>
              <a:t>// </a:t>
            </a:r>
            <a:r>
              <a:rPr lang="zh-CN" altLang="en-US" dirty="0">
                <a:solidFill>
                  <a:srgbClr val="00CC00"/>
                </a:solidFill>
              </a:rPr>
              <a:t>记事本</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iexplore</a:t>
            </a:r>
            <a:r>
              <a:rPr lang="en-US" altLang="zh-CN" dirty="0">
                <a:solidFill>
                  <a:schemeClr val="bg1"/>
                </a:solidFill>
              </a:rPr>
              <a:t>","http://www.baidu.com");</a:t>
            </a:r>
            <a:endParaRPr lang="zh-CN" altLang="en-US" dirty="0">
              <a:solidFill>
                <a:schemeClr val="bg1"/>
              </a:solidFill>
            </a:endParaRPr>
          </a:p>
        </p:txBody>
      </p:sp>
      <p:sp>
        <p:nvSpPr>
          <p:cNvPr id="5" name="Rectangle 3"/>
          <p:cNvSpPr txBox="1">
            <a:spLocks noChangeArrowheads="1"/>
          </p:cNvSpPr>
          <p:nvPr/>
        </p:nvSpPr>
        <p:spPr>
          <a:xfrm>
            <a:off x="3385879" y="4286989"/>
            <a:ext cx="3180193" cy="11250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buClr>
                <a:srgbClr val="002060"/>
              </a:buClr>
              <a:buFont typeface="Wingdings" panose="05000000000000000000" pitchFamily="2" charset="2"/>
              <a:buChar char="Ø"/>
            </a:pPr>
            <a:r>
              <a:rPr lang="zh-CN" altLang="en-US" sz="2800" dirty="0">
                <a:solidFill>
                  <a:srgbClr val="002060"/>
                </a:solidFill>
                <a:latin typeface="微软雅黑" panose="020B0503020204020204" pitchFamily="34" charset="-122"/>
                <a:ea typeface="微软雅黑" panose="020B0503020204020204" pitchFamily="34" charset="-122"/>
              </a:rPr>
              <a:t>关闭应用程序</a:t>
            </a:r>
          </a:p>
          <a:p>
            <a:pPr>
              <a:lnSpc>
                <a:spcPct val="125000"/>
              </a:lnSpc>
              <a:buClr>
                <a:srgbClr val="002060"/>
              </a:buClr>
              <a:buFont typeface="Wingdings" panose="05000000000000000000" pitchFamily="2" charset="2"/>
              <a:buChar char="Ø"/>
            </a:pP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982998" y="4396403"/>
            <a:ext cx="4032135" cy="1600438"/>
          </a:xfrm>
          <a:prstGeom prst="rect">
            <a:avLst/>
          </a:prstGeom>
          <a:solidFill>
            <a:schemeClr val="tx1"/>
          </a:solidFill>
        </p:spPr>
        <p:txBody>
          <a:bodyPr wrap="square" rtlCol="0">
            <a:spAutoFit/>
          </a:bodyPr>
          <a:lstStyle/>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得到程序中所有正在运行的进程</a:t>
            </a:r>
          </a:p>
          <a:p>
            <a:r>
              <a:rPr lang="en-US" altLang="zh-CN" dirty="0">
                <a:solidFill>
                  <a:schemeClr val="bg1"/>
                </a:solidFill>
                <a:latin typeface="Consolas" panose="020B0609020204030204" pitchFamily="49" charset="0"/>
              </a:rPr>
              <a:t>Process[] </a:t>
            </a:r>
            <a:r>
              <a:rPr lang="en-US" altLang="zh-CN" dirty="0" err="1">
                <a:solidFill>
                  <a:schemeClr val="bg1"/>
                </a:solidFill>
                <a:latin typeface="Consolas" panose="020B0609020204030204" pitchFamily="49" charset="0"/>
              </a:rPr>
              <a:t>preo</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Process.GetProcesses</a:t>
            </a:r>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a:p>
            <a:r>
              <a:rPr lang="en-US" altLang="zh-CN" dirty="0" err="1">
                <a:solidFill>
                  <a:schemeClr val="bg1"/>
                </a:solidFill>
                <a:latin typeface="Consolas" panose="020B0609020204030204" pitchFamily="49" charset="0"/>
              </a:rPr>
              <a:t>foreach</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var</a:t>
            </a:r>
            <a:r>
              <a:rPr lang="en-US" altLang="zh-CN" dirty="0">
                <a:solidFill>
                  <a:schemeClr val="bg1"/>
                </a:solidFill>
                <a:latin typeface="Consolas" panose="020B0609020204030204" pitchFamily="49" charset="0"/>
              </a:rPr>
              <a:t> item in </a:t>
            </a:r>
            <a:r>
              <a:rPr lang="en-US" altLang="zh-CN" dirty="0" err="1">
                <a:solidFill>
                  <a:schemeClr val="bg1"/>
                </a:solidFill>
                <a:latin typeface="Consolas" panose="020B0609020204030204" pitchFamily="49" charset="0"/>
              </a:rPr>
              <a:t>preo</a:t>
            </a:r>
            <a:r>
              <a:rPr lang="en-US" altLang="zh-CN" dirty="0">
                <a:solidFill>
                  <a:schemeClr val="bg1"/>
                </a:solidFill>
                <a:latin typeface="Consolas" panose="020B0609020204030204" pitchFamily="49" charset="0"/>
              </a:rPr>
              <a:t>)</a:t>
            </a:r>
          </a:p>
          <a:p>
            <a:r>
              <a:rPr lang="en-US" altLang="zh-CN" dirty="0">
                <a:solidFill>
                  <a:schemeClr val="bg1"/>
                </a:solidFill>
                <a:latin typeface="Consolas" panose="020B0609020204030204" pitchFamily="49" charset="0"/>
              </a:rPr>
              <a:t>{</a:t>
            </a:r>
          </a:p>
          <a:p>
            <a:pPr lvl="1"/>
            <a:r>
              <a:rPr lang="en-US" altLang="zh-CN" dirty="0" err="1">
                <a:solidFill>
                  <a:schemeClr val="bg1"/>
                </a:solidFill>
                <a:latin typeface="Consolas" panose="020B0609020204030204" pitchFamily="49" charset="0"/>
              </a:rPr>
              <a:t>Console.WriteLine</a:t>
            </a:r>
            <a:r>
              <a:rPr lang="en-US" altLang="zh-CN" dirty="0">
                <a:solidFill>
                  <a:schemeClr val="bg1"/>
                </a:solidFill>
                <a:latin typeface="Consolas" panose="020B0609020204030204" pitchFamily="49" charset="0"/>
              </a:rPr>
              <a:t>(item);</a:t>
            </a:r>
          </a:p>
          <a:p>
            <a:pPr lvl="1"/>
            <a:r>
              <a:rPr lang="en-US" altLang="zh-CN" dirty="0" err="1">
                <a:solidFill>
                  <a:schemeClr val="bg1"/>
                </a:solidFill>
                <a:latin typeface="Consolas" panose="020B0609020204030204" pitchFamily="49" charset="0"/>
              </a:rPr>
              <a:t>item.Kill</a:t>
            </a:r>
            <a:r>
              <a:rPr lang="en-US" altLang="zh-CN" dirty="0">
                <a:solidFill>
                  <a:schemeClr val="bg1"/>
                </a:solidFill>
                <a:latin typeface="Consolas" panose="020B0609020204030204" pitchFamily="49" charset="0"/>
              </a:rPr>
              <a:t>(); </a:t>
            </a:r>
            <a:r>
              <a:rPr lang="en-US" altLang="zh-CN" dirty="0">
                <a:solidFill>
                  <a:srgbClr val="00CC00"/>
                </a:solidFill>
                <a:latin typeface="Consolas" panose="020B0609020204030204" pitchFamily="49" charset="0"/>
              </a:rPr>
              <a:t>//</a:t>
            </a:r>
            <a:r>
              <a:rPr lang="zh-CN" altLang="en-US" dirty="0">
                <a:solidFill>
                  <a:srgbClr val="00CC00"/>
                </a:solidFill>
                <a:latin typeface="Consolas" panose="020B0609020204030204" pitchFamily="49" charset="0"/>
              </a:rPr>
              <a:t>杀死进程 </a:t>
            </a:r>
          </a:p>
          <a:p>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909925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498044" y="945954"/>
            <a:ext cx="5603461" cy="762000"/>
          </a:xfrm>
        </p:spPr>
        <p:txBody>
          <a:bodyPr>
            <a:normAutofit/>
          </a:bodyPr>
          <a:lstStyle/>
          <a:p>
            <a:pPr algn="ctr"/>
            <a:r>
              <a:rPr lang="en-US" altLang="zh-CN" dirty="0">
                <a:latin typeface="微软雅黑" panose="020B0503020204020204" pitchFamily="34" charset="-122"/>
                <a:ea typeface="微软雅黑" panose="020B0503020204020204" pitchFamily="34" charset="-122"/>
              </a:rPr>
              <a:t>4A.2 </a:t>
            </a:r>
            <a:r>
              <a:rPr lang="zh-CN" altLang="en-US" dirty="0">
                <a:latin typeface="微软雅黑" panose="020B0503020204020204" pitchFamily="34" charset="-122"/>
                <a:ea typeface="微软雅黑" panose="020B0503020204020204" pitchFamily="34" charset="-122"/>
              </a:rPr>
              <a:t>进程间通信机制简介</a:t>
            </a:r>
            <a:endParaRPr lang="zh-CN" altLang="en-US" dirty="0"/>
          </a:p>
        </p:txBody>
      </p:sp>
      <p:sp>
        <p:nvSpPr>
          <p:cNvPr id="18436" name="Rectangle 3"/>
          <p:cNvSpPr>
            <a:spLocks noGrp="1" noChangeArrowheads="1"/>
          </p:cNvSpPr>
          <p:nvPr>
            <p:ph type="body" idx="1"/>
          </p:nvPr>
        </p:nvSpPr>
        <p:spPr>
          <a:xfrm>
            <a:off x="2130596" y="2277728"/>
            <a:ext cx="8742961" cy="2614672"/>
          </a:xfrm>
        </p:spPr>
        <p:txBody>
          <a:bodyPr>
            <a:normAutofit/>
          </a:bodyPr>
          <a:lstStyle/>
          <a:p>
            <a:pPr marL="0" indent="0" eaLnBrk="1" hangingPunct="1">
              <a:lnSpc>
                <a:spcPct val="125000"/>
              </a:lnSpc>
              <a:buNone/>
            </a:pPr>
            <a:r>
              <a:rPr lang="zh-CN" altLang="en-US" sz="2800" dirty="0">
                <a:latin typeface="微软雅黑" panose="020B0503020204020204" pitchFamily="34" charset="-122"/>
                <a:ea typeface="微软雅黑" panose="020B0503020204020204" pitchFamily="34" charset="-122"/>
              </a:rPr>
              <a:t>进程在运行时需要与其它进程通信</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buNone/>
            </a:pPr>
            <a:r>
              <a:rPr lang="en-US" altLang="zh-CN" sz="2800" dirty="0">
                <a:latin typeface="微软雅黑" panose="020B0503020204020204" pitchFamily="34" charset="-122"/>
                <a:ea typeface="微软雅黑" panose="020B0503020204020204" pitchFamily="34" charset="-122"/>
              </a:rPr>
              <a:t>WINDOWS </a:t>
            </a:r>
            <a:r>
              <a:rPr lang="zh-CN" altLang="en-US" sz="2800" dirty="0">
                <a:latin typeface="微软雅黑" panose="020B0503020204020204" pitchFamily="34" charset="-122"/>
                <a:ea typeface="微软雅黑" panose="020B0503020204020204" pitchFamily="34" charset="-122"/>
              </a:rPr>
              <a:t>进程间数据共享和通信的机制：</a:t>
            </a:r>
            <a:endParaRPr lang="en-US" altLang="zh-CN" sz="28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2400" dirty="0"/>
              <a:t> </a:t>
            </a:r>
            <a:r>
              <a:rPr lang="en-US" altLang="zh-CN" sz="2400" dirty="0"/>
              <a:t>IPC (</a:t>
            </a:r>
            <a:r>
              <a:rPr lang="en-US" altLang="zh-CN" sz="2400" dirty="0">
                <a:solidFill>
                  <a:srgbClr val="00CC00"/>
                </a:solidFill>
              </a:rPr>
              <a:t>I</a:t>
            </a:r>
            <a:r>
              <a:rPr lang="en-US" altLang="zh-CN" sz="2400" dirty="0"/>
              <a:t>nter-</a:t>
            </a:r>
            <a:r>
              <a:rPr lang="en-US" altLang="zh-CN" sz="2400" dirty="0">
                <a:solidFill>
                  <a:srgbClr val="00CC00"/>
                </a:solidFill>
              </a:rPr>
              <a:t>P</a:t>
            </a:r>
            <a:r>
              <a:rPr lang="en-US" altLang="zh-CN" sz="2400" dirty="0"/>
              <a:t>rocess </a:t>
            </a:r>
            <a:r>
              <a:rPr lang="en-US" altLang="zh-CN" sz="2400" dirty="0">
                <a:solidFill>
                  <a:srgbClr val="00CC00"/>
                </a:solidFill>
              </a:rPr>
              <a:t>C</a:t>
            </a:r>
            <a:r>
              <a:rPr lang="en-US" altLang="zh-CN" sz="2400" dirty="0"/>
              <a:t>ommunications)</a:t>
            </a:r>
          </a:p>
          <a:p>
            <a:pPr lvl="1">
              <a:lnSpc>
                <a:spcPct val="125000"/>
              </a:lnSpc>
              <a:buFont typeface="Wingdings" panose="05000000000000000000" pitchFamily="2" charset="2"/>
              <a:buChar char="Ø"/>
            </a:pPr>
            <a:r>
              <a:rPr lang="en-US" altLang="zh-CN" sz="2400" dirty="0"/>
              <a:t> IPC </a:t>
            </a:r>
            <a:r>
              <a:rPr lang="zh-CN" altLang="en-US" sz="2400" dirty="0"/>
              <a:t>经常使用</a:t>
            </a:r>
            <a:r>
              <a:rPr lang="en-US" altLang="zh-CN" sz="2400" dirty="0"/>
              <a:t>C/S</a:t>
            </a:r>
            <a:r>
              <a:rPr lang="zh-CN" altLang="en-US" sz="2400" dirty="0"/>
              <a:t>模式</a:t>
            </a:r>
          </a:p>
        </p:txBody>
      </p:sp>
    </p:spTree>
    <p:extLst>
      <p:ext uri="{BB962C8B-B14F-4D97-AF65-F5344CB8AC3E}">
        <p14:creationId xmlns:p14="http://schemas.microsoft.com/office/powerpoint/2010/main" val="2296290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186283" y="1024982"/>
            <a:ext cx="5562600" cy="795338"/>
          </a:xfrm>
        </p:spPr>
        <p:txBody>
          <a:bodyPr>
            <a:normAutofit/>
          </a:bodyPr>
          <a:lstStyle/>
          <a:p>
            <a:pPr algn="ctr"/>
            <a:r>
              <a:rPr lang="zh-CN" altLang="en-US" sz="3200" dirty="0"/>
              <a:t>通信目的及数据传输量考虑</a:t>
            </a:r>
          </a:p>
        </p:txBody>
      </p:sp>
      <p:sp>
        <p:nvSpPr>
          <p:cNvPr id="20484" name="Rectangle 3"/>
          <p:cNvSpPr>
            <a:spLocks noGrp="1" noChangeArrowheads="1"/>
          </p:cNvSpPr>
          <p:nvPr>
            <p:ph type="body" idx="4294967295"/>
          </p:nvPr>
        </p:nvSpPr>
        <p:spPr>
          <a:xfrm>
            <a:off x="2862470" y="2259635"/>
            <a:ext cx="8775700" cy="2600325"/>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高级通信（</a:t>
            </a:r>
            <a:r>
              <a:rPr lang="en-US" altLang="zh-CN" sz="2800" dirty="0">
                <a:latin typeface="微软雅黑" panose="020B0503020204020204" pitchFamily="34" charset="-122"/>
                <a:ea typeface="微软雅黑" panose="020B0503020204020204" pitchFamily="34" charset="-122"/>
              </a:rPr>
              <a:t>IPC</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传输的数据量大，超过几十个字节</a:t>
            </a:r>
            <a:endParaRPr lang="en-US" altLang="zh-CN" sz="26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低级通信（同步控制）</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传输的数据量小，少于数个字节，或仅是位单位</a:t>
            </a:r>
          </a:p>
        </p:txBody>
      </p:sp>
    </p:spTree>
    <p:extLst>
      <p:ext uri="{BB962C8B-B14F-4D97-AF65-F5344CB8AC3E}">
        <p14:creationId xmlns:p14="http://schemas.microsoft.com/office/powerpoint/2010/main" val="53906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Windows</a:t>
            </a:r>
            <a:r>
              <a:rPr lang="zh-CN" altLang="en-US" sz="3200" dirty="0">
                <a:solidFill>
                  <a:schemeClr val="accent1">
                    <a:lumMod val="75000"/>
                  </a:schemeClr>
                </a:solidFill>
              </a:rPr>
              <a:t>编程实践</a:t>
            </a:r>
          </a:p>
        </p:txBody>
      </p:sp>
      <p:sp>
        <p:nvSpPr>
          <p:cNvPr id="4" name="文本框 3"/>
          <p:cNvSpPr txBox="1"/>
          <p:nvPr/>
        </p:nvSpPr>
        <p:spPr>
          <a:xfrm>
            <a:off x="7951" y="882590"/>
            <a:ext cx="8126236"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4 </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进程与线程</a:t>
            </a:r>
          </a:p>
        </p:txBody>
      </p:sp>
      <p:sp>
        <p:nvSpPr>
          <p:cNvPr id="3" name="参考阅读">
            <a:extLst>
              <a:ext uri="{FF2B5EF4-FFF2-40B4-BE49-F238E27FC236}">
                <a16:creationId xmlns:a16="http://schemas.microsoft.com/office/drawing/2014/main" id="{26E8C921-0E09-4C46-898D-A8449EFC0544}"/>
              </a:ext>
            </a:extLst>
          </p:cNvPr>
          <p:cNvSpPr/>
          <p:nvPr/>
        </p:nvSpPr>
        <p:spPr>
          <a:xfrm>
            <a:off x="92367" y="6041727"/>
            <a:ext cx="12242889" cy="800219"/>
          </a:xfrm>
          <a:prstGeom prst="rect">
            <a:avLst/>
          </a:prstGeom>
        </p:spPr>
        <p:txBody>
          <a:bodyPr wrap="square">
            <a:spAutoFit/>
          </a:bodyPr>
          <a:lstStyle/>
          <a:p>
            <a:r>
              <a:rPr lang="en-US" altLang="zh-CN" sz="2800" dirty="0">
                <a:solidFill>
                  <a:schemeClr val="accent1">
                    <a:lumMod val="50000"/>
                  </a:schemeClr>
                </a:solidFill>
                <a:latin typeface="微软雅黑" panose="020B0503020204020204" pitchFamily="34" charset="-122"/>
                <a:ea typeface="微软雅黑" panose="020B0503020204020204" pitchFamily="34" charset="-122"/>
              </a:rPr>
              <a:t>C++ </a:t>
            </a:r>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线程编程进阶参考阅读材料：</a:t>
            </a:r>
            <a:endParaRPr lang="en-US" altLang="zh-CN" sz="280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dirty="0">
                <a:solidFill>
                  <a:schemeClr val="accent1">
                    <a:lumMod val="50000"/>
                  </a:schemeClr>
                </a:solidFill>
                <a:latin typeface="Consolas" panose="020B0609020204030204" pitchFamily="49" charset="0"/>
              </a:rPr>
              <a:t>https://www.codeproject.com/Articles/1092727/Asynchronous-Multicast-Callbacks-with-Inter-Thread</a:t>
            </a:r>
            <a:endParaRPr lang="zh-CN" altLang="en-US" sz="1800"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345749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232195" y="1026326"/>
            <a:ext cx="5508398" cy="554037"/>
          </a:xfrm>
        </p:spPr>
        <p:txBody>
          <a:bodyPr>
            <a:normAutofit fontScale="90000"/>
          </a:bodyPr>
          <a:lstStyle/>
          <a:p>
            <a:pPr algn="ctr" eaLnBrk="1" hangingPunct="1"/>
            <a:r>
              <a:rPr lang="zh-CN" altLang="en-US" dirty="0"/>
              <a:t>进程间通信方法分类</a:t>
            </a:r>
          </a:p>
        </p:txBody>
      </p:sp>
      <p:sp>
        <p:nvSpPr>
          <p:cNvPr id="19460" name="Rectangle 3"/>
          <p:cNvSpPr>
            <a:spLocks noGrp="1" noChangeArrowheads="1"/>
          </p:cNvSpPr>
          <p:nvPr>
            <p:ph type="body" idx="4294967295"/>
          </p:nvPr>
        </p:nvSpPr>
        <p:spPr>
          <a:xfrm>
            <a:off x="2240681" y="2177064"/>
            <a:ext cx="8535987" cy="3944938"/>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共享内存（剪贴板、</a:t>
            </a:r>
            <a:r>
              <a:rPr lang="en-US" altLang="zh-CN" sz="2800" dirty="0">
                <a:latin typeface="微软雅黑" panose="020B0503020204020204" pitchFamily="34" charset="-122"/>
                <a:ea typeface="微软雅黑" panose="020B0503020204020204" pitchFamily="34" charset="-122"/>
              </a:rPr>
              <a:t>COM</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DDE</a:t>
            </a:r>
            <a:r>
              <a:rPr lang="zh-CN" altLang="en-US" sz="2800" dirty="0">
                <a:latin typeface="微软雅黑" panose="020B0503020204020204" pitchFamily="34" charset="-122"/>
                <a:ea typeface="微软雅黑" panose="020B0503020204020204" pitchFamily="34" charset="-122"/>
              </a:rPr>
              <a:t>、文件映射）</a:t>
            </a:r>
            <a:endParaRPr lang="en-US" altLang="zh-CN" sz="2800" dirty="0">
              <a:latin typeface="微软雅黑" panose="020B0503020204020204" pitchFamily="34" charset="-122"/>
              <a:ea typeface="微软雅黑" panose="020B0503020204020204" pitchFamily="34" charset="-122"/>
            </a:endParaRPr>
          </a:p>
          <a:p>
            <a:pPr marL="0" indent="0">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消息 </a:t>
            </a:r>
            <a:r>
              <a:rPr lang="en-US" altLang="zh-CN" sz="2800" dirty="0">
                <a:latin typeface="微软雅黑" panose="020B0503020204020204" pitchFamily="34" charset="-122"/>
                <a:ea typeface="微软雅黑" panose="020B0503020204020204" pitchFamily="34" charset="-122"/>
              </a:rPr>
              <a:t>WM_COPYDATA</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邮槽</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管道，分有名管道与无名管道、进程重定向</a:t>
            </a:r>
          </a:p>
          <a:p>
            <a:pPr marL="0" indent="0" eaLnBrk="1" hangingPunct="1">
              <a:buNone/>
            </a:pPr>
            <a:r>
              <a:rPr lang="en-US" altLang="zh-CN" sz="2800" dirty="0">
                <a:latin typeface="微软雅黑" panose="020B0503020204020204" pitchFamily="34" charset="-122"/>
                <a:ea typeface="微软雅黑" panose="020B0503020204020204" pitchFamily="34" charset="-122"/>
              </a:rPr>
              <a:t>5. Windows</a:t>
            </a:r>
            <a:r>
              <a:rPr lang="zh-CN" altLang="en-US" sz="2800" dirty="0">
                <a:latin typeface="微软雅黑" panose="020B0503020204020204" pitchFamily="34" charset="-122"/>
                <a:ea typeface="微软雅黑" panose="020B0503020204020204" pitchFamily="34" charset="-122"/>
              </a:rPr>
              <a:t>套接字</a:t>
            </a:r>
          </a:p>
          <a:p>
            <a:pPr marL="0" indent="0" eaLnBrk="1" hangingPunct="1">
              <a:buNone/>
            </a:pPr>
            <a:r>
              <a:rPr lang="en-US" altLang="zh-CN" sz="2800" dirty="0">
                <a:latin typeface="微软雅黑" panose="020B0503020204020204" pitchFamily="34" charset="-122"/>
                <a:ea typeface="微软雅黑" panose="020B0503020204020204" pitchFamily="34" charset="-122"/>
              </a:rPr>
              <a:t>6. NetBIOS</a:t>
            </a:r>
            <a:r>
              <a:rPr lang="zh-CN" altLang="en-US" sz="2800" dirty="0">
                <a:latin typeface="微软雅黑" panose="020B0503020204020204" pitchFamily="34" charset="-122"/>
                <a:ea typeface="微软雅黑" panose="020B0503020204020204" pitchFamily="34" charset="-122"/>
              </a:rPr>
              <a:t>特殊的网络应用</a:t>
            </a:r>
            <a:endParaRPr lang="en-US" altLang="zh-CN" sz="2800" dirty="0">
              <a:latin typeface="微软雅黑" panose="020B0503020204020204" pitchFamily="34" charset="-122"/>
              <a:ea typeface="微软雅黑" panose="020B0503020204020204" pitchFamily="34" charset="-122"/>
            </a:endParaRPr>
          </a:p>
          <a:p>
            <a:pPr marL="0" indent="0" eaLnBrk="1" hangingPunct="1">
              <a:buNone/>
            </a:pPr>
            <a:endParaRPr lang="en-US" altLang="zh-CN" sz="2800" dirty="0">
              <a:latin typeface="微软雅黑" panose="020B0503020204020204" pitchFamily="34" charset="-122"/>
              <a:ea typeface="微软雅黑" panose="020B0503020204020204" pitchFamily="34" charset="-122"/>
            </a:endParaRPr>
          </a:p>
        </p:txBody>
      </p:sp>
      <p:sp>
        <p:nvSpPr>
          <p:cNvPr id="2" name="圆角矩形标注 1"/>
          <p:cNvSpPr/>
          <p:nvPr/>
        </p:nvSpPr>
        <p:spPr>
          <a:xfrm>
            <a:off x="3940150" y="3184827"/>
            <a:ext cx="4092489" cy="418743"/>
          </a:xfrm>
          <a:prstGeom prst="wedgeRoundRectCallout">
            <a:avLst>
              <a:gd name="adj1" fmla="val -56102"/>
              <a:gd name="adj2" fmla="val 2305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广播长度不超</a:t>
            </a:r>
            <a:r>
              <a:rPr lang="en-US" altLang="zh-CN" dirty="0"/>
              <a:t>400</a:t>
            </a:r>
            <a:r>
              <a:rPr lang="zh-CN" altLang="en-US" dirty="0"/>
              <a:t>字节，数据报会丢失</a:t>
            </a:r>
          </a:p>
        </p:txBody>
      </p:sp>
      <p:sp>
        <p:nvSpPr>
          <p:cNvPr id="7" name="圆角矩形标注 6"/>
          <p:cNvSpPr/>
          <p:nvPr/>
        </p:nvSpPr>
        <p:spPr>
          <a:xfrm>
            <a:off x="6683602" y="4401961"/>
            <a:ext cx="3091415" cy="418743"/>
          </a:xfrm>
          <a:prstGeom prst="wedgeRoundRectCallout">
            <a:avLst>
              <a:gd name="adj1" fmla="val -39386"/>
              <a:gd name="adj2" fmla="val -109176"/>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相对简单的接口，但不宜多进程通信</a:t>
            </a:r>
          </a:p>
        </p:txBody>
      </p:sp>
    </p:spTree>
    <p:extLst>
      <p:ext uri="{BB962C8B-B14F-4D97-AF65-F5344CB8AC3E}">
        <p14:creationId xmlns:p14="http://schemas.microsoft.com/office/powerpoint/2010/main" val="2931083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177141" y="786957"/>
            <a:ext cx="5080883" cy="795338"/>
          </a:xfrm>
        </p:spPr>
        <p:txBody>
          <a:bodyPr/>
          <a:lstStyle/>
          <a:p>
            <a:pPr algn="ctr" eaLnBrk="1" hangingPunct="1"/>
            <a:r>
              <a:rPr lang="en-US" altLang="zh-CN" dirty="0"/>
              <a:t>IPC</a:t>
            </a:r>
            <a:r>
              <a:rPr lang="zh-CN" altLang="en-US" dirty="0"/>
              <a:t>需要考虑内容</a:t>
            </a:r>
          </a:p>
        </p:txBody>
      </p:sp>
      <p:sp>
        <p:nvSpPr>
          <p:cNvPr id="20484" name="Rectangle 3"/>
          <p:cNvSpPr>
            <a:spLocks noGrp="1" noChangeArrowheads="1"/>
          </p:cNvSpPr>
          <p:nvPr>
            <p:ph type="body" idx="4294967295"/>
          </p:nvPr>
        </p:nvSpPr>
        <p:spPr>
          <a:xfrm>
            <a:off x="2329732" y="1758701"/>
            <a:ext cx="8775700" cy="4875213"/>
          </a:xfrm>
        </p:spPr>
        <p:txBody>
          <a:bodyPr>
            <a:normAutofit/>
          </a:bodyPr>
          <a:lstStyle/>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进程是否会通过网络与其它机器上的进程通信，仅使用本机通信机制是否满足应用需求；</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通信中的进程是否是处于不同的操作系统平台例如</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UNIX</a:t>
            </a:r>
            <a:r>
              <a:rPr lang="zh-CN" altLang="en-US" sz="2800" dirty="0">
                <a:latin typeface="微软雅黑" panose="020B0503020204020204" pitchFamily="34" charset="-122"/>
                <a:ea typeface="微软雅黑" panose="020B0503020204020204" pitchFamily="34" charset="-122"/>
              </a:rPr>
              <a:t>平台；</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有些进程通信机制是只用于图形化窗体界面的，而不适用于控制台程序；</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通信目的是用于同步控制还是数据的传送</a:t>
            </a:r>
            <a:r>
              <a:rPr lang="en-US" altLang="zh-CN" sz="2800" dirty="0">
                <a:latin typeface="微软雅黑" panose="020B0503020204020204" pitchFamily="34" charset="-122"/>
                <a:ea typeface="微软雅黑" panose="020B0503020204020204" pitchFamily="34" charset="-122"/>
              </a:rPr>
              <a:t>;</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数据传输量考虑；</a:t>
            </a:r>
          </a:p>
        </p:txBody>
      </p:sp>
    </p:spTree>
    <p:extLst>
      <p:ext uri="{BB962C8B-B14F-4D97-AF65-F5344CB8AC3E}">
        <p14:creationId xmlns:p14="http://schemas.microsoft.com/office/powerpoint/2010/main" val="943672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222197" y="1116898"/>
            <a:ext cx="4660406" cy="796925"/>
          </a:xfrm>
        </p:spPr>
        <p:txBody>
          <a:bodyPr/>
          <a:lstStyle/>
          <a:p>
            <a:pPr algn="ctr" eaLnBrk="1" hangingPunct="1"/>
            <a:r>
              <a:rPr lang="en-US" altLang="zh-CN" dirty="0"/>
              <a:t>IPC</a:t>
            </a:r>
            <a:r>
              <a:rPr lang="zh-CN" altLang="en-US" dirty="0"/>
              <a:t>是否需要网络</a:t>
            </a:r>
          </a:p>
        </p:txBody>
      </p:sp>
      <p:sp>
        <p:nvSpPr>
          <p:cNvPr id="5" name="圆角矩形 4"/>
          <p:cNvSpPr/>
          <p:nvPr/>
        </p:nvSpPr>
        <p:spPr>
          <a:xfrm>
            <a:off x="4361858" y="2486073"/>
            <a:ext cx="2190542" cy="3720488"/>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660406" y="302186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文件</a:t>
            </a:r>
          </a:p>
        </p:txBody>
      </p:sp>
      <p:sp>
        <p:nvSpPr>
          <p:cNvPr id="7" name="文本框 6"/>
          <p:cNvSpPr txBox="1"/>
          <p:nvPr/>
        </p:nvSpPr>
        <p:spPr>
          <a:xfrm>
            <a:off x="4414554" y="2533172"/>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8" name="圆角矩形 7"/>
          <p:cNvSpPr/>
          <p:nvPr/>
        </p:nvSpPr>
        <p:spPr>
          <a:xfrm>
            <a:off x="4660406" y="349530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剪切板</a:t>
            </a:r>
          </a:p>
        </p:txBody>
      </p:sp>
      <p:sp>
        <p:nvSpPr>
          <p:cNvPr id="10" name="圆角矩形 9"/>
          <p:cNvSpPr/>
          <p:nvPr/>
        </p:nvSpPr>
        <p:spPr>
          <a:xfrm>
            <a:off x="7227312" y="2486073"/>
            <a:ext cx="2084022" cy="2540812"/>
          </a:xfrm>
          <a:prstGeom prst="roundRect">
            <a:avLst>
              <a:gd name="adj" fmla="val 7199"/>
            </a:avLst>
          </a:prstGeom>
          <a:solidFill>
            <a:schemeClr val="accent3">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7491344" y="302185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邮槽</a:t>
            </a:r>
          </a:p>
        </p:txBody>
      </p:sp>
      <p:sp>
        <p:nvSpPr>
          <p:cNvPr id="12" name="文本框 11"/>
          <p:cNvSpPr txBox="1"/>
          <p:nvPr/>
        </p:nvSpPr>
        <p:spPr>
          <a:xfrm>
            <a:off x="7280008" y="2533171"/>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采用网络连接</a:t>
            </a:r>
          </a:p>
        </p:txBody>
      </p:sp>
      <p:sp>
        <p:nvSpPr>
          <p:cNvPr id="13" name="圆角矩形 12"/>
          <p:cNvSpPr/>
          <p:nvPr/>
        </p:nvSpPr>
        <p:spPr>
          <a:xfrm>
            <a:off x="7491344" y="347077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套接字</a:t>
            </a:r>
          </a:p>
        </p:txBody>
      </p:sp>
      <p:sp>
        <p:nvSpPr>
          <p:cNvPr id="14" name="圆角矩形 13"/>
          <p:cNvSpPr/>
          <p:nvPr/>
        </p:nvSpPr>
        <p:spPr>
          <a:xfrm>
            <a:off x="4660406" y="394783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无名管道</a:t>
            </a:r>
          </a:p>
        </p:txBody>
      </p:sp>
      <p:sp>
        <p:nvSpPr>
          <p:cNvPr id="15" name="圆角矩形 14"/>
          <p:cNvSpPr/>
          <p:nvPr/>
        </p:nvSpPr>
        <p:spPr>
          <a:xfrm>
            <a:off x="7491344" y="3947831"/>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有名管道</a:t>
            </a:r>
          </a:p>
        </p:txBody>
      </p:sp>
      <p:sp>
        <p:nvSpPr>
          <p:cNvPr id="16" name="圆角矩形 15"/>
          <p:cNvSpPr/>
          <p:nvPr/>
        </p:nvSpPr>
        <p:spPr>
          <a:xfrm>
            <a:off x="7499513" y="442488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NetBios</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4660406" y="441828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事件对象</a:t>
            </a:r>
          </a:p>
        </p:txBody>
      </p:sp>
      <p:sp>
        <p:nvSpPr>
          <p:cNvPr id="18" name="圆角矩形 17"/>
          <p:cNvSpPr/>
          <p:nvPr/>
        </p:nvSpPr>
        <p:spPr>
          <a:xfrm>
            <a:off x="4695239" y="494950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消息队列</a:t>
            </a:r>
          </a:p>
        </p:txBody>
      </p:sp>
      <p:sp>
        <p:nvSpPr>
          <p:cNvPr id="19" name="圆角矩形 18"/>
          <p:cNvSpPr/>
          <p:nvPr/>
        </p:nvSpPr>
        <p:spPr>
          <a:xfrm>
            <a:off x="4695239" y="545285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进程重定向</a:t>
            </a:r>
          </a:p>
        </p:txBody>
      </p:sp>
    </p:spTree>
    <p:extLst>
      <p:ext uri="{BB962C8B-B14F-4D97-AF65-F5344CB8AC3E}">
        <p14:creationId xmlns:p14="http://schemas.microsoft.com/office/powerpoint/2010/main" val="2847796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86075" y="1536333"/>
            <a:ext cx="6511925" cy="796925"/>
          </a:xfrm>
        </p:spPr>
        <p:txBody>
          <a:bodyPr>
            <a:normAutofit fontScale="90000"/>
          </a:bodyPr>
          <a:lstStyle/>
          <a:p>
            <a:pPr algn="ctr" eaLnBrk="1" hangingPunct="1"/>
            <a:r>
              <a:rPr lang="en-US" altLang="zh-CN" dirty="0"/>
              <a:t>4A.3 </a:t>
            </a:r>
            <a:r>
              <a:rPr lang="zh-CN" altLang="en-US" dirty="0"/>
              <a:t>消息机制实现进程通讯</a:t>
            </a:r>
          </a:p>
        </p:txBody>
      </p:sp>
      <p:sp>
        <p:nvSpPr>
          <p:cNvPr id="2" name="矩形 1"/>
          <p:cNvSpPr/>
          <p:nvPr/>
        </p:nvSpPr>
        <p:spPr>
          <a:xfrm>
            <a:off x="89229" y="3166202"/>
            <a:ext cx="7818638"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或</a:t>
            </a:r>
            <a:endParaRPr lang="en-US" altLang="zh-CN" dirty="0">
              <a:solidFill>
                <a:srgbClr val="00CC00"/>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p:txBody>
      </p:sp>
      <p:sp>
        <p:nvSpPr>
          <p:cNvPr id="3" name="矩形 2"/>
          <p:cNvSpPr/>
          <p:nvPr/>
        </p:nvSpPr>
        <p:spPr>
          <a:xfrm>
            <a:off x="8079730" y="3166202"/>
            <a:ext cx="4002206"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ea typeface="新宋体" panose="02010609030101010101" pitchFamily="49" charset="-122"/>
              </a:rPr>
              <a:t>#region </a:t>
            </a:r>
            <a:r>
              <a:rPr lang="zh-CN" altLang="en-US" dirty="0">
                <a:solidFill>
                  <a:schemeClr val="bg1"/>
                </a:solidFill>
                <a:latin typeface="Consolas" panose="020B0609020204030204" pitchFamily="49" charset="0"/>
                <a:ea typeface="新宋体" panose="02010609030101010101" pitchFamily="49" charset="-122"/>
              </a:rPr>
              <a:t>定义结构体</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dwData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cbData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UnmanagedType</a:t>
            </a:r>
            <a:r>
              <a:rPr lang="en-US" altLang="zh-CN" dirty="0" err="1">
                <a:solidFill>
                  <a:schemeClr val="bg1"/>
                </a:solidFill>
                <a:latin typeface="Consolas" panose="020B0609020204030204" pitchFamily="49" charset="0"/>
                <a:ea typeface="新宋体" panose="02010609030101010101" pitchFamily="49" charset="-122"/>
              </a:rPr>
              <a:t>.LPStr</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lpData</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endregion</a:t>
            </a:r>
            <a:endParaRPr lang="en-US" altLang="zh-CN" dirty="0">
              <a:solidFill>
                <a:schemeClr val="bg1"/>
              </a:solidFill>
              <a:latin typeface="Consolas" panose="020B0609020204030204" pitchFamily="49" charset="0"/>
              <a:ea typeface="新宋体" panose="02010609030101010101" pitchFamily="49" charset="-122"/>
            </a:endParaRP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271048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1339737" y="1246063"/>
            <a:ext cx="9828213" cy="796925"/>
          </a:xfrm>
        </p:spPr>
        <p:txBody>
          <a:bodyPr>
            <a:normAutofit/>
          </a:bodyPr>
          <a:lstStyle/>
          <a:p>
            <a:pPr algn="ctr" eaLnBrk="1" hangingPunct="1"/>
            <a:r>
              <a:rPr lang="zh-CN" altLang="en-US" sz="2800" dirty="0"/>
              <a:t>发送消息实现进程通讯：</a:t>
            </a:r>
            <a:r>
              <a:rPr lang="en-US" altLang="zh-CN" sz="2800" dirty="0" err="1">
                <a:latin typeface="Consolas" panose="020B0609020204030204" pitchFamily="49" charset="0"/>
              </a:rPr>
              <a:t>SendMessage</a:t>
            </a:r>
            <a:r>
              <a:rPr lang="en-US" altLang="zh-CN" sz="2800" dirty="0"/>
              <a:t> </a:t>
            </a:r>
            <a:r>
              <a:rPr lang="zh-CN" altLang="en-US" sz="2800" dirty="0"/>
              <a:t>？</a:t>
            </a:r>
            <a:r>
              <a:rPr lang="en-US" altLang="zh-CN" sz="2800" dirty="0" err="1">
                <a:latin typeface="Consolas" panose="020B0609020204030204" pitchFamily="49" charset="0"/>
              </a:rPr>
              <a:t>PostMessage</a:t>
            </a:r>
            <a:endParaRPr lang="zh-CN" altLang="en-US" sz="2800" dirty="0">
              <a:latin typeface="Consolas" panose="020B0609020204030204" pitchFamily="49" charset="0"/>
            </a:endParaRPr>
          </a:p>
        </p:txBody>
      </p:sp>
      <p:sp>
        <p:nvSpPr>
          <p:cNvPr id="5" name="文本框 4"/>
          <p:cNvSpPr txBox="1"/>
          <p:nvPr/>
        </p:nvSpPr>
        <p:spPr>
          <a:xfrm>
            <a:off x="1503081" y="2284995"/>
            <a:ext cx="9501521" cy="1407648"/>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err="1">
                <a:solidFill>
                  <a:srgbClr val="002060"/>
                </a:solidFill>
                <a:latin typeface="Consolas" panose="020B0609020204030204" pitchFamily="49" charset="0"/>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和</a:t>
            </a:r>
            <a:r>
              <a:rPr lang="en-US" altLang="zh-CN" dirty="0" err="1">
                <a:solidFill>
                  <a:srgbClr val="002060"/>
                </a:solidFill>
                <a:latin typeface="Consolas" panose="020B0609020204030204" pitchFamily="49" charset="0"/>
                <a:ea typeface="微软雅黑" panose="020B0503020204020204" pitchFamily="34" charset="-122"/>
              </a:rPr>
              <a:t>PostMessage</a:t>
            </a:r>
            <a:r>
              <a:rPr lang="zh-CN" altLang="en-US" dirty="0">
                <a:solidFill>
                  <a:srgbClr val="002060"/>
                </a:solidFill>
                <a:latin typeface="微软雅黑" panose="020B0503020204020204" pitchFamily="34" charset="-122"/>
                <a:ea typeface="微软雅黑" panose="020B0503020204020204" pitchFamily="34" charset="-122"/>
              </a:rPr>
              <a:t>，这两个函数虽然功能非常相似，都是负责向指定的窗口发送消息，</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但是</a:t>
            </a:r>
            <a:r>
              <a:rPr lang="en-US" altLang="zh-CN" dirty="0" err="1">
                <a:solidFill>
                  <a:srgbClr val="002060"/>
                </a:solidFill>
                <a:latin typeface="Consolas" panose="020B0609020204030204" pitchFamily="49" charset="0"/>
                <a:ea typeface="微软雅黑" panose="020B0503020204020204" pitchFamily="34" charset="-122"/>
              </a:rPr>
              <a:t>SendMessage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函数发出消息后一直等到接收方的消息响应函数处理完之后才能返回，并能够得到返回值，在此期间发送方程序将被阻塞，</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后面的语句不能被继续执行，即是说此方法是同步的</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而</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函数在发出消息后马上返回，其后语句能够被立即执行，但是无法获取接收方的消息处理返回值，</a:t>
            </a:r>
            <a:r>
              <a:rPr lang="zh-CN" altLang="en-US" b="1" dirty="0">
                <a:solidFill>
                  <a:srgbClr val="FF0000"/>
                </a:solidFill>
                <a:latin typeface="微软雅黑" panose="020B0503020204020204" pitchFamily="34" charset="-122"/>
                <a:ea typeface="微软雅黑" panose="020B0503020204020204" pitchFamily="34" charset="-122"/>
              </a:rPr>
              <a:t>即是说此方法是异步的</a:t>
            </a:r>
          </a:p>
          <a:p>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868341" y="4036254"/>
            <a:ext cx="6597391" cy="1815882"/>
          </a:xfrm>
          <a:prstGeom prst="rect">
            <a:avLst/>
          </a:prstGeom>
        </p:spPr>
        <p:txBody>
          <a:bodyPr wrap="square">
            <a:spAutoFit/>
          </a:bodyPr>
          <a:lstStyle/>
          <a:p>
            <a:pPr algn="just" latinLnBrk="1"/>
            <a:r>
              <a:rPr lang="zh-CN" altLang="en-US" b="1" dirty="0">
                <a:solidFill>
                  <a:srgbClr val="FF0000"/>
                </a:solidFill>
                <a:latin typeface="微软雅黑" panose="020B0503020204020204" pitchFamily="34" charset="-122"/>
                <a:ea typeface="微软雅黑" panose="020B0503020204020204" pitchFamily="34" charset="-122"/>
              </a:rPr>
              <a:t>只能由</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来发送，而不能使用</a:t>
            </a:r>
            <a:r>
              <a:rPr lang="en-US" altLang="zh-CN" b="1" dirty="0" err="1">
                <a:solidFill>
                  <a:srgbClr val="FF0000"/>
                </a:solidFill>
                <a:latin typeface="Consolas" panose="020B0609020204030204" pitchFamily="49" charset="0"/>
                <a:ea typeface="微软雅黑" panose="020B0503020204020204" pitchFamily="34" charset="-122"/>
              </a:rPr>
              <a:t>PostMessage</a:t>
            </a:r>
            <a:r>
              <a:rPr lang="en-US" altLang="zh-CN" b="1" dirty="0">
                <a:solidFill>
                  <a:srgbClr val="FF0000"/>
                </a:solidFill>
                <a:latin typeface="Consolas" panose="020B0609020204030204" pitchFamily="49" charset="0"/>
                <a:ea typeface="微软雅黑" panose="020B0503020204020204" pitchFamily="34" charset="-122"/>
              </a:rPr>
              <a:t>()</a:t>
            </a:r>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r>
              <a:rPr lang="zh-CN" altLang="en-US" dirty="0">
                <a:solidFill>
                  <a:srgbClr val="002060"/>
                </a:solidFill>
                <a:latin typeface="微软雅黑" panose="020B0503020204020204" pitchFamily="34" charset="-122"/>
                <a:ea typeface="微软雅黑" panose="020B0503020204020204" pitchFamily="34" charset="-122"/>
              </a:rPr>
              <a:t>因为系统必须管理用以传递数据的缓冲区的生命期，如果使用了</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，数据缓冲区会在接收方（线程）有机会处理该数据之前，就被系统清除和回收。此外如果</a:t>
            </a:r>
            <a:r>
              <a:rPr lang="en-US" altLang="zh-CN" dirty="0" err="1">
                <a:solidFill>
                  <a:srgbClr val="002060"/>
                </a:solidFill>
                <a:latin typeface="Consolas" panose="020B0609020204030204" pitchFamily="49" charset="0"/>
                <a:ea typeface="微软雅黑" panose="020B0503020204020204" pitchFamily="34" charset="-122"/>
              </a:rPr>
              <a:t>lpData</a:t>
            </a:r>
            <a:r>
              <a:rPr lang="zh-CN" altLang="en-US" dirty="0">
                <a:solidFill>
                  <a:srgbClr val="002060"/>
                </a:solidFill>
                <a:latin typeface="微软雅黑" panose="020B0503020204020204" pitchFamily="34" charset="-122"/>
                <a:ea typeface="微软雅黑" panose="020B0503020204020204" pitchFamily="34" charset="-122"/>
              </a:rPr>
              <a:t>指向一个带有指针或某一拥有虚函数的对象时，也要小心处理</a:t>
            </a:r>
          </a:p>
          <a:p>
            <a:pPr algn="just" latinLnBrk="1"/>
            <a:r>
              <a:rPr lang="zh-CN" altLang="en-US" dirty="0">
                <a:solidFill>
                  <a:srgbClr val="002060"/>
                </a:solidFill>
                <a:latin typeface="微软雅黑" panose="020B0503020204020204" pitchFamily="34" charset="-122"/>
                <a:ea typeface="微软雅黑" panose="020B0503020204020204" pitchFamily="34" charset="-122"/>
              </a:rPr>
              <a:t> </a:t>
            </a:r>
          </a:p>
          <a:p>
            <a:pPr algn="just" latinLnBrk="1"/>
            <a:r>
              <a:rPr lang="zh-CN" altLang="en-US" b="1" dirty="0">
                <a:solidFill>
                  <a:srgbClr val="FF0000"/>
                </a:solidFill>
                <a:latin typeface="微软雅黑" panose="020B0503020204020204" pitchFamily="34" charset="-122"/>
                <a:ea typeface="微软雅黑" panose="020B0503020204020204" pitchFamily="34" charset="-122"/>
              </a:rPr>
              <a:t>如果传入的句柄不是一个有效的窗口或当接收方进程意外终止时，</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Consolas" panose="020B0609020204030204" pitchFamily="49" charset="0"/>
                <a:ea typeface="微软雅黑" panose="020B0503020204020204" pitchFamily="34" charset="-122"/>
              </a:rPr>
              <a:t>会立即返回</a:t>
            </a:r>
            <a:r>
              <a:rPr lang="zh-CN" altLang="en-US" dirty="0">
                <a:solidFill>
                  <a:srgbClr val="002060"/>
                </a:solidFill>
                <a:latin typeface="微软雅黑" panose="020B0503020204020204" pitchFamily="34" charset="-122"/>
                <a:ea typeface="微软雅黑" panose="020B0503020204020204" pitchFamily="34" charset="-122"/>
              </a:rPr>
              <a:t>，因此发送方在这种情况下不会陷入一个无穷的等待状态中</a:t>
            </a:r>
            <a:endParaRPr lang="zh-CN" altLang="en-US" b="0" i="0" dirty="0">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0822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3912" y="563535"/>
            <a:ext cx="9803911" cy="629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idx="4294967295"/>
          </p:nvPr>
        </p:nvSpPr>
        <p:spPr>
          <a:xfrm>
            <a:off x="3372716" y="540687"/>
            <a:ext cx="5046304" cy="469127"/>
          </a:xfrm>
        </p:spPr>
        <p:txBody>
          <a:bodyPr/>
          <a:lstStyle/>
          <a:p>
            <a:pPr algn="ctr" eaLnBrk="1" hangingPunct="1"/>
            <a:r>
              <a:rPr lang="zh-CN" altLang="en-US" sz="2400" dirty="0"/>
              <a:t>使用</a:t>
            </a:r>
            <a:r>
              <a:rPr lang="en-US" altLang="zh-CN" sz="2400" dirty="0"/>
              <a:t>spy++</a:t>
            </a:r>
            <a:r>
              <a:rPr lang="zh-CN" altLang="en-US" sz="2400" dirty="0"/>
              <a:t>查看窗体和进程</a:t>
            </a:r>
          </a:p>
        </p:txBody>
      </p:sp>
    </p:spTree>
    <p:extLst>
      <p:ext uri="{BB962C8B-B14F-4D97-AF65-F5344CB8AC3E}">
        <p14:creationId xmlns:p14="http://schemas.microsoft.com/office/powerpoint/2010/main" val="4239105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66692" y="571859"/>
            <a:ext cx="10515600" cy="1325563"/>
          </a:xfrm>
        </p:spPr>
        <p:txBody>
          <a:bodyPr/>
          <a:lstStyle/>
          <a:p>
            <a:r>
              <a:rPr lang="zh-CN" altLang="en-US" dirty="0"/>
              <a:t>消息机制实现进程通信实例</a:t>
            </a:r>
            <a:r>
              <a:rPr lang="en-US" altLang="zh-CN" dirty="0"/>
              <a:t>-</a:t>
            </a:r>
            <a:r>
              <a:rPr lang="en-US" altLang="zh-CN" dirty="0" err="1"/>
              <a:t>winform</a:t>
            </a:r>
            <a:endParaRPr lang="zh-CN" altLang="en-US" dirty="0"/>
          </a:p>
        </p:txBody>
      </p:sp>
      <p:sp>
        <p:nvSpPr>
          <p:cNvPr id="3" name="内容占位符 2"/>
          <p:cNvSpPr>
            <a:spLocks noGrp="1"/>
          </p:cNvSpPr>
          <p:nvPr>
            <p:ph idx="4294967295"/>
          </p:nvPr>
        </p:nvSpPr>
        <p:spPr>
          <a:xfrm>
            <a:off x="866692" y="2064165"/>
            <a:ext cx="10515600" cy="4351338"/>
          </a:xfrm>
        </p:spPr>
        <p:txBody>
          <a:bodyPr>
            <a:normAutofit/>
          </a:bodyPr>
          <a:lstStyle/>
          <a:p>
            <a:r>
              <a:rPr lang="zh-CN" altLang="en-US" dirty="0"/>
              <a:t>在</a:t>
            </a:r>
            <a:r>
              <a:rPr lang="en-US" altLang="zh-CN" dirty="0" err="1"/>
              <a:t>winform</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0x004A;</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application2</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中，通过重载函数</a:t>
            </a:r>
            <a:r>
              <a:rPr lang="en-US" altLang="zh-CN" dirty="0" err="1"/>
              <a:t>DefWndProc</a:t>
            </a:r>
            <a:r>
              <a:rPr lang="zh-CN" altLang="en-US" dirty="0"/>
              <a:t>实现对消息的接收和处理</a:t>
            </a:r>
            <a:endParaRPr lang="en-US" altLang="zh-CN" dirty="0"/>
          </a:p>
          <a:p>
            <a:pPr lvl="1"/>
            <a:r>
              <a:rPr lang="zh-CN" altLang="en-US" dirty="0"/>
              <a:t>参考</a:t>
            </a:r>
            <a:r>
              <a:rPr lang="en-US" altLang="zh-CN" dirty="0"/>
              <a:t>1 https://blog.csdn.net/feiren127/article/details/5459827</a:t>
            </a:r>
          </a:p>
          <a:p>
            <a:pPr lvl="1"/>
            <a:r>
              <a:rPr lang="zh-CN" altLang="en-US" dirty="0"/>
              <a:t>参考</a:t>
            </a:r>
            <a:r>
              <a:rPr lang="en-US" altLang="zh-CN" dirty="0"/>
              <a:t>2 https://www.cnblogs.com/MRRAOBX/articles/6626264.html</a:t>
            </a:r>
          </a:p>
          <a:p>
            <a:pPr lvl="1"/>
            <a:endParaRPr lang="zh-CN" altLang="en-US" dirty="0"/>
          </a:p>
        </p:txBody>
      </p:sp>
    </p:spTree>
    <p:extLst>
      <p:ext uri="{BB962C8B-B14F-4D97-AF65-F5344CB8AC3E}">
        <p14:creationId xmlns:p14="http://schemas.microsoft.com/office/powerpoint/2010/main" val="4201447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9999" y="1822447"/>
            <a:ext cx="7203674" cy="3323987"/>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protected override void </a:t>
            </a:r>
            <a:r>
              <a:rPr lang="en-US" altLang="zh-CN" dirty="0" err="1">
                <a:solidFill>
                  <a:schemeClr val="bg1"/>
                </a:solidFill>
                <a:latin typeface="Consolas" panose="020B0609020204030204" pitchFamily="49" charset="0"/>
              </a:rPr>
              <a:t>DefWndProc</a:t>
            </a:r>
            <a:r>
              <a:rPr lang="en-US" altLang="zh-CN" dirty="0">
                <a:solidFill>
                  <a:schemeClr val="bg1"/>
                </a:solidFill>
                <a:latin typeface="Consolas" panose="020B0609020204030204" pitchFamily="49" charset="0"/>
              </a:rPr>
              <a:t>(ref </a:t>
            </a:r>
            <a:r>
              <a:rPr lang="en-US" altLang="zh-CN" dirty="0" err="1">
                <a:solidFill>
                  <a:schemeClr val="bg1"/>
                </a:solidFill>
                <a:latin typeface="Consolas" panose="020B0609020204030204" pitchFamily="49" charset="0"/>
              </a:rPr>
              <a:t>System.Windows.Forms.Message</a:t>
            </a:r>
            <a:r>
              <a:rPr lang="en-US" altLang="zh-CN" dirty="0">
                <a:solidFill>
                  <a:schemeClr val="bg1"/>
                </a:solidFill>
                <a:latin typeface="Consolas" panose="020B0609020204030204" pitchFamily="49" charset="0"/>
              </a:rPr>
              <a:t>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switch(</a:t>
            </a:r>
            <a:r>
              <a:rPr lang="en-US" altLang="zh-CN" dirty="0" err="1">
                <a:solidFill>
                  <a:schemeClr val="bg1"/>
                </a:solidFill>
                <a:latin typeface="Consolas" panose="020B0609020204030204" pitchFamily="49" charset="0"/>
              </a:rPr>
              <a:t>m.Msg</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case WM_COPYDATA:</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COPYDATASTRUCT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 new COPYDATASTRUCT();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Type </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mystr.GetType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=(COPYDATASTRUCT)</a:t>
            </a:r>
            <a:r>
              <a:rPr lang="en-US" altLang="zh-CN" dirty="0" err="1">
                <a:solidFill>
                  <a:schemeClr val="bg1"/>
                </a:solidFill>
                <a:latin typeface="Consolas" panose="020B0609020204030204" pitchFamily="49" charset="0"/>
              </a:rPr>
              <a:t>m.GetLParam</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this.textBox1.Text =</a:t>
            </a:r>
            <a:r>
              <a:rPr lang="en-US" altLang="zh-CN" dirty="0" err="1">
                <a:solidFill>
                  <a:schemeClr val="bg1"/>
                </a:solidFill>
                <a:latin typeface="Consolas" panose="020B0609020204030204" pitchFamily="49" charset="0"/>
              </a:rPr>
              <a:t>mystr.lpData</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default: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base.DefWndProc</a:t>
            </a:r>
            <a:r>
              <a:rPr lang="en-US" altLang="zh-CN" dirty="0">
                <a:solidFill>
                  <a:schemeClr val="bg1"/>
                </a:solidFill>
                <a:latin typeface="Consolas" panose="020B0609020204030204" pitchFamily="49" charset="0"/>
              </a:rPr>
              <a:t>(ref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p>
          <a:p>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643512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3426" y="977375"/>
            <a:ext cx="10515600" cy="1325563"/>
          </a:xfrm>
        </p:spPr>
        <p:txBody>
          <a:bodyPr/>
          <a:lstStyle/>
          <a:p>
            <a:r>
              <a:rPr lang="zh-CN" altLang="en-US" dirty="0"/>
              <a:t>消息机制实现进程通信实例</a:t>
            </a:r>
            <a:r>
              <a:rPr lang="en-US" altLang="zh-CN" dirty="0"/>
              <a:t>-</a:t>
            </a:r>
            <a:r>
              <a:rPr lang="en-US" altLang="zh-CN" dirty="0" err="1"/>
              <a:t>wpf</a:t>
            </a:r>
            <a:endParaRPr lang="zh-CN" altLang="en-US" dirty="0"/>
          </a:p>
        </p:txBody>
      </p:sp>
      <p:sp>
        <p:nvSpPr>
          <p:cNvPr id="3" name="内容占位符 2"/>
          <p:cNvSpPr>
            <a:spLocks noGrp="1"/>
          </p:cNvSpPr>
          <p:nvPr>
            <p:ph idx="4294967295"/>
          </p:nvPr>
        </p:nvSpPr>
        <p:spPr>
          <a:xfrm>
            <a:off x="1073426" y="2612804"/>
            <a:ext cx="10515600" cy="4351338"/>
          </a:xfrm>
        </p:spPr>
        <p:txBody>
          <a:bodyPr>
            <a:normAutofit/>
          </a:bodyPr>
          <a:lstStyle/>
          <a:p>
            <a:r>
              <a:rPr lang="zh-CN" altLang="en-US" dirty="0"/>
              <a:t>在</a:t>
            </a:r>
            <a:r>
              <a:rPr lang="en-US" altLang="zh-CN" dirty="0" err="1"/>
              <a:t>wpf</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0x004A;</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中，通过自定义窗体钩子程序截获消息，并进行处理</a:t>
            </a:r>
          </a:p>
        </p:txBody>
      </p:sp>
    </p:spTree>
    <p:extLst>
      <p:ext uri="{BB962C8B-B14F-4D97-AF65-F5344CB8AC3E}">
        <p14:creationId xmlns:p14="http://schemas.microsoft.com/office/powerpoint/2010/main" val="3648879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5406" y="829986"/>
            <a:ext cx="10807832" cy="5478423"/>
          </a:xfrm>
          <a:prstGeom prst="rect">
            <a:avLst/>
          </a:prstGeom>
          <a:solidFill>
            <a:schemeClr val="tx1"/>
          </a:solidFill>
        </p:spPr>
        <p:txBody>
          <a:bodyPr wrap="square">
            <a:spAutoFit/>
          </a:bodyPr>
          <a:lstStyle/>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页面加载时，添加消息处理钩子函数</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ChildPage_Loaded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sender,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RoutedEventArgs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e)</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wih</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this</a:t>
            </a:r>
            <a:r>
              <a:rPr lang="en-US" altLang="zh-CN" dirty="0" err="1">
                <a:solidFill>
                  <a:schemeClr val="bg1"/>
                </a:solidFill>
                <a:latin typeface="Consolas" panose="020B0609020204030204" pitchFamily="49" charset="0"/>
                <a:ea typeface="新宋体" panose="02010609030101010101" pitchFamily="49" charset="-122"/>
              </a:rPr>
              <a:t>.parentWindow</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err="1">
                <a:solidFill>
                  <a:schemeClr val="bg1"/>
                </a:solidFill>
                <a:latin typeface="Consolas" panose="020B0609020204030204" pitchFamily="49" charset="0"/>
                <a:ea typeface="新宋体" panose="02010609030101010101" pitchFamily="49" charset="-122"/>
              </a:rPr>
              <a:t>.FromHwnd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wih.Handle</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添加处理程序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hWndSource.AddHook</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钩子函数，处理所收到的消息</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bool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handled)</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switch</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case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WM_COPYDATA:</a:t>
            </a:r>
          </a:p>
          <a:p>
            <a:r>
              <a:rPr lang="en-US" altLang="zh-CN" dirty="0">
                <a:solidFill>
                  <a:srgbClr val="2B91AF"/>
                </a:solidFill>
                <a:latin typeface="Consolas" panose="020B0609020204030204" pitchFamily="49" charset="0"/>
                <a:ea typeface="新宋体" panose="02010609030101010101" pitchFamily="49" charset="-122"/>
              </a:rPr>
              <a:t>                        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Type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mytype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mystr.GetType</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MyKeyboardHookStruct</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t>
            </a:r>
            <a:r>
              <a:rPr lang="en-US" altLang="zh-CN" dirty="0" err="1">
                <a:solidFill>
                  <a:schemeClr val="bg1"/>
                </a:solidFill>
                <a:latin typeface="Consolas" panose="020B0609020204030204" pitchFamily="49" charset="0"/>
                <a:ea typeface="新宋体" panose="02010609030101010101" pitchFamily="49" charset="-122"/>
              </a:rPr>
              <a:t>.PtrToStructure</a:t>
            </a:r>
            <a:r>
              <a:rPr lang="en-US" altLang="zh-CN" dirty="0">
                <a:solidFill>
                  <a:schemeClr val="bg1"/>
                </a:solidFill>
                <a:latin typeface="Consolas" panose="020B0609020204030204" pitchFamily="49" charset="0"/>
                <a:ea typeface="新宋体" panose="02010609030101010101" pitchFamily="49" charset="-122"/>
              </a:rPr>
              <a:t> ( </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typeof</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showComment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MyKeyboardHookStruct.lpData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default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return</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122157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Windows</a:t>
            </a:r>
            <a:r>
              <a:rPr lang="zh-CN" altLang="en-US" sz="3200" dirty="0">
                <a:solidFill>
                  <a:schemeClr val="accent1">
                    <a:lumMod val="75000"/>
                  </a:schemeClr>
                </a:solidFill>
              </a:rPr>
              <a:t>编程实践</a:t>
            </a:r>
          </a:p>
        </p:txBody>
      </p:sp>
      <p:sp>
        <p:nvSpPr>
          <p:cNvPr id="4" name="文本框 3"/>
          <p:cNvSpPr txBox="1"/>
          <p:nvPr/>
        </p:nvSpPr>
        <p:spPr>
          <a:xfrm>
            <a:off x="7951" y="882590"/>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4A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程序进程与进程间通信</a:t>
            </a:r>
          </a:p>
        </p:txBody>
      </p:sp>
    </p:spTree>
    <p:extLst>
      <p:ext uri="{BB962C8B-B14F-4D97-AF65-F5344CB8AC3E}">
        <p14:creationId xmlns:p14="http://schemas.microsoft.com/office/powerpoint/2010/main" val="427085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3030942" y="2065263"/>
            <a:ext cx="5651240" cy="2876191"/>
          </a:xfrm>
        </p:spPr>
        <p:txBody>
          <a:bodyPr/>
          <a:lstStyle/>
          <a:p>
            <a:pPr marL="609600" indent="-609600"/>
            <a:r>
              <a:rPr lang="zh-CN" altLang="en-US" sz="3600" dirty="0"/>
              <a:t>概述</a:t>
            </a:r>
          </a:p>
          <a:p>
            <a:pPr marL="609600" indent="-609600"/>
            <a:r>
              <a:rPr lang="zh-CN" altLang="en-US" sz="3600" dirty="0"/>
              <a:t>进程重定向意义</a:t>
            </a:r>
          </a:p>
          <a:p>
            <a:pPr marL="609600" indent="-609600"/>
            <a:r>
              <a:rPr lang="zh-CN" altLang="en-US" sz="3600" dirty="0"/>
              <a:t>重定向回调函数</a:t>
            </a:r>
          </a:p>
          <a:p>
            <a:pPr marL="609600" indent="-609600"/>
            <a:r>
              <a:rPr lang="zh-CN" altLang="en-US" sz="3600" dirty="0"/>
              <a:t>一个重定向例子</a:t>
            </a:r>
          </a:p>
          <a:p>
            <a:pPr marL="609600" indent="-609600"/>
            <a:endParaRPr lang="en-US" altLang="zh-CN" sz="3600" dirty="0"/>
          </a:p>
        </p:txBody>
      </p:sp>
      <p:sp>
        <p:nvSpPr>
          <p:cNvPr id="5" name="Rectangle 2"/>
          <p:cNvSpPr txBox="1">
            <a:spLocks noChangeArrowheads="1"/>
          </p:cNvSpPr>
          <p:nvPr/>
        </p:nvSpPr>
        <p:spPr>
          <a:xfrm>
            <a:off x="2232355" y="875835"/>
            <a:ext cx="6791571" cy="796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solidFill>
                  <a:srgbClr val="002060"/>
                </a:solidFill>
                <a:latin typeface="微软雅黑" panose="020B0503020204020204" pitchFamily="34" charset="-122"/>
                <a:ea typeface="微软雅黑" panose="020B0503020204020204" pitchFamily="34" charset="-122"/>
              </a:rPr>
              <a:t>4A.4 </a:t>
            </a:r>
            <a:r>
              <a:rPr lang="zh-CN" altLang="en-US" b="1" dirty="0">
                <a:solidFill>
                  <a:srgbClr val="002060"/>
                </a:solidFill>
                <a:latin typeface="微软雅黑" panose="020B0503020204020204" pitchFamily="34" charset="-122"/>
                <a:ea typeface="微软雅黑" panose="020B0503020204020204" pitchFamily="34" charset="-122"/>
              </a:rPr>
              <a:t>进程重定向实现进程通讯</a:t>
            </a:r>
          </a:p>
        </p:txBody>
      </p:sp>
    </p:spTree>
    <p:extLst>
      <p:ext uri="{BB962C8B-B14F-4D97-AF65-F5344CB8AC3E}">
        <p14:creationId xmlns:p14="http://schemas.microsoft.com/office/powerpoint/2010/main" val="3155415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idx="4294967295"/>
          </p:nvPr>
        </p:nvSpPr>
        <p:spPr>
          <a:xfrm>
            <a:off x="2351088" y="915555"/>
            <a:ext cx="4941455" cy="795338"/>
          </a:xfrm>
        </p:spPr>
        <p:txBody>
          <a:bodyPr/>
          <a:lstStyle/>
          <a:p>
            <a:r>
              <a:rPr lang="zh-CN" altLang="en-US" sz="3600" dirty="0"/>
              <a:t>进程重定向概述</a:t>
            </a:r>
          </a:p>
        </p:txBody>
      </p:sp>
      <p:sp>
        <p:nvSpPr>
          <p:cNvPr id="431107" name="Rectangle 3"/>
          <p:cNvSpPr>
            <a:spLocks noGrp="1" noChangeArrowheads="1"/>
          </p:cNvSpPr>
          <p:nvPr>
            <p:ph type="body" idx="4294967295"/>
          </p:nvPr>
        </p:nvSpPr>
        <p:spPr>
          <a:xfrm>
            <a:off x="3584575" y="1820575"/>
            <a:ext cx="7350125" cy="2252661"/>
          </a:xfrm>
        </p:spPr>
        <p:txBody>
          <a:bodyPr>
            <a:noAutofit/>
          </a:bodyPr>
          <a:lstStyle/>
          <a:p>
            <a:pPr marL="609600" indent="-609600"/>
            <a:r>
              <a:rPr lang="zh-CN" altLang="en-US" sz="3200" dirty="0"/>
              <a:t>控制台进程文件描述符</a:t>
            </a:r>
          </a:p>
          <a:p>
            <a:pPr marL="990600" lvl="1" indent="-533400"/>
            <a:r>
              <a:rPr lang="zh-CN" altLang="en-US" sz="2800" dirty="0"/>
              <a:t>标准输入</a:t>
            </a:r>
          </a:p>
          <a:p>
            <a:pPr marL="990600" lvl="1" indent="-533400"/>
            <a:r>
              <a:rPr lang="zh-CN" altLang="en-US" sz="2800" dirty="0"/>
              <a:t>标准输出</a:t>
            </a:r>
          </a:p>
          <a:p>
            <a:pPr marL="990600" lvl="1" indent="-533400"/>
            <a:r>
              <a:rPr lang="zh-CN" altLang="en-US" sz="2800" dirty="0"/>
              <a:t>标准错误输出</a:t>
            </a:r>
          </a:p>
        </p:txBody>
      </p:sp>
      <p:pic>
        <p:nvPicPr>
          <p:cNvPr id="431109" name="Picture 5" descr="2007532148356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4292601"/>
            <a:ext cx="7632700" cy="184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783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AutoShape 7"/>
          <p:cNvSpPr>
            <a:spLocks noChangeArrowheads="1"/>
          </p:cNvSpPr>
          <p:nvPr/>
        </p:nvSpPr>
        <p:spPr bwMode="auto">
          <a:xfrm>
            <a:off x="6320992" y="3626717"/>
            <a:ext cx="1873250" cy="792163"/>
          </a:xfrm>
          <a:prstGeom prst="rightArrow">
            <a:avLst>
              <a:gd name="adj1" fmla="val 50000"/>
              <a:gd name="adj2" fmla="val 59118"/>
            </a:avLst>
          </a:prstGeom>
          <a:gradFill rotWithShape="1">
            <a:gsLst>
              <a:gs pos="0">
                <a:srgbClr val="FFCCCC"/>
              </a:gs>
              <a:gs pos="100000">
                <a:srgbClr val="FF6600"/>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标准错误</a:t>
            </a:r>
          </a:p>
        </p:txBody>
      </p:sp>
      <p:sp>
        <p:nvSpPr>
          <p:cNvPr id="443398" name="AutoShape 6"/>
          <p:cNvSpPr>
            <a:spLocks noChangeArrowheads="1"/>
          </p:cNvSpPr>
          <p:nvPr/>
        </p:nvSpPr>
        <p:spPr bwMode="auto">
          <a:xfrm>
            <a:off x="6394017" y="3121892"/>
            <a:ext cx="1657350" cy="792163"/>
          </a:xfrm>
          <a:prstGeom prst="rightArrow">
            <a:avLst>
              <a:gd name="adj1" fmla="val 50000"/>
              <a:gd name="adj2" fmla="val 52305"/>
            </a:avLst>
          </a:prstGeom>
          <a:gradFill rotWithShape="1">
            <a:gsLst>
              <a:gs pos="0">
                <a:schemeClr val="bg1"/>
              </a:gs>
              <a:gs pos="100000">
                <a:srgbClr val="33CCFF"/>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标准输出</a:t>
            </a:r>
          </a:p>
        </p:txBody>
      </p:sp>
      <p:sp>
        <p:nvSpPr>
          <p:cNvPr id="443396" name="Oval 4"/>
          <p:cNvSpPr>
            <a:spLocks noChangeArrowheads="1"/>
          </p:cNvSpPr>
          <p:nvPr/>
        </p:nvSpPr>
        <p:spPr bwMode="auto">
          <a:xfrm>
            <a:off x="4593793" y="2834555"/>
            <a:ext cx="2016125" cy="1584325"/>
          </a:xfrm>
          <a:prstGeom prst="ellipse">
            <a:avLst/>
          </a:prstGeom>
          <a:gradFill rotWithShape="1">
            <a:gsLst>
              <a:gs pos="0">
                <a:srgbClr val="51FD7E">
                  <a:alpha val="28999"/>
                </a:srgbClr>
              </a:gs>
              <a:gs pos="100000">
                <a:srgbClr val="51FD7E">
                  <a:gamma/>
                  <a:shade val="46275"/>
                  <a:invGamma/>
                </a:srgbClr>
              </a:gs>
            </a:gsLst>
            <a:lin ang="0" scaled="1"/>
          </a:gra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Arial" panose="020B0604020202020204" pitchFamily="34" charset="0"/>
              </a:rPr>
              <a:t>进程</a:t>
            </a:r>
          </a:p>
        </p:txBody>
      </p:sp>
      <p:sp>
        <p:nvSpPr>
          <p:cNvPr id="443397" name="AutoShape 5"/>
          <p:cNvSpPr>
            <a:spLocks noChangeArrowheads="1"/>
          </p:cNvSpPr>
          <p:nvPr/>
        </p:nvSpPr>
        <p:spPr bwMode="auto">
          <a:xfrm>
            <a:off x="3801629" y="3337791"/>
            <a:ext cx="1079500" cy="647700"/>
          </a:xfrm>
          <a:prstGeom prst="rightArrow">
            <a:avLst>
              <a:gd name="adj1" fmla="val 50000"/>
              <a:gd name="adj2" fmla="val 41667"/>
            </a:avLst>
          </a:prstGeom>
          <a:gradFill rotWithShape="1">
            <a:gsLst>
              <a:gs pos="0">
                <a:schemeClr val="bg1"/>
              </a:gs>
              <a:gs pos="100000">
                <a:srgbClr val="CCFF66"/>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标准输入</a:t>
            </a:r>
          </a:p>
        </p:txBody>
      </p:sp>
      <p:pic>
        <p:nvPicPr>
          <p:cNvPr id="4434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118" y="3194917"/>
            <a:ext cx="1150937" cy="944563"/>
          </a:xfrm>
          <a:prstGeom prst="rect">
            <a:avLst/>
          </a:prstGeom>
          <a:noFill/>
          <a:extLst>
            <a:ext uri="{909E8E84-426E-40DD-AFC4-6F175D3DCCD1}">
              <a14:hiddenFill xmlns:a14="http://schemas.microsoft.com/office/drawing/2010/main">
                <a:solidFill>
                  <a:srgbClr val="FFFFFF"/>
                </a:solidFill>
              </a14:hiddenFill>
            </a:ext>
          </a:extLst>
        </p:spPr>
      </p:pic>
      <p:pic>
        <p:nvPicPr>
          <p:cNvPr id="4434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442" y="2474191"/>
            <a:ext cx="7429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43402" name="Picture 10" descr="e99a303e38bf219a528aa2236fd6ccc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7668" y="3698154"/>
            <a:ext cx="1152525" cy="95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305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idx="4294967295"/>
          </p:nvPr>
        </p:nvSpPr>
        <p:spPr>
          <a:xfrm>
            <a:off x="0" y="365125"/>
            <a:ext cx="10515600" cy="1325563"/>
          </a:xfrm>
        </p:spPr>
        <p:txBody>
          <a:bodyPr/>
          <a:lstStyle/>
          <a:p>
            <a:r>
              <a:rPr lang="zh-CN" altLang="en-US"/>
              <a:t>进程重定向概述</a:t>
            </a:r>
          </a:p>
        </p:txBody>
      </p:sp>
      <p:sp>
        <p:nvSpPr>
          <p:cNvPr id="432131" name="Rectangle 3"/>
          <p:cNvSpPr>
            <a:spLocks noGrp="1" noChangeArrowheads="1"/>
          </p:cNvSpPr>
          <p:nvPr>
            <p:ph type="body" idx="4294967295"/>
          </p:nvPr>
        </p:nvSpPr>
        <p:spPr>
          <a:xfrm>
            <a:off x="3787920" y="2461058"/>
            <a:ext cx="7637462" cy="835025"/>
          </a:xfrm>
        </p:spPr>
        <p:txBody>
          <a:bodyPr/>
          <a:lstStyle/>
          <a:p>
            <a:pPr marL="609600" indent="-609600"/>
            <a:r>
              <a:rPr lang="zh-CN" altLang="en-US" sz="2800" dirty="0"/>
              <a:t>普通进程从键盘接收输入，输出到屏幕</a:t>
            </a:r>
          </a:p>
        </p:txBody>
      </p:sp>
      <p:pic>
        <p:nvPicPr>
          <p:cNvPr id="432133" name="Picture 5" descr="200753214833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805" y="3526993"/>
            <a:ext cx="5257800" cy="256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579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526472" y="823408"/>
            <a:ext cx="10515600" cy="1325563"/>
          </a:xfrm>
        </p:spPr>
        <p:txBody>
          <a:bodyPr/>
          <a:lstStyle/>
          <a:p>
            <a:r>
              <a:rPr lang="zh-CN" altLang="en-US" dirty="0"/>
              <a:t>进程重定向概述</a:t>
            </a:r>
          </a:p>
        </p:txBody>
      </p:sp>
      <p:sp>
        <p:nvSpPr>
          <p:cNvPr id="429059" name="Rectangle 3"/>
          <p:cNvSpPr>
            <a:spLocks noGrp="1" noChangeArrowheads="1"/>
          </p:cNvSpPr>
          <p:nvPr>
            <p:ph type="body" idx="4294967295"/>
          </p:nvPr>
        </p:nvSpPr>
        <p:spPr>
          <a:xfrm>
            <a:off x="2193998" y="2400445"/>
            <a:ext cx="8396288" cy="858837"/>
          </a:xfrm>
        </p:spPr>
        <p:txBody>
          <a:bodyPr>
            <a:normAutofit/>
          </a:bodyPr>
          <a:lstStyle/>
          <a:p>
            <a:pPr marL="609600" indent="-609600"/>
            <a:r>
              <a:rPr lang="zh-CN" altLang="en-US" sz="3200" dirty="0"/>
              <a:t>使用文件作为进程的输入称为输入重定向</a:t>
            </a:r>
          </a:p>
        </p:txBody>
      </p:sp>
      <p:pic>
        <p:nvPicPr>
          <p:cNvPr id="429060" name="Picture 4" descr="2007532148382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005" y="3510756"/>
            <a:ext cx="6264275" cy="250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521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674254" y="826943"/>
            <a:ext cx="10515600" cy="1325563"/>
          </a:xfrm>
        </p:spPr>
        <p:txBody>
          <a:bodyPr/>
          <a:lstStyle/>
          <a:p>
            <a:r>
              <a:rPr lang="zh-CN" altLang="en-US" dirty="0"/>
              <a:t>进程重定向概述</a:t>
            </a:r>
          </a:p>
        </p:txBody>
      </p:sp>
      <p:sp>
        <p:nvSpPr>
          <p:cNvPr id="424963" name="Rectangle 3"/>
          <p:cNvSpPr>
            <a:spLocks noGrp="1" noChangeArrowheads="1"/>
          </p:cNvSpPr>
          <p:nvPr>
            <p:ph type="body" idx="4294967295"/>
          </p:nvPr>
        </p:nvSpPr>
        <p:spPr>
          <a:xfrm>
            <a:off x="2272145" y="2554720"/>
            <a:ext cx="8596313" cy="3879850"/>
          </a:xfrm>
        </p:spPr>
        <p:txBody>
          <a:bodyPr>
            <a:normAutofit/>
          </a:bodyPr>
          <a:lstStyle/>
          <a:p>
            <a:pPr marL="609600" indent="-609600"/>
            <a:r>
              <a:rPr lang="zh-CN" altLang="en-US" sz="3600" dirty="0"/>
              <a:t>使用重定向符方法</a:t>
            </a:r>
          </a:p>
          <a:p>
            <a:pPr marL="609600" indent="-609600"/>
            <a:r>
              <a:rPr lang="en-US" altLang="zh-CN" sz="3600" dirty="0" err="1"/>
              <a:t>dir</a:t>
            </a:r>
            <a:r>
              <a:rPr lang="en-US" altLang="zh-CN" sz="3600" dirty="0"/>
              <a:t> &gt; list.txt </a:t>
            </a:r>
          </a:p>
          <a:p>
            <a:pPr marL="609600" indent="-609600"/>
            <a:r>
              <a:rPr lang="en-US" altLang="zh-CN" sz="3600" dirty="0" err="1"/>
              <a:t>cmd</a:t>
            </a:r>
            <a:r>
              <a:rPr lang="en-US" altLang="zh-CN" sz="3600" dirty="0"/>
              <a:t> &gt;&gt; file</a:t>
            </a:r>
          </a:p>
          <a:p>
            <a:pPr marL="609600" indent="-609600"/>
            <a:r>
              <a:rPr lang="en-US" altLang="zh-CN" sz="3600" dirty="0" err="1"/>
              <a:t>cmd</a:t>
            </a:r>
            <a:r>
              <a:rPr lang="en-US" altLang="zh-CN" sz="3600" dirty="0"/>
              <a:t> &lt; file</a:t>
            </a:r>
          </a:p>
        </p:txBody>
      </p:sp>
    </p:spTree>
    <p:extLst>
      <p:ext uri="{BB962C8B-B14F-4D97-AF65-F5344CB8AC3E}">
        <p14:creationId xmlns:p14="http://schemas.microsoft.com/office/powerpoint/2010/main" val="1212231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idx="4294967295"/>
          </p:nvPr>
        </p:nvSpPr>
        <p:spPr>
          <a:xfrm>
            <a:off x="1754909" y="1210829"/>
            <a:ext cx="4433888" cy="798513"/>
          </a:xfrm>
        </p:spPr>
        <p:txBody>
          <a:bodyPr/>
          <a:lstStyle/>
          <a:p>
            <a:r>
              <a:rPr lang="zh-CN" altLang="en-US" dirty="0"/>
              <a:t>进程重定向意义</a:t>
            </a:r>
          </a:p>
        </p:txBody>
      </p:sp>
      <p:sp>
        <p:nvSpPr>
          <p:cNvPr id="420867" name="Rectangle 3"/>
          <p:cNvSpPr>
            <a:spLocks noGrp="1" noChangeArrowheads="1"/>
          </p:cNvSpPr>
          <p:nvPr>
            <p:ph type="body" idx="4294967295"/>
          </p:nvPr>
        </p:nvSpPr>
        <p:spPr>
          <a:xfrm>
            <a:off x="2807854" y="2582286"/>
            <a:ext cx="8596313" cy="3879850"/>
          </a:xfrm>
        </p:spPr>
        <p:txBody>
          <a:bodyPr>
            <a:normAutofit/>
          </a:bodyPr>
          <a:lstStyle/>
          <a:p>
            <a:pPr marL="609600" indent="-609600"/>
            <a:r>
              <a:rPr lang="zh-CN" altLang="en-US" sz="4000" dirty="0"/>
              <a:t>调用控制台进程</a:t>
            </a:r>
          </a:p>
          <a:p>
            <a:pPr marL="990600" lvl="1" indent="-533400"/>
            <a:r>
              <a:rPr lang="en-US" altLang="zh-CN" sz="3200" dirty="0"/>
              <a:t>Ping</a:t>
            </a:r>
            <a:r>
              <a:rPr lang="zh-CN" altLang="en-US" sz="3200" dirty="0"/>
              <a:t>远程主机</a:t>
            </a:r>
            <a:endParaRPr lang="en-US" altLang="zh-CN" sz="3200" dirty="0"/>
          </a:p>
          <a:p>
            <a:pPr marL="990600" lvl="1" indent="-533400"/>
            <a:r>
              <a:rPr lang="zh-CN" altLang="en-US" sz="3200" dirty="0"/>
              <a:t>获取</a:t>
            </a:r>
            <a:r>
              <a:rPr lang="en-US" altLang="zh-CN" sz="3200" dirty="0"/>
              <a:t>MAC</a:t>
            </a:r>
            <a:r>
              <a:rPr lang="zh-CN" altLang="en-US" sz="3200" dirty="0"/>
              <a:t>地址</a:t>
            </a:r>
            <a:r>
              <a:rPr lang="en-US" altLang="zh-CN" sz="3200" dirty="0"/>
              <a:t>getmac</a:t>
            </a:r>
          </a:p>
          <a:p>
            <a:pPr marL="990600" lvl="1" indent="-533400"/>
            <a:r>
              <a:rPr lang="zh-CN" altLang="en-US" sz="3200" dirty="0"/>
              <a:t>关机</a:t>
            </a:r>
            <a:r>
              <a:rPr lang="en-US" altLang="zh-CN" sz="3200" dirty="0"/>
              <a:t>shutdown</a:t>
            </a:r>
          </a:p>
          <a:p>
            <a:pPr marL="990600" lvl="1" indent="-533400"/>
            <a:r>
              <a:rPr lang="zh-CN" altLang="en-US" sz="3200" dirty="0"/>
              <a:t>服务管理</a:t>
            </a:r>
          </a:p>
        </p:txBody>
      </p:sp>
    </p:spTree>
    <p:extLst>
      <p:ext uri="{BB962C8B-B14F-4D97-AF65-F5344CB8AC3E}">
        <p14:creationId xmlns:p14="http://schemas.microsoft.com/office/powerpoint/2010/main" val="35726860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idx="4294967295"/>
          </p:nvPr>
        </p:nvSpPr>
        <p:spPr>
          <a:xfrm>
            <a:off x="1440873" y="1187162"/>
            <a:ext cx="10515600" cy="1325563"/>
          </a:xfrm>
        </p:spPr>
        <p:txBody>
          <a:bodyPr/>
          <a:lstStyle/>
          <a:p>
            <a:r>
              <a:rPr lang="zh-CN" altLang="en-US" dirty="0"/>
              <a:t>重定向应用程序示例</a:t>
            </a:r>
          </a:p>
        </p:txBody>
      </p:sp>
      <p:sp>
        <p:nvSpPr>
          <p:cNvPr id="400441" name="Rectangle 57"/>
          <p:cNvSpPr>
            <a:spLocks noGrp="1" noChangeArrowheads="1"/>
          </p:cNvSpPr>
          <p:nvPr>
            <p:ph type="body" idx="4294967295"/>
          </p:nvPr>
        </p:nvSpPr>
        <p:spPr>
          <a:xfrm>
            <a:off x="3897745" y="2965018"/>
            <a:ext cx="5934075" cy="2951162"/>
          </a:xfrm>
        </p:spPr>
        <p:txBody>
          <a:bodyPr>
            <a:noAutofit/>
          </a:bodyPr>
          <a:lstStyle/>
          <a:p>
            <a:r>
              <a:rPr lang="zh-CN" altLang="en-US" sz="3200" dirty="0"/>
              <a:t>  界面设计</a:t>
            </a:r>
          </a:p>
          <a:p>
            <a:r>
              <a:rPr lang="zh-CN" altLang="en-US" sz="3200" dirty="0"/>
              <a:t>  两种方式</a:t>
            </a:r>
          </a:p>
          <a:p>
            <a:r>
              <a:rPr lang="zh-CN" altLang="en-US" sz="3200" dirty="0"/>
              <a:t>  内核函数使用</a:t>
            </a:r>
          </a:p>
        </p:txBody>
      </p:sp>
    </p:spTree>
    <p:extLst>
      <p:ext uri="{BB962C8B-B14F-4D97-AF65-F5344CB8AC3E}">
        <p14:creationId xmlns:p14="http://schemas.microsoft.com/office/powerpoint/2010/main" val="40302372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26" y="1070740"/>
            <a:ext cx="10898908" cy="5778024"/>
          </a:xfrm>
          <a:prstGeom prst="rect">
            <a:avLst/>
          </a:prstGeom>
        </p:spPr>
      </p:pic>
      <p:sp>
        <p:nvSpPr>
          <p:cNvPr id="435202" name="Rectangle 2"/>
          <p:cNvSpPr>
            <a:spLocks noGrp="1" noChangeArrowheads="1"/>
          </p:cNvSpPr>
          <p:nvPr>
            <p:ph type="title" idx="4294967295"/>
          </p:nvPr>
        </p:nvSpPr>
        <p:spPr>
          <a:xfrm>
            <a:off x="4160980" y="751217"/>
            <a:ext cx="4470400" cy="768350"/>
          </a:xfrm>
        </p:spPr>
        <p:txBody>
          <a:bodyPr/>
          <a:lstStyle/>
          <a:p>
            <a:pPr algn="ctr"/>
            <a:r>
              <a:rPr lang="zh-CN" altLang="en-US" b="1" dirty="0"/>
              <a:t>程序界面设计</a:t>
            </a:r>
          </a:p>
        </p:txBody>
      </p:sp>
    </p:spTree>
    <p:extLst>
      <p:ext uri="{BB962C8B-B14F-4D97-AF65-F5344CB8AC3E}">
        <p14:creationId xmlns:p14="http://schemas.microsoft.com/office/powerpoint/2010/main" val="3907530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idx="4294967295"/>
          </p:nvPr>
        </p:nvSpPr>
        <p:spPr>
          <a:xfrm>
            <a:off x="1265381" y="1122507"/>
            <a:ext cx="10515600" cy="1325563"/>
          </a:xfrm>
        </p:spPr>
        <p:txBody>
          <a:bodyPr/>
          <a:lstStyle/>
          <a:p>
            <a:r>
              <a:rPr lang="zh-CN" altLang="en-US" dirty="0"/>
              <a:t>重定向的两种方式</a:t>
            </a:r>
          </a:p>
        </p:txBody>
      </p:sp>
      <p:sp>
        <p:nvSpPr>
          <p:cNvPr id="425987" name="Rectangle 3"/>
          <p:cNvSpPr>
            <a:spLocks noGrp="1" noChangeArrowheads="1"/>
          </p:cNvSpPr>
          <p:nvPr>
            <p:ph type="body" idx="4294967295"/>
          </p:nvPr>
        </p:nvSpPr>
        <p:spPr>
          <a:xfrm>
            <a:off x="3140364" y="2923743"/>
            <a:ext cx="2376488" cy="1238250"/>
          </a:xfrm>
        </p:spPr>
        <p:txBody>
          <a:bodyPr>
            <a:noAutofit/>
          </a:bodyPr>
          <a:lstStyle/>
          <a:p>
            <a:r>
              <a:rPr lang="zh-CN" altLang="en-US" sz="2800" dirty="0">
                <a:latin typeface="微软雅黑" panose="020B0503020204020204" pitchFamily="34" charset="-122"/>
                <a:ea typeface="微软雅黑" panose="020B0503020204020204" pitchFamily="34" charset="-122"/>
              </a:rPr>
              <a:t>  同步 </a:t>
            </a:r>
          </a:p>
          <a:p>
            <a:r>
              <a:rPr lang="zh-CN" altLang="en-US" sz="2800" dirty="0">
                <a:latin typeface="微软雅黑" panose="020B0503020204020204" pitchFamily="34" charset="-122"/>
                <a:ea typeface="微软雅黑" panose="020B0503020204020204" pitchFamily="34" charset="-122"/>
              </a:rPr>
              <a:t>  异步方式</a:t>
            </a:r>
          </a:p>
        </p:txBody>
      </p:sp>
    </p:spTree>
    <p:extLst>
      <p:ext uri="{BB962C8B-B14F-4D97-AF65-F5344CB8AC3E}">
        <p14:creationId xmlns:p14="http://schemas.microsoft.com/office/powerpoint/2010/main" val="1207099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560666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2438400" y="687834"/>
            <a:ext cx="4859338" cy="768350"/>
          </a:xfrm>
        </p:spPr>
        <p:txBody>
          <a:bodyPr/>
          <a:lstStyle/>
          <a:p>
            <a:r>
              <a:rPr lang="zh-CN" altLang="en-US" sz="4000" dirty="0"/>
              <a:t>重定向同步读写方式</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696" y="1974107"/>
            <a:ext cx="6140868" cy="3840479"/>
          </a:xfrm>
          <a:prstGeom prst="rect">
            <a:avLst/>
          </a:prstGeom>
        </p:spPr>
      </p:pic>
      <p:sp>
        <p:nvSpPr>
          <p:cNvPr id="428037" name="Text Box 5"/>
          <p:cNvSpPr txBox="1">
            <a:spLocks noChangeArrowheads="1"/>
          </p:cNvSpPr>
          <p:nvPr/>
        </p:nvSpPr>
        <p:spPr bwMode="auto">
          <a:xfrm>
            <a:off x="467063" y="1628825"/>
            <a:ext cx="5213301" cy="4185761"/>
          </a:xfrm>
          <a:prstGeom prst="rect">
            <a:avLst/>
          </a:prstGeom>
          <a:solidFill>
            <a:schemeClr val="tx1"/>
          </a:solidFill>
          <a:ln>
            <a:noFill/>
          </a:ln>
          <a:effectLst/>
          <a:extLst/>
        </p:spPr>
        <p:txBody>
          <a:bodyPr wrap="square">
            <a:spAutoFit/>
          </a:bodyPr>
          <a:lstStyle/>
          <a:p>
            <a:r>
              <a:rPr lang="en-US" altLang="zh-CN" noProof="1">
                <a:solidFill>
                  <a:schemeClr val="bg1"/>
                </a:solidFill>
                <a:latin typeface="Consolas" panose="020B0609020204030204" pitchFamily="49" charset="0"/>
              </a:rPr>
              <a:t>Process process = new Process();</a:t>
            </a:r>
          </a:p>
          <a:p>
            <a:r>
              <a:rPr lang="en-US" altLang="zh-CN" noProof="1">
                <a:solidFill>
                  <a:schemeClr val="bg1"/>
                </a:solidFill>
                <a:latin typeface="Consolas" panose="020B0609020204030204" pitchFamily="49" charset="0"/>
              </a:rPr>
              <a:t>process.StartInfo.FileName = "cmd.exe";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是否使用外壳程序   </a:t>
            </a:r>
          </a:p>
          <a:p>
            <a:r>
              <a:rPr lang="en-US" altLang="zh-CN" noProof="1">
                <a:solidFill>
                  <a:schemeClr val="bg1"/>
                </a:solidFill>
                <a:latin typeface="Consolas" panose="020B0609020204030204" pitchFamily="49" charset="0"/>
              </a:rPr>
              <a:t>process.StartInfo.UseShellExecute = false;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是否在新窗口中启动该进程的值   </a:t>
            </a:r>
          </a:p>
          <a:p>
            <a:r>
              <a:rPr lang="en-US" altLang="zh-CN" noProof="1">
                <a:solidFill>
                  <a:schemeClr val="bg1"/>
                </a:solidFill>
                <a:latin typeface="Consolas" panose="020B0609020204030204" pitchFamily="49" charset="0"/>
              </a:rPr>
              <a:t>process.StartInfo.CreateNoWindow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重定向输入流  </a:t>
            </a:r>
          </a:p>
          <a:p>
            <a:r>
              <a:rPr lang="en-US" altLang="zh-CN" noProof="1">
                <a:solidFill>
                  <a:schemeClr val="bg1"/>
                </a:solidFill>
                <a:latin typeface="Consolas" panose="020B0609020204030204" pitchFamily="49" charset="0"/>
              </a:rPr>
              <a:t>process.StartInfo.RedirectStandardInput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重定向输出流</a:t>
            </a:r>
          </a:p>
          <a:p>
            <a:r>
              <a:rPr lang="en-US" altLang="zh-CN" noProof="1">
                <a:solidFill>
                  <a:schemeClr val="bg1"/>
                </a:solidFill>
                <a:latin typeface="Consolas" panose="020B0609020204030204" pitchFamily="49" charset="0"/>
              </a:rPr>
              <a:t>process.StartInfo.RedirectStandardOutput = true;  </a:t>
            </a:r>
          </a:p>
          <a:p>
            <a:r>
              <a:rPr lang="en-US" altLang="zh-CN" noProof="1">
                <a:solidFill>
                  <a:schemeClr val="bg1"/>
                </a:solidFill>
                <a:latin typeface="Consolas" panose="020B0609020204030204" pitchFamily="49" charset="0"/>
              </a:rPr>
              <a:t>//</a:t>
            </a:r>
            <a:r>
              <a:rPr lang="zh-CN" altLang="en-US" noProof="1">
                <a:solidFill>
                  <a:schemeClr val="bg1"/>
                </a:solidFill>
                <a:latin typeface="Consolas" panose="020B0609020204030204" pitchFamily="49" charset="0"/>
              </a:rPr>
              <a:t>使</a:t>
            </a:r>
            <a:r>
              <a:rPr lang="en-US" altLang="zh-CN" noProof="1">
                <a:solidFill>
                  <a:schemeClr val="bg1"/>
                </a:solidFill>
                <a:latin typeface="Consolas" panose="020B0609020204030204" pitchFamily="49" charset="0"/>
              </a:rPr>
              <a:t>ping</a:t>
            </a:r>
            <a:r>
              <a:rPr lang="zh-CN" altLang="en-US" noProof="1">
                <a:solidFill>
                  <a:schemeClr val="bg1"/>
                </a:solidFill>
                <a:latin typeface="Consolas" panose="020B0609020204030204" pitchFamily="49" charset="0"/>
              </a:rPr>
              <a:t>命令执行九次 </a:t>
            </a:r>
          </a:p>
          <a:p>
            <a:r>
              <a:rPr lang="en-US" altLang="zh-CN" noProof="1">
                <a:solidFill>
                  <a:schemeClr val="bg1"/>
                </a:solidFill>
                <a:latin typeface="Consolas" panose="020B0609020204030204" pitchFamily="49" charset="0"/>
              </a:rPr>
              <a:t>string strCmd = "ping </a:t>
            </a:r>
            <a:r>
              <a:rPr lang="en-US" altLang="zh-CN" noProof="1">
                <a:solidFill>
                  <a:schemeClr val="accent2"/>
                </a:solidFill>
                <a:latin typeface="Consolas" panose="020B0609020204030204" pitchFamily="49" charset="0"/>
              </a:rPr>
              <a:t>www.whu.edu.cn</a:t>
            </a:r>
            <a:r>
              <a:rPr lang="en-US" altLang="zh-CN" noProof="1">
                <a:solidFill>
                  <a:schemeClr val="bg1"/>
                </a:solidFill>
                <a:latin typeface="Consolas" panose="020B0609020204030204" pitchFamily="49" charset="0"/>
              </a:rPr>
              <a:t> -n  9";</a:t>
            </a:r>
          </a:p>
          <a:p>
            <a:r>
              <a:rPr lang="en-US" altLang="zh-CN" noProof="1">
                <a:solidFill>
                  <a:schemeClr val="bg1"/>
                </a:solidFill>
                <a:latin typeface="Consolas" panose="020B0609020204030204" pitchFamily="49" charset="0"/>
              </a:rPr>
              <a:t>process.Start();</a:t>
            </a:r>
          </a:p>
          <a:p>
            <a:r>
              <a:rPr lang="en-US" altLang="zh-CN" noProof="1">
                <a:solidFill>
                  <a:schemeClr val="bg1"/>
                </a:solidFill>
                <a:latin typeface="Consolas" panose="020B0609020204030204" pitchFamily="49" charset="0"/>
              </a:rPr>
              <a:t>process.StandardInput.WriteLine(strCmd);</a:t>
            </a:r>
          </a:p>
          <a:p>
            <a:r>
              <a:rPr lang="en-US" altLang="zh-CN" noProof="1">
                <a:solidFill>
                  <a:schemeClr val="bg1"/>
                </a:solidFill>
                <a:latin typeface="Consolas" panose="020B0609020204030204" pitchFamily="49" charset="0"/>
              </a:rPr>
              <a:t>process.StandardInput.WriteLine("exit");</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获取输出信息   </a:t>
            </a:r>
          </a:p>
          <a:p>
            <a:r>
              <a:rPr lang="en-US" altLang="zh-CN" noProof="1">
                <a:solidFill>
                  <a:schemeClr val="bg1"/>
                </a:solidFill>
                <a:latin typeface="Consolas" panose="020B0609020204030204" pitchFamily="49" charset="0"/>
              </a:rPr>
              <a:t>textBox2.Text = process.StandardOutput.ReadToEnd(); </a:t>
            </a:r>
          </a:p>
          <a:p>
            <a:r>
              <a:rPr lang="en-US" altLang="zh-CN" noProof="1">
                <a:solidFill>
                  <a:schemeClr val="bg1"/>
                </a:solidFill>
                <a:latin typeface="Consolas" panose="020B0609020204030204" pitchFamily="49" charset="0"/>
              </a:rPr>
              <a:t>process.WaitForExit();  </a:t>
            </a:r>
          </a:p>
          <a:p>
            <a:r>
              <a:rPr lang="en-US" altLang="zh-CN" noProof="1">
                <a:solidFill>
                  <a:schemeClr val="bg1"/>
                </a:solidFill>
                <a:latin typeface="Consolas" panose="020B0609020204030204" pitchFamily="49" charset="0"/>
              </a:rPr>
              <a:t>process.Close(); </a:t>
            </a:r>
            <a:endParaRPr lang="en-US" altLang="zh-CN"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0869432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431635" y="1218715"/>
            <a:ext cx="5615709" cy="671513"/>
          </a:xfrm>
        </p:spPr>
        <p:txBody>
          <a:bodyPr/>
          <a:lstStyle/>
          <a:p>
            <a:r>
              <a:rPr lang="zh-CN" altLang="en-US" dirty="0"/>
              <a:t>重定向同步读写方式</a:t>
            </a:r>
          </a:p>
        </p:txBody>
      </p:sp>
      <p:sp>
        <p:nvSpPr>
          <p:cNvPr id="434179" name="Rectangle 3"/>
          <p:cNvSpPr>
            <a:spLocks noGrp="1" noChangeArrowheads="1"/>
          </p:cNvSpPr>
          <p:nvPr>
            <p:ph type="body" idx="4294967295"/>
          </p:nvPr>
        </p:nvSpPr>
        <p:spPr>
          <a:xfrm>
            <a:off x="2890982" y="2427574"/>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问题</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514436" y="3450695"/>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514436" y="4223390"/>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
        <p:nvSpPr>
          <p:cNvPr id="3" name="圆角矩形标注 2"/>
          <p:cNvSpPr/>
          <p:nvPr/>
        </p:nvSpPr>
        <p:spPr>
          <a:xfrm>
            <a:off x="3514436" y="5174674"/>
            <a:ext cx="6197600" cy="965200"/>
          </a:xfrm>
          <a:prstGeom prst="wedgeRoundRectCallout">
            <a:avLst>
              <a:gd name="adj1" fmla="val -24122"/>
              <a:gd name="adj2" fmla="val -777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特殊的</a:t>
            </a:r>
            <a:r>
              <a:rPr lang="en-US" altLang="zh-CN" sz="3200">
                <a:latin typeface="微软雅黑" panose="020B0503020204020204" pitchFamily="34" charset="-122"/>
                <a:ea typeface="微软雅黑" panose="020B0503020204020204" pitchFamily="34" charset="-122"/>
              </a:rPr>
              <a:t>BackGroundWorker</a:t>
            </a:r>
            <a:r>
              <a:rPr lang="zh-CN" altLang="en-US" sz="3200">
                <a:latin typeface="微软雅黑" panose="020B0503020204020204" pitchFamily="34" charset="-122"/>
                <a:ea typeface="微软雅黑" panose="020B0503020204020204" pitchFamily="34" charset="-122"/>
              </a:rPr>
              <a:t>控件</a:t>
            </a:r>
          </a:p>
        </p:txBody>
      </p:sp>
    </p:spTree>
    <p:extLst>
      <p:ext uri="{BB962C8B-B14F-4D97-AF65-F5344CB8AC3E}">
        <p14:creationId xmlns:p14="http://schemas.microsoft.com/office/powerpoint/2010/main" val="37999712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047172" y="1168834"/>
            <a:ext cx="9171709" cy="669925"/>
          </a:xfrm>
        </p:spPr>
        <p:txBody>
          <a:bodyPr/>
          <a:lstStyle/>
          <a:p>
            <a:r>
              <a:rPr lang="zh-CN" altLang="en-US" dirty="0">
                <a:latin typeface="微软雅黑" panose="020B0503020204020204" pitchFamily="34" charset="-122"/>
                <a:ea typeface="微软雅黑" panose="020B0503020204020204" pitchFamily="34" charset="-122"/>
              </a:rPr>
              <a:t>特殊的</a:t>
            </a:r>
            <a:r>
              <a:rPr lang="en-US" altLang="zh-CN" dirty="0" err="1">
                <a:latin typeface="Consolas" panose="020B0609020204030204" pitchFamily="49" charset="0"/>
              </a:rPr>
              <a:t>BackGroundWorker</a:t>
            </a:r>
            <a:r>
              <a:rPr lang="zh-CN" altLang="en-US" dirty="0">
                <a:latin typeface="微软雅黑" panose="020B0503020204020204" pitchFamily="34" charset="-122"/>
                <a:ea typeface="微软雅黑" panose="020B0503020204020204" pitchFamily="34" charset="-122"/>
              </a:rPr>
              <a:t>控件</a:t>
            </a:r>
          </a:p>
        </p:txBody>
      </p:sp>
      <p:sp>
        <p:nvSpPr>
          <p:cNvPr id="434179" name="Rectangle 3"/>
          <p:cNvSpPr>
            <a:spLocks noGrp="1" noChangeArrowheads="1"/>
          </p:cNvSpPr>
          <p:nvPr>
            <p:ph type="body" idx="4294967295"/>
          </p:nvPr>
        </p:nvSpPr>
        <p:spPr>
          <a:xfrm>
            <a:off x="2992581" y="3065896"/>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问题</a:t>
            </a:r>
            <a:r>
              <a:rPr lang="en-US" altLang="zh-CN" sz="280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980465" y="3838623"/>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980465" y="4611318"/>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Tree>
    <p:extLst>
      <p:ext uri="{BB962C8B-B14F-4D97-AF65-F5344CB8AC3E}">
        <p14:creationId xmlns:p14="http://schemas.microsoft.com/office/powerpoint/2010/main" val="35665190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idx="4294967295"/>
          </p:nvPr>
        </p:nvSpPr>
        <p:spPr>
          <a:xfrm>
            <a:off x="489528" y="365124"/>
            <a:ext cx="10515600" cy="1325563"/>
          </a:xfrm>
        </p:spPr>
        <p:txBody>
          <a:bodyPr/>
          <a:lstStyle/>
          <a:p>
            <a:r>
              <a:rPr lang="zh-CN" altLang="en-US" dirty="0"/>
              <a:t>重定向异步读取方式</a:t>
            </a:r>
          </a:p>
        </p:txBody>
      </p:sp>
      <p:sp>
        <p:nvSpPr>
          <p:cNvPr id="427011" name="Rectangle 3"/>
          <p:cNvSpPr>
            <a:spLocks noGrp="1" noChangeArrowheads="1"/>
          </p:cNvSpPr>
          <p:nvPr>
            <p:ph type="body" idx="4294967295"/>
          </p:nvPr>
        </p:nvSpPr>
        <p:spPr>
          <a:xfrm>
            <a:off x="1293091" y="1819039"/>
            <a:ext cx="5772727" cy="1457902"/>
          </a:xfrm>
        </p:spPr>
        <p:txBody>
          <a:bodyPr/>
          <a:lstStyle/>
          <a:p>
            <a:r>
              <a:rPr lang="zh-CN" altLang="en-US" dirty="0">
                <a:latin typeface="微软雅黑" panose="020B0503020204020204" pitchFamily="34" charset="-122"/>
                <a:ea typeface="微软雅黑" panose="020B0503020204020204" pitchFamily="34" charset="-122"/>
              </a:rPr>
              <a:t> 回调函数编写与设置</a:t>
            </a:r>
          </a:p>
          <a:p>
            <a:r>
              <a:rPr lang="zh-CN" altLang="en-US" dirty="0">
                <a:latin typeface="微软雅黑" panose="020B0503020204020204" pitchFamily="34" charset="-122"/>
                <a:ea typeface="微软雅黑" panose="020B0503020204020204" pitchFamily="34" charset="-122"/>
              </a:rPr>
              <a:t> 窗体消息处理函数重载</a:t>
            </a:r>
          </a:p>
        </p:txBody>
      </p:sp>
      <p:sp>
        <p:nvSpPr>
          <p:cNvPr id="2" name="矩形 1"/>
          <p:cNvSpPr/>
          <p:nvPr/>
        </p:nvSpPr>
        <p:spPr>
          <a:xfrm>
            <a:off x="7272062" y="1944254"/>
            <a:ext cx="6096000" cy="5355312"/>
          </a:xfrm>
          <a:prstGeom prst="rect">
            <a:avLst/>
          </a:prstGeom>
        </p:spPr>
        <p:txBody>
          <a:bodyPr>
            <a:spAutoFit/>
          </a:bodyPr>
          <a:lstStyle/>
          <a:p>
            <a:r>
              <a:rPr lang="en-US" altLang="zh-CN" noProof="1"/>
              <a:t>Process process = new Process();</a:t>
            </a:r>
          </a:p>
          <a:p>
            <a:r>
              <a:rPr lang="en-US" altLang="zh-CN" noProof="1"/>
              <a:t>process.StartInfo.FileName = "cmd.exe";</a:t>
            </a:r>
          </a:p>
          <a:p>
            <a:r>
              <a:rPr lang="en-US" altLang="zh-CN" noProof="1"/>
              <a:t>// </a:t>
            </a:r>
            <a:r>
              <a:rPr lang="zh-CN" altLang="en-US" noProof="1"/>
              <a:t>是否使用外壳程序   </a:t>
            </a:r>
          </a:p>
          <a:p>
            <a:r>
              <a:rPr lang="en-US" altLang="zh-CN" noProof="1"/>
              <a:t>process.StartInfo.UseShellExecute = false;</a:t>
            </a:r>
          </a:p>
          <a:p>
            <a:r>
              <a:rPr lang="en-US" altLang="zh-CN" noProof="1"/>
              <a:t>// </a:t>
            </a:r>
            <a:r>
              <a:rPr lang="zh-CN" altLang="en-US" noProof="1"/>
              <a:t>是否在新窗口中启动该进程的值   </a:t>
            </a:r>
          </a:p>
          <a:p>
            <a:r>
              <a:rPr lang="en-US" altLang="zh-CN" noProof="1"/>
              <a:t>process.StartInfo.CreateNoWindow = true;</a:t>
            </a:r>
          </a:p>
          <a:p>
            <a:r>
              <a:rPr lang="en-US" altLang="zh-CN" noProof="1"/>
              <a:t>// </a:t>
            </a:r>
            <a:r>
              <a:rPr lang="zh-CN" altLang="en-US" noProof="1"/>
              <a:t>重定向输入流  </a:t>
            </a:r>
          </a:p>
          <a:p>
            <a:r>
              <a:rPr lang="en-US" altLang="zh-CN" noProof="1"/>
              <a:t>process.StartInfo.RedirectStandardInput = true;</a:t>
            </a:r>
          </a:p>
          <a:p>
            <a:r>
              <a:rPr lang="en-US" altLang="zh-CN" noProof="1"/>
              <a:t>// </a:t>
            </a:r>
            <a:r>
              <a:rPr lang="zh-CN" altLang="en-US" noProof="1"/>
              <a:t>重定向输出流</a:t>
            </a:r>
          </a:p>
          <a:p>
            <a:r>
              <a:rPr lang="en-US" altLang="zh-CN" noProof="1"/>
              <a:t>process.StartInfo.RedirectStandardOutput = true;  </a:t>
            </a:r>
          </a:p>
          <a:p>
            <a:r>
              <a:rPr lang="en-US" altLang="zh-CN" noProof="1"/>
              <a:t>//</a:t>
            </a:r>
            <a:r>
              <a:rPr lang="zh-CN" altLang="en-US" noProof="1"/>
              <a:t>使</a:t>
            </a:r>
            <a:r>
              <a:rPr lang="en-US" altLang="zh-CN" noProof="1"/>
              <a:t>ping</a:t>
            </a:r>
            <a:r>
              <a:rPr lang="zh-CN" altLang="en-US" noProof="1"/>
              <a:t>命令执行九次 </a:t>
            </a:r>
          </a:p>
          <a:p>
            <a:r>
              <a:rPr lang="en-US" altLang="zh-CN" noProof="1"/>
              <a:t>string strCmd = "ping </a:t>
            </a:r>
            <a:r>
              <a:rPr lang="en-US" altLang="zh-CN" noProof="1">
                <a:hlinkClick r:id="rId2"/>
              </a:rPr>
              <a:t>www.whu</a:t>
            </a:r>
            <a:r>
              <a:rPr lang="en-US" altLang="zh-CN" noProof="1"/>
              <a:t>.edu.cn -n  9";</a:t>
            </a:r>
          </a:p>
          <a:p>
            <a:r>
              <a:rPr lang="en-US" altLang="zh-CN" noProof="1"/>
              <a:t>process.Start();</a:t>
            </a:r>
          </a:p>
          <a:p>
            <a:r>
              <a:rPr lang="en-US" altLang="zh-CN" noProof="1"/>
              <a:t>process.StandardInput.WriteLine(strCmd);</a:t>
            </a:r>
          </a:p>
          <a:p>
            <a:r>
              <a:rPr lang="en-US" altLang="zh-CN" noProof="1"/>
              <a:t>process.StandardInput.WriteLine("exit");</a:t>
            </a:r>
          </a:p>
          <a:p>
            <a:endParaRPr lang="en-US" altLang="zh-CN" noProof="1"/>
          </a:p>
          <a:p>
            <a:r>
              <a:rPr lang="en-US" altLang="zh-CN" b="1" noProof="1">
                <a:solidFill>
                  <a:srgbClr val="FF0000"/>
                </a:solidFill>
              </a:rPr>
              <a:t>process</a:t>
            </a:r>
            <a:r>
              <a:rPr lang="en-US" altLang="zh-CN" b="1" dirty="0">
                <a:solidFill>
                  <a:srgbClr val="FF0000"/>
                </a:solidFill>
              </a:rPr>
              <a:t>.</a:t>
            </a:r>
            <a:r>
              <a:rPr lang="en-US" altLang="zh-CN" b="1" dirty="0" err="1">
                <a:solidFill>
                  <a:srgbClr val="FF0000"/>
                </a:solidFill>
              </a:rPr>
              <a:t>OutputDataReceived</a:t>
            </a:r>
            <a:r>
              <a:rPr lang="en-US" altLang="zh-CN" b="1" dirty="0">
                <a:solidFill>
                  <a:srgbClr val="FF0000"/>
                </a:solidFill>
              </a:rPr>
              <a:t> += new </a:t>
            </a:r>
            <a:r>
              <a:rPr lang="en-US" altLang="zh-CN" b="1" dirty="0" err="1">
                <a:solidFill>
                  <a:srgbClr val="FF0000"/>
                </a:solidFill>
              </a:rPr>
              <a:t>DataReceivedEventHandler</a:t>
            </a:r>
            <a:r>
              <a:rPr lang="en-US" altLang="zh-CN" b="1" dirty="0">
                <a:solidFill>
                  <a:srgbClr val="FF0000"/>
                </a:solidFill>
              </a:rPr>
              <a:t>(</a:t>
            </a:r>
            <a:r>
              <a:rPr lang="en-US" altLang="zh-CN" b="1" dirty="0" err="1">
                <a:solidFill>
                  <a:srgbClr val="FF0000"/>
                </a:solidFill>
              </a:rPr>
              <a:t>strOutputHandler</a:t>
            </a:r>
            <a:r>
              <a:rPr lang="en-US" altLang="zh-CN" b="1" dirty="0">
                <a:solidFill>
                  <a:srgbClr val="FF0000"/>
                </a:solidFill>
              </a:rPr>
              <a:t>);</a:t>
            </a:r>
          </a:p>
          <a:p>
            <a:r>
              <a:rPr lang="en-US" altLang="zh-CN" dirty="0"/>
              <a:t> </a:t>
            </a:r>
            <a:r>
              <a:rPr lang="en-US" altLang="zh-CN" noProof="1"/>
              <a:t>process</a:t>
            </a:r>
            <a:r>
              <a:rPr lang="en-US" altLang="zh-CN" dirty="0"/>
              <a:t>.Start();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091" y="3276941"/>
            <a:ext cx="5514109" cy="3463843"/>
          </a:xfrm>
          <a:prstGeom prst="rect">
            <a:avLst/>
          </a:prstGeom>
        </p:spPr>
      </p:pic>
    </p:spTree>
    <p:extLst>
      <p:ext uri="{BB962C8B-B14F-4D97-AF65-F5344CB8AC3E}">
        <p14:creationId xmlns:p14="http://schemas.microsoft.com/office/powerpoint/2010/main" val="23877987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63623" y="862950"/>
            <a:ext cx="8661862" cy="5693866"/>
          </a:xfrm>
          <a:prstGeom prst="rect">
            <a:avLst/>
          </a:prstGeom>
          <a:solidFill>
            <a:schemeClr val="tx1"/>
          </a:solidFill>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strOutputHandler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sendingProcess</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DataReceivedEventArgs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outLine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cmdOutput.AppendLine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1"/>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通过</a:t>
            </a:r>
            <a:r>
              <a:rPr lang="en-US" altLang="zh-CN" dirty="0" err="1">
                <a:solidFill>
                  <a:srgbClr val="008000"/>
                </a:solidFill>
                <a:latin typeface="Consolas" panose="020B0609020204030204" pitchFamily="49" charset="0"/>
                <a:ea typeface="新宋体" panose="02010609030101010101" pitchFamily="49" charset="-122"/>
              </a:rPr>
              <a:t>FindWindow</a:t>
            </a:r>
            <a:r>
              <a:rPr lang="en-US" altLang="zh-CN" dirty="0">
                <a:solidFill>
                  <a:srgbClr val="008000"/>
                </a:solidFill>
                <a:latin typeface="Consolas" panose="020B0609020204030204" pitchFamily="49" charset="0"/>
                <a:ea typeface="新宋体" panose="02010609030101010101" pitchFamily="49" charset="-122"/>
              </a:rPr>
              <a:t> API</a:t>
            </a:r>
            <a:r>
              <a:rPr lang="zh-CN" altLang="en-US" dirty="0">
                <a:solidFill>
                  <a:srgbClr val="008000"/>
                </a:solidFill>
                <a:latin typeface="Consolas" panose="020B0609020204030204" pitchFamily="49" charset="0"/>
                <a:ea typeface="新宋体" panose="02010609030101010101" pitchFamily="49" charset="-122"/>
              </a:rPr>
              <a:t>的方式找到目标进程句柄，然后发送消息</a:t>
            </a:r>
            <a:endParaRPr lang="zh-CN" altLang="en-US" dirty="0">
              <a:solidFill>
                <a:srgbClr val="000000"/>
              </a:solidFill>
              <a:latin typeface="Consolas" panose="020B0609020204030204" pitchFamily="49" charset="0"/>
              <a:ea typeface="新宋体" panose="02010609030101010101" pitchFamily="49" charset="-122"/>
            </a:endParaRPr>
          </a:p>
          <a:p>
            <a:pPr lvl="1"/>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chemeClr val="bg1"/>
                </a:solidFill>
                <a:latin typeface="Consolas" panose="020B0609020204030204" pitchFamily="49" charset="0"/>
                <a:ea typeface="新宋体" panose="02010609030101010101" pitchFamily="49" charset="-122"/>
              </a:rPr>
              <a:t>FindWindow</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"demo"</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err="1">
                <a:solidFill>
                  <a:schemeClr val="bg1"/>
                </a:solidFill>
                <a:latin typeface="Consolas" panose="020B0609020204030204" pitchFamily="49" charset="0"/>
                <a:ea typeface="新宋体" panose="02010609030101010101" pitchFamily="49" charset="-122"/>
              </a:rPr>
              <a:t>.Zero</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err="1">
                <a:solidFill>
                  <a:schemeClr val="bg1"/>
                </a:solidFill>
                <a:latin typeface="Consolas" panose="020B0609020204030204" pitchFamily="49" charset="0"/>
                <a:ea typeface="新宋体" panose="02010609030101010101" pitchFamily="49" charset="-122"/>
              </a:rPr>
              <a:t>mystr.dwData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chemeClr val="bg1"/>
                </a:solidFill>
                <a:latin typeface="Consolas" panose="020B0609020204030204" pitchFamily="49" charset="0"/>
                <a:ea typeface="新宋体" panose="02010609030101010101" pitchFamily="49" charset="-122"/>
              </a:rPr>
              <a:t>)0;</a:t>
            </a:r>
          </a:p>
          <a:p>
            <a:pPr lvl="2"/>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MyStringUtil.isEmpty</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0;</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p>
          <a:p>
            <a:pPr lvl="2"/>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0000FF"/>
                </a:solidFill>
                <a:latin typeface="Consolas" panose="020B0609020204030204" pitchFamily="49" charset="0"/>
                <a:ea typeface="新宋体" panose="02010609030101010101" pitchFamily="49" charset="-122"/>
              </a:rPr>
              <a:t>Else</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a:solidFill>
                  <a:srgbClr val="0000FF"/>
                </a:solidFill>
                <a:latin typeface="Consolas" panose="020B0609020204030204" pitchFamily="49" charset="0"/>
                <a:ea typeface="新宋体" panose="02010609030101010101" pitchFamily="49" charset="-122"/>
              </a:rPr>
              <a:t>byte</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sarr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System.Text.</a:t>
            </a:r>
            <a:r>
              <a:rPr lang="en-US" altLang="zh-CN" dirty="0" err="1">
                <a:solidFill>
                  <a:srgbClr val="2B91AF"/>
                </a:solidFill>
                <a:latin typeface="Consolas" panose="020B0609020204030204" pitchFamily="49" charset="0"/>
                <a:ea typeface="新宋体" panose="02010609030101010101" pitchFamily="49" charset="-122"/>
              </a:rPr>
              <a:t>Encoding</a:t>
            </a:r>
            <a:r>
              <a:rPr lang="en-US" altLang="zh-CN" dirty="0" err="1">
                <a:solidFill>
                  <a:schemeClr val="bg1"/>
                </a:solidFill>
                <a:latin typeface="Consolas" panose="020B0609020204030204" pitchFamily="49" charset="0"/>
                <a:ea typeface="新宋体" panose="02010609030101010101" pitchFamily="49" charset="-122"/>
              </a:rPr>
              <a:t>.Unicode.GetBytes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sarr.Length</a:t>
            </a:r>
            <a:r>
              <a:rPr lang="en-US" altLang="zh-CN" dirty="0">
                <a:solidFill>
                  <a:schemeClr val="bg1"/>
                </a:solidFill>
                <a:latin typeface="Consolas" panose="020B0609020204030204" pitchFamily="49" charset="0"/>
                <a:ea typeface="新宋体" panose="02010609030101010101" pitchFamily="49" charset="-122"/>
              </a:rPr>
              <a:t> + 1;</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2"/>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SendMessage</a:t>
            </a:r>
            <a:r>
              <a:rPr lang="en-US" altLang="zh-CN" dirty="0">
                <a:solidFill>
                  <a:schemeClr val="bg1"/>
                </a:solidFill>
                <a:latin typeface="Consolas" panose="020B0609020204030204" pitchFamily="49" charset="0"/>
                <a:ea typeface="新宋体" panose="02010609030101010101" pitchFamily="49" charset="-122"/>
              </a:rPr>
              <a:t>(WINDOW_HANDLER, WM_COPYDATA, 0,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178217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2711517" y="1794331"/>
            <a:ext cx="6345381" cy="4445603"/>
          </a:xfrm>
        </p:spPr>
        <p:txBody>
          <a:bodyPr>
            <a:normAutofit fontScale="47500" lnSpcReduction="20000"/>
          </a:bodyPr>
          <a:lstStyle/>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管道机制是一种进程间通信 </a:t>
            </a:r>
            <a:r>
              <a:rPr lang="en-US" altLang="zh-CN" sz="4000" dirty="0">
                <a:latin typeface="微软雅黑" panose="020B0503020204020204" pitchFamily="34" charset="-122"/>
                <a:ea typeface="微软雅黑" panose="020B0503020204020204" pitchFamily="34" charset="-122"/>
              </a:rPr>
              <a:t>(IPC) </a:t>
            </a:r>
            <a:r>
              <a:rPr lang="zh-CN" altLang="en-US" sz="4000" dirty="0">
                <a:latin typeface="微软雅黑" panose="020B0503020204020204" pitchFamily="34" charset="-122"/>
                <a:ea typeface="微软雅黑" panose="020B0503020204020204" pitchFamily="34" charset="-122"/>
              </a:rPr>
              <a:t>方式</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latin typeface="微软雅黑" panose="020B0503020204020204" pitchFamily="34" charset="-122"/>
                <a:ea typeface="微软雅黑" panose="020B0503020204020204" pitchFamily="34" charset="-122"/>
              </a:rPr>
              <a:t> 操作系统创建管道对象</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发送进程向管道写入数据</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接收进程由管道中读出数据</a:t>
            </a:r>
            <a:endParaRPr lang="en-US" altLang="zh-CN" sz="36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管道可进行跨计算机的通信，可使用网络，也可使用文件等，它屏蔽低层实现机制提供给进程通信机制</a:t>
            </a: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p>
          <a:p>
            <a:pPr marL="0" indent="0">
              <a:lnSpc>
                <a:spcPct val="125000"/>
              </a:lnSpc>
              <a:buNone/>
            </a:pPr>
            <a:r>
              <a:rPr lang="zh-CN" altLang="en-US" sz="4000" dirty="0">
                <a:latin typeface="微软雅黑" panose="020B0503020204020204" pitchFamily="34" charset="-122"/>
                <a:ea typeface="微软雅黑" panose="020B0503020204020204" pitchFamily="34" charset="-122"/>
              </a:rPr>
              <a:t>有两种形式管道</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t>有名管道</a:t>
            </a:r>
            <a:endParaRPr lang="en-US" altLang="zh-CN" sz="3600" dirty="0"/>
          </a:p>
          <a:p>
            <a:pPr lvl="1">
              <a:lnSpc>
                <a:spcPct val="125000"/>
              </a:lnSpc>
              <a:buFont typeface="Wingdings" panose="05000000000000000000" pitchFamily="2" charset="2"/>
              <a:buChar char="Ø"/>
            </a:pPr>
            <a:r>
              <a:rPr lang="zh-CN" altLang="en-US" sz="3600" dirty="0"/>
              <a:t>无名管道</a:t>
            </a:r>
          </a:p>
          <a:p>
            <a:pPr marL="609600" indent="-609600"/>
            <a:endParaRPr lang="en-US" altLang="zh-CN" dirty="0"/>
          </a:p>
        </p:txBody>
      </p:sp>
      <p:sp>
        <p:nvSpPr>
          <p:cNvPr id="5" name="Rectangle 2"/>
          <p:cNvSpPr txBox="1">
            <a:spLocks noChangeArrowheads="1"/>
          </p:cNvSpPr>
          <p:nvPr/>
        </p:nvSpPr>
        <p:spPr>
          <a:xfrm>
            <a:off x="3321476" y="525623"/>
            <a:ext cx="5125464" cy="796506"/>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rgbClr val="7030A0"/>
                </a:solidFill>
                <a:latin typeface="微软雅黑" panose="020B0503020204020204" pitchFamily="34" charset="-122"/>
                <a:ea typeface="微软雅黑" panose="020B0503020204020204" pitchFamily="34" charset="-122"/>
              </a:rPr>
              <a:t>4A.5 </a:t>
            </a:r>
            <a:r>
              <a:rPr lang="zh-CN" altLang="en-US" dirty="0">
                <a:solidFill>
                  <a:srgbClr val="7030A0"/>
                </a:solidFill>
                <a:latin typeface="微软雅黑" panose="020B0503020204020204" pitchFamily="34" charset="-122"/>
                <a:ea typeface="微软雅黑" panose="020B0503020204020204" pitchFamily="34" charset="-122"/>
              </a:rPr>
              <a:t>管道机制实现进程通讯</a:t>
            </a:r>
          </a:p>
        </p:txBody>
      </p:sp>
    </p:spTree>
    <p:extLst>
      <p:ext uri="{BB962C8B-B14F-4D97-AF65-F5344CB8AC3E}">
        <p14:creationId xmlns:p14="http://schemas.microsoft.com/office/powerpoint/2010/main" val="24228241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371273" y="1785938"/>
            <a:ext cx="2632364" cy="693737"/>
          </a:xfrm>
        </p:spPr>
        <p:txBody>
          <a:bodyPr/>
          <a:lstStyle/>
          <a:p>
            <a:r>
              <a:rPr lang="zh-CN" altLang="en-US" dirty="0"/>
              <a:t>管道类</a:t>
            </a:r>
          </a:p>
        </p:txBody>
      </p:sp>
      <p:sp>
        <p:nvSpPr>
          <p:cNvPr id="3" name="内容占位符 2"/>
          <p:cNvSpPr>
            <a:spLocks noGrp="1"/>
          </p:cNvSpPr>
          <p:nvPr>
            <p:ph idx="4294967295"/>
          </p:nvPr>
        </p:nvSpPr>
        <p:spPr>
          <a:xfrm>
            <a:off x="3805382" y="3163166"/>
            <a:ext cx="5481638" cy="2208213"/>
          </a:xfrm>
        </p:spPr>
        <p:txBody>
          <a:bodyPr>
            <a:normAutofit/>
          </a:bodyPr>
          <a:lstStyle/>
          <a:p>
            <a:r>
              <a:rPr lang="en-US" altLang="zh-CN" sz="2400" dirty="0" err="1">
                <a:latin typeface="微软雅黑" panose="020B0503020204020204" pitchFamily="34" charset="-122"/>
                <a:ea typeface="微软雅黑" panose="020B0503020204020204" pitchFamily="34" charset="-122"/>
              </a:rPr>
              <a:t>AnonymousPipeClientStream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AnonymousPipeServerStream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NamedPipeServerStream</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03298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52437" y="1569460"/>
            <a:ext cx="5089236" cy="796925"/>
          </a:xfrm>
        </p:spPr>
        <p:txBody>
          <a:bodyPr/>
          <a:lstStyle/>
          <a:p>
            <a:r>
              <a:rPr lang="zh-CN" altLang="en-US" dirty="0"/>
              <a:t>命名管道通信模式</a:t>
            </a:r>
          </a:p>
        </p:txBody>
      </p:sp>
      <p:sp>
        <p:nvSpPr>
          <p:cNvPr id="3" name="内容占位符 2"/>
          <p:cNvSpPr>
            <a:spLocks noGrp="1"/>
          </p:cNvSpPr>
          <p:nvPr>
            <p:ph idx="4294967295"/>
          </p:nvPr>
        </p:nvSpPr>
        <p:spPr>
          <a:xfrm>
            <a:off x="4414981" y="3114531"/>
            <a:ext cx="4137025" cy="1758950"/>
          </a:xfrm>
        </p:spPr>
        <p:txBody>
          <a:bodyPr>
            <a:normAutofit/>
          </a:bodyPr>
          <a:lstStyle/>
          <a:p>
            <a:r>
              <a:rPr lang="zh-CN" altLang="en-US" sz="2400" dirty="0">
                <a:latin typeface="微软雅黑" panose="020B0503020204020204" pitchFamily="34" charset="-122"/>
                <a:ea typeface="微软雅黑" panose="020B0503020204020204" pitchFamily="34" charset="-122"/>
              </a:rPr>
              <a:t> 字节模式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消息模式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管道通信程序示例</a:t>
            </a:r>
          </a:p>
        </p:txBody>
      </p:sp>
    </p:spTree>
    <p:extLst>
      <p:ext uri="{BB962C8B-B14F-4D97-AF65-F5344CB8AC3E}">
        <p14:creationId xmlns:p14="http://schemas.microsoft.com/office/powerpoint/2010/main" val="2546420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136619" y="828368"/>
            <a:ext cx="1348125" cy="5849775"/>
          </a:xfrm>
          <a:prstGeom prst="roundRect">
            <a:avLst>
              <a:gd name="adj" fmla="val 5291"/>
            </a:avLst>
          </a:prstGeom>
          <a:solidFill>
            <a:srgbClr val="37BCFF"/>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4" name="圆角矩形 3"/>
          <p:cNvSpPr/>
          <p:nvPr/>
        </p:nvSpPr>
        <p:spPr>
          <a:xfrm>
            <a:off x="6033733" y="497948"/>
            <a:ext cx="1665495" cy="5949222"/>
          </a:xfrm>
          <a:prstGeom prst="roundRect">
            <a:avLst>
              <a:gd name="adj" fmla="val 5291"/>
            </a:avLst>
          </a:prstGeom>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0" name="圆角矩形 69"/>
          <p:cNvSpPr/>
          <p:nvPr/>
        </p:nvSpPr>
        <p:spPr>
          <a:xfrm>
            <a:off x="3742444" y="4819339"/>
            <a:ext cx="3704257" cy="1178125"/>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3634934" y="2064207"/>
            <a:ext cx="4586642" cy="1295796"/>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3742445" y="3631622"/>
            <a:ext cx="3731907" cy="1119881"/>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a:off x="7949257" y="3522596"/>
            <a:ext cx="1205802" cy="652223"/>
          </a:xfrm>
          <a:prstGeom prst="roundRect">
            <a:avLst/>
          </a:prstGeom>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其它连接</a:t>
            </a:r>
          </a:p>
        </p:txBody>
      </p:sp>
      <p:sp>
        <p:nvSpPr>
          <p:cNvPr id="5" name="文本框 4"/>
          <p:cNvSpPr txBox="1"/>
          <p:nvPr/>
        </p:nvSpPr>
        <p:spPr>
          <a:xfrm>
            <a:off x="6234890" y="530238"/>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管道服务端</a:t>
            </a:r>
          </a:p>
        </p:txBody>
      </p:sp>
      <p:sp>
        <p:nvSpPr>
          <p:cNvPr id="12" name="椭圆 11"/>
          <p:cNvSpPr/>
          <p:nvPr/>
        </p:nvSpPr>
        <p:spPr>
          <a:xfrm>
            <a:off x="5794230" y="847393"/>
            <a:ext cx="2220145" cy="373078"/>
          </a:xfrm>
          <a:prstGeom prst="ellipse">
            <a:avLst/>
          </a:prstGeom>
          <a:ln w="38100">
            <a:solidFill>
              <a:srgbClr val="092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创建服务端</a:t>
            </a:r>
          </a:p>
        </p:txBody>
      </p:sp>
      <p:sp>
        <p:nvSpPr>
          <p:cNvPr id="11" name="下箭头 10"/>
          <p:cNvSpPr/>
          <p:nvPr/>
        </p:nvSpPr>
        <p:spPr>
          <a:xfrm>
            <a:off x="6735196" y="1220354"/>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5816459" y="1471526"/>
            <a:ext cx="2245993" cy="321062"/>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WaitForConnection</a:t>
            </a:r>
            <a:endParaRPr lang="zh-CN" altLang="en-US"/>
          </a:p>
        </p:txBody>
      </p:sp>
      <p:sp>
        <p:nvSpPr>
          <p:cNvPr id="13" name="下箭头 12"/>
          <p:cNvSpPr/>
          <p:nvPr/>
        </p:nvSpPr>
        <p:spPr>
          <a:xfrm>
            <a:off x="6758717" y="1909792"/>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178218" y="838276"/>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客户端线程</a:t>
            </a:r>
          </a:p>
        </p:txBody>
      </p:sp>
      <p:sp>
        <p:nvSpPr>
          <p:cNvPr id="17" name="椭圆 16"/>
          <p:cNvSpPr/>
          <p:nvPr/>
        </p:nvSpPr>
        <p:spPr>
          <a:xfrm>
            <a:off x="3735427" y="1254136"/>
            <a:ext cx="1971070" cy="291450"/>
          </a:xfrm>
          <a:prstGeom prst="ellipse">
            <a:avLst/>
          </a:prstGeom>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创建客户端</a:t>
            </a:r>
          </a:p>
        </p:txBody>
      </p:sp>
      <p:sp>
        <p:nvSpPr>
          <p:cNvPr id="18" name="下箭头 17"/>
          <p:cNvSpPr/>
          <p:nvPr/>
        </p:nvSpPr>
        <p:spPr>
          <a:xfrm>
            <a:off x="4641908" y="1571228"/>
            <a:ext cx="299878" cy="65193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258979" y="2223160"/>
            <a:ext cx="1130878" cy="295037"/>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Connect</a:t>
            </a:r>
            <a:endParaRPr lang="zh-CN" altLang="en-US"/>
          </a:p>
        </p:txBody>
      </p:sp>
      <p:sp>
        <p:nvSpPr>
          <p:cNvPr id="22" name="下箭头 21"/>
          <p:cNvSpPr/>
          <p:nvPr/>
        </p:nvSpPr>
        <p:spPr>
          <a:xfrm>
            <a:off x="4699887" y="3488010"/>
            <a:ext cx="327195" cy="297053"/>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148976" y="3783294"/>
            <a:ext cx="1621729" cy="29809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Stream.Read</a:t>
            </a:r>
            <a:endParaRPr lang="zh-CN" altLang="en-US"/>
          </a:p>
        </p:txBody>
      </p:sp>
      <p:sp>
        <p:nvSpPr>
          <p:cNvPr id="24" name="下箭头 23"/>
          <p:cNvSpPr/>
          <p:nvPr/>
        </p:nvSpPr>
        <p:spPr>
          <a:xfrm>
            <a:off x="4709935" y="4100886"/>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148976" y="4402957"/>
            <a:ext cx="1788617" cy="28625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Stream.write</a:t>
            </a:r>
            <a:endParaRPr lang="zh-CN" altLang="en-US"/>
          </a:p>
        </p:txBody>
      </p:sp>
      <p:sp>
        <p:nvSpPr>
          <p:cNvPr id="41" name="右箭头 40"/>
          <p:cNvSpPr/>
          <p:nvPr/>
        </p:nvSpPr>
        <p:spPr>
          <a:xfrm>
            <a:off x="5546744" y="2252473"/>
            <a:ext cx="1160533" cy="266382"/>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6735196" y="2309296"/>
            <a:ext cx="291173" cy="3136184"/>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6505642" y="5540719"/>
            <a:ext cx="879900" cy="25577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49" name="下箭头 48"/>
          <p:cNvSpPr/>
          <p:nvPr/>
        </p:nvSpPr>
        <p:spPr>
          <a:xfrm>
            <a:off x="4675475" y="4690069"/>
            <a:ext cx="327195" cy="295061"/>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302594" y="4985130"/>
            <a:ext cx="1229412" cy="29203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51" name="下箭头 50"/>
          <p:cNvSpPr/>
          <p:nvPr/>
        </p:nvSpPr>
        <p:spPr>
          <a:xfrm>
            <a:off x="4706957" y="5309844"/>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4325940" y="6106808"/>
            <a:ext cx="1075088" cy="255534"/>
          </a:xfrm>
          <a:prstGeom prst="roundRect">
            <a:avLst/>
          </a:prstGeom>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结束</a:t>
            </a:r>
          </a:p>
        </p:txBody>
      </p:sp>
      <p:sp>
        <p:nvSpPr>
          <p:cNvPr id="53" name="右箭头 52"/>
          <p:cNvSpPr/>
          <p:nvPr/>
        </p:nvSpPr>
        <p:spPr>
          <a:xfrm>
            <a:off x="6320140" y="3746332"/>
            <a:ext cx="406492" cy="323614"/>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flipH="1">
            <a:off x="6271425" y="4226798"/>
            <a:ext cx="410855" cy="363281"/>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终止 55"/>
          <p:cNvSpPr/>
          <p:nvPr/>
        </p:nvSpPr>
        <p:spPr>
          <a:xfrm>
            <a:off x="4184237" y="2953213"/>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连接成功</a:t>
            </a:r>
          </a:p>
        </p:txBody>
      </p:sp>
      <p:sp>
        <p:nvSpPr>
          <p:cNvPr id="57" name="下箭头 56"/>
          <p:cNvSpPr/>
          <p:nvPr/>
        </p:nvSpPr>
        <p:spPr>
          <a:xfrm>
            <a:off x="4655112" y="2586033"/>
            <a:ext cx="270257" cy="308254"/>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flipH="1">
            <a:off x="7289397" y="2552912"/>
            <a:ext cx="835165" cy="318386"/>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右箭头 59"/>
          <p:cNvSpPr/>
          <p:nvPr/>
        </p:nvSpPr>
        <p:spPr>
          <a:xfrm rot="16200000" flipH="1" flipV="1">
            <a:off x="7756882" y="2658983"/>
            <a:ext cx="389603" cy="1120269"/>
          </a:xfrm>
          <a:prstGeom prst="bentArrow">
            <a:avLst>
              <a:gd name="adj1" fmla="val 38251"/>
              <a:gd name="adj2" fmla="val 44842"/>
              <a:gd name="adj3" fmla="val 25000"/>
              <a:gd name="adj4" fmla="val 46684"/>
            </a:avLst>
          </a:prstGeom>
          <a:solidFill>
            <a:schemeClr val="accent5">
              <a:lumMod val="60000"/>
              <a:lumOff val="40000"/>
            </a:schemeClr>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流程图: 终止 61"/>
          <p:cNvSpPr/>
          <p:nvPr/>
        </p:nvSpPr>
        <p:spPr>
          <a:xfrm>
            <a:off x="4258480" y="5540719"/>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断开成功</a:t>
            </a:r>
          </a:p>
        </p:txBody>
      </p:sp>
      <p:sp>
        <p:nvSpPr>
          <p:cNvPr id="63" name="下箭头 62"/>
          <p:cNvSpPr/>
          <p:nvPr/>
        </p:nvSpPr>
        <p:spPr>
          <a:xfrm>
            <a:off x="4718683" y="5854125"/>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3773365" y="3648230"/>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数据传输</a:t>
            </a:r>
          </a:p>
        </p:txBody>
      </p:sp>
      <p:sp>
        <p:nvSpPr>
          <p:cNvPr id="69" name="文本框 68"/>
          <p:cNvSpPr txBox="1"/>
          <p:nvPr/>
        </p:nvSpPr>
        <p:spPr>
          <a:xfrm>
            <a:off x="3707395" y="2232377"/>
            <a:ext cx="461665" cy="1094135"/>
          </a:xfrm>
          <a:prstGeom prst="rect">
            <a:avLst/>
          </a:prstGeom>
          <a:noFill/>
        </p:spPr>
        <p:txBody>
          <a:bodyPr vert="eaVert" wrap="square" rtlCol="0">
            <a:spAutoFit/>
          </a:bodyPr>
          <a:lstStyle/>
          <a:p>
            <a:r>
              <a:rPr lang="zh-CN" altLang="en-US">
                <a:latin typeface="微软雅黑" panose="020B0503020204020204" pitchFamily="34" charset="-122"/>
                <a:ea typeface="微软雅黑" panose="020B0503020204020204" pitchFamily="34" charset="-122"/>
              </a:rPr>
              <a:t>建立连接</a:t>
            </a:r>
          </a:p>
        </p:txBody>
      </p:sp>
      <p:sp>
        <p:nvSpPr>
          <p:cNvPr id="71" name="文本框 70"/>
          <p:cNvSpPr txBox="1"/>
          <p:nvPr/>
        </p:nvSpPr>
        <p:spPr>
          <a:xfrm>
            <a:off x="3765976" y="4927598"/>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断开连接</a:t>
            </a:r>
          </a:p>
        </p:txBody>
      </p:sp>
      <p:sp>
        <p:nvSpPr>
          <p:cNvPr id="72" name="标题 1"/>
          <p:cNvSpPr>
            <a:spLocks noGrp="1"/>
          </p:cNvSpPr>
          <p:nvPr>
            <p:ph type="title" idx="4294967295"/>
          </p:nvPr>
        </p:nvSpPr>
        <p:spPr>
          <a:xfrm>
            <a:off x="8198800" y="5131145"/>
            <a:ext cx="3716109" cy="795337"/>
          </a:xfrm>
        </p:spPr>
        <p:txBody>
          <a:bodyPr/>
          <a:lstStyle/>
          <a:p>
            <a:r>
              <a:rPr lang="zh-CN" altLang="en-US" sz="3200" dirty="0"/>
              <a:t>命名管道通信模式</a:t>
            </a:r>
          </a:p>
        </p:txBody>
      </p:sp>
    </p:spTree>
    <p:extLst>
      <p:ext uri="{BB962C8B-B14F-4D97-AF65-F5344CB8AC3E}">
        <p14:creationId xmlns:p14="http://schemas.microsoft.com/office/powerpoint/2010/main" val="8351787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idx="4294967295"/>
          </p:nvPr>
        </p:nvSpPr>
        <p:spPr>
          <a:xfrm>
            <a:off x="692728" y="697634"/>
            <a:ext cx="10515600" cy="1325563"/>
          </a:xfrm>
        </p:spPr>
        <p:txBody>
          <a:bodyPr/>
          <a:lstStyle/>
          <a:p>
            <a:r>
              <a:rPr lang="zh-CN" altLang="en-US"/>
              <a:t>上机练习作业</a:t>
            </a:r>
            <a:endParaRPr lang="zh-CN" altLang="en-US" dirty="0"/>
          </a:p>
        </p:txBody>
      </p:sp>
      <p:sp>
        <p:nvSpPr>
          <p:cNvPr id="357379" name="Rectangle 3"/>
          <p:cNvSpPr>
            <a:spLocks noGrp="1" noChangeArrowheads="1"/>
          </p:cNvSpPr>
          <p:nvPr>
            <p:ph type="body" idx="4294967295"/>
          </p:nvPr>
        </p:nvSpPr>
        <p:spPr>
          <a:xfrm>
            <a:off x="3001818" y="2380818"/>
            <a:ext cx="7926388" cy="3698875"/>
          </a:xfrm>
        </p:spPr>
        <p:txBody>
          <a:bodyPr>
            <a:normAutofit/>
          </a:bodyPr>
          <a:lstStyle/>
          <a:p>
            <a:r>
              <a:rPr lang="zh-CN" altLang="en-US" sz="2400" dirty="0"/>
              <a:t>通过重定向机制实现进程间通信</a:t>
            </a:r>
            <a:endParaRPr lang="en-US" altLang="zh-CN" sz="2400" dirty="0"/>
          </a:p>
          <a:p>
            <a:pPr lvl="1"/>
            <a:r>
              <a:rPr lang="en-US" altLang="zh-CN" sz="2200" dirty="0"/>
              <a:t> </a:t>
            </a:r>
            <a:r>
              <a:rPr lang="zh-CN" altLang="en-US" sz="2200" dirty="0"/>
              <a:t>调用</a:t>
            </a:r>
            <a:r>
              <a:rPr lang="en-US" altLang="zh-CN" sz="2200" dirty="0"/>
              <a:t>getmac</a:t>
            </a:r>
            <a:r>
              <a:rPr lang="zh-CN" altLang="en-US" sz="2200" dirty="0"/>
              <a:t>获取网卡</a:t>
            </a:r>
            <a:r>
              <a:rPr lang="en-US" altLang="zh-CN" sz="2200" dirty="0"/>
              <a:t>mac</a:t>
            </a:r>
          </a:p>
          <a:p>
            <a:pPr lvl="1"/>
            <a:r>
              <a:rPr lang="en-US" altLang="zh-CN" sz="2200" dirty="0"/>
              <a:t> </a:t>
            </a:r>
            <a:r>
              <a:rPr lang="zh-CN" altLang="en-US" sz="2200" dirty="0"/>
              <a:t>调用</a:t>
            </a:r>
            <a:r>
              <a:rPr lang="en-US" altLang="zh-CN" sz="2200" dirty="0"/>
              <a:t>shutdown</a:t>
            </a:r>
            <a:r>
              <a:rPr lang="zh-CN" altLang="en-US" sz="2200" dirty="0"/>
              <a:t>命令关闭或重启电脑</a:t>
            </a:r>
            <a:endParaRPr lang="en-US" altLang="zh-CN" sz="2200" dirty="0"/>
          </a:p>
          <a:p>
            <a:pPr lvl="1"/>
            <a:endParaRPr lang="en-US" altLang="zh-CN" sz="2200" dirty="0"/>
          </a:p>
          <a:p>
            <a:r>
              <a:rPr lang="zh-CN" altLang="en-US" sz="2400" dirty="0"/>
              <a:t>通过管道机制实现进程间通信</a:t>
            </a:r>
            <a:endParaRPr lang="en-US" altLang="zh-CN" sz="2400" dirty="0"/>
          </a:p>
          <a:p>
            <a:pPr lvl="1"/>
            <a:r>
              <a:rPr lang="zh-CN" altLang="en-US" sz="2200" dirty="0"/>
              <a:t> 客户端向服务器端发送数据</a:t>
            </a:r>
            <a:endParaRPr lang="en-US" altLang="zh-CN" sz="2200" dirty="0"/>
          </a:p>
          <a:p>
            <a:pPr lvl="1"/>
            <a:r>
              <a:rPr lang="zh-CN" altLang="en-US" sz="2200" dirty="0"/>
              <a:t> 服务器显示数据</a:t>
            </a:r>
            <a:endParaRPr lang="en-US" altLang="zh-CN" sz="2200" dirty="0"/>
          </a:p>
        </p:txBody>
      </p:sp>
    </p:spTree>
    <p:extLst>
      <p:ext uri="{BB962C8B-B14F-4D97-AF65-F5344CB8AC3E}">
        <p14:creationId xmlns:p14="http://schemas.microsoft.com/office/powerpoint/2010/main" val="2540799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95076" y="373077"/>
            <a:ext cx="10515600" cy="1325563"/>
          </a:xfrm>
        </p:spPr>
        <p:txBody>
          <a:bodyPr/>
          <a:lstStyle/>
          <a:p>
            <a:pPr eaLnBrk="1" hangingPunct="1"/>
            <a:r>
              <a:rPr lang="en-US" altLang="zh-CN" dirty="0"/>
              <a:t>4A.1</a:t>
            </a:r>
            <a:r>
              <a:rPr lang="zh-CN" altLang="en-US" dirty="0"/>
              <a:t>进程与程序</a:t>
            </a:r>
          </a:p>
        </p:txBody>
      </p:sp>
      <p:sp>
        <p:nvSpPr>
          <p:cNvPr id="6148" name="Text Box 4"/>
          <p:cNvSpPr txBox="1">
            <a:spLocks noChangeArrowheads="1"/>
          </p:cNvSpPr>
          <p:nvPr/>
        </p:nvSpPr>
        <p:spPr bwMode="auto">
          <a:xfrm>
            <a:off x="1538341" y="2218772"/>
            <a:ext cx="926004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25000"/>
              </a:lnSpc>
            </a:pPr>
            <a:r>
              <a:rPr lang="en-US" altLang="zh-CN" sz="2400" dirty="0">
                <a:solidFill>
                  <a:srgbClr val="002060"/>
                </a:solidFill>
              </a:rPr>
              <a:t>    </a:t>
            </a:r>
            <a:r>
              <a:rPr lang="zh-CN" altLang="en-US" sz="2800" dirty="0">
                <a:solidFill>
                  <a:srgbClr val="002060"/>
                </a:solidFill>
                <a:latin typeface="微软雅黑" panose="020B0503020204020204" pitchFamily="34" charset="-122"/>
                <a:ea typeface="微软雅黑" panose="020B0503020204020204" pitchFamily="34" charset="-122"/>
              </a:rPr>
              <a:t>进程是执行中的程序</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创建一个进程后，操作系统就将程序的一个副本装入计算机内存中，然后启动一个线程执行该程序</a:t>
            </a:r>
          </a:p>
        </p:txBody>
      </p:sp>
    </p:spTree>
    <p:extLst>
      <p:ext uri="{BB962C8B-B14F-4D97-AF65-F5344CB8AC3E}">
        <p14:creationId xmlns:p14="http://schemas.microsoft.com/office/powerpoint/2010/main" val="11177152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a:t>to be continued …</a:t>
            </a:r>
            <a:endParaRPr lang="zh-CN" altLang="en-US" sz="6000" dirty="0"/>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34593523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Windows</a:t>
            </a:r>
            <a:r>
              <a:rPr lang="zh-CN" altLang="en-US" sz="3200" dirty="0">
                <a:solidFill>
                  <a:schemeClr val="accent1">
                    <a:lumMod val="75000"/>
                  </a:schemeClr>
                </a:solidFill>
              </a:rPr>
              <a:t>编程实践</a:t>
            </a:r>
          </a:p>
        </p:txBody>
      </p:sp>
      <p:sp>
        <p:nvSpPr>
          <p:cNvPr id="4" name="文本框 3"/>
          <p:cNvSpPr txBox="1"/>
          <p:nvPr/>
        </p:nvSpPr>
        <p:spPr>
          <a:xfrm>
            <a:off x="842837" y="882590"/>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4B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线程间通信与同步</a:t>
            </a:r>
          </a:p>
        </p:txBody>
      </p:sp>
    </p:spTree>
    <p:extLst>
      <p:ext uri="{BB962C8B-B14F-4D97-AF65-F5344CB8AC3E}">
        <p14:creationId xmlns:p14="http://schemas.microsoft.com/office/powerpoint/2010/main" val="228263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978690391"/>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01810" y="1033035"/>
            <a:ext cx="5149132" cy="1325563"/>
          </a:xfrm>
        </p:spPr>
        <p:txBody>
          <a:bodyPr/>
          <a:lstStyle/>
          <a:p>
            <a:pPr eaLnBrk="1" hangingPunct="1"/>
            <a:r>
              <a:rPr lang="en-US" altLang="zh-CN" dirty="0"/>
              <a:t>4B.1 </a:t>
            </a:r>
            <a:r>
              <a:rPr lang="zh-CN" altLang="en-US" dirty="0"/>
              <a:t>线程及其创建过程</a:t>
            </a:r>
          </a:p>
        </p:txBody>
      </p:sp>
      <p:sp>
        <p:nvSpPr>
          <p:cNvPr id="12292" name="Rectangle 3"/>
          <p:cNvSpPr>
            <a:spLocks noGrp="1" noChangeArrowheads="1"/>
          </p:cNvSpPr>
          <p:nvPr>
            <p:ph type="body" idx="1"/>
          </p:nvPr>
        </p:nvSpPr>
        <p:spPr>
          <a:xfrm>
            <a:off x="2289974" y="2683973"/>
            <a:ext cx="7100215" cy="2078860"/>
          </a:xfrm>
        </p:spPr>
        <p:txBody>
          <a:bodyPr>
            <a:normAutofit/>
          </a:bodyPr>
          <a:lstStyle/>
          <a:p>
            <a:pPr eaLnBrk="1" hangingPunct="1"/>
            <a:r>
              <a:rPr lang="zh-CN" altLang="en-US" sz="2000" dirty="0">
                <a:latin typeface="微软雅黑" panose="020B0503020204020204" pitchFamily="34" charset="-122"/>
                <a:ea typeface="微软雅黑" panose="020B0503020204020204" pitchFamily="34" charset="-122"/>
              </a:rPr>
              <a:t>  进程是计算机分配资源的单位，线程是运行调度单位</a:t>
            </a:r>
            <a:endParaRPr lang="en-US" altLang="zh-CN" sz="2000" dirty="0">
              <a:latin typeface="微软雅黑" panose="020B0503020204020204" pitchFamily="34" charset="-122"/>
              <a:ea typeface="微软雅黑" panose="020B0503020204020204" pitchFamily="34" charset="-122"/>
            </a:endParaRPr>
          </a:p>
          <a:p>
            <a:pPr eaLnBrk="1" hangingPunct="1"/>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进程中的线程也具有线程控制块，包含内容有所属进程</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，创建和退出时间，线程启动地址等</a:t>
            </a:r>
          </a:p>
        </p:txBody>
      </p:sp>
    </p:spTree>
    <p:extLst>
      <p:ext uri="{BB962C8B-B14F-4D97-AF65-F5344CB8AC3E}">
        <p14:creationId xmlns:p14="http://schemas.microsoft.com/office/powerpoint/2010/main" val="34680351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89044" y="938213"/>
            <a:ext cx="3371353" cy="796925"/>
          </a:xfrm>
        </p:spPr>
        <p:txBody>
          <a:bodyPr>
            <a:normAutofit fontScale="90000"/>
          </a:bodyPr>
          <a:lstStyle/>
          <a:p>
            <a:pPr eaLnBrk="1" hangingPunct="1"/>
            <a:r>
              <a:rPr lang="zh-CN" altLang="en-US" dirty="0"/>
              <a:t>线程创建过程</a:t>
            </a:r>
          </a:p>
        </p:txBody>
      </p:sp>
      <p:sp>
        <p:nvSpPr>
          <p:cNvPr id="15364" name="Rectangle 3"/>
          <p:cNvSpPr>
            <a:spLocks noGrp="1" noChangeArrowheads="1"/>
          </p:cNvSpPr>
          <p:nvPr>
            <p:ph type="body" idx="4294967295"/>
          </p:nvPr>
        </p:nvSpPr>
        <p:spPr>
          <a:xfrm>
            <a:off x="1789044" y="2227304"/>
            <a:ext cx="8734425" cy="3967163"/>
          </a:xfrm>
        </p:spPr>
        <p:txBody>
          <a:bodyPr>
            <a:normAutofit/>
          </a:bodyPr>
          <a:lstStyle/>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在进程的地址空间中为线程创建用户态堆栈</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初始化线程硬件上下文</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创建线程对象</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通知内核系统为线程运行准备</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新创建线程</a:t>
            </a:r>
            <a:r>
              <a:rPr lang="en-US" altLang="zh-CN" sz="2800" dirty="0">
                <a:latin typeface="微软雅黑" panose="020B0503020204020204" pitchFamily="34" charset="-122"/>
                <a:ea typeface="微软雅黑" panose="020B0503020204020204" pitchFamily="34" charset="-122"/>
              </a:rPr>
              <a:t>handle</a:t>
            </a:r>
            <a:r>
              <a:rPr lang="zh-CN" altLang="en-US" sz="2800" dirty="0">
                <a:latin typeface="微软雅黑" panose="020B0503020204020204" pitchFamily="34" charset="-122"/>
                <a:ea typeface="微软雅黑" panose="020B0503020204020204" pitchFamily="34" charset="-122"/>
              </a:rPr>
              <a:t>和线程</a:t>
            </a:r>
            <a:r>
              <a:rPr lang="en-US" altLang="zh-CN" sz="2800" dirty="0">
                <a:latin typeface="微软雅黑" panose="020B0503020204020204" pitchFamily="34" charset="-122"/>
                <a:ea typeface="微软雅黑" panose="020B0503020204020204" pitchFamily="34" charset="-122"/>
              </a:rPr>
              <a:t>ID</a:t>
            </a:r>
            <a:r>
              <a:rPr lang="zh-CN" altLang="en-US" sz="2800" dirty="0">
                <a:latin typeface="微软雅黑" panose="020B0503020204020204" pitchFamily="34" charset="-122"/>
                <a:ea typeface="微软雅黑" panose="020B0503020204020204" pitchFamily="34" charset="-122"/>
              </a:rPr>
              <a:t>值返回到调用者</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线程进入调度准备执行</a:t>
            </a:r>
          </a:p>
        </p:txBody>
      </p:sp>
    </p:spTree>
    <p:extLst>
      <p:ext uri="{BB962C8B-B14F-4D97-AF65-F5344CB8AC3E}">
        <p14:creationId xmlns:p14="http://schemas.microsoft.com/office/powerpoint/2010/main" val="19165136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564542" y="1231250"/>
            <a:ext cx="4079019" cy="727075"/>
          </a:xfrm>
        </p:spPr>
        <p:txBody>
          <a:bodyPr/>
          <a:lstStyle/>
          <a:p>
            <a:pPr eaLnBrk="1" hangingPunct="1"/>
            <a:r>
              <a:rPr lang="zh-CN" altLang="en-US" dirty="0"/>
              <a:t>线程的生命期</a:t>
            </a:r>
          </a:p>
        </p:txBody>
      </p:sp>
      <p:graphicFrame>
        <p:nvGraphicFramePr>
          <p:cNvPr id="2" name="图示 1"/>
          <p:cNvGraphicFramePr/>
          <p:nvPr>
            <p:extLst>
              <p:ext uri="{D42A27DB-BD31-4B8C-83A1-F6EECF244321}">
                <p14:modId xmlns:p14="http://schemas.microsoft.com/office/powerpoint/2010/main" val="2618988747"/>
              </p:ext>
            </p:extLst>
          </p:nvPr>
        </p:nvGraphicFramePr>
        <p:xfrm>
          <a:off x="6312654" y="1231250"/>
          <a:ext cx="153933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88533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254442" y="1308625"/>
            <a:ext cx="4333461" cy="762000"/>
          </a:xfrm>
        </p:spPr>
        <p:txBody>
          <a:bodyPr/>
          <a:lstStyle/>
          <a:p>
            <a:pPr eaLnBrk="1" hangingPunct="1"/>
            <a:r>
              <a:rPr lang="zh-CN" altLang="en-US" dirty="0"/>
              <a:t>工作线程的结束</a:t>
            </a:r>
          </a:p>
        </p:txBody>
      </p:sp>
      <p:sp>
        <p:nvSpPr>
          <p:cNvPr id="37892" name="Rectangle 3"/>
          <p:cNvSpPr>
            <a:spLocks noGrp="1" noChangeArrowheads="1"/>
          </p:cNvSpPr>
          <p:nvPr>
            <p:ph type="body" idx="4294967295"/>
          </p:nvPr>
        </p:nvSpPr>
        <p:spPr>
          <a:xfrm>
            <a:off x="4397071" y="2151615"/>
            <a:ext cx="6551613" cy="3687762"/>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 线程正常结束</a:t>
            </a:r>
          </a:p>
          <a:p>
            <a:pPr lvl="1" eaLnBrk="1" hangingPunct="1"/>
            <a:r>
              <a:rPr lang="zh-CN" altLang="en-US" sz="2400" dirty="0">
                <a:latin typeface="微软雅黑" panose="020B0503020204020204" pitchFamily="34" charset="-122"/>
                <a:ea typeface="微软雅黑" panose="020B0503020204020204" pitchFamily="34" charset="-122"/>
              </a:rPr>
              <a:t>自动消亡，</a:t>
            </a:r>
            <a:r>
              <a:rPr lang="en-US" altLang="zh-CN" sz="2400" dirty="0">
                <a:latin typeface="微软雅黑" panose="020B0503020204020204" pitchFamily="34" charset="-122"/>
                <a:ea typeface="微软雅黑" panose="020B0503020204020204" pitchFamily="34" charset="-122"/>
              </a:rPr>
              <a:t>OS</a:t>
            </a:r>
            <a:r>
              <a:rPr lang="zh-CN" altLang="en-US" sz="2400" dirty="0">
                <a:latin typeface="微软雅黑" panose="020B0503020204020204" pitchFamily="34" charset="-122"/>
                <a:ea typeface="微软雅黑" panose="020B0503020204020204" pitchFamily="34" charset="-122"/>
              </a:rPr>
              <a:t>清理</a:t>
            </a:r>
          </a:p>
          <a:p>
            <a:pPr eaLnBrk="1" hangingPunct="1"/>
            <a:r>
              <a:rPr lang="zh-CN" altLang="en-US" sz="2400" dirty="0">
                <a:latin typeface="微软雅黑" panose="020B0503020204020204" pitchFamily="34" charset="-122"/>
                <a:ea typeface="微软雅黑" panose="020B0503020204020204" pitchFamily="34" charset="-122"/>
              </a:rPr>
              <a:t> 线程非正常结束，被</a:t>
            </a:r>
            <a:r>
              <a:rPr lang="en-US" altLang="zh-CN" sz="2400" dirty="0">
                <a:latin typeface="微软雅黑" panose="020B0503020204020204" pitchFamily="34" charset="-122"/>
                <a:ea typeface="微软雅黑" panose="020B0503020204020204" pitchFamily="34" charset="-122"/>
              </a:rPr>
              <a:t>KILL</a:t>
            </a:r>
          </a:p>
          <a:p>
            <a:pPr lvl="1" eaLnBrk="1" hangingPunct="1"/>
            <a:r>
              <a:rPr lang="en-US" altLang="zh-CN" sz="2400" dirty="0" err="1">
                <a:latin typeface="微软雅黑" panose="020B0503020204020204" pitchFamily="34" charset="-122"/>
                <a:ea typeface="微软雅黑" panose="020B0503020204020204" pitchFamily="34" charset="-122"/>
              </a:rPr>
              <a:t>os</a:t>
            </a:r>
            <a:r>
              <a:rPr lang="zh-CN" altLang="en-US" sz="2400" dirty="0">
                <a:latin typeface="微软雅黑" panose="020B0503020204020204" pitchFamily="34" charset="-122"/>
                <a:ea typeface="微软雅黑" panose="020B0503020204020204" pitchFamily="34" charset="-122"/>
              </a:rPr>
              <a:t>无法控制，造成系统损失或破坏</a:t>
            </a:r>
          </a:p>
          <a:p>
            <a:pPr eaLnBrk="1" hangingPunct="1"/>
            <a:r>
              <a:rPr lang="zh-CN" altLang="en-US" sz="2400" dirty="0">
                <a:latin typeface="微软雅黑" panose="020B0503020204020204" pitchFamily="34" charset="-122"/>
                <a:ea typeface="微软雅黑" panose="020B0503020204020204" pitchFamily="34" charset="-122"/>
              </a:rPr>
              <a:t> 控制线程正常终止的方法</a:t>
            </a:r>
          </a:p>
          <a:p>
            <a:pPr lvl="1" eaLnBrk="1" hangingPunct="1"/>
            <a:r>
              <a:rPr lang="zh-CN" altLang="en-US" sz="2400" dirty="0">
                <a:latin typeface="微软雅黑" panose="020B0503020204020204" pitchFamily="34" charset="-122"/>
                <a:ea typeface="微软雅黑" panose="020B0503020204020204" pitchFamily="34" charset="-122"/>
              </a:rPr>
              <a:t>低级事件对象</a:t>
            </a:r>
            <a:r>
              <a:rPr lang="en-US" altLang="zh-CN" sz="2400" dirty="0">
                <a:latin typeface="微软雅黑" panose="020B0503020204020204" pitchFamily="34" charset="-122"/>
                <a:ea typeface="微软雅黑" panose="020B0503020204020204" pitchFamily="34" charset="-122"/>
              </a:rPr>
              <a:t>ManualResetEvent</a:t>
            </a:r>
          </a:p>
        </p:txBody>
      </p:sp>
    </p:spTree>
    <p:extLst>
      <p:ext uri="{BB962C8B-B14F-4D97-AF65-F5344CB8AC3E}">
        <p14:creationId xmlns:p14="http://schemas.microsoft.com/office/powerpoint/2010/main" val="1909377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1447138" y="1332479"/>
            <a:ext cx="5927725" cy="762000"/>
          </a:xfrm>
        </p:spPr>
        <p:txBody>
          <a:bodyPr/>
          <a:lstStyle/>
          <a:p>
            <a:pPr eaLnBrk="1" hangingPunct="1"/>
            <a:r>
              <a:rPr lang="zh-CN" altLang="en-US" dirty="0"/>
              <a:t>线程非正常结束的后果</a:t>
            </a:r>
          </a:p>
        </p:txBody>
      </p:sp>
      <p:sp>
        <p:nvSpPr>
          <p:cNvPr id="39940" name="Rectangle 3"/>
          <p:cNvSpPr>
            <a:spLocks noGrp="1" noChangeArrowheads="1"/>
          </p:cNvSpPr>
          <p:nvPr>
            <p:ph type="body" idx="4294967295"/>
          </p:nvPr>
        </p:nvSpPr>
        <p:spPr>
          <a:xfrm>
            <a:off x="2192585" y="2525327"/>
            <a:ext cx="8596313" cy="26860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内存无法回收－内存泄漏</a:t>
            </a:r>
          </a:p>
          <a:p>
            <a:pPr eaLnBrk="1" hangingPunct="1"/>
            <a:r>
              <a:rPr lang="zh-CN" altLang="en-US" sz="3200" dirty="0">
                <a:latin typeface="微软雅黑" panose="020B0503020204020204" pitchFamily="34" charset="-122"/>
                <a:ea typeface="微软雅黑" panose="020B0503020204020204" pitchFamily="34" charset="-122"/>
              </a:rPr>
              <a:t>文件缓冲没写入－文件被破坏</a:t>
            </a:r>
          </a:p>
          <a:p>
            <a:pPr eaLnBrk="1" hangingPunct="1"/>
            <a:r>
              <a:rPr lang="zh-CN" altLang="en-US" sz="3200" dirty="0">
                <a:latin typeface="微软雅黑" panose="020B0503020204020204" pitchFamily="34" charset="-122"/>
                <a:ea typeface="微软雅黑" panose="020B0503020204020204" pitchFamily="34" charset="-122"/>
              </a:rPr>
              <a:t>文件句柄未回收－被占用</a:t>
            </a:r>
          </a:p>
          <a:p>
            <a:pPr eaLnBrk="1" hangingPunct="1"/>
            <a:r>
              <a:rPr lang="zh-CN" altLang="en-US" sz="3200" dirty="0">
                <a:latin typeface="微软雅黑" panose="020B0503020204020204" pitchFamily="34" charset="-122"/>
                <a:ea typeface="微软雅黑" panose="020B0503020204020204" pitchFamily="34" charset="-122"/>
              </a:rPr>
              <a:t>共享资源的占用</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网络端口，管道，</a:t>
            </a:r>
            <a:r>
              <a:rPr lang="en-US" altLang="zh-CN" sz="3200" dirty="0">
                <a:latin typeface="微软雅黑" panose="020B0503020204020204" pitchFamily="34" charset="-122"/>
                <a:ea typeface="微软雅黑" panose="020B0503020204020204" pitchFamily="34" charset="-122"/>
              </a:rPr>
              <a:t>DLL)</a:t>
            </a:r>
          </a:p>
        </p:txBody>
      </p:sp>
    </p:spTree>
    <p:extLst>
      <p:ext uri="{BB962C8B-B14F-4D97-AF65-F5344CB8AC3E}">
        <p14:creationId xmlns:p14="http://schemas.microsoft.com/office/powerpoint/2010/main" val="24293724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882595" y="710234"/>
            <a:ext cx="6854024" cy="674688"/>
          </a:xfrm>
        </p:spPr>
        <p:txBody>
          <a:bodyPr>
            <a:normAutofit/>
          </a:bodyPr>
          <a:lstStyle/>
          <a:p>
            <a:pPr eaLnBrk="1" hangingPunct="1"/>
            <a:r>
              <a:rPr lang="zh-CN" altLang="en-US" dirty="0"/>
              <a:t>线程的创建与启动代码</a:t>
            </a:r>
            <a:r>
              <a:rPr lang="en-US" altLang="zh-CN" dirty="0"/>
              <a:t>-</a:t>
            </a:r>
            <a:r>
              <a:rPr lang="en-US" altLang="zh-CN" dirty="0" err="1"/>
              <a:t>c#</a:t>
            </a:r>
            <a:endParaRPr lang="zh-CN" altLang="en-US" dirty="0"/>
          </a:p>
        </p:txBody>
      </p:sp>
      <p:sp>
        <p:nvSpPr>
          <p:cNvPr id="9" name="Rectangle 3"/>
          <p:cNvSpPr txBox="1">
            <a:spLocks noChangeArrowheads="1"/>
          </p:cNvSpPr>
          <p:nvPr/>
        </p:nvSpPr>
        <p:spPr>
          <a:xfrm>
            <a:off x="78720" y="1985521"/>
            <a:ext cx="4315509" cy="3519577"/>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latin typeface="微软雅黑" panose="020B0503020204020204" pitchFamily="34" charset="-122"/>
                <a:ea typeface="微软雅黑" panose="020B0503020204020204" pitchFamily="34" charset="-122"/>
              </a:rPr>
              <a:t>线程执行代码的编写   </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Consolas" panose="020B0609020204030204" pitchFamily="49" charset="0"/>
                <a:ea typeface="微软雅黑" panose="020B0503020204020204" pitchFamily="34" charset="-122"/>
              </a:rPr>
              <a:t>	void </a:t>
            </a:r>
            <a:r>
              <a:rPr lang="en-US" altLang="zh-CN" sz="2400" dirty="0" err="1">
                <a:latin typeface="Consolas" panose="020B0609020204030204" pitchFamily="49" charset="0"/>
                <a:ea typeface="微软雅黑" panose="020B0503020204020204" pitchFamily="34" charset="-122"/>
              </a:rPr>
              <a:t>workThread</a:t>
            </a:r>
            <a:r>
              <a:rPr lang="en-US" altLang="zh-CN" sz="2400" dirty="0">
                <a:latin typeface="Consolas" panose="020B0609020204030204" pitchFamily="49" charset="0"/>
                <a:ea typeface="微软雅黑" panose="020B0503020204020204" pitchFamily="34" charset="-122"/>
              </a:rPr>
              <a:t>(){</a:t>
            </a:r>
          </a:p>
          <a:p>
            <a:pPr marL="0" indent="0">
              <a:buNone/>
            </a:pPr>
            <a:r>
              <a:rPr lang="en-US" altLang="zh-CN" sz="2300" dirty="0">
                <a:latin typeface="Consolas" panose="020B0609020204030204" pitchFamily="49" charset="0"/>
                <a:ea typeface="微软雅黑" panose="020B0503020204020204" pitchFamily="34" charset="-122"/>
              </a:rPr>
              <a:t>      }</a:t>
            </a:r>
            <a:r>
              <a:rPr lang="zh-CN" altLang="en-US" sz="2300" dirty="0">
                <a:latin typeface="Consolas" panose="020B0609020204030204" pitchFamily="49" charset="0"/>
                <a:ea typeface="微软雅黑" panose="020B0503020204020204" pitchFamily="34" charset="-122"/>
              </a:rPr>
              <a:t> </a:t>
            </a:r>
          </a:p>
          <a:p>
            <a:r>
              <a:rPr lang="zh-CN" altLang="en-US" sz="2400" dirty="0">
                <a:latin typeface="微软雅黑" panose="020B0503020204020204" pitchFamily="34" charset="-122"/>
                <a:ea typeface="微软雅黑" panose="020B0503020204020204" pitchFamily="34" charset="-122"/>
              </a:rPr>
              <a:t>设定函数名为线程入口</a:t>
            </a:r>
            <a:endParaRPr lang="en-US" altLang="zh-CN" sz="2400" dirty="0">
              <a:latin typeface="微软雅黑" panose="020B0503020204020204" pitchFamily="34" charset="-122"/>
              <a:ea typeface="微软雅黑" panose="020B0503020204020204" pitchFamily="34" charset="-122"/>
            </a:endParaRPr>
          </a:p>
          <a:p>
            <a:pPr marL="457200" lvl="1" indent="0">
              <a:buNone/>
            </a:pPr>
            <a:r>
              <a:rPr lang="en-US" altLang="zh-CN" sz="2500" dirty="0" err="1">
                <a:latin typeface="Consolas" panose="020B0609020204030204" pitchFamily="49" charset="0"/>
              </a:rPr>
              <a:t>ThreadStart</a:t>
            </a:r>
            <a:r>
              <a:rPr lang="en-US" altLang="zh-CN" sz="2500" dirty="0">
                <a:latin typeface="Consolas" panose="020B0609020204030204" pitchFamily="49" charset="0"/>
              </a:rPr>
              <a:t> s = new </a:t>
            </a:r>
            <a:r>
              <a:rPr lang="en-US" altLang="zh-CN" sz="2500" dirty="0" err="1">
                <a:latin typeface="Consolas" panose="020B0609020204030204" pitchFamily="49" charset="0"/>
              </a:rPr>
              <a:t>ThreadStart</a:t>
            </a:r>
            <a:r>
              <a:rPr lang="en-US" altLang="zh-CN" sz="2500" dirty="0">
                <a:latin typeface="Consolas" panose="020B0609020204030204" pitchFamily="49" charset="0"/>
              </a:rPr>
              <a:t>(</a:t>
            </a:r>
            <a:r>
              <a:rPr lang="en-US" altLang="zh-CN" sz="2500" dirty="0" err="1">
                <a:latin typeface="Consolas" panose="020B0609020204030204" pitchFamily="49" charset="0"/>
              </a:rPr>
              <a:t>workThread</a:t>
            </a:r>
            <a:r>
              <a:rPr lang="en-US" altLang="zh-CN" sz="2500" dirty="0">
                <a:latin typeface="Consolas" panose="020B0609020204030204" pitchFamily="49" charset="0"/>
              </a:rPr>
              <a:t>);</a:t>
            </a:r>
          </a:p>
          <a:p>
            <a:pPr marL="457200" lvl="1" indent="0">
              <a:buNone/>
            </a:pPr>
            <a:endParaRPr lang="zh-CN" altLang="en-US" sz="22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线程委托对象</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委托的实质是函数指针或叫函数地址</a:t>
            </a:r>
            <a:r>
              <a:rPr lang="en-US" altLang="zh-CN" sz="2400" dirty="0">
                <a:latin typeface="微软雅黑" panose="020B0503020204020204" pitchFamily="34" charset="-122"/>
                <a:ea typeface="微软雅黑" panose="020B0503020204020204" pitchFamily="34" charset="-122"/>
              </a:rPr>
              <a:t>) </a:t>
            </a:r>
          </a:p>
          <a:p>
            <a:pPr marL="0" indent="0">
              <a:buNone/>
            </a:pPr>
            <a:r>
              <a:rPr lang="en-US" altLang="zh-CN" sz="2500" dirty="0">
                <a:latin typeface="Consolas" panose="020B0609020204030204" pitchFamily="49" charset="0"/>
                <a:ea typeface="微软雅黑" panose="020B0503020204020204" pitchFamily="34" charset="-122"/>
              </a:rPr>
              <a:t>      </a:t>
            </a:r>
            <a:r>
              <a:rPr lang="en-US" altLang="zh-CN" sz="2500" dirty="0">
                <a:latin typeface="Consolas" panose="020B0609020204030204" pitchFamily="49" charset="0"/>
              </a:rPr>
              <a:t>Thread thread1=new Thread(s);</a:t>
            </a:r>
            <a:endParaRPr lang="zh-CN" altLang="en-US" sz="2500" dirty="0">
              <a:latin typeface="Consolas" panose="020B0609020204030204" pitchFamily="49" charset="0"/>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设定线程优先级等属性</a:t>
            </a:r>
          </a:p>
          <a:p>
            <a:r>
              <a:rPr lang="zh-CN" altLang="en-US" sz="2400" dirty="0">
                <a:latin typeface="微软雅黑" panose="020B0503020204020204" pitchFamily="34" charset="-122"/>
                <a:ea typeface="微软雅黑" panose="020B0503020204020204" pitchFamily="34" charset="-122"/>
              </a:rPr>
              <a:t>线程启动           </a:t>
            </a:r>
            <a:r>
              <a:rPr lang="en-US" altLang="zh-CN" sz="2500" dirty="0">
                <a:latin typeface="Consolas" panose="020B0609020204030204" pitchFamily="49" charset="0"/>
                <a:ea typeface="微软雅黑" panose="020B0503020204020204" pitchFamily="34" charset="-122"/>
              </a:rPr>
              <a:t>thread1.Start();</a:t>
            </a:r>
            <a:endParaRPr lang="zh-CN" altLang="en-US" sz="2500" dirty="0">
              <a:latin typeface="Consolas" panose="020B0609020204030204" pitchFamily="49" charset="0"/>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线程参数传递    </a:t>
            </a:r>
            <a:r>
              <a:rPr lang="en-US" altLang="zh-CN" sz="2500" dirty="0">
                <a:latin typeface="Consolas" panose="020B0609020204030204" pitchFamily="49" charset="0"/>
                <a:ea typeface="微软雅黑" panose="020B0503020204020204" pitchFamily="34" charset="-122"/>
              </a:rPr>
              <a:t>thread1.Start(</a:t>
            </a:r>
            <a:r>
              <a:rPr lang="en-US" altLang="zh-CN" sz="2500" dirty="0" err="1">
                <a:latin typeface="Consolas" panose="020B0609020204030204" pitchFamily="49" charset="0"/>
                <a:ea typeface="微软雅黑" panose="020B0503020204020204" pitchFamily="34" charset="-122"/>
              </a:rPr>
              <a:t>paraObject</a:t>
            </a:r>
            <a:r>
              <a:rPr lang="en-US" altLang="zh-CN" sz="2500" dirty="0">
                <a:latin typeface="Consolas" panose="020B0609020204030204" pitchFamily="49" charset="0"/>
                <a:ea typeface="微软雅黑" panose="020B0503020204020204" pitchFamily="34" charset="-122"/>
              </a:rPr>
              <a:t>);</a:t>
            </a:r>
            <a:endParaRPr lang="zh-CN" altLang="en-US" sz="2500" dirty="0">
              <a:latin typeface="Consolas" panose="020B0609020204030204" pitchFamily="49" charset="0"/>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5284" y="1581132"/>
            <a:ext cx="7669227" cy="4771963"/>
          </a:xfrm>
          <a:prstGeom prst="rect">
            <a:avLst/>
          </a:prstGeom>
        </p:spPr>
      </p:pic>
    </p:spTree>
    <p:extLst>
      <p:ext uri="{BB962C8B-B14F-4D97-AF65-F5344CB8AC3E}">
        <p14:creationId xmlns:p14="http://schemas.microsoft.com/office/powerpoint/2010/main" val="2229585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38330" y="35332"/>
            <a:ext cx="6830170" cy="674688"/>
          </a:xfrm>
        </p:spPr>
        <p:txBody>
          <a:bodyPr>
            <a:normAutofit/>
          </a:bodyPr>
          <a:lstStyle/>
          <a:p>
            <a:pPr eaLnBrk="1" hangingPunct="1"/>
            <a:r>
              <a:rPr lang="zh-CN" altLang="en-US" sz="3200" dirty="0"/>
              <a:t>线程的创建与启动代码</a:t>
            </a:r>
            <a:r>
              <a:rPr lang="en-US" altLang="zh-CN" sz="3200" dirty="0"/>
              <a:t>-</a:t>
            </a:r>
            <a:r>
              <a:rPr lang="en-US" altLang="zh-CN" sz="3200" dirty="0" err="1"/>
              <a:t>c#</a:t>
            </a:r>
            <a:endParaRPr lang="zh-CN" altLang="en-US" sz="3200" dirty="0"/>
          </a:p>
        </p:txBody>
      </p:sp>
      <p:sp>
        <p:nvSpPr>
          <p:cNvPr id="11268" name="Rectangle 3"/>
          <p:cNvSpPr>
            <a:spLocks noGrp="1" noChangeArrowheads="1"/>
          </p:cNvSpPr>
          <p:nvPr>
            <p:ph type="body" idx="4294967295"/>
          </p:nvPr>
        </p:nvSpPr>
        <p:spPr>
          <a:xfrm>
            <a:off x="834886" y="710019"/>
            <a:ext cx="9855200" cy="2340911"/>
          </a:xfrm>
        </p:spPr>
        <p:txBody>
          <a:bodyPr>
            <a:noAutofit/>
          </a:bodyPr>
          <a:lstStyle/>
          <a:p>
            <a:pPr>
              <a:lnSpc>
                <a:spcPct val="125000"/>
              </a:lnSpc>
            </a:pPr>
            <a:r>
              <a:rPr lang="en-US" altLang="zh-CN" sz="1800" dirty="0"/>
              <a:t>C#</a:t>
            </a:r>
            <a:r>
              <a:rPr lang="zh-CN" altLang="en-US" sz="1800" dirty="0"/>
              <a:t>的</a:t>
            </a:r>
            <a:r>
              <a:rPr lang="en-US" altLang="zh-CN" sz="1800" dirty="0" err="1"/>
              <a:t>System.Threading</a:t>
            </a:r>
            <a:r>
              <a:rPr lang="zh-CN" altLang="en-US" sz="1800" dirty="0"/>
              <a:t>命名空间下的</a:t>
            </a:r>
            <a:r>
              <a:rPr lang="en-US" altLang="zh-CN" sz="1800" dirty="0"/>
              <a:t>Thread</a:t>
            </a:r>
            <a:r>
              <a:rPr lang="zh-CN" altLang="en-US" sz="1800" dirty="0"/>
              <a:t>类和</a:t>
            </a:r>
            <a:r>
              <a:rPr lang="en-US" altLang="zh-CN" sz="1800" dirty="0" err="1"/>
              <a:t>ThreadStart</a:t>
            </a:r>
            <a:r>
              <a:rPr lang="zh-CN" altLang="en-US" sz="1800" dirty="0"/>
              <a:t>类用于完成的线程创建和管理</a:t>
            </a:r>
            <a:endParaRPr lang="en-US" altLang="zh-CN" sz="1800" dirty="0"/>
          </a:p>
          <a:p>
            <a:pPr>
              <a:lnSpc>
                <a:spcPct val="125000"/>
              </a:lnSpc>
            </a:pPr>
            <a:r>
              <a:rPr lang="zh-CN" altLang="en-US" sz="1800" dirty="0"/>
              <a:t>使用</a:t>
            </a:r>
            <a:r>
              <a:rPr lang="en-US" altLang="zh-CN" sz="1800" dirty="0"/>
              <a:t>Thread</a:t>
            </a:r>
            <a:r>
              <a:rPr lang="zh-CN" altLang="en-US" sz="1800" dirty="0"/>
              <a:t>类创建线程时，只需要提供线程入口，线程入口告诉程序让这个线程做什么</a:t>
            </a:r>
            <a:endParaRPr lang="en-US" altLang="zh-CN" sz="1800" dirty="0"/>
          </a:p>
          <a:p>
            <a:pPr lvl="1">
              <a:lnSpc>
                <a:spcPct val="125000"/>
              </a:lnSpc>
            </a:pPr>
            <a:r>
              <a:rPr lang="zh-CN" altLang="en-US" sz="1400" dirty="0"/>
              <a:t>通过实例化一个</a:t>
            </a:r>
            <a:r>
              <a:rPr lang="en-US" altLang="zh-CN" sz="1400" dirty="0"/>
              <a:t>Thread</a:t>
            </a:r>
            <a:r>
              <a:rPr lang="zh-CN" altLang="en-US" sz="1400" dirty="0"/>
              <a:t>类的对象就可以创建一个线程</a:t>
            </a:r>
            <a:endParaRPr lang="en-US" altLang="zh-CN" sz="1400" dirty="0"/>
          </a:p>
          <a:p>
            <a:pPr lvl="1">
              <a:lnSpc>
                <a:spcPct val="125000"/>
              </a:lnSpc>
            </a:pPr>
            <a:r>
              <a:rPr lang="zh-CN" altLang="en-US" sz="1400" dirty="0"/>
              <a:t>创建新的</a:t>
            </a:r>
            <a:r>
              <a:rPr lang="en-US" altLang="zh-CN" sz="1400" dirty="0"/>
              <a:t>Thread</a:t>
            </a:r>
            <a:r>
              <a:rPr lang="zh-CN" altLang="en-US" sz="1400" dirty="0"/>
              <a:t>对象时，将创建新的托管线程</a:t>
            </a:r>
            <a:endParaRPr lang="en-US" altLang="zh-CN" sz="1400" dirty="0"/>
          </a:p>
          <a:p>
            <a:pPr lvl="1">
              <a:lnSpc>
                <a:spcPct val="125000"/>
              </a:lnSpc>
            </a:pPr>
            <a:r>
              <a:rPr lang="en-US" altLang="zh-CN" sz="1400" dirty="0"/>
              <a:t>Thread</a:t>
            </a:r>
            <a:r>
              <a:rPr lang="zh-CN" altLang="en-US" sz="1400" dirty="0"/>
              <a:t>类接收一个</a:t>
            </a:r>
            <a:r>
              <a:rPr lang="en-US" altLang="zh-CN" sz="1400" dirty="0" err="1"/>
              <a:t>ThreadStart</a:t>
            </a:r>
            <a:r>
              <a:rPr lang="zh-CN" altLang="en-US" sz="1400" dirty="0"/>
              <a:t>委托或</a:t>
            </a:r>
            <a:r>
              <a:rPr lang="en-US" altLang="zh-CN" sz="1400" dirty="0" err="1"/>
              <a:t>ParameterizedThreadStart</a:t>
            </a:r>
            <a:r>
              <a:rPr lang="zh-CN" altLang="en-US" sz="1400" dirty="0"/>
              <a:t>委托的构造函数，该委托包装了调用</a:t>
            </a:r>
            <a:r>
              <a:rPr lang="en-US" altLang="zh-CN" sz="1400" dirty="0"/>
              <a:t>Start</a:t>
            </a:r>
            <a:r>
              <a:rPr lang="zh-CN" altLang="en-US" sz="1400" dirty="0"/>
              <a:t>方法时由新线程调用的方法</a:t>
            </a:r>
          </a:p>
        </p:txBody>
      </p:sp>
      <p:sp>
        <p:nvSpPr>
          <p:cNvPr id="7" name="矩形 6"/>
          <p:cNvSpPr/>
          <p:nvPr/>
        </p:nvSpPr>
        <p:spPr>
          <a:xfrm>
            <a:off x="318052" y="3285907"/>
            <a:ext cx="4778734" cy="3293209"/>
          </a:xfrm>
          <a:prstGeom prst="rect">
            <a:avLst/>
          </a:prstGeom>
          <a:solidFill>
            <a:schemeClr val="tx1"/>
          </a:solidFill>
        </p:spPr>
        <p:txBody>
          <a:bodyPr wrap="square">
            <a:spAutoFit/>
          </a:bodyPr>
          <a:lstStyle/>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创建无参数方法的托管线程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 thread1=new Thread(new </a:t>
            </a:r>
            <a:r>
              <a:rPr lang="en-US" altLang="zh-CN" sz="1600" dirty="0" err="1">
                <a:solidFill>
                  <a:schemeClr val="bg1"/>
                </a:solidFill>
                <a:latin typeface="Consolas" panose="020B0609020204030204" pitchFamily="49" charset="0"/>
              </a:rPr>
              <a:t>ThreadStart</a:t>
            </a:r>
            <a:r>
              <a:rPr lang="en-US" altLang="zh-CN" sz="1600" dirty="0">
                <a:solidFill>
                  <a:schemeClr val="bg1"/>
                </a:solidFill>
                <a:latin typeface="Consolas" panose="020B0609020204030204" pitchFamily="49" charset="0"/>
              </a:rPr>
              <a:t>(method));</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启动线程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thread1.Start();                                                         </a:t>
            </a: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定义无参方法</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static void method() {                                                </a:t>
            </a:r>
          </a:p>
          <a:p>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a:solidFill>
                  <a:schemeClr val="bg1"/>
                </a:solidFill>
                <a:latin typeface="Consolas" panose="020B0609020204030204" pitchFamily="49" charset="0"/>
              </a:rPr>
              <a:t>这是无参的静态方法</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 </a:t>
            </a:r>
          </a:p>
          <a:p>
            <a:endParaRPr lang="en-US" altLang="zh-CN" sz="1600" dirty="0">
              <a:solidFill>
                <a:schemeClr val="bg1"/>
              </a:solidFill>
              <a:latin typeface="Consolas" panose="020B0609020204030204" pitchFamily="49" charset="0"/>
            </a:endParaRPr>
          </a:p>
          <a:p>
            <a:endParaRPr lang="en-US" altLang="zh-CN" sz="1600" dirty="0">
              <a:solidFill>
                <a:schemeClr val="bg1"/>
              </a:solidFill>
              <a:latin typeface="Consolas" panose="020B0609020204030204" pitchFamily="49" charset="0"/>
            </a:endParaRPr>
          </a:p>
        </p:txBody>
      </p:sp>
      <p:sp>
        <p:nvSpPr>
          <p:cNvPr id="2" name="矩形 1"/>
          <p:cNvSpPr/>
          <p:nvPr/>
        </p:nvSpPr>
        <p:spPr>
          <a:xfrm>
            <a:off x="5913093" y="3285906"/>
            <a:ext cx="5709038" cy="3293209"/>
          </a:xfrm>
          <a:prstGeom prst="rect">
            <a:avLst/>
          </a:prstGeom>
          <a:solidFill>
            <a:schemeClr val="tx1"/>
          </a:solidFill>
        </p:spPr>
        <p:txBody>
          <a:bodyPr wrap="square">
            <a:spAutoFit/>
          </a:bodyPr>
          <a:lstStyle/>
          <a:p>
            <a:r>
              <a:rPr lang="en-US" altLang="zh-CN" sz="1600" dirty="0">
                <a:solidFill>
                  <a:schemeClr val="bg1"/>
                </a:solidFill>
                <a:latin typeface="Consolas" panose="020B0609020204030204" pitchFamily="49" charset="0"/>
              </a:rPr>
              <a:t>class </a:t>
            </a:r>
            <a:r>
              <a:rPr lang="en-US" altLang="zh-CN" sz="1600" dirty="0" err="1">
                <a:solidFill>
                  <a:schemeClr val="bg1"/>
                </a:solidFill>
                <a:latin typeface="Consolas" panose="020B0609020204030204" pitchFamily="49" charset="0"/>
              </a:rPr>
              <a:t>ThreadTest</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public void </a:t>
            </a:r>
            <a:r>
              <a:rPr lang="en-US" altLang="zh-CN" sz="1600" dirty="0" err="1">
                <a:solidFill>
                  <a:schemeClr val="bg1"/>
                </a:solidFill>
                <a:latin typeface="Consolas" panose="020B0609020204030204" pitchFamily="49" charset="0"/>
              </a:rPr>
              <a:t>MyThread</a:t>
            </a:r>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a:solidFill>
                  <a:schemeClr val="bg1"/>
                </a:solidFill>
                <a:latin typeface="Consolas" panose="020B0609020204030204" pitchFamily="49" charset="0"/>
              </a:rPr>
              <a:t>这是一个实例方法</a:t>
            </a:r>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a:t>
            </a:r>
          </a:p>
          <a:p>
            <a:r>
              <a:rPr lang="en-US" altLang="zh-CN" sz="1600" dirty="0">
                <a:solidFill>
                  <a:schemeClr val="bg1"/>
                </a:solidFill>
                <a:latin typeface="Consolas" panose="020B0609020204030204" pitchFamily="49" charset="0"/>
              </a:rPr>
              <a:t>}</a:t>
            </a:r>
          </a:p>
          <a:p>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 test= new </a:t>
            </a:r>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 thread2 = new Thread(new </a:t>
            </a:r>
            <a:r>
              <a:rPr lang="en-US" altLang="zh-CN" sz="1600" dirty="0" err="1">
                <a:solidFill>
                  <a:schemeClr val="bg1"/>
                </a:solidFill>
                <a:latin typeface="Consolas" panose="020B0609020204030204" pitchFamily="49" charset="0"/>
              </a:rPr>
              <a:t>ThreadStart</a:t>
            </a: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test.MyThread</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启动线程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thread2.Start();                                 </a:t>
            </a:r>
          </a:p>
        </p:txBody>
      </p:sp>
    </p:spTree>
    <p:extLst>
      <p:ext uri="{BB962C8B-B14F-4D97-AF65-F5344CB8AC3E}">
        <p14:creationId xmlns:p14="http://schemas.microsoft.com/office/powerpoint/2010/main" val="152493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375577" y="774797"/>
            <a:ext cx="4890052" cy="735012"/>
          </a:xfrm>
        </p:spPr>
        <p:txBody>
          <a:bodyPr/>
          <a:lstStyle/>
          <a:p>
            <a:pPr eaLnBrk="1" hangingPunct="1"/>
            <a:r>
              <a:rPr lang="zh-CN" altLang="en-US" dirty="0"/>
              <a:t>操作系统中的进程</a:t>
            </a:r>
          </a:p>
        </p:txBody>
      </p:sp>
      <p:sp>
        <p:nvSpPr>
          <p:cNvPr id="7172" name="Rectangle 3"/>
          <p:cNvSpPr>
            <a:spLocks noGrp="1" noChangeArrowheads="1"/>
          </p:cNvSpPr>
          <p:nvPr>
            <p:ph type="body" idx="4294967295"/>
          </p:nvPr>
        </p:nvSpPr>
        <p:spPr>
          <a:xfrm>
            <a:off x="2095949" y="1944523"/>
            <a:ext cx="8212137" cy="3548062"/>
          </a:xfrm>
        </p:spPr>
        <p:txBody>
          <a:bodyPr>
            <a:normAutofit fontScale="92500" lnSpcReduction="20000"/>
          </a:bodyPr>
          <a:lstStyle/>
          <a:p>
            <a:pPr eaLnBrk="1" hangingPunct="1">
              <a:lnSpc>
                <a:spcPct val="125000"/>
              </a:lnSpc>
            </a:pPr>
            <a:r>
              <a:rPr lang="zh-CN" altLang="en-US" sz="3200" dirty="0">
                <a:latin typeface="微软雅黑" panose="020B0503020204020204" pitchFamily="34" charset="-122"/>
                <a:ea typeface="微软雅黑" panose="020B0503020204020204" pitchFamily="34" charset="-122"/>
              </a:rPr>
              <a:t>  操作系统中的进程与用户进程并发运行，用户进程是由操作系统创建和调用的</a:t>
            </a:r>
            <a:endParaRPr lang="en-US" altLang="zh-CN" sz="3200" dirty="0">
              <a:latin typeface="微软雅黑" panose="020B0503020204020204" pitchFamily="34" charset="-122"/>
              <a:ea typeface="微软雅黑" panose="020B0503020204020204" pitchFamily="34" charset="-122"/>
            </a:endParaRPr>
          </a:p>
          <a:p>
            <a:pPr eaLnBrk="1" hangingPunct="1">
              <a:lnSpc>
                <a:spcPct val="125000"/>
              </a:lnSpc>
            </a:pPr>
            <a:endParaRPr lang="en-US" altLang="zh-CN" sz="32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3200" dirty="0">
                <a:latin typeface="微软雅黑" panose="020B0503020204020204" pitchFamily="34" charset="-122"/>
                <a:ea typeface="微软雅黑" panose="020B0503020204020204" pitchFamily="34" charset="-122"/>
              </a:rPr>
              <a:t>  用户进程也可以创建和调用别的进程</a:t>
            </a:r>
            <a:endParaRPr lang="en-US" altLang="zh-CN" sz="3200" dirty="0">
              <a:latin typeface="微软雅黑" panose="020B0503020204020204" pitchFamily="34" charset="-122"/>
              <a:ea typeface="微软雅黑" panose="020B0503020204020204" pitchFamily="34" charset="-122"/>
            </a:endParaRPr>
          </a:p>
          <a:p>
            <a:pPr eaLnBrk="1" hangingPunct="1">
              <a:lnSpc>
                <a:spcPct val="125000"/>
              </a:lnSpc>
            </a:pPr>
            <a:endParaRPr lang="en-US" altLang="zh-CN" sz="32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3200" dirty="0">
                <a:latin typeface="微软雅黑" panose="020B0503020204020204" pitchFamily="34" charset="-122"/>
                <a:ea typeface="微软雅黑" panose="020B0503020204020204" pitchFamily="34" charset="-122"/>
              </a:rPr>
              <a:t>  被创建的进程与创建者就构成了父子关系</a:t>
            </a:r>
          </a:p>
        </p:txBody>
      </p:sp>
    </p:spTree>
    <p:extLst>
      <p:ext uri="{BB962C8B-B14F-4D97-AF65-F5344CB8AC3E}">
        <p14:creationId xmlns:p14="http://schemas.microsoft.com/office/powerpoint/2010/main" val="17566401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591438" y="678429"/>
            <a:ext cx="6933537" cy="674688"/>
          </a:xfrm>
        </p:spPr>
        <p:txBody>
          <a:bodyPr>
            <a:normAutofit/>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88601" y="2464159"/>
            <a:ext cx="8631238" cy="1400175"/>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还可以通过匿名委托或</a:t>
            </a:r>
            <a:r>
              <a:rPr lang="en-US" altLang="zh-CN" sz="2800" dirty="0">
                <a:latin typeface="微软雅黑" panose="020B0503020204020204" pitchFamily="34" charset="-122"/>
                <a:ea typeface="微软雅黑" panose="020B0503020204020204" pitchFamily="34" charset="-122"/>
              </a:rPr>
              <a:t>Lambda</a:t>
            </a:r>
            <a:r>
              <a:rPr lang="zh-CN" altLang="en-US" sz="2800" dirty="0">
                <a:latin typeface="微软雅黑" panose="020B0503020204020204" pitchFamily="34" charset="-122"/>
                <a:ea typeface="微软雅黑" panose="020B0503020204020204" pitchFamily="34" charset="-122"/>
              </a:rPr>
              <a:t>表达式来创建线程</a:t>
            </a:r>
          </a:p>
        </p:txBody>
      </p:sp>
      <p:sp>
        <p:nvSpPr>
          <p:cNvPr id="2" name="矩形 1"/>
          <p:cNvSpPr/>
          <p:nvPr/>
        </p:nvSpPr>
        <p:spPr>
          <a:xfrm>
            <a:off x="2288601" y="4188263"/>
            <a:ext cx="7539212" cy="1600438"/>
          </a:xfrm>
          <a:prstGeom prst="rect">
            <a:avLst/>
          </a:prstGeom>
          <a:solidFill>
            <a:schemeClr val="tx1"/>
          </a:solidFill>
        </p:spPr>
        <p:txBody>
          <a:bodyPr wrap="square">
            <a:spAutoFit/>
          </a:bodyPr>
          <a:lstStyle/>
          <a:p>
            <a:r>
              <a:rPr lang="zh-CN" altLang="en-US" dirty="0">
                <a:solidFill>
                  <a:schemeClr val="bg1"/>
                </a:solidFill>
              </a:rPr>
              <a:t>// 通过匿名委托创建</a:t>
            </a:r>
          </a:p>
          <a:p>
            <a:r>
              <a:rPr lang="zh-CN" altLang="en-US" dirty="0">
                <a:solidFill>
                  <a:schemeClr val="bg1"/>
                </a:solidFill>
              </a:rPr>
              <a:t>Thread thread1 = new Thread(delegate() { Console.WriteLine("我是通过匿名委托创建的线程"); });</a:t>
            </a:r>
          </a:p>
          <a:p>
            <a:r>
              <a:rPr lang="zh-CN" altLang="en-US" dirty="0">
                <a:solidFill>
                  <a:schemeClr val="bg1"/>
                </a:solidFill>
              </a:rPr>
              <a:t>thread1.Start();</a:t>
            </a:r>
            <a:endParaRPr lang="en-US" altLang="zh-CN" dirty="0">
              <a:solidFill>
                <a:schemeClr val="bg1"/>
              </a:solidFill>
            </a:endParaRPr>
          </a:p>
          <a:p>
            <a:endParaRPr lang="zh-CN" altLang="en-US" dirty="0">
              <a:solidFill>
                <a:schemeClr val="bg1"/>
              </a:solidFill>
            </a:endParaRPr>
          </a:p>
          <a:p>
            <a:r>
              <a:rPr lang="zh-CN" altLang="en-US" dirty="0">
                <a:solidFill>
                  <a:schemeClr val="bg1"/>
                </a:solidFill>
              </a:rPr>
              <a:t>// 通过Lambda表达式创建</a:t>
            </a:r>
          </a:p>
          <a:p>
            <a:r>
              <a:rPr lang="zh-CN" altLang="en-US" dirty="0">
                <a:solidFill>
                  <a:schemeClr val="bg1"/>
                </a:solidFill>
              </a:rPr>
              <a:t>Thread thread2 = new Thread(() =&gt; Console.WriteLine("我是通过Lambda表达式创建的委托"));</a:t>
            </a:r>
          </a:p>
          <a:p>
            <a:r>
              <a:rPr lang="zh-CN" altLang="en-US" dirty="0">
                <a:solidFill>
                  <a:schemeClr val="bg1"/>
                </a:solidFill>
              </a:rPr>
              <a:t>thread2.Start();</a:t>
            </a:r>
          </a:p>
        </p:txBody>
      </p:sp>
    </p:spTree>
    <p:extLst>
      <p:ext uri="{BB962C8B-B14F-4D97-AF65-F5344CB8AC3E}">
        <p14:creationId xmlns:p14="http://schemas.microsoft.com/office/powerpoint/2010/main" val="18577632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305430" y="837454"/>
            <a:ext cx="6089650" cy="674688"/>
          </a:xfrm>
        </p:spPr>
        <p:txBody>
          <a:bodyPr>
            <a:normAutofit fontScale="90000"/>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107096" y="2328987"/>
            <a:ext cx="8631238" cy="533483"/>
          </a:xfrm>
        </p:spPr>
        <p:txBody>
          <a:bodyPr>
            <a:normAutofit/>
          </a:bodyPr>
          <a:lstStyle/>
          <a:p>
            <a:pPr>
              <a:lnSpc>
                <a:spcPct val="125000"/>
              </a:lnSpc>
            </a:pPr>
            <a:r>
              <a:rPr lang="zh-CN" altLang="en-US" sz="2000" dirty="0"/>
              <a:t>还可以利用有参的委托</a:t>
            </a:r>
            <a:r>
              <a:rPr lang="en-US" altLang="zh-CN" sz="2000" dirty="0" err="1"/>
              <a:t>ParameterizedThreadStart</a:t>
            </a:r>
            <a:r>
              <a:rPr lang="zh-CN" altLang="en-US" sz="2000" dirty="0"/>
              <a:t>来创建线程</a:t>
            </a:r>
          </a:p>
        </p:txBody>
      </p:sp>
      <p:sp>
        <p:nvSpPr>
          <p:cNvPr id="2" name="矩形 1"/>
          <p:cNvSpPr/>
          <p:nvPr/>
        </p:nvSpPr>
        <p:spPr>
          <a:xfrm>
            <a:off x="2367543" y="2985693"/>
            <a:ext cx="5965424" cy="3539430"/>
          </a:xfrm>
          <a:prstGeom prst="rect">
            <a:avLst/>
          </a:prstGeom>
          <a:solidFill>
            <a:schemeClr val="tx1"/>
          </a:solidFill>
        </p:spPr>
        <p:txBody>
          <a:bodyPr wrap="square">
            <a:spAutoFit/>
          </a:bodyPr>
          <a:lstStyle/>
          <a:p>
            <a:r>
              <a:rPr lang="en-US" altLang="zh-CN" dirty="0">
                <a:solidFill>
                  <a:srgbClr val="00B0F0"/>
                </a:solidFill>
              </a:rPr>
              <a:t>class</a:t>
            </a:r>
            <a:r>
              <a:rPr lang="en-US" altLang="zh-CN" dirty="0">
                <a:solidFill>
                  <a:schemeClr val="bg1"/>
                </a:solidFill>
              </a:rPr>
              <a:t> Program</a:t>
            </a:r>
          </a:p>
          <a:p>
            <a:r>
              <a:rPr lang="en-US" altLang="zh-CN" dirty="0">
                <a:solidFill>
                  <a:schemeClr val="bg1"/>
                </a:solidFill>
              </a:rPr>
              <a:t>{</a:t>
            </a:r>
          </a:p>
          <a:p>
            <a:r>
              <a:rPr lang="en-US" altLang="zh-CN" dirty="0">
                <a:solidFill>
                  <a:schemeClr val="bg1"/>
                </a:solidFill>
              </a:rPr>
              <a:t>        static void Main(string[] </a:t>
            </a:r>
            <a:r>
              <a:rPr lang="en-US" altLang="zh-CN" dirty="0" err="1">
                <a:solidFill>
                  <a:schemeClr val="bg1"/>
                </a:solidFill>
              </a:rPr>
              <a:t>args</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a:solidFill>
                  <a:srgbClr val="00B050"/>
                </a:solidFill>
              </a:rPr>
              <a:t>// </a:t>
            </a:r>
            <a:r>
              <a:rPr lang="zh-CN" altLang="en-US" dirty="0">
                <a:solidFill>
                  <a:srgbClr val="00B050"/>
                </a:solidFill>
              </a:rPr>
              <a:t>通过</a:t>
            </a:r>
            <a:r>
              <a:rPr lang="en-US" altLang="zh-CN" dirty="0" err="1">
                <a:solidFill>
                  <a:srgbClr val="00B050"/>
                </a:solidFill>
              </a:rPr>
              <a:t>ParameterizedThreadStart</a:t>
            </a:r>
            <a:r>
              <a:rPr lang="zh-CN" altLang="en-US" dirty="0">
                <a:solidFill>
                  <a:srgbClr val="00B050"/>
                </a:solidFill>
              </a:rPr>
              <a:t>创建线程</a:t>
            </a:r>
          </a:p>
          <a:p>
            <a:r>
              <a:rPr lang="zh-CN" altLang="en-US" dirty="0">
                <a:solidFill>
                  <a:schemeClr val="bg1"/>
                </a:solidFill>
              </a:rPr>
              <a:t>            </a:t>
            </a:r>
            <a:r>
              <a:rPr lang="en-US" altLang="zh-CN" dirty="0">
                <a:solidFill>
                  <a:srgbClr val="00B0F0"/>
                </a:solidFill>
              </a:rPr>
              <a:t>Thread</a:t>
            </a:r>
            <a:r>
              <a:rPr lang="en-US" altLang="zh-CN" dirty="0">
                <a:solidFill>
                  <a:schemeClr val="bg1"/>
                </a:solidFill>
              </a:rPr>
              <a:t> </a:t>
            </a:r>
            <a:r>
              <a:rPr lang="en-US" altLang="zh-CN" dirty="0" err="1">
                <a:solidFill>
                  <a:schemeClr val="bg1"/>
                </a:solidFill>
              </a:rPr>
              <a:t>thread</a:t>
            </a:r>
            <a:r>
              <a:rPr lang="en-US" altLang="zh-CN" dirty="0">
                <a:solidFill>
                  <a:schemeClr val="bg1"/>
                </a:solidFill>
              </a:rPr>
              <a:t> = new </a:t>
            </a:r>
            <a:r>
              <a:rPr lang="en-US" altLang="zh-CN" dirty="0">
                <a:solidFill>
                  <a:srgbClr val="00B0F0"/>
                </a:solidFill>
              </a:rPr>
              <a:t>Thread</a:t>
            </a:r>
            <a:r>
              <a:rPr lang="en-US" altLang="zh-CN" dirty="0">
                <a:solidFill>
                  <a:schemeClr val="bg1"/>
                </a:solidFill>
              </a:rPr>
              <a:t> (new </a:t>
            </a:r>
            <a:r>
              <a:rPr lang="en-US" altLang="zh-CN" dirty="0" err="1">
                <a:solidFill>
                  <a:schemeClr val="bg1"/>
                </a:solidFill>
              </a:rPr>
              <a:t>ParameterizedThreadStart</a:t>
            </a:r>
            <a:r>
              <a:rPr lang="en-US" altLang="zh-CN" dirty="0">
                <a:solidFill>
                  <a:schemeClr val="bg1"/>
                </a:solidFill>
              </a:rPr>
              <a:t>(Thread1));</a:t>
            </a:r>
          </a:p>
          <a:p>
            <a:r>
              <a:rPr lang="en-US" altLang="zh-CN" dirty="0">
                <a:solidFill>
                  <a:schemeClr val="bg1"/>
                </a:solidFill>
              </a:rPr>
              <a:t>            </a:t>
            </a:r>
            <a:r>
              <a:rPr lang="en-US" altLang="zh-CN" dirty="0">
                <a:solidFill>
                  <a:srgbClr val="00B050"/>
                </a:solidFill>
              </a:rPr>
              <a:t>// </a:t>
            </a:r>
            <a:r>
              <a:rPr lang="zh-CN" altLang="en-US" dirty="0">
                <a:solidFill>
                  <a:srgbClr val="00B050"/>
                </a:solidFill>
              </a:rPr>
              <a:t>给方法传值</a:t>
            </a:r>
          </a:p>
          <a:p>
            <a:r>
              <a:rPr lang="zh-CN" altLang="en-US" dirty="0">
                <a:solidFill>
                  <a:schemeClr val="bg1"/>
                </a:solidFill>
              </a:rPr>
              <a:t>            </a:t>
            </a:r>
            <a:r>
              <a:rPr lang="en-US" altLang="zh-CN" dirty="0" err="1">
                <a:solidFill>
                  <a:schemeClr val="bg1"/>
                </a:solidFill>
              </a:rPr>
              <a:t>thread.Start</a:t>
            </a:r>
            <a:r>
              <a:rPr lang="en-US" altLang="zh-CN" dirty="0">
                <a:solidFill>
                  <a:schemeClr val="bg1"/>
                </a:solidFill>
              </a:rPr>
              <a:t>(</a:t>
            </a:r>
            <a:r>
              <a:rPr lang="en-US" altLang="zh-CN" dirty="0">
                <a:solidFill>
                  <a:srgbClr val="CC0000"/>
                </a:solidFill>
              </a:rPr>
              <a:t>"</a:t>
            </a:r>
            <a:r>
              <a:rPr lang="zh-CN" altLang="en-US" dirty="0">
                <a:solidFill>
                  <a:srgbClr val="CC0000"/>
                </a:solidFill>
              </a:rPr>
              <a:t>这是一个有参数的委托</a:t>
            </a:r>
            <a:r>
              <a:rPr lang="en-US" altLang="zh-CN" dirty="0">
                <a:solidFill>
                  <a:srgbClr val="CC0000"/>
                </a:solidFill>
              </a:rPr>
              <a:t>"</a:t>
            </a:r>
            <a:r>
              <a:rPr lang="en-US" altLang="zh-CN" dirty="0">
                <a:solidFill>
                  <a:schemeClr val="bg1"/>
                </a:solidFill>
              </a:rPr>
              <a:t>);</a:t>
            </a:r>
          </a:p>
          <a:p>
            <a:r>
              <a:rPr lang="en-US" altLang="zh-CN" dirty="0">
                <a:solidFill>
                  <a:schemeClr val="bg1"/>
                </a:solidFill>
              </a:rPr>
              <a:t>            </a:t>
            </a:r>
            <a:r>
              <a:rPr lang="en-US" altLang="zh-CN" dirty="0" err="1">
                <a:solidFill>
                  <a:schemeClr val="bg1"/>
                </a:solidFill>
              </a:rPr>
              <a:t>Console.ReadKey</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a:solidFill>
                  <a:srgbClr val="00B050"/>
                </a:solidFill>
              </a:rPr>
              <a:t>/// </a:t>
            </a:r>
            <a:r>
              <a:rPr lang="zh-CN" altLang="en-US" dirty="0">
                <a:solidFill>
                  <a:srgbClr val="00B050"/>
                </a:solidFill>
              </a:rPr>
              <a:t>创建有参的方法，方法里面的参数类型必须是</a:t>
            </a:r>
            <a:r>
              <a:rPr lang="en-US" altLang="zh-CN" dirty="0">
                <a:solidFill>
                  <a:srgbClr val="00B050"/>
                </a:solidFill>
              </a:rPr>
              <a:t>Object</a:t>
            </a:r>
            <a:r>
              <a:rPr lang="zh-CN" altLang="en-US" dirty="0">
                <a:solidFill>
                  <a:srgbClr val="00B050"/>
                </a:solidFill>
              </a:rPr>
              <a:t>类型</a:t>
            </a:r>
          </a:p>
          <a:p>
            <a:r>
              <a:rPr lang="en-US" altLang="zh-CN" dirty="0">
                <a:solidFill>
                  <a:schemeClr val="bg1"/>
                </a:solidFill>
              </a:rPr>
              <a:t>       </a:t>
            </a:r>
            <a:r>
              <a:rPr lang="en-US" altLang="zh-CN" dirty="0">
                <a:solidFill>
                  <a:srgbClr val="00B0F0"/>
                </a:solidFill>
              </a:rPr>
              <a:t>static</a:t>
            </a:r>
            <a:r>
              <a:rPr lang="en-US" altLang="zh-CN" dirty="0">
                <a:solidFill>
                  <a:schemeClr val="bg1"/>
                </a:solidFill>
              </a:rPr>
              <a:t> void Thread1(object </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err="1">
                <a:solidFill>
                  <a:schemeClr val="bg1"/>
                </a:solidFill>
              </a:rPr>
              <a:t>Console.WriteLine</a:t>
            </a:r>
            <a:r>
              <a:rPr lang="en-US" altLang="zh-CN" dirty="0">
                <a:solidFill>
                  <a:schemeClr val="bg1"/>
                </a:solidFill>
              </a:rPr>
              <a:t>(</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20992436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775252" y="759806"/>
            <a:ext cx="11197140" cy="1235971"/>
          </a:xfrm>
        </p:spPr>
        <p:txBody>
          <a:bodyPr>
            <a:normAutofit/>
          </a:bodyPr>
          <a:lstStyle/>
          <a:p>
            <a:r>
              <a:rPr lang="zh-CN" altLang="en-US" sz="3600" dirty="0"/>
              <a:t>线程的其它操作 </a:t>
            </a:r>
            <a:r>
              <a:rPr lang="en-US" altLang="zh-CN" sz="3600" dirty="0"/>
              <a:t>- </a:t>
            </a:r>
            <a:r>
              <a:rPr lang="en-US" altLang="zh-CN" sz="3600" dirty="0" err="1"/>
              <a:t>c#</a:t>
            </a:r>
            <a:br>
              <a:rPr lang="en-US" altLang="zh-CN" sz="3600" dirty="0"/>
            </a:br>
            <a:r>
              <a:rPr lang="en-US" altLang="zh-CN" sz="3600" dirty="0" err="1"/>
              <a:t>System.Threading.Thread</a:t>
            </a:r>
            <a:r>
              <a:rPr lang="zh-CN" altLang="en-US" sz="3600" dirty="0"/>
              <a:t>的方法</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017" y="2277774"/>
            <a:ext cx="9487610" cy="4580226"/>
          </a:xfrm>
          <a:prstGeom prst="rect">
            <a:avLst/>
          </a:prstGeom>
        </p:spPr>
      </p:pic>
    </p:spTree>
    <p:extLst>
      <p:ext uri="{BB962C8B-B14F-4D97-AF65-F5344CB8AC3E}">
        <p14:creationId xmlns:p14="http://schemas.microsoft.com/office/powerpoint/2010/main" val="14728102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691762" y="465136"/>
            <a:ext cx="4770783" cy="727075"/>
          </a:xfrm>
        </p:spPr>
        <p:txBody>
          <a:bodyPr/>
          <a:lstStyle/>
          <a:p>
            <a:pPr eaLnBrk="1" hangingPunct="1"/>
            <a:r>
              <a:rPr lang="en-US" altLang="zh-CN" dirty="0"/>
              <a:t>Thread</a:t>
            </a:r>
            <a:r>
              <a:rPr lang="zh-CN" altLang="en-US" dirty="0"/>
              <a:t>方法</a:t>
            </a:r>
          </a:p>
        </p:txBody>
      </p:sp>
      <p:sp>
        <p:nvSpPr>
          <p:cNvPr id="3" name="爆炸形 1 2"/>
          <p:cNvSpPr/>
          <p:nvPr/>
        </p:nvSpPr>
        <p:spPr>
          <a:xfrm>
            <a:off x="942877" y="1126261"/>
            <a:ext cx="4887353" cy="2656936"/>
          </a:xfrm>
          <a:prstGeom prst="irregularSeal1">
            <a:avLst/>
          </a:prstGeom>
          <a:solidFill>
            <a:schemeClr val="accent5">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Thread.Sleep</a:t>
            </a:r>
            <a:endParaRPr lang="zh-CN" altLang="en-US" sz="3200" dirty="0">
              <a:latin typeface="微软雅黑" panose="020B0503020204020204" pitchFamily="34" charset="-122"/>
              <a:ea typeface="微软雅黑" panose="020B0503020204020204" pitchFamily="34" charset="-122"/>
            </a:endParaRPr>
          </a:p>
        </p:txBody>
      </p:sp>
      <p:sp>
        <p:nvSpPr>
          <p:cNvPr id="6" name="爆炸形 1 5"/>
          <p:cNvSpPr/>
          <p:nvPr/>
        </p:nvSpPr>
        <p:spPr>
          <a:xfrm>
            <a:off x="94287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Thread.</a:t>
            </a:r>
            <a:r>
              <a:rPr lang="en-US" altLang="zh-CN" sz="3200"/>
              <a:t> Abort</a:t>
            </a:r>
            <a:endParaRPr lang="zh-CN" altLang="en-US" sz="3200">
              <a:latin typeface="微软雅黑" panose="020B0503020204020204" pitchFamily="34" charset="-122"/>
              <a:ea typeface="微软雅黑" panose="020B0503020204020204" pitchFamily="34" charset="-122"/>
            </a:endParaRPr>
          </a:p>
        </p:txBody>
      </p:sp>
      <p:sp>
        <p:nvSpPr>
          <p:cNvPr id="5" name="爆炸形 1 4"/>
          <p:cNvSpPr/>
          <p:nvPr/>
        </p:nvSpPr>
        <p:spPr>
          <a:xfrm>
            <a:off x="660636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Thread.</a:t>
            </a:r>
            <a:r>
              <a:rPr lang="en-US" altLang="zh-CN" sz="3200" dirty="0"/>
              <a:t> Join</a:t>
            </a:r>
            <a:endParaRPr lang="zh-CN" altLang="en-US" sz="32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185" y="465136"/>
            <a:ext cx="5966254" cy="3693395"/>
          </a:xfrm>
          <a:prstGeom prst="rect">
            <a:avLst/>
          </a:prstGeom>
        </p:spPr>
      </p:pic>
    </p:spTree>
    <p:extLst>
      <p:ext uri="{BB962C8B-B14F-4D97-AF65-F5344CB8AC3E}">
        <p14:creationId xmlns:p14="http://schemas.microsoft.com/office/powerpoint/2010/main" val="862669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4" descr="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94" y="1896581"/>
            <a:ext cx="3635375"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5" descr="ca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6324" y="1968035"/>
            <a:ext cx="37084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6"/>
          <p:cNvSpPr txBox="1">
            <a:spLocks noChangeArrowheads="1"/>
          </p:cNvSpPr>
          <p:nvPr/>
        </p:nvSpPr>
        <p:spPr bwMode="auto">
          <a:xfrm>
            <a:off x="4437271" y="90847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800" dirty="0">
                <a:solidFill>
                  <a:srgbClr val="002060"/>
                </a:solidFill>
                <a:latin typeface="微软雅黑" panose="020B0503020204020204" pitchFamily="34" charset="-122"/>
                <a:ea typeface="微软雅黑" panose="020B0503020204020204" pitchFamily="34" charset="-122"/>
              </a:rPr>
              <a:t>杀死正在运行的线程</a:t>
            </a:r>
          </a:p>
        </p:txBody>
      </p:sp>
      <p:sp>
        <p:nvSpPr>
          <p:cNvPr id="38919" name="AutoShape 9"/>
          <p:cNvSpPr>
            <a:spLocks noChangeArrowheads="1"/>
          </p:cNvSpPr>
          <p:nvPr/>
        </p:nvSpPr>
        <p:spPr bwMode="auto">
          <a:xfrm>
            <a:off x="5265946" y="2915772"/>
            <a:ext cx="1727200" cy="792163"/>
          </a:xfrm>
          <a:prstGeom prst="notchedRightArrow">
            <a:avLst>
              <a:gd name="adj1" fmla="val 50000"/>
              <a:gd name="adj2" fmla="val 5450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圆角矩形 7"/>
          <p:cNvSpPr/>
          <p:nvPr/>
        </p:nvSpPr>
        <p:spPr>
          <a:xfrm>
            <a:off x="4592956" y="5000822"/>
            <a:ext cx="3119214" cy="1083708"/>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rgbClr val="7030A0"/>
                </a:solidFill>
                <a:latin typeface="微软雅黑" panose="020B0503020204020204" pitchFamily="34" charset="-122"/>
                <a:ea typeface="微软雅黑" panose="020B0503020204020204" pitchFamily="34" charset="-122"/>
              </a:rPr>
              <a:t>丢失资源</a:t>
            </a:r>
          </a:p>
        </p:txBody>
      </p:sp>
    </p:spTree>
    <p:extLst>
      <p:ext uri="{BB962C8B-B14F-4D97-AF65-F5344CB8AC3E}">
        <p14:creationId xmlns:p14="http://schemas.microsoft.com/office/powerpoint/2010/main" val="9988812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3556289" y="696196"/>
            <a:ext cx="5200153" cy="693737"/>
          </a:xfrm>
        </p:spPr>
        <p:txBody>
          <a:bodyPr>
            <a:normAutofit/>
          </a:bodyPr>
          <a:lstStyle/>
          <a:p>
            <a:pPr algn="ctr" eaLnBrk="1" hangingPunct="1"/>
            <a:r>
              <a:rPr lang="zh-CN" altLang="en-US" dirty="0"/>
              <a:t>线程的常用属性</a:t>
            </a:r>
          </a:p>
        </p:txBody>
      </p:sp>
      <p:pic>
        <p:nvPicPr>
          <p:cNvPr id="3" name="内容占位符 2"/>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16724" y="1635125"/>
            <a:ext cx="9044517" cy="5222875"/>
          </a:xfrm>
        </p:spPr>
      </p:pic>
    </p:spTree>
    <p:extLst>
      <p:ext uri="{BB962C8B-B14F-4D97-AF65-F5344CB8AC3E}">
        <p14:creationId xmlns:p14="http://schemas.microsoft.com/office/powerpoint/2010/main" val="21961516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04312" y="815465"/>
            <a:ext cx="6481763" cy="693737"/>
          </a:xfrm>
        </p:spPr>
        <p:txBody>
          <a:bodyPr>
            <a:normAutofit/>
          </a:bodyPr>
          <a:lstStyle/>
          <a:p>
            <a:pPr eaLnBrk="1" hangingPunct="1"/>
            <a:r>
              <a:rPr lang="zh-CN" altLang="en-US" dirty="0"/>
              <a:t>前台线程与后台线程</a:t>
            </a:r>
          </a:p>
        </p:txBody>
      </p:sp>
      <p:sp>
        <p:nvSpPr>
          <p:cNvPr id="2" name="矩形 1"/>
          <p:cNvSpPr/>
          <p:nvPr/>
        </p:nvSpPr>
        <p:spPr>
          <a:xfrm>
            <a:off x="104312" y="1887984"/>
            <a:ext cx="6096000" cy="4247317"/>
          </a:xfrm>
          <a:prstGeom prst="rect">
            <a:avLst/>
          </a:prstGeom>
        </p:spPr>
        <p:txBody>
          <a:bodyPr>
            <a:spAutoFit/>
          </a:bodyPr>
          <a:lstStyle/>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前台线程：只有所有的前台线程都结束，应用程序才能结束。默认情况下创建的线程都是前台线程</a:t>
            </a:r>
            <a:endParaRPr lang="en-US" altLang="zh-CN"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后台线程：只要所有的前台线程结束，后台线程自动结束。</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a:solidFill>
                  <a:srgbClr val="002060"/>
                </a:solidFill>
                <a:latin typeface="微软雅黑" panose="020B0503020204020204" pitchFamily="34" charset="-122"/>
                <a:ea typeface="微软雅黑" panose="020B0503020204020204" pitchFamily="34" charset="-122"/>
              </a:rPr>
              <a:t>通过</a:t>
            </a:r>
            <a:r>
              <a:rPr lang="en-US" altLang="zh-CN" sz="1800" dirty="0" err="1">
                <a:solidFill>
                  <a:srgbClr val="002060"/>
                </a:solidFill>
                <a:latin typeface="微软雅黑" panose="020B0503020204020204" pitchFamily="34" charset="-122"/>
                <a:ea typeface="微软雅黑" panose="020B0503020204020204" pitchFamily="34" charset="-122"/>
              </a:rPr>
              <a:t>Thread.IsBackground</a:t>
            </a:r>
            <a:r>
              <a:rPr lang="zh-CN" altLang="en-US" sz="1800" dirty="0">
                <a:solidFill>
                  <a:srgbClr val="002060"/>
                </a:solidFill>
                <a:latin typeface="微软雅黑" panose="020B0503020204020204" pitchFamily="34" charset="-122"/>
                <a:ea typeface="微软雅黑" panose="020B0503020204020204" pitchFamily="34" charset="-122"/>
              </a:rPr>
              <a:t>设置后台线程。</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a:solidFill>
                  <a:srgbClr val="002060"/>
                </a:solidFill>
                <a:latin typeface="微软雅黑" panose="020B0503020204020204" pitchFamily="34" charset="-122"/>
                <a:ea typeface="微软雅黑" panose="020B0503020204020204" pitchFamily="34" charset="-122"/>
              </a:rPr>
              <a:t>且必须在调用</a:t>
            </a:r>
            <a:r>
              <a:rPr lang="en-US" altLang="zh-CN" sz="1800" dirty="0">
                <a:solidFill>
                  <a:srgbClr val="002060"/>
                </a:solidFill>
                <a:latin typeface="微软雅黑" panose="020B0503020204020204" pitchFamily="34" charset="-122"/>
                <a:ea typeface="微软雅黑" panose="020B0503020204020204" pitchFamily="34" charset="-122"/>
              </a:rPr>
              <a:t>Start</a:t>
            </a:r>
            <a:r>
              <a:rPr lang="zh-CN" altLang="en-US" sz="1800" dirty="0">
                <a:solidFill>
                  <a:srgbClr val="002060"/>
                </a:solidFill>
                <a:latin typeface="微软雅黑" panose="020B0503020204020204" pitchFamily="34" charset="-122"/>
                <a:ea typeface="微软雅黑" panose="020B0503020204020204" pitchFamily="34" charset="-122"/>
              </a:rPr>
              <a:t>方法之前设置线程的类型，否则一旦线程运行，将无法改变其类型</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一般后台线程用于处理时间较短的任务，如在一个</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服务器中可以利用后台线程来处理客户端发过来的请求信息。</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而前台线程一般用于处理需要长时间等待的任务，如在</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服务器中的监听客户端请求的程序，或是定时对某些系统资源进行扫描的程序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365" y="1887984"/>
            <a:ext cx="5954237" cy="3712716"/>
          </a:xfrm>
          <a:prstGeom prst="rect">
            <a:avLst/>
          </a:prstGeom>
        </p:spPr>
      </p:pic>
    </p:spTree>
    <p:extLst>
      <p:ext uri="{BB962C8B-B14F-4D97-AF65-F5344CB8AC3E}">
        <p14:creationId xmlns:p14="http://schemas.microsoft.com/office/powerpoint/2010/main" val="28989700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213462"/>
            <a:ext cx="12182475" cy="3644537"/>
          </a:xfrm>
          <a:prstGeom prst="rect">
            <a:avLst/>
          </a:prstGeom>
        </p:spPr>
      </p:pic>
      <p:sp>
        <p:nvSpPr>
          <p:cNvPr id="13315" name="Rectangle 2"/>
          <p:cNvSpPr>
            <a:spLocks noGrp="1" noChangeArrowheads="1"/>
          </p:cNvSpPr>
          <p:nvPr>
            <p:ph type="title" idx="4294967295"/>
          </p:nvPr>
        </p:nvSpPr>
        <p:spPr>
          <a:xfrm>
            <a:off x="2872532" y="155507"/>
            <a:ext cx="6456459" cy="796925"/>
          </a:xfrm>
        </p:spPr>
        <p:txBody>
          <a:bodyPr>
            <a:normAutofit/>
          </a:bodyPr>
          <a:lstStyle/>
          <a:p>
            <a:pPr algn="ctr" eaLnBrk="1" hangingPunct="1"/>
            <a:r>
              <a:rPr lang="zh-CN" altLang="en-US" sz="3200" dirty="0"/>
              <a:t>线程的优先级与线程调度</a:t>
            </a:r>
          </a:p>
        </p:txBody>
      </p:sp>
      <p:sp>
        <p:nvSpPr>
          <p:cNvPr id="13316" name="Rectangle 3"/>
          <p:cNvSpPr>
            <a:spLocks noGrp="1" noChangeArrowheads="1"/>
          </p:cNvSpPr>
          <p:nvPr>
            <p:ph type="body" idx="4294967295"/>
          </p:nvPr>
        </p:nvSpPr>
        <p:spPr>
          <a:xfrm>
            <a:off x="1385043" y="815864"/>
            <a:ext cx="8857995" cy="2765425"/>
          </a:xfrm>
        </p:spPr>
        <p:txBody>
          <a:bodyPr>
            <a:normAutofit/>
          </a:bodyPr>
          <a:lstStyle/>
          <a:p>
            <a:pPr eaLnBrk="1" hangingPunct="1">
              <a:lnSpc>
                <a:spcPct val="125000"/>
              </a:lnSpc>
            </a:pPr>
            <a:r>
              <a:rPr lang="en-US" altLang="zh-CN" sz="2000" dirty="0">
                <a:latin typeface="微软雅黑" panose="020B0503020204020204" pitchFamily="34" charset="-122"/>
                <a:ea typeface="微软雅黑" panose="020B0503020204020204" pitchFamily="34" charset="-122"/>
              </a:rPr>
              <a:t> windows</a:t>
            </a:r>
            <a:r>
              <a:rPr lang="zh-CN" altLang="en-US" sz="2000" dirty="0">
                <a:latin typeface="微软雅黑" panose="020B0503020204020204" pitchFamily="34" charset="-122"/>
                <a:ea typeface="微软雅黑" panose="020B0503020204020204" pitchFamily="34" charset="-122"/>
              </a:rPr>
              <a:t>中的线程按照优先级进行调度</a:t>
            </a:r>
            <a:endParaRPr lang="en-US" altLang="zh-CN" sz="20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000" dirty="0">
                <a:latin typeface="微软雅黑" panose="020B0503020204020204" pitchFamily="34" charset="-122"/>
                <a:ea typeface="微软雅黑" panose="020B0503020204020204" pitchFamily="34" charset="-122"/>
              </a:rPr>
              <a:t> 具有最高优先权的线程一直被执行</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相同优先级的线程 按时间片轮转执行，时间片在</a:t>
            </a: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系统中通常</a:t>
            </a:r>
            <a:r>
              <a:rPr lang="en-US" altLang="zh-CN" sz="2000" dirty="0">
                <a:latin typeface="微软雅黑" panose="020B0503020204020204" pitchFamily="34" charset="-122"/>
                <a:ea typeface="微软雅黑" panose="020B0503020204020204" pitchFamily="34" charset="-122"/>
              </a:rPr>
              <a:t>20ms</a:t>
            </a:r>
          </a:p>
          <a:p>
            <a:pPr>
              <a:lnSpc>
                <a:spcPct val="125000"/>
              </a:lnSpc>
            </a:pPr>
            <a:r>
              <a:rPr lang="zh-CN" altLang="en-US" sz="2000" dirty="0">
                <a:latin typeface="微软雅黑" panose="020B0503020204020204" pitchFamily="34" charset="-122"/>
                <a:ea typeface="微软雅黑" panose="020B0503020204020204" pitchFamily="34" charset="-122"/>
              </a:rPr>
              <a:t> 当更高优先级的线程就绪时，高优先的线程会抢占执行低优先级的线程</a:t>
            </a:r>
          </a:p>
        </p:txBody>
      </p:sp>
    </p:spTree>
    <p:extLst>
      <p:ext uri="{BB962C8B-B14F-4D97-AF65-F5344CB8AC3E}">
        <p14:creationId xmlns:p14="http://schemas.microsoft.com/office/powerpoint/2010/main" val="27063824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4420925" y="338387"/>
            <a:ext cx="3474720" cy="693737"/>
          </a:xfrm>
        </p:spPr>
        <p:txBody>
          <a:bodyPr/>
          <a:lstStyle/>
          <a:p>
            <a:pPr algn="ctr" eaLnBrk="1" hangingPunct="1"/>
            <a:r>
              <a:rPr lang="zh-CN" altLang="en-US" dirty="0"/>
              <a:t>线程状态</a:t>
            </a:r>
          </a:p>
        </p:txBody>
      </p:sp>
      <p:sp>
        <p:nvSpPr>
          <p:cNvPr id="16388" name="Rectangle 3"/>
          <p:cNvSpPr>
            <a:spLocks noGrp="1" noChangeArrowheads="1"/>
          </p:cNvSpPr>
          <p:nvPr>
            <p:ph type="body" idx="4294967295"/>
          </p:nvPr>
        </p:nvSpPr>
        <p:spPr>
          <a:xfrm>
            <a:off x="2170113" y="1302468"/>
            <a:ext cx="8343900" cy="4219575"/>
          </a:xfrm>
        </p:spPr>
        <p:txBody>
          <a:bodyPr>
            <a:noAutofit/>
          </a:bodyPr>
          <a:lstStyle/>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初始化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线程处于创始中</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就绪</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等待由</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执行</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待命</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只能由一个线程处于待命状态，离执行状态最近</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运行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的当前时间片内执行</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5.  </a:t>
            </a:r>
            <a:r>
              <a:rPr lang="zh-CN" altLang="en-US" sz="2400" dirty="0">
                <a:latin typeface="微软雅黑" panose="020B0503020204020204" pitchFamily="34" charset="-122"/>
                <a:ea typeface="微软雅黑" panose="020B0503020204020204" pitchFamily="34" charset="-122"/>
              </a:rPr>
              <a:t>等待</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线程同步需要等待</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6.  </a:t>
            </a:r>
            <a:r>
              <a:rPr lang="zh-CN" altLang="en-US" sz="2400" dirty="0">
                <a:latin typeface="微软雅黑" panose="020B0503020204020204" pitchFamily="34" charset="-122"/>
                <a:ea typeface="微软雅黑" panose="020B0503020204020204" pitchFamily="34" charset="-122"/>
              </a:rPr>
              <a:t>接转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准备执行，但是它的内核堆栈不在内存，需要内存页面调入，调入后进入就绪状态</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终止</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线程执行完</a:t>
            </a:r>
          </a:p>
        </p:txBody>
      </p:sp>
      <p:sp>
        <p:nvSpPr>
          <p:cNvPr id="2" name="矩形 1"/>
          <p:cNvSpPr/>
          <p:nvPr/>
        </p:nvSpPr>
        <p:spPr>
          <a:xfrm>
            <a:off x="2805596" y="5641570"/>
            <a:ext cx="6433820" cy="523220"/>
          </a:xfrm>
          <a:prstGeom prst="rect">
            <a:avLst/>
          </a:prstGeom>
        </p:spPr>
        <p:txBody>
          <a:bodyPr wrap="square">
            <a:spAutoFit/>
          </a:bodyPr>
          <a:lstStyle/>
          <a:p>
            <a:r>
              <a:rPr lang="zh-CN" altLang="en-US" b="1" dirty="0">
                <a:solidFill>
                  <a:srgbClr val="002060"/>
                </a:solidFill>
                <a:latin typeface="微软雅黑" panose="020B0503020204020204" pitchFamily="34" charset="-122"/>
                <a:ea typeface="微软雅黑" panose="020B0503020204020204" pitchFamily="34" charset="-122"/>
              </a:rPr>
              <a:t>通过</a:t>
            </a:r>
            <a:r>
              <a:rPr lang="en-US" altLang="zh-CN" b="1" dirty="0" err="1">
                <a:solidFill>
                  <a:srgbClr val="002060"/>
                </a:solidFill>
                <a:latin typeface="微软雅黑" panose="020B0503020204020204" pitchFamily="34" charset="-122"/>
                <a:ea typeface="微软雅黑" panose="020B0503020204020204" pitchFamily="34" charset="-122"/>
              </a:rPr>
              <a:t>ThreadState</a:t>
            </a:r>
            <a:r>
              <a:rPr lang="zh-CN" altLang="en-US" b="1" dirty="0">
                <a:solidFill>
                  <a:srgbClr val="002060"/>
                </a:solidFill>
                <a:latin typeface="微软雅黑" panose="020B0503020204020204" pitchFamily="34" charset="-122"/>
                <a:ea typeface="微软雅黑" panose="020B0503020204020204" pitchFamily="34" charset="-122"/>
              </a:rPr>
              <a:t>可以检测线程是处于</a:t>
            </a:r>
            <a:r>
              <a:rPr lang="en-US" altLang="zh-CN" b="1" dirty="0" err="1">
                <a:solidFill>
                  <a:srgbClr val="002060"/>
                </a:solidFill>
                <a:latin typeface="微软雅黑" panose="020B0503020204020204" pitchFamily="34" charset="-122"/>
                <a:ea typeface="微软雅黑" panose="020B0503020204020204" pitchFamily="34" charset="-122"/>
              </a:rPr>
              <a:t>Unstarted</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Sleeping</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Running </a:t>
            </a:r>
            <a:r>
              <a:rPr lang="zh-CN" altLang="en-US" b="1" dirty="0">
                <a:solidFill>
                  <a:srgbClr val="002060"/>
                </a:solidFill>
                <a:latin typeface="微软雅黑" panose="020B0503020204020204" pitchFamily="34" charset="-122"/>
                <a:ea typeface="微软雅黑" panose="020B0503020204020204" pitchFamily="34" charset="-122"/>
              </a:rPr>
              <a:t>等等状态，它比 </a:t>
            </a:r>
            <a:r>
              <a:rPr lang="en-US" altLang="zh-CN" b="1" dirty="0" err="1">
                <a:solidFill>
                  <a:srgbClr val="002060"/>
                </a:solidFill>
                <a:latin typeface="微软雅黑" panose="020B0503020204020204" pitchFamily="34" charset="-122"/>
                <a:ea typeface="微软雅黑" panose="020B0503020204020204" pitchFamily="34" charset="-122"/>
              </a:rPr>
              <a:t>IsAlive</a:t>
            </a:r>
            <a:r>
              <a:rPr lang="en-US" altLang="zh-CN" b="1" dirty="0">
                <a:solidFill>
                  <a:srgbClr val="002060"/>
                </a:solidFill>
                <a:latin typeface="微软雅黑" panose="020B0503020204020204" pitchFamily="34" charset="-122"/>
                <a:ea typeface="微软雅黑" panose="020B0503020204020204" pitchFamily="34" charset="-122"/>
              </a:rPr>
              <a:t> </a:t>
            </a:r>
            <a:r>
              <a:rPr lang="zh-CN" altLang="en-US" b="1" dirty="0">
                <a:solidFill>
                  <a:srgbClr val="002060"/>
                </a:solidFill>
                <a:latin typeface="微软雅黑" panose="020B0503020204020204" pitchFamily="34" charset="-122"/>
                <a:ea typeface="微软雅黑" panose="020B0503020204020204" pitchFamily="34" charset="-122"/>
              </a:rPr>
              <a:t>属性能提供更多的特定信息</a:t>
            </a:r>
          </a:p>
        </p:txBody>
      </p:sp>
    </p:spTree>
    <p:extLst>
      <p:ext uri="{BB962C8B-B14F-4D97-AF65-F5344CB8AC3E}">
        <p14:creationId xmlns:p14="http://schemas.microsoft.com/office/powerpoint/2010/main" val="30826338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687348" y="468727"/>
            <a:ext cx="2824163" cy="796925"/>
          </a:xfrm>
        </p:spPr>
        <p:txBody>
          <a:bodyPr>
            <a:normAutofit/>
          </a:bodyPr>
          <a:lstStyle/>
          <a:p>
            <a:pPr algn="ctr" eaLnBrk="1" hangingPunct="1"/>
            <a:r>
              <a:rPr lang="zh-CN" altLang="en-US" dirty="0"/>
              <a:t>多线程</a:t>
            </a:r>
          </a:p>
        </p:txBody>
      </p:sp>
      <p:sp>
        <p:nvSpPr>
          <p:cNvPr id="15364" name="Rectangle 3"/>
          <p:cNvSpPr>
            <a:spLocks noGrp="1" noChangeArrowheads="1"/>
          </p:cNvSpPr>
          <p:nvPr>
            <p:ph type="body" idx="4294967295"/>
          </p:nvPr>
        </p:nvSpPr>
        <p:spPr>
          <a:xfrm>
            <a:off x="1518699" y="1415562"/>
            <a:ext cx="9594778" cy="5345723"/>
          </a:xfrm>
        </p:spPr>
        <p:txBody>
          <a:bodyPr>
            <a:normAutofit fontScale="85000" lnSpcReduction="10000"/>
          </a:bodyPr>
          <a:lstStyle/>
          <a:p>
            <a:pPr marL="0" indent="0">
              <a:buNone/>
            </a:pPr>
            <a:r>
              <a:rPr lang="en-US" altLang="zh-CN" sz="2800" dirty="0"/>
              <a:t>1</a:t>
            </a:r>
            <a:r>
              <a:rPr lang="zh-CN" altLang="en-US" sz="2800" dirty="0"/>
              <a:t>、</a:t>
            </a:r>
            <a:r>
              <a:rPr lang="en-US" altLang="zh-CN" sz="2800" dirty="0"/>
              <a:t>CPU</a:t>
            </a:r>
            <a:r>
              <a:rPr lang="zh-CN" altLang="en-US" sz="2800" dirty="0"/>
              <a:t>运行速度太快，硬件处理速度跟不上，所以操作系统进行分时间片管理</a:t>
            </a:r>
            <a:endParaRPr lang="en-US" altLang="zh-CN" sz="2800" dirty="0"/>
          </a:p>
          <a:p>
            <a:pPr lvl="1">
              <a:lnSpc>
                <a:spcPct val="125000"/>
              </a:lnSpc>
              <a:spcBef>
                <a:spcPts val="600"/>
              </a:spcBef>
            </a:pPr>
            <a:r>
              <a:rPr lang="zh-CN" altLang="en-US" sz="2200" dirty="0"/>
              <a:t>从宏观角度来说是多线程并发的，因</a:t>
            </a:r>
            <a:r>
              <a:rPr lang="en-US" altLang="zh-CN" sz="2200" dirty="0"/>
              <a:t>CPU</a:t>
            </a:r>
            <a:r>
              <a:rPr lang="zh-CN" altLang="en-US" sz="2200" dirty="0"/>
              <a:t>速度太快，看起来是同时执行不同操作</a:t>
            </a:r>
            <a:endParaRPr lang="en-US" altLang="zh-CN" sz="2200" dirty="0"/>
          </a:p>
          <a:p>
            <a:pPr lvl="1">
              <a:lnSpc>
                <a:spcPct val="125000"/>
              </a:lnSpc>
              <a:spcBef>
                <a:spcPts val="600"/>
              </a:spcBef>
            </a:pPr>
            <a:r>
              <a:rPr lang="zh-CN" altLang="en-US" sz="2200" dirty="0"/>
              <a:t>从微观角度来讲，同一时刻通常只能有一个线程在一个核上处理</a:t>
            </a:r>
          </a:p>
          <a:p>
            <a:pPr marL="0" indent="0">
              <a:buNone/>
            </a:pPr>
            <a:r>
              <a:rPr lang="en-US" altLang="zh-CN" sz="2800" dirty="0"/>
              <a:t>2</a:t>
            </a:r>
            <a:r>
              <a:rPr lang="zh-CN" altLang="en-US" sz="2800" dirty="0"/>
              <a:t>、目前电脑都是多核的，一个核在同一时刻运行一个线程，超线程技术处理两个线程，目前最常见的</a:t>
            </a:r>
            <a:r>
              <a:rPr lang="en-US" altLang="zh-CN" sz="2800" dirty="0"/>
              <a:t>CPU</a:t>
            </a:r>
            <a:r>
              <a:rPr lang="zh-CN" altLang="en-US" sz="2800" dirty="0"/>
              <a:t>是</a:t>
            </a:r>
            <a:r>
              <a:rPr lang="en-US" altLang="zh-CN" sz="2800" dirty="0"/>
              <a:t>16</a:t>
            </a:r>
            <a:r>
              <a:rPr lang="zh-CN" altLang="en-US" sz="2800" dirty="0"/>
              <a:t>核</a:t>
            </a:r>
            <a:r>
              <a:rPr lang="en-US" altLang="zh-CN" sz="2800" dirty="0"/>
              <a:t>32</a:t>
            </a:r>
            <a:r>
              <a:rPr lang="zh-CN" altLang="en-US" sz="2800" dirty="0"/>
              <a:t>线程，最高</a:t>
            </a:r>
            <a:r>
              <a:rPr lang="en-US" altLang="zh-CN" sz="2800" dirty="0"/>
              <a:t>EPYC 7H12</a:t>
            </a:r>
          </a:p>
          <a:p>
            <a:pPr marL="0" indent="0">
              <a:buNone/>
            </a:pPr>
            <a:endParaRPr lang="en-US" altLang="zh-CN" sz="2800" dirty="0"/>
          </a:p>
          <a:p>
            <a:pPr marL="0" indent="0">
              <a:buNone/>
            </a:pPr>
            <a:r>
              <a:rPr lang="zh-CN" altLang="en-US" sz="2800" dirty="0"/>
              <a:t>多线程的优点：</a:t>
            </a:r>
            <a:endParaRPr lang="en-US" altLang="zh-CN" sz="2800" dirty="0"/>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线程机制使可以同时完成多个任务；可以使程序的响应速度更快；可以让占用大量处理时间的任务或当前没有进行处理的任务定期将处理时间让给别的任务；可以随时停止任务；可以设置每个任务的优先级以优化程序性能</a:t>
            </a:r>
            <a:endParaRPr lang="en-US" altLang="zh-CN" sz="22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程序具有异步执行能力以充分发挥机器计算能力，程序还可以利用其他计算机的处理能力</a:t>
            </a: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合理的线程分工使得数据计算与用户交互得到均衡</a:t>
            </a:r>
          </a:p>
          <a:p>
            <a:pPr lvl="1"/>
            <a:endParaRPr lang="en-US" altLang="zh-CN" sz="2600" dirty="0"/>
          </a:p>
          <a:p>
            <a:endParaRPr lang="en-US" altLang="zh-CN" sz="2800" dirty="0"/>
          </a:p>
          <a:p>
            <a:endParaRPr lang="zh-CN" altLang="en-US" sz="2800" dirty="0"/>
          </a:p>
        </p:txBody>
      </p:sp>
      <p:sp>
        <p:nvSpPr>
          <p:cNvPr id="2" name="文本框 1">
            <a:extLst>
              <a:ext uri="{FF2B5EF4-FFF2-40B4-BE49-F238E27FC236}">
                <a16:creationId xmlns:a16="http://schemas.microsoft.com/office/drawing/2014/main" id="{B192C42C-4307-4AF7-AF50-975A4FDCE3EC}"/>
              </a:ext>
            </a:extLst>
          </p:cNvPr>
          <p:cNvSpPr txBox="1"/>
          <p:nvPr/>
        </p:nvSpPr>
        <p:spPr>
          <a:xfrm>
            <a:off x="51304" y="3565060"/>
            <a:ext cx="2934789" cy="369332"/>
          </a:xfrm>
          <a:prstGeom prst="rect">
            <a:avLst/>
          </a:prstGeom>
          <a:noFill/>
        </p:spPr>
        <p:txBody>
          <a:bodyPr wrap="square" rtlCol="0">
            <a:spAutoFit/>
          </a:bodyPr>
          <a:lstStyle/>
          <a:p>
            <a:pPr algn="ctr"/>
            <a:r>
              <a:rPr lang="en-US" altLang="zh-CN" sz="1800" dirty="0">
                <a:solidFill>
                  <a:srgbClr val="7030A0"/>
                </a:solidFill>
                <a:latin typeface="Consolas" panose="020B0609020204030204" pitchFamily="49" charset="0"/>
                <a:ea typeface="微软雅黑" panose="020B0503020204020204" pitchFamily="34" charset="-122"/>
              </a:rPr>
              <a:t>GPU?  CUDA?  </a:t>
            </a:r>
            <a:r>
              <a:rPr lang="en-US" altLang="zh-CN" sz="1800" dirty="0" err="1">
                <a:solidFill>
                  <a:srgbClr val="7030A0"/>
                </a:solidFill>
                <a:latin typeface="Consolas" panose="020B0609020204030204" pitchFamily="49" charset="0"/>
                <a:ea typeface="微软雅黑" panose="020B0503020204020204" pitchFamily="34" charset="-122"/>
              </a:rPr>
              <a:t>cudnn</a:t>
            </a:r>
            <a:r>
              <a:rPr lang="en-US" altLang="zh-CN" sz="1800" dirty="0">
                <a:solidFill>
                  <a:srgbClr val="7030A0"/>
                </a:solidFill>
                <a:latin typeface="Consolas" panose="020B0609020204030204" pitchFamily="49" charset="0"/>
                <a:ea typeface="微软雅黑" panose="020B0503020204020204" pitchFamily="34" charset="-122"/>
              </a:rPr>
              <a:t>?</a:t>
            </a:r>
            <a:endParaRPr lang="zh-CN" altLang="en-US" sz="1800" dirty="0">
              <a:solidFill>
                <a:srgbClr val="7030A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96508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393700" y="1120830"/>
            <a:ext cx="4203700" cy="4413250"/>
          </a:xfrm>
          <a:noFill/>
        </p:spPr>
        <p:txBody>
          <a:bodyPr>
            <a:normAutofit fontScale="775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进程</a:t>
            </a:r>
          </a:p>
          <a:p>
            <a:pPr marL="0" indent="0">
              <a:lnSpc>
                <a:spcPct val="125000"/>
              </a:lnSpc>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是一个多任务的系统，它能够同时运行多个程序，其中的每一个正在运行的程序就称为一个“进程”</a:t>
            </a: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en-US" altLang="zh-CN" sz="2400" dirty="0"/>
              <a:t>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可以通过任务管理器查看</a:t>
            </a:r>
            <a:r>
              <a:rPr lang="en-US" altLang="zh-CN" sz="2400" dirty="0"/>
              <a:t>Windows</a:t>
            </a:r>
            <a:r>
              <a:rPr lang="zh-CN" altLang="en-US" sz="2400" dirty="0">
                <a:latin typeface="微软雅黑" panose="020B0503020204020204" pitchFamily="34" charset="-122"/>
                <a:ea typeface="微软雅黑" panose="020B0503020204020204" pitchFamily="34" charset="-122"/>
              </a:rPr>
              <a:t>系统中当前运行的程序和进程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进程可以理解为一个程序的基本边界。是应用程序的一个运行例程，是应用程序的一次动态执行过程</a:t>
            </a:r>
            <a:endParaRPr lang="zh-CN" altLang="en-US" sz="24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400" y="1120830"/>
            <a:ext cx="7587025" cy="4972239"/>
          </a:xfrm>
          <a:prstGeom prst="rect">
            <a:avLst/>
          </a:prstGeom>
        </p:spPr>
      </p:pic>
    </p:spTree>
    <p:extLst>
      <p:ext uri="{BB962C8B-B14F-4D97-AF65-F5344CB8AC3E}">
        <p14:creationId xmlns:p14="http://schemas.microsoft.com/office/powerpoint/2010/main" val="8854066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4341823" y="612030"/>
            <a:ext cx="3514725" cy="682625"/>
          </a:xfrm>
        </p:spPr>
        <p:txBody>
          <a:bodyPr>
            <a:normAutofit/>
          </a:bodyPr>
          <a:lstStyle/>
          <a:p>
            <a:pPr algn="ctr"/>
            <a:r>
              <a:rPr lang="zh-CN" altLang="en-US" dirty="0"/>
              <a:t>线程的并行</a:t>
            </a:r>
          </a:p>
        </p:txBody>
      </p:sp>
      <p:pic>
        <p:nvPicPr>
          <p:cNvPr id="5" name="图片 4"/>
          <p:cNvPicPr>
            <a:picLocks noChangeAspect="1"/>
          </p:cNvPicPr>
          <p:nvPr/>
        </p:nvPicPr>
        <p:blipFill>
          <a:blip r:embed="rId3"/>
          <a:stretch>
            <a:fillRect/>
          </a:stretch>
        </p:blipFill>
        <p:spPr>
          <a:xfrm>
            <a:off x="508988" y="1582310"/>
            <a:ext cx="11180397" cy="4895201"/>
          </a:xfrm>
          <a:prstGeom prst="rect">
            <a:avLst/>
          </a:prstGeom>
        </p:spPr>
      </p:pic>
    </p:spTree>
    <p:extLst>
      <p:ext uri="{BB962C8B-B14F-4D97-AF65-F5344CB8AC3E}">
        <p14:creationId xmlns:p14="http://schemas.microsoft.com/office/powerpoint/2010/main" val="40487574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025637" y="2347905"/>
            <a:ext cx="4591490" cy="3336185"/>
          </a:xfrm>
          <a:prstGeom prst="ellipse">
            <a:avLst/>
          </a:prstGeom>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9" name="Rectangle 2"/>
          <p:cNvSpPr>
            <a:spLocks noGrp="1" noChangeArrowheads="1"/>
          </p:cNvSpPr>
          <p:nvPr>
            <p:ph type="title" idx="4294967295"/>
          </p:nvPr>
        </p:nvSpPr>
        <p:spPr>
          <a:xfrm>
            <a:off x="1043356" y="1319696"/>
            <a:ext cx="3884613" cy="681038"/>
          </a:xfrm>
        </p:spPr>
        <p:txBody>
          <a:bodyPr>
            <a:normAutofit/>
          </a:bodyPr>
          <a:lstStyle/>
          <a:p>
            <a:pPr eaLnBrk="1" hangingPunct="1"/>
            <a:r>
              <a:rPr lang="zh-CN" altLang="en-US" dirty="0"/>
              <a:t>线程的并发</a:t>
            </a:r>
          </a:p>
        </p:txBody>
      </p:sp>
      <p:sp>
        <p:nvSpPr>
          <p:cNvPr id="7" name="圆角矩形 6"/>
          <p:cNvSpPr/>
          <p:nvPr/>
        </p:nvSpPr>
        <p:spPr>
          <a:xfrm>
            <a:off x="8781317" y="2163421"/>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4" name="上箭头 3"/>
          <p:cNvSpPr/>
          <p:nvPr/>
        </p:nvSpPr>
        <p:spPr>
          <a:xfrm>
            <a:off x="9132851" y="2815541"/>
            <a:ext cx="252028" cy="984312"/>
          </a:xfrm>
          <a:prstGeom prst="upArrow">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上箭头 15"/>
          <p:cNvSpPr/>
          <p:nvPr/>
        </p:nvSpPr>
        <p:spPr>
          <a:xfrm rot="2207692" flipH="1">
            <a:off x="10049583" y="3131350"/>
            <a:ext cx="245584" cy="855251"/>
          </a:xfrm>
          <a:prstGeom prst="upArrow">
            <a:avLst>
              <a:gd name="adj1" fmla="val 50000"/>
              <a:gd name="adj2" fmla="val 54005"/>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a:solidFill>
              <a:schemeClr val="accent4">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环形箭头 5"/>
          <p:cNvSpPr/>
          <p:nvPr/>
        </p:nvSpPr>
        <p:spPr>
          <a:xfrm rot="330516">
            <a:off x="8837550" y="3094443"/>
            <a:ext cx="1459821" cy="1241797"/>
          </a:xfrm>
          <a:prstGeom prst="circularArrow">
            <a:avLst>
              <a:gd name="adj1" fmla="val 9956"/>
              <a:gd name="adj2" fmla="val 1147521"/>
              <a:gd name="adj3" fmla="val 18341935"/>
              <a:gd name="adj4" fmla="val 14822644"/>
              <a:gd name="adj5" fmla="val 14982"/>
            </a:avLst>
          </a:prstGeom>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矩形 17"/>
          <p:cNvSpPr/>
          <p:nvPr/>
        </p:nvSpPr>
        <p:spPr>
          <a:xfrm>
            <a:off x="8781317" y="396956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CPU</a:t>
            </a:r>
            <a:endParaRPr lang="zh-CN" altLang="en-US" dirty="0">
              <a:solidFill>
                <a:schemeClr val="accent2">
                  <a:lumMod val="50000"/>
                </a:schemeClr>
              </a:solidFill>
            </a:endParaRPr>
          </a:p>
        </p:txBody>
      </p:sp>
      <p:sp>
        <p:nvSpPr>
          <p:cNvPr id="19" name="圆角矩形 18"/>
          <p:cNvSpPr/>
          <p:nvPr/>
        </p:nvSpPr>
        <p:spPr>
          <a:xfrm>
            <a:off x="10472490" y="26306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0" name="圆角矩形 19"/>
          <p:cNvSpPr/>
          <p:nvPr/>
        </p:nvSpPr>
        <p:spPr>
          <a:xfrm>
            <a:off x="10837041" y="39481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1" name="圆角矩形 20"/>
          <p:cNvSpPr/>
          <p:nvPr/>
        </p:nvSpPr>
        <p:spPr>
          <a:xfrm>
            <a:off x="10446997" y="4972830"/>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2" name="圆角矩形 21"/>
          <p:cNvSpPr/>
          <p:nvPr/>
        </p:nvSpPr>
        <p:spPr>
          <a:xfrm>
            <a:off x="8781317" y="5468066"/>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3" name="圆角矩形 22"/>
          <p:cNvSpPr/>
          <p:nvPr/>
        </p:nvSpPr>
        <p:spPr>
          <a:xfrm>
            <a:off x="7025637" y="503678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4" name="圆角矩形 23"/>
          <p:cNvSpPr/>
          <p:nvPr/>
        </p:nvSpPr>
        <p:spPr>
          <a:xfrm>
            <a:off x="6512359" y="391628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5" name="圆角矩形 24"/>
          <p:cNvSpPr/>
          <p:nvPr/>
        </p:nvSpPr>
        <p:spPr>
          <a:xfrm>
            <a:off x="7090144" y="2675808"/>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3" name="矩形 2"/>
          <p:cNvSpPr/>
          <p:nvPr/>
        </p:nvSpPr>
        <p:spPr>
          <a:xfrm>
            <a:off x="1043356" y="2675808"/>
            <a:ext cx="4205480" cy="3477875"/>
          </a:xfrm>
          <a:prstGeom prst="rect">
            <a:avLst/>
          </a:prstGeom>
        </p:spPr>
        <p:txBody>
          <a:bodyPr wrap="square">
            <a:spAutoFit/>
          </a:bodyPr>
          <a:lstStyle/>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机器采用时间片轮转算法轮流执行线程，形成并发执行</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线程可以很好平衡程序响应与数据处理，还能通过网络利用其它处理机资源</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线程同步控制非常复杂，调试困难</a:t>
            </a:r>
          </a:p>
        </p:txBody>
      </p:sp>
    </p:spTree>
    <p:extLst>
      <p:ext uri="{BB962C8B-B14F-4D97-AF65-F5344CB8AC3E}">
        <p14:creationId xmlns:p14="http://schemas.microsoft.com/office/powerpoint/2010/main" val="3381787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2981740" y="1523310"/>
            <a:ext cx="4055165" cy="727075"/>
          </a:xfrm>
        </p:spPr>
        <p:txBody>
          <a:bodyPr/>
          <a:lstStyle/>
          <a:p>
            <a:pPr eaLnBrk="1" hangingPunct="1"/>
            <a:r>
              <a:rPr lang="zh-CN" altLang="en-US" dirty="0"/>
              <a:t>线程应用场合</a:t>
            </a:r>
          </a:p>
        </p:txBody>
      </p:sp>
      <p:sp>
        <p:nvSpPr>
          <p:cNvPr id="25604" name="Rectangle 3"/>
          <p:cNvSpPr>
            <a:spLocks noGrp="1" noChangeArrowheads="1"/>
          </p:cNvSpPr>
          <p:nvPr>
            <p:ph type="body" idx="4294967295"/>
          </p:nvPr>
        </p:nvSpPr>
        <p:spPr>
          <a:xfrm>
            <a:off x="2981740" y="2899756"/>
            <a:ext cx="6169025" cy="2854325"/>
          </a:xfrm>
        </p:spPr>
        <p:txBody>
          <a:bodyPr>
            <a:normAutofit lnSpcReduction="10000"/>
          </a:bodyPr>
          <a:lstStyle/>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网络通信程序</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Web</a:t>
            </a:r>
            <a:r>
              <a:rPr lang="zh-CN" altLang="en-US" sz="2800" dirty="0">
                <a:latin typeface="微软雅黑" panose="020B0503020204020204" pitchFamily="34" charset="-122"/>
                <a:ea typeface="微软雅黑" panose="020B0503020204020204" pitchFamily="34" charset="-122"/>
              </a:rPr>
              <a:t>服务器和数据库操作</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执行占用大量时间的操作</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有不同优先级的任务</a:t>
            </a:r>
          </a:p>
          <a:p>
            <a:pPr marL="514350" indent="-514350" eaLnBrk="1" hangingPunct="1">
              <a:lnSpc>
                <a:spcPct val="90000"/>
              </a:lnSpc>
              <a:buAutoNum type="arabicPeriod" startAt="5"/>
            </a:pPr>
            <a:r>
              <a:rPr lang="zh-CN" altLang="en-US" sz="2800" dirty="0">
                <a:latin typeface="微软雅黑" panose="020B0503020204020204" pitchFamily="34" charset="-122"/>
                <a:ea typeface="微软雅黑" panose="020B0503020204020204" pitchFamily="34" charset="-122"/>
              </a:rPr>
              <a:t>用户响应效能与数据运算均衡</a:t>
            </a:r>
            <a:endParaRPr lang="en-US" altLang="zh-CN" sz="2800" dirty="0">
              <a:latin typeface="微软雅黑" panose="020B0503020204020204" pitchFamily="34" charset="-122"/>
              <a:ea typeface="微软雅黑" panose="020B0503020204020204" pitchFamily="34" charset="-122"/>
            </a:endParaRPr>
          </a:p>
          <a:p>
            <a:pPr marL="514350" indent="-514350" eaLnBrk="1" hangingPunct="1">
              <a:lnSpc>
                <a:spcPct val="90000"/>
              </a:lnSpc>
              <a:buAutoNum type="arabicPeriod" startAt="5"/>
            </a:pPr>
            <a:r>
              <a:rPr lang="zh-CN" altLang="en-US" sz="2800" dirty="0"/>
              <a:t>机器学习</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82263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685677" y="898153"/>
            <a:ext cx="2790908" cy="762000"/>
          </a:xfrm>
        </p:spPr>
        <p:txBody>
          <a:bodyPr>
            <a:normAutofit/>
          </a:bodyPr>
          <a:lstStyle/>
          <a:p>
            <a:pPr eaLnBrk="1" hangingPunct="1"/>
            <a:r>
              <a:rPr lang="zh-CN" altLang="en-US" dirty="0"/>
              <a:t>线程缺点</a:t>
            </a:r>
          </a:p>
        </p:txBody>
      </p:sp>
      <p:sp>
        <p:nvSpPr>
          <p:cNvPr id="26628" name="Rectangle 3"/>
          <p:cNvSpPr>
            <a:spLocks noGrp="1" noChangeArrowheads="1"/>
          </p:cNvSpPr>
          <p:nvPr>
            <p:ph type="body" idx="4294967295"/>
          </p:nvPr>
        </p:nvSpPr>
        <p:spPr>
          <a:xfrm>
            <a:off x="1685677" y="2114909"/>
            <a:ext cx="8809038" cy="3829050"/>
          </a:xfrm>
        </p:spPr>
        <p:txBody>
          <a:bodyPr>
            <a:normAutofit fontScale="925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线程上下文信息消耗计算机资源</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线程上下文切换过程，线程会带来资源特殊要求和潜在冲突。如果线程过多，系统管理线程的负担会加大，则其中大多数线程都不会产生明显的进度</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线程控制代码非常复杂，并可能产生许多</a:t>
            </a:r>
            <a:r>
              <a:rPr lang="en-US" altLang="zh-CN" sz="2800" dirty="0">
                <a:latin typeface="微软雅黑" panose="020B0503020204020204" pitchFamily="34" charset="-122"/>
                <a:ea typeface="微软雅黑" panose="020B0503020204020204" pitchFamily="34" charset="-122"/>
              </a:rPr>
              <a:t>bug</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线程的非正常终结会造成资源浪费影响系统的运行性能</a:t>
            </a:r>
          </a:p>
        </p:txBody>
      </p:sp>
    </p:spTree>
    <p:extLst>
      <p:ext uri="{BB962C8B-B14F-4D97-AF65-F5344CB8AC3E}">
        <p14:creationId xmlns:p14="http://schemas.microsoft.com/office/powerpoint/2010/main" val="18963199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949620" y="514069"/>
            <a:ext cx="6481763" cy="693737"/>
          </a:xfrm>
        </p:spPr>
        <p:txBody>
          <a:bodyPr>
            <a:normAutofit/>
          </a:bodyPr>
          <a:lstStyle/>
          <a:p>
            <a:pPr algn="ctr" eaLnBrk="1" hangingPunct="1"/>
            <a:r>
              <a:rPr lang="en-US" altLang="zh-CN" dirty="0"/>
              <a:t>4B.2 </a:t>
            </a:r>
            <a:r>
              <a:rPr lang="zh-CN" altLang="en-US" dirty="0"/>
              <a:t>线程跨域访问</a:t>
            </a:r>
          </a:p>
        </p:txBody>
      </p:sp>
      <p:sp>
        <p:nvSpPr>
          <p:cNvPr id="2" name="矩形 1"/>
          <p:cNvSpPr/>
          <p:nvPr/>
        </p:nvSpPr>
        <p:spPr>
          <a:xfrm>
            <a:off x="435608" y="1491803"/>
            <a:ext cx="6448517" cy="4185761"/>
          </a:xfrm>
          <a:prstGeom prst="rect">
            <a:avLst/>
          </a:prstGeom>
        </p:spPr>
        <p:txBody>
          <a:bodyPr wrap="square">
            <a:spAutoFit/>
          </a:bodyPr>
          <a:lstStyle/>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界面中的控件（</a:t>
            </a:r>
            <a:r>
              <a:rPr lang="en-US" altLang="zh-CN" dirty="0">
                <a:solidFill>
                  <a:srgbClr val="002060"/>
                </a:solidFill>
                <a:latin typeface="微软雅黑" panose="020B0503020204020204" pitchFamily="34" charset="-122"/>
                <a:ea typeface="微软雅黑" panose="020B0503020204020204" pitchFamily="34" charset="-122"/>
              </a:rPr>
              <a:t>textBox1</a:t>
            </a:r>
            <a:r>
              <a:rPr lang="zh-CN" altLang="en-US" dirty="0">
                <a:solidFill>
                  <a:srgbClr val="002060"/>
                </a:solidFill>
                <a:latin typeface="微软雅黑" panose="020B0503020204020204" pitchFamily="34" charset="-122"/>
                <a:ea typeface="微软雅黑" panose="020B0503020204020204" pitchFamily="34" charset="-122"/>
              </a:rPr>
              <a:t>等）是由主线程创建的，</a:t>
            </a:r>
            <a:r>
              <a:rPr lang="en-US" altLang="zh-CN" dirty="0">
                <a:solidFill>
                  <a:srgbClr val="002060"/>
                </a:solidFill>
                <a:latin typeface="微软雅黑" panose="020B0503020204020204" pitchFamily="34" charset="-122"/>
                <a:ea typeface="微软雅黑" panose="020B0503020204020204" pitchFamily="34" charset="-122"/>
              </a:rPr>
              <a:t>thread</a:t>
            </a:r>
            <a:r>
              <a:rPr lang="zh-CN" altLang="en-US" dirty="0">
                <a:solidFill>
                  <a:srgbClr val="002060"/>
                </a:solidFill>
                <a:latin typeface="微软雅黑" panose="020B0503020204020204" pitchFamily="34" charset="-122"/>
                <a:ea typeface="微软雅黑" panose="020B0503020204020204" pitchFamily="34" charset="-122"/>
              </a:rPr>
              <a:t>线程是另外创建的一个线程，在</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上执行的是托管代码，</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强制要求这些代码必须是线程安全的，即不允许跨线程访问</a:t>
            </a:r>
            <a:r>
              <a:rPr lang="en-US" altLang="zh-CN" dirty="0">
                <a:solidFill>
                  <a:srgbClr val="002060"/>
                </a:solidFill>
                <a:latin typeface="微软雅黑" panose="020B0503020204020204" pitchFamily="34" charset="-122"/>
                <a:ea typeface="微软雅黑" panose="020B0503020204020204" pitchFamily="34" charset="-122"/>
              </a:rPr>
              <a:t>Windows</a:t>
            </a:r>
            <a:r>
              <a:rPr lang="zh-CN" altLang="en-US" dirty="0">
                <a:solidFill>
                  <a:srgbClr val="002060"/>
                </a:solidFill>
                <a:latin typeface="微软雅黑" panose="020B0503020204020204" pitchFamily="34" charset="-122"/>
                <a:ea typeface="微软雅黑" panose="020B0503020204020204" pitchFamily="34" charset="-122"/>
              </a:rPr>
              <a:t>窗体的控件；</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在遵守</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安全标准的前提下，实现从一个线程成功地访问另一个线程创建的空间，要使用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的方法回调机制</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的方法回调机制，也是建立在委托基础上的，下面给出它的典型实现过程</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定义、声明回调</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初始化回调方法</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触发对象操作</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p"/>
            </a:pP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036033" y="3368802"/>
            <a:ext cx="5466471" cy="1169551"/>
          </a:xfrm>
          <a:prstGeom prst="rect">
            <a:avLst/>
          </a:prstGeom>
          <a:solidFill>
            <a:schemeClr val="tx1"/>
          </a:solidFill>
        </p:spPr>
        <p:txBody>
          <a:bodyPr wrap="square" rtlCol="0">
            <a:spAutoFit/>
          </a:bodyPr>
          <a:lstStyle/>
          <a:p>
            <a:pPr lvl="1"/>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定义回调 </a:t>
            </a:r>
            <a:endParaRPr lang="en-US" altLang="zh-CN" dirty="0">
              <a:solidFill>
                <a:schemeClr val="bg1"/>
              </a:solidFill>
              <a:latin typeface="Consolas" panose="020B0609020204030204" pitchFamily="49" charset="0"/>
            </a:endParaRPr>
          </a:p>
          <a:p>
            <a:pPr lvl="1"/>
            <a:r>
              <a:rPr lang="en-US" altLang="zh-CN" dirty="0">
                <a:solidFill>
                  <a:schemeClr val="bg1"/>
                </a:solidFill>
                <a:latin typeface="Consolas" panose="020B0609020204030204" pitchFamily="49" charset="0"/>
              </a:rPr>
              <a:t>private delegate void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(Type para); </a:t>
            </a:r>
          </a:p>
          <a:p>
            <a:pPr lvl="1"/>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声明回调 </a:t>
            </a:r>
            <a:endParaRPr lang="en-US" altLang="zh-CN" dirty="0">
              <a:solidFill>
                <a:schemeClr val="bg1"/>
              </a:solidFill>
              <a:latin typeface="Consolas" panose="020B0609020204030204" pitchFamily="49" charset="0"/>
            </a:endParaRPr>
          </a:p>
          <a:p>
            <a:pPr lvl="1"/>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p>
          <a:p>
            <a:endParaRPr lang="zh-CN" altLang="en-US" dirty="0">
              <a:solidFill>
                <a:schemeClr val="bg1"/>
              </a:solidFill>
              <a:latin typeface="Consolas" panose="020B0609020204030204" pitchFamily="49" charset="0"/>
            </a:endParaRPr>
          </a:p>
        </p:txBody>
      </p:sp>
      <p:sp>
        <p:nvSpPr>
          <p:cNvPr id="4" name="文本框 3"/>
          <p:cNvSpPr txBox="1"/>
          <p:nvPr/>
        </p:nvSpPr>
        <p:spPr>
          <a:xfrm>
            <a:off x="3036032" y="4634811"/>
            <a:ext cx="5466471" cy="523220"/>
          </a:xfrm>
          <a:prstGeom prst="rect">
            <a:avLst/>
          </a:prstGeom>
          <a:solidFill>
            <a:schemeClr val="tx1"/>
          </a:solidFill>
        </p:spPr>
        <p:txBody>
          <a:bodyPr wrap="square" rtlCol="0">
            <a:spAutoFit/>
          </a:bodyPr>
          <a:lstStyle/>
          <a:p>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=new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DoSomeMethod</a:t>
            </a:r>
            <a:r>
              <a:rPr lang="en-US" altLang="zh-CN" dirty="0">
                <a:solidFill>
                  <a:schemeClr val="bg1"/>
                </a:solidFill>
                <a:latin typeface="Consolas" panose="020B0609020204030204" pitchFamily="49" charset="0"/>
              </a:rPr>
              <a:t>);</a:t>
            </a:r>
          </a:p>
          <a:p>
            <a:r>
              <a:rPr lang="zh-CN" altLang="en-US" dirty="0">
                <a:solidFill>
                  <a:schemeClr val="bg1"/>
                </a:solidFill>
                <a:latin typeface="Consolas" panose="020B0609020204030204" pitchFamily="49" charset="0"/>
              </a:rPr>
              <a:t>或</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DoSomeMethod</a:t>
            </a:r>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5" name="文本框 4"/>
          <p:cNvSpPr txBox="1"/>
          <p:nvPr/>
        </p:nvSpPr>
        <p:spPr>
          <a:xfrm>
            <a:off x="3036032" y="5612557"/>
            <a:ext cx="5466471" cy="523220"/>
          </a:xfrm>
          <a:prstGeom prst="rect">
            <a:avLst/>
          </a:prstGeom>
          <a:solidFill>
            <a:schemeClr val="tx1"/>
          </a:solidFill>
        </p:spPr>
        <p:txBody>
          <a:bodyPr wrap="square" rtlCol="0">
            <a:spAutoFit/>
          </a:bodyPr>
          <a:lstStyle/>
          <a:p>
            <a:r>
              <a:rPr lang="zh-CN" altLang="en-US" dirty="0">
                <a:solidFill>
                  <a:schemeClr val="bg1"/>
                </a:solidFill>
                <a:latin typeface="Consolas" panose="020B0609020204030204" pitchFamily="49" charset="0"/>
              </a:rPr>
              <a:t>控件</a:t>
            </a:r>
            <a:r>
              <a:rPr lang="en-US" altLang="zh-CN" dirty="0" err="1">
                <a:solidFill>
                  <a:schemeClr val="bg1"/>
                </a:solidFill>
                <a:latin typeface="Consolas" panose="020B0609020204030204" pitchFamily="49" charset="0"/>
              </a:rPr>
              <a:t>obj.Invoke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a:solidFill>
                  <a:schemeClr val="bg1"/>
                </a:solidFill>
                <a:latin typeface="Consolas" panose="020B0609020204030204" pitchFamily="49" charset="0"/>
              </a:rPr>
              <a:t>);</a:t>
            </a:r>
          </a:p>
          <a:p>
            <a:r>
              <a:rPr lang="zh-CN" altLang="en-US" dirty="0">
                <a:solidFill>
                  <a:schemeClr val="bg1"/>
                </a:solidFill>
                <a:latin typeface="Consolas" panose="020B0609020204030204" pitchFamily="49" charset="0"/>
              </a:rPr>
              <a:t>或控件</a:t>
            </a:r>
            <a:r>
              <a:rPr lang="en-US" altLang="zh-CN" dirty="0" err="1">
                <a:solidFill>
                  <a:schemeClr val="bg1"/>
                </a:solidFill>
                <a:latin typeface="Consolas" panose="020B0609020204030204" pitchFamily="49" charset="0"/>
              </a:rPr>
              <a:t>obj.Dispatcher.Invoke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3883512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6570190" y="2394699"/>
            <a:ext cx="3371267" cy="2873002"/>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60894" y="1297756"/>
            <a:ext cx="5681599" cy="716783"/>
          </a:xfrm>
        </p:spPr>
        <p:txBody>
          <a:bodyPr>
            <a:normAutofit/>
          </a:bodyPr>
          <a:lstStyle/>
          <a:p>
            <a:pPr lvl="0"/>
            <a:r>
              <a:rPr lang="en-US" altLang="zh-CN" dirty="0"/>
              <a:t>4.3</a:t>
            </a:r>
            <a:r>
              <a:rPr lang="zh-CN" altLang="en-US" dirty="0"/>
              <a:t>线程同步与异步调用</a:t>
            </a:r>
          </a:p>
        </p:txBody>
      </p:sp>
      <p:graphicFrame>
        <p:nvGraphicFramePr>
          <p:cNvPr id="8" name="图示 7"/>
          <p:cNvGraphicFramePr/>
          <p:nvPr>
            <p:extLst>
              <p:ext uri="{D42A27DB-BD31-4B8C-83A1-F6EECF244321}">
                <p14:modId xmlns:p14="http://schemas.microsoft.com/office/powerpoint/2010/main" val="2976650551"/>
              </p:ext>
            </p:extLst>
          </p:nvPr>
        </p:nvGraphicFramePr>
        <p:xfrm>
          <a:off x="6711417" y="2869308"/>
          <a:ext cx="3023005" cy="2364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圆角矩形 8"/>
          <p:cNvSpPr/>
          <p:nvPr/>
        </p:nvSpPr>
        <p:spPr>
          <a:xfrm>
            <a:off x="1687170" y="3683578"/>
            <a:ext cx="1036851" cy="50409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无限期</a:t>
            </a:r>
          </a:p>
        </p:txBody>
      </p:sp>
      <p:sp>
        <p:nvSpPr>
          <p:cNvPr id="11" name="文本框 10"/>
          <p:cNvSpPr txBox="1"/>
          <p:nvPr/>
        </p:nvSpPr>
        <p:spPr>
          <a:xfrm>
            <a:off x="7650529" y="2419335"/>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异步调用</a:t>
            </a:r>
          </a:p>
        </p:txBody>
      </p:sp>
      <p:sp>
        <p:nvSpPr>
          <p:cNvPr id="12" name="圆角矩形 11"/>
          <p:cNvSpPr/>
          <p:nvPr/>
        </p:nvSpPr>
        <p:spPr>
          <a:xfrm>
            <a:off x="2961472" y="2394699"/>
            <a:ext cx="3371267" cy="2892847"/>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图示 12"/>
          <p:cNvGraphicFramePr/>
          <p:nvPr>
            <p:extLst>
              <p:ext uri="{D42A27DB-BD31-4B8C-83A1-F6EECF244321}">
                <p14:modId xmlns:p14="http://schemas.microsoft.com/office/powerpoint/2010/main" val="2028978882"/>
              </p:ext>
            </p:extLst>
          </p:nvPr>
        </p:nvGraphicFramePr>
        <p:xfrm>
          <a:off x="3102699" y="2870956"/>
          <a:ext cx="3023005" cy="23648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文本框 13"/>
          <p:cNvSpPr txBox="1"/>
          <p:nvPr/>
        </p:nvSpPr>
        <p:spPr>
          <a:xfrm>
            <a:off x="4041811" y="2438237"/>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同步调用</a:t>
            </a:r>
          </a:p>
        </p:txBody>
      </p:sp>
      <p:sp>
        <p:nvSpPr>
          <p:cNvPr id="15" name="椭圆 14"/>
          <p:cNvSpPr/>
          <p:nvPr/>
        </p:nvSpPr>
        <p:spPr>
          <a:xfrm>
            <a:off x="2783798" y="3879552"/>
            <a:ext cx="117896" cy="112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97573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下箭头 6"/>
          <p:cNvSpPr/>
          <p:nvPr/>
        </p:nvSpPr>
        <p:spPr>
          <a:xfrm rot="10800000">
            <a:off x="5036364" y="1646218"/>
            <a:ext cx="1045029" cy="372936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圆角矩形 5"/>
          <p:cNvSpPr/>
          <p:nvPr/>
        </p:nvSpPr>
        <p:spPr>
          <a:xfrm>
            <a:off x="5808130" y="2204837"/>
            <a:ext cx="1106393"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圆角矩形 4"/>
          <p:cNvSpPr/>
          <p:nvPr/>
        </p:nvSpPr>
        <p:spPr>
          <a:xfrm>
            <a:off x="4225674" y="2204837"/>
            <a:ext cx="1088412"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 1"/>
          <p:cNvSpPr>
            <a:spLocks noGrp="1"/>
          </p:cNvSpPr>
          <p:nvPr>
            <p:ph type="title" idx="4294967295"/>
          </p:nvPr>
        </p:nvSpPr>
        <p:spPr>
          <a:xfrm>
            <a:off x="228320" y="1168425"/>
            <a:ext cx="4556097" cy="696912"/>
          </a:xfrm>
        </p:spPr>
        <p:txBody>
          <a:bodyPr/>
          <a:lstStyle/>
          <a:p>
            <a:r>
              <a:rPr lang="zh-CN" altLang="en-US" dirty="0"/>
              <a:t>同步运行</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3271064247"/>
              </p:ext>
            </p:extLst>
          </p:nvPr>
        </p:nvGraphicFramePr>
        <p:xfrm>
          <a:off x="3204376" y="2222749"/>
          <a:ext cx="3128963" cy="3148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p:cNvSpPr txBox="1"/>
          <p:nvPr/>
        </p:nvSpPr>
        <p:spPr>
          <a:xfrm>
            <a:off x="5323959" y="4431556"/>
            <a:ext cx="635110" cy="307777"/>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流程</a:t>
            </a:r>
            <a:r>
              <a:rPr lang="en-US" altLang="zh-CN" dirty="0">
                <a:latin typeface="微软雅黑" panose="020B0503020204020204" pitchFamily="34" charset="-122"/>
                <a:ea typeface="微软雅黑" panose="020B0503020204020204" pitchFamily="34" charset="-122"/>
              </a:rPr>
              <a:t>x</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478780" y="2796850"/>
            <a:ext cx="643125" cy="307777"/>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流程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808130" y="2473198"/>
            <a:ext cx="1128835"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线程</a:t>
            </a:r>
            <a:r>
              <a:rPr lang="en-US" altLang="zh-CN" sz="2800" dirty="0">
                <a:latin typeface="微软雅黑" panose="020B0503020204020204" pitchFamily="34" charset="-122"/>
                <a:ea typeface="微软雅黑" panose="020B0503020204020204" pitchFamily="34" charset="-122"/>
              </a:rPr>
              <a:t>B</a:t>
            </a:r>
            <a:endParaRPr lang="zh-CN" altLang="en-US" sz="28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203233" y="3535145"/>
            <a:ext cx="1156086"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线程</a:t>
            </a:r>
            <a:r>
              <a:rPr lang="en-US" altLang="zh-CN" sz="2800" dirty="0">
                <a:latin typeface="微软雅黑" panose="020B0503020204020204" pitchFamily="34" charset="-122"/>
                <a:ea typeface="微软雅黑" panose="020B0503020204020204" pitchFamily="34" charset="-122"/>
              </a:rPr>
              <a:t>A</a:t>
            </a:r>
            <a:endParaRPr lang="zh-CN" altLang="en-US" sz="28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7"/>
          <a:stretch>
            <a:fillRect/>
          </a:stretch>
        </p:blipFill>
        <p:spPr>
          <a:xfrm>
            <a:off x="7408567" y="2046226"/>
            <a:ext cx="3577177" cy="3246868"/>
          </a:xfrm>
          <a:prstGeom prst="rect">
            <a:avLst/>
          </a:prstGeom>
        </p:spPr>
      </p:pic>
      <p:sp>
        <p:nvSpPr>
          <p:cNvPr id="25" name="圆角矩形 24"/>
          <p:cNvSpPr/>
          <p:nvPr/>
        </p:nvSpPr>
        <p:spPr>
          <a:xfrm>
            <a:off x="4468043"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同步运行</a:t>
            </a:r>
          </a:p>
        </p:txBody>
      </p:sp>
      <p:sp>
        <p:nvSpPr>
          <p:cNvPr id="26" name="圆角矩形 25"/>
          <p:cNvSpPr/>
          <p:nvPr/>
        </p:nvSpPr>
        <p:spPr>
          <a:xfrm>
            <a:off x="7912338"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异步运行</a:t>
            </a:r>
          </a:p>
        </p:txBody>
      </p:sp>
      <p:sp>
        <p:nvSpPr>
          <p:cNvPr id="3" name="圆角矩形 2"/>
          <p:cNvSpPr/>
          <p:nvPr/>
        </p:nvSpPr>
        <p:spPr>
          <a:xfrm>
            <a:off x="6013866" y="3104627"/>
            <a:ext cx="427343" cy="11965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阻塞</a:t>
            </a:r>
          </a:p>
        </p:txBody>
      </p:sp>
    </p:spTree>
    <p:extLst>
      <p:ext uri="{BB962C8B-B14F-4D97-AF65-F5344CB8AC3E}">
        <p14:creationId xmlns:p14="http://schemas.microsoft.com/office/powerpoint/2010/main" val="24589016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8184044" y="2230035"/>
            <a:ext cx="1798783"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658778" y="2230035"/>
            <a:ext cx="2156698"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779228" y="1351293"/>
            <a:ext cx="3859213" cy="706438"/>
          </a:xfrm>
        </p:spPr>
        <p:txBody>
          <a:bodyPr>
            <a:normAutofit fontScale="90000"/>
          </a:bodyPr>
          <a:lstStyle/>
          <a:p>
            <a:r>
              <a:rPr lang="zh-CN" altLang="en-US" dirty="0"/>
              <a:t>线程的异步执行</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1575769121"/>
              </p:ext>
            </p:extLst>
          </p:nvPr>
        </p:nvGraphicFramePr>
        <p:xfrm>
          <a:off x="2846567" y="2591864"/>
          <a:ext cx="4284663" cy="330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直角上箭头 4"/>
          <p:cNvSpPr/>
          <p:nvPr/>
        </p:nvSpPr>
        <p:spPr>
          <a:xfrm rot="5400000">
            <a:off x="8015539" y="4972207"/>
            <a:ext cx="833566" cy="1026240"/>
          </a:xfrm>
          <a:prstGeom prst="bentUpArrow">
            <a:avLst>
              <a:gd name="adj1" fmla="val 2086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上箭头 5"/>
          <p:cNvSpPr/>
          <p:nvPr/>
        </p:nvSpPr>
        <p:spPr>
          <a:xfrm flipV="1">
            <a:off x="6604650" y="2449425"/>
            <a:ext cx="1586786" cy="7548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97948" y="3244491"/>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97756" y="4817277"/>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945442" y="5485327"/>
            <a:ext cx="8579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6519276" y="5485327"/>
            <a:ext cx="87876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907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repeatCount="indefinite" fill="hold" grpId="0" nodeType="afterEffect">
                                  <p:stCondLst>
                                    <p:cond delay="0"/>
                                  </p:stCondLst>
                                  <p:endCondLst>
                                    <p:cond evt="onNext" delay="0">
                                      <p:tgtEl>
                                        <p:sldTgt/>
                                      </p:tgtEl>
                                    </p:cond>
                                  </p:endCondLst>
                                  <p:childTnLst>
                                    <p:set>
                                      <p:cBhvr>
                                        <p:cTn id="6" dur="1" fill="hold">
                                          <p:stCondLst>
                                            <p:cond delay="0"/>
                                          </p:stCondLst>
                                        </p:cTn>
                                        <p:tgtEl>
                                          <p:spTgt spid="4">
                                            <p:graphicEl>
                                              <a:dgm id="{6A762C57-16D1-471E-BCE7-1D3C08B0F08D}"/>
                                            </p:graphicEl>
                                          </p:spTgt>
                                        </p:tgtEl>
                                        <p:attrNameLst>
                                          <p:attrName>style.visibility</p:attrName>
                                        </p:attrNameLst>
                                      </p:cBhvr>
                                      <p:to>
                                        <p:strVal val="visible"/>
                                      </p:to>
                                    </p:set>
                                    <p:animEffect transition="in" filter="wheel(2)">
                                      <p:cBhvr>
                                        <p:cTn id="7" dur="3000"/>
                                        <p:tgtEl>
                                          <p:spTgt spid="4">
                                            <p:graphicEl>
                                              <a:dgm id="{6A762C57-16D1-471E-BCE7-1D3C08B0F08D}"/>
                                            </p:graphicEl>
                                          </p:spTgt>
                                        </p:tgtEl>
                                      </p:cBhvr>
                                    </p:animEffect>
                                  </p:childTnLst>
                                </p:cTn>
                              </p:par>
                              <p:par>
                                <p:cTn id="8" presetID="21" presetClass="entr" presetSubtype="1" repeatCount="indefinite" fill="hold" grpId="0" nodeType="withEffect">
                                  <p:stCondLst>
                                    <p:cond delay="0"/>
                                  </p:stCondLst>
                                  <p:endCondLst>
                                    <p:cond evt="onNext" delay="0">
                                      <p:tgtEl>
                                        <p:sldTgt/>
                                      </p:tgtEl>
                                    </p:cond>
                                  </p:endCondLst>
                                  <p:childTnLst>
                                    <p:set>
                                      <p:cBhvr>
                                        <p:cTn id="9" dur="1" fill="hold">
                                          <p:stCondLst>
                                            <p:cond delay="0"/>
                                          </p:stCondLst>
                                        </p:cTn>
                                        <p:tgtEl>
                                          <p:spTgt spid="4">
                                            <p:graphicEl>
                                              <a:dgm id="{8CC71B90-FFA0-4C13-B1CA-61C9068A66E2}"/>
                                            </p:graphicEl>
                                          </p:spTgt>
                                        </p:tgtEl>
                                        <p:attrNameLst>
                                          <p:attrName>style.visibility</p:attrName>
                                        </p:attrNameLst>
                                      </p:cBhvr>
                                      <p:to>
                                        <p:strVal val="visible"/>
                                      </p:to>
                                    </p:set>
                                    <p:animEffect transition="in" filter="wheel(1)">
                                      <p:cBhvr>
                                        <p:cTn id="10" dur="2000"/>
                                        <p:tgtEl>
                                          <p:spTgt spid="4">
                                            <p:graphicEl>
                                              <a:dgm id="{8CC71B90-FFA0-4C13-B1CA-61C9068A66E2}"/>
                                            </p:graphicEl>
                                          </p:spTgt>
                                        </p:tgtEl>
                                      </p:cBhvr>
                                    </p:animEffect>
                                  </p:childTnLst>
                                </p:cTn>
                              </p:par>
                              <p:par>
                                <p:cTn id="11" presetID="21" presetClass="entr" presetSubtype="3" repeatCount="indefinite" fill="hold" grpId="0" nodeType="withEffect">
                                  <p:stCondLst>
                                    <p:cond delay="0"/>
                                  </p:stCondLst>
                                  <p:endCondLst>
                                    <p:cond evt="onNext" delay="0">
                                      <p:tgtEl>
                                        <p:sldTgt/>
                                      </p:tgtEl>
                                    </p:cond>
                                  </p:endCondLst>
                                  <p:childTnLst>
                                    <p:set>
                                      <p:cBhvr>
                                        <p:cTn id="12" dur="1" fill="hold">
                                          <p:stCondLst>
                                            <p:cond delay="0"/>
                                          </p:stCondLst>
                                        </p:cTn>
                                        <p:tgtEl>
                                          <p:spTgt spid="4">
                                            <p:graphicEl>
                                              <a:dgm id="{AF903290-5817-414C-868F-21A1549BA3B3}"/>
                                            </p:graphicEl>
                                          </p:spTgt>
                                        </p:tgtEl>
                                        <p:attrNameLst>
                                          <p:attrName>style.visibility</p:attrName>
                                        </p:attrNameLst>
                                      </p:cBhvr>
                                      <p:to>
                                        <p:strVal val="visible"/>
                                      </p:to>
                                    </p:set>
                                    <p:animEffect transition="in" filter="wheel(3)">
                                      <p:cBhvr>
                                        <p:cTn id="13" dur="5000"/>
                                        <p:tgtEl>
                                          <p:spTgt spid="4">
                                            <p:graphicEl>
                                              <a:dgm id="{AF903290-5817-414C-868F-21A1549BA3B3}"/>
                                            </p:graphicEl>
                                          </p:spTgt>
                                        </p:tgtEl>
                                      </p:cBhvr>
                                    </p:animEffect>
                                  </p:childTnLst>
                                </p:cTn>
                              </p:par>
                              <p:par>
                                <p:cTn id="14" presetID="21" presetClass="entr" presetSubtype="1" repeatCount="indefinite" fill="hold" grpId="0" nodeType="withEffect">
                                  <p:stCondLst>
                                    <p:cond delay="0"/>
                                  </p:stCondLst>
                                  <p:endCondLst>
                                    <p:cond evt="onNext" delay="0">
                                      <p:tgtEl>
                                        <p:sldTgt/>
                                      </p:tgtEl>
                                    </p:cond>
                                  </p:endCondLst>
                                  <p:childTnLst>
                                    <p:set>
                                      <p:cBhvr>
                                        <p:cTn id="15" dur="1" fill="hold">
                                          <p:stCondLst>
                                            <p:cond delay="0"/>
                                          </p:stCondLst>
                                        </p:cTn>
                                        <p:tgtEl>
                                          <p:spTgt spid="4">
                                            <p:graphicEl>
                                              <a:dgm id="{4A5E1D54-30A3-4C0D-AFAB-B26CBC97236C}"/>
                                            </p:graphicEl>
                                          </p:spTgt>
                                        </p:tgtEl>
                                        <p:attrNameLst>
                                          <p:attrName>style.visibility</p:attrName>
                                        </p:attrNameLst>
                                      </p:cBhvr>
                                      <p:to>
                                        <p:strVal val="visible"/>
                                      </p:to>
                                    </p:set>
                                    <p:animEffect transition="in" filter="wheel(1)">
                                      <p:cBhvr>
                                        <p:cTn id="16" dur="2000"/>
                                        <p:tgtEl>
                                          <p:spTgt spid="4">
                                            <p:graphicEl>
                                              <a:dgm id="{4A5E1D54-30A3-4C0D-AFAB-B26CBC97236C}"/>
                                            </p:graphicEl>
                                          </p:spTgt>
                                        </p:tgtEl>
                                      </p:cBhvr>
                                    </p:animEffect>
                                  </p:childTnLst>
                                </p:cTn>
                              </p:par>
                              <p:par>
                                <p:cTn id="17" presetID="53" presetClass="entr" presetSubtype="16" repeatCount="indefinite" fill="hold" grpId="0" nodeType="withEffect">
                                  <p:stCondLst>
                                    <p:cond delay="1000"/>
                                  </p:stCondLst>
                                  <p:endCondLst>
                                    <p:cond evt="onNext" delay="0">
                                      <p:tgtEl>
                                        <p:sldTgt/>
                                      </p:tgtEl>
                                    </p:cond>
                                  </p:endCondLst>
                                  <p:childTnLst>
                                    <p:set>
                                      <p:cBhvr>
                                        <p:cTn id="18" dur="1" fill="hold">
                                          <p:stCondLst>
                                            <p:cond delay="0"/>
                                          </p:stCondLst>
                                        </p:cTn>
                                        <p:tgtEl>
                                          <p:spTgt spid="7"/>
                                        </p:tgtEl>
                                        <p:attrNameLst>
                                          <p:attrName>style.visibility</p:attrName>
                                        </p:attrNameLst>
                                      </p:cBhvr>
                                      <p:to>
                                        <p:strVal val="visible"/>
                                      </p:to>
                                    </p:set>
                                    <p:anim calcmode="lin" valueType="num">
                                      <p:cBhvr>
                                        <p:cTn id="19" dur="2000" fill="hold"/>
                                        <p:tgtEl>
                                          <p:spTgt spid="7"/>
                                        </p:tgtEl>
                                        <p:attrNameLst>
                                          <p:attrName>ppt_w</p:attrName>
                                        </p:attrNameLst>
                                      </p:cBhvr>
                                      <p:tavLst>
                                        <p:tav tm="0">
                                          <p:val>
                                            <p:fltVal val="0"/>
                                          </p:val>
                                        </p:tav>
                                        <p:tav tm="100000">
                                          <p:val>
                                            <p:strVal val="#ppt_w"/>
                                          </p:val>
                                        </p:tav>
                                      </p:tavLst>
                                    </p:anim>
                                    <p:anim calcmode="lin" valueType="num">
                                      <p:cBhvr>
                                        <p:cTn id="20" dur="2000" fill="hold"/>
                                        <p:tgtEl>
                                          <p:spTgt spid="7"/>
                                        </p:tgtEl>
                                        <p:attrNameLst>
                                          <p:attrName>ppt_h</p:attrName>
                                        </p:attrNameLst>
                                      </p:cBhvr>
                                      <p:tavLst>
                                        <p:tav tm="0">
                                          <p:val>
                                            <p:fltVal val="0"/>
                                          </p:val>
                                        </p:tav>
                                        <p:tav tm="100000">
                                          <p:val>
                                            <p:strVal val="#ppt_h"/>
                                          </p:val>
                                        </p:tav>
                                      </p:tavLst>
                                    </p:anim>
                                    <p:animEffect transition="in" filter="fade">
                                      <p:cBhvr>
                                        <p:cTn id="21" dur="2000"/>
                                        <p:tgtEl>
                                          <p:spTgt spid="7"/>
                                        </p:tgtEl>
                                      </p:cBhvr>
                                    </p:animEffect>
                                  </p:childTnLst>
                                </p:cTn>
                              </p:par>
                              <p:par>
                                <p:cTn id="22" presetID="53" presetClass="entr" presetSubtype="16" repeatCount="indefinite" fill="hold" grpId="0" nodeType="withEffect">
                                  <p:stCondLst>
                                    <p:cond delay="3000"/>
                                  </p:stCondLst>
                                  <p:endCondLst>
                                    <p:cond evt="onNext" delay="0">
                                      <p:tgtEl>
                                        <p:sldTgt/>
                                      </p:tgtEl>
                                    </p:cond>
                                  </p:endCondLst>
                                  <p:childTnLst>
                                    <p:set>
                                      <p:cBhvr>
                                        <p:cTn id="23" dur="1" fill="hold">
                                          <p:stCondLst>
                                            <p:cond delay="0"/>
                                          </p:stCondLst>
                                        </p:cTn>
                                        <p:tgtEl>
                                          <p:spTgt spid="8"/>
                                        </p:tgtEl>
                                        <p:attrNameLst>
                                          <p:attrName>style.visibility</p:attrName>
                                        </p:attrNameLst>
                                      </p:cBhvr>
                                      <p:to>
                                        <p:strVal val="visible"/>
                                      </p:to>
                                    </p:set>
                                    <p:anim calcmode="lin" valueType="num">
                                      <p:cBhvr>
                                        <p:cTn id="24" dur="3000" fill="hold"/>
                                        <p:tgtEl>
                                          <p:spTgt spid="8"/>
                                        </p:tgtEl>
                                        <p:attrNameLst>
                                          <p:attrName>ppt_w</p:attrName>
                                        </p:attrNameLst>
                                      </p:cBhvr>
                                      <p:tavLst>
                                        <p:tav tm="0">
                                          <p:val>
                                            <p:fltVal val="0"/>
                                          </p:val>
                                        </p:tav>
                                        <p:tav tm="100000">
                                          <p:val>
                                            <p:strVal val="#ppt_w"/>
                                          </p:val>
                                        </p:tav>
                                      </p:tavLst>
                                    </p:anim>
                                    <p:anim calcmode="lin" valueType="num">
                                      <p:cBhvr>
                                        <p:cTn id="25" dur="3000" fill="hold"/>
                                        <p:tgtEl>
                                          <p:spTgt spid="8"/>
                                        </p:tgtEl>
                                        <p:attrNameLst>
                                          <p:attrName>ppt_h</p:attrName>
                                        </p:attrNameLst>
                                      </p:cBhvr>
                                      <p:tavLst>
                                        <p:tav tm="0">
                                          <p:val>
                                            <p:fltVal val="0"/>
                                          </p:val>
                                        </p:tav>
                                        <p:tav tm="100000">
                                          <p:val>
                                            <p:strVal val="#ppt_h"/>
                                          </p:val>
                                        </p:tav>
                                      </p:tavLst>
                                    </p:anim>
                                    <p:animEffect transition="in" filter="fade">
                                      <p:cBhvr>
                                        <p:cTn id="26"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7" grpId="0" animBg="1"/>
      <p:bldP spid="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913" y="495051"/>
            <a:ext cx="6622671" cy="4150582"/>
          </a:xfrm>
          <a:prstGeom prst="rect">
            <a:avLst/>
          </a:prstGeom>
        </p:spPr>
      </p:pic>
      <p:sp>
        <p:nvSpPr>
          <p:cNvPr id="5" name="标题 1"/>
          <p:cNvSpPr txBox="1">
            <a:spLocks/>
          </p:cNvSpPr>
          <p:nvPr/>
        </p:nvSpPr>
        <p:spPr>
          <a:xfrm>
            <a:off x="240812" y="761260"/>
            <a:ext cx="5627252"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线程的异步与同步实例</a:t>
            </a:r>
          </a:p>
        </p:txBody>
      </p:sp>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240811" y="2104702"/>
            <a:ext cx="7535565" cy="4524315"/>
          </a:xfrm>
          <a:prstGeom prst="rect">
            <a:avLst/>
          </a:prstGeom>
        </p:spPr>
        <p:txBody>
          <a:bodyPr wrap="square">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1. </a:t>
            </a:r>
            <a:r>
              <a:rPr lang="zh-CN" altLang="en-US" sz="1800" dirty="0">
                <a:solidFill>
                  <a:srgbClr val="002060"/>
                </a:solidFill>
                <a:latin typeface="微软雅黑" panose="020B0503020204020204" pitchFamily="34" charset="-122"/>
                <a:ea typeface="微软雅黑" panose="020B0503020204020204" pitchFamily="34" charset="-122"/>
              </a:rPr>
              <a:t>同步方法执行是有序的，异步方法执行是无序的</a:t>
            </a: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2. </a:t>
            </a:r>
            <a:r>
              <a:rPr lang="zh-CN" altLang="en-US" sz="1800" dirty="0">
                <a:solidFill>
                  <a:srgbClr val="002060"/>
                </a:solidFill>
                <a:latin typeface="微软雅黑" panose="020B0503020204020204" pitchFamily="34" charset="-122"/>
                <a:ea typeface="微软雅黑" panose="020B0503020204020204" pitchFamily="34" charset="-122"/>
              </a:rPr>
              <a:t>异步方法无序包括启动无序和结束无序</a:t>
            </a:r>
          </a:p>
          <a:p>
            <a:r>
              <a:rPr lang="zh-CN" altLang="en-US" sz="1800" dirty="0">
                <a:solidFill>
                  <a:srgbClr val="002060"/>
                </a:solidFill>
                <a:latin typeface="微软雅黑" panose="020B0503020204020204" pitchFamily="34" charset="-122"/>
                <a:ea typeface="微软雅黑" panose="020B0503020204020204" pitchFamily="34" charset="-122"/>
              </a:rPr>
              <a:t>    启动无序是因为同一时刻向操作系统申请线程，操作系统收到申请以后，返回执行的顺序是无序的，所以启动是无序的</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    结束无序是因为虽然线程执行的是同样的操作，但是每个线程的耗时是不同的，所以结束的时候不一定是先启动的线程就先结束</a:t>
            </a:r>
            <a:endParaRPr lang="en-US" altLang="zh-CN"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3. </a:t>
            </a:r>
            <a:r>
              <a:rPr lang="zh-CN" altLang="en-US" sz="1800" dirty="0">
                <a:solidFill>
                  <a:srgbClr val="002060"/>
                </a:solidFill>
                <a:latin typeface="微软雅黑" panose="020B0503020204020204" pitchFamily="34" charset="-122"/>
                <a:ea typeface="微软雅黑" panose="020B0503020204020204" pitchFamily="34" charset="-122"/>
              </a:rPr>
              <a:t>同步方法由于主线程忙于计算，所以会卡住界面</a:t>
            </a:r>
          </a:p>
          <a:p>
            <a:r>
              <a:rPr lang="en-US" altLang="zh-CN" sz="1800" dirty="0">
                <a:solidFill>
                  <a:srgbClr val="002060"/>
                </a:solidFill>
                <a:latin typeface="微软雅黑" panose="020B0503020204020204" pitchFamily="34" charset="-122"/>
                <a:ea typeface="微软雅黑" panose="020B0503020204020204" pitchFamily="34" charset="-122"/>
              </a:rPr>
              <a:t>4. </a:t>
            </a:r>
            <a:r>
              <a:rPr lang="zh-CN" altLang="en-US" sz="1800" dirty="0">
                <a:solidFill>
                  <a:srgbClr val="002060"/>
                </a:solidFill>
                <a:latin typeface="微软雅黑" panose="020B0503020204020204" pitchFamily="34" charset="-122"/>
                <a:ea typeface="微软雅黑" panose="020B0503020204020204" pitchFamily="34" charset="-122"/>
              </a:rPr>
              <a:t>异步方法由于主线程执行完了，其他计算任务交给子线程去执行，所以不会卡住界面，用户体验性好</a:t>
            </a: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5. </a:t>
            </a:r>
            <a:r>
              <a:rPr lang="zh-CN" altLang="en-US" sz="1800" dirty="0">
                <a:solidFill>
                  <a:srgbClr val="002060"/>
                </a:solidFill>
                <a:latin typeface="微软雅黑" panose="020B0503020204020204" pitchFamily="34" charset="-122"/>
                <a:ea typeface="微软雅黑" panose="020B0503020204020204" pitchFamily="34" charset="-122"/>
              </a:rPr>
              <a:t>同步方法由于只有一个线程在计算，所以执行速度慢</a:t>
            </a:r>
          </a:p>
          <a:p>
            <a:r>
              <a:rPr lang="en-US" altLang="zh-CN" sz="1800" dirty="0">
                <a:solidFill>
                  <a:srgbClr val="002060"/>
                </a:solidFill>
                <a:latin typeface="微软雅黑" panose="020B0503020204020204" pitchFamily="34" charset="-122"/>
                <a:ea typeface="微软雅黑" panose="020B0503020204020204" pitchFamily="34" charset="-122"/>
              </a:rPr>
              <a:t>6. </a:t>
            </a:r>
            <a:r>
              <a:rPr lang="zh-CN" altLang="en-US" sz="1800" dirty="0">
                <a:solidFill>
                  <a:srgbClr val="002060"/>
                </a:solidFill>
                <a:latin typeface="微软雅黑" panose="020B0503020204020204" pitchFamily="34" charset="-122"/>
                <a:ea typeface="微软雅黑" panose="020B0503020204020204" pitchFamily="34" charset="-122"/>
              </a:rPr>
              <a:t>异步方法由多个线程并发运算，所以执行速度快，但并不是线性增长的（资源可能不够）。多线程也不是越多越好，只有多个独立的任务同时运行，才能加快速度</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Tree>
    <p:extLst>
      <p:ext uri="{BB962C8B-B14F-4D97-AF65-F5344CB8AC3E}">
        <p14:creationId xmlns:p14="http://schemas.microsoft.com/office/powerpoint/2010/main" val="13076452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433091" y="2025024"/>
            <a:ext cx="5386440" cy="830997"/>
          </a:xfrm>
          <a:prstGeom prst="rect">
            <a:avLst/>
          </a:prstGeom>
        </p:spPr>
        <p:txBody>
          <a:bodyPr wrap="squar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使用回调来解决异步线程的无序问题</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在</a:t>
            </a:r>
            <a:r>
              <a:rPr lang="en-US" altLang="zh-CN" sz="2400" dirty="0" err="1">
                <a:solidFill>
                  <a:srgbClr val="002060"/>
                </a:solidFill>
                <a:latin typeface="微软雅黑" panose="020B0503020204020204" pitchFamily="34" charset="-122"/>
                <a:ea typeface="微软雅黑" panose="020B0503020204020204" pitchFamily="34" charset="-122"/>
              </a:rPr>
              <a:t>BeginInvoke</a:t>
            </a:r>
            <a:r>
              <a:rPr lang="zh-CN" altLang="en-US" sz="2400" dirty="0">
                <a:solidFill>
                  <a:srgbClr val="002060"/>
                </a:solidFill>
                <a:latin typeface="微软雅黑" panose="020B0503020204020204" pitchFamily="34" charset="-122"/>
                <a:ea typeface="微软雅黑" panose="020B0503020204020204" pitchFamily="34" charset="-122"/>
              </a:rPr>
              <a:t>的参数中指定回调函数</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2" name="矩形 1"/>
          <p:cNvSpPr/>
          <p:nvPr/>
        </p:nvSpPr>
        <p:spPr>
          <a:xfrm>
            <a:off x="107989" y="3387345"/>
            <a:ext cx="7398120" cy="310854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定义一个回调</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err="1">
                <a:solidFill>
                  <a:srgbClr val="2B91AF"/>
                </a:solidFill>
                <a:latin typeface="Consolas" panose="020B0609020204030204" pitchFamily="49" charset="0"/>
                <a:ea typeface="新宋体" panose="02010609030101010101" pitchFamily="49" charset="-122"/>
              </a:rPr>
              <a:t>AsyncCallback</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callback = p =&gt;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rgbClr val="2B91AF"/>
                </a:solidFill>
                <a:latin typeface="Consolas" panose="020B0609020204030204" pitchFamily="49" charset="0"/>
                <a:ea typeface="新宋体" panose="02010609030101010101" pitchFamily="49" charset="-122"/>
              </a:rPr>
              <a:t>Console</a:t>
            </a:r>
            <a:r>
              <a:rPr lang="en-US" altLang="zh-CN" dirty="0" err="1">
                <a:solidFill>
                  <a:schemeClr val="bg1"/>
                </a:solidFill>
                <a:latin typeface="Consolas" panose="020B0609020204030204" pitchFamily="49" charset="0"/>
                <a:ea typeface="新宋体" panose="02010609030101010101" pitchFamily="49" charset="-122"/>
              </a:rPr>
              <a:t>.WriteLine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update(</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zh-CN" altLang="en-US" dirty="0">
                <a:solidFill>
                  <a:schemeClr val="bg1"/>
                </a:solidFill>
                <a:latin typeface="Consolas" panose="020B0609020204030204" pitchFamily="49" charset="0"/>
                <a:ea typeface="新宋体" panose="02010609030101010101" pitchFamily="49" charset="-122"/>
              </a:rPr>
              <a:t>异步调用回调</a:t>
            </a:r>
          </a:p>
          <a:p>
            <a:r>
              <a:rPr lang="nn-NO" altLang="zh-CN" dirty="0">
                <a:solidFill>
                  <a:srgbClr val="0000FF"/>
                </a:solidFill>
                <a:latin typeface="Consolas" panose="020B0609020204030204" pitchFamily="49" charset="0"/>
                <a:ea typeface="新宋体" panose="02010609030101010101" pitchFamily="49" charset="-122"/>
              </a:rPr>
              <a:t>for</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a:t>
            </a:r>
            <a:r>
              <a:rPr lang="nn-NO" altLang="zh-CN" dirty="0">
                <a:solidFill>
                  <a:srgbClr val="0000FF"/>
                </a:solidFill>
                <a:latin typeface="Consolas" panose="020B0609020204030204" pitchFamily="49" charset="0"/>
                <a:ea typeface="新宋体" panose="02010609030101010101" pitchFamily="49" charset="-122"/>
              </a:rPr>
              <a:t>int</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i = 0; i &lt; 5; i++)</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0000FF"/>
                </a:solidFill>
                <a:latin typeface="Consolas" panose="020B0609020204030204" pitchFamily="49" charset="0"/>
                <a:ea typeface="新宋体" panose="02010609030101010101" pitchFamily="49" charset="-122"/>
              </a:rPr>
              <a:t>string</a:t>
            </a:r>
            <a:r>
              <a:rPr lang="en-US" altLang="zh-CN" dirty="0" err="1">
                <a:solidFill>
                  <a:schemeClr val="bg1"/>
                </a:solidFill>
                <a:latin typeface="Consolas" panose="020B0609020204030204" pitchFamily="49" charset="0"/>
                <a:ea typeface="新宋体" panose="02010609030101010101" pitchFamily="49" charset="-122"/>
              </a:rPr>
              <a:t>.Format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btnSync_Click</a:t>
            </a:r>
            <a:r>
              <a:rPr lang="en-US" altLang="zh-CN" dirty="0">
                <a:solidFill>
                  <a:srgbClr val="A31515"/>
                </a:solidFill>
                <a:latin typeface="Consolas" panose="020B0609020204030204" pitchFamily="49" charset="0"/>
                <a:ea typeface="新宋体" panose="02010609030101010101" pitchFamily="49" charset="-122"/>
              </a:rPr>
              <a:t>_</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i</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asyncResult</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action.BeginInvoke</a:t>
            </a:r>
            <a:r>
              <a:rPr lang="en-US" altLang="zh-CN" dirty="0">
                <a:solidFill>
                  <a:schemeClr val="bg1"/>
                </a:solidFill>
                <a:latin typeface="Consolas" panose="020B0609020204030204" pitchFamily="49" charset="0"/>
                <a:ea typeface="新宋体" panose="02010609030101010101" pitchFamily="49" charset="-122"/>
              </a:rPr>
              <a:t>(name, callback, </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4632" y="556591"/>
            <a:ext cx="5996629" cy="3763842"/>
          </a:xfrm>
          <a:prstGeom prst="rect">
            <a:avLst/>
          </a:prstGeom>
        </p:spPr>
      </p:pic>
      <p:sp>
        <p:nvSpPr>
          <p:cNvPr id="5" name="标题 1"/>
          <p:cNvSpPr txBox="1">
            <a:spLocks/>
          </p:cNvSpPr>
          <p:nvPr/>
        </p:nvSpPr>
        <p:spPr>
          <a:xfrm>
            <a:off x="107989" y="646181"/>
            <a:ext cx="6491594"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如何解决线程的异步无序问题？</a:t>
            </a:r>
          </a:p>
        </p:txBody>
      </p:sp>
    </p:spTree>
    <p:extLst>
      <p:ext uri="{BB962C8B-B14F-4D97-AF65-F5344CB8AC3E}">
        <p14:creationId xmlns:p14="http://schemas.microsoft.com/office/powerpoint/2010/main" val="3709385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333954" y="1024778"/>
            <a:ext cx="4725988" cy="5440363"/>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线程</a:t>
            </a:r>
          </a:p>
          <a:p>
            <a:pPr marL="0" indent="0" eaLnBrk="1" hangingPunct="1">
              <a:lnSpc>
                <a:spcPct val="125000"/>
              </a:lnSpc>
              <a:buNone/>
            </a:pPr>
            <a:r>
              <a:rPr lang="zh-CN" altLang="en-US" sz="2400" dirty="0">
                <a:latin typeface="微软雅黑" panose="020B0503020204020204" pitchFamily="34" charset="-122"/>
                <a:ea typeface="微软雅黑" panose="020B0503020204020204" pitchFamily="34" charset="-122"/>
              </a:rPr>
              <a:t>    对于同一个进程，可以分成若干个独立的执行流，这样的流被称为“线程”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线程是操作系统分配处理器时间的基本单位，可以独立占用处理器的时间片</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同一进程中的线程可以共享进程的资源和内存空间</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每一个进程至少包含一个线程。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在</a:t>
            </a:r>
            <a:r>
              <a:rPr lang="en-US" altLang="zh-CN" sz="2400" dirty="0"/>
              <a:t>.NET</a:t>
            </a:r>
            <a:r>
              <a:rPr lang="zh-CN" altLang="en-US" sz="2400" dirty="0"/>
              <a:t>应用程序中，都是以</a:t>
            </a:r>
            <a:r>
              <a:rPr lang="en-US" altLang="zh-CN" sz="2400" dirty="0"/>
              <a:t>Main( )</a:t>
            </a:r>
            <a:r>
              <a:rPr lang="zh-CN" altLang="en-US" sz="2400" dirty="0"/>
              <a:t>方法作为入口的，当调用此方法时系统就会自动创建一个主线程</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042" y="1422946"/>
            <a:ext cx="6305550" cy="4464639"/>
          </a:xfrm>
          <a:prstGeom prst="rect">
            <a:avLst/>
          </a:prstGeom>
        </p:spPr>
      </p:pic>
    </p:spTree>
    <p:extLst>
      <p:ext uri="{BB962C8B-B14F-4D97-AF65-F5344CB8AC3E}">
        <p14:creationId xmlns:p14="http://schemas.microsoft.com/office/powerpoint/2010/main" val="38150869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101224" y="1780127"/>
            <a:ext cx="2403989" cy="765151"/>
          </a:xfrm>
          <a:prstGeom prst="roundRect">
            <a:avLst/>
          </a:prstGeom>
          <a:solidFill>
            <a:srgbClr val="00B0F0"/>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工作线程</a:t>
            </a:r>
          </a:p>
        </p:txBody>
      </p:sp>
      <p:sp>
        <p:nvSpPr>
          <p:cNvPr id="12" name="对角圆角矩形 11"/>
          <p:cNvSpPr/>
          <p:nvPr/>
        </p:nvSpPr>
        <p:spPr>
          <a:xfrm>
            <a:off x="6804108" y="3359145"/>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输入</a:t>
            </a:r>
            <a:endParaRPr lang="zh-CN" altLang="en-US" sz="2400" dirty="0">
              <a:latin typeface="微软雅黑" panose="020B0503020204020204" pitchFamily="34" charset="-122"/>
              <a:ea typeface="微软雅黑" panose="020B0503020204020204" pitchFamily="34" charset="-122"/>
            </a:endParaRPr>
          </a:p>
        </p:txBody>
      </p:sp>
      <p:sp>
        <p:nvSpPr>
          <p:cNvPr id="43" name="左大括号 42"/>
          <p:cNvSpPr/>
          <p:nvPr/>
        </p:nvSpPr>
        <p:spPr>
          <a:xfrm>
            <a:off x="3544709" y="1851132"/>
            <a:ext cx="345026"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28" name="圆角矩形 27"/>
          <p:cNvSpPr/>
          <p:nvPr/>
        </p:nvSpPr>
        <p:spPr>
          <a:xfrm>
            <a:off x="4101225" y="3665137"/>
            <a:ext cx="240398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UI</a:t>
            </a: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线程</a:t>
            </a:r>
          </a:p>
        </p:txBody>
      </p:sp>
      <p:sp>
        <p:nvSpPr>
          <p:cNvPr id="31" name="左大括号 30"/>
          <p:cNvSpPr/>
          <p:nvPr/>
        </p:nvSpPr>
        <p:spPr>
          <a:xfrm>
            <a:off x="6592618" y="3403767"/>
            <a:ext cx="124086" cy="1287889"/>
          </a:xfrm>
          <a:prstGeom prst="leftBrace">
            <a:avLst>
              <a:gd name="adj1" fmla="val 124468"/>
              <a:gd name="adj2" fmla="val 47042"/>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35" name="对角圆角矩形 34"/>
          <p:cNvSpPr/>
          <p:nvPr/>
        </p:nvSpPr>
        <p:spPr>
          <a:xfrm>
            <a:off x="6827912" y="4187600"/>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输出</a:t>
            </a:r>
            <a:endParaRPr lang="zh-CN" altLang="en-US" sz="2000" dirty="0">
              <a:latin typeface="微软雅黑" panose="020B0503020204020204" pitchFamily="34" charset="-122"/>
              <a:ea typeface="微软雅黑" panose="020B0503020204020204" pitchFamily="34" charset="-122"/>
            </a:endParaRPr>
          </a:p>
        </p:txBody>
      </p:sp>
      <p:sp>
        <p:nvSpPr>
          <p:cNvPr id="36" name="圆角矩形 35"/>
          <p:cNvSpPr/>
          <p:nvPr/>
        </p:nvSpPr>
        <p:spPr>
          <a:xfrm>
            <a:off x="6827912" y="5570397"/>
            <a:ext cx="333401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30</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次</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秒＝</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33ms</a:t>
            </a:r>
            <a:endPar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圆角矩形标注 3"/>
          <p:cNvSpPr/>
          <p:nvPr/>
        </p:nvSpPr>
        <p:spPr>
          <a:xfrm>
            <a:off x="5111143" y="886901"/>
            <a:ext cx="2540000" cy="612648"/>
          </a:xfrm>
          <a:prstGeom prst="wedgeRoundRectCallout">
            <a:avLst>
              <a:gd name="adj1" fmla="val -15277"/>
              <a:gd name="adj2" fmla="val 87376"/>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耗时任务</a:t>
            </a:r>
          </a:p>
        </p:txBody>
      </p:sp>
      <p:sp>
        <p:nvSpPr>
          <p:cNvPr id="37" name="圆角矩形标注 36"/>
          <p:cNvSpPr/>
          <p:nvPr/>
        </p:nvSpPr>
        <p:spPr>
          <a:xfrm>
            <a:off x="3965213" y="5090601"/>
            <a:ext cx="2540000" cy="612648"/>
          </a:xfrm>
          <a:prstGeom prst="wedgeRoundRectCallout">
            <a:avLst>
              <a:gd name="adj1" fmla="val -21277"/>
              <a:gd name="adj2" fmla="val -148942"/>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即时刷新响应</a:t>
            </a:r>
          </a:p>
        </p:txBody>
      </p:sp>
    </p:spTree>
    <p:extLst>
      <p:ext uri="{BB962C8B-B14F-4D97-AF65-F5344CB8AC3E}">
        <p14:creationId xmlns:p14="http://schemas.microsoft.com/office/powerpoint/2010/main" val="15443147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939193" y="3424943"/>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983562" y="157019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094398" y="2275697"/>
            <a:ext cx="3789097"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496173" y="1543175"/>
            <a:ext cx="2377532" cy="1549119"/>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r="100000" b="100000"/>
            </a:path>
            <a:tileRect l="-100000" t="-100000"/>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283972" y="777592"/>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953563" y="1737528"/>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13186" y="354973"/>
            <a:ext cx="4360779" cy="675736"/>
          </a:xfrm>
        </p:spPr>
        <p:txBody>
          <a:bodyPr>
            <a:normAutofit fontScale="90000"/>
          </a:bodyPr>
          <a:lstStyle/>
          <a:p>
            <a:r>
              <a:rPr lang="en-US" altLang="zh-CN" dirty="0"/>
              <a:t>4B.4 </a:t>
            </a:r>
            <a:r>
              <a:rPr lang="zh-CN" altLang="en-US" dirty="0"/>
              <a:t>线程间同步模式</a:t>
            </a:r>
          </a:p>
        </p:txBody>
      </p:sp>
      <p:sp>
        <p:nvSpPr>
          <p:cNvPr id="21" name="圆角矩形 20"/>
          <p:cNvSpPr/>
          <p:nvPr/>
        </p:nvSpPr>
        <p:spPr>
          <a:xfrm>
            <a:off x="7065123" y="1214307"/>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9020705" y="1784271"/>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7" name="圆角矩形 26"/>
          <p:cNvSpPr/>
          <p:nvPr/>
        </p:nvSpPr>
        <p:spPr>
          <a:xfrm>
            <a:off x="7385559" y="4336366"/>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8" name="圆角矩形 27"/>
          <p:cNvSpPr/>
          <p:nvPr/>
        </p:nvSpPr>
        <p:spPr>
          <a:xfrm>
            <a:off x="3600327" y="142700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7" name="圆角矩形 16"/>
          <p:cNvSpPr/>
          <p:nvPr/>
        </p:nvSpPr>
        <p:spPr>
          <a:xfrm>
            <a:off x="8251857" y="1670850"/>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7053857" y="3532155"/>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405055" y="1710943"/>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385489" y="3002287"/>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8251857" y="2394330"/>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3" name="圆角矩形 32"/>
          <p:cNvSpPr/>
          <p:nvPr/>
        </p:nvSpPr>
        <p:spPr>
          <a:xfrm>
            <a:off x="5405055" y="231281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4" name="燕尾形箭头 33"/>
          <p:cNvSpPr/>
          <p:nvPr/>
        </p:nvSpPr>
        <p:spPr>
          <a:xfrm rot="3119833">
            <a:off x="5689217" y="2986153"/>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382105" y="3532155"/>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405055" y="121430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DefWndProc</a:t>
            </a:r>
            <a:endParaRPr lang="zh-CN" altLang="en-US" dirty="0"/>
          </a:p>
        </p:txBody>
      </p:sp>
      <p:sp>
        <p:nvSpPr>
          <p:cNvPr id="38" name="文本框 37"/>
          <p:cNvSpPr txBox="1"/>
          <p:nvPr/>
        </p:nvSpPr>
        <p:spPr>
          <a:xfrm>
            <a:off x="5900801" y="804065"/>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1" name="圆角矩形 40"/>
          <p:cNvSpPr/>
          <p:nvPr/>
        </p:nvSpPr>
        <p:spPr>
          <a:xfrm>
            <a:off x="3194882" y="2973431"/>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42" name="圆角矩形 41"/>
          <p:cNvSpPr/>
          <p:nvPr/>
        </p:nvSpPr>
        <p:spPr>
          <a:xfrm>
            <a:off x="3718386" y="4024694"/>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43" name="文本框 42"/>
          <p:cNvSpPr txBox="1"/>
          <p:nvPr/>
        </p:nvSpPr>
        <p:spPr>
          <a:xfrm>
            <a:off x="3683269" y="3512180"/>
            <a:ext cx="158139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底层事件循环</a:t>
            </a:r>
          </a:p>
        </p:txBody>
      </p:sp>
      <p:sp>
        <p:nvSpPr>
          <p:cNvPr id="3" name="矩形 2"/>
          <p:cNvSpPr/>
          <p:nvPr/>
        </p:nvSpPr>
        <p:spPr>
          <a:xfrm>
            <a:off x="4281181" y="5679048"/>
            <a:ext cx="4514184" cy="523220"/>
          </a:xfrm>
          <a:prstGeom prst="rect">
            <a:avLst/>
          </a:prstGeom>
        </p:spPr>
        <p:txBody>
          <a:bodyPr wrap="none">
            <a:spAutoFit/>
          </a:bodyPr>
          <a:lstStyle/>
          <a:p>
            <a:r>
              <a:rPr lang="zh-CN" altLang="en-US" dirty="0">
                <a:solidFill>
                  <a:srgbClr val="002060"/>
                </a:solidFill>
                <a:latin typeface="微软雅黑" panose="020B0503020204020204" pitchFamily="34" charset="-122"/>
                <a:ea typeface="微软雅黑" panose="020B0503020204020204" pitchFamily="34" charset="-122"/>
              </a:rPr>
              <a:t>工作线程可以很容易用</a:t>
            </a:r>
            <a:r>
              <a:rPr lang="en-US" altLang="zh-CN" dirty="0" err="1">
                <a:solidFill>
                  <a:srgbClr val="002060"/>
                </a:solidFill>
                <a:latin typeface="微软雅黑" panose="020B0503020204020204" pitchFamily="34" charset="-122"/>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来发消息</a:t>
            </a:r>
            <a:endParaRPr lang="en-US" altLang="zh-CN" dirty="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窗体线程可以发送</a:t>
            </a:r>
            <a:r>
              <a:rPr lang="en-US" altLang="zh-CN" dirty="0" err="1">
                <a:solidFill>
                  <a:srgbClr val="002060"/>
                </a:solidFill>
                <a:latin typeface="微软雅黑" panose="020B0503020204020204" pitchFamily="34" charset="-122"/>
                <a:ea typeface="微软雅黑" panose="020B0503020204020204" pitchFamily="34" charset="-122"/>
              </a:rPr>
              <a:t>ManualResetEvent</a:t>
            </a:r>
            <a:r>
              <a:rPr lang="zh-CN" altLang="en-US" dirty="0">
                <a:solidFill>
                  <a:srgbClr val="002060"/>
                </a:solidFill>
                <a:latin typeface="微软雅黑" panose="020B0503020204020204" pitchFamily="34" charset="-122"/>
                <a:ea typeface="微软雅黑" panose="020B0503020204020204" pitchFamily="34" charset="-122"/>
              </a:rPr>
              <a:t>事件给工作线程</a:t>
            </a:r>
            <a:r>
              <a:rPr lang="en-US" altLang="zh-CN" dirty="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14493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1978271" y="4675118"/>
            <a:ext cx="8751348" cy="1569059"/>
          </a:xfrm>
          <a:prstGeom prst="roundRect">
            <a:avLst>
              <a:gd name="adj" fmla="val 12951"/>
            </a:avLst>
          </a:prstGeom>
          <a:solidFill>
            <a:schemeClr val="accent5">
              <a:lumMod val="60000"/>
              <a:lumOff val="40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p:cNvSpPr>
            <a:spLocks noGrp="1" noChangeArrowheads="1"/>
          </p:cNvSpPr>
          <p:nvPr>
            <p:ph type="title" idx="4294967295"/>
          </p:nvPr>
        </p:nvSpPr>
        <p:spPr>
          <a:xfrm>
            <a:off x="660792" y="1542181"/>
            <a:ext cx="7005099" cy="642937"/>
          </a:xfrm>
        </p:spPr>
        <p:txBody>
          <a:bodyPr>
            <a:noAutofit/>
          </a:bodyPr>
          <a:lstStyle/>
          <a:p>
            <a:r>
              <a:rPr lang="en-US" altLang="zh-CN" dirty="0">
                <a:solidFill>
                  <a:schemeClr val="accent5">
                    <a:lumMod val="50000"/>
                  </a:schemeClr>
                </a:solidFill>
                <a:latin typeface="微软雅黑" panose="020B0503020204020204" pitchFamily="34" charset="-122"/>
                <a:ea typeface="微软雅黑" panose="020B0503020204020204" pitchFamily="34" charset="-122"/>
              </a:rPr>
              <a:t>WaitHandle</a:t>
            </a:r>
            <a:r>
              <a:rPr lang="zh-CN" altLang="en-US" dirty="0">
                <a:solidFill>
                  <a:schemeClr val="accent5">
                    <a:lumMod val="50000"/>
                  </a:schemeClr>
                </a:solidFill>
                <a:latin typeface="微软雅黑" panose="020B0503020204020204" pitchFamily="34" charset="-122"/>
                <a:ea typeface="微软雅黑" panose="020B0503020204020204" pitchFamily="34" charset="-122"/>
              </a:rPr>
              <a:t>类继承关系</a:t>
            </a:r>
            <a:r>
              <a:rPr lang="en-US" altLang="zh-CN" dirty="0"/>
              <a:t> </a:t>
            </a:r>
          </a:p>
        </p:txBody>
      </p:sp>
      <p:sp>
        <p:nvSpPr>
          <p:cNvPr id="7" name="圆角矩形 6"/>
          <p:cNvSpPr/>
          <p:nvPr/>
        </p:nvSpPr>
        <p:spPr>
          <a:xfrm>
            <a:off x="4163342" y="3374923"/>
            <a:ext cx="2615014" cy="447982"/>
          </a:xfrm>
          <a:prstGeom prst="roundRect">
            <a:avLst/>
          </a:prstGeom>
          <a:solidFill>
            <a:schemeClr val="accent3">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WaitHandle</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6010287" y="4043871"/>
            <a:ext cx="3631553" cy="447982"/>
          </a:xfrm>
          <a:prstGeom prst="roundRect">
            <a:avLst/>
          </a:prstGeom>
          <a:solidFill>
            <a:schemeClr val="accent2">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solidFill>
                  <a:schemeClr val="bg1"/>
                </a:solidFill>
              </a:rPr>
              <a:t>EventWaitHandle</a:t>
            </a:r>
            <a:r>
              <a:rPr lang="en-US" altLang="zh-CN" sz="3200" dirty="0"/>
              <a:t> </a:t>
            </a:r>
            <a:endParaRPr lang="zh-CN" altLang="en-US" sz="3200" dirty="0">
              <a:latin typeface="微软雅黑" panose="020B0503020204020204" pitchFamily="34" charset="-122"/>
              <a:ea typeface="微软雅黑" panose="020B0503020204020204" pitchFamily="34" charset="-122"/>
            </a:endParaRPr>
          </a:p>
        </p:txBody>
      </p:sp>
      <p:sp>
        <p:nvSpPr>
          <p:cNvPr id="9" name="圆角矩形 8"/>
          <p:cNvSpPr/>
          <p:nvPr/>
        </p:nvSpPr>
        <p:spPr>
          <a:xfrm>
            <a:off x="6668934" y="488691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
        <p:nvSpPr>
          <p:cNvPr id="11" name="圆角矩形 10"/>
          <p:cNvSpPr/>
          <p:nvPr/>
        </p:nvSpPr>
        <p:spPr>
          <a:xfrm>
            <a:off x="2148010" y="4864078"/>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Semaphore</a:t>
            </a:r>
            <a:endParaRPr lang="zh-CN" altLang="en-US" sz="32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148010" y="5638737"/>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Mutex</a:t>
            </a:r>
            <a:endParaRPr lang="zh-CN" altLang="en-US" sz="3200" dirty="0">
              <a:latin typeface="微软雅黑" panose="020B0503020204020204" pitchFamily="34" charset="-122"/>
              <a:ea typeface="微软雅黑" panose="020B0503020204020204" pitchFamily="34" charset="-122"/>
            </a:endParaRPr>
          </a:p>
        </p:txBody>
      </p:sp>
      <p:sp>
        <p:nvSpPr>
          <p:cNvPr id="13" name="圆角矩形 12"/>
          <p:cNvSpPr/>
          <p:nvPr/>
        </p:nvSpPr>
        <p:spPr>
          <a:xfrm>
            <a:off x="6668934" y="563873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AutoResetEvent</a:t>
            </a:r>
            <a:endParaRPr lang="zh-CN" altLang="en-US" sz="3200" dirty="0">
              <a:latin typeface="微软雅黑" panose="020B0503020204020204" pitchFamily="34" charset="-122"/>
              <a:ea typeface="微软雅黑" panose="020B0503020204020204" pitchFamily="34" charset="-122"/>
            </a:endParaRPr>
          </a:p>
        </p:txBody>
      </p:sp>
      <p:sp>
        <p:nvSpPr>
          <p:cNvPr id="3" name="矩形 2"/>
          <p:cNvSpPr/>
          <p:nvPr/>
        </p:nvSpPr>
        <p:spPr>
          <a:xfrm>
            <a:off x="5180461" y="3902752"/>
            <a:ext cx="149529" cy="1965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右箭头 3"/>
          <p:cNvSpPr/>
          <p:nvPr/>
        </p:nvSpPr>
        <p:spPr>
          <a:xfrm flipH="1" flipV="1">
            <a:off x="4975363" y="5712934"/>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右箭头 17"/>
          <p:cNvSpPr/>
          <p:nvPr/>
        </p:nvSpPr>
        <p:spPr>
          <a:xfrm flipV="1">
            <a:off x="5578381" y="3902752"/>
            <a:ext cx="338185" cy="504634"/>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矩形 18"/>
          <p:cNvSpPr/>
          <p:nvPr/>
        </p:nvSpPr>
        <p:spPr>
          <a:xfrm>
            <a:off x="6279785" y="4571700"/>
            <a:ext cx="156908" cy="1236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右箭头 19"/>
          <p:cNvSpPr/>
          <p:nvPr/>
        </p:nvSpPr>
        <p:spPr>
          <a:xfrm flipV="1">
            <a:off x="6300817" y="4903592"/>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圆角右箭头 20"/>
          <p:cNvSpPr/>
          <p:nvPr/>
        </p:nvSpPr>
        <p:spPr>
          <a:xfrm flipV="1">
            <a:off x="6284081" y="5611911"/>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圆角右箭头 22"/>
          <p:cNvSpPr/>
          <p:nvPr/>
        </p:nvSpPr>
        <p:spPr>
          <a:xfrm flipH="1" flipV="1">
            <a:off x="4971067" y="4866815"/>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1592666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143123" y="538507"/>
            <a:ext cx="5668567" cy="727075"/>
          </a:xfrm>
        </p:spPr>
        <p:txBody>
          <a:bodyPr/>
          <a:lstStyle/>
          <a:p>
            <a:pPr eaLnBrk="1" hangingPunct="1"/>
            <a:r>
              <a:rPr lang="zh-CN" altLang="en-US" dirty="0"/>
              <a:t>线程如何接收消息</a:t>
            </a:r>
            <a:r>
              <a:rPr lang="en-US" altLang="zh-CN" dirty="0"/>
              <a:t>?</a:t>
            </a:r>
          </a:p>
        </p:txBody>
      </p:sp>
      <p:sp>
        <p:nvSpPr>
          <p:cNvPr id="53252" name="Rectangle 3"/>
          <p:cNvSpPr>
            <a:spLocks noGrp="1" noChangeArrowheads="1"/>
          </p:cNvSpPr>
          <p:nvPr>
            <p:ph type="body" idx="4294967295"/>
          </p:nvPr>
        </p:nvSpPr>
        <p:spPr>
          <a:xfrm>
            <a:off x="3195728" y="1512605"/>
            <a:ext cx="8750300" cy="2197100"/>
          </a:xfrm>
        </p:spPr>
        <p:txBody>
          <a:bodyPr>
            <a:normAutofit/>
          </a:bodyPr>
          <a:lstStyle/>
          <a:p>
            <a:pPr marL="0" indent="0" eaLnBrk="1" hangingPunct="1">
              <a:lnSpc>
                <a:spcPct val="125000"/>
              </a:lnSpc>
              <a:spcBef>
                <a:spcPts val="600"/>
              </a:spcBef>
              <a:buNone/>
            </a:pPr>
            <a:r>
              <a:rPr lang="zh-CN" altLang="en-US" sz="2400" dirty="0">
                <a:latin typeface="微软雅黑" panose="020B0503020204020204" pitchFamily="34" charset="-122"/>
                <a:ea typeface="微软雅黑" panose="020B0503020204020204" pitchFamily="34" charset="-122"/>
              </a:rPr>
              <a:t>工作线程没有消息队列，无法用窗体模式，线程因此显得是一个笨听众，接收方法是线程主动循环检查一些变量，但不能使用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忙检</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，因为太耗</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，要使用</a:t>
            </a:r>
            <a:r>
              <a:rPr lang="en-US" altLang="zh-CN" sz="2400" dirty="0" err="1">
                <a:latin typeface="微软雅黑" panose="020B0503020204020204" pitchFamily="34" charset="-122"/>
                <a:ea typeface="微软雅黑" panose="020B0503020204020204" pitchFamily="34" charset="-122"/>
              </a:rPr>
              <a:t>ManualResetEvent.WaitOne</a:t>
            </a:r>
            <a:r>
              <a:rPr lang="zh-CN" altLang="en-US" sz="2400" dirty="0">
                <a:latin typeface="微软雅黑" panose="020B0503020204020204" pitchFamily="34" charset="-122"/>
                <a:ea typeface="微软雅黑" panose="020B0503020204020204" pitchFamily="34" charset="-122"/>
              </a:rPr>
              <a:t>这样的方法，以最低的代价耗费</a:t>
            </a:r>
            <a:r>
              <a:rPr lang="en-US" altLang="zh-CN" sz="2400" dirty="0" err="1">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资源。</a:t>
            </a:r>
          </a:p>
        </p:txBody>
      </p:sp>
      <p:sp>
        <p:nvSpPr>
          <p:cNvPr id="5" name="椭圆 4"/>
          <p:cNvSpPr/>
          <p:nvPr/>
        </p:nvSpPr>
        <p:spPr>
          <a:xfrm>
            <a:off x="7811742" y="5250812"/>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5228282" y="3757503"/>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 name="圆角矩形 6"/>
          <p:cNvSpPr/>
          <p:nvPr/>
        </p:nvSpPr>
        <p:spPr>
          <a:xfrm>
            <a:off x="4339118" y="4226869"/>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036262" y="5372463"/>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0" name="圆角矩形 9"/>
          <p:cNvSpPr/>
          <p:nvPr/>
        </p:nvSpPr>
        <p:spPr>
          <a:xfrm>
            <a:off x="4845047" y="3614321"/>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4" name="圆角矩形 13"/>
          <p:cNvSpPr/>
          <p:nvPr/>
        </p:nvSpPr>
        <p:spPr>
          <a:xfrm>
            <a:off x="6756675" y="4382685"/>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15" name="燕尾形箭头 14"/>
          <p:cNvSpPr/>
          <p:nvPr/>
        </p:nvSpPr>
        <p:spPr>
          <a:xfrm rot="2188156">
            <a:off x="7155908" y="4878934"/>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8168541" y="5313528"/>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18" name="圆角矩形 17"/>
          <p:cNvSpPr/>
          <p:nvPr/>
        </p:nvSpPr>
        <p:spPr>
          <a:xfrm>
            <a:off x="4477322" y="4895059"/>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19" name="圆角矩形 18"/>
          <p:cNvSpPr/>
          <p:nvPr/>
        </p:nvSpPr>
        <p:spPr>
          <a:xfrm>
            <a:off x="5668567" y="5824053"/>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20" name="文本框 19"/>
          <p:cNvSpPr txBox="1"/>
          <p:nvPr/>
        </p:nvSpPr>
        <p:spPr>
          <a:xfrm>
            <a:off x="6145887" y="5487632"/>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sp>
        <p:nvSpPr>
          <p:cNvPr id="21" name="圆角矩形 20"/>
          <p:cNvSpPr/>
          <p:nvPr/>
        </p:nvSpPr>
        <p:spPr>
          <a:xfrm>
            <a:off x="3097248" y="1500265"/>
            <a:ext cx="8751348" cy="200334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64554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119268" y="1120913"/>
            <a:ext cx="8730533" cy="727075"/>
          </a:xfrm>
        </p:spPr>
        <p:txBody>
          <a:bodyPr>
            <a:normAutofit fontScale="90000"/>
          </a:bodyPr>
          <a:lstStyle/>
          <a:p>
            <a:pPr eaLnBrk="1" hangingPunct="1"/>
            <a:r>
              <a:rPr lang="zh-CN" altLang="en-US" dirty="0"/>
              <a:t>工作线程响应前打发时间的两种方式</a:t>
            </a:r>
            <a:endParaRPr lang="en-US" altLang="zh-CN" dirty="0"/>
          </a:p>
        </p:txBody>
      </p:sp>
      <p:sp>
        <p:nvSpPr>
          <p:cNvPr id="53252" name="Rectangle 3"/>
          <p:cNvSpPr>
            <a:spLocks noGrp="1" noChangeArrowheads="1"/>
          </p:cNvSpPr>
          <p:nvPr>
            <p:ph type="body" idx="4294967295"/>
          </p:nvPr>
        </p:nvSpPr>
        <p:spPr>
          <a:xfrm>
            <a:off x="2385391" y="4149739"/>
            <a:ext cx="8751888" cy="2128837"/>
          </a:xfrm>
        </p:spPr>
        <p:txBody>
          <a:bodyPr>
            <a:normAutofit/>
          </a:bodyPr>
          <a:lstStyle/>
          <a:p>
            <a:pPr eaLnBrk="1" hangingPunct="1">
              <a:lnSpc>
                <a:spcPct val="125000"/>
              </a:lnSpc>
              <a:spcBef>
                <a:spcPts val="600"/>
              </a:spcBef>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ManualResetEvent.WaitOne</a:t>
            </a:r>
            <a:r>
              <a:rPr lang="zh-CN" altLang="en-US" sz="2400" dirty="0">
                <a:latin typeface="微软雅黑" panose="020B0503020204020204" pitchFamily="34" charset="-122"/>
                <a:ea typeface="微软雅黑" panose="020B0503020204020204" pitchFamily="34" charset="-122"/>
              </a:rPr>
              <a:t>打发时间的方式</a:t>
            </a: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事件对象可实现并发执行中的前趋控制。当线程调用</a:t>
            </a:r>
            <a:r>
              <a:rPr lang="en-US" altLang="zh-CN" sz="2200" dirty="0">
                <a:latin typeface="微软雅黑" panose="020B0503020204020204" pitchFamily="34" charset="-122"/>
                <a:ea typeface="微软雅黑" panose="020B0503020204020204" pitchFamily="34" charset="-122"/>
              </a:rPr>
              <a:t>Wait</a:t>
            </a:r>
            <a:r>
              <a:rPr lang="zh-CN" altLang="en-US" sz="2200" dirty="0">
                <a:latin typeface="微软雅黑" panose="020B0503020204020204" pitchFamily="34" charset="-122"/>
                <a:ea typeface="微软雅黑" panose="020B0503020204020204" pitchFamily="34" charset="-122"/>
              </a:rPr>
              <a:t>方法时，如果等待对象状态没有激活，则调用线程暂停。对象被激活则线程继续执行</a:t>
            </a:r>
          </a:p>
          <a:p>
            <a:pPr eaLnBrk="1" hangingPunct="1">
              <a:lnSpc>
                <a:spcPct val="125000"/>
              </a:lnSpc>
              <a:spcBef>
                <a:spcPts val="600"/>
              </a:spcBef>
            </a:pP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endParaRPr lang="zh-CN" altLang="en-US" sz="22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2385391" y="2959446"/>
            <a:ext cx="8751348" cy="623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spcBef>
                <a:spcPts val="600"/>
              </a:spcBef>
              <a:buFont typeface="Wingdings" panose="05000000000000000000" pitchFamily="2" charset="2"/>
              <a:buChar char="Ø"/>
            </a:pPr>
            <a:r>
              <a:rPr lang="zh-CN" altLang="en-US" sz="2400" dirty="0">
                <a:solidFill>
                  <a:srgbClr val="002060"/>
                </a:solidFill>
                <a:latin typeface="微软雅黑" panose="020B0503020204020204" pitchFamily="34" charset="-122"/>
                <a:ea typeface="微软雅黑" panose="020B0503020204020204" pitchFamily="34" charset="-122"/>
              </a:rPr>
              <a:t>采用</a:t>
            </a:r>
            <a:r>
              <a:rPr lang="en-US" altLang="zh-CN" sz="2400" dirty="0" err="1">
                <a:solidFill>
                  <a:srgbClr val="002060"/>
                </a:solidFill>
                <a:latin typeface="微软雅黑" panose="020B0503020204020204" pitchFamily="34" charset="-122"/>
                <a:ea typeface="微软雅黑" panose="020B0503020204020204" pitchFamily="34" charset="-122"/>
              </a:rPr>
              <a:t>IsOut</a:t>
            </a:r>
            <a:r>
              <a:rPr lang="en-US" altLang="zh-CN" sz="2400" dirty="0">
                <a:solidFill>
                  <a:srgbClr val="002060"/>
                </a:solidFill>
                <a:latin typeface="微软雅黑" panose="020B0503020204020204" pitchFamily="34" charset="-122"/>
                <a:ea typeface="微软雅黑" panose="020B0503020204020204" pitchFamily="34" charset="-122"/>
              </a:rPr>
              <a:t> + Sleep</a:t>
            </a:r>
            <a:r>
              <a:rPr lang="zh-CN" altLang="en-US" sz="2400" dirty="0">
                <a:solidFill>
                  <a:srgbClr val="002060"/>
                </a:solidFill>
                <a:latin typeface="微软雅黑" panose="020B0503020204020204" pitchFamily="34" charset="-122"/>
                <a:ea typeface="微软雅黑" panose="020B0503020204020204" pitchFamily="34" charset="-122"/>
              </a:rPr>
              <a:t>打发时间的方式</a:t>
            </a:r>
          </a:p>
        </p:txBody>
      </p:sp>
    </p:spTree>
    <p:extLst>
      <p:ext uri="{BB962C8B-B14F-4D97-AF65-F5344CB8AC3E}">
        <p14:creationId xmlns:p14="http://schemas.microsoft.com/office/powerpoint/2010/main" val="16598672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idx="4294967295"/>
          </p:nvPr>
        </p:nvSpPr>
        <p:spPr>
          <a:xfrm>
            <a:off x="166977" y="702292"/>
            <a:ext cx="4691270" cy="830263"/>
          </a:xfrm>
        </p:spPr>
        <p:txBody>
          <a:bodyPr/>
          <a:lstStyle/>
          <a:p>
            <a:pPr eaLnBrk="1" hangingPunct="1"/>
            <a:r>
              <a:rPr lang="zh-CN" altLang="en-US" dirty="0"/>
              <a:t>低级事件对象</a:t>
            </a:r>
          </a:p>
        </p:txBody>
      </p:sp>
      <p:sp>
        <p:nvSpPr>
          <p:cNvPr id="54276" name="Rectangle 3"/>
          <p:cNvSpPr>
            <a:spLocks noGrp="1" noChangeArrowheads="1"/>
          </p:cNvSpPr>
          <p:nvPr>
            <p:ph type="body" idx="4294967295"/>
          </p:nvPr>
        </p:nvSpPr>
        <p:spPr>
          <a:xfrm>
            <a:off x="1945471" y="1868589"/>
            <a:ext cx="9601200" cy="2489200"/>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 事件对象声明</a:t>
            </a:r>
          </a:p>
          <a:p>
            <a:pPr lvl="1" eaLnBrk="1" hangingPunct="1"/>
            <a:r>
              <a:rPr lang="en-US" altLang="zh-CN" sz="2400" noProof="1">
                <a:latin typeface="微软雅黑" panose="020B0503020204020204" pitchFamily="34" charset="-122"/>
                <a:ea typeface="微软雅黑" panose="020B0503020204020204" pitchFamily="34" charset="-122"/>
              </a:rPr>
              <a:t>public static ManualResetEvent User_Terminate_listen;</a:t>
            </a:r>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 全局静态使得线程与窗体可以访问</a:t>
            </a:r>
          </a:p>
          <a:p>
            <a:pPr eaLnBrk="1" hangingPunct="1"/>
            <a:r>
              <a:rPr lang="en-US" altLang="zh-CN" sz="2400" noProof="1">
                <a:latin typeface="微软雅黑" panose="020B0503020204020204" pitchFamily="34" charset="-122"/>
                <a:ea typeface="微软雅黑" panose="020B0503020204020204" pitchFamily="34" charset="-122"/>
              </a:rPr>
              <a:t> User_Terminate_listen.WaitOne(); </a:t>
            </a:r>
          </a:p>
          <a:p>
            <a:pPr eaLnBrk="1" hangingPunct="1"/>
            <a:r>
              <a:rPr lang="zh-CN" altLang="en-US" sz="2400" dirty="0">
                <a:latin typeface="微软雅黑" panose="020B0503020204020204" pitchFamily="34" charset="-122"/>
                <a:ea typeface="微软雅黑" panose="020B0503020204020204" pitchFamily="34" charset="-122"/>
              </a:rPr>
              <a:t> 代表最小的信息量</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1bit</a:t>
            </a:r>
            <a:r>
              <a:rPr lang="en-US" altLang="zh-CN" sz="2400" dirty="0">
                <a:latin typeface="微软雅黑" panose="020B0503020204020204" pitchFamily="34" charset="-122"/>
                <a:ea typeface="微软雅黑" panose="020B0503020204020204" pitchFamily="34" charset="-122"/>
              </a:rPr>
              <a:t>)</a:t>
            </a:r>
          </a:p>
        </p:txBody>
      </p:sp>
      <p:sp>
        <p:nvSpPr>
          <p:cNvPr id="5" name="圆角矩形 4"/>
          <p:cNvSpPr/>
          <p:nvPr/>
        </p:nvSpPr>
        <p:spPr>
          <a:xfrm>
            <a:off x="2809072" y="5860120"/>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Set</a:t>
            </a:r>
            <a:r>
              <a:rPr lang="zh-CN" altLang="en-US" sz="3200" dirty="0">
                <a:latin typeface="微软雅黑" panose="020B0503020204020204" pitchFamily="34" charset="-122"/>
                <a:ea typeface="微软雅黑" panose="020B0503020204020204" pitchFamily="34" charset="-122"/>
              </a:rPr>
              <a:t>设置为有效</a:t>
            </a:r>
          </a:p>
        </p:txBody>
      </p:sp>
      <p:sp>
        <p:nvSpPr>
          <p:cNvPr id="7" name="圆角矩形 6"/>
          <p:cNvSpPr/>
          <p:nvPr/>
        </p:nvSpPr>
        <p:spPr>
          <a:xfrm>
            <a:off x="6746071" y="5860120"/>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Reset</a:t>
            </a:r>
            <a:r>
              <a:rPr lang="zh-CN" altLang="en-US" sz="3200">
                <a:latin typeface="微软雅黑" panose="020B0503020204020204" pitchFamily="34" charset="-122"/>
                <a:ea typeface="微软雅黑" panose="020B0503020204020204" pitchFamily="34" charset="-122"/>
              </a:rPr>
              <a:t>设置为无效</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4564099" y="4749897"/>
            <a:ext cx="3969270" cy="594760"/>
          </a:xfrm>
          <a:prstGeom prst="roundRect">
            <a:avLst/>
          </a:pr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3200" noProof="1">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29858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2263687" y="513190"/>
            <a:ext cx="7482177" cy="963613"/>
          </a:xfrm>
        </p:spPr>
        <p:txBody>
          <a:bodyPr>
            <a:normAutofit fontScale="90000"/>
          </a:bodyPr>
          <a:lstStyle/>
          <a:p>
            <a:pPr eaLnBrk="1" hangingPunct="1"/>
            <a:r>
              <a:rPr lang="en-US" altLang="zh-CN" sz="6000" dirty="0" err="1"/>
              <a:t>WaitOne</a:t>
            </a:r>
            <a:r>
              <a:rPr lang="zh-CN" altLang="en-US" sz="6000" dirty="0"/>
              <a:t>与</a:t>
            </a:r>
            <a:r>
              <a:rPr lang="en-US" altLang="zh-CN" sz="6000" dirty="0"/>
              <a:t>Sleep</a:t>
            </a:r>
            <a:r>
              <a:rPr lang="zh-CN" altLang="en-US" sz="6000" dirty="0"/>
              <a:t>比较</a:t>
            </a:r>
          </a:p>
        </p:txBody>
      </p:sp>
      <p:sp>
        <p:nvSpPr>
          <p:cNvPr id="19" name="下箭头 18"/>
          <p:cNvSpPr/>
          <p:nvPr/>
        </p:nvSpPr>
        <p:spPr>
          <a:xfrm rot="16200000">
            <a:off x="4813316" y="474320"/>
            <a:ext cx="1080120" cy="532859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   WaitOne(1000)</a:t>
            </a:r>
            <a:endParaRPr lang="zh-CN" altLang="en-US" sz="3200" dirty="0">
              <a:latin typeface="微软雅黑" panose="020B0503020204020204" pitchFamily="34" charset="-122"/>
              <a:ea typeface="微软雅黑" panose="020B0503020204020204" pitchFamily="34" charset="-122"/>
            </a:endParaRPr>
          </a:p>
        </p:txBody>
      </p:sp>
      <p:sp>
        <p:nvSpPr>
          <p:cNvPr id="20" name="下箭头 19"/>
          <p:cNvSpPr/>
          <p:nvPr/>
        </p:nvSpPr>
        <p:spPr>
          <a:xfrm rot="16200000">
            <a:off x="4803989" y="2199528"/>
            <a:ext cx="1080120" cy="53472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Sleep(1000)</a:t>
            </a:r>
          </a:p>
        </p:txBody>
      </p:sp>
      <p:cxnSp>
        <p:nvCxnSpPr>
          <p:cNvPr id="21" name="直接连接符 20"/>
          <p:cNvCxnSpPr/>
          <p:nvPr/>
        </p:nvCxnSpPr>
        <p:spPr>
          <a:xfrm>
            <a:off x="2579568" y="5922242"/>
            <a:ext cx="6301382" cy="72008"/>
          </a:xfrm>
          <a:prstGeom prst="line">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2585496" y="1761987"/>
            <a:ext cx="31576" cy="4160256"/>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右箭头 22"/>
          <p:cNvSpPr/>
          <p:nvPr/>
        </p:nvSpPr>
        <p:spPr>
          <a:xfrm>
            <a:off x="3625184" y="1934561"/>
            <a:ext cx="936104" cy="864096"/>
          </a:xfrm>
          <a:prstGeom prst="bentArrow">
            <a:avLst>
              <a:gd name="adj1" fmla="val 13242"/>
              <a:gd name="adj2" fmla="val 14845"/>
              <a:gd name="adj3" fmla="val 16449"/>
              <a:gd name="adj4" fmla="val 42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圆角矩形 23"/>
          <p:cNvSpPr/>
          <p:nvPr/>
        </p:nvSpPr>
        <p:spPr>
          <a:xfrm>
            <a:off x="8073693" y="2911293"/>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白等（</a:t>
            </a:r>
            <a:r>
              <a:rPr lang="en-US" altLang="zh-CN" sz="1600" dirty="0">
                <a:latin typeface="微软雅黑" panose="020B0503020204020204" pitchFamily="34" charset="-122"/>
                <a:ea typeface="微软雅黑" panose="020B0503020204020204" pitchFamily="34" charset="-122"/>
              </a:rPr>
              <a:t>FALSE</a:t>
            </a:r>
            <a:r>
              <a:rPr lang="zh-CN" altLang="en-US" sz="1600" dirty="0">
                <a:latin typeface="微软雅黑" panose="020B0503020204020204" pitchFamily="34" charset="-122"/>
                <a:ea typeface="微软雅黑" panose="020B0503020204020204" pitchFamily="34" charset="-122"/>
              </a:rPr>
              <a:t>）</a:t>
            </a:r>
          </a:p>
        </p:txBody>
      </p:sp>
      <p:sp>
        <p:nvSpPr>
          <p:cNvPr id="25" name="圆角矩形 24"/>
          <p:cNvSpPr/>
          <p:nvPr/>
        </p:nvSpPr>
        <p:spPr>
          <a:xfrm>
            <a:off x="8101254" y="4645828"/>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6" name="椭圆 25"/>
          <p:cNvSpPr/>
          <p:nvPr/>
        </p:nvSpPr>
        <p:spPr>
          <a:xfrm>
            <a:off x="3625184" y="3494577"/>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625184" y="5241706"/>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9745864" y="2911292"/>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9" name="圆角矩形 28"/>
          <p:cNvSpPr/>
          <p:nvPr/>
        </p:nvSpPr>
        <p:spPr>
          <a:xfrm>
            <a:off x="6289479" y="1862202"/>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30" name="圆角矩形 29"/>
          <p:cNvSpPr/>
          <p:nvPr/>
        </p:nvSpPr>
        <p:spPr>
          <a:xfrm>
            <a:off x="4617308" y="1865386"/>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成功（</a:t>
            </a:r>
            <a:r>
              <a:rPr lang="en-US" altLang="zh-CN" sz="1600" dirty="0">
                <a:latin typeface="微软雅黑" panose="020B0503020204020204" pitchFamily="34" charset="-122"/>
                <a:ea typeface="微软雅黑" panose="020B0503020204020204" pitchFamily="34" charset="-122"/>
              </a:rPr>
              <a:t>TRUE</a:t>
            </a:r>
            <a:r>
              <a:rPr lang="zh-CN" altLang="en-US" sz="1600" dirty="0">
                <a:latin typeface="微软雅黑" panose="020B0503020204020204" pitchFamily="34" charset="-122"/>
                <a:ea typeface="微软雅黑" panose="020B0503020204020204" pitchFamily="34" charset="-122"/>
              </a:rPr>
              <a:t>）</a:t>
            </a:r>
          </a:p>
        </p:txBody>
      </p:sp>
      <p:sp>
        <p:nvSpPr>
          <p:cNvPr id="31" name="左大括号 30"/>
          <p:cNvSpPr/>
          <p:nvPr/>
        </p:nvSpPr>
        <p:spPr>
          <a:xfrm rot="16200000">
            <a:off x="5687168" y="1993599"/>
            <a:ext cx="282727" cy="3992407"/>
          </a:xfrm>
          <a:prstGeom prst="leftBrace">
            <a:avLst>
              <a:gd name="adj1" fmla="val 65035"/>
              <a:gd name="adj2" fmla="val 49868"/>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p:cNvSpPr/>
          <p:nvPr/>
        </p:nvSpPr>
        <p:spPr>
          <a:xfrm rot="16200000">
            <a:off x="5671234" y="3665226"/>
            <a:ext cx="282727" cy="3992407"/>
          </a:xfrm>
          <a:prstGeom prst="leftBrace">
            <a:avLst>
              <a:gd name="adj1" fmla="val 65035"/>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圆角矩形 32"/>
          <p:cNvSpPr/>
          <p:nvPr/>
        </p:nvSpPr>
        <p:spPr>
          <a:xfrm>
            <a:off x="5149821" y="3625746"/>
            <a:ext cx="1357420" cy="2900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省下的时间</a:t>
            </a:r>
          </a:p>
        </p:txBody>
      </p:sp>
      <p:sp>
        <p:nvSpPr>
          <p:cNvPr id="34" name="圆角矩形 33"/>
          <p:cNvSpPr/>
          <p:nvPr/>
        </p:nvSpPr>
        <p:spPr>
          <a:xfrm>
            <a:off x="5127681" y="5270647"/>
            <a:ext cx="1297034" cy="31031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毫无反应</a:t>
            </a:r>
          </a:p>
        </p:txBody>
      </p:sp>
      <p:sp>
        <p:nvSpPr>
          <p:cNvPr id="35" name="圆角右箭头 34"/>
          <p:cNvSpPr/>
          <p:nvPr/>
        </p:nvSpPr>
        <p:spPr>
          <a:xfrm rot="16200000" flipV="1">
            <a:off x="3062201" y="2554967"/>
            <a:ext cx="504056" cy="103563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右箭头 35"/>
          <p:cNvSpPr/>
          <p:nvPr/>
        </p:nvSpPr>
        <p:spPr>
          <a:xfrm>
            <a:off x="2796409" y="4230367"/>
            <a:ext cx="5149255" cy="18147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上箭头标注 36"/>
          <p:cNvSpPr/>
          <p:nvPr/>
        </p:nvSpPr>
        <p:spPr>
          <a:xfrm>
            <a:off x="3108552" y="5958246"/>
            <a:ext cx="1249288" cy="64062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事件有效</a:t>
            </a:r>
          </a:p>
        </p:txBody>
      </p:sp>
      <p:sp>
        <p:nvSpPr>
          <p:cNvPr id="38" name="右箭头 37"/>
          <p:cNvSpPr/>
          <p:nvPr/>
        </p:nvSpPr>
        <p:spPr>
          <a:xfrm>
            <a:off x="2641886" y="1510383"/>
            <a:ext cx="1199322" cy="20871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上箭头标注 1"/>
          <p:cNvSpPr/>
          <p:nvPr/>
        </p:nvSpPr>
        <p:spPr>
          <a:xfrm>
            <a:off x="2235520" y="5974980"/>
            <a:ext cx="688095" cy="62389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开始</a:t>
            </a:r>
          </a:p>
        </p:txBody>
      </p:sp>
    </p:spTree>
    <p:extLst>
      <p:ext uri="{BB962C8B-B14F-4D97-AF65-F5344CB8AC3E}">
        <p14:creationId xmlns:p14="http://schemas.microsoft.com/office/powerpoint/2010/main" val="39687778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idx="4294967295"/>
          </p:nvPr>
        </p:nvSpPr>
        <p:spPr>
          <a:xfrm>
            <a:off x="103367" y="532134"/>
            <a:ext cx="5184250" cy="787400"/>
          </a:xfrm>
        </p:spPr>
        <p:txBody>
          <a:bodyPr>
            <a:normAutofit/>
          </a:bodyPr>
          <a:lstStyle/>
          <a:p>
            <a:pPr eaLnBrk="1" hangingPunct="1"/>
            <a:r>
              <a:rPr lang="zh-CN" altLang="en-US" dirty="0"/>
              <a:t>工作线程运行逻辑</a:t>
            </a:r>
          </a:p>
        </p:txBody>
      </p:sp>
      <p:sp>
        <p:nvSpPr>
          <p:cNvPr id="8" name="圆角矩形 7"/>
          <p:cNvSpPr/>
          <p:nvPr/>
        </p:nvSpPr>
        <p:spPr>
          <a:xfrm>
            <a:off x="2301683" y="3032826"/>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WaitAny(mrA,500)</a:t>
            </a:r>
            <a:endParaRPr lang="zh-CN" altLang="en-US" sz="3200" dirty="0">
              <a:latin typeface="微软雅黑" panose="020B0503020204020204" pitchFamily="34" charset="-122"/>
              <a:ea typeface="微软雅黑" panose="020B0503020204020204" pitchFamily="34" charset="-122"/>
            </a:endParaRPr>
          </a:p>
        </p:txBody>
      </p:sp>
      <p:sp>
        <p:nvSpPr>
          <p:cNvPr id="2" name="圆角矩形 1"/>
          <p:cNvSpPr/>
          <p:nvPr/>
        </p:nvSpPr>
        <p:spPr>
          <a:xfrm>
            <a:off x="4268979" y="3731247"/>
            <a:ext cx="1239139" cy="1270972"/>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0 </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a:t>
            </a:r>
          </a:p>
          <a:p>
            <a:pPr algn="ct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B</a:t>
            </a:r>
          </a:p>
          <a:p>
            <a:pPr algn="ct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C</a:t>
            </a:r>
            <a:endParaRPr lang="zh-CN" altLang="en-US" sz="2800" dirty="0">
              <a:latin typeface="微软雅黑" panose="020B0503020204020204" pitchFamily="34" charset="-122"/>
              <a:ea typeface="微软雅黑" panose="020B0503020204020204" pitchFamily="34" charset="-122"/>
            </a:endParaRPr>
          </a:p>
        </p:txBody>
      </p:sp>
      <p:sp>
        <p:nvSpPr>
          <p:cNvPr id="11" name="圆角矩形 10"/>
          <p:cNvSpPr/>
          <p:nvPr/>
        </p:nvSpPr>
        <p:spPr>
          <a:xfrm>
            <a:off x="7421407" y="4201981"/>
            <a:ext cx="3423142" cy="478606"/>
          </a:xfrm>
          <a:prstGeom prst="roundRect">
            <a:avLst/>
          </a:prstGeom>
          <a:solidFill>
            <a:srgbClr val="0070C0"/>
          </a:solidFill>
          <a:ln w="38100">
            <a:solidFill>
              <a:schemeClr val="accent2">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1</a:t>
            </a:r>
            <a:r>
              <a:rPr lang="zh-CN" altLang="en-US" sz="3200">
                <a:latin typeface="微软雅黑" panose="020B0503020204020204" pitchFamily="34" charset="-122"/>
                <a:ea typeface="微软雅黑" panose="020B0503020204020204" pitchFamily="34" charset="-122"/>
              </a:rPr>
              <a:t>表示</a:t>
            </a:r>
            <a:r>
              <a:rPr lang="en-US" altLang="zh-CN" sz="3200">
                <a:latin typeface="微软雅黑" panose="020B0503020204020204" pitchFamily="34" charset="-122"/>
                <a:ea typeface="微软雅黑" panose="020B0503020204020204" pitchFamily="34" charset="-122"/>
              </a:rPr>
              <a:t>B</a:t>
            </a:r>
            <a:r>
              <a:rPr lang="zh-CN" altLang="en-US" sz="3200" dirty="0">
                <a:latin typeface="微软雅黑" panose="020B0503020204020204" pitchFamily="34" charset="-122"/>
                <a:ea typeface="微软雅黑" panose="020B0503020204020204" pitchFamily="34" charset="-122"/>
              </a:rPr>
              <a:t>事件有效</a:t>
            </a:r>
          </a:p>
        </p:txBody>
      </p:sp>
      <p:sp>
        <p:nvSpPr>
          <p:cNvPr id="12" name="燕尾形箭头 11"/>
          <p:cNvSpPr/>
          <p:nvPr/>
        </p:nvSpPr>
        <p:spPr>
          <a:xfrm rot="10800000" flipH="1">
            <a:off x="6550475" y="4316834"/>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2301683" y="5139455"/>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altLang="zh-CN" sz="3200" dirty="0">
                <a:latin typeface="微软雅黑" panose="020B0503020204020204" pitchFamily="34" charset="-122"/>
                <a:ea typeface="微软雅黑" panose="020B0503020204020204" pitchFamily="34" charset="-122"/>
              </a:rPr>
              <a:t>Wait</a:t>
            </a:r>
            <a:r>
              <a:rPr lang="zh-CN" altLang="en-US" sz="3200" dirty="0">
                <a:latin typeface="微软雅黑" panose="020B0503020204020204" pitchFamily="34" charset="-122"/>
                <a:ea typeface="微软雅黑" panose="020B0503020204020204" pitchFamily="34" charset="-122"/>
              </a:rPr>
              <a:t>Ｏ</a:t>
            </a:r>
            <a:r>
              <a:rPr lang="en-US" altLang="zh-CN" sz="3200" dirty="0">
                <a:latin typeface="微软雅黑" panose="020B0503020204020204" pitchFamily="34" charset="-122"/>
                <a:ea typeface="微软雅黑" panose="020B0503020204020204" pitchFamily="34" charset="-122"/>
              </a:rPr>
              <a:t>ne(500)</a:t>
            </a:r>
            <a:endParaRPr lang="zh-CN" altLang="en-US" sz="3200" dirty="0">
              <a:latin typeface="微软雅黑" panose="020B0503020204020204" pitchFamily="34" charset="-122"/>
              <a:ea typeface="微软雅黑" panose="020B0503020204020204" pitchFamily="34" charset="-122"/>
            </a:endParaRPr>
          </a:p>
        </p:txBody>
      </p:sp>
      <p:sp>
        <p:nvSpPr>
          <p:cNvPr id="17" name="圆角矩形 16"/>
          <p:cNvSpPr/>
          <p:nvPr/>
        </p:nvSpPr>
        <p:spPr>
          <a:xfrm>
            <a:off x="4251888" y="5750813"/>
            <a:ext cx="1256230" cy="963224"/>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微软雅黑" panose="020B0503020204020204" pitchFamily="34" charset="-122"/>
                <a:ea typeface="微软雅黑" panose="020B0503020204020204" pitchFamily="34" charset="-122"/>
              </a:rPr>
              <a:t>true</a:t>
            </a:r>
          </a:p>
          <a:p>
            <a:r>
              <a:rPr lang="en-US" altLang="zh-CN" sz="2800" dirty="0">
                <a:latin typeface="微软雅黑" panose="020B0503020204020204" pitchFamily="34" charset="-122"/>
                <a:ea typeface="微软雅黑" panose="020B0503020204020204" pitchFamily="34" charset="-122"/>
              </a:rPr>
              <a:t>false</a:t>
            </a:r>
            <a:endParaRPr lang="zh-CN" altLang="en-US" sz="2800" dirty="0">
              <a:latin typeface="微软雅黑" panose="020B0503020204020204" pitchFamily="34" charset="-122"/>
              <a:ea typeface="微软雅黑" panose="020B0503020204020204" pitchFamily="34" charset="-122"/>
            </a:endParaRPr>
          </a:p>
        </p:txBody>
      </p:sp>
      <p:sp>
        <p:nvSpPr>
          <p:cNvPr id="18" name="圆角矩形 17"/>
          <p:cNvSpPr/>
          <p:nvPr/>
        </p:nvSpPr>
        <p:spPr>
          <a:xfrm>
            <a:off x="7436281" y="5139455"/>
            <a:ext cx="3408267" cy="547554"/>
          </a:xfrm>
          <a:prstGeom prst="roundRect">
            <a:avLst/>
          </a:prstGeom>
          <a:solidFill>
            <a:srgbClr val="0070C0"/>
          </a:solidFill>
          <a:ln w="38100">
            <a:solidFill>
              <a:srgbClr val="00206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当前事件有效</a:t>
            </a:r>
          </a:p>
        </p:txBody>
      </p:sp>
      <p:sp>
        <p:nvSpPr>
          <p:cNvPr id="19" name="燕尾形箭头 18"/>
          <p:cNvSpPr/>
          <p:nvPr/>
        </p:nvSpPr>
        <p:spPr>
          <a:xfrm rot="10800000" flipH="1">
            <a:off x="6550476" y="5230657"/>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标注 2"/>
          <p:cNvSpPr/>
          <p:nvPr/>
        </p:nvSpPr>
        <p:spPr>
          <a:xfrm>
            <a:off x="4251889" y="2198880"/>
            <a:ext cx="1256230" cy="472096"/>
          </a:xfrm>
          <a:prstGeom prst="wedgeRoundRectCallout">
            <a:avLst>
              <a:gd name="adj1" fmla="val -22531"/>
              <a:gd name="adj2" fmla="val 7361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数组名</a:t>
            </a:r>
          </a:p>
        </p:txBody>
      </p:sp>
      <p:sp>
        <p:nvSpPr>
          <p:cNvPr id="4" name="云形标注 3"/>
          <p:cNvSpPr/>
          <p:nvPr/>
        </p:nvSpPr>
        <p:spPr>
          <a:xfrm>
            <a:off x="6687415" y="1578776"/>
            <a:ext cx="5020734" cy="1371600"/>
          </a:xfrm>
          <a:prstGeom prst="cloudCallout">
            <a:avLst>
              <a:gd name="adj1" fmla="val -53248"/>
              <a:gd name="adj2" fmla="val 60649"/>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WaitHandle.TimeOut</a:t>
            </a:r>
            <a:endParaRPr lang="zh-CN" altLang="en-US" sz="2400">
              <a:latin typeface="微软雅黑" panose="020B0503020204020204" pitchFamily="34" charset="-122"/>
              <a:ea typeface="微软雅黑" panose="020B0503020204020204" pitchFamily="34" charset="-122"/>
            </a:endParaRPr>
          </a:p>
        </p:txBody>
      </p:sp>
      <p:sp>
        <p:nvSpPr>
          <p:cNvPr id="14" name="圆角矩形 13"/>
          <p:cNvSpPr/>
          <p:nvPr/>
        </p:nvSpPr>
        <p:spPr>
          <a:xfrm>
            <a:off x="2301683" y="1500459"/>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WaitAll</a:t>
            </a:r>
            <a:r>
              <a:rPr lang="en-US" altLang="zh-CN" sz="3200" dirty="0">
                <a:latin typeface="微软雅黑" panose="020B0503020204020204" pitchFamily="34" charset="-122"/>
                <a:ea typeface="微软雅黑" panose="020B0503020204020204" pitchFamily="34" charset="-122"/>
              </a:rPr>
              <a:t>(mrA,500)</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32699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031449" y="3574325"/>
            <a:ext cx="8751348" cy="2372552"/>
          </a:xfrm>
          <a:prstGeom prst="roundRect">
            <a:avLst>
              <a:gd name="adj" fmla="val 6960"/>
            </a:avLst>
          </a:prstGeom>
          <a:solidFill>
            <a:schemeClr val="accent5">
              <a:lumMod val="60000"/>
              <a:lumOff val="40000"/>
              <a:alpha val="13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8" name="Rectangle 3"/>
          <p:cNvSpPr>
            <a:spLocks noGrp="1" noChangeArrowheads="1"/>
          </p:cNvSpPr>
          <p:nvPr>
            <p:ph type="body" idx="4294967295"/>
          </p:nvPr>
        </p:nvSpPr>
        <p:spPr>
          <a:xfrm>
            <a:off x="2115047" y="3694214"/>
            <a:ext cx="8667750" cy="2252663"/>
          </a:xfrm>
        </p:spPr>
        <p:txBody>
          <a:bodyPr>
            <a:normAutofit fontScale="92500" lnSpcReduction="10000"/>
          </a:bodyPr>
          <a:lstStyle/>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方法等待当前事件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有效</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WaitAny</a:t>
            </a:r>
            <a:r>
              <a:rPr lang="zh-CN" altLang="en-US" sz="2400" dirty="0">
                <a:latin typeface="微软雅黑" panose="020B0503020204020204" pitchFamily="34" charset="-122"/>
                <a:ea typeface="微软雅黑" panose="020B0503020204020204" pitchFamily="34" charset="-122"/>
              </a:rPr>
              <a:t>方法等待事件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数组中任一事件有效，对应或关系实现同步</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WaitAll</a:t>
            </a:r>
            <a:r>
              <a:rPr lang="zh-CN" altLang="en-US" sz="2400" dirty="0">
                <a:latin typeface="微软雅黑" panose="020B0503020204020204" pitchFamily="34" charset="-122"/>
                <a:ea typeface="微软雅黑" panose="020B0503020204020204" pitchFamily="34" charset="-122"/>
              </a:rPr>
              <a:t>方法等待事件（信号）数组中所有事件有效，对应与关系实现同步</a:t>
            </a:r>
            <a:endParaRPr lang="en-US" altLang="zh-CN" sz="2400" dirty="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idx="4294967295"/>
          </p:nvPr>
        </p:nvSpPr>
        <p:spPr>
          <a:xfrm>
            <a:off x="3935896" y="1208377"/>
            <a:ext cx="4635610" cy="787400"/>
          </a:xfrm>
        </p:spPr>
        <p:txBody>
          <a:bodyPr>
            <a:normAutofit/>
          </a:bodyPr>
          <a:lstStyle/>
          <a:p>
            <a:pPr eaLnBrk="1" hangingPunct="1"/>
            <a:r>
              <a:rPr lang="zh-CN" altLang="en-US" dirty="0"/>
              <a:t>工作线程间的通信</a:t>
            </a:r>
          </a:p>
        </p:txBody>
      </p:sp>
    </p:spTree>
    <p:extLst>
      <p:ext uri="{BB962C8B-B14F-4D97-AF65-F5344CB8AC3E}">
        <p14:creationId xmlns:p14="http://schemas.microsoft.com/office/powerpoint/2010/main" val="172087704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1248354" y="613581"/>
            <a:ext cx="8245503" cy="684212"/>
          </a:xfrm>
        </p:spPr>
        <p:txBody>
          <a:bodyPr>
            <a:normAutofit fontScale="90000"/>
          </a:bodyPr>
          <a:lstStyle/>
          <a:p>
            <a:pPr eaLnBrk="1" hangingPunct="1"/>
            <a:r>
              <a:rPr lang="en-US" altLang="zh-CN" dirty="0" err="1"/>
              <a:t>ManualResetEvent.WaitOne</a:t>
            </a:r>
            <a:r>
              <a:rPr lang="zh-CN" altLang="en-US" dirty="0"/>
              <a:t>要点</a:t>
            </a:r>
          </a:p>
        </p:txBody>
      </p:sp>
      <p:sp>
        <p:nvSpPr>
          <p:cNvPr id="60420" name="Rectangle 3"/>
          <p:cNvSpPr>
            <a:spLocks noGrp="1" noChangeArrowheads="1"/>
          </p:cNvSpPr>
          <p:nvPr>
            <p:ph type="body" idx="4294967295"/>
          </p:nvPr>
        </p:nvSpPr>
        <p:spPr>
          <a:xfrm>
            <a:off x="930302" y="1683841"/>
            <a:ext cx="9998075" cy="4697412"/>
          </a:xfrm>
        </p:spPr>
        <p:txBody>
          <a:bodyPr>
            <a:noAutofit/>
          </a:bodyPr>
          <a:lstStyle/>
          <a:p>
            <a:pPr>
              <a:lnSpc>
                <a:spcPct val="150000"/>
              </a:lnSpc>
            </a:pPr>
            <a:r>
              <a:rPr lang="zh-CN" altLang="en-US" sz="2400" dirty="0">
                <a:latin typeface="微软雅黑" panose="020B0503020204020204" pitchFamily="34" charset="-122"/>
                <a:ea typeface="微软雅黑" panose="020B0503020204020204" pitchFamily="34" charset="-122"/>
              </a:rPr>
              <a:t>一是时间效果上阻止线程继续</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二是在获得信号状态后返回值为</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，而超时未获得返回值为</a:t>
            </a:r>
            <a:r>
              <a:rPr lang="en-US" altLang="zh-CN" sz="2400" dirty="0">
                <a:latin typeface="微软雅黑" panose="020B0503020204020204" pitchFamily="34" charset="-122"/>
                <a:ea typeface="微软雅黑" panose="020B0503020204020204" pitchFamily="34" charset="-122"/>
              </a:rPr>
              <a:t>false</a:t>
            </a:r>
          </a:p>
          <a:p>
            <a:pPr>
              <a:lnSpc>
                <a:spcPct val="150000"/>
              </a:lnSpc>
            </a:pPr>
            <a:r>
              <a:rPr lang="zh-CN" altLang="en-US" sz="2400" dirty="0">
                <a:latin typeface="微软雅黑" panose="020B0503020204020204" pitchFamily="34" charset="-122"/>
                <a:ea typeface="微软雅黑" panose="020B0503020204020204" pitchFamily="34" charset="-122"/>
              </a:rPr>
              <a:t>三是获得信号状态将不再继续未等待完的时间。</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它的使命是完成信号传递，至于功能是启动操作还是终止操作，程序得到的状态都是信号的</a:t>
            </a:r>
            <a:r>
              <a:rPr lang="en-US" altLang="zh-CN" sz="2400" dirty="0">
                <a:latin typeface="微软雅黑" panose="020B0503020204020204" pitchFamily="34" charset="-122"/>
                <a:ea typeface="微软雅黑" panose="020B0503020204020204" pitchFamily="34" charset="-122"/>
              </a:rPr>
              <a:t>true</a:t>
            </a:r>
          </a:p>
          <a:p>
            <a:pPr>
              <a:lnSpc>
                <a:spcPct val="150000"/>
              </a:lnSpc>
            </a:pPr>
            <a:r>
              <a:rPr lang="en-US" altLang="zh-CN" sz="2400" dirty="0">
                <a:latin typeface="微软雅黑" panose="020B0503020204020204" pitchFamily="34" charset="-122"/>
                <a:ea typeface="微软雅黑" panose="020B0503020204020204" pitchFamily="34" charset="-122"/>
              </a:rPr>
              <a:t>ManualResetEvent</a:t>
            </a:r>
            <a:r>
              <a:rPr lang="zh-CN" altLang="en-US" sz="2400" dirty="0">
                <a:latin typeface="微软雅黑" panose="020B0503020204020204" pitchFamily="34" charset="-122"/>
                <a:ea typeface="微软雅黑" panose="020B0503020204020204" pitchFamily="34" charset="-122"/>
              </a:rPr>
              <a:t>比</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要可靠，它可将信号传给多个线程，而线程会重置</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的状态，即中断信号的传递。</a:t>
            </a:r>
            <a:endParaRPr lang="zh-CN" altLang="zh-CN" sz="2400" dirty="0">
              <a:latin typeface="微软雅黑" panose="020B0503020204020204" pitchFamily="34" charset="-122"/>
              <a:ea typeface="微软雅黑" panose="020B0503020204020204" pitchFamily="34" charset="-122"/>
            </a:endParaRPr>
          </a:p>
        </p:txBody>
      </p:sp>
      <p:sp>
        <p:nvSpPr>
          <p:cNvPr id="5" name="圆角矩形 4"/>
          <p:cNvSpPr/>
          <p:nvPr/>
        </p:nvSpPr>
        <p:spPr>
          <a:xfrm>
            <a:off x="732865" y="1514036"/>
            <a:ext cx="10392947" cy="465097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12047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993913" y="489309"/>
            <a:ext cx="8217820" cy="1114425"/>
          </a:xfrm>
        </p:spPr>
        <p:txBody>
          <a:bodyPr>
            <a:normAutofit/>
          </a:bodyPr>
          <a:lstStyle/>
          <a:p>
            <a:pPr eaLnBrk="1" hangingPunct="1"/>
            <a:r>
              <a:rPr lang="zh-CN" altLang="en-US" dirty="0"/>
              <a:t>并发与并行</a:t>
            </a:r>
            <a:r>
              <a:rPr lang="zh-CN" altLang="en-US" sz="2800" dirty="0"/>
              <a:t>（</a:t>
            </a:r>
            <a:r>
              <a:rPr lang="en-US" altLang="zh-CN" sz="2800" dirty="0"/>
              <a:t>concurrency &amp; parallel</a:t>
            </a:r>
            <a:r>
              <a:rPr lang="zh-CN" altLang="en-US" sz="2800" dirty="0"/>
              <a:t>）</a:t>
            </a:r>
          </a:p>
        </p:txBody>
      </p:sp>
      <p:sp>
        <p:nvSpPr>
          <p:cNvPr id="9220" name="Rectangle 3"/>
          <p:cNvSpPr>
            <a:spLocks noGrp="1" noChangeArrowheads="1"/>
          </p:cNvSpPr>
          <p:nvPr>
            <p:ph type="body" idx="4294967295"/>
          </p:nvPr>
        </p:nvSpPr>
        <p:spPr>
          <a:xfrm>
            <a:off x="1828800" y="1722576"/>
            <a:ext cx="7988300" cy="4591050"/>
          </a:xfrm>
        </p:spPr>
        <p:txBody>
          <a:bodyPr>
            <a:normAutofit fontScale="85000" lnSpcReduction="10000"/>
          </a:bodyPr>
          <a:lstStyle/>
          <a:p>
            <a:pPr>
              <a:lnSpc>
                <a:spcPct val="135000"/>
              </a:lnSpc>
            </a:pPr>
            <a:r>
              <a:rPr lang="zh-CN" altLang="en-US" sz="2400" dirty="0">
                <a:latin typeface="微软雅黑" panose="020B0503020204020204" pitchFamily="34" charset="-122"/>
                <a:ea typeface="微软雅黑" panose="020B0503020204020204" pitchFamily="34" charset="-122"/>
              </a:rPr>
              <a:t>  进程和线程技术是实现系统或</a:t>
            </a:r>
            <a:r>
              <a:rPr lang="zh-CN" altLang="en-US" sz="2400" dirty="0"/>
              <a:t>应用程序并行性的重要</a:t>
            </a:r>
            <a:r>
              <a:rPr lang="zh-CN" altLang="en-US" sz="2400" dirty="0">
                <a:latin typeface="微软雅黑" panose="020B0503020204020204" pitchFamily="34" charset="-122"/>
                <a:ea typeface="微软雅黑" panose="020B0503020204020204" pitchFamily="34" charset="-122"/>
              </a:rPr>
              <a:t>基础 </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并发</a:t>
            </a:r>
            <a:r>
              <a:rPr lang="zh-CN" altLang="en-US" sz="2400" dirty="0">
                <a:latin typeface="微软雅黑" panose="020B0503020204020204" pitchFamily="34" charset="-122"/>
                <a:ea typeface="微软雅黑" panose="020B0503020204020204" pitchFamily="34" charset="-122"/>
              </a:rPr>
              <a:t>”指系统或应用程序在某一时间段内同时处理多个事务的过程</a:t>
            </a:r>
            <a:endParaRPr lang="en-US" altLang="zh-CN" sz="2400" dirty="0">
              <a:latin typeface="微软雅黑" panose="020B0503020204020204" pitchFamily="34" charset="-122"/>
              <a:ea typeface="微软雅黑" panose="020B0503020204020204" pitchFamily="34" charset="-122"/>
            </a:endParaRPr>
          </a:p>
          <a:p>
            <a:pPr lvl="1">
              <a:lnSpc>
                <a:spcPct val="135000"/>
              </a:lnSpc>
            </a:pPr>
            <a:r>
              <a:rPr lang="zh-CN" altLang="en-US" sz="2000" dirty="0">
                <a:latin typeface="微软雅黑" panose="020B0503020204020204" pitchFamily="34" charset="-122"/>
                <a:ea typeface="微软雅黑" panose="020B0503020204020204" pitchFamily="34" charset="-122"/>
              </a:rPr>
              <a:t>对于单核单处理器的计算机系统，由于单个</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在任何时刻只能执行一个线程，所以这种计算机系统的并发，实际上是通过操作系统在各个正在执行的线程之间切换</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，以分时处理的方式实现表面形式上的并发，只是因为其切换的速度快且处理能力强时，用户直观感觉不到而已</a:t>
            </a:r>
            <a:endParaRPr lang="en-US" altLang="zh-CN" sz="20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  对于多处理器或多核的计算机系统，其多个</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之间或多个核之间既有相互协作，又有独立分工，它们在各自执行一个相应线程时可以互不影响同时进行，实现</a:t>
            </a:r>
            <a:r>
              <a:rPr lang="zh-CN" altLang="en-US" sz="2400" dirty="0">
                <a:solidFill>
                  <a:srgbClr val="FF0000"/>
                </a:solidFill>
                <a:latin typeface="微软雅黑" panose="020B0503020204020204" pitchFamily="34" charset="-122"/>
                <a:ea typeface="微软雅黑" panose="020B0503020204020204" pitchFamily="34" charset="-122"/>
              </a:rPr>
              <a:t>并行</a:t>
            </a:r>
            <a:r>
              <a:rPr lang="zh-CN" altLang="en-US" sz="2400" dirty="0">
                <a:latin typeface="微软雅黑" panose="020B0503020204020204" pitchFamily="34" charset="-122"/>
                <a:ea typeface="微软雅黑" panose="020B0503020204020204" pitchFamily="34" charset="-122"/>
              </a:rPr>
              <a:t>处理</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en-US" altLang="zh-CN" sz="2400" dirty="0"/>
              <a:t>  </a:t>
            </a:r>
            <a:r>
              <a:rPr lang="zh-CN" altLang="en-US" sz="2400" dirty="0"/>
              <a:t>除了</a:t>
            </a:r>
            <a:r>
              <a:rPr lang="en-US" altLang="zh-CN" sz="2400" dirty="0"/>
              <a:t>CPU</a:t>
            </a:r>
            <a:r>
              <a:rPr lang="zh-CN" altLang="en-US" sz="2400" dirty="0"/>
              <a:t>之外，</a:t>
            </a:r>
            <a:r>
              <a:rPr lang="en-US" altLang="zh-CN" sz="2400" dirty="0"/>
              <a:t>GPU</a:t>
            </a:r>
            <a:r>
              <a:rPr lang="zh-CN" altLang="en-US" sz="2400" dirty="0"/>
              <a:t>也是多核系统，通常其并发计算能力非常强</a:t>
            </a:r>
            <a:endParaRPr lang="zh-CN" altLang="en-US"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AB4D25EB-1ED7-4573-8641-4654960613BF}"/>
              </a:ext>
            </a:extLst>
          </p:cNvPr>
          <p:cNvSpPr/>
          <p:nvPr/>
        </p:nvSpPr>
        <p:spPr>
          <a:xfrm>
            <a:off x="9673361" y="3710324"/>
            <a:ext cx="2103771"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并发：交替</a:t>
            </a:r>
            <a:r>
              <a:rPr lang="zh-CN" altLang="en-US" sz="1800" dirty="0">
                <a:solidFill>
                  <a:srgbClr val="7030A0"/>
                </a:solidFill>
                <a:latin typeface="微软雅黑" panose="020B0503020204020204" pitchFamily="34" charset="-122"/>
                <a:ea typeface="微软雅黑" panose="020B0503020204020204" pitchFamily="34" charset="-122"/>
              </a:rPr>
              <a:t>做多个</a:t>
            </a:r>
          </a:p>
        </p:txBody>
      </p:sp>
      <p:sp>
        <p:nvSpPr>
          <p:cNvPr id="3" name="矩形 2">
            <a:extLst>
              <a:ext uri="{FF2B5EF4-FFF2-40B4-BE49-F238E27FC236}">
                <a16:creationId xmlns:a16="http://schemas.microsoft.com/office/drawing/2014/main" id="{53AA577B-844A-4614-90CB-C4C4A744293B}"/>
              </a:ext>
            </a:extLst>
          </p:cNvPr>
          <p:cNvSpPr/>
          <p:nvPr/>
        </p:nvSpPr>
        <p:spPr>
          <a:xfrm>
            <a:off x="9673361" y="5011975"/>
            <a:ext cx="2425506"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并行：同时</a:t>
            </a:r>
            <a:r>
              <a:rPr lang="zh-CN" altLang="en-US" sz="1800" dirty="0">
                <a:solidFill>
                  <a:srgbClr val="7030A0"/>
                </a:solidFill>
                <a:latin typeface="微软雅黑" panose="020B0503020204020204" pitchFamily="34" charset="-122"/>
                <a:ea typeface="微软雅黑" panose="020B0503020204020204" pitchFamily="34" charset="-122"/>
              </a:rPr>
              <a:t>做多</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一个</a:t>
            </a:r>
          </a:p>
        </p:txBody>
      </p:sp>
    </p:spTree>
    <p:extLst>
      <p:ext uri="{BB962C8B-B14F-4D97-AF65-F5344CB8AC3E}">
        <p14:creationId xmlns:p14="http://schemas.microsoft.com/office/powerpoint/2010/main" val="9113011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idx="4294967295"/>
          </p:nvPr>
        </p:nvSpPr>
        <p:spPr>
          <a:xfrm>
            <a:off x="1749287" y="882374"/>
            <a:ext cx="6782463" cy="752475"/>
          </a:xfrm>
        </p:spPr>
        <p:txBody>
          <a:bodyPr/>
          <a:lstStyle/>
          <a:p>
            <a:pPr eaLnBrk="1" hangingPunct="1"/>
            <a:r>
              <a:rPr lang="zh-CN" altLang="en-US" dirty="0"/>
              <a:t>具有与关系的同步方式</a:t>
            </a:r>
          </a:p>
        </p:txBody>
      </p:sp>
      <p:sp>
        <p:nvSpPr>
          <p:cNvPr id="58372" name="Rectangle 3"/>
          <p:cNvSpPr>
            <a:spLocks noGrp="1" noChangeArrowheads="1"/>
          </p:cNvSpPr>
          <p:nvPr>
            <p:ph type="body" idx="4294967295"/>
          </p:nvPr>
        </p:nvSpPr>
        <p:spPr>
          <a:xfrm>
            <a:off x="3951798" y="2304360"/>
            <a:ext cx="4479925" cy="1076325"/>
          </a:xfrm>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ManualResetEvent.WaitAll</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当所有事件状态同时激活时</a:t>
            </a:r>
          </a:p>
        </p:txBody>
      </p:sp>
      <p:pic>
        <p:nvPicPr>
          <p:cNvPr id="58373" name="Picture 4" descr="event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1798" y="3637793"/>
            <a:ext cx="4319588"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98423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idx="4294967295"/>
          </p:nvPr>
        </p:nvSpPr>
        <p:spPr>
          <a:xfrm>
            <a:off x="2838662" y="802861"/>
            <a:ext cx="6186115" cy="822325"/>
          </a:xfrm>
        </p:spPr>
        <p:txBody>
          <a:bodyPr/>
          <a:lstStyle/>
          <a:p>
            <a:pPr eaLnBrk="1" hangingPunct="1"/>
            <a:r>
              <a:rPr lang="zh-CN" altLang="en-US" dirty="0"/>
              <a:t>具有或关系的同步方式</a:t>
            </a:r>
          </a:p>
        </p:txBody>
      </p:sp>
      <p:sp>
        <p:nvSpPr>
          <p:cNvPr id="59396" name="Rectangle 3"/>
          <p:cNvSpPr>
            <a:spLocks noGrp="1" noChangeArrowheads="1"/>
          </p:cNvSpPr>
          <p:nvPr>
            <p:ph type="body" idx="4294967295"/>
          </p:nvPr>
        </p:nvSpPr>
        <p:spPr>
          <a:xfrm>
            <a:off x="3673502" y="2081765"/>
            <a:ext cx="4516438" cy="996950"/>
          </a:xfrm>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ManualResetEvent.WaitAny</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当任一事件状态激活时</a:t>
            </a:r>
          </a:p>
        </p:txBody>
      </p:sp>
      <p:pic>
        <p:nvPicPr>
          <p:cNvPr id="59397" name="Picture 4" descr="even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5414" y="3341969"/>
            <a:ext cx="4392613" cy="259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70903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4373218" y="295179"/>
            <a:ext cx="4572000" cy="719137"/>
          </a:xfrm>
        </p:spPr>
        <p:txBody>
          <a:bodyPr>
            <a:normAutofit/>
          </a:bodyPr>
          <a:lstStyle/>
          <a:p>
            <a:pPr eaLnBrk="1" hangingPunct="1"/>
            <a:r>
              <a:rPr lang="zh-CN" altLang="en-US" sz="3600" dirty="0"/>
              <a:t>使用事件的抓屏程序</a:t>
            </a:r>
          </a:p>
        </p:txBody>
      </p:sp>
      <p:sp>
        <p:nvSpPr>
          <p:cNvPr id="2" name="文本框 1"/>
          <p:cNvSpPr txBox="1"/>
          <p:nvPr/>
        </p:nvSpPr>
        <p:spPr>
          <a:xfrm>
            <a:off x="534210" y="3634185"/>
            <a:ext cx="2566798" cy="523220"/>
          </a:xfrm>
          <a:prstGeom prst="rect">
            <a:avLst/>
          </a:prstGeom>
          <a:noFill/>
        </p:spPr>
        <p:txBody>
          <a:bodyPr wrap="squar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窗体线程发起抓屏事件；</a:t>
            </a:r>
            <a:endParaRPr lang="en-US" altLang="zh-CN" dirty="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工作线程抓屏，并保存</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008" y="1014316"/>
            <a:ext cx="9010650" cy="5572125"/>
          </a:xfrm>
          <a:prstGeom prst="rect">
            <a:avLst/>
          </a:prstGeom>
        </p:spPr>
      </p:pic>
    </p:spTree>
    <p:extLst>
      <p:ext uri="{BB962C8B-B14F-4D97-AF65-F5344CB8AC3E}">
        <p14:creationId xmlns:p14="http://schemas.microsoft.com/office/powerpoint/2010/main" val="17335610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59083" y="701865"/>
            <a:ext cx="4338556" cy="684362"/>
          </a:xfrm>
        </p:spPr>
        <p:txBody>
          <a:bodyPr>
            <a:normAutofit/>
          </a:bodyPr>
          <a:lstStyle/>
          <a:p>
            <a:pPr eaLnBrk="1" hangingPunct="1"/>
            <a:r>
              <a:rPr lang="en-US" altLang="zh-CN" dirty="0"/>
              <a:t>4.5</a:t>
            </a:r>
            <a:r>
              <a:rPr lang="zh-CN" altLang="en-US" dirty="0"/>
              <a:t>线程同步与死锁</a:t>
            </a:r>
          </a:p>
        </p:txBody>
      </p:sp>
      <p:sp>
        <p:nvSpPr>
          <p:cNvPr id="30724" name="Rectangle 3"/>
          <p:cNvSpPr>
            <a:spLocks noGrp="1" noChangeArrowheads="1"/>
          </p:cNvSpPr>
          <p:nvPr>
            <p:ph type="body" idx="1"/>
          </p:nvPr>
        </p:nvSpPr>
        <p:spPr>
          <a:xfrm>
            <a:off x="1814962" y="1710831"/>
            <a:ext cx="8236387" cy="4094672"/>
          </a:xfrm>
        </p:spPr>
        <p:txBody>
          <a:bodyPr>
            <a:normAutofit lnSpcReduction="10000"/>
          </a:bodyPr>
          <a:lstStyle/>
          <a:p>
            <a:pPr marL="0" indent="0" eaLnBrk="1" hangingPunct="1">
              <a:lnSpc>
                <a:spcPct val="125000"/>
              </a:lnSpc>
              <a:spcBef>
                <a:spcPts val="600"/>
              </a:spcBef>
              <a:buNone/>
            </a:pPr>
            <a:r>
              <a:rPr lang="zh-CN" altLang="en-US" sz="2800" dirty="0">
                <a:latin typeface="微软雅黑" panose="020B0503020204020204" pitchFamily="34" charset="-122"/>
                <a:ea typeface="微软雅黑" panose="020B0503020204020204" pitchFamily="34" charset="-122"/>
              </a:rPr>
              <a:t>多个线程对共享资源访问会造成冲突。为了避免冲突，必须对共享资源进行同步或控制对共享资源的访问。如果在相同或不同的应用程序域中未能正确地使访问同步，则会导致出现一些问题，这些问题包括死锁和争用条件等，其中死锁是指两个线程都停止响应，并且都在等待对方完成；争用条件是指由于意外地出现对两个事件的执行时间的临界依赖性而发生反常的结果。</a:t>
            </a:r>
          </a:p>
        </p:txBody>
      </p:sp>
      <p:sp>
        <p:nvSpPr>
          <p:cNvPr id="5" name="圆角矩形 4"/>
          <p:cNvSpPr/>
          <p:nvPr/>
        </p:nvSpPr>
        <p:spPr>
          <a:xfrm>
            <a:off x="1730487" y="1577109"/>
            <a:ext cx="8203962" cy="434126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47528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135172" y="1034816"/>
            <a:ext cx="5351228" cy="727075"/>
          </a:xfrm>
        </p:spPr>
        <p:txBody>
          <a:bodyPr>
            <a:normAutofit/>
          </a:bodyPr>
          <a:lstStyle/>
          <a:p>
            <a:pPr eaLnBrk="1" hangingPunct="1"/>
            <a:r>
              <a:rPr lang="zh-CN" altLang="en-US" dirty="0"/>
              <a:t>同步资源访问控制</a:t>
            </a:r>
          </a:p>
        </p:txBody>
      </p:sp>
      <p:pic>
        <p:nvPicPr>
          <p:cNvPr id="31749" name="Picture 4" descr="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2056" y="2331331"/>
            <a:ext cx="680085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86095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900436" y="2950530"/>
            <a:ext cx="8592309" cy="2426973"/>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71" name="Rectangle 2"/>
          <p:cNvSpPr>
            <a:spLocks noGrp="1" noChangeArrowheads="1"/>
          </p:cNvSpPr>
          <p:nvPr>
            <p:ph type="title" idx="4294967295"/>
          </p:nvPr>
        </p:nvSpPr>
        <p:spPr>
          <a:xfrm>
            <a:off x="1820849" y="1486673"/>
            <a:ext cx="4977517" cy="727075"/>
          </a:xfrm>
        </p:spPr>
        <p:txBody>
          <a:bodyPr>
            <a:normAutofit/>
          </a:bodyPr>
          <a:lstStyle/>
          <a:p>
            <a:pPr eaLnBrk="1" hangingPunct="1"/>
            <a:r>
              <a:rPr lang="zh-CN" altLang="en-US" dirty="0"/>
              <a:t>需要同步的资源</a:t>
            </a:r>
          </a:p>
        </p:txBody>
      </p:sp>
      <p:sp>
        <p:nvSpPr>
          <p:cNvPr id="32772" name="Rectangle 3"/>
          <p:cNvSpPr>
            <a:spLocks noGrp="1" noChangeArrowheads="1"/>
          </p:cNvSpPr>
          <p:nvPr>
            <p:ph type="body" idx="4294967295"/>
          </p:nvPr>
        </p:nvSpPr>
        <p:spPr>
          <a:xfrm>
            <a:off x="2115047" y="3041871"/>
            <a:ext cx="8486775" cy="2459038"/>
          </a:xfrm>
        </p:spPr>
        <p:txBody>
          <a:bodyPr>
            <a:normAutofit/>
          </a:bodyPr>
          <a:lstStyle/>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系统资源（如通信端口）</a:t>
            </a:r>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多个进程所共享的资源（如文件句柄）</a:t>
            </a:r>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由多个线程访问的单个应用程序域的资源（如全局、静态和实例字段）</a:t>
            </a:r>
          </a:p>
        </p:txBody>
      </p:sp>
    </p:spTree>
    <p:extLst>
      <p:ext uri="{BB962C8B-B14F-4D97-AF65-F5344CB8AC3E}">
        <p14:creationId xmlns:p14="http://schemas.microsoft.com/office/powerpoint/2010/main" val="360255768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135172" y="1149598"/>
            <a:ext cx="4484536" cy="762000"/>
          </a:xfrm>
        </p:spPr>
        <p:txBody>
          <a:bodyPr/>
          <a:lstStyle/>
          <a:p>
            <a:pPr eaLnBrk="1" hangingPunct="1"/>
            <a:r>
              <a:rPr lang="zh-CN" altLang="en-US" dirty="0"/>
              <a:t>同步控制类</a:t>
            </a:r>
          </a:p>
        </p:txBody>
      </p:sp>
      <p:pic>
        <p:nvPicPr>
          <p:cNvPr id="33796" name="Picture 4" descr="ORY$_V5CW3_`QBQKR7Z[EP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734" y="2515839"/>
            <a:ext cx="7561262"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1598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254442" y="1208378"/>
            <a:ext cx="4937760" cy="727075"/>
          </a:xfrm>
        </p:spPr>
        <p:txBody>
          <a:bodyPr>
            <a:normAutofit/>
          </a:bodyPr>
          <a:lstStyle/>
          <a:p>
            <a:pPr marL="609600" indent="-609600"/>
            <a:r>
              <a:rPr lang="zh-CN" altLang="en-US" dirty="0"/>
              <a:t>互斥量</a:t>
            </a:r>
            <a:r>
              <a:rPr lang="en-US" altLang="zh-CN" dirty="0" err="1"/>
              <a:t>Mutex</a:t>
            </a:r>
            <a:r>
              <a:rPr lang="zh-CN" altLang="en-US" dirty="0"/>
              <a:t>介绍</a:t>
            </a:r>
            <a:endParaRPr lang="en-US" altLang="zh-CN" dirty="0"/>
          </a:p>
        </p:txBody>
      </p:sp>
      <p:sp>
        <p:nvSpPr>
          <p:cNvPr id="424963" name="Rectangle 3"/>
          <p:cNvSpPr>
            <a:spLocks noGrp="1" noChangeArrowheads="1"/>
          </p:cNvSpPr>
          <p:nvPr>
            <p:ph type="body" idx="4294967295"/>
          </p:nvPr>
        </p:nvSpPr>
        <p:spPr>
          <a:xfrm>
            <a:off x="1502797" y="3170597"/>
            <a:ext cx="8242300" cy="1616075"/>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最多只能有一个线程可以获取并拥有它，它适合不同线程对同一共享资源互斥访问的应用场合，例如对全局变量，同一个文件或者是数据库同一个对象的访问等，设置程序先获得互斥量再访问共享资源。</a:t>
            </a:r>
          </a:p>
        </p:txBody>
      </p:sp>
    </p:spTree>
    <p:extLst>
      <p:ext uri="{BB962C8B-B14F-4D97-AF65-F5344CB8AC3E}">
        <p14:creationId xmlns:p14="http://schemas.microsoft.com/office/powerpoint/2010/main" val="95982490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1566407" y="1443618"/>
            <a:ext cx="4412974" cy="762000"/>
          </a:xfrm>
        </p:spPr>
        <p:txBody>
          <a:bodyPr/>
          <a:lstStyle/>
          <a:p>
            <a:pPr marL="609600" indent="-609600"/>
            <a:r>
              <a:rPr lang="zh-CN" altLang="en-US" dirty="0"/>
              <a:t>互斥量的使用</a:t>
            </a:r>
            <a:endParaRPr lang="en-US" altLang="zh-CN" dirty="0"/>
          </a:p>
        </p:txBody>
      </p:sp>
      <p:sp>
        <p:nvSpPr>
          <p:cNvPr id="429059" name="Rectangle 3"/>
          <p:cNvSpPr>
            <a:spLocks noGrp="1" noChangeArrowheads="1"/>
          </p:cNvSpPr>
          <p:nvPr>
            <p:ph type="body" idx="4294967295"/>
          </p:nvPr>
        </p:nvSpPr>
        <p:spPr>
          <a:xfrm>
            <a:off x="3203575" y="2801965"/>
            <a:ext cx="4310063" cy="1863725"/>
          </a:xfrm>
        </p:spPr>
        <p:txBody>
          <a:bodyPr>
            <a:normAutofit/>
          </a:bodyPr>
          <a:lstStyle/>
          <a:p>
            <a:r>
              <a:rPr lang="zh-CN" altLang="en-US" sz="2400" dirty="0">
                <a:latin typeface="微软雅黑" panose="020B0503020204020204" pitchFamily="34" charset="-122"/>
                <a:ea typeface="微软雅黑" panose="020B0503020204020204" pitchFamily="34" charset="-122"/>
              </a:rPr>
              <a:t>互斥量的创建</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ReleaseMutex</a:t>
            </a:r>
            <a:r>
              <a:rPr lang="zh-CN" altLang="en-US" sz="2400" dirty="0">
                <a:latin typeface="微软雅黑" panose="020B0503020204020204" pitchFamily="34" charset="-122"/>
                <a:ea typeface="微软雅黑" panose="020B0503020204020204" pitchFamily="34" charset="-122"/>
              </a:rPr>
              <a:t>方法</a:t>
            </a:r>
          </a:p>
        </p:txBody>
      </p:sp>
    </p:spTree>
    <p:extLst>
      <p:ext uri="{BB962C8B-B14F-4D97-AF65-F5344CB8AC3E}">
        <p14:creationId xmlns:p14="http://schemas.microsoft.com/office/powerpoint/2010/main" val="20858067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240404" y="1011127"/>
            <a:ext cx="4055165" cy="900112"/>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1240404" y="2444157"/>
            <a:ext cx="8615363" cy="3036887"/>
          </a:xfrm>
        </p:spPr>
        <p:txBody>
          <a:bodyPr>
            <a:normAutofit/>
          </a:bodyPr>
          <a:lstStyle/>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线程可调用多次的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方法重复对其所有，使用 </a:t>
            </a:r>
            <a:r>
              <a:rPr lang="en-US" altLang="zh-CN" sz="2400" dirty="0" err="1">
                <a:latin typeface="微软雅黑" panose="020B0503020204020204" pitchFamily="34" charset="-122"/>
                <a:ea typeface="微软雅黑" panose="020B0503020204020204" pitchFamily="34" charset="-122"/>
              </a:rPr>
              <a:t>ReleaseMutex</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方法释放对互斥量所属权，而每一个成功的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方法对应一次 </a:t>
            </a:r>
            <a:r>
              <a:rPr lang="en-US" altLang="zh-CN" sz="2400" dirty="0" err="1">
                <a:latin typeface="微软雅黑" panose="020B0503020204020204" pitchFamily="34" charset="-122"/>
                <a:ea typeface="微软雅黑" panose="020B0503020204020204" pitchFamily="34" charset="-122"/>
              </a:rPr>
              <a:t>ReleaseMutex</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方法不仅等待互斥量的状态，还使线程拥有它</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互斥量最好不要使用</a:t>
            </a:r>
            <a:r>
              <a:rPr lang="en-US" altLang="zh-CN" sz="2400" dirty="0" err="1">
                <a:latin typeface="微软雅黑" panose="020B0503020204020204" pitchFamily="34" charset="-122"/>
                <a:ea typeface="微软雅黑" panose="020B0503020204020204" pitchFamily="34" charset="-122"/>
              </a:rPr>
              <a:t>WaitAny,WaitAll</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0104654"/>
      </p:ext>
    </p:extLst>
  </p:cSld>
  <p:clrMapOvr>
    <a:masterClrMapping/>
  </p:clrMapOvr>
</p:sld>
</file>

<file path=ppt/theme/theme1.xml><?xml version="1.0" encoding="utf-8"?>
<a:theme xmlns:a="http://schemas.openxmlformats.org/drawingml/2006/main" name="自定义设计方案">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6942</TotalTime>
  <Words>5736</Words>
  <Application>Microsoft Office PowerPoint</Application>
  <PresentationFormat>宽屏</PresentationFormat>
  <Paragraphs>810</Paragraphs>
  <Slides>104</Slides>
  <Notes>7</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104</vt:i4>
      </vt:variant>
    </vt:vector>
  </HeadingPairs>
  <TitlesOfParts>
    <vt:vector size="119" baseType="lpstr">
      <vt:lpstr>华文彩云</vt:lpstr>
      <vt:lpstr>宋体</vt:lpstr>
      <vt:lpstr>微软雅黑</vt:lpstr>
      <vt:lpstr>新宋体</vt:lpstr>
      <vt:lpstr>Arial</vt:lpstr>
      <vt:lpstr>Arial Black</vt:lpstr>
      <vt:lpstr>Calibri</vt:lpstr>
      <vt:lpstr>Calibri Light</vt:lpstr>
      <vt:lpstr>Consolas</vt:lpstr>
      <vt:lpstr>Tahoma</vt:lpstr>
      <vt:lpstr>Wingdings</vt:lpstr>
      <vt:lpstr>Wingdings 3</vt:lpstr>
      <vt:lpstr>自定义设计方案</vt:lpstr>
      <vt:lpstr>2_蓝色互联网</vt:lpstr>
      <vt:lpstr>3_蓝色互联网</vt:lpstr>
      <vt:lpstr>Windows编程实践</vt:lpstr>
      <vt:lpstr>Windows编程实践</vt:lpstr>
      <vt:lpstr>Windows编程实践</vt:lpstr>
      <vt:lpstr>内容提要 - 程序进程与进程间通信</vt:lpstr>
      <vt:lpstr>4A.1进程与程序</vt:lpstr>
      <vt:lpstr>操作系统中的进程</vt:lpstr>
      <vt:lpstr>PowerPoint 演示文稿</vt:lpstr>
      <vt:lpstr>PowerPoint 演示文稿</vt:lpstr>
      <vt:lpstr>并发与并行（concurrency &amp; parallel）</vt:lpstr>
      <vt:lpstr>程序与线程</vt:lpstr>
      <vt:lpstr>进程对象结构</vt:lpstr>
      <vt:lpstr>进程对象数据结构</vt:lpstr>
      <vt:lpstr>线程对象数据结构</vt:lpstr>
      <vt:lpstr>程序与线程</vt:lpstr>
      <vt:lpstr>创建进程过程</vt:lpstr>
      <vt:lpstr>进程的创建与启动代码-c#</vt:lpstr>
      <vt:lpstr>进程的其它操作 - c#</vt:lpstr>
      <vt:lpstr>4A.2 进程间通信机制简介</vt:lpstr>
      <vt:lpstr>通信目的及数据传输量考虑</vt:lpstr>
      <vt:lpstr>进程间通信方法分类</vt:lpstr>
      <vt:lpstr>IPC需要考虑内容</vt:lpstr>
      <vt:lpstr>IPC是否需要网络</vt:lpstr>
      <vt:lpstr>4A.3 消息机制实现进程通讯</vt:lpstr>
      <vt:lpstr>发送消息实现进程通讯：SendMessage ？PostMessage</vt:lpstr>
      <vt:lpstr>使用spy++查看窗体和进程</vt:lpstr>
      <vt:lpstr>消息机制实现进程通信实例-winform</vt:lpstr>
      <vt:lpstr>PowerPoint 演示文稿</vt:lpstr>
      <vt:lpstr>消息机制实现进程通信实例-wpf</vt:lpstr>
      <vt:lpstr>PowerPoint 演示文稿</vt:lpstr>
      <vt:lpstr>PowerPoint 演示文稿</vt:lpstr>
      <vt:lpstr>进程重定向概述</vt:lpstr>
      <vt:lpstr>PowerPoint 演示文稿</vt:lpstr>
      <vt:lpstr>进程重定向概述</vt:lpstr>
      <vt:lpstr>进程重定向概述</vt:lpstr>
      <vt:lpstr>进程重定向概述</vt:lpstr>
      <vt:lpstr>进程重定向意义</vt:lpstr>
      <vt:lpstr>重定向应用程序示例</vt:lpstr>
      <vt:lpstr>程序界面设计</vt:lpstr>
      <vt:lpstr>重定向的两种方式</vt:lpstr>
      <vt:lpstr>重定向同步读写方式</vt:lpstr>
      <vt:lpstr>重定向同步读写方式</vt:lpstr>
      <vt:lpstr>特殊的BackGroundWorker控件</vt:lpstr>
      <vt:lpstr>重定向异步读取方式</vt:lpstr>
      <vt:lpstr>PowerPoint 演示文稿</vt:lpstr>
      <vt:lpstr>PowerPoint 演示文稿</vt:lpstr>
      <vt:lpstr>管道类</vt:lpstr>
      <vt:lpstr>命名管道通信模式</vt:lpstr>
      <vt:lpstr>命名管道通信模式</vt:lpstr>
      <vt:lpstr>上机练习作业</vt:lpstr>
      <vt:lpstr>to be continued …</vt:lpstr>
      <vt:lpstr>Windows编程实践</vt:lpstr>
      <vt:lpstr>内容提要 -线程间通信与同步</vt:lpstr>
      <vt:lpstr>4B.1 线程及其创建过程</vt:lpstr>
      <vt:lpstr>线程创建过程</vt:lpstr>
      <vt:lpstr>线程的生命期</vt:lpstr>
      <vt:lpstr>工作线程的结束</vt:lpstr>
      <vt:lpstr>线程非正常结束的后果</vt:lpstr>
      <vt:lpstr>线程的创建与启动代码-c#</vt:lpstr>
      <vt:lpstr>线程的创建与启动代码-c#</vt:lpstr>
      <vt:lpstr>线程的创建与启动代码-c#</vt:lpstr>
      <vt:lpstr>线程的创建与启动代码-c#</vt:lpstr>
      <vt:lpstr>线程的其它操作 - c# System.Threading.Thread的方法</vt:lpstr>
      <vt:lpstr>Thread方法</vt:lpstr>
      <vt:lpstr>PowerPoint 演示文稿</vt:lpstr>
      <vt:lpstr>线程的常用属性</vt:lpstr>
      <vt:lpstr>前台线程与后台线程</vt:lpstr>
      <vt:lpstr>线程的优先级与线程调度</vt:lpstr>
      <vt:lpstr>线程状态</vt:lpstr>
      <vt:lpstr>多线程</vt:lpstr>
      <vt:lpstr>线程的并行</vt:lpstr>
      <vt:lpstr>线程的并发</vt:lpstr>
      <vt:lpstr>线程应用场合</vt:lpstr>
      <vt:lpstr>线程缺点</vt:lpstr>
      <vt:lpstr>4B.2 线程跨域访问</vt:lpstr>
      <vt:lpstr>4.3线程同步与异步调用</vt:lpstr>
      <vt:lpstr>同步运行</vt:lpstr>
      <vt:lpstr>线程的异步执行</vt:lpstr>
      <vt:lpstr>PowerPoint 演示文稿</vt:lpstr>
      <vt:lpstr>PowerPoint 演示文稿</vt:lpstr>
      <vt:lpstr>PowerPoint 演示文稿</vt:lpstr>
      <vt:lpstr>4B.4 线程间同步模式</vt:lpstr>
      <vt:lpstr>WaitHandle类继承关系 </vt:lpstr>
      <vt:lpstr>线程如何接收消息?</vt:lpstr>
      <vt:lpstr>工作线程响应前打发时间的两种方式</vt:lpstr>
      <vt:lpstr>低级事件对象</vt:lpstr>
      <vt:lpstr>WaitOne与Sleep比较</vt:lpstr>
      <vt:lpstr>工作线程运行逻辑</vt:lpstr>
      <vt:lpstr>工作线程间的通信</vt:lpstr>
      <vt:lpstr>ManualResetEvent.WaitOne要点</vt:lpstr>
      <vt:lpstr>具有与关系的同步方式</vt:lpstr>
      <vt:lpstr>具有或关系的同步方式</vt:lpstr>
      <vt:lpstr>使用事件的抓屏程序</vt:lpstr>
      <vt:lpstr>4.5线程同步与死锁</vt:lpstr>
      <vt:lpstr>同步资源访问控制</vt:lpstr>
      <vt:lpstr>需要同步的资源</vt:lpstr>
      <vt:lpstr>同步控制类</vt:lpstr>
      <vt:lpstr>互斥量Mutex介绍</vt:lpstr>
      <vt:lpstr>互斥量的使用</vt:lpstr>
      <vt:lpstr>互斥量的使用</vt:lpstr>
      <vt:lpstr>互斥量的使用</vt:lpstr>
      <vt:lpstr>互斥量的使用</vt:lpstr>
      <vt:lpstr>ManualResetEvent的使用</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436</cp:revision>
  <dcterms:created xsi:type="dcterms:W3CDTF">2014-12-05T07:09:50Z</dcterms:created>
  <dcterms:modified xsi:type="dcterms:W3CDTF">2019-09-23T03:51:20Z</dcterms:modified>
</cp:coreProperties>
</file>