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8" d="100"/>
          <a:sy n="108" d="100"/>
        </p:scale>
        <p:origin x="-169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wipe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transition>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530820CF-B880-4189-942D-D702A7CBA730}" type="datetimeFigureOut">
              <a:rPr lang="zh-CN" altLang="en-US" smtClean="0"/>
              <a:pPr/>
              <a:t>2017/4/19</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wipe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2017/4/19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wipe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2017/4/19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2017/4/19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p:wipe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wipe di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p:wipe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pPr/>
              <a:t>2017/4/19</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pPr/>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wipe dir="d"/>
  </p:transition>
  <p:timing>
    <p:tnLst>
      <p:par>
        <p:cTn id="1" dur="indefinite" restart="never" nodeType="tmRoot"/>
      </p:par>
    </p:tnLst>
  </p:timing>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4632" cy="1442591"/>
          </a:xfrm>
        </p:spPr>
        <p:txBody>
          <a:bodyPr>
            <a:normAutofit/>
          </a:bodyPr>
          <a:lstStyle/>
          <a:p>
            <a:r>
              <a:rPr lang="zh-CN" altLang="en-US" dirty="0" smtClean="0"/>
              <a:t>优化</a:t>
            </a:r>
            <a:r>
              <a:rPr lang="en-US" altLang="zh-CN" dirty="0" smtClean="0"/>
              <a:t>Linux</a:t>
            </a:r>
            <a:r>
              <a:rPr lang="zh-CN" altLang="en-US" dirty="0" smtClean="0"/>
              <a:t>上</a:t>
            </a:r>
            <a:r>
              <a:rPr lang="en-US" altLang="zh-CN" dirty="0" smtClean="0"/>
              <a:t>Socket</a:t>
            </a:r>
            <a:r>
              <a:rPr lang="zh-CN" altLang="en-US" dirty="0" smtClean="0"/>
              <a:t>通信的性能</a:t>
            </a:r>
            <a:endParaRPr lang="zh-CN" altLang="en-US" dirty="0"/>
          </a:p>
        </p:txBody>
      </p:sp>
      <p:sp>
        <p:nvSpPr>
          <p:cNvPr id="3" name="副标题 2"/>
          <p:cNvSpPr>
            <a:spLocks noGrp="1"/>
          </p:cNvSpPr>
          <p:nvPr>
            <p:ph type="subTitle" idx="1"/>
          </p:nvPr>
        </p:nvSpPr>
        <p:spPr>
          <a:xfrm>
            <a:off x="4788024" y="5085184"/>
            <a:ext cx="2984376" cy="553616"/>
          </a:xfrm>
        </p:spPr>
        <p:txBody>
          <a:bodyPr>
            <a:normAutofit/>
          </a:bodyPr>
          <a:lstStyle/>
          <a:p>
            <a:r>
              <a:rPr lang="zh-CN" altLang="en-US" sz="1600" dirty="0" smtClean="0"/>
              <a:t>编写</a:t>
            </a:r>
            <a:r>
              <a:rPr lang="zh-CN" altLang="en-US" sz="1600" dirty="0" smtClean="0"/>
              <a:t>：</a:t>
            </a:r>
            <a:r>
              <a:rPr lang="en-US" altLang="zh-CN" sz="1600" dirty="0" smtClean="0"/>
              <a:t>chandler</a:t>
            </a:r>
            <a:endParaRPr lang="zh-CN" altLang="en-US" sz="1600" dirty="0"/>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404664"/>
            <a:ext cx="8147248" cy="5721499"/>
          </a:xfrm>
        </p:spPr>
        <p:txBody>
          <a:bodyPr>
            <a:normAutofit fontScale="70000" lnSpcReduction="20000"/>
          </a:bodyPr>
          <a:lstStyle/>
          <a:p>
            <a:r>
              <a:rPr lang="zh-CN" altLang="en-US" dirty="0" smtClean="0"/>
              <a:t>下面我们来看一个例子：</a:t>
            </a:r>
          </a:p>
          <a:p>
            <a:r>
              <a:rPr lang="en-US" altLang="zh-CN" dirty="0" smtClean="0"/>
              <a:t>BDP = </a:t>
            </a:r>
            <a:r>
              <a:rPr lang="en-US" altLang="zh-CN" dirty="0" err="1" smtClean="0"/>
              <a:t>link_bandwidth</a:t>
            </a:r>
            <a:r>
              <a:rPr lang="en-US" altLang="zh-CN" dirty="0" smtClean="0"/>
              <a:t> * RTT </a:t>
            </a:r>
          </a:p>
          <a:p>
            <a:r>
              <a:rPr lang="zh-CN" altLang="en-US" dirty="0" smtClean="0"/>
              <a:t>如果应用程序是通过一个 </a:t>
            </a:r>
            <a:r>
              <a:rPr lang="en-US" altLang="zh-CN" dirty="0" smtClean="0"/>
              <a:t>100Mbps </a:t>
            </a:r>
            <a:r>
              <a:rPr lang="zh-CN" altLang="en-US" dirty="0" smtClean="0"/>
              <a:t>的局域网进行通信，其 </a:t>
            </a:r>
            <a:r>
              <a:rPr lang="en-US" altLang="zh-CN" dirty="0" smtClean="0"/>
              <a:t>RRT </a:t>
            </a:r>
            <a:r>
              <a:rPr lang="zh-CN" altLang="en-US" dirty="0" smtClean="0"/>
              <a:t>为 </a:t>
            </a:r>
            <a:r>
              <a:rPr lang="en-US" altLang="zh-CN" dirty="0" smtClean="0"/>
              <a:t>50 ms</a:t>
            </a:r>
            <a:r>
              <a:rPr lang="zh-CN" altLang="en-US" dirty="0" smtClean="0"/>
              <a:t>，那么 </a:t>
            </a:r>
            <a:r>
              <a:rPr lang="en-US" altLang="zh-CN" dirty="0" smtClean="0"/>
              <a:t>BDP </a:t>
            </a:r>
            <a:r>
              <a:rPr lang="zh-CN" altLang="en-US" dirty="0" smtClean="0"/>
              <a:t>就是：</a:t>
            </a:r>
          </a:p>
          <a:p>
            <a:r>
              <a:rPr lang="en-US" altLang="zh-CN" dirty="0" smtClean="0"/>
              <a:t>100MBps * 0.050 sec / 8 = 0.625MB = 625KB </a:t>
            </a:r>
          </a:p>
          <a:p>
            <a:r>
              <a:rPr lang="zh-CN" altLang="en-US" b="1" dirty="0" smtClean="0"/>
              <a:t>注意：</a:t>
            </a:r>
            <a:r>
              <a:rPr lang="zh-CN" altLang="en-US" dirty="0" smtClean="0"/>
              <a:t>此处除以 </a:t>
            </a:r>
            <a:r>
              <a:rPr lang="en-US" altLang="zh-CN" dirty="0" smtClean="0"/>
              <a:t>8 </a:t>
            </a:r>
            <a:r>
              <a:rPr lang="zh-CN" altLang="en-US" dirty="0" smtClean="0"/>
              <a:t>是将位转换成通信使用的字节。</a:t>
            </a:r>
          </a:p>
          <a:p>
            <a:r>
              <a:rPr lang="zh-CN" altLang="en-US" dirty="0" smtClean="0"/>
              <a:t>因此，我们可以将 </a:t>
            </a:r>
            <a:r>
              <a:rPr lang="en-US" altLang="zh-CN" dirty="0" smtClean="0"/>
              <a:t>TCP </a:t>
            </a:r>
            <a:r>
              <a:rPr lang="zh-CN" altLang="en-US" dirty="0" smtClean="0"/>
              <a:t>窗口设置为 </a:t>
            </a:r>
            <a:r>
              <a:rPr lang="en-US" altLang="zh-CN" dirty="0" smtClean="0"/>
              <a:t>BDP </a:t>
            </a:r>
            <a:r>
              <a:rPr lang="zh-CN" altLang="en-US" dirty="0" smtClean="0"/>
              <a:t>或 </a:t>
            </a:r>
            <a:r>
              <a:rPr lang="en-US" altLang="zh-CN" dirty="0" smtClean="0"/>
              <a:t>1.25MB</a:t>
            </a:r>
            <a:r>
              <a:rPr lang="zh-CN" altLang="en-US" dirty="0" smtClean="0"/>
              <a:t>。但是在 </a:t>
            </a:r>
            <a:r>
              <a:rPr lang="en-US" altLang="zh-CN" dirty="0" smtClean="0"/>
              <a:t>Linux 2.6 </a:t>
            </a:r>
            <a:r>
              <a:rPr lang="zh-CN" altLang="en-US" dirty="0" smtClean="0"/>
              <a:t>上默认的 </a:t>
            </a:r>
            <a:r>
              <a:rPr lang="en-US" altLang="zh-CN" dirty="0" smtClean="0"/>
              <a:t>TCP </a:t>
            </a:r>
            <a:r>
              <a:rPr lang="zh-CN" altLang="en-US" dirty="0" smtClean="0"/>
              <a:t>窗口大小是 </a:t>
            </a:r>
            <a:r>
              <a:rPr lang="en-US" altLang="zh-CN" dirty="0" smtClean="0"/>
              <a:t>110KB</a:t>
            </a:r>
            <a:r>
              <a:rPr lang="zh-CN" altLang="en-US" dirty="0" smtClean="0"/>
              <a:t>，这会将连接的带宽限制为 </a:t>
            </a:r>
            <a:r>
              <a:rPr lang="en-US" altLang="zh-CN" dirty="0" smtClean="0"/>
              <a:t>2.2MBps</a:t>
            </a:r>
            <a:r>
              <a:rPr lang="zh-CN" altLang="en-US" dirty="0" smtClean="0"/>
              <a:t>，计算方法如下：</a:t>
            </a:r>
          </a:p>
          <a:p>
            <a:r>
              <a:rPr lang="en-US" altLang="zh-CN" dirty="0" smtClean="0"/>
              <a:t>throughput = </a:t>
            </a:r>
            <a:r>
              <a:rPr lang="en-US" altLang="zh-CN" dirty="0" err="1" smtClean="0"/>
              <a:t>window_size</a:t>
            </a:r>
            <a:r>
              <a:rPr lang="en-US" altLang="zh-CN" dirty="0" smtClean="0"/>
              <a:t> / RTT</a:t>
            </a:r>
            <a:br>
              <a:rPr lang="en-US" altLang="zh-CN" dirty="0" smtClean="0"/>
            </a:br>
            <a:r>
              <a:rPr lang="en-US" altLang="zh-CN" dirty="0" smtClean="0"/>
              <a:t/>
            </a:r>
            <a:br>
              <a:rPr lang="en-US" altLang="zh-CN" dirty="0" smtClean="0"/>
            </a:br>
            <a:r>
              <a:rPr lang="en-US" altLang="zh-CN" dirty="0" smtClean="0"/>
              <a:t>110KB / 0.050 = 2.2MBps </a:t>
            </a:r>
          </a:p>
          <a:p>
            <a:r>
              <a:rPr lang="zh-CN" altLang="en-US" dirty="0" smtClean="0"/>
              <a:t>如果使用上面计算的窗口大小，我们得到的带宽就是 </a:t>
            </a:r>
            <a:r>
              <a:rPr lang="en-US" altLang="zh-CN" dirty="0" smtClean="0"/>
              <a:t>12.5MBps</a:t>
            </a:r>
            <a:r>
              <a:rPr lang="zh-CN" altLang="en-US" dirty="0" smtClean="0"/>
              <a:t>，计算方法如下：</a:t>
            </a:r>
          </a:p>
          <a:p>
            <a:r>
              <a:rPr lang="en-US" altLang="zh-CN" dirty="0" smtClean="0"/>
              <a:t>625KB / 0.050 = 12.5MBps </a:t>
            </a:r>
          </a:p>
          <a:p>
            <a:r>
              <a:rPr lang="zh-CN" altLang="en-US" dirty="0" smtClean="0"/>
              <a:t>差别的确很大，并且可以为 </a:t>
            </a:r>
            <a:r>
              <a:rPr lang="en-US" altLang="zh-CN" dirty="0" smtClean="0"/>
              <a:t>socket </a:t>
            </a:r>
            <a:r>
              <a:rPr lang="zh-CN" altLang="en-US" dirty="0" smtClean="0"/>
              <a:t>提供更大的吞吐量。因此现在您就知道如何为您的 </a:t>
            </a:r>
            <a:r>
              <a:rPr lang="en-US" altLang="zh-CN" dirty="0" smtClean="0"/>
              <a:t>socket </a:t>
            </a:r>
            <a:r>
              <a:rPr lang="zh-CN" altLang="en-US" dirty="0" smtClean="0"/>
              <a:t>计算最优的缓冲区大小了。但是又该如何来改变呢？</a:t>
            </a:r>
          </a:p>
          <a:p>
            <a:endParaRPr lang="zh-CN" altLang="en-US" dirty="0"/>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332656"/>
            <a:ext cx="8291264" cy="5793507"/>
          </a:xfrm>
        </p:spPr>
        <p:txBody>
          <a:bodyPr/>
          <a:lstStyle/>
          <a:p>
            <a:r>
              <a:rPr lang="zh-CN" altLang="en-US" b="1" dirty="0" smtClean="0"/>
              <a:t>解决方案</a:t>
            </a:r>
            <a:endParaRPr lang="zh-CN" altLang="en-US" dirty="0" smtClean="0"/>
          </a:p>
          <a:p>
            <a:r>
              <a:rPr lang="en-US" altLang="zh-CN" dirty="0" smtClean="0"/>
              <a:t>Sockets API </a:t>
            </a:r>
            <a:r>
              <a:rPr lang="zh-CN" altLang="en-US" dirty="0" smtClean="0"/>
              <a:t>提供了几个 </a:t>
            </a:r>
            <a:r>
              <a:rPr lang="en-US" altLang="zh-CN" dirty="0" smtClean="0"/>
              <a:t>socket </a:t>
            </a:r>
            <a:r>
              <a:rPr lang="zh-CN" altLang="en-US" dirty="0" smtClean="0"/>
              <a:t>选项，其中两个可以用于修改 </a:t>
            </a:r>
            <a:r>
              <a:rPr lang="en-US" altLang="zh-CN" dirty="0" smtClean="0"/>
              <a:t>socket </a:t>
            </a:r>
            <a:r>
              <a:rPr lang="zh-CN" altLang="en-US" dirty="0" smtClean="0"/>
              <a:t>的发送和接收缓冲区的大小。</a:t>
            </a:r>
            <a:endParaRPr lang="en-US" altLang="zh-CN" dirty="0" smtClean="0"/>
          </a:p>
          <a:p>
            <a:r>
              <a:rPr lang="en-US" altLang="zh-CN" dirty="0" smtClean="0"/>
              <a:t>SO_SNDBUF </a:t>
            </a:r>
            <a:r>
              <a:rPr lang="zh-CN" altLang="en-US" dirty="0" smtClean="0"/>
              <a:t>和 </a:t>
            </a:r>
            <a:r>
              <a:rPr lang="en-US" altLang="zh-CN" dirty="0" smtClean="0"/>
              <a:t>SO_RCVBUF </a:t>
            </a:r>
            <a:r>
              <a:rPr lang="zh-CN" altLang="en-US" dirty="0" smtClean="0"/>
              <a:t>选项来调整发送和接收缓冲区的大小。</a:t>
            </a:r>
          </a:p>
          <a:p>
            <a:r>
              <a:rPr lang="zh-CN" altLang="en-US" b="1" dirty="0" smtClean="0"/>
              <a:t>注意：</a:t>
            </a:r>
            <a:r>
              <a:rPr lang="zh-CN" altLang="en-US" dirty="0" smtClean="0"/>
              <a:t>尽管 </a:t>
            </a:r>
            <a:r>
              <a:rPr lang="en-US" altLang="zh-CN" dirty="0" smtClean="0"/>
              <a:t>socket </a:t>
            </a:r>
            <a:r>
              <a:rPr lang="zh-CN" altLang="en-US" dirty="0" smtClean="0"/>
              <a:t>缓冲区的大小确定了通告 </a:t>
            </a:r>
            <a:r>
              <a:rPr lang="en-US" altLang="zh-CN" dirty="0" smtClean="0"/>
              <a:t>TCP </a:t>
            </a:r>
            <a:r>
              <a:rPr lang="zh-CN" altLang="en-US" dirty="0" smtClean="0"/>
              <a:t>窗口的大小，但是 </a:t>
            </a:r>
            <a:r>
              <a:rPr lang="en-US" altLang="zh-CN" dirty="0" smtClean="0"/>
              <a:t>TCP </a:t>
            </a:r>
            <a:r>
              <a:rPr lang="zh-CN" altLang="en-US" dirty="0" smtClean="0"/>
              <a:t>还在通告窗口内维护了一个拥塞窗口。因此，由于这个拥塞窗口的存在，给定的 </a:t>
            </a:r>
            <a:r>
              <a:rPr lang="en-US" altLang="zh-CN" dirty="0" smtClean="0"/>
              <a:t>socket </a:t>
            </a:r>
            <a:r>
              <a:rPr lang="zh-CN" altLang="en-US" dirty="0" smtClean="0"/>
              <a:t>可能永远都不会利用最大的通告窗口。</a:t>
            </a:r>
          </a:p>
          <a:p>
            <a:endParaRPr lang="zh-CN" altLang="en-US" dirty="0"/>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04664"/>
            <a:ext cx="8219256" cy="5721499"/>
          </a:xfrm>
        </p:spPr>
        <p:txBody>
          <a:bodyPr>
            <a:normAutofit fontScale="85000" lnSpcReduction="20000"/>
          </a:bodyPr>
          <a:lstStyle/>
          <a:p>
            <a:r>
              <a:rPr lang="zh-CN" altLang="en-US" dirty="0" smtClean="0"/>
              <a:t>在</a:t>
            </a:r>
            <a:r>
              <a:rPr lang="en-US" altLang="zh-CN" dirty="0" smtClean="0"/>
              <a:t>send()</a:t>
            </a:r>
            <a:r>
              <a:rPr lang="zh-CN" altLang="en-US" dirty="0" smtClean="0"/>
              <a:t>的时候，返回的是实际发送出去的字节</a:t>
            </a:r>
            <a:r>
              <a:rPr lang="en-US" altLang="zh-CN" dirty="0" smtClean="0"/>
              <a:t>(</a:t>
            </a:r>
            <a:r>
              <a:rPr lang="zh-CN" altLang="en-US" dirty="0" smtClean="0"/>
              <a:t>同步</a:t>
            </a:r>
            <a:r>
              <a:rPr lang="en-US" altLang="zh-CN" dirty="0" smtClean="0"/>
              <a:t>)</a:t>
            </a:r>
            <a:r>
              <a:rPr lang="zh-CN" altLang="en-US" dirty="0" smtClean="0"/>
              <a:t>或发送到</a:t>
            </a:r>
            <a:r>
              <a:rPr lang="en-US" altLang="zh-CN" dirty="0" smtClean="0"/>
              <a:t>socket</a:t>
            </a:r>
            <a:r>
              <a:rPr lang="zh-CN" altLang="en-US" dirty="0" smtClean="0"/>
              <a:t>缓冲区的字节</a:t>
            </a:r>
            <a:r>
              <a:rPr lang="en-US" altLang="zh-CN" dirty="0" smtClean="0"/>
              <a:t>(</a:t>
            </a:r>
            <a:r>
              <a:rPr lang="zh-CN" altLang="en-US" dirty="0" smtClean="0"/>
              <a:t>异步</a:t>
            </a:r>
            <a:r>
              <a:rPr lang="en-US" altLang="zh-CN" dirty="0" smtClean="0"/>
              <a:t>);</a:t>
            </a:r>
          </a:p>
          <a:p>
            <a:r>
              <a:rPr lang="zh-CN" altLang="en-US" dirty="0" smtClean="0"/>
              <a:t>系统默认的状态发送和接收一次为</a:t>
            </a:r>
            <a:r>
              <a:rPr lang="en-US" altLang="zh-CN" dirty="0" smtClean="0"/>
              <a:t>8688</a:t>
            </a:r>
            <a:r>
              <a:rPr lang="zh-CN" altLang="en-US" dirty="0" smtClean="0"/>
              <a:t>字节</a:t>
            </a:r>
            <a:r>
              <a:rPr lang="en-US" altLang="zh-CN" dirty="0" smtClean="0"/>
              <a:t>(</a:t>
            </a:r>
            <a:r>
              <a:rPr lang="zh-CN" altLang="en-US" dirty="0" smtClean="0"/>
              <a:t>约为</a:t>
            </a:r>
            <a:r>
              <a:rPr lang="en-US" altLang="zh-CN" dirty="0" smtClean="0"/>
              <a:t>8.5K)</a:t>
            </a:r>
            <a:r>
              <a:rPr lang="zh-CN" altLang="en-US" dirty="0" smtClean="0"/>
              <a:t>；在实际的过程中发送数据和接收数据量比较大，可以设置</a:t>
            </a:r>
            <a:r>
              <a:rPr lang="en-US" altLang="zh-CN" dirty="0" smtClean="0"/>
              <a:t>socket</a:t>
            </a:r>
            <a:r>
              <a:rPr lang="zh-CN" altLang="en-US" dirty="0" smtClean="0"/>
              <a:t>缓冲区，而避免了</a:t>
            </a:r>
            <a:r>
              <a:rPr lang="en-US" altLang="zh-CN" dirty="0" smtClean="0"/>
              <a:t>send(),</a:t>
            </a:r>
            <a:r>
              <a:rPr lang="en-US" altLang="zh-CN" dirty="0" err="1" smtClean="0"/>
              <a:t>recv</a:t>
            </a:r>
            <a:r>
              <a:rPr lang="en-US" altLang="zh-CN" dirty="0" smtClean="0"/>
              <a:t>()</a:t>
            </a:r>
            <a:r>
              <a:rPr lang="zh-CN" altLang="en-US" dirty="0" smtClean="0"/>
              <a:t>不断的循环收发：</a:t>
            </a:r>
            <a:br>
              <a:rPr lang="zh-CN" altLang="en-US" dirty="0" smtClean="0"/>
            </a:br>
            <a:r>
              <a:rPr lang="en-US" altLang="zh-CN" dirty="0" smtClean="0"/>
              <a:t>// </a:t>
            </a:r>
            <a:r>
              <a:rPr lang="zh-CN" altLang="en-US" dirty="0" smtClean="0"/>
              <a:t>接收缓冲区</a:t>
            </a:r>
            <a:br>
              <a:rPr lang="zh-CN" altLang="en-US" dirty="0" smtClean="0"/>
            </a:br>
            <a:r>
              <a:rPr lang="en-US" altLang="zh-CN" dirty="0" err="1" smtClean="0"/>
              <a:t>int</a:t>
            </a:r>
            <a:r>
              <a:rPr lang="en-US" altLang="zh-CN" dirty="0" smtClean="0"/>
              <a:t> </a:t>
            </a:r>
            <a:r>
              <a:rPr lang="en-US" altLang="zh-CN" dirty="0" err="1" smtClean="0"/>
              <a:t>nRecvBuf</a:t>
            </a:r>
            <a:r>
              <a:rPr lang="en-US" altLang="zh-CN" dirty="0" smtClean="0"/>
              <a:t>=32*1024;//</a:t>
            </a:r>
            <a:r>
              <a:rPr lang="zh-CN" altLang="en-US" dirty="0" smtClean="0"/>
              <a:t>设置为</a:t>
            </a:r>
            <a:r>
              <a:rPr lang="en-US" altLang="zh-CN" dirty="0" smtClean="0"/>
              <a:t>32K</a:t>
            </a:r>
            <a:br>
              <a:rPr lang="en-US" altLang="zh-CN" dirty="0" smtClean="0"/>
            </a:br>
            <a:r>
              <a:rPr lang="en-US" altLang="zh-CN" dirty="0" err="1" smtClean="0"/>
              <a:t>setsockopt</a:t>
            </a:r>
            <a:r>
              <a:rPr lang="en-US" altLang="zh-CN" dirty="0" smtClean="0"/>
              <a:t>(</a:t>
            </a:r>
            <a:r>
              <a:rPr lang="en-US" altLang="zh-CN" dirty="0" err="1" smtClean="0"/>
              <a:t>s,SOL_SOCKET,SO_RCVBUF</a:t>
            </a:r>
            <a:r>
              <a:rPr lang="en-US" altLang="zh-CN" dirty="0" smtClean="0"/>
              <a:t>,(const char*)&amp;</a:t>
            </a:r>
            <a:r>
              <a:rPr lang="en-US" altLang="zh-CN" dirty="0" err="1" smtClean="0"/>
              <a:t>nRecvBuf,sizeof</a:t>
            </a:r>
            <a:r>
              <a:rPr lang="en-US" altLang="zh-CN" dirty="0" smtClean="0"/>
              <a:t>(</a:t>
            </a:r>
            <a:r>
              <a:rPr lang="en-US" altLang="zh-CN" dirty="0" err="1" smtClean="0"/>
              <a:t>int</a:t>
            </a:r>
            <a:r>
              <a:rPr lang="en-US" altLang="zh-CN" dirty="0" smtClean="0"/>
              <a:t>));</a:t>
            </a:r>
            <a:br>
              <a:rPr lang="en-US" altLang="zh-CN" dirty="0" smtClean="0"/>
            </a:br>
            <a:r>
              <a:rPr lang="en-US" altLang="zh-CN" dirty="0" smtClean="0"/>
              <a:t>//</a:t>
            </a:r>
            <a:r>
              <a:rPr lang="zh-CN" altLang="en-US" dirty="0" smtClean="0"/>
              <a:t>发送缓冲区</a:t>
            </a:r>
            <a:br>
              <a:rPr lang="zh-CN" altLang="en-US" dirty="0" smtClean="0"/>
            </a:br>
            <a:r>
              <a:rPr lang="en-US" altLang="zh-CN" dirty="0" err="1" smtClean="0"/>
              <a:t>int</a:t>
            </a:r>
            <a:r>
              <a:rPr lang="en-US" altLang="zh-CN" dirty="0" smtClean="0"/>
              <a:t> </a:t>
            </a:r>
            <a:r>
              <a:rPr lang="en-US" altLang="zh-CN" dirty="0" err="1" smtClean="0"/>
              <a:t>nSendBuf</a:t>
            </a:r>
            <a:r>
              <a:rPr lang="en-US" altLang="zh-CN" dirty="0" smtClean="0"/>
              <a:t>=32*1024;//</a:t>
            </a:r>
            <a:r>
              <a:rPr lang="zh-CN" altLang="en-US" dirty="0" smtClean="0"/>
              <a:t>设置为</a:t>
            </a:r>
            <a:r>
              <a:rPr lang="en-US" altLang="zh-CN" dirty="0" smtClean="0"/>
              <a:t>32K</a:t>
            </a:r>
            <a:br>
              <a:rPr lang="en-US" altLang="zh-CN" dirty="0" smtClean="0"/>
            </a:br>
            <a:r>
              <a:rPr lang="en-US" altLang="zh-CN" dirty="0" err="1" smtClean="0"/>
              <a:t>setsockopt</a:t>
            </a:r>
            <a:r>
              <a:rPr lang="en-US" altLang="zh-CN" dirty="0" smtClean="0"/>
              <a:t>(</a:t>
            </a:r>
            <a:r>
              <a:rPr lang="en-US" altLang="zh-CN" dirty="0" err="1" smtClean="0"/>
              <a:t>s,SOL_SOCKET,SO_SNDBUF</a:t>
            </a:r>
            <a:r>
              <a:rPr lang="en-US" altLang="zh-CN" dirty="0" smtClean="0"/>
              <a:t>,(const char*)&amp;</a:t>
            </a:r>
            <a:r>
              <a:rPr lang="en-US" altLang="zh-CN" dirty="0" err="1" smtClean="0"/>
              <a:t>nSendBuf,sizeof</a:t>
            </a:r>
            <a:r>
              <a:rPr lang="en-US" altLang="zh-CN" dirty="0" smtClean="0"/>
              <a:t>(</a:t>
            </a:r>
            <a:r>
              <a:rPr lang="en-US" altLang="zh-CN" dirty="0" err="1" smtClean="0"/>
              <a:t>int</a:t>
            </a:r>
            <a:r>
              <a:rPr lang="en-US" altLang="zh-CN" dirty="0" smtClean="0"/>
              <a:t>));</a:t>
            </a:r>
            <a:br>
              <a:rPr lang="en-US" altLang="zh-CN" dirty="0" smtClean="0"/>
            </a:br>
            <a:endParaRPr lang="zh-CN" altLang="en-US" dirty="0"/>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04664"/>
            <a:ext cx="8291264" cy="5721499"/>
          </a:xfrm>
        </p:spPr>
        <p:txBody>
          <a:bodyPr>
            <a:normAutofit fontScale="92500"/>
          </a:bodyPr>
          <a:lstStyle/>
          <a:p>
            <a:r>
              <a:rPr lang="zh-CN" altLang="en-US" dirty="0" smtClean="0"/>
              <a:t>如果在发送数据的时，希望不经历由系统缓冲区到</a:t>
            </a:r>
            <a:r>
              <a:rPr lang="en-US" altLang="zh-CN" dirty="0" smtClean="0"/>
              <a:t>socket</a:t>
            </a:r>
            <a:r>
              <a:rPr lang="zh-CN" altLang="en-US" dirty="0" smtClean="0"/>
              <a:t>缓冲区的拷贝而影响程序的性能：</a:t>
            </a:r>
          </a:p>
          <a:p>
            <a:r>
              <a:rPr lang="en-US" altLang="zh-CN" dirty="0" err="1" smtClean="0"/>
              <a:t>int</a:t>
            </a:r>
            <a:r>
              <a:rPr lang="en-US" altLang="zh-CN" dirty="0" smtClean="0"/>
              <a:t> </a:t>
            </a:r>
            <a:r>
              <a:rPr lang="en-US" altLang="zh-CN" dirty="0" err="1" smtClean="0"/>
              <a:t>nZero</a:t>
            </a:r>
            <a:r>
              <a:rPr lang="en-US" altLang="zh-CN" dirty="0" smtClean="0"/>
              <a:t>=0;</a:t>
            </a:r>
          </a:p>
          <a:p>
            <a:r>
              <a:rPr lang="en-US" altLang="zh-CN" dirty="0" err="1" smtClean="0"/>
              <a:t>setsockopt</a:t>
            </a:r>
            <a:r>
              <a:rPr lang="en-US" altLang="zh-CN" dirty="0" smtClean="0"/>
              <a:t>(socket</a:t>
            </a:r>
            <a:r>
              <a:rPr lang="zh-CN" altLang="en-US" dirty="0" smtClean="0"/>
              <a:t>，</a:t>
            </a:r>
            <a:r>
              <a:rPr lang="en-US" altLang="zh-CN" dirty="0" smtClean="0"/>
              <a:t>SOL_S0CKET,SO_SNDBUF</a:t>
            </a:r>
            <a:r>
              <a:rPr lang="zh-CN" altLang="en-US" dirty="0" smtClean="0"/>
              <a:t>，</a:t>
            </a:r>
            <a:r>
              <a:rPr lang="en-US" altLang="zh-CN" dirty="0" smtClean="0"/>
              <a:t>(char *)&amp;</a:t>
            </a:r>
            <a:r>
              <a:rPr lang="en-US" altLang="zh-CN" dirty="0" err="1" smtClean="0"/>
              <a:t>nZero,sizeof</a:t>
            </a:r>
            <a:r>
              <a:rPr lang="en-US" altLang="zh-CN" dirty="0" smtClean="0"/>
              <a:t>(</a:t>
            </a:r>
            <a:r>
              <a:rPr lang="en-US" altLang="zh-CN" dirty="0" err="1" smtClean="0"/>
              <a:t>nZero</a:t>
            </a:r>
            <a:r>
              <a:rPr lang="en-US" altLang="zh-CN" dirty="0" smtClean="0"/>
              <a:t>));</a:t>
            </a:r>
          </a:p>
          <a:p>
            <a:r>
              <a:rPr lang="zh-CN" altLang="en-US" dirty="0" smtClean="0"/>
              <a:t>同上在</a:t>
            </a:r>
            <a:r>
              <a:rPr lang="en-US" altLang="zh-CN" dirty="0" err="1" smtClean="0"/>
              <a:t>recv</a:t>
            </a:r>
            <a:r>
              <a:rPr lang="en-US" altLang="zh-CN" dirty="0" smtClean="0"/>
              <a:t>()</a:t>
            </a:r>
            <a:r>
              <a:rPr lang="zh-CN" altLang="en-US" dirty="0" smtClean="0"/>
              <a:t>完成上述功能</a:t>
            </a:r>
            <a:r>
              <a:rPr lang="en-US" altLang="zh-CN" dirty="0" smtClean="0"/>
              <a:t>(</a:t>
            </a:r>
            <a:r>
              <a:rPr lang="zh-CN" altLang="en-US" dirty="0" smtClean="0"/>
              <a:t>默认情况是将</a:t>
            </a:r>
            <a:r>
              <a:rPr lang="en-US" altLang="zh-CN" dirty="0" smtClean="0"/>
              <a:t>socket</a:t>
            </a:r>
            <a:r>
              <a:rPr lang="zh-CN" altLang="en-US" dirty="0" smtClean="0"/>
              <a:t>缓冲区的内容拷贝到系统缓冲区</a:t>
            </a:r>
            <a:r>
              <a:rPr lang="en-US" altLang="zh-CN" dirty="0" smtClean="0"/>
              <a:t>)</a:t>
            </a:r>
            <a:r>
              <a:rPr lang="zh-CN" altLang="en-US" dirty="0" smtClean="0"/>
              <a:t>：</a:t>
            </a:r>
          </a:p>
          <a:p>
            <a:r>
              <a:rPr lang="en-US" altLang="zh-CN" dirty="0" err="1" smtClean="0"/>
              <a:t>int</a:t>
            </a:r>
            <a:r>
              <a:rPr lang="en-US" altLang="zh-CN" dirty="0" smtClean="0"/>
              <a:t> </a:t>
            </a:r>
            <a:r>
              <a:rPr lang="en-US" altLang="zh-CN" dirty="0" err="1" smtClean="0"/>
              <a:t>nZero</a:t>
            </a:r>
            <a:r>
              <a:rPr lang="en-US" altLang="zh-CN" dirty="0" smtClean="0"/>
              <a:t>=0;</a:t>
            </a:r>
          </a:p>
          <a:p>
            <a:r>
              <a:rPr lang="en-US" altLang="zh-CN" dirty="0" err="1" smtClean="0"/>
              <a:t>setsockopt</a:t>
            </a:r>
            <a:r>
              <a:rPr lang="en-US" altLang="zh-CN" dirty="0" smtClean="0"/>
              <a:t>(socket</a:t>
            </a:r>
            <a:r>
              <a:rPr lang="zh-CN" altLang="en-US" dirty="0" smtClean="0"/>
              <a:t>，</a:t>
            </a:r>
            <a:r>
              <a:rPr lang="en-US" altLang="zh-CN" dirty="0" smtClean="0"/>
              <a:t>SOL_S0CKET,SO_RCVBUF</a:t>
            </a:r>
            <a:r>
              <a:rPr lang="zh-CN" altLang="en-US" dirty="0" smtClean="0"/>
              <a:t>，</a:t>
            </a:r>
            <a:r>
              <a:rPr lang="en-US" altLang="zh-CN" dirty="0" smtClean="0"/>
              <a:t>(char *)&amp;</a:t>
            </a:r>
            <a:r>
              <a:rPr lang="en-US" altLang="zh-CN" dirty="0" err="1" smtClean="0"/>
              <a:t>nZero,sizeof</a:t>
            </a:r>
            <a:r>
              <a:rPr lang="en-US" altLang="zh-CN" dirty="0" smtClean="0"/>
              <a:t>(</a:t>
            </a:r>
            <a:r>
              <a:rPr lang="en-US" altLang="zh-CN" dirty="0" err="1" smtClean="0"/>
              <a:t>int</a:t>
            </a:r>
            <a:r>
              <a:rPr lang="en-US" altLang="zh-CN" dirty="0" smtClean="0"/>
              <a:t>));</a:t>
            </a:r>
            <a:endParaRPr lang="zh-CN" altLang="en-US" dirty="0"/>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620688"/>
            <a:ext cx="8219256" cy="5505475"/>
          </a:xfrm>
        </p:spPr>
        <p:txBody>
          <a:bodyPr>
            <a:normAutofit/>
          </a:bodyPr>
          <a:lstStyle/>
          <a:p>
            <a:r>
              <a:rPr lang="en-US" altLang="zh-CN" dirty="0" smtClean="0"/>
              <a:t>socket</a:t>
            </a:r>
            <a:r>
              <a:rPr lang="zh-CN" altLang="en-US" dirty="0" smtClean="0"/>
              <a:t>虽然</a:t>
            </a:r>
            <a:r>
              <a:rPr lang="en-US" altLang="zh-CN" dirty="0" smtClean="0"/>
              <a:t>send</a:t>
            </a:r>
            <a:r>
              <a:rPr lang="zh-CN" altLang="en-US" dirty="0" smtClean="0"/>
              <a:t>成功了，但是其实只是发送到数据缓冲区里面了，而并没有真正的在物理设备上发送出去；而通过这条语句，将发送缓冲区设置为</a:t>
            </a:r>
            <a:r>
              <a:rPr lang="en-US" altLang="zh-CN" dirty="0" smtClean="0"/>
              <a:t>0</a:t>
            </a:r>
            <a:r>
              <a:rPr lang="zh-CN" altLang="en-US" dirty="0" smtClean="0"/>
              <a:t>，即屏蔽掉发送缓冲以后，一旦</a:t>
            </a:r>
            <a:r>
              <a:rPr lang="en-US" altLang="zh-CN" dirty="0" smtClean="0"/>
              <a:t>send</a:t>
            </a:r>
            <a:r>
              <a:rPr lang="zh-CN" altLang="en-US" dirty="0" smtClean="0"/>
              <a:t>返回（当然是就阻塞套结字来说），就可以肯定数据已经在发送的途中了，但是这样做也许会影响系统的性能。</a:t>
            </a:r>
            <a:endParaRPr lang="en-US" altLang="zh-CN" dirty="0" smtClean="0"/>
          </a:p>
          <a:p>
            <a:pPr>
              <a:buNone/>
            </a:pPr>
            <a:endParaRPr lang="zh-CN" altLang="en-US" dirty="0"/>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idx="1"/>
          </p:nvPr>
        </p:nvSpPr>
        <p:spPr>
          <a:xfrm>
            <a:off x="468313" y="333375"/>
            <a:ext cx="8218487" cy="5792788"/>
          </a:xfrm>
        </p:spPr>
        <p:txBody>
          <a:bodyPr>
            <a:normAutofit fontScale="85000" lnSpcReduction="20000"/>
          </a:bodyPr>
          <a:lstStyle/>
          <a:p>
            <a:r>
              <a:rPr lang="zh-CN" altLang="en-US" dirty="0" smtClean="0"/>
              <a:t>在 </a:t>
            </a:r>
            <a:r>
              <a:rPr lang="en-US" altLang="zh-CN" dirty="0" smtClean="0"/>
              <a:t>Linux 2.6 </a:t>
            </a:r>
            <a:r>
              <a:rPr lang="zh-CN" altLang="en-US" dirty="0" smtClean="0"/>
              <a:t>内核中，发送缓冲区的大小是由调用用户来定义的，但是接收缓冲区会自动加倍。您可以进行 </a:t>
            </a:r>
            <a:r>
              <a:rPr lang="en-US" altLang="zh-CN" dirty="0" err="1" smtClean="0"/>
              <a:t>getsockopt</a:t>
            </a:r>
            <a:r>
              <a:rPr lang="en-US" altLang="zh-CN" dirty="0" smtClean="0"/>
              <a:t> </a:t>
            </a:r>
            <a:r>
              <a:rPr lang="zh-CN" altLang="en-US" dirty="0" smtClean="0"/>
              <a:t>调用来验证每个缓冲区的大小。</a:t>
            </a:r>
            <a:endParaRPr lang="en-US" altLang="zh-CN" dirty="0" smtClean="0"/>
          </a:p>
          <a:p>
            <a:r>
              <a:rPr lang="zh-CN" altLang="en-US" dirty="0" smtClean="0"/>
              <a:t>就 </a:t>
            </a:r>
            <a:r>
              <a:rPr lang="en-US" altLang="zh-CN" dirty="0" smtClean="0"/>
              <a:t>window scaling </a:t>
            </a:r>
            <a:r>
              <a:rPr lang="zh-CN" altLang="en-US" dirty="0" smtClean="0"/>
              <a:t>来说，</a:t>
            </a:r>
            <a:r>
              <a:rPr lang="en-US" altLang="zh-CN" dirty="0" smtClean="0"/>
              <a:t>TCP </a:t>
            </a:r>
            <a:r>
              <a:rPr lang="zh-CN" altLang="en-US" dirty="0" smtClean="0"/>
              <a:t>最初可以支持最大为 </a:t>
            </a:r>
            <a:r>
              <a:rPr lang="en-US" altLang="zh-CN" dirty="0" smtClean="0"/>
              <a:t>64KB </a:t>
            </a:r>
            <a:r>
              <a:rPr lang="zh-CN" altLang="en-US" dirty="0" smtClean="0"/>
              <a:t>的窗口（使用 </a:t>
            </a:r>
            <a:r>
              <a:rPr lang="en-US" altLang="zh-CN" dirty="0" smtClean="0"/>
              <a:t>16 </a:t>
            </a:r>
            <a:r>
              <a:rPr lang="zh-CN" altLang="en-US" dirty="0" smtClean="0"/>
              <a:t>位的值来定义窗口的大小）。采用 </a:t>
            </a:r>
            <a:r>
              <a:rPr lang="en-US" altLang="zh-CN" dirty="0" smtClean="0"/>
              <a:t>window scaling</a:t>
            </a:r>
            <a:r>
              <a:rPr lang="zh-CN" altLang="en-US" dirty="0" smtClean="0"/>
              <a:t>（</a:t>
            </a:r>
            <a:r>
              <a:rPr lang="en-US" altLang="zh-CN" dirty="0" smtClean="0"/>
              <a:t>RFC 1323</a:t>
            </a:r>
            <a:r>
              <a:rPr lang="zh-CN" altLang="en-US" dirty="0" smtClean="0"/>
              <a:t>）扩展之后，您就可以使用 </a:t>
            </a:r>
            <a:r>
              <a:rPr lang="en-US" altLang="zh-CN" dirty="0" smtClean="0"/>
              <a:t>32 </a:t>
            </a:r>
            <a:r>
              <a:rPr lang="zh-CN" altLang="en-US" dirty="0" smtClean="0"/>
              <a:t>位的值来表示窗口的大小了。</a:t>
            </a:r>
            <a:r>
              <a:rPr lang="en-US" altLang="zh-CN" dirty="0" smtClean="0"/>
              <a:t>GNU/Linux </a:t>
            </a:r>
            <a:r>
              <a:rPr lang="zh-CN" altLang="en-US" dirty="0" smtClean="0"/>
              <a:t>中提供的 </a:t>
            </a:r>
            <a:r>
              <a:rPr lang="en-US" altLang="zh-CN" dirty="0" smtClean="0"/>
              <a:t>TCP/IP </a:t>
            </a:r>
            <a:r>
              <a:rPr lang="zh-CN" altLang="en-US" dirty="0" smtClean="0"/>
              <a:t>栈可以支持这个选项（以及其他一些选项）。</a:t>
            </a:r>
          </a:p>
          <a:p>
            <a:r>
              <a:rPr lang="zh-CN" altLang="en-US" b="1" dirty="0" smtClean="0"/>
              <a:t>提示：</a:t>
            </a:r>
            <a:r>
              <a:rPr lang="en-US" altLang="zh-CN" dirty="0" smtClean="0"/>
              <a:t>Linux </a:t>
            </a:r>
            <a:r>
              <a:rPr lang="zh-CN" altLang="en-US" dirty="0" smtClean="0"/>
              <a:t>内核还包括了自动对这些 </a:t>
            </a:r>
            <a:r>
              <a:rPr lang="en-US" altLang="zh-CN" dirty="0" smtClean="0"/>
              <a:t>socket </a:t>
            </a:r>
            <a:r>
              <a:rPr lang="zh-CN" altLang="en-US" dirty="0" smtClean="0"/>
              <a:t>缓冲区进行优化的能力（请参阅下面表格中的 </a:t>
            </a:r>
            <a:r>
              <a:rPr lang="en-US" altLang="zh-CN" dirty="0" err="1" smtClean="0"/>
              <a:t>tcp_rmem</a:t>
            </a:r>
            <a:r>
              <a:rPr lang="en-US" altLang="zh-CN" dirty="0" smtClean="0"/>
              <a:t> </a:t>
            </a:r>
            <a:r>
              <a:rPr lang="zh-CN" altLang="en-US" dirty="0" smtClean="0"/>
              <a:t>和 </a:t>
            </a:r>
            <a:r>
              <a:rPr lang="en-US" altLang="zh-CN" dirty="0" err="1" smtClean="0"/>
              <a:t>tcp_wmem</a:t>
            </a:r>
            <a:r>
              <a:rPr lang="zh-CN" altLang="en-US" dirty="0" smtClean="0"/>
              <a:t>），不过这些选项会对整个栈造成影响。如果您只需要为一个连接或一类连接调节窗口的大小，那么这种机制也许不能满足您的需要了。</a:t>
            </a:r>
          </a:p>
          <a:p>
            <a:endParaRPr lang="zh-CN" altLang="en-US" dirty="0"/>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巨帧（</a:t>
            </a:r>
            <a:r>
              <a:rPr lang="en-US" altLang="zh-CN" b="1" dirty="0" smtClean="0"/>
              <a:t>jumbo frame</a:t>
            </a:r>
            <a:r>
              <a:rPr lang="zh-CN" altLang="en-US" b="1" dirty="0" smtClean="0"/>
              <a:t>）</a:t>
            </a:r>
            <a:endParaRPr lang="zh-CN" altLang="en-US" dirty="0"/>
          </a:p>
        </p:txBody>
      </p:sp>
      <p:sp>
        <p:nvSpPr>
          <p:cNvPr id="3" name="内容占位符 2"/>
          <p:cNvSpPr>
            <a:spLocks noGrp="1"/>
          </p:cNvSpPr>
          <p:nvPr>
            <p:ph idx="1"/>
          </p:nvPr>
        </p:nvSpPr>
        <p:spPr/>
        <p:txBody>
          <a:bodyPr/>
          <a:lstStyle/>
          <a:p>
            <a:pPr>
              <a:buNone/>
            </a:pPr>
            <a:r>
              <a:rPr lang="zh-CN" altLang="en-US" dirty="0" smtClean="0"/>
              <a:t/>
            </a:r>
            <a:br>
              <a:rPr lang="zh-CN" altLang="en-US" dirty="0" smtClean="0"/>
            </a:br>
            <a:r>
              <a:rPr lang="zh-CN" altLang="en-US" dirty="0" smtClean="0"/>
              <a:t>我们还可以考虑将包的大小从 </a:t>
            </a:r>
            <a:r>
              <a:rPr lang="en-US" altLang="zh-CN" dirty="0" smtClean="0"/>
              <a:t>1,500 </a:t>
            </a:r>
            <a:r>
              <a:rPr lang="zh-CN" altLang="en-US" dirty="0" smtClean="0"/>
              <a:t>字节修改为 </a:t>
            </a:r>
            <a:r>
              <a:rPr lang="en-US" altLang="zh-CN" dirty="0" smtClean="0"/>
              <a:t>9,000 </a:t>
            </a:r>
            <a:r>
              <a:rPr lang="zh-CN" altLang="en-US" dirty="0" smtClean="0"/>
              <a:t>字节（称为巨帧）。在本地网络中可以通过设置最大传输单元（</a:t>
            </a:r>
            <a:r>
              <a:rPr lang="en-US" altLang="zh-CN" dirty="0" smtClean="0"/>
              <a:t>Maximum Transmit Unit</a:t>
            </a:r>
            <a:r>
              <a:rPr lang="zh-CN" altLang="en-US" dirty="0" smtClean="0"/>
              <a:t>，</a:t>
            </a:r>
            <a:r>
              <a:rPr lang="en-US" altLang="zh-CN" dirty="0" smtClean="0"/>
              <a:t>MTU</a:t>
            </a:r>
            <a:r>
              <a:rPr lang="zh-CN" altLang="en-US" dirty="0" smtClean="0"/>
              <a:t>）来设置巨帧，这可以极大地提高性能。</a:t>
            </a:r>
          </a:p>
          <a:p>
            <a:endParaRPr lang="zh-CN" altLang="en-US" dirty="0"/>
          </a:p>
        </p:txBody>
      </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04664"/>
            <a:ext cx="8291264" cy="5721499"/>
          </a:xfrm>
        </p:spPr>
        <p:txBody>
          <a:bodyPr/>
          <a:lstStyle/>
          <a:p>
            <a:r>
              <a:rPr lang="zh-CN" altLang="en-US" b="1" dirty="0" smtClean="0"/>
              <a:t>技巧 </a:t>
            </a:r>
            <a:r>
              <a:rPr lang="en-US" altLang="zh-CN" b="1" dirty="0" smtClean="0"/>
              <a:t>4. </a:t>
            </a:r>
            <a:r>
              <a:rPr lang="zh-CN" altLang="en-US" b="1" dirty="0" smtClean="0"/>
              <a:t>动态优化 </a:t>
            </a:r>
            <a:r>
              <a:rPr lang="en-US" altLang="zh-CN" b="1" dirty="0" smtClean="0"/>
              <a:t>GNU/Linux TCP/IP </a:t>
            </a:r>
            <a:r>
              <a:rPr lang="zh-CN" altLang="en-US" b="1" dirty="0" smtClean="0"/>
              <a:t>栈</a:t>
            </a:r>
            <a:endParaRPr lang="zh-CN" altLang="en-US" dirty="0" smtClean="0"/>
          </a:p>
          <a:p>
            <a:r>
              <a:rPr lang="zh-CN" altLang="en-US" dirty="0" smtClean="0"/>
              <a:t>标准的 </a:t>
            </a:r>
            <a:r>
              <a:rPr lang="en-US" altLang="zh-CN" dirty="0" smtClean="0"/>
              <a:t>GNU/Linux </a:t>
            </a:r>
            <a:r>
              <a:rPr lang="zh-CN" altLang="en-US" dirty="0" smtClean="0"/>
              <a:t>发行版试图对各种部署情况都进行优化。这意味着标准的发行版可能并没有对您的环境进行特殊的优化。</a:t>
            </a:r>
          </a:p>
          <a:p>
            <a:endParaRPr lang="zh-CN" altLang="en-US" dirty="0"/>
          </a:p>
        </p:txBody>
      </p:sp>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19256" cy="5793507"/>
          </a:xfrm>
        </p:spPr>
        <p:txBody>
          <a:bodyPr>
            <a:normAutofit/>
          </a:bodyPr>
          <a:lstStyle/>
          <a:p>
            <a:r>
              <a:rPr lang="zh-CN" altLang="en-US" b="1" dirty="0" smtClean="0"/>
              <a:t>解决方案</a:t>
            </a:r>
            <a:endParaRPr lang="zh-CN" altLang="en-US" dirty="0" smtClean="0"/>
          </a:p>
          <a:p>
            <a:r>
              <a:rPr lang="en-US" altLang="zh-CN" dirty="0" smtClean="0"/>
              <a:t>GNU/Linux </a:t>
            </a:r>
            <a:r>
              <a:rPr lang="zh-CN" altLang="en-US" dirty="0" smtClean="0"/>
              <a:t>提供了很多可调节的内核参数，您可以使用这些参数为您自己的用途对操作系统进行动态配置。下面我们来了解一下影响 </a:t>
            </a:r>
            <a:r>
              <a:rPr lang="en-US" altLang="zh-CN" dirty="0" smtClean="0"/>
              <a:t>socket </a:t>
            </a:r>
            <a:r>
              <a:rPr lang="zh-CN" altLang="en-US" dirty="0" smtClean="0"/>
              <a:t>性能的一些更重要的选项。</a:t>
            </a:r>
          </a:p>
          <a:p>
            <a:r>
              <a:rPr lang="zh-CN" altLang="en-US" dirty="0" smtClean="0"/>
              <a:t>在 </a:t>
            </a:r>
            <a:r>
              <a:rPr lang="en-US" altLang="zh-CN" dirty="0" smtClean="0"/>
              <a:t>/proc </a:t>
            </a:r>
            <a:r>
              <a:rPr lang="zh-CN" altLang="en-US" dirty="0" smtClean="0"/>
              <a:t>虚拟文件系统中存在一些可调节的内核参数。这个文件系统中的每个文件都表示一个或多个参数，它们可以通过 </a:t>
            </a:r>
            <a:r>
              <a:rPr lang="en-US" altLang="zh-CN" dirty="0" smtClean="0"/>
              <a:t>cat </a:t>
            </a:r>
            <a:r>
              <a:rPr lang="zh-CN" altLang="en-US" dirty="0" smtClean="0"/>
              <a:t>工具进行读取，或使用 </a:t>
            </a:r>
            <a:r>
              <a:rPr lang="en-US" altLang="zh-CN" dirty="0" smtClean="0"/>
              <a:t>echo </a:t>
            </a:r>
            <a:r>
              <a:rPr lang="zh-CN" altLang="en-US" dirty="0" smtClean="0"/>
              <a:t>命令进行修改。</a:t>
            </a:r>
          </a:p>
          <a:p>
            <a:r>
              <a:rPr lang="en-US" altLang="zh-CN" dirty="0" smtClean="0"/>
              <a:t>cat /proc/sys/net/ipv4/ip_forward0</a:t>
            </a:r>
            <a:endParaRPr lang="zh-CN" altLang="en-US" dirty="0"/>
          </a:p>
        </p:txBody>
      </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idx="1"/>
          </p:nvPr>
        </p:nvSpPr>
        <p:spPr>
          <a:xfrm>
            <a:off x="468313" y="0"/>
            <a:ext cx="8424167" cy="6858000"/>
          </a:xfrm>
        </p:spPr>
        <p:txBody>
          <a:bodyPr>
            <a:normAutofit/>
          </a:bodyPr>
          <a:lstStyle/>
          <a:p>
            <a:r>
              <a:rPr lang="zh-CN" altLang="en-US" sz="2000" dirty="0" smtClean="0"/>
              <a:t>下面给出几个可调节的参数，它们可以帮助提高 </a:t>
            </a:r>
            <a:r>
              <a:rPr lang="en-US" altLang="zh-CN" sz="2000" dirty="0" smtClean="0"/>
              <a:t>Linux TCP/IP </a:t>
            </a:r>
            <a:r>
              <a:rPr lang="zh-CN" altLang="en-US" sz="2000" dirty="0" smtClean="0"/>
              <a:t>栈的性能：</a:t>
            </a:r>
            <a:endParaRPr lang="en-US" altLang="zh-CN" sz="2000" dirty="0" smtClean="0"/>
          </a:p>
        </p:txBody>
      </p:sp>
      <p:graphicFrame>
        <p:nvGraphicFramePr>
          <p:cNvPr id="5" name="表格 4"/>
          <p:cNvGraphicFramePr>
            <a:graphicFrameLocks noGrp="1"/>
          </p:cNvGraphicFramePr>
          <p:nvPr/>
        </p:nvGraphicFramePr>
        <p:xfrm>
          <a:off x="683568" y="908720"/>
          <a:ext cx="7992888" cy="5726070"/>
        </p:xfrm>
        <a:graphic>
          <a:graphicData uri="http://schemas.openxmlformats.org/drawingml/2006/table">
            <a:tbl>
              <a:tblPr firstRow="1" bandRow="1">
                <a:tableStyleId>{5C22544A-7EE6-4342-B048-85BDC9FD1C3A}</a:tableStyleId>
              </a:tblPr>
              <a:tblGrid>
                <a:gridCol w="2664296"/>
                <a:gridCol w="2664296"/>
                <a:gridCol w="2664296"/>
              </a:tblGrid>
              <a:tr h="500987">
                <a:tc gridSpan="3">
                  <a:txBody>
                    <a:bodyPr/>
                    <a:lstStyle/>
                    <a:p>
                      <a:r>
                        <a:rPr lang="zh-CN" altLang="en-US" b="1" dirty="0" smtClean="0"/>
                        <a:t>表 </a:t>
                      </a:r>
                      <a:r>
                        <a:rPr lang="en-US" altLang="zh-CN" b="1" dirty="0" smtClean="0"/>
                        <a:t>1. TCP/IP </a:t>
                      </a:r>
                      <a:r>
                        <a:rPr lang="zh-CN" altLang="en-US" b="1" dirty="0" smtClean="0"/>
                        <a:t>栈性能使用的可调节内核参数</a:t>
                      </a:r>
                      <a:r>
                        <a:rPr lang="zh-CN" altLang="en-US" dirty="0" smtClean="0"/>
                        <a:t> </a:t>
                      </a:r>
                      <a:endParaRPr lang="zh-CN" altLang="en-US" dirty="0"/>
                    </a:p>
                  </a:txBody>
                  <a:tcPr marL="0" marR="0" marT="0" marB="0" anchor="ctr"/>
                </a:tc>
                <a:tc hMerge="1">
                  <a:txBody>
                    <a:bodyPr/>
                    <a:lstStyle/>
                    <a:p>
                      <a:endParaRPr lang="zh-CN" altLang="en-US" dirty="0"/>
                    </a:p>
                  </a:txBody>
                  <a:tcPr marL="0" marR="0" marT="0" marB="0" anchor="ctr"/>
                </a:tc>
                <a:tc hMerge="1">
                  <a:txBody>
                    <a:bodyPr/>
                    <a:lstStyle/>
                    <a:p>
                      <a:endParaRPr lang="zh-CN" altLang="en-US" dirty="0"/>
                    </a:p>
                  </a:txBody>
                  <a:tcPr marL="0" marR="0" marT="0" marB="0" anchor="ctr"/>
                </a:tc>
              </a:tr>
              <a:tr h="500987">
                <a:tc>
                  <a:txBody>
                    <a:bodyPr/>
                    <a:lstStyle/>
                    <a:p>
                      <a:r>
                        <a:rPr lang="zh-CN" altLang="en-US" dirty="0"/>
                        <a:t>可调节的参数</a:t>
                      </a:r>
                    </a:p>
                  </a:txBody>
                  <a:tcPr marL="0" marR="0" marT="0" marB="0" anchor="ctr"/>
                </a:tc>
                <a:tc>
                  <a:txBody>
                    <a:bodyPr/>
                    <a:lstStyle/>
                    <a:p>
                      <a:r>
                        <a:rPr lang="zh-CN" altLang="en-US" dirty="0"/>
                        <a:t>默认值</a:t>
                      </a:r>
                    </a:p>
                  </a:txBody>
                  <a:tcPr marL="0" marR="0" marT="0" marB="0" anchor="ctr"/>
                </a:tc>
                <a:tc>
                  <a:txBody>
                    <a:bodyPr/>
                    <a:lstStyle/>
                    <a:p>
                      <a:r>
                        <a:rPr lang="zh-CN" altLang="en-US" dirty="0"/>
                        <a:t>选项说明</a:t>
                      </a:r>
                    </a:p>
                  </a:txBody>
                  <a:tcPr marL="0" marR="0" marT="0" marB="0" anchor="ctr"/>
                </a:tc>
              </a:tr>
              <a:tr h="885768">
                <a:tc>
                  <a:txBody>
                    <a:bodyPr/>
                    <a:lstStyle/>
                    <a:p>
                      <a:r>
                        <a:rPr lang="en-US" dirty="0"/>
                        <a:t>/proc/sys/net/core/</a:t>
                      </a:r>
                      <a:r>
                        <a:rPr lang="en-US" dirty="0" err="1"/>
                        <a:t>rmem_default</a:t>
                      </a:r>
                      <a:endParaRPr lang="en-US" dirty="0"/>
                    </a:p>
                  </a:txBody>
                  <a:tcPr marL="0" marR="0" marT="0" marB="0"/>
                </a:tc>
                <a:tc>
                  <a:txBody>
                    <a:bodyPr/>
                    <a:lstStyle/>
                    <a:p>
                      <a:r>
                        <a:rPr lang="en-US" altLang="zh-CN"/>
                        <a:t>"110592"</a:t>
                      </a:r>
                    </a:p>
                  </a:txBody>
                  <a:tcPr marL="0" marR="0" marT="0" marB="0"/>
                </a:tc>
                <a:tc>
                  <a:txBody>
                    <a:bodyPr/>
                    <a:lstStyle/>
                    <a:p>
                      <a:r>
                        <a:rPr lang="zh-CN" altLang="en-US" dirty="0"/>
                        <a:t>定义默认的接收窗口大小；对于更大的 </a:t>
                      </a:r>
                      <a:r>
                        <a:rPr lang="en-US" altLang="zh-CN" dirty="0"/>
                        <a:t>BDP </a:t>
                      </a:r>
                      <a:r>
                        <a:rPr lang="zh-CN" altLang="en-US" dirty="0"/>
                        <a:t>来说，这个大小也应该更大。</a:t>
                      </a:r>
                    </a:p>
                  </a:txBody>
                  <a:tcPr marL="0" marR="0" marT="0" marB="0" anchor="ctr"/>
                </a:tc>
              </a:tr>
              <a:tr h="885768">
                <a:tc>
                  <a:txBody>
                    <a:bodyPr/>
                    <a:lstStyle/>
                    <a:p>
                      <a:r>
                        <a:rPr lang="en-US" dirty="0"/>
                        <a:t>/proc/sys/net/core/</a:t>
                      </a:r>
                      <a:r>
                        <a:rPr lang="en-US" dirty="0" err="1"/>
                        <a:t>rmem_max</a:t>
                      </a:r>
                      <a:endParaRPr lang="en-US" dirty="0"/>
                    </a:p>
                  </a:txBody>
                  <a:tcPr marL="0" marR="0" marT="0" marB="0"/>
                </a:tc>
                <a:tc>
                  <a:txBody>
                    <a:bodyPr/>
                    <a:lstStyle/>
                    <a:p>
                      <a:r>
                        <a:rPr lang="en-US" altLang="zh-CN"/>
                        <a:t>"110592"</a:t>
                      </a:r>
                    </a:p>
                  </a:txBody>
                  <a:tcPr marL="0" marR="0" marT="0" marB="0"/>
                </a:tc>
                <a:tc>
                  <a:txBody>
                    <a:bodyPr/>
                    <a:lstStyle/>
                    <a:p>
                      <a:r>
                        <a:rPr lang="zh-CN" altLang="en-US" dirty="0"/>
                        <a:t>定义接收窗口的最大大小；对于更大的 </a:t>
                      </a:r>
                      <a:r>
                        <a:rPr lang="en-US" altLang="zh-CN" dirty="0"/>
                        <a:t>BDP </a:t>
                      </a:r>
                      <a:r>
                        <a:rPr lang="zh-CN" altLang="en-US" dirty="0"/>
                        <a:t>来说，这个大小也应该更大。</a:t>
                      </a:r>
                    </a:p>
                  </a:txBody>
                  <a:tcPr marL="0" marR="0" marT="0" marB="0" anchor="ctr"/>
                </a:tc>
              </a:tr>
              <a:tr h="885768">
                <a:tc>
                  <a:txBody>
                    <a:bodyPr/>
                    <a:lstStyle/>
                    <a:p>
                      <a:r>
                        <a:rPr lang="en-US" dirty="0"/>
                        <a:t>/proc/sys/net/core/</a:t>
                      </a:r>
                      <a:r>
                        <a:rPr lang="en-US" dirty="0" err="1"/>
                        <a:t>wmem_default</a:t>
                      </a:r>
                      <a:endParaRPr lang="en-US" dirty="0"/>
                    </a:p>
                  </a:txBody>
                  <a:tcPr marL="0" marR="0" marT="0" marB="0"/>
                </a:tc>
                <a:tc>
                  <a:txBody>
                    <a:bodyPr/>
                    <a:lstStyle/>
                    <a:p>
                      <a:r>
                        <a:rPr lang="en-US" altLang="zh-CN"/>
                        <a:t>"110592"</a:t>
                      </a:r>
                    </a:p>
                  </a:txBody>
                  <a:tcPr marL="0" marR="0" marT="0" marB="0"/>
                </a:tc>
                <a:tc>
                  <a:txBody>
                    <a:bodyPr/>
                    <a:lstStyle/>
                    <a:p>
                      <a:r>
                        <a:rPr lang="zh-CN" altLang="en-US" dirty="0"/>
                        <a:t>定义默认的发送窗口大小；对于更大的 </a:t>
                      </a:r>
                      <a:r>
                        <a:rPr lang="en-US" altLang="zh-CN" dirty="0"/>
                        <a:t>BDP </a:t>
                      </a:r>
                      <a:r>
                        <a:rPr lang="zh-CN" altLang="en-US" dirty="0"/>
                        <a:t>来说，这个大小也应该更大。</a:t>
                      </a:r>
                    </a:p>
                  </a:txBody>
                  <a:tcPr marL="0" marR="0" marT="0" marB="0" anchor="ctr"/>
                </a:tc>
              </a:tr>
              <a:tr h="885768">
                <a:tc>
                  <a:txBody>
                    <a:bodyPr/>
                    <a:lstStyle/>
                    <a:p>
                      <a:r>
                        <a:rPr lang="en-US" dirty="0"/>
                        <a:t>/proc/sys/net/core/</a:t>
                      </a:r>
                      <a:r>
                        <a:rPr lang="en-US" dirty="0" err="1"/>
                        <a:t>wmem_max</a:t>
                      </a:r>
                      <a:endParaRPr lang="en-US" dirty="0"/>
                    </a:p>
                  </a:txBody>
                  <a:tcPr marL="0" marR="0" marT="0" marB="0"/>
                </a:tc>
                <a:tc>
                  <a:txBody>
                    <a:bodyPr/>
                    <a:lstStyle/>
                    <a:p>
                      <a:r>
                        <a:rPr lang="en-US" altLang="zh-CN"/>
                        <a:t>"110592"</a:t>
                      </a:r>
                    </a:p>
                  </a:txBody>
                  <a:tcPr marL="0" marR="0" marT="0" marB="0"/>
                </a:tc>
                <a:tc>
                  <a:txBody>
                    <a:bodyPr/>
                    <a:lstStyle/>
                    <a:p>
                      <a:r>
                        <a:rPr lang="zh-CN" altLang="en-US" dirty="0"/>
                        <a:t>定义发送窗口的最大大小；对于更大的 </a:t>
                      </a:r>
                      <a:r>
                        <a:rPr lang="en-US" altLang="zh-CN" dirty="0"/>
                        <a:t>BDP </a:t>
                      </a:r>
                      <a:r>
                        <a:rPr lang="zh-CN" altLang="en-US" dirty="0"/>
                        <a:t>来说，这个大小也应该更大。</a:t>
                      </a:r>
                    </a:p>
                  </a:txBody>
                  <a:tcPr marL="0" marR="0" marT="0" marB="0" anchor="ctr"/>
                </a:tc>
              </a:tr>
              <a:tr h="1181024">
                <a:tc>
                  <a:txBody>
                    <a:bodyPr/>
                    <a:lstStyle/>
                    <a:p>
                      <a:r>
                        <a:rPr lang="en-US" dirty="0"/>
                        <a:t>/proc/sys/net/ipv4/</a:t>
                      </a:r>
                      <a:r>
                        <a:rPr lang="en-US" dirty="0" err="1"/>
                        <a:t>tcp_window_scaling</a:t>
                      </a:r>
                      <a:endParaRPr lang="en-US" dirty="0"/>
                    </a:p>
                  </a:txBody>
                  <a:tcPr marL="0" marR="0" marT="0" marB="0"/>
                </a:tc>
                <a:tc>
                  <a:txBody>
                    <a:bodyPr/>
                    <a:lstStyle/>
                    <a:p>
                      <a:r>
                        <a:rPr lang="en-US" altLang="zh-CN" dirty="0"/>
                        <a:t>"1"</a:t>
                      </a:r>
                    </a:p>
                  </a:txBody>
                  <a:tcPr marL="0" marR="0" marT="0" marB="0"/>
                </a:tc>
                <a:tc>
                  <a:txBody>
                    <a:bodyPr/>
                    <a:lstStyle/>
                    <a:p>
                      <a:r>
                        <a:rPr lang="zh-CN" altLang="en-US" dirty="0"/>
                        <a:t>启用 </a:t>
                      </a:r>
                      <a:r>
                        <a:rPr lang="en-US" dirty="0"/>
                        <a:t>RFC 1323 </a:t>
                      </a:r>
                      <a:r>
                        <a:rPr lang="zh-CN" altLang="en-US" dirty="0"/>
                        <a:t>定义的 </a:t>
                      </a:r>
                      <a:r>
                        <a:rPr lang="en-US" dirty="0"/>
                        <a:t>window scaling；</a:t>
                      </a:r>
                      <a:r>
                        <a:rPr lang="zh-CN" altLang="en-US" dirty="0"/>
                        <a:t>要支持超过 </a:t>
                      </a:r>
                      <a:r>
                        <a:rPr lang="en-US" altLang="zh-CN" dirty="0"/>
                        <a:t>64</a:t>
                      </a:r>
                      <a:r>
                        <a:rPr lang="en-US" dirty="0"/>
                        <a:t>KB </a:t>
                      </a:r>
                      <a:r>
                        <a:rPr lang="zh-CN" altLang="en-US" dirty="0"/>
                        <a:t>的窗口，必须启用该值。</a:t>
                      </a:r>
                    </a:p>
                  </a:txBody>
                  <a:tcPr marL="0" marR="0" marT="0" marB="0" anchor="ctr"/>
                </a:tc>
              </a:tr>
            </a:tbl>
          </a:graphicData>
        </a:graphic>
      </p:graphicFrame>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使用 </a:t>
            </a:r>
            <a:r>
              <a:rPr lang="en-US" altLang="zh-CN" dirty="0" smtClean="0"/>
              <a:t>Sockets API</a:t>
            </a:r>
            <a:r>
              <a:rPr lang="zh-CN" altLang="en-US" dirty="0" smtClean="0"/>
              <a:t>，我们可以开发客户机和服务器应用程序，它们可以在本地网络上进行通信，也可以通过 </a:t>
            </a:r>
            <a:r>
              <a:rPr lang="en-US" altLang="zh-CN" dirty="0" smtClean="0"/>
              <a:t>Internet </a:t>
            </a:r>
            <a:r>
              <a:rPr lang="zh-CN" altLang="en-US" dirty="0" smtClean="0"/>
              <a:t>在全球范围内进行通信。与其他 </a:t>
            </a:r>
            <a:r>
              <a:rPr lang="en-US" altLang="zh-CN" dirty="0" smtClean="0"/>
              <a:t>API </a:t>
            </a:r>
            <a:r>
              <a:rPr lang="zh-CN" altLang="en-US" dirty="0" smtClean="0"/>
              <a:t>一样，您可以通过一些方法使用 </a:t>
            </a:r>
            <a:r>
              <a:rPr lang="en-US" altLang="zh-CN" dirty="0" smtClean="0"/>
              <a:t>Sockets API</a:t>
            </a:r>
            <a:r>
              <a:rPr lang="zh-CN" altLang="en-US" dirty="0" smtClean="0"/>
              <a:t>，从而提高 </a:t>
            </a:r>
            <a:r>
              <a:rPr lang="en-US" altLang="zh-CN" dirty="0" smtClean="0"/>
              <a:t>Socket </a:t>
            </a:r>
            <a:r>
              <a:rPr lang="zh-CN" altLang="en-US" dirty="0" smtClean="0"/>
              <a:t>的性能，或者限制 </a:t>
            </a:r>
            <a:r>
              <a:rPr lang="en-US" altLang="zh-CN" dirty="0" smtClean="0"/>
              <a:t>Socket </a:t>
            </a:r>
            <a:r>
              <a:rPr lang="zh-CN" altLang="en-US" dirty="0" smtClean="0"/>
              <a:t>的性能。下面总结了</a:t>
            </a:r>
            <a:r>
              <a:rPr lang="en-US" altLang="zh-CN" dirty="0" smtClean="0"/>
              <a:t>4 </a:t>
            </a:r>
            <a:r>
              <a:rPr lang="zh-CN" altLang="en-US" dirty="0" smtClean="0"/>
              <a:t>种使用 </a:t>
            </a:r>
            <a:r>
              <a:rPr lang="en-US" altLang="zh-CN" dirty="0" smtClean="0"/>
              <a:t>Sockets API </a:t>
            </a:r>
            <a:r>
              <a:rPr lang="zh-CN" altLang="en-US" dirty="0" smtClean="0"/>
              <a:t>来获取应用程序的最大性能并对 </a:t>
            </a:r>
            <a:r>
              <a:rPr lang="en-US" altLang="zh-CN" dirty="0" smtClean="0"/>
              <a:t>GNU/Linux® </a:t>
            </a:r>
            <a:r>
              <a:rPr lang="zh-CN" altLang="en-US" dirty="0" smtClean="0"/>
              <a:t>环境进行优化从而达到最好结果的方法。</a:t>
            </a:r>
          </a:p>
          <a:p>
            <a:endParaRPr lang="zh-CN" altLang="en-US" dirty="0"/>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nvPr>
        </p:nvGraphicFramePr>
        <p:xfrm>
          <a:off x="457200" y="332655"/>
          <a:ext cx="8291265" cy="5990457"/>
        </p:xfrm>
        <a:graphic>
          <a:graphicData uri="http://schemas.openxmlformats.org/drawingml/2006/table">
            <a:tbl>
              <a:tblPr firstRow="1" bandRow="1">
                <a:tableStyleId>{5C22544A-7EE6-4342-B048-85BDC9FD1C3A}</a:tableStyleId>
              </a:tblPr>
              <a:tblGrid>
                <a:gridCol w="2763755"/>
                <a:gridCol w="2763755"/>
                <a:gridCol w="2763755"/>
              </a:tblGrid>
              <a:tr h="504057">
                <a:tc>
                  <a:txBody>
                    <a:bodyPr/>
                    <a:lstStyle/>
                    <a:p>
                      <a:r>
                        <a:rPr lang="zh-CN" altLang="en-US" dirty="0"/>
                        <a:t>可调节的参数</a:t>
                      </a:r>
                    </a:p>
                  </a:txBody>
                  <a:tcPr marL="0" marR="0" marT="0" marB="0" anchor="ctr"/>
                </a:tc>
                <a:tc>
                  <a:txBody>
                    <a:bodyPr/>
                    <a:lstStyle/>
                    <a:p>
                      <a:r>
                        <a:rPr lang="zh-CN" altLang="en-US"/>
                        <a:t>默认值</a:t>
                      </a:r>
                    </a:p>
                  </a:txBody>
                  <a:tcPr marL="0" marR="0" marT="0" marB="0" anchor="ctr"/>
                </a:tc>
                <a:tc>
                  <a:txBody>
                    <a:bodyPr/>
                    <a:lstStyle/>
                    <a:p>
                      <a:r>
                        <a:rPr lang="zh-CN" altLang="en-US" dirty="0"/>
                        <a:t>选项说明</a:t>
                      </a:r>
                    </a:p>
                  </a:txBody>
                  <a:tcPr marL="0" marR="0" marT="0" marB="0" anchor="ctr"/>
                </a:tc>
              </a:tr>
              <a:tr h="782717">
                <a:tc>
                  <a:txBody>
                    <a:bodyPr/>
                    <a:lstStyle/>
                    <a:p>
                      <a:r>
                        <a:rPr lang="en-US" dirty="0"/>
                        <a:t>/proc/sys/net/ipv4/</a:t>
                      </a:r>
                      <a:r>
                        <a:rPr lang="en-US" dirty="0" err="1"/>
                        <a:t>tcp_sack</a:t>
                      </a:r>
                      <a:endParaRPr lang="en-US" dirty="0"/>
                    </a:p>
                  </a:txBody>
                  <a:tcPr marL="0" marR="0" marT="0" marB="0"/>
                </a:tc>
                <a:tc>
                  <a:txBody>
                    <a:bodyPr/>
                    <a:lstStyle/>
                    <a:p>
                      <a:r>
                        <a:rPr lang="en-US" altLang="zh-CN" dirty="0"/>
                        <a:t>"1"</a:t>
                      </a:r>
                    </a:p>
                  </a:txBody>
                  <a:tcPr marL="0" marR="0" marT="0" marB="0"/>
                </a:tc>
                <a:tc>
                  <a:txBody>
                    <a:bodyPr/>
                    <a:lstStyle/>
                    <a:p>
                      <a:r>
                        <a:rPr lang="zh-CN" altLang="en-US" dirty="0"/>
                        <a:t>启用有选择的应答（</a:t>
                      </a:r>
                      <a:r>
                        <a:rPr lang="en-US" altLang="zh-CN" dirty="0"/>
                        <a:t>Selective Acknowledgment</a:t>
                      </a:r>
                      <a:r>
                        <a:rPr lang="zh-CN" altLang="en-US" dirty="0"/>
                        <a:t>），这可以通过有选择地应答乱序接收到的报文来提高性能（这样可以让发送者只发送丢失的报文段）；（对于广域网通信来说）这个选项应该启用，但是这会增加对 </a:t>
                      </a:r>
                      <a:r>
                        <a:rPr lang="en-US" altLang="zh-CN" dirty="0"/>
                        <a:t>CPU </a:t>
                      </a:r>
                      <a:r>
                        <a:rPr lang="zh-CN" altLang="en-US" dirty="0"/>
                        <a:t>的占用。</a:t>
                      </a:r>
                    </a:p>
                  </a:txBody>
                  <a:tcPr marL="0" marR="0" marT="0" marB="0" anchor="ctr"/>
                </a:tc>
              </a:tr>
              <a:tr h="782717">
                <a:tc>
                  <a:txBody>
                    <a:bodyPr/>
                    <a:lstStyle/>
                    <a:p>
                      <a:r>
                        <a:rPr lang="en-US" dirty="0"/>
                        <a:t>/proc/sys/net/ipv4/</a:t>
                      </a:r>
                      <a:r>
                        <a:rPr lang="en-US" dirty="0" err="1"/>
                        <a:t>tcp_fack</a:t>
                      </a:r>
                      <a:endParaRPr lang="en-US" dirty="0"/>
                    </a:p>
                  </a:txBody>
                  <a:tcPr marL="0" marR="0" marT="0" marB="0"/>
                </a:tc>
                <a:tc>
                  <a:txBody>
                    <a:bodyPr/>
                    <a:lstStyle/>
                    <a:p>
                      <a:r>
                        <a:rPr lang="en-US" altLang="zh-CN" dirty="0"/>
                        <a:t>"1"</a:t>
                      </a:r>
                    </a:p>
                  </a:txBody>
                  <a:tcPr marL="0" marR="0" marT="0" marB="0"/>
                </a:tc>
                <a:tc>
                  <a:txBody>
                    <a:bodyPr/>
                    <a:lstStyle/>
                    <a:p>
                      <a:r>
                        <a:rPr lang="zh-CN" altLang="en-US" dirty="0"/>
                        <a:t>启用转发应答（</a:t>
                      </a:r>
                      <a:r>
                        <a:rPr lang="en-US" altLang="zh-CN" dirty="0"/>
                        <a:t>Forward Acknowledgment</a:t>
                      </a:r>
                      <a:r>
                        <a:rPr lang="zh-CN" altLang="en-US" dirty="0"/>
                        <a:t>），这可以进行有选择应答（</a:t>
                      </a:r>
                      <a:r>
                        <a:rPr lang="en-US" altLang="zh-CN" dirty="0"/>
                        <a:t>SACK</a:t>
                      </a:r>
                      <a:r>
                        <a:rPr lang="zh-CN" altLang="en-US" dirty="0"/>
                        <a:t>）从而减少拥塞情况的发生；这个选项也应该启用。</a:t>
                      </a:r>
                    </a:p>
                  </a:txBody>
                  <a:tcPr marL="0" marR="0" marT="0" marB="0" anchor="ctr"/>
                </a:tc>
              </a:tr>
              <a:tr h="782717">
                <a:tc>
                  <a:txBody>
                    <a:bodyPr/>
                    <a:lstStyle/>
                    <a:p>
                      <a:r>
                        <a:rPr lang="en-US" dirty="0"/>
                        <a:t>/proc/sys/net/ipv4/</a:t>
                      </a:r>
                      <a:r>
                        <a:rPr lang="en-US" dirty="0" err="1"/>
                        <a:t>tcp_timestamps</a:t>
                      </a:r>
                      <a:endParaRPr lang="en-US" dirty="0"/>
                    </a:p>
                  </a:txBody>
                  <a:tcPr marL="0" marR="0" marT="0" marB="0"/>
                </a:tc>
                <a:tc>
                  <a:txBody>
                    <a:bodyPr/>
                    <a:lstStyle/>
                    <a:p>
                      <a:r>
                        <a:rPr lang="en-US" altLang="zh-CN"/>
                        <a:t>"1"</a:t>
                      </a:r>
                    </a:p>
                  </a:txBody>
                  <a:tcPr marL="0" marR="0" marT="0" marB="0"/>
                </a:tc>
                <a:tc>
                  <a:txBody>
                    <a:bodyPr/>
                    <a:lstStyle/>
                    <a:p>
                      <a:r>
                        <a:rPr lang="zh-CN" altLang="en-US" dirty="0"/>
                        <a:t>以一种比重发超时更精确的方法（请参阅 </a:t>
                      </a:r>
                      <a:r>
                        <a:rPr lang="en-US" altLang="zh-CN" dirty="0"/>
                        <a:t>RFC 1323</a:t>
                      </a:r>
                      <a:r>
                        <a:rPr lang="zh-CN" altLang="en-US" dirty="0"/>
                        <a:t>）来启用对 </a:t>
                      </a:r>
                      <a:r>
                        <a:rPr lang="en-US" altLang="zh-CN" dirty="0"/>
                        <a:t>RTT </a:t>
                      </a:r>
                      <a:r>
                        <a:rPr lang="zh-CN" altLang="en-US" dirty="0"/>
                        <a:t>的计算；为了实现更好的性能应该启用这个选项。</a:t>
                      </a:r>
                    </a:p>
                  </a:txBody>
                  <a:tcPr marL="0" marR="0" marT="0" marB="0" anchor="ctr"/>
                </a:tc>
              </a:tr>
            </a:tbl>
          </a:graphicData>
        </a:graphic>
      </p:graphicFrame>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251521" y="116632"/>
          <a:ext cx="8712969" cy="6647502"/>
        </p:xfrm>
        <a:graphic>
          <a:graphicData uri="http://schemas.openxmlformats.org/drawingml/2006/table">
            <a:tbl>
              <a:tblPr firstRow="1" bandRow="1">
                <a:tableStyleId>{5C22544A-7EE6-4342-B048-85BDC9FD1C3A}</a:tableStyleId>
              </a:tblPr>
              <a:tblGrid>
                <a:gridCol w="2904323"/>
                <a:gridCol w="2904323"/>
                <a:gridCol w="2904323"/>
              </a:tblGrid>
              <a:tr h="418336">
                <a:tc>
                  <a:txBody>
                    <a:bodyPr/>
                    <a:lstStyle/>
                    <a:p>
                      <a:r>
                        <a:rPr lang="zh-CN" altLang="en-US" dirty="0"/>
                        <a:t>可调节的参数</a:t>
                      </a:r>
                    </a:p>
                  </a:txBody>
                  <a:tcPr marL="0" marR="0" marT="0" marB="0" anchor="ctr"/>
                </a:tc>
                <a:tc>
                  <a:txBody>
                    <a:bodyPr/>
                    <a:lstStyle/>
                    <a:p>
                      <a:r>
                        <a:rPr lang="zh-CN" altLang="en-US" dirty="0"/>
                        <a:t>默认值</a:t>
                      </a:r>
                    </a:p>
                  </a:txBody>
                  <a:tcPr marL="0" marR="0" marT="0" marB="0" anchor="ctr"/>
                </a:tc>
                <a:tc>
                  <a:txBody>
                    <a:bodyPr/>
                    <a:lstStyle/>
                    <a:p>
                      <a:r>
                        <a:rPr lang="zh-CN" altLang="en-US" dirty="0"/>
                        <a:t>选项说明</a:t>
                      </a:r>
                    </a:p>
                  </a:txBody>
                  <a:tcPr marL="0" marR="0" marT="0" marB="0" anchor="ctr"/>
                </a:tc>
              </a:tr>
              <a:tr h="3204356">
                <a:tc>
                  <a:txBody>
                    <a:bodyPr/>
                    <a:lstStyle/>
                    <a:p>
                      <a:r>
                        <a:rPr lang="en-US" dirty="0"/>
                        <a:t>/proc/sys/net/ipv4/</a:t>
                      </a:r>
                      <a:r>
                        <a:rPr lang="en-US" dirty="0" err="1"/>
                        <a:t>tcp_mem</a:t>
                      </a:r>
                      <a:endParaRPr lang="en-US" dirty="0"/>
                    </a:p>
                  </a:txBody>
                  <a:tcPr marL="0" marR="0" marT="0" marB="0"/>
                </a:tc>
                <a:tc>
                  <a:txBody>
                    <a:bodyPr/>
                    <a:lstStyle/>
                    <a:p>
                      <a:r>
                        <a:rPr lang="en-US" altLang="zh-CN" dirty="0"/>
                        <a:t>"24576 32768 49152"</a:t>
                      </a:r>
                    </a:p>
                  </a:txBody>
                  <a:tcPr marL="0" marR="0" marT="0" marB="0"/>
                </a:tc>
                <a:tc>
                  <a:txBody>
                    <a:bodyPr/>
                    <a:lstStyle/>
                    <a:p>
                      <a:r>
                        <a:rPr lang="zh-CN" altLang="en-US" dirty="0"/>
                        <a:t>确定 </a:t>
                      </a:r>
                      <a:r>
                        <a:rPr lang="en-US" altLang="zh-CN" dirty="0"/>
                        <a:t>TCP </a:t>
                      </a:r>
                      <a:r>
                        <a:rPr lang="zh-CN" altLang="en-US" dirty="0"/>
                        <a:t>栈应该如何反映内存使用；每个值的单位都是内存页（通常是 </a:t>
                      </a:r>
                      <a:r>
                        <a:rPr lang="en-US" altLang="zh-CN" dirty="0"/>
                        <a:t>4KB</a:t>
                      </a:r>
                      <a:r>
                        <a:rPr lang="zh-CN" altLang="en-US" dirty="0"/>
                        <a:t>）。第一个值是内存使用的下限。第二个值是内存压力模式开始对缓冲区使用应用压力的上限。第三个值是内存上限。在这个层次上可以将报文丢弃，从而减少对内存的使用。对于较大的 </a:t>
                      </a:r>
                      <a:r>
                        <a:rPr lang="en-US" altLang="zh-CN" dirty="0"/>
                        <a:t>BDP </a:t>
                      </a:r>
                      <a:r>
                        <a:rPr lang="zh-CN" altLang="en-US" dirty="0"/>
                        <a:t>可以增大这些值（但是要记住，其单位是内存页，而不是字节）。</a:t>
                      </a:r>
                    </a:p>
                  </a:txBody>
                  <a:tcPr marL="0" marR="0" marT="0" marB="0" anchor="ctr"/>
                </a:tc>
              </a:tr>
              <a:tr h="2937326">
                <a:tc>
                  <a:txBody>
                    <a:bodyPr/>
                    <a:lstStyle/>
                    <a:p>
                      <a:r>
                        <a:rPr lang="en-US" dirty="0"/>
                        <a:t>/proc/sys/net/ipv4/</a:t>
                      </a:r>
                      <a:r>
                        <a:rPr lang="en-US" dirty="0" err="1"/>
                        <a:t>tcp_wmem</a:t>
                      </a:r>
                      <a:endParaRPr lang="en-US" dirty="0"/>
                    </a:p>
                  </a:txBody>
                  <a:tcPr marL="0" marR="0" marT="0" marB="0"/>
                </a:tc>
                <a:tc>
                  <a:txBody>
                    <a:bodyPr/>
                    <a:lstStyle/>
                    <a:p>
                      <a:r>
                        <a:rPr lang="en-US" altLang="zh-CN" dirty="0"/>
                        <a:t>"4096 16384 131072"</a:t>
                      </a:r>
                    </a:p>
                  </a:txBody>
                  <a:tcPr marL="0" marR="0" marT="0" marB="0"/>
                </a:tc>
                <a:tc>
                  <a:txBody>
                    <a:bodyPr/>
                    <a:lstStyle/>
                    <a:p>
                      <a:r>
                        <a:rPr lang="zh-CN" altLang="en-US" dirty="0"/>
                        <a:t>为自动调优定义每个 </a:t>
                      </a:r>
                      <a:r>
                        <a:rPr lang="en-US" altLang="zh-CN" dirty="0"/>
                        <a:t>socket </a:t>
                      </a:r>
                      <a:r>
                        <a:rPr lang="zh-CN" altLang="en-US" dirty="0"/>
                        <a:t>使用的内存。第一个值是为 </a:t>
                      </a:r>
                      <a:r>
                        <a:rPr lang="en-US" altLang="zh-CN" dirty="0"/>
                        <a:t>socket </a:t>
                      </a:r>
                      <a:r>
                        <a:rPr lang="zh-CN" altLang="en-US" dirty="0"/>
                        <a:t>的发送缓冲区分配的最少字节数。第二个值是默认值（该值</a:t>
                      </a:r>
                      <a:r>
                        <a:rPr lang="zh-CN" altLang="en-US" dirty="0" smtClean="0"/>
                        <a:t>会</a:t>
                      </a:r>
                      <a:r>
                        <a:rPr lang="en-US" altLang="zh-CN" dirty="0" err="1" smtClean="0"/>
                        <a:t>wmem_default</a:t>
                      </a:r>
                      <a:r>
                        <a:rPr lang="en-US" altLang="zh-CN" dirty="0" smtClean="0"/>
                        <a:t> </a:t>
                      </a:r>
                      <a:r>
                        <a:rPr lang="zh-CN" altLang="en-US" dirty="0"/>
                        <a:t>覆盖），缓冲区在系统负载不重的情况下可以增长到这个值。第三个值是发送缓冲区空间的最大字节数（该值会被 </a:t>
                      </a:r>
                      <a:r>
                        <a:rPr lang="en-US" altLang="zh-CN" dirty="0" err="1"/>
                        <a:t>wmem_max</a:t>
                      </a:r>
                      <a:r>
                        <a:rPr lang="en-US" altLang="zh-CN" dirty="0"/>
                        <a:t> </a:t>
                      </a:r>
                      <a:r>
                        <a:rPr lang="zh-CN" altLang="en-US" dirty="0"/>
                        <a:t>覆盖）。</a:t>
                      </a:r>
                    </a:p>
                  </a:txBody>
                  <a:tcPr marL="0" marR="0" marT="0" marB="0" anchor="ctr"/>
                </a:tc>
              </a:tr>
            </a:tbl>
          </a:graphicData>
        </a:graphic>
      </p:graphicFrame>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179388" y="404812"/>
          <a:ext cx="8713092" cy="6192539"/>
        </p:xfrm>
        <a:graphic>
          <a:graphicData uri="http://schemas.openxmlformats.org/drawingml/2006/table">
            <a:tbl>
              <a:tblPr firstRow="1" bandRow="1">
                <a:tableStyleId>{5C22544A-7EE6-4342-B048-85BDC9FD1C3A}</a:tableStyleId>
              </a:tblPr>
              <a:tblGrid>
                <a:gridCol w="2904364"/>
                <a:gridCol w="2904364"/>
                <a:gridCol w="2904364"/>
              </a:tblGrid>
              <a:tr h="456161">
                <a:tc>
                  <a:txBody>
                    <a:bodyPr/>
                    <a:lstStyle/>
                    <a:p>
                      <a:r>
                        <a:rPr lang="zh-CN" altLang="en-US" dirty="0"/>
                        <a:t>可调节的参数</a:t>
                      </a:r>
                    </a:p>
                  </a:txBody>
                  <a:tcPr marL="0" marR="0" marT="0" marB="0" anchor="ctr"/>
                </a:tc>
                <a:tc>
                  <a:txBody>
                    <a:bodyPr/>
                    <a:lstStyle/>
                    <a:p>
                      <a:r>
                        <a:rPr lang="zh-CN" altLang="en-US" dirty="0"/>
                        <a:t>默认值</a:t>
                      </a:r>
                    </a:p>
                  </a:txBody>
                  <a:tcPr marL="0" marR="0" marT="0" marB="0" anchor="ctr"/>
                </a:tc>
                <a:tc>
                  <a:txBody>
                    <a:bodyPr/>
                    <a:lstStyle/>
                    <a:p>
                      <a:r>
                        <a:rPr lang="zh-CN" altLang="en-US" dirty="0"/>
                        <a:t>选项说明</a:t>
                      </a:r>
                    </a:p>
                  </a:txBody>
                  <a:tcPr marL="0" marR="0" marT="0" marB="0" anchor="ctr"/>
                </a:tc>
              </a:tr>
              <a:tr h="1012302">
                <a:tc>
                  <a:txBody>
                    <a:bodyPr/>
                    <a:lstStyle/>
                    <a:p>
                      <a:r>
                        <a:rPr lang="en-US" dirty="0"/>
                        <a:t>/proc/sys/net/ipv4/</a:t>
                      </a:r>
                      <a:r>
                        <a:rPr lang="en-US" dirty="0" err="1"/>
                        <a:t>tcp_rmem</a:t>
                      </a:r>
                      <a:endParaRPr lang="en-US" dirty="0"/>
                    </a:p>
                  </a:txBody>
                  <a:tcPr marL="0" marR="0" marT="0" marB="0"/>
                </a:tc>
                <a:tc>
                  <a:txBody>
                    <a:bodyPr/>
                    <a:lstStyle/>
                    <a:p>
                      <a:r>
                        <a:rPr lang="en-US" altLang="zh-CN"/>
                        <a:t>"4096 87380 174760"</a:t>
                      </a:r>
                    </a:p>
                  </a:txBody>
                  <a:tcPr marL="0" marR="0" marT="0" marB="0"/>
                </a:tc>
                <a:tc>
                  <a:txBody>
                    <a:bodyPr/>
                    <a:lstStyle/>
                    <a:p>
                      <a:r>
                        <a:rPr lang="zh-CN" altLang="en-US" dirty="0"/>
                        <a:t>与 </a:t>
                      </a:r>
                      <a:r>
                        <a:rPr lang="en-US" altLang="zh-CN" dirty="0" err="1"/>
                        <a:t>tcp_wmem</a:t>
                      </a:r>
                      <a:r>
                        <a:rPr lang="en-US" altLang="zh-CN" dirty="0"/>
                        <a:t> </a:t>
                      </a:r>
                      <a:r>
                        <a:rPr lang="zh-CN" altLang="en-US" dirty="0"/>
                        <a:t>类似，不过它表示的是为自动调优所使用的接收缓冲区的值。</a:t>
                      </a:r>
                    </a:p>
                  </a:txBody>
                  <a:tcPr marL="0" marR="0" marT="0" marB="0" anchor="ctr"/>
                </a:tc>
              </a:tr>
              <a:tr h="1012302">
                <a:tc>
                  <a:txBody>
                    <a:bodyPr/>
                    <a:lstStyle/>
                    <a:p>
                      <a:r>
                        <a:rPr lang="en-US" dirty="0"/>
                        <a:t>/proc/sys/net/ipv4/</a:t>
                      </a:r>
                      <a:r>
                        <a:rPr lang="en-US" dirty="0" err="1"/>
                        <a:t>tcp_low_latency</a:t>
                      </a:r>
                      <a:endParaRPr lang="en-US" dirty="0"/>
                    </a:p>
                  </a:txBody>
                  <a:tcPr marL="0" marR="0" marT="0" marB="0"/>
                </a:tc>
                <a:tc>
                  <a:txBody>
                    <a:bodyPr/>
                    <a:lstStyle/>
                    <a:p>
                      <a:r>
                        <a:rPr lang="en-US" altLang="zh-CN"/>
                        <a:t>"0"</a:t>
                      </a:r>
                    </a:p>
                  </a:txBody>
                  <a:tcPr marL="0" marR="0" marT="0" marB="0"/>
                </a:tc>
                <a:tc>
                  <a:txBody>
                    <a:bodyPr/>
                    <a:lstStyle/>
                    <a:p>
                      <a:r>
                        <a:rPr lang="zh-CN" altLang="en-US" dirty="0"/>
                        <a:t>允许 </a:t>
                      </a:r>
                      <a:r>
                        <a:rPr lang="en-US" altLang="zh-CN" dirty="0"/>
                        <a:t>TCP/IP </a:t>
                      </a:r>
                      <a:r>
                        <a:rPr lang="zh-CN" altLang="en-US" dirty="0"/>
                        <a:t>栈适应在高吞吐量情况下低延时的情况；这个选项应该禁用。</a:t>
                      </a:r>
                    </a:p>
                  </a:txBody>
                  <a:tcPr marL="0" marR="0" marT="0" marB="0" anchor="ctr"/>
                </a:tc>
              </a:tr>
              <a:tr h="2024604">
                <a:tc>
                  <a:txBody>
                    <a:bodyPr/>
                    <a:lstStyle/>
                    <a:p>
                      <a:r>
                        <a:rPr lang="en-US" dirty="0"/>
                        <a:t>/proc/sys/net/ipv4/</a:t>
                      </a:r>
                      <a:r>
                        <a:rPr lang="en-US" dirty="0" err="1"/>
                        <a:t>tcp_westwood</a:t>
                      </a:r>
                      <a:endParaRPr lang="en-US" dirty="0"/>
                    </a:p>
                  </a:txBody>
                  <a:tcPr marL="0" marR="0" marT="0" marB="0"/>
                </a:tc>
                <a:tc>
                  <a:txBody>
                    <a:bodyPr/>
                    <a:lstStyle/>
                    <a:p>
                      <a:r>
                        <a:rPr lang="en-US" altLang="zh-CN" dirty="0"/>
                        <a:t>"0"</a:t>
                      </a:r>
                    </a:p>
                  </a:txBody>
                  <a:tcPr marL="0" marR="0" marT="0" marB="0"/>
                </a:tc>
                <a:tc>
                  <a:txBody>
                    <a:bodyPr/>
                    <a:lstStyle/>
                    <a:p>
                      <a:r>
                        <a:rPr lang="zh-CN" altLang="en-US" dirty="0"/>
                        <a:t>启用发送者端的拥塞控制算法，它可以维护对吞吐量的评估，并试图对带宽的整体利用情况进行优化；对于 </a:t>
                      </a:r>
                      <a:r>
                        <a:rPr lang="en-US" altLang="zh-CN" dirty="0"/>
                        <a:t>WAN </a:t>
                      </a:r>
                      <a:r>
                        <a:rPr lang="zh-CN" altLang="en-US" dirty="0"/>
                        <a:t>通信来说应该启用这个选项。</a:t>
                      </a:r>
                    </a:p>
                  </a:txBody>
                  <a:tcPr marL="0" marR="0" marT="0" marB="0" anchor="ctr"/>
                </a:tc>
              </a:tr>
              <a:tr h="1687170">
                <a:tc>
                  <a:txBody>
                    <a:bodyPr/>
                    <a:lstStyle/>
                    <a:p>
                      <a:r>
                        <a:rPr lang="en-US" dirty="0"/>
                        <a:t>/proc/sys/net/ipv4/</a:t>
                      </a:r>
                      <a:r>
                        <a:rPr lang="en-US" dirty="0" err="1"/>
                        <a:t>tcp_bic</a:t>
                      </a:r>
                      <a:endParaRPr lang="en-US" dirty="0"/>
                    </a:p>
                  </a:txBody>
                  <a:tcPr marL="0" marR="0" marT="0" marB="0"/>
                </a:tc>
                <a:tc>
                  <a:txBody>
                    <a:bodyPr/>
                    <a:lstStyle/>
                    <a:p>
                      <a:r>
                        <a:rPr lang="en-US" altLang="zh-CN" dirty="0"/>
                        <a:t>"1"</a:t>
                      </a:r>
                    </a:p>
                  </a:txBody>
                  <a:tcPr marL="0" marR="0" marT="0" marB="0"/>
                </a:tc>
                <a:tc>
                  <a:txBody>
                    <a:bodyPr/>
                    <a:lstStyle/>
                    <a:p>
                      <a:r>
                        <a:rPr lang="zh-CN" altLang="en-US" dirty="0"/>
                        <a:t>为快速长距离网络启用 </a:t>
                      </a:r>
                      <a:r>
                        <a:rPr lang="en-US" dirty="0"/>
                        <a:t>Binary Increase Congestion；</a:t>
                      </a:r>
                      <a:r>
                        <a:rPr lang="zh-CN" altLang="en-US" dirty="0"/>
                        <a:t>这样可以更好地利用以 </a:t>
                      </a:r>
                      <a:r>
                        <a:rPr lang="en-US" dirty="0"/>
                        <a:t>GB </a:t>
                      </a:r>
                      <a:r>
                        <a:rPr lang="zh-CN" altLang="en-US" dirty="0"/>
                        <a:t>速度进行操作的链接；对于 </a:t>
                      </a:r>
                      <a:r>
                        <a:rPr lang="en-US" dirty="0"/>
                        <a:t>WAN </a:t>
                      </a:r>
                      <a:r>
                        <a:rPr lang="zh-CN" altLang="en-US" dirty="0"/>
                        <a:t>通信应该启用这个选项。</a:t>
                      </a:r>
                    </a:p>
                  </a:txBody>
                  <a:tcPr marL="0" marR="0" marT="0" marB="0" anchor="ctr"/>
                </a:tc>
              </a:tr>
            </a:tbl>
          </a:graphicData>
        </a:graphic>
      </p:graphicFrame>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88640"/>
            <a:ext cx="8219256" cy="5937523"/>
          </a:xfrm>
        </p:spPr>
        <p:txBody>
          <a:bodyPr>
            <a:normAutofit fontScale="92500" lnSpcReduction="20000"/>
          </a:bodyPr>
          <a:lstStyle/>
          <a:p>
            <a:r>
              <a:rPr lang="zh-CN" altLang="en-US" dirty="0" smtClean="0"/>
              <a:t>与任何调优努力一样，最好的方法实际上就是不断进行实验。您的应用程序的行为、处理器的速度以及可用内存的多少都会影响到这些参数影响性能的方式。在某些情况中，认为有益的操作可能恰恰是有害的（反之亦然）。因此，我们需要逐一试验各个选项，然后检查每个选项的结果。换而言之，我们需要相信自己的经验，但是对每次修改都要进行验证。</a:t>
            </a:r>
          </a:p>
          <a:p>
            <a:r>
              <a:rPr lang="zh-CN" altLang="en-US" b="1" dirty="0" smtClean="0"/>
              <a:t>提示：</a:t>
            </a:r>
            <a:r>
              <a:rPr lang="zh-CN" altLang="en-US" dirty="0" smtClean="0"/>
              <a:t>下面介绍一个有关永久性配置的问题。注意，如果重新启动了 </a:t>
            </a:r>
            <a:r>
              <a:rPr lang="en-US" altLang="zh-CN" dirty="0" smtClean="0"/>
              <a:t>GNU/Linux </a:t>
            </a:r>
            <a:r>
              <a:rPr lang="zh-CN" altLang="en-US" dirty="0" smtClean="0"/>
              <a:t>系统，那么所需要的任何可调节的内核参数都会恢复成默认值。为了将所设置的值作为这些参数的默认值，可以使用 </a:t>
            </a:r>
            <a:r>
              <a:rPr lang="en-US" altLang="zh-CN" dirty="0" smtClean="0"/>
              <a:t>/etc/</a:t>
            </a:r>
            <a:r>
              <a:rPr lang="en-US" altLang="zh-CN" dirty="0" err="1" smtClean="0"/>
              <a:t>sysctl.conf</a:t>
            </a:r>
            <a:r>
              <a:rPr lang="en-US" altLang="zh-CN" dirty="0" smtClean="0"/>
              <a:t> </a:t>
            </a:r>
            <a:r>
              <a:rPr lang="zh-CN" altLang="en-US" dirty="0" smtClean="0"/>
              <a:t>在系统启动时将这些参数配置成所设置的值。</a:t>
            </a:r>
          </a:p>
          <a:p>
            <a:endParaRPr lang="zh-CN" altLang="en-US" dirty="0"/>
          </a:p>
        </p:txBody>
      </p:sp>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zh-CN" dirty="0" smtClean="0"/>
              <a:t>尝试使用本文中介绍的技巧和技术来提高</a:t>
            </a:r>
            <a:r>
              <a:rPr lang="en-US" altLang="zh-CN" dirty="0" smtClean="0"/>
              <a:t> socket </a:t>
            </a:r>
            <a:r>
              <a:rPr lang="zh-CN" altLang="zh-CN" dirty="0" smtClean="0"/>
              <a:t>应用程序的性能，包括通过禁用</a:t>
            </a:r>
            <a:r>
              <a:rPr lang="en-US" altLang="zh-CN" dirty="0" smtClean="0"/>
              <a:t> Nagle </a:t>
            </a:r>
            <a:r>
              <a:rPr lang="zh-CN" altLang="zh-CN" dirty="0" smtClean="0"/>
              <a:t>算法来减少传输延时，通过设置缓冲区的大小来提高</a:t>
            </a:r>
            <a:r>
              <a:rPr lang="en-US" altLang="zh-CN" dirty="0" smtClean="0"/>
              <a:t> socket </a:t>
            </a:r>
            <a:r>
              <a:rPr lang="zh-CN" altLang="zh-CN" dirty="0" smtClean="0"/>
              <a:t>带宽的利用，通过最小化系统调用的个数来降低系统调用的负载，以及使用可调节的内核参数来优化</a:t>
            </a:r>
            <a:r>
              <a:rPr lang="en-US" altLang="zh-CN" dirty="0" smtClean="0"/>
              <a:t> Linux </a:t>
            </a:r>
            <a:r>
              <a:rPr lang="zh-CN" altLang="zh-CN" dirty="0" smtClean="0"/>
              <a:t>的</a:t>
            </a:r>
            <a:r>
              <a:rPr lang="en-US" altLang="zh-CN" dirty="0" smtClean="0"/>
              <a:t> TCP/IP </a:t>
            </a:r>
            <a:r>
              <a:rPr lang="zh-CN" altLang="zh-CN" dirty="0" smtClean="0"/>
              <a:t>栈。</a:t>
            </a:r>
          </a:p>
          <a:p>
            <a:endParaRPr lang="zh-CN" altLang="en-US" dirty="0"/>
          </a:p>
        </p:txBody>
      </p:sp>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04664"/>
            <a:ext cx="8219256" cy="5721499"/>
          </a:xfrm>
        </p:spPr>
        <p:txBody>
          <a:bodyPr/>
          <a:lstStyle/>
          <a:p>
            <a:r>
              <a:rPr lang="zh-CN" altLang="zh-CN" dirty="0" smtClean="0"/>
              <a:t>在进行优化时还需要考虑应用程序的特性。例如，您的应用程序是基于</a:t>
            </a:r>
            <a:r>
              <a:rPr lang="en-US" altLang="zh-CN" dirty="0" smtClean="0"/>
              <a:t> LAN </a:t>
            </a:r>
            <a:r>
              <a:rPr lang="zh-CN" altLang="zh-CN" dirty="0" smtClean="0"/>
              <a:t>的还是会通过</a:t>
            </a:r>
            <a:r>
              <a:rPr lang="en-US" altLang="zh-CN" dirty="0" smtClean="0"/>
              <a:t> Internet </a:t>
            </a:r>
            <a:r>
              <a:rPr lang="zh-CN" altLang="zh-CN" dirty="0" smtClean="0"/>
              <a:t>进行通信？如果您的应用程序仅仅会在</a:t>
            </a:r>
            <a:r>
              <a:rPr lang="en-US" altLang="zh-CN" dirty="0" smtClean="0"/>
              <a:t> LAN </a:t>
            </a:r>
            <a:r>
              <a:rPr lang="zh-CN" altLang="zh-CN" dirty="0" smtClean="0"/>
              <a:t>内部进行操作，那么增大</a:t>
            </a:r>
            <a:r>
              <a:rPr lang="en-US" altLang="zh-CN" dirty="0" smtClean="0"/>
              <a:t> socket </a:t>
            </a:r>
            <a:r>
              <a:rPr lang="zh-CN" altLang="zh-CN" dirty="0" smtClean="0"/>
              <a:t>缓冲区的大小可能不会带来太大的改进，不过启用巨帧却一定会极大地改进性能！</a:t>
            </a:r>
          </a:p>
          <a:p>
            <a:r>
              <a:rPr lang="zh-CN" altLang="zh-CN" dirty="0" smtClean="0"/>
              <a:t>最后，还要使用 </a:t>
            </a:r>
            <a:r>
              <a:rPr lang="en-US" altLang="zh-CN" dirty="0" err="1" smtClean="0"/>
              <a:t>tcpdump</a:t>
            </a:r>
            <a:r>
              <a:rPr lang="en-US" altLang="zh-CN" dirty="0" smtClean="0"/>
              <a:t> </a:t>
            </a:r>
            <a:r>
              <a:rPr lang="zh-CN" altLang="zh-CN" dirty="0" smtClean="0"/>
              <a:t>或 </a:t>
            </a:r>
            <a:r>
              <a:rPr lang="en-US" altLang="zh-CN" dirty="0" smtClean="0"/>
              <a:t>Ethereal </a:t>
            </a:r>
            <a:r>
              <a:rPr lang="zh-CN" altLang="zh-CN" dirty="0" smtClean="0"/>
              <a:t>来检查优化之后的结果。在报文级看到的变化可以帮助展示使用这些技术进行优化之后所取得的成功效果。</a:t>
            </a:r>
          </a:p>
          <a:p>
            <a:endParaRPr lang="zh-CN" altLang="en-US" dirty="0"/>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在开发 </a:t>
            </a:r>
            <a:r>
              <a:rPr lang="en-US" altLang="zh-CN" dirty="0" smtClean="0"/>
              <a:t>socket </a:t>
            </a:r>
            <a:r>
              <a:rPr lang="zh-CN" altLang="en-US" dirty="0" smtClean="0"/>
              <a:t>应用程序时，首要任务通常是确保可靠性并满足一些特定的需求。从头开始为实现最佳性能来设计并开发 </a:t>
            </a:r>
            <a:r>
              <a:rPr lang="en-US" altLang="zh-CN" dirty="0" smtClean="0"/>
              <a:t>socket </a:t>
            </a:r>
            <a:r>
              <a:rPr lang="zh-CN" altLang="en-US" dirty="0" smtClean="0"/>
              <a:t>程序，本文内容包括对于 </a:t>
            </a:r>
            <a:r>
              <a:rPr lang="en-US" altLang="zh-CN" dirty="0" smtClean="0"/>
              <a:t>Sockets API </a:t>
            </a:r>
            <a:r>
              <a:rPr lang="zh-CN" altLang="en-US" dirty="0" smtClean="0"/>
              <a:t>的使用、两个可以提高性能的 </a:t>
            </a:r>
            <a:r>
              <a:rPr lang="en-US" altLang="zh-CN" dirty="0" smtClean="0"/>
              <a:t>socket </a:t>
            </a:r>
            <a:r>
              <a:rPr lang="zh-CN" altLang="en-US" dirty="0" smtClean="0"/>
              <a:t>选项以及 </a:t>
            </a:r>
            <a:r>
              <a:rPr lang="en-US" altLang="zh-CN" dirty="0" smtClean="0"/>
              <a:t>GNU/Linux </a:t>
            </a:r>
            <a:r>
              <a:rPr lang="zh-CN" altLang="en-US" dirty="0" smtClean="0"/>
              <a:t>优化。</a:t>
            </a:r>
            <a:endParaRPr lang="zh-CN" altLang="en-US" dirty="0"/>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为了能够开发性能卓越的应用程序，请遵循以下技巧：</a:t>
            </a:r>
          </a:p>
          <a:p>
            <a:r>
              <a:rPr lang="zh-CN" altLang="en-US" dirty="0" smtClean="0"/>
              <a:t>最小化报文传输的延时。 </a:t>
            </a:r>
          </a:p>
          <a:p>
            <a:r>
              <a:rPr lang="zh-CN" altLang="en-US" dirty="0" smtClean="0"/>
              <a:t>最小化系统调用的负载。 </a:t>
            </a:r>
          </a:p>
          <a:p>
            <a:r>
              <a:rPr lang="zh-CN" altLang="en-US" dirty="0" smtClean="0"/>
              <a:t>为 </a:t>
            </a:r>
            <a:r>
              <a:rPr lang="en-US" altLang="zh-CN" dirty="0" smtClean="0"/>
              <a:t>Bandwidth Delay Product </a:t>
            </a:r>
            <a:r>
              <a:rPr lang="zh-CN" altLang="en-US" dirty="0" smtClean="0"/>
              <a:t>调节 </a:t>
            </a:r>
            <a:r>
              <a:rPr lang="en-US" altLang="zh-CN" dirty="0" smtClean="0"/>
              <a:t>TCP </a:t>
            </a:r>
            <a:r>
              <a:rPr lang="zh-CN" altLang="en-US" dirty="0" smtClean="0"/>
              <a:t>窗口。 </a:t>
            </a:r>
          </a:p>
          <a:p>
            <a:r>
              <a:rPr lang="zh-CN" altLang="en-US" dirty="0" smtClean="0"/>
              <a:t>动态优化 </a:t>
            </a:r>
            <a:r>
              <a:rPr lang="en-US" altLang="zh-CN" dirty="0" smtClean="0"/>
              <a:t>GNU/Linux TCP/IP </a:t>
            </a:r>
            <a:r>
              <a:rPr lang="zh-CN" altLang="en-US" dirty="0" smtClean="0"/>
              <a:t>栈。 </a:t>
            </a:r>
          </a:p>
          <a:p>
            <a:endParaRPr lang="zh-CN" altLang="en-US" dirty="0"/>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04664"/>
            <a:ext cx="8568952" cy="6264696"/>
          </a:xfrm>
        </p:spPr>
        <p:txBody>
          <a:bodyPr>
            <a:normAutofit fontScale="70000" lnSpcReduction="20000"/>
          </a:bodyPr>
          <a:lstStyle/>
          <a:p>
            <a:r>
              <a:rPr lang="zh-CN" altLang="en-US" b="1" dirty="0" smtClean="0"/>
              <a:t>技巧 </a:t>
            </a:r>
            <a:r>
              <a:rPr lang="en-US" altLang="zh-CN" b="1" dirty="0" smtClean="0"/>
              <a:t>1. </a:t>
            </a:r>
            <a:r>
              <a:rPr lang="zh-CN" altLang="en-US" b="1" dirty="0" smtClean="0"/>
              <a:t>最小化报文传输的延时</a:t>
            </a:r>
            <a:endParaRPr lang="zh-CN" altLang="en-US" dirty="0" smtClean="0"/>
          </a:p>
          <a:p>
            <a:r>
              <a:rPr lang="zh-CN" altLang="en-US" dirty="0" smtClean="0"/>
              <a:t>在通过 </a:t>
            </a:r>
            <a:r>
              <a:rPr lang="en-US" altLang="zh-CN" dirty="0" smtClean="0"/>
              <a:t>TCP socket </a:t>
            </a:r>
            <a:r>
              <a:rPr lang="zh-CN" altLang="en-US" dirty="0" smtClean="0"/>
              <a:t>进行通信时，数据都拆分成了数据块，这样它们就可以封装到给定连接的 </a:t>
            </a:r>
            <a:r>
              <a:rPr lang="en-US" altLang="zh-CN" dirty="0" smtClean="0"/>
              <a:t>TCP payload</a:t>
            </a:r>
            <a:r>
              <a:rPr lang="zh-CN" altLang="en-US" dirty="0" smtClean="0"/>
              <a:t>（指 </a:t>
            </a:r>
            <a:r>
              <a:rPr lang="en-US" altLang="zh-CN" dirty="0" smtClean="0"/>
              <a:t>TCP </a:t>
            </a:r>
            <a:r>
              <a:rPr lang="zh-CN" altLang="en-US" dirty="0" smtClean="0"/>
              <a:t>数据包中的有效负荷）中了。</a:t>
            </a:r>
            <a:r>
              <a:rPr lang="en-US" altLang="zh-CN" dirty="0" smtClean="0"/>
              <a:t>TCP payload </a:t>
            </a:r>
            <a:r>
              <a:rPr lang="zh-CN" altLang="en-US" dirty="0" smtClean="0"/>
              <a:t>的大小取决于几个因素（例如最大报文长度和路径），但是这些因素在连接发起时都是已知的。为了达到最好的性能，我们的目标是使用尽可能多的可用数据来填充每个报文。当没有足够的数据来填充 </a:t>
            </a:r>
            <a:r>
              <a:rPr lang="en-US" altLang="zh-CN" dirty="0" smtClean="0"/>
              <a:t>payload </a:t>
            </a:r>
            <a:r>
              <a:rPr lang="zh-CN" altLang="en-US" dirty="0" smtClean="0"/>
              <a:t>时（也称为</a:t>
            </a:r>
            <a:r>
              <a:rPr lang="zh-CN" altLang="en-US" i="1" dirty="0" smtClean="0"/>
              <a:t>最大报文段长度（</a:t>
            </a:r>
            <a:r>
              <a:rPr lang="en-US" altLang="zh-CN" i="1" dirty="0" smtClean="0"/>
              <a:t>maximum segment size</a:t>
            </a:r>
            <a:r>
              <a:rPr lang="zh-CN" altLang="en-US" i="1" dirty="0" smtClean="0"/>
              <a:t>）</a:t>
            </a:r>
            <a:r>
              <a:rPr lang="zh-CN" altLang="en-US" dirty="0" smtClean="0"/>
              <a:t> 或 </a:t>
            </a:r>
            <a:r>
              <a:rPr lang="en-US" altLang="zh-CN" dirty="0" smtClean="0"/>
              <a:t>MSS</a:t>
            </a:r>
            <a:r>
              <a:rPr lang="zh-CN" altLang="en-US" dirty="0" smtClean="0"/>
              <a:t>），</a:t>
            </a:r>
            <a:r>
              <a:rPr lang="en-US" altLang="zh-CN" dirty="0" smtClean="0"/>
              <a:t>TCP </a:t>
            </a:r>
            <a:r>
              <a:rPr lang="zh-CN" altLang="en-US" dirty="0" smtClean="0"/>
              <a:t>就会采用 </a:t>
            </a:r>
            <a:r>
              <a:rPr lang="en-US" altLang="zh-CN" dirty="0" smtClean="0"/>
              <a:t>Nagle </a:t>
            </a:r>
            <a:r>
              <a:rPr lang="zh-CN" altLang="en-US" dirty="0" smtClean="0"/>
              <a:t>算法自动将一些小的缓冲区连接到一个报文段中。这样可以通过最小化所发送的报文的数量来提高应用程序的效率，并减轻整体的网络拥塞问题。</a:t>
            </a:r>
          </a:p>
          <a:p>
            <a:r>
              <a:rPr lang="zh-CN" altLang="en-US" dirty="0" smtClean="0"/>
              <a:t>尽管 </a:t>
            </a:r>
            <a:r>
              <a:rPr lang="en-US" altLang="zh-CN" dirty="0" smtClean="0"/>
              <a:t>John Nagle </a:t>
            </a:r>
            <a:r>
              <a:rPr lang="zh-CN" altLang="en-US" dirty="0" smtClean="0"/>
              <a:t>的算法可以通过将这些数据连接成更大的报文来最小化所发送的报文的数量，但是有时您可能希望只发送一些较小的报文。一个简单的例子是 </a:t>
            </a:r>
            <a:r>
              <a:rPr lang="en-US" altLang="zh-CN" dirty="0" smtClean="0"/>
              <a:t>telnet </a:t>
            </a:r>
            <a:r>
              <a:rPr lang="zh-CN" altLang="en-US" dirty="0" smtClean="0"/>
              <a:t>程序，它让用户可以与远程系统进行交互，这通常都是通过一个 </a:t>
            </a:r>
            <a:r>
              <a:rPr lang="en-US" altLang="zh-CN" dirty="0" smtClean="0"/>
              <a:t>shell </a:t>
            </a:r>
            <a:r>
              <a:rPr lang="zh-CN" altLang="en-US" dirty="0" smtClean="0"/>
              <a:t>来进行的。如果用户被要求用发送报文之前输入的字符来填充某个报文段，那么这种方法就绝对不能满足我们的需要。</a:t>
            </a:r>
          </a:p>
          <a:p>
            <a:r>
              <a:rPr lang="zh-CN" altLang="en-US" dirty="0" smtClean="0"/>
              <a:t>另外一个例子是 </a:t>
            </a:r>
            <a:r>
              <a:rPr lang="en-US" altLang="zh-CN" dirty="0" smtClean="0"/>
              <a:t>HTTP </a:t>
            </a:r>
            <a:r>
              <a:rPr lang="zh-CN" altLang="en-US" dirty="0" smtClean="0"/>
              <a:t>协议。通常，客户机浏览器会产生一个小请求（一条 </a:t>
            </a:r>
            <a:r>
              <a:rPr lang="en-US" altLang="zh-CN" dirty="0" smtClean="0"/>
              <a:t>HTTP </a:t>
            </a:r>
            <a:r>
              <a:rPr lang="zh-CN" altLang="en-US" dirty="0" smtClean="0"/>
              <a:t>请求消息），然后 </a:t>
            </a:r>
            <a:r>
              <a:rPr lang="en-US" altLang="zh-CN" dirty="0" smtClean="0"/>
              <a:t>Web </a:t>
            </a:r>
            <a:r>
              <a:rPr lang="zh-CN" altLang="en-US" dirty="0" smtClean="0"/>
              <a:t>服务器就会返回一个更大的响应（</a:t>
            </a:r>
            <a:r>
              <a:rPr lang="en-US" altLang="zh-CN" dirty="0" smtClean="0"/>
              <a:t>Web </a:t>
            </a:r>
            <a:r>
              <a:rPr lang="zh-CN" altLang="en-US" dirty="0" smtClean="0"/>
              <a:t>页面）。</a:t>
            </a:r>
          </a:p>
          <a:p>
            <a:endParaRPr lang="zh-CN" altLang="en-US" dirty="0"/>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332656"/>
            <a:ext cx="8291264" cy="5793507"/>
          </a:xfrm>
        </p:spPr>
        <p:txBody>
          <a:bodyPr>
            <a:normAutofit fontScale="92500" lnSpcReduction="20000"/>
          </a:bodyPr>
          <a:lstStyle/>
          <a:p>
            <a:r>
              <a:rPr lang="zh-CN" altLang="en-US" b="1" dirty="0" smtClean="0"/>
              <a:t>解决方案</a:t>
            </a:r>
            <a:endParaRPr lang="zh-CN" altLang="en-US" dirty="0" smtClean="0"/>
          </a:p>
          <a:p>
            <a:r>
              <a:rPr lang="zh-CN" altLang="en-US" dirty="0" smtClean="0"/>
              <a:t>您应该考虑的第一件事情是 </a:t>
            </a:r>
            <a:r>
              <a:rPr lang="en-US" altLang="zh-CN" dirty="0" smtClean="0"/>
              <a:t>Nagle </a:t>
            </a:r>
            <a:r>
              <a:rPr lang="zh-CN" altLang="en-US" dirty="0" smtClean="0"/>
              <a:t>算法满足一种需求。由于这种算法对数据进行合并，试图构成一个完整的 </a:t>
            </a:r>
            <a:r>
              <a:rPr lang="en-US" altLang="zh-CN" dirty="0" smtClean="0"/>
              <a:t>TCP </a:t>
            </a:r>
            <a:r>
              <a:rPr lang="zh-CN" altLang="en-US" dirty="0" smtClean="0"/>
              <a:t>报文段，因此它会引入一些延时。但是这种算法可以最小化在线路上发送的报文的数量，因此可以最小化网络拥塞的问题。</a:t>
            </a:r>
          </a:p>
          <a:p>
            <a:r>
              <a:rPr lang="zh-CN" altLang="en-US" dirty="0" smtClean="0"/>
              <a:t>但是在需要最小化传输延时的情况中，</a:t>
            </a:r>
            <a:r>
              <a:rPr lang="en-US" altLang="zh-CN" dirty="0" smtClean="0"/>
              <a:t>Sockets API </a:t>
            </a:r>
            <a:r>
              <a:rPr lang="zh-CN" altLang="en-US" dirty="0" smtClean="0"/>
              <a:t>可以提供一种解决方案。要禁用 </a:t>
            </a:r>
            <a:r>
              <a:rPr lang="en-US" altLang="zh-CN" dirty="0" smtClean="0"/>
              <a:t>Nagle </a:t>
            </a:r>
            <a:r>
              <a:rPr lang="zh-CN" altLang="en-US" dirty="0" smtClean="0"/>
              <a:t>算法，您可以设置 </a:t>
            </a:r>
            <a:r>
              <a:rPr lang="en-US" altLang="zh-CN" dirty="0" smtClean="0"/>
              <a:t>TCP_NODELAY socket </a:t>
            </a:r>
            <a:r>
              <a:rPr lang="zh-CN" altLang="en-US" dirty="0" smtClean="0"/>
              <a:t>选项，</a:t>
            </a:r>
          </a:p>
          <a:p>
            <a:r>
              <a:rPr lang="en-US" altLang="zh-CN" dirty="0" smtClean="0"/>
              <a:t>BOOL </a:t>
            </a:r>
            <a:r>
              <a:rPr lang="en-US" altLang="zh-CN" dirty="0" err="1" smtClean="0"/>
              <a:t>bNodelay</a:t>
            </a:r>
            <a:r>
              <a:rPr lang="en-US" altLang="zh-CN" dirty="0" smtClean="0"/>
              <a:t>=TRUE;</a:t>
            </a:r>
          </a:p>
          <a:p>
            <a:r>
              <a:rPr lang="en-US" altLang="zh-CN" dirty="0" err="1" smtClean="0"/>
              <a:t>SetSockOpt</a:t>
            </a:r>
            <a:r>
              <a:rPr lang="en-US" altLang="zh-CN" dirty="0" smtClean="0"/>
              <a:t>(</a:t>
            </a:r>
            <a:r>
              <a:rPr lang="en-US" altLang="zh-CN" dirty="0" err="1" smtClean="0"/>
              <a:t>s,IPPROTO_TCP,TCP_NODELAY</a:t>
            </a:r>
            <a:r>
              <a:rPr lang="en-US" altLang="zh-CN" dirty="0" smtClean="0"/>
              <a:t>,(const char*)&amp;</a:t>
            </a:r>
            <a:r>
              <a:rPr lang="en-US" altLang="zh-CN" dirty="0" err="1" smtClean="0"/>
              <a:t>bNodelayt,sizeof</a:t>
            </a:r>
            <a:r>
              <a:rPr lang="en-US" altLang="zh-CN" dirty="0" smtClean="0"/>
              <a:t>(BOOL));</a:t>
            </a:r>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332656"/>
            <a:ext cx="8352928" cy="6120680"/>
          </a:xfrm>
        </p:spPr>
        <p:txBody>
          <a:bodyPr>
            <a:normAutofit fontScale="77500" lnSpcReduction="20000"/>
          </a:bodyPr>
          <a:lstStyle/>
          <a:p>
            <a:r>
              <a:rPr lang="zh-CN" altLang="en-US" b="1" dirty="0" smtClean="0"/>
              <a:t>技巧 </a:t>
            </a:r>
            <a:r>
              <a:rPr lang="en-US" altLang="zh-CN" b="1" dirty="0" smtClean="0"/>
              <a:t>2. </a:t>
            </a:r>
            <a:r>
              <a:rPr lang="zh-CN" altLang="en-US" b="1" dirty="0" smtClean="0"/>
              <a:t>最小化系统调用的负载</a:t>
            </a:r>
            <a:endParaRPr lang="zh-CN" altLang="en-US" dirty="0" smtClean="0"/>
          </a:p>
          <a:p>
            <a:r>
              <a:rPr lang="zh-CN" altLang="en-US" dirty="0" smtClean="0"/>
              <a:t>任何时候通过一个 </a:t>
            </a:r>
            <a:r>
              <a:rPr lang="en-US" altLang="zh-CN" dirty="0" smtClean="0"/>
              <a:t>socket </a:t>
            </a:r>
            <a:r>
              <a:rPr lang="zh-CN" altLang="en-US" dirty="0" smtClean="0"/>
              <a:t>来读写数据时，您都是在使用一个</a:t>
            </a:r>
            <a:r>
              <a:rPr lang="zh-CN" altLang="en-US" i="1" dirty="0" smtClean="0"/>
              <a:t>系统调用（</a:t>
            </a:r>
            <a:r>
              <a:rPr lang="en-US" altLang="zh-CN" i="1" dirty="0" smtClean="0"/>
              <a:t>system call</a:t>
            </a:r>
            <a:r>
              <a:rPr lang="zh-CN" altLang="en-US" i="1" dirty="0" smtClean="0"/>
              <a:t>）</a:t>
            </a:r>
            <a:r>
              <a:rPr lang="zh-CN" altLang="en-US" dirty="0" smtClean="0"/>
              <a:t>。这个调用（例如 </a:t>
            </a:r>
            <a:r>
              <a:rPr lang="en-US" altLang="zh-CN" dirty="0" smtClean="0"/>
              <a:t>read </a:t>
            </a:r>
            <a:r>
              <a:rPr lang="zh-CN" altLang="en-US" dirty="0" smtClean="0"/>
              <a:t>或 </a:t>
            </a:r>
            <a:r>
              <a:rPr lang="en-US" altLang="zh-CN" dirty="0" smtClean="0"/>
              <a:t>write</a:t>
            </a:r>
            <a:r>
              <a:rPr lang="zh-CN" altLang="en-US" dirty="0" smtClean="0"/>
              <a:t>）跨越了用户空间应用程序与内核的边界。另外，在进入内核之前，您的调用会通过 </a:t>
            </a:r>
            <a:r>
              <a:rPr lang="en-US" altLang="zh-CN" dirty="0" smtClean="0"/>
              <a:t>C </a:t>
            </a:r>
            <a:r>
              <a:rPr lang="zh-CN" altLang="en-US" dirty="0" smtClean="0"/>
              <a:t>库来进入内核中的一个通用函数（</a:t>
            </a:r>
            <a:r>
              <a:rPr lang="en-US" altLang="zh-CN" dirty="0" err="1" smtClean="0"/>
              <a:t>system_call</a:t>
            </a:r>
            <a:r>
              <a:rPr lang="en-US" altLang="zh-CN" dirty="0" smtClean="0"/>
              <a:t>()</a:t>
            </a:r>
            <a:r>
              <a:rPr lang="zh-CN" altLang="en-US" dirty="0" smtClean="0"/>
              <a:t>）。从 </a:t>
            </a:r>
            <a:r>
              <a:rPr lang="en-US" altLang="zh-CN" dirty="0" err="1" smtClean="0"/>
              <a:t>system_call</a:t>
            </a:r>
            <a:r>
              <a:rPr lang="en-US" altLang="zh-CN" dirty="0" smtClean="0"/>
              <a:t>() </a:t>
            </a:r>
            <a:r>
              <a:rPr lang="zh-CN" altLang="en-US" dirty="0" smtClean="0"/>
              <a:t>中，这个调用会进入文件系统层，内核会在这儿确定正在处理的是哪种类型的设备。最后，调用会进入 </a:t>
            </a:r>
            <a:r>
              <a:rPr lang="en-US" altLang="zh-CN" dirty="0" smtClean="0"/>
              <a:t>socket </a:t>
            </a:r>
            <a:r>
              <a:rPr lang="zh-CN" altLang="en-US" dirty="0" smtClean="0"/>
              <a:t>层，数据就是在这里进行读取或进行排队从而通过 </a:t>
            </a:r>
            <a:r>
              <a:rPr lang="en-US" altLang="zh-CN" dirty="0" smtClean="0"/>
              <a:t>socket </a:t>
            </a:r>
            <a:r>
              <a:rPr lang="zh-CN" altLang="en-US" dirty="0" smtClean="0"/>
              <a:t>进行传输的（这涉及数据的副本）。</a:t>
            </a:r>
          </a:p>
          <a:p>
            <a:r>
              <a:rPr lang="zh-CN" altLang="en-US" dirty="0" smtClean="0"/>
              <a:t>这个过程说明系统调用不仅仅是在应用程序和内核中进行操作的，而且还要经过应用程序和内核中的很多层次。这个过程耗费的资源很高，因此调用次数越多，通过这个调用链进行的工作所需要的时间就越长，应用程序的性能也就越低。</a:t>
            </a:r>
          </a:p>
          <a:p>
            <a:r>
              <a:rPr lang="zh-CN" altLang="en-US" dirty="0" smtClean="0"/>
              <a:t>由于我们无法避免这些系统调用，因此惟一的选择是最小化使用这些调用的次数。幸运的是，我们可以对这个过程进行控制。</a:t>
            </a:r>
          </a:p>
          <a:p>
            <a:endParaRPr lang="zh-CN" altLang="en-US" dirty="0"/>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04664"/>
            <a:ext cx="8363272" cy="5721499"/>
          </a:xfrm>
        </p:spPr>
        <p:txBody>
          <a:bodyPr>
            <a:normAutofit/>
          </a:bodyPr>
          <a:lstStyle/>
          <a:p>
            <a:r>
              <a:rPr lang="zh-CN" altLang="en-US" b="1" dirty="0" smtClean="0"/>
              <a:t>解决方案</a:t>
            </a:r>
            <a:endParaRPr lang="zh-CN" altLang="en-US" dirty="0" smtClean="0"/>
          </a:p>
          <a:p>
            <a:r>
              <a:rPr lang="zh-CN" altLang="en-US" dirty="0" smtClean="0"/>
              <a:t>在将数据写入一个 </a:t>
            </a:r>
            <a:r>
              <a:rPr lang="en-US" altLang="zh-CN" dirty="0" smtClean="0"/>
              <a:t>socket </a:t>
            </a:r>
            <a:r>
              <a:rPr lang="zh-CN" altLang="en-US" dirty="0" smtClean="0"/>
              <a:t>时，尽量一次写入所有的数据，而不是执行多次写数据的操作。对于读操作来说，最好传入可以支持的最大缓冲区，因为如果没有足够多的数据，内核也会试图填充整个缓冲区（另外还需要保持 </a:t>
            </a:r>
            <a:r>
              <a:rPr lang="en-US" altLang="zh-CN" dirty="0" smtClean="0"/>
              <a:t>TCP </a:t>
            </a:r>
            <a:r>
              <a:rPr lang="zh-CN" altLang="en-US" dirty="0" smtClean="0"/>
              <a:t>的通告窗口为打开状态）。这样，您就可以最小化调用的次数，并可以实现更好的整体性能。</a:t>
            </a:r>
          </a:p>
          <a:p>
            <a:endParaRPr lang="zh-CN" altLang="en-US" dirty="0"/>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332656"/>
            <a:ext cx="8291264" cy="5793507"/>
          </a:xfrm>
        </p:spPr>
        <p:txBody>
          <a:bodyPr>
            <a:normAutofit fontScale="85000" lnSpcReduction="20000"/>
          </a:bodyPr>
          <a:lstStyle/>
          <a:p>
            <a:r>
              <a:rPr lang="zh-CN" altLang="en-US" b="1" dirty="0" smtClean="0"/>
              <a:t>技巧 </a:t>
            </a:r>
            <a:r>
              <a:rPr lang="en-US" altLang="zh-CN" b="1" dirty="0" smtClean="0"/>
              <a:t>3. </a:t>
            </a:r>
            <a:r>
              <a:rPr lang="zh-CN" altLang="en-US" b="1" dirty="0" smtClean="0"/>
              <a:t>为 </a:t>
            </a:r>
            <a:r>
              <a:rPr lang="en-US" altLang="zh-CN" b="1" dirty="0" smtClean="0"/>
              <a:t>Bandwidth Delay Product </a:t>
            </a:r>
            <a:r>
              <a:rPr lang="zh-CN" altLang="en-US" b="1" dirty="0" smtClean="0"/>
              <a:t>调节 </a:t>
            </a:r>
            <a:r>
              <a:rPr lang="en-US" altLang="zh-CN" b="1" dirty="0" smtClean="0"/>
              <a:t>TCP </a:t>
            </a:r>
            <a:r>
              <a:rPr lang="zh-CN" altLang="en-US" b="1" dirty="0" smtClean="0"/>
              <a:t>窗口</a:t>
            </a:r>
            <a:endParaRPr lang="zh-CN" altLang="en-US" dirty="0" smtClean="0"/>
          </a:p>
          <a:p>
            <a:r>
              <a:rPr lang="en-US" altLang="zh-CN" dirty="0" smtClean="0"/>
              <a:t>TCP </a:t>
            </a:r>
            <a:r>
              <a:rPr lang="zh-CN" altLang="en-US" dirty="0" smtClean="0"/>
              <a:t>的性能取决于几个方面的因素。两个最重要的因素是</a:t>
            </a:r>
            <a:r>
              <a:rPr lang="zh-CN" altLang="en-US" i="1" dirty="0" smtClean="0"/>
              <a:t>链接带宽（</a:t>
            </a:r>
            <a:r>
              <a:rPr lang="en-US" altLang="zh-CN" i="1" dirty="0" smtClean="0"/>
              <a:t>link bandwidth</a:t>
            </a:r>
            <a:r>
              <a:rPr lang="zh-CN" altLang="en-US" i="1" dirty="0" smtClean="0"/>
              <a:t>）</a:t>
            </a:r>
            <a:r>
              <a:rPr lang="zh-CN" altLang="en-US" dirty="0" smtClean="0"/>
              <a:t>（报文在网络上传输的速率）和 </a:t>
            </a:r>
            <a:r>
              <a:rPr lang="zh-CN" altLang="en-US" i="1" dirty="0" smtClean="0"/>
              <a:t>往返时间（</a:t>
            </a:r>
            <a:r>
              <a:rPr lang="en-US" altLang="zh-CN" i="1" dirty="0" smtClean="0"/>
              <a:t>round-trip time</a:t>
            </a:r>
            <a:r>
              <a:rPr lang="zh-CN" altLang="en-US" i="1" dirty="0" smtClean="0"/>
              <a:t>）</a:t>
            </a:r>
            <a:r>
              <a:rPr lang="zh-CN" altLang="en-US" dirty="0" smtClean="0"/>
              <a:t> 或 </a:t>
            </a:r>
            <a:r>
              <a:rPr lang="en-US" altLang="zh-CN" dirty="0" smtClean="0"/>
              <a:t>RTT</a:t>
            </a:r>
            <a:r>
              <a:rPr lang="zh-CN" altLang="en-US" dirty="0" smtClean="0"/>
              <a:t>（发送报文与接收到另一端的响应之间的延时）。这两个值确定了称为 </a:t>
            </a:r>
            <a:r>
              <a:rPr lang="en-US" altLang="zh-CN" i="1" dirty="0" smtClean="0"/>
              <a:t>Bandwidth Delay Product</a:t>
            </a:r>
            <a:r>
              <a:rPr lang="zh-CN" altLang="en-US" dirty="0" smtClean="0"/>
              <a:t>（</a:t>
            </a:r>
            <a:r>
              <a:rPr lang="en-US" altLang="zh-CN" dirty="0" smtClean="0"/>
              <a:t>BDP</a:t>
            </a:r>
            <a:r>
              <a:rPr lang="zh-CN" altLang="en-US" dirty="0" smtClean="0"/>
              <a:t>）的内容。</a:t>
            </a:r>
          </a:p>
          <a:p>
            <a:r>
              <a:rPr lang="zh-CN" altLang="en-US" dirty="0" smtClean="0"/>
              <a:t>给定链接带宽和 </a:t>
            </a:r>
            <a:r>
              <a:rPr lang="en-US" altLang="zh-CN" dirty="0" smtClean="0"/>
              <a:t>RTT </a:t>
            </a:r>
            <a:r>
              <a:rPr lang="zh-CN" altLang="en-US" dirty="0" smtClean="0"/>
              <a:t>之后，您就可以计算出 </a:t>
            </a:r>
            <a:r>
              <a:rPr lang="en-US" altLang="zh-CN" dirty="0" smtClean="0"/>
              <a:t>BDP </a:t>
            </a:r>
            <a:r>
              <a:rPr lang="zh-CN" altLang="en-US" dirty="0" smtClean="0"/>
              <a:t>的值了，不过这代表什么意义呢？</a:t>
            </a:r>
            <a:r>
              <a:rPr lang="en-US" altLang="zh-CN" dirty="0" smtClean="0"/>
              <a:t>BDP </a:t>
            </a:r>
            <a:r>
              <a:rPr lang="zh-CN" altLang="en-US" dirty="0" smtClean="0"/>
              <a:t>给出了一种简单的方法来计算理论上最优的 </a:t>
            </a:r>
            <a:r>
              <a:rPr lang="en-US" altLang="zh-CN" dirty="0" smtClean="0"/>
              <a:t>TCP socket </a:t>
            </a:r>
            <a:r>
              <a:rPr lang="zh-CN" altLang="en-US" dirty="0" smtClean="0"/>
              <a:t>缓冲区大小（其中保存了排队等待传输和等待应用程序接收的数据）。如果缓冲区太小，那么 </a:t>
            </a:r>
            <a:r>
              <a:rPr lang="en-US" altLang="zh-CN" dirty="0" smtClean="0"/>
              <a:t>TCP </a:t>
            </a:r>
            <a:r>
              <a:rPr lang="zh-CN" altLang="en-US" dirty="0" smtClean="0"/>
              <a:t>窗口就不能完全打开，这会对性能造成限制。如果缓冲区太大，那么宝贵的内存资源就会造成浪费。如果您设置的缓冲区大小正好合适，那么就可以完全利用可用的带宽。</a:t>
            </a:r>
          </a:p>
          <a:p>
            <a:endParaRPr lang="zh-CN" altLang="en-US" dirty="0"/>
          </a:p>
        </p:txBody>
      </p:sp>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479</TotalTime>
  <Words>2799</Words>
  <Application>Microsoft Office PowerPoint</Application>
  <PresentationFormat>全屏显示(4:3)</PresentationFormat>
  <Paragraphs>123</Paragraphs>
  <Slides>25</Slides>
  <Notes>0</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暗香扑面</vt:lpstr>
      <vt:lpstr>优化Linux上Socket通信的性能</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巨帧（jumbo frame）</vt:lpstr>
      <vt:lpstr>幻灯片 17</vt:lpstr>
      <vt:lpstr>幻灯片 18</vt:lpstr>
      <vt:lpstr>幻灯片 19</vt:lpstr>
      <vt:lpstr>幻灯片 20</vt:lpstr>
      <vt:lpstr>幻灯片 21</vt:lpstr>
      <vt:lpstr>幻灯片 22</vt:lpstr>
      <vt:lpstr>幻灯片 23</vt:lpstr>
      <vt:lpstr>总结</vt:lpstr>
      <vt:lpstr>幻灯片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优化Linux上Socket通信的性能</dc:title>
  <cp:lastModifiedBy>chandler</cp:lastModifiedBy>
  <cp:revision>81</cp:revision>
  <dcterms:modified xsi:type="dcterms:W3CDTF">2017-04-19T10:58:54Z</dcterms:modified>
</cp:coreProperties>
</file>