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9.xml" ContentType="application/vnd.openxmlformats-officedocument.theme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92" r:id="rId5"/>
    <p:sldMasterId id="2147483804" r:id="rId6"/>
    <p:sldMasterId id="2147483816" r:id="rId7"/>
    <p:sldMasterId id="2147483828" r:id="rId8"/>
    <p:sldMasterId id="2147483897" r:id="rId9"/>
    <p:sldMasterId id="2147483924" r:id="rId10"/>
    <p:sldMasterId id="2147483968" r:id="rId11"/>
    <p:sldMasterId id="2147483989" r:id="rId12"/>
    <p:sldMasterId id="2147483999" r:id="rId13"/>
  </p:sldMasterIdLst>
  <p:notesMasterIdLst>
    <p:notesMasterId r:id="rId23"/>
  </p:notesMasterIdLst>
  <p:handoutMasterIdLst>
    <p:handoutMasterId r:id="rId24"/>
  </p:handoutMasterIdLst>
  <p:sldIdLst>
    <p:sldId id="835" r:id="rId14"/>
    <p:sldId id="836" r:id="rId15"/>
    <p:sldId id="837" r:id="rId16"/>
    <p:sldId id="838" r:id="rId17"/>
    <p:sldId id="840" r:id="rId18"/>
    <p:sldId id="844" r:id="rId19"/>
    <p:sldId id="842" r:id="rId20"/>
    <p:sldId id="843" r:id="rId21"/>
    <p:sldId id="84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9E8B30-6EB3-4FDC-A79D-E3CDFFC6C1C7}">
          <p14:sldIdLst>
            <p14:sldId id="835"/>
            <p14:sldId id="836"/>
            <p14:sldId id="837"/>
            <p14:sldId id="838"/>
            <p14:sldId id="840"/>
            <p14:sldId id="844"/>
            <p14:sldId id="842"/>
            <p14:sldId id="843"/>
            <p14:sldId id="8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AD6117-7A4C-C2DD-83A0-E895AD86D18D}" name="Hassain" initials="H" userId="S::hassain@novatechset.com::ee8b624d-4969-40df-9470-c56596fc4cf2" providerId="AD"/>
  <p188:author id="{FF00F0D9-D59C-096A-F5D5-BE4728A6A1DE}" name="Raveendra C.S." initials="RC" userId="S-1-5-21-4026593926-3564006023-1720553633-2800" providerId="AD"/>
  <p188:author id="{348129F0-9D58-667F-001C-F5BCE1D7C1F9}" name="Ravi" initials="R" userId="S::raveendra.cs@novatechset.com::c840a4b0-d716-4eb0-80fc-495e1875a385" providerId="AD"/>
  <p188:author id="{D00977F5-EE44-F429-C128-53FB35B05987}" name="raveendra.cs@novatechset.com" initials="r" userId="raveendra.cs@novatechset.com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kumar" initials="R" lastIdx="1" clrIdx="0">
    <p:extLst>
      <p:ext uri="{19B8F6BF-5375-455C-9EA6-DF929625EA0E}">
        <p15:presenceInfo xmlns:p15="http://schemas.microsoft.com/office/powerpoint/2012/main" userId="S::rajakumar@novatechset.com::0f567c1b-8105-4e32-aa86-4f50b857e5d5" providerId="AD"/>
      </p:ext>
    </p:extLst>
  </p:cmAuthor>
  <p:cmAuthor id="2" name="Hassain" initials="H" lastIdx="1" clrIdx="1">
    <p:extLst>
      <p:ext uri="{19B8F6BF-5375-455C-9EA6-DF929625EA0E}">
        <p15:presenceInfo xmlns:p15="http://schemas.microsoft.com/office/powerpoint/2012/main" userId="S::hassain@novatechset.com::ee8b624d-4969-40df-9470-c56596fc4c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58F"/>
    <a:srgbClr val="1669B2"/>
    <a:srgbClr val="6DB344"/>
    <a:srgbClr val="3290E6"/>
    <a:srgbClr val="FFFFFF"/>
    <a:srgbClr val="B83B32"/>
    <a:srgbClr val="17468F"/>
    <a:srgbClr val="02AAE8"/>
    <a:srgbClr val="E22825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36131-46DB-480B-B641-396FAB22393D}" v="2" dt="2023-10-24T05:52:21.492"/>
    <p1510:client id="{9B22AACD-23E8-47FB-9D62-5514965591DC}" v="8" dt="2023-07-07T07:37:50.948"/>
    <p1510:client id="{F33C9E2B-33FF-4DA8-B85F-9454AF9302F7}" v="15" dt="2023-07-07T10:15:32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7" autoAdjust="0"/>
  </p:normalViewPr>
  <p:slideViewPr>
    <p:cSldViewPr snapToGrid="0">
      <p:cViewPr varScale="1">
        <p:scale>
          <a:sx n="72" d="100"/>
          <a:sy n="72" d="100"/>
        </p:scale>
        <p:origin x="11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08917-40DA-47A7-BDE0-24BFE3CA2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C2B2B-392C-4C19-930D-EA40FF1D88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D2169-0902-4159-BCCE-FE12DAC8863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BBD6-6F67-4E1B-830E-B661C8ABE2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B536A-F569-4695-BD33-AEF2D79BB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FFE5-A2EC-403A-8A3C-C1CBCAAC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9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5F1C-8471-4F4B-AF9B-22B323C1C7E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9788-A33E-4B2E-975C-14E49AE7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1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Management: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create, edit, and manage tasks or to-do items efficiently.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Tracking: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record the time spent on tasks for time management and productivity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Setting: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prioritizing tasks based on importance and urgency.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Setting: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 to set and track daily, weekly, or long-term goals.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Tracking: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for monitoring the progress of tasks and goal achievement.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availability on various platforms (desktop) to ensure accessibility from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Cross-Platform Compatibility: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compatibility with different operating systems and devices for wider usability.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Automation: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scope does not explicitly mention automation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 Goal Setting: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it covers basic goal setting, more advanced features like goal dependencies, milestone tracking may not include.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Platform Support:</a:t>
            </a:r>
            <a:r>
              <a:rPr lang="en-PH" sz="12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user can access the Application System using Desktop Computer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 Concerns: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time tracking programs demand access to sensitive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Resistance from Employees: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Employees may feel that is invasion of their privacy.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Access: 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Administrative cannot use the camera of the user’s laptop if it’s using the computer.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9788-A33E-4B2E-975C-14E49AE77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9788-A33E-4B2E-975C-14E49AE77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-Username 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records and generate report of all Username</a:t>
            </a:r>
            <a:endParaRPr lang="en-US" dirty="0">
              <a:effectLst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-Password 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records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generate report of all Password</a:t>
            </a:r>
            <a:endParaRPr lang="en-US" dirty="0">
              <a:effectLst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-Register 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records and generate report of all Register</a:t>
            </a:r>
            <a:endParaRPr lang="en-US" dirty="0">
              <a:effectLst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-Change Password 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records and generate report of all Change Password</a:t>
            </a:r>
            <a:endParaRPr lang="en-US" dirty="0">
              <a:effectLst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Authentiaction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records and generate report of all Authentication</a:t>
            </a:r>
            <a:endParaRPr lang="en-US" dirty="0">
              <a:effectLst/>
            </a:endParaRPr>
          </a:p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-Login 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records and generate report of all Login</a:t>
            </a: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9788-A33E-4B2E-975C-14E49AE77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Admin can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acces</a:t>
            </a:r>
            <a: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the following;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logins to the system and manage all the functionalities of Login System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can add, edit, delete and view the records of </a:t>
            </a:r>
            <a:r>
              <a:rPr lang="en-US" sz="180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Username, Register, Change Password, Login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can manage all the details of Password and Authentication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can also generate reports of Username, Password, Register, Change Password and Authentication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can search the details of Password, Change Password and Authentication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can apply different level of filters on report of Username &amp; Change Password</a:t>
            </a:r>
            <a:endParaRPr lang="en-US" sz="2800" dirty="0">
              <a:effectLst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 can tracks the detailed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infrmation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of Login/Logout, Register &amp; Change Password</a:t>
            </a:r>
            <a:endParaRPr lang="en-US" sz="2800" dirty="0">
              <a:effectLst/>
            </a:endParaRPr>
          </a:p>
          <a:p>
            <a:pPr algn="l"/>
            <a:br>
              <a:rPr lang="en-US" sz="2800" dirty="0">
                <a:effectLst/>
              </a:rPr>
            </a:br>
            <a:endParaRPr lang="en-US" sz="2800" dirty="0">
              <a:effectLst/>
            </a:endParaRPr>
          </a:p>
          <a:p>
            <a:br>
              <a:rPr lang="en-US" sz="2800" dirty="0">
                <a:effectLst/>
              </a:rPr>
            </a:b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9788-A33E-4B2E-975C-14E49AE77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3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DECF8-7211-45E4-901C-C6D2FB21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2686F97-F648-4E95-A7E3-758E36B0DED8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2B080-7155-4050-B5CE-65E8A35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3EAF9-6330-4FFA-ABE6-C8CCD5A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4A69063-60C6-45FC-A710-075873B42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5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42950"/>
            <a:ext cx="9144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9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8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3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5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27019-2959-4B02-90B4-A7AC1EC5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7217134-F3AB-4C6C-944A-C1D75FE85A6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7F835-4239-48D7-B668-442EDF63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C534-837D-4F82-A2B5-A78A6485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E722F5D-A89B-4E34-B825-53FB2797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6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7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742950"/>
            <a:ext cx="9144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49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8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2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3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5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1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CF232-BC2E-4199-BE0E-A551D044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2C8E204-97A5-43F7-BE32-4087ABCCB85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9D1E7-0AD3-4EF3-9AD9-4BF4A2F0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1A763-CC08-429C-AEB2-45D837FA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6C93B0D-97BC-4238-BC81-95CC57FA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5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56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3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93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3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95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1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14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6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564085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42950"/>
            <a:ext cx="9144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272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2A8FE-ED4D-45F7-80A0-24468FC8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04B4ADD-2217-455D-82EC-0039AA2857B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587FC-A1F3-4BE7-A730-6113C0B3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6CEA1-E7FF-43AE-B7A1-D75D3AAF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632CD1B-C71E-4F75-BDE5-8A419B79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13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6AD8-7A19-4C13-84E8-375B2408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5BEF2AF-A8F0-480F-9D34-BA862462284C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36259-1F37-4914-9CC4-014A1AE3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C5953-E43F-45A2-AC0E-F975D42F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CC8D05B5-31FD-468D-B6D1-64C1270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67154" y="144670"/>
            <a:ext cx="8660946" cy="487084"/>
            <a:chOff x="517525" y="209550"/>
            <a:chExt cx="8160203" cy="458923"/>
          </a:xfrm>
        </p:grpSpPr>
        <p:sp>
          <p:nvSpPr>
            <p:cNvPr id="8" name="Rectangle 1"/>
            <p:cNvSpPr/>
            <p:nvPr userDrawn="1"/>
          </p:nvSpPr>
          <p:spPr>
            <a:xfrm>
              <a:off x="1589858" y="209550"/>
              <a:ext cx="7087870" cy="457835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835"/>
                <a:gd name="connsiteX1" fmla="*/ 2776220 w 2776220"/>
                <a:gd name="connsiteY1" fmla="*/ 0 h 457835"/>
                <a:gd name="connsiteX2" fmla="*/ 2722101 w 2776220"/>
                <a:gd name="connsiteY2" fmla="*/ 457835 h 457835"/>
                <a:gd name="connsiteX3" fmla="*/ 0 w 2776220"/>
                <a:gd name="connsiteY3" fmla="*/ 457200 h 457835"/>
                <a:gd name="connsiteX4" fmla="*/ 0 w 2776220"/>
                <a:gd name="connsiteY4" fmla="*/ 0 h 4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835">
                  <a:moveTo>
                    <a:pt x="0" y="0"/>
                  </a:moveTo>
                  <a:lnTo>
                    <a:pt x="2776220" y="0"/>
                  </a:lnTo>
                  <a:lnTo>
                    <a:pt x="2722101" y="457835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"/>
            <p:cNvSpPr/>
            <p:nvPr userDrawn="1"/>
          </p:nvSpPr>
          <p:spPr>
            <a:xfrm>
              <a:off x="1459230" y="209550"/>
              <a:ext cx="7087870" cy="457200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0236 w 2776220"/>
                <a:gd name="connsiteY2" fmla="*/ 455454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200">
                  <a:moveTo>
                    <a:pt x="0" y="0"/>
                  </a:moveTo>
                  <a:lnTo>
                    <a:pt x="2776220" y="0"/>
                  </a:lnTo>
                  <a:lnTo>
                    <a:pt x="2720236" y="455454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 descr="D:\Lahu\PPT\NT\NT_Words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" y="209550"/>
              <a:ext cx="1288415" cy="45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 userDrawn="1"/>
        </p:nvSpPr>
        <p:spPr>
          <a:xfrm>
            <a:off x="0" y="4879195"/>
            <a:ext cx="9144000" cy="277005"/>
          </a:xfrm>
          <a:prstGeom prst="rect">
            <a:avLst/>
          </a:prstGeom>
          <a:solidFill>
            <a:srgbClr val="E2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8030028" y="4800600"/>
            <a:ext cx="647700" cy="342900"/>
          </a:xfrm>
          <a:prstGeom prst="roundRect">
            <a:avLst>
              <a:gd name="adj" fmla="val 50000"/>
            </a:avLst>
          </a:prstGeom>
          <a:solidFill>
            <a:srgbClr val="24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317586" y="4806951"/>
            <a:ext cx="1526453" cy="361863"/>
          </a:xfrm>
          <a:custGeom>
            <a:avLst/>
            <a:gdLst>
              <a:gd name="connsiteX0" fmla="*/ 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0 w 1424940"/>
              <a:gd name="connsiteY4" fmla="*/ 0 h 355600"/>
              <a:gd name="connsiteX0" fmla="*/ 7620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76200 w 1424940"/>
              <a:gd name="connsiteY4" fmla="*/ 0 h 355600"/>
              <a:gd name="connsiteX0" fmla="*/ 76200 w 1558290"/>
              <a:gd name="connsiteY0" fmla="*/ 6350 h 361950"/>
              <a:gd name="connsiteX1" fmla="*/ 1558290 w 1558290"/>
              <a:gd name="connsiteY1" fmla="*/ 0 h 361950"/>
              <a:gd name="connsiteX2" fmla="*/ 1424940 w 1558290"/>
              <a:gd name="connsiteY2" fmla="*/ 361950 h 361950"/>
              <a:gd name="connsiteX3" fmla="*/ 0 w 1558290"/>
              <a:gd name="connsiteY3" fmla="*/ 361950 h 361950"/>
              <a:gd name="connsiteX4" fmla="*/ 76200 w 1558290"/>
              <a:gd name="connsiteY4" fmla="*/ 6350 h 361950"/>
              <a:gd name="connsiteX0" fmla="*/ 76200 w 1520190"/>
              <a:gd name="connsiteY0" fmla="*/ 0 h 355600"/>
              <a:gd name="connsiteX1" fmla="*/ 1520190 w 1520190"/>
              <a:gd name="connsiteY1" fmla="*/ 0 h 355600"/>
              <a:gd name="connsiteX2" fmla="*/ 1424940 w 1520190"/>
              <a:gd name="connsiteY2" fmla="*/ 355600 h 355600"/>
              <a:gd name="connsiteX3" fmla="*/ 0 w 1520190"/>
              <a:gd name="connsiteY3" fmla="*/ 355600 h 355600"/>
              <a:gd name="connsiteX4" fmla="*/ 76200 w 1520190"/>
              <a:gd name="connsiteY4" fmla="*/ 0 h 355600"/>
              <a:gd name="connsiteX0" fmla="*/ 76200 w 1520190"/>
              <a:gd name="connsiteY0" fmla="*/ 0 h 361863"/>
              <a:gd name="connsiteX1" fmla="*/ 1520190 w 1520190"/>
              <a:gd name="connsiteY1" fmla="*/ 0 h 361863"/>
              <a:gd name="connsiteX2" fmla="*/ 1406151 w 1520190"/>
              <a:gd name="connsiteY2" fmla="*/ 361863 h 361863"/>
              <a:gd name="connsiteX3" fmla="*/ 0 w 1520190"/>
              <a:gd name="connsiteY3" fmla="*/ 355600 h 361863"/>
              <a:gd name="connsiteX4" fmla="*/ 76200 w 1520190"/>
              <a:gd name="connsiteY4" fmla="*/ 0 h 361863"/>
              <a:gd name="connsiteX0" fmla="*/ 82463 w 1526453"/>
              <a:gd name="connsiteY0" fmla="*/ 0 h 361863"/>
              <a:gd name="connsiteX1" fmla="*/ 1526453 w 1526453"/>
              <a:gd name="connsiteY1" fmla="*/ 0 h 361863"/>
              <a:gd name="connsiteX2" fmla="*/ 1412414 w 1526453"/>
              <a:gd name="connsiteY2" fmla="*/ 361863 h 361863"/>
              <a:gd name="connsiteX3" fmla="*/ 0 w 1526453"/>
              <a:gd name="connsiteY3" fmla="*/ 361863 h 361863"/>
              <a:gd name="connsiteX4" fmla="*/ 82463 w 1526453"/>
              <a:gd name="connsiteY4" fmla="*/ 0 h 3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453" h="361863">
                <a:moveTo>
                  <a:pt x="82463" y="0"/>
                </a:moveTo>
                <a:lnTo>
                  <a:pt x="1526453" y="0"/>
                </a:lnTo>
                <a:lnTo>
                  <a:pt x="1412414" y="361863"/>
                </a:lnTo>
                <a:lnTo>
                  <a:pt x="0" y="361863"/>
                </a:lnTo>
                <a:lnTo>
                  <a:pt x="824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069" y="4724805"/>
            <a:ext cx="1151562" cy="4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981200" y="4902281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Katalyst Software Services Ltd. Company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0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0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82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67154" y="144670"/>
            <a:ext cx="8660946" cy="487084"/>
            <a:chOff x="517525" y="209550"/>
            <a:chExt cx="8160203" cy="458923"/>
          </a:xfrm>
        </p:grpSpPr>
        <p:sp>
          <p:nvSpPr>
            <p:cNvPr id="8" name="Rectangle 1"/>
            <p:cNvSpPr/>
            <p:nvPr userDrawn="1"/>
          </p:nvSpPr>
          <p:spPr>
            <a:xfrm>
              <a:off x="1589858" y="209550"/>
              <a:ext cx="7087870" cy="457835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835"/>
                <a:gd name="connsiteX1" fmla="*/ 2776220 w 2776220"/>
                <a:gd name="connsiteY1" fmla="*/ 0 h 457835"/>
                <a:gd name="connsiteX2" fmla="*/ 2722101 w 2776220"/>
                <a:gd name="connsiteY2" fmla="*/ 457835 h 457835"/>
                <a:gd name="connsiteX3" fmla="*/ 0 w 2776220"/>
                <a:gd name="connsiteY3" fmla="*/ 457200 h 457835"/>
                <a:gd name="connsiteX4" fmla="*/ 0 w 2776220"/>
                <a:gd name="connsiteY4" fmla="*/ 0 h 4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835">
                  <a:moveTo>
                    <a:pt x="0" y="0"/>
                  </a:moveTo>
                  <a:lnTo>
                    <a:pt x="2776220" y="0"/>
                  </a:lnTo>
                  <a:lnTo>
                    <a:pt x="2722101" y="457835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"/>
            <p:cNvSpPr/>
            <p:nvPr userDrawn="1"/>
          </p:nvSpPr>
          <p:spPr>
            <a:xfrm>
              <a:off x="1459230" y="209550"/>
              <a:ext cx="7087870" cy="457200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0236 w 2776220"/>
                <a:gd name="connsiteY2" fmla="*/ 455454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200">
                  <a:moveTo>
                    <a:pt x="0" y="0"/>
                  </a:moveTo>
                  <a:lnTo>
                    <a:pt x="2776220" y="0"/>
                  </a:lnTo>
                  <a:lnTo>
                    <a:pt x="2720236" y="455454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 descr="D:\Lahu\PPT\NT\NT_Words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" y="209550"/>
              <a:ext cx="1288415" cy="45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 userDrawn="1"/>
        </p:nvSpPr>
        <p:spPr>
          <a:xfrm>
            <a:off x="0" y="4879195"/>
            <a:ext cx="9144000" cy="277005"/>
          </a:xfrm>
          <a:prstGeom prst="rect">
            <a:avLst/>
          </a:prstGeom>
          <a:solidFill>
            <a:srgbClr val="E2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8030028" y="4800600"/>
            <a:ext cx="647700" cy="342900"/>
          </a:xfrm>
          <a:prstGeom prst="roundRect">
            <a:avLst>
              <a:gd name="adj" fmla="val 50000"/>
            </a:avLst>
          </a:prstGeom>
          <a:solidFill>
            <a:srgbClr val="24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317586" y="4806951"/>
            <a:ext cx="1526453" cy="361863"/>
          </a:xfrm>
          <a:custGeom>
            <a:avLst/>
            <a:gdLst>
              <a:gd name="connsiteX0" fmla="*/ 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0 w 1424940"/>
              <a:gd name="connsiteY4" fmla="*/ 0 h 355600"/>
              <a:gd name="connsiteX0" fmla="*/ 7620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76200 w 1424940"/>
              <a:gd name="connsiteY4" fmla="*/ 0 h 355600"/>
              <a:gd name="connsiteX0" fmla="*/ 76200 w 1558290"/>
              <a:gd name="connsiteY0" fmla="*/ 6350 h 361950"/>
              <a:gd name="connsiteX1" fmla="*/ 1558290 w 1558290"/>
              <a:gd name="connsiteY1" fmla="*/ 0 h 361950"/>
              <a:gd name="connsiteX2" fmla="*/ 1424940 w 1558290"/>
              <a:gd name="connsiteY2" fmla="*/ 361950 h 361950"/>
              <a:gd name="connsiteX3" fmla="*/ 0 w 1558290"/>
              <a:gd name="connsiteY3" fmla="*/ 361950 h 361950"/>
              <a:gd name="connsiteX4" fmla="*/ 76200 w 1558290"/>
              <a:gd name="connsiteY4" fmla="*/ 6350 h 361950"/>
              <a:gd name="connsiteX0" fmla="*/ 76200 w 1520190"/>
              <a:gd name="connsiteY0" fmla="*/ 0 h 355600"/>
              <a:gd name="connsiteX1" fmla="*/ 1520190 w 1520190"/>
              <a:gd name="connsiteY1" fmla="*/ 0 h 355600"/>
              <a:gd name="connsiteX2" fmla="*/ 1424940 w 1520190"/>
              <a:gd name="connsiteY2" fmla="*/ 355600 h 355600"/>
              <a:gd name="connsiteX3" fmla="*/ 0 w 1520190"/>
              <a:gd name="connsiteY3" fmla="*/ 355600 h 355600"/>
              <a:gd name="connsiteX4" fmla="*/ 76200 w 1520190"/>
              <a:gd name="connsiteY4" fmla="*/ 0 h 355600"/>
              <a:gd name="connsiteX0" fmla="*/ 76200 w 1520190"/>
              <a:gd name="connsiteY0" fmla="*/ 0 h 361863"/>
              <a:gd name="connsiteX1" fmla="*/ 1520190 w 1520190"/>
              <a:gd name="connsiteY1" fmla="*/ 0 h 361863"/>
              <a:gd name="connsiteX2" fmla="*/ 1406151 w 1520190"/>
              <a:gd name="connsiteY2" fmla="*/ 361863 h 361863"/>
              <a:gd name="connsiteX3" fmla="*/ 0 w 1520190"/>
              <a:gd name="connsiteY3" fmla="*/ 355600 h 361863"/>
              <a:gd name="connsiteX4" fmla="*/ 76200 w 1520190"/>
              <a:gd name="connsiteY4" fmla="*/ 0 h 361863"/>
              <a:gd name="connsiteX0" fmla="*/ 82463 w 1526453"/>
              <a:gd name="connsiteY0" fmla="*/ 0 h 361863"/>
              <a:gd name="connsiteX1" fmla="*/ 1526453 w 1526453"/>
              <a:gd name="connsiteY1" fmla="*/ 0 h 361863"/>
              <a:gd name="connsiteX2" fmla="*/ 1412414 w 1526453"/>
              <a:gd name="connsiteY2" fmla="*/ 361863 h 361863"/>
              <a:gd name="connsiteX3" fmla="*/ 0 w 1526453"/>
              <a:gd name="connsiteY3" fmla="*/ 361863 h 361863"/>
              <a:gd name="connsiteX4" fmla="*/ 82463 w 1526453"/>
              <a:gd name="connsiteY4" fmla="*/ 0 h 3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453" h="361863">
                <a:moveTo>
                  <a:pt x="82463" y="0"/>
                </a:moveTo>
                <a:lnTo>
                  <a:pt x="1526453" y="0"/>
                </a:lnTo>
                <a:lnTo>
                  <a:pt x="1412414" y="361863"/>
                </a:lnTo>
                <a:lnTo>
                  <a:pt x="0" y="361863"/>
                </a:lnTo>
                <a:lnTo>
                  <a:pt x="824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069" y="4796346"/>
            <a:ext cx="1151562" cy="2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981200" y="4902281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Nova </a:t>
            </a:r>
            <a:r>
              <a:rPr lang="en-US" sz="900" b="0" i="0" u="none" strike="noStrike" kern="120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Techset</a:t>
            </a:r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Limited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7154" y="144670"/>
            <a:ext cx="8660946" cy="487084"/>
            <a:chOff x="517525" y="209550"/>
            <a:chExt cx="8160203" cy="458923"/>
          </a:xfrm>
        </p:grpSpPr>
        <p:sp>
          <p:nvSpPr>
            <p:cNvPr id="8" name="Rectangle 1"/>
            <p:cNvSpPr/>
            <p:nvPr userDrawn="1"/>
          </p:nvSpPr>
          <p:spPr>
            <a:xfrm>
              <a:off x="1589858" y="209550"/>
              <a:ext cx="7087870" cy="457835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835"/>
                <a:gd name="connsiteX1" fmla="*/ 2776220 w 2776220"/>
                <a:gd name="connsiteY1" fmla="*/ 0 h 457835"/>
                <a:gd name="connsiteX2" fmla="*/ 2722101 w 2776220"/>
                <a:gd name="connsiteY2" fmla="*/ 457835 h 457835"/>
                <a:gd name="connsiteX3" fmla="*/ 0 w 2776220"/>
                <a:gd name="connsiteY3" fmla="*/ 457200 h 457835"/>
                <a:gd name="connsiteX4" fmla="*/ 0 w 2776220"/>
                <a:gd name="connsiteY4" fmla="*/ 0 h 4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835">
                  <a:moveTo>
                    <a:pt x="0" y="0"/>
                  </a:moveTo>
                  <a:lnTo>
                    <a:pt x="2776220" y="0"/>
                  </a:lnTo>
                  <a:lnTo>
                    <a:pt x="2722101" y="457835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"/>
            <p:cNvSpPr/>
            <p:nvPr userDrawn="1"/>
          </p:nvSpPr>
          <p:spPr>
            <a:xfrm>
              <a:off x="1459230" y="209550"/>
              <a:ext cx="7087870" cy="457200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0236 w 2776220"/>
                <a:gd name="connsiteY2" fmla="*/ 455454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200">
                  <a:moveTo>
                    <a:pt x="0" y="0"/>
                  </a:moveTo>
                  <a:lnTo>
                    <a:pt x="2776220" y="0"/>
                  </a:lnTo>
                  <a:lnTo>
                    <a:pt x="2720236" y="455454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" name="Picture 3" descr="D:\Lahu\PPT\NT\NT_Words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" y="209550"/>
              <a:ext cx="1288415" cy="45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4879195"/>
            <a:ext cx="9144000" cy="277005"/>
          </a:xfrm>
          <a:prstGeom prst="rect">
            <a:avLst/>
          </a:prstGeom>
          <a:solidFill>
            <a:srgbClr val="E2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30028" y="4800600"/>
            <a:ext cx="647700" cy="342900"/>
          </a:xfrm>
          <a:prstGeom prst="roundRect">
            <a:avLst>
              <a:gd name="adj" fmla="val 50000"/>
            </a:avLst>
          </a:prstGeom>
          <a:solidFill>
            <a:srgbClr val="24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586" y="4806951"/>
            <a:ext cx="1526453" cy="361863"/>
          </a:xfrm>
          <a:custGeom>
            <a:avLst/>
            <a:gdLst>
              <a:gd name="connsiteX0" fmla="*/ 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0 w 1424940"/>
              <a:gd name="connsiteY4" fmla="*/ 0 h 355600"/>
              <a:gd name="connsiteX0" fmla="*/ 7620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76200 w 1424940"/>
              <a:gd name="connsiteY4" fmla="*/ 0 h 355600"/>
              <a:gd name="connsiteX0" fmla="*/ 76200 w 1558290"/>
              <a:gd name="connsiteY0" fmla="*/ 6350 h 361950"/>
              <a:gd name="connsiteX1" fmla="*/ 1558290 w 1558290"/>
              <a:gd name="connsiteY1" fmla="*/ 0 h 361950"/>
              <a:gd name="connsiteX2" fmla="*/ 1424940 w 1558290"/>
              <a:gd name="connsiteY2" fmla="*/ 361950 h 361950"/>
              <a:gd name="connsiteX3" fmla="*/ 0 w 1558290"/>
              <a:gd name="connsiteY3" fmla="*/ 361950 h 361950"/>
              <a:gd name="connsiteX4" fmla="*/ 76200 w 1558290"/>
              <a:gd name="connsiteY4" fmla="*/ 6350 h 361950"/>
              <a:gd name="connsiteX0" fmla="*/ 76200 w 1520190"/>
              <a:gd name="connsiteY0" fmla="*/ 0 h 355600"/>
              <a:gd name="connsiteX1" fmla="*/ 1520190 w 1520190"/>
              <a:gd name="connsiteY1" fmla="*/ 0 h 355600"/>
              <a:gd name="connsiteX2" fmla="*/ 1424940 w 1520190"/>
              <a:gd name="connsiteY2" fmla="*/ 355600 h 355600"/>
              <a:gd name="connsiteX3" fmla="*/ 0 w 1520190"/>
              <a:gd name="connsiteY3" fmla="*/ 355600 h 355600"/>
              <a:gd name="connsiteX4" fmla="*/ 76200 w 1520190"/>
              <a:gd name="connsiteY4" fmla="*/ 0 h 355600"/>
              <a:gd name="connsiteX0" fmla="*/ 76200 w 1520190"/>
              <a:gd name="connsiteY0" fmla="*/ 0 h 361863"/>
              <a:gd name="connsiteX1" fmla="*/ 1520190 w 1520190"/>
              <a:gd name="connsiteY1" fmla="*/ 0 h 361863"/>
              <a:gd name="connsiteX2" fmla="*/ 1406151 w 1520190"/>
              <a:gd name="connsiteY2" fmla="*/ 361863 h 361863"/>
              <a:gd name="connsiteX3" fmla="*/ 0 w 1520190"/>
              <a:gd name="connsiteY3" fmla="*/ 355600 h 361863"/>
              <a:gd name="connsiteX4" fmla="*/ 76200 w 1520190"/>
              <a:gd name="connsiteY4" fmla="*/ 0 h 361863"/>
              <a:gd name="connsiteX0" fmla="*/ 82463 w 1526453"/>
              <a:gd name="connsiteY0" fmla="*/ 0 h 361863"/>
              <a:gd name="connsiteX1" fmla="*/ 1526453 w 1526453"/>
              <a:gd name="connsiteY1" fmla="*/ 0 h 361863"/>
              <a:gd name="connsiteX2" fmla="*/ 1412414 w 1526453"/>
              <a:gd name="connsiteY2" fmla="*/ 361863 h 361863"/>
              <a:gd name="connsiteX3" fmla="*/ 0 w 1526453"/>
              <a:gd name="connsiteY3" fmla="*/ 361863 h 361863"/>
              <a:gd name="connsiteX4" fmla="*/ 82463 w 1526453"/>
              <a:gd name="connsiteY4" fmla="*/ 0 h 3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453" h="361863">
                <a:moveTo>
                  <a:pt x="82463" y="0"/>
                </a:moveTo>
                <a:lnTo>
                  <a:pt x="1526453" y="0"/>
                </a:lnTo>
                <a:lnTo>
                  <a:pt x="1412414" y="361863"/>
                </a:lnTo>
                <a:lnTo>
                  <a:pt x="0" y="361863"/>
                </a:lnTo>
                <a:lnTo>
                  <a:pt x="824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495" y="4745755"/>
            <a:ext cx="1070633" cy="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1200" y="4902281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Nova </a:t>
            </a:r>
            <a:r>
              <a:rPr lang="en-US" sz="900" b="0" i="0" u="none" strike="noStrike" kern="120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Techset</a:t>
            </a:r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Limited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67154" y="144670"/>
            <a:ext cx="8660946" cy="487084"/>
            <a:chOff x="517525" y="209550"/>
            <a:chExt cx="8160203" cy="458923"/>
          </a:xfrm>
        </p:grpSpPr>
        <p:sp>
          <p:nvSpPr>
            <p:cNvPr id="8" name="Rectangle 1"/>
            <p:cNvSpPr/>
            <p:nvPr userDrawn="1"/>
          </p:nvSpPr>
          <p:spPr>
            <a:xfrm>
              <a:off x="1589858" y="209550"/>
              <a:ext cx="7087870" cy="457835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835"/>
                <a:gd name="connsiteX1" fmla="*/ 2776220 w 2776220"/>
                <a:gd name="connsiteY1" fmla="*/ 0 h 457835"/>
                <a:gd name="connsiteX2" fmla="*/ 2722101 w 2776220"/>
                <a:gd name="connsiteY2" fmla="*/ 457835 h 457835"/>
                <a:gd name="connsiteX3" fmla="*/ 0 w 2776220"/>
                <a:gd name="connsiteY3" fmla="*/ 457200 h 457835"/>
                <a:gd name="connsiteX4" fmla="*/ 0 w 2776220"/>
                <a:gd name="connsiteY4" fmla="*/ 0 h 4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835">
                  <a:moveTo>
                    <a:pt x="0" y="0"/>
                  </a:moveTo>
                  <a:lnTo>
                    <a:pt x="2776220" y="0"/>
                  </a:lnTo>
                  <a:lnTo>
                    <a:pt x="2722101" y="457835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"/>
            <p:cNvSpPr/>
            <p:nvPr userDrawn="1"/>
          </p:nvSpPr>
          <p:spPr>
            <a:xfrm>
              <a:off x="1459230" y="209550"/>
              <a:ext cx="7087870" cy="457200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0236 w 2776220"/>
                <a:gd name="connsiteY2" fmla="*/ 455454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200">
                  <a:moveTo>
                    <a:pt x="0" y="0"/>
                  </a:moveTo>
                  <a:lnTo>
                    <a:pt x="2776220" y="0"/>
                  </a:lnTo>
                  <a:lnTo>
                    <a:pt x="2720236" y="455454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 descr="D:\Lahu\PPT\NT\NT_Words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" y="209550"/>
              <a:ext cx="1288415" cy="45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 userDrawn="1"/>
        </p:nvSpPr>
        <p:spPr>
          <a:xfrm>
            <a:off x="0" y="4879195"/>
            <a:ext cx="9144000" cy="277005"/>
          </a:xfrm>
          <a:prstGeom prst="rect">
            <a:avLst/>
          </a:prstGeom>
          <a:solidFill>
            <a:srgbClr val="E2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8030028" y="4800600"/>
            <a:ext cx="647700" cy="342900"/>
          </a:xfrm>
          <a:prstGeom prst="roundRect">
            <a:avLst>
              <a:gd name="adj" fmla="val 50000"/>
            </a:avLst>
          </a:prstGeom>
          <a:solidFill>
            <a:srgbClr val="24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4827270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317586" y="4806951"/>
            <a:ext cx="1526453" cy="361863"/>
          </a:xfrm>
          <a:custGeom>
            <a:avLst/>
            <a:gdLst>
              <a:gd name="connsiteX0" fmla="*/ 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0 w 1424940"/>
              <a:gd name="connsiteY4" fmla="*/ 0 h 355600"/>
              <a:gd name="connsiteX0" fmla="*/ 7620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76200 w 1424940"/>
              <a:gd name="connsiteY4" fmla="*/ 0 h 355600"/>
              <a:gd name="connsiteX0" fmla="*/ 76200 w 1558290"/>
              <a:gd name="connsiteY0" fmla="*/ 6350 h 361950"/>
              <a:gd name="connsiteX1" fmla="*/ 1558290 w 1558290"/>
              <a:gd name="connsiteY1" fmla="*/ 0 h 361950"/>
              <a:gd name="connsiteX2" fmla="*/ 1424940 w 1558290"/>
              <a:gd name="connsiteY2" fmla="*/ 361950 h 361950"/>
              <a:gd name="connsiteX3" fmla="*/ 0 w 1558290"/>
              <a:gd name="connsiteY3" fmla="*/ 361950 h 361950"/>
              <a:gd name="connsiteX4" fmla="*/ 76200 w 1558290"/>
              <a:gd name="connsiteY4" fmla="*/ 6350 h 361950"/>
              <a:gd name="connsiteX0" fmla="*/ 76200 w 1520190"/>
              <a:gd name="connsiteY0" fmla="*/ 0 h 355600"/>
              <a:gd name="connsiteX1" fmla="*/ 1520190 w 1520190"/>
              <a:gd name="connsiteY1" fmla="*/ 0 h 355600"/>
              <a:gd name="connsiteX2" fmla="*/ 1424940 w 1520190"/>
              <a:gd name="connsiteY2" fmla="*/ 355600 h 355600"/>
              <a:gd name="connsiteX3" fmla="*/ 0 w 1520190"/>
              <a:gd name="connsiteY3" fmla="*/ 355600 h 355600"/>
              <a:gd name="connsiteX4" fmla="*/ 76200 w 1520190"/>
              <a:gd name="connsiteY4" fmla="*/ 0 h 355600"/>
              <a:gd name="connsiteX0" fmla="*/ 76200 w 1520190"/>
              <a:gd name="connsiteY0" fmla="*/ 0 h 361863"/>
              <a:gd name="connsiteX1" fmla="*/ 1520190 w 1520190"/>
              <a:gd name="connsiteY1" fmla="*/ 0 h 361863"/>
              <a:gd name="connsiteX2" fmla="*/ 1406151 w 1520190"/>
              <a:gd name="connsiteY2" fmla="*/ 361863 h 361863"/>
              <a:gd name="connsiteX3" fmla="*/ 0 w 1520190"/>
              <a:gd name="connsiteY3" fmla="*/ 355600 h 361863"/>
              <a:gd name="connsiteX4" fmla="*/ 76200 w 1520190"/>
              <a:gd name="connsiteY4" fmla="*/ 0 h 361863"/>
              <a:gd name="connsiteX0" fmla="*/ 82463 w 1526453"/>
              <a:gd name="connsiteY0" fmla="*/ 0 h 361863"/>
              <a:gd name="connsiteX1" fmla="*/ 1526453 w 1526453"/>
              <a:gd name="connsiteY1" fmla="*/ 0 h 361863"/>
              <a:gd name="connsiteX2" fmla="*/ 1412414 w 1526453"/>
              <a:gd name="connsiteY2" fmla="*/ 361863 h 361863"/>
              <a:gd name="connsiteX3" fmla="*/ 0 w 1526453"/>
              <a:gd name="connsiteY3" fmla="*/ 361863 h 361863"/>
              <a:gd name="connsiteX4" fmla="*/ 82463 w 1526453"/>
              <a:gd name="connsiteY4" fmla="*/ 0 h 3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453" h="361863">
                <a:moveTo>
                  <a:pt x="82463" y="0"/>
                </a:moveTo>
                <a:lnTo>
                  <a:pt x="1526453" y="0"/>
                </a:lnTo>
                <a:lnTo>
                  <a:pt x="1412414" y="361863"/>
                </a:lnTo>
                <a:lnTo>
                  <a:pt x="0" y="361863"/>
                </a:lnTo>
                <a:lnTo>
                  <a:pt x="824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495" y="4745755"/>
            <a:ext cx="1070633" cy="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981200" y="4902281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Nova </a:t>
            </a:r>
            <a:r>
              <a:rPr lang="en-US" sz="900" b="0" i="0" u="none" strike="noStrike" kern="120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Techset</a:t>
            </a:r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Limited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0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67154" y="144671"/>
            <a:ext cx="8660946" cy="487084"/>
            <a:chOff x="517525" y="209550"/>
            <a:chExt cx="8160203" cy="458923"/>
          </a:xfrm>
        </p:grpSpPr>
        <p:sp>
          <p:nvSpPr>
            <p:cNvPr id="8" name="Rectangle 1"/>
            <p:cNvSpPr/>
            <p:nvPr userDrawn="1"/>
          </p:nvSpPr>
          <p:spPr>
            <a:xfrm>
              <a:off x="1589858" y="209550"/>
              <a:ext cx="7087870" cy="457835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835"/>
                <a:gd name="connsiteX1" fmla="*/ 2776220 w 2776220"/>
                <a:gd name="connsiteY1" fmla="*/ 0 h 457835"/>
                <a:gd name="connsiteX2" fmla="*/ 2722101 w 2776220"/>
                <a:gd name="connsiteY2" fmla="*/ 457835 h 457835"/>
                <a:gd name="connsiteX3" fmla="*/ 0 w 2776220"/>
                <a:gd name="connsiteY3" fmla="*/ 457200 h 457835"/>
                <a:gd name="connsiteX4" fmla="*/ 0 w 2776220"/>
                <a:gd name="connsiteY4" fmla="*/ 0 h 45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835">
                  <a:moveTo>
                    <a:pt x="0" y="0"/>
                  </a:moveTo>
                  <a:lnTo>
                    <a:pt x="2776220" y="0"/>
                  </a:lnTo>
                  <a:lnTo>
                    <a:pt x="2722101" y="457835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1"/>
            <p:cNvSpPr/>
            <p:nvPr userDrawn="1"/>
          </p:nvSpPr>
          <p:spPr>
            <a:xfrm>
              <a:off x="1459230" y="209550"/>
              <a:ext cx="7087870" cy="457200"/>
            </a:xfrm>
            <a:custGeom>
              <a:avLst/>
              <a:gdLst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76220 w 2776220"/>
                <a:gd name="connsiteY2" fmla="*/ 4572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573020 w 2776220"/>
                <a:gd name="connsiteY2" fmla="*/ 444500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601595 w 2776220"/>
                <a:gd name="connsiteY2" fmla="*/ 45402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3966 w 2776220"/>
                <a:gd name="connsiteY2" fmla="*/ 438785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  <a:gd name="connsiteX0" fmla="*/ 0 w 2776220"/>
                <a:gd name="connsiteY0" fmla="*/ 0 h 457200"/>
                <a:gd name="connsiteX1" fmla="*/ 2776220 w 2776220"/>
                <a:gd name="connsiteY1" fmla="*/ 0 h 457200"/>
                <a:gd name="connsiteX2" fmla="*/ 2720236 w 2776220"/>
                <a:gd name="connsiteY2" fmla="*/ 455454 h 457200"/>
                <a:gd name="connsiteX3" fmla="*/ 0 w 2776220"/>
                <a:gd name="connsiteY3" fmla="*/ 457200 h 457200"/>
                <a:gd name="connsiteX4" fmla="*/ 0 w 27762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220" h="457200">
                  <a:moveTo>
                    <a:pt x="0" y="0"/>
                  </a:moveTo>
                  <a:lnTo>
                    <a:pt x="2776220" y="0"/>
                  </a:lnTo>
                  <a:lnTo>
                    <a:pt x="2720236" y="455454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0" name="Picture 3" descr="D:\Lahu\PPT\NT\NT_Words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" y="209550"/>
              <a:ext cx="1288415" cy="45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 userDrawn="1"/>
        </p:nvSpPr>
        <p:spPr>
          <a:xfrm>
            <a:off x="0" y="4879196"/>
            <a:ext cx="9144000" cy="277005"/>
          </a:xfrm>
          <a:prstGeom prst="rect">
            <a:avLst/>
          </a:prstGeom>
          <a:solidFill>
            <a:srgbClr val="E2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8030028" y="4800600"/>
            <a:ext cx="647700" cy="342900"/>
          </a:xfrm>
          <a:prstGeom prst="roundRect">
            <a:avLst>
              <a:gd name="adj" fmla="val 50000"/>
            </a:avLst>
          </a:prstGeom>
          <a:solidFill>
            <a:srgbClr val="24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4827271"/>
            <a:ext cx="533400" cy="27463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C633C0-575D-4F0C-B32D-A711D99DDB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317587" y="4806952"/>
            <a:ext cx="1526453" cy="361863"/>
          </a:xfrm>
          <a:custGeom>
            <a:avLst/>
            <a:gdLst>
              <a:gd name="connsiteX0" fmla="*/ 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0 w 1424940"/>
              <a:gd name="connsiteY4" fmla="*/ 0 h 355600"/>
              <a:gd name="connsiteX0" fmla="*/ 76200 w 1424940"/>
              <a:gd name="connsiteY0" fmla="*/ 0 h 355600"/>
              <a:gd name="connsiteX1" fmla="*/ 1424940 w 1424940"/>
              <a:gd name="connsiteY1" fmla="*/ 0 h 355600"/>
              <a:gd name="connsiteX2" fmla="*/ 1424940 w 1424940"/>
              <a:gd name="connsiteY2" fmla="*/ 355600 h 355600"/>
              <a:gd name="connsiteX3" fmla="*/ 0 w 1424940"/>
              <a:gd name="connsiteY3" fmla="*/ 355600 h 355600"/>
              <a:gd name="connsiteX4" fmla="*/ 76200 w 1424940"/>
              <a:gd name="connsiteY4" fmla="*/ 0 h 355600"/>
              <a:gd name="connsiteX0" fmla="*/ 76200 w 1558290"/>
              <a:gd name="connsiteY0" fmla="*/ 6350 h 361950"/>
              <a:gd name="connsiteX1" fmla="*/ 1558290 w 1558290"/>
              <a:gd name="connsiteY1" fmla="*/ 0 h 361950"/>
              <a:gd name="connsiteX2" fmla="*/ 1424940 w 1558290"/>
              <a:gd name="connsiteY2" fmla="*/ 361950 h 361950"/>
              <a:gd name="connsiteX3" fmla="*/ 0 w 1558290"/>
              <a:gd name="connsiteY3" fmla="*/ 361950 h 361950"/>
              <a:gd name="connsiteX4" fmla="*/ 76200 w 1558290"/>
              <a:gd name="connsiteY4" fmla="*/ 6350 h 361950"/>
              <a:gd name="connsiteX0" fmla="*/ 76200 w 1520190"/>
              <a:gd name="connsiteY0" fmla="*/ 0 h 355600"/>
              <a:gd name="connsiteX1" fmla="*/ 1520190 w 1520190"/>
              <a:gd name="connsiteY1" fmla="*/ 0 h 355600"/>
              <a:gd name="connsiteX2" fmla="*/ 1424940 w 1520190"/>
              <a:gd name="connsiteY2" fmla="*/ 355600 h 355600"/>
              <a:gd name="connsiteX3" fmla="*/ 0 w 1520190"/>
              <a:gd name="connsiteY3" fmla="*/ 355600 h 355600"/>
              <a:gd name="connsiteX4" fmla="*/ 76200 w 1520190"/>
              <a:gd name="connsiteY4" fmla="*/ 0 h 355600"/>
              <a:gd name="connsiteX0" fmla="*/ 76200 w 1520190"/>
              <a:gd name="connsiteY0" fmla="*/ 0 h 361863"/>
              <a:gd name="connsiteX1" fmla="*/ 1520190 w 1520190"/>
              <a:gd name="connsiteY1" fmla="*/ 0 h 361863"/>
              <a:gd name="connsiteX2" fmla="*/ 1406151 w 1520190"/>
              <a:gd name="connsiteY2" fmla="*/ 361863 h 361863"/>
              <a:gd name="connsiteX3" fmla="*/ 0 w 1520190"/>
              <a:gd name="connsiteY3" fmla="*/ 355600 h 361863"/>
              <a:gd name="connsiteX4" fmla="*/ 76200 w 1520190"/>
              <a:gd name="connsiteY4" fmla="*/ 0 h 361863"/>
              <a:gd name="connsiteX0" fmla="*/ 82463 w 1526453"/>
              <a:gd name="connsiteY0" fmla="*/ 0 h 361863"/>
              <a:gd name="connsiteX1" fmla="*/ 1526453 w 1526453"/>
              <a:gd name="connsiteY1" fmla="*/ 0 h 361863"/>
              <a:gd name="connsiteX2" fmla="*/ 1412414 w 1526453"/>
              <a:gd name="connsiteY2" fmla="*/ 361863 h 361863"/>
              <a:gd name="connsiteX3" fmla="*/ 0 w 1526453"/>
              <a:gd name="connsiteY3" fmla="*/ 361863 h 361863"/>
              <a:gd name="connsiteX4" fmla="*/ 82463 w 1526453"/>
              <a:gd name="connsiteY4" fmla="*/ 0 h 3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6453" h="361863">
                <a:moveTo>
                  <a:pt x="82463" y="0"/>
                </a:moveTo>
                <a:lnTo>
                  <a:pt x="1526453" y="0"/>
                </a:lnTo>
                <a:lnTo>
                  <a:pt x="1412414" y="361863"/>
                </a:lnTo>
                <a:lnTo>
                  <a:pt x="0" y="361863"/>
                </a:lnTo>
                <a:lnTo>
                  <a:pt x="824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496" y="4745755"/>
            <a:ext cx="1070633" cy="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1981200" y="4902281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Nova </a:t>
            </a:r>
            <a:r>
              <a:rPr lang="en-US" sz="900" b="0" i="0" u="none" strike="noStrike" kern="1200" baseline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Techset</a:t>
            </a:r>
            <a:r>
              <a: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Limited</a:t>
            </a:r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2572A-8755-10DB-E9A1-EA30910A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33C0-575D-4F0C-B32D-A711D99DDBD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A30AA4DA-FC8D-32B1-746B-7B69A10BA8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2" y="1418841"/>
            <a:ext cx="2795800" cy="2795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4AB3C5-C1DF-E9E4-621B-F31A0CD88FA1}"/>
              </a:ext>
            </a:extLst>
          </p:cNvPr>
          <p:cNvCxnSpPr/>
          <p:nvPr/>
        </p:nvCxnSpPr>
        <p:spPr>
          <a:xfrm>
            <a:off x="4230486" y="850449"/>
            <a:ext cx="0" cy="30573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669A9-A880-0D91-240D-EF74A7FB9128}"/>
              </a:ext>
            </a:extLst>
          </p:cNvPr>
          <p:cNvCxnSpPr/>
          <p:nvPr/>
        </p:nvCxnSpPr>
        <p:spPr>
          <a:xfrm>
            <a:off x="4183422" y="1241182"/>
            <a:ext cx="0" cy="30573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0B175-803D-4887-E385-A9FA3417679B}"/>
              </a:ext>
            </a:extLst>
          </p:cNvPr>
          <p:cNvSpPr/>
          <p:nvPr/>
        </p:nvSpPr>
        <p:spPr>
          <a:xfrm>
            <a:off x="4572000" y="1312877"/>
            <a:ext cx="4233448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Daily Work Tracker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86B24-18E2-E65F-9A7B-4F207C83658E}"/>
              </a:ext>
            </a:extLst>
          </p:cNvPr>
          <p:cNvCxnSpPr/>
          <p:nvPr/>
        </p:nvCxnSpPr>
        <p:spPr>
          <a:xfrm>
            <a:off x="4841421" y="2978331"/>
            <a:ext cx="39014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855C05-622A-18D2-014A-0FA0E112F1B1}"/>
              </a:ext>
            </a:extLst>
          </p:cNvPr>
          <p:cNvCxnSpPr/>
          <p:nvPr/>
        </p:nvCxnSpPr>
        <p:spPr>
          <a:xfrm>
            <a:off x="4572000" y="3418114"/>
            <a:ext cx="39014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34073-C0E5-E3B4-E8D3-8223B078EB39}"/>
              </a:ext>
            </a:extLst>
          </p:cNvPr>
          <p:cNvSpPr txBox="1"/>
          <p:nvPr/>
        </p:nvSpPr>
        <p:spPr>
          <a:xfrm>
            <a:off x="5094578" y="3000587"/>
            <a:ext cx="267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haroni" panose="02010803020104030203" pitchFamily="2" charset="-79"/>
                <a:cs typeface="Aharoni" panose="02010803020104030203" pitchFamily="2" charset="-79"/>
              </a:rPr>
              <a:t>Proposal</a:t>
            </a:r>
            <a:endParaRPr lang="en-PH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90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B5841-47B1-F0E9-292F-6F490D10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33C0-575D-4F0C-B32D-A711D99DDB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63205-F00A-15BA-9B85-9ECB818CE743}"/>
              </a:ext>
            </a:extLst>
          </p:cNvPr>
          <p:cNvSpPr txBox="1"/>
          <p:nvPr/>
        </p:nvSpPr>
        <p:spPr>
          <a:xfrm>
            <a:off x="6631577" y="72251"/>
            <a:ext cx="2346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800" b="1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EA2B8-542B-CC9B-EC40-57469ED9ED0B}"/>
              </a:ext>
            </a:extLst>
          </p:cNvPr>
          <p:cNvSpPr/>
          <p:nvPr/>
        </p:nvSpPr>
        <p:spPr>
          <a:xfrm>
            <a:off x="969181" y="977167"/>
            <a:ext cx="7045266" cy="905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Work Tracker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valuable tool for individuals and teams in our fast-paced world. It helps users manage their daily tasks, time, and goals effectively, providing a structured framework for planning, execution, and monitoring.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108A5-68B9-AC50-7883-1024063D178F}"/>
              </a:ext>
            </a:extLst>
          </p:cNvPr>
          <p:cNvSpPr/>
          <p:nvPr/>
        </p:nvSpPr>
        <p:spPr>
          <a:xfrm>
            <a:off x="969181" y="2146799"/>
            <a:ext cx="7045266" cy="905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tool converts disorganized to-do lists into structured plans, promoting increased productivity and a sense of command. It goes beyond being a mere planner; it serves as a partner for personal development, providing valuable insights into work routines and improving teamwork.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A54734-5295-D1CA-47E3-492B8DB0DCFC}"/>
              </a:ext>
            </a:extLst>
          </p:cNvPr>
          <p:cNvSpPr/>
          <p:nvPr/>
        </p:nvSpPr>
        <p:spPr>
          <a:xfrm>
            <a:off x="969181" y="3316431"/>
            <a:ext cx="7045266" cy="905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summary, a Daily Work Tracker empowers users to make the most of their time, align with objectives, and achieve a more organized work, productive and help organization grow.</a:t>
            </a:r>
            <a:endParaRPr lang="en-PH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84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E911E-4966-DF8B-F0BA-EFCB3697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33C0-575D-4F0C-B32D-A711D99DDBD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7BF30-1ACA-0119-BF62-58C825550357}"/>
              </a:ext>
            </a:extLst>
          </p:cNvPr>
          <p:cNvSpPr txBox="1">
            <a:spLocks/>
          </p:cNvSpPr>
          <p:nvPr/>
        </p:nvSpPr>
        <p:spPr>
          <a:xfrm>
            <a:off x="274319" y="874712"/>
            <a:ext cx="8229600" cy="33940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132C8-3DEA-0E9A-EC9F-AE98137B18F1}"/>
              </a:ext>
            </a:extLst>
          </p:cNvPr>
          <p:cNvSpPr txBox="1"/>
          <p:nvPr/>
        </p:nvSpPr>
        <p:spPr>
          <a:xfrm>
            <a:off x="6903719" y="96745"/>
            <a:ext cx="2346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800" b="1" dirty="0">
                <a:solidFill>
                  <a:schemeClr val="bg2">
                    <a:lumMod val="90000"/>
                  </a:schemeClr>
                </a:solidFill>
              </a:rPr>
              <a:t>Objectives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43EEE-82A2-CF4E-2E4F-D83B4BE211E4}"/>
              </a:ext>
            </a:extLst>
          </p:cNvPr>
          <p:cNvSpPr/>
          <p:nvPr/>
        </p:nvSpPr>
        <p:spPr>
          <a:xfrm>
            <a:off x="969181" y="977167"/>
            <a:ext cx="7231844" cy="551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assess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impact of using a Daily Work Tracker on individual and team productivity in a fast-paced work environment.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8200F-2F45-EBA8-7090-A5029BDC6B38}"/>
              </a:ext>
            </a:extLst>
          </p:cNvPr>
          <p:cNvSpPr/>
          <p:nvPr/>
        </p:nvSpPr>
        <p:spPr>
          <a:xfrm>
            <a:off x="969181" y="1669380"/>
            <a:ext cx="7231844" cy="551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explore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 Daily Work Tracker helps individuals and teams effectively manage their daily tasks, time, and goals.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8A906-218F-4D4E-21E5-E94F0F9F834E}"/>
              </a:ext>
            </a:extLst>
          </p:cNvPr>
          <p:cNvSpPr/>
          <p:nvPr/>
        </p:nvSpPr>
        <p:spPr>
          <a:xfrm>
            <a:off x="956078" y="2396469"/>
            <a:ext cx="7231844" cy="551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investigate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ways in which a Daily Work Tracker contributes to converting disorganized to-do lists into structured plans and its influence on productivity and a sense of control.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B4702-8DFC-C2D9-1D80-86C862903CF3}"/>
              </a:ext>
            </a:extLst>
          </p:cNvPr>
          <p:cNvSpPr/>
          <p:nvPr/>
        </p:nvSpPr>
        <p:spPr>
          <a:xfrm>
            <a:off x="940606" y="3165595"/>
            <a:ext cx="7231844" cy="551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examine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additional benefits of a Daily Work Tracker in terms of personal development, insights into work routines, and improvements in teamwork.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C5BCB-5C4A-DF23-48FA-3AF76CDF533B}"/>
              </a:ext>
            </a:extLst>
          </p:cNvPr>
          <p:cNvSpPr/>
          <p:nvPr/>
        </p:nvSpPr>
        <p:spPr>
          <a:xfrm>
            <a:off x="940606" y="3892684"/>
            <a:ext cx="7231844" cy="551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analyze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 Daily Work Tracker empowers users to optimize their time, align with objectives, and achieve a more organized, productive.</a:t>
            </a:r>
            <a:endParaRPr lang="en-PH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3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8F32-BBF7-5B42-A4EB-1352CCA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33C0-575D-4F0C-B32D-A711D99DDB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F0F16-D496-F4E0-3D64-D0C81DF43B7C}"/>
              </a:ext>
            </a:extLst>
          </p:cNvPr>
          <p:cNvSpPr txBox="1"/>
          <p:nvPr/>
        </p:nvSpPr>
        <p:spPr>
          <a:xfrm>
            <a:off x="1831801" y="164932"/>
            <a:ext cx="1045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2">
                    <a:lumMod val="90000"/>
                  </a:schemeClr>
                </a:solidFill>
              </a:rPr>
              <a:t>Scope</a:t>
            </a:r>
            <a:endParaRPr lang="en-PH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AAC79-75BB-08AA-2AD8-EB7AD03FA915}"/>
              </a:ext>
            </a:extLst>
          </p:cNvPr>
          <p:cNvSpPr/>
          <p:nvPr/>
        </p:nvSpPr>
        <p:spPr>
          <a:xfrm>
            <a:off x="839336" y="828922"/>
            <a:ext cx="2349489" cy="3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Management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15804-B72C-F07B-E9B1-EDEE46861812}"/>
              </a:ext>
            </a:extLst>
          </p:cNvPr>
          <p:cNvSpPr/>
          <p:nvPr/>
        </p:nvSpPr>
        <p:spPr>
          <a:xfrm>
            <a:off x="990517" y="1327889"/>
            <a:ext cx="2435590" cy="390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Tracking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B1301A-670A-8951-0C14-B019B49A9BAD}"/>
              </a:ext>
            </a:extLst>
          </p:cNvPr>
          <p:cNvSpPr/>
          <p:nvPr/>
        </p:nvSpPr>
        <p:spPr>
          <a:xfrm>
            <a:off x="1223097" y="1773314"/>
            <a:ext cx="2550250" cy="390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Priority Setting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825A0B-53BB-B616-6D3C-17992A949124}"/>
              </a:ext>
            </a:extLst>
          </p:cNvPr>
          <p:cNvSpPr/>
          <p:nvPr/>
        </p:nvSpPr>
        <p:spPr>
          <a:xfrm>
            <a:off x="1385003" y="2303159"/>
            <a:ext cx="2590902" cy="390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Setting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F5F2A-6F7B-9BA8-F516-D870F722C396}"/>
              </a:ext>
            </a:extLst>
          </p:cNvPr>
          <p:cNvSpPr/>
          <p:nvPr/>
        </p:nvSpPr>
        <p:spPr>
          <a:xfrm>
            <a:off x="1589935" y="2827061"/>
            <a:ext cx="2634824" cy="412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Tracking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744C1-FF1F-EC9D-6489-4EB625F62861}"/>
              </a:ext>
            </a:extLst>
          </p:cNvPr>
          <p:cNvSpPr/>
          <p:nvPr/>
        </p:nvSpPr>
        <p:spPr>
          <a:xfrm>
            <a:off x="1770634" y="3427012"/>
            <a:ext cx="2685619" cy="427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C6F4B-3DD5-4E78-71BF-DFC778889BE7}"/>
              </a:ext>
            </a:extLst>
          </p:cNvPr>
          <p:cNvSpPr/>
          <p:nvPr/>
        </p:nvSpPr>
        <p:spPr>
          <a:xfrm>
            <a:off x="1870897" y="4006862"/>
            <a:ext cx="2851574" cy="570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Cross-Platform Compatibility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193DF2-EF7D-47DF-CEFE-94F6FE6CCEF0}"/>
              </a:ext>
            </a:extLst>
          </p:cNvPr>
          <p:cNvSpPr/>
          <p:nvPr/>
        </p:nvSpPr>
        <p:spPr>
          <a:xfrm>
            <a:off x="388961" y="805216"/>
            <a:ext cx="402608" cy="3308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P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1B0847-8AC0-D703-52AE-D5A98F0EFAE5}"/>
              </a:ext>
            </a:extLst>
          </p:cNvPr>
          <p:cNvSpPr/>
          <p:nvPr/>
        </p:nvSpPr>
        <p:spPr>
          <a:xfrm>
            <a:off x="368489" y="1307141"/>
            <a:ext cx="580031" cy="3545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PH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34F422-53F8-7029-8BB0-44671CEC6E45}"/>
              </a:ext>
            </a:extLst>
          </p:cNvPr>
          <p:cNvSpPr/>
          <p:nvPr/>
        </p:nvSpPr>
        <p:spPr>
          <a:xfrm>
            <a:off x="368489" y="1774191"/>
            <a:ext cx="805217" cy="3545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PH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23E5D8-DD90-64FF-0B15-51E69DCB6514}"/>
              </a:ext>
            </a:extLst>
          </p:cNvPr>
          <p:cNvSpPr/>
          <p:nvPr/>
        </p:nvSpPr>
        <p:spPr>
          <a:xfrm>
            <a:off x="388961" y="2303159"/>
            <a:ext cx="941695" cy="3545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endParaRPr lang="en-P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701386-08B2-6927-5A91-0D5F9CAEBEE3}"/>
              </a:ext>
            </a:extLst>
          </p:cNvPr>
          <p:cNvSpPr/>
          <p:nvPr/>
        </p:nvSpPr>
        <p:spPr>
          <a:xfrm>
            <a:off x="354841" y="2832126"/>
            <a:ext cx="1193114" cy="4127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endParaRPr lang="en-P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836C92-669E-A6DC-A186-F9086CD15B55}"/>
              </a:ext>
            </a:extLst>
          </p:cNvPr>
          <p:cNvSpPr/>
          <p:nvPr/>
        </p:nvSpPr>
        <p:spPr>
          <a:xfrm>
            <a:off x="354841" y="3427836"/>
            <a:ext cx="1368024" cy="4274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  <a:endParaRPr lang="en-PH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A9A2B2-80F0-28FD-CBB5-7D838797CC1B}"/>
              </a:ext>
            </a:extLst>
          </p:cNvPr>
          <p:cNvSpPr/>
          <p:nvPr/>
        </p:nvSpPr>
        <p:spPr>
          <a:xfrm>
            <a:off x="354841" y="4008711"/>
            <a:ext cx="1476960" cy="5223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7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5E413-EADF-16CD-F65A-7851004CC5F2}"/>
              </a:ext>
            </a:extLst>
          </p:cNvPr>
          <p:cNvSpPr txBox="1"/>
          <p:nvPr/>
        </p:nvSpPr>
        <p:spPr>
          <a:xfrm>
            <a:off x="6047774" y="164932"/>
            <a:ext cx="1770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2">
                    <a:lumMod val="90000"/>
                  </a:schemeClr>
                </a:solidFill>
              </a:rPr>
              <a:t>Limitations</a:t>
            </a:r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CA5D0-48D5-9A89-FBAD-B54C89AD9E14}"/>
              </a:ext>
            </a:extLst>
          </p:cNvPr>
          <p:cNvSpPr/>
          <p:nvPr/>
        </p:nvSpPr>
        <p:spPr>
          <a:xfrm>
            <a:off x="5994411" y="790645"/>
            <a:ext cx="2349489" cy="516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PH" sz="12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Automation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D2F7A3-DECF-CA52-2AF2-23125A3096D6}"/>
              </a:ext>
            </a:extLst>
          </p:cNvPr>
          <p:cNvSpPr/>
          <p:nvPr/>
        </p:nvSpPr>
        <p:spPr>
          <a:xfrm>
            <a:off x="8391667" y="778749"/>
            <a:ext cx="417392" cy="516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PH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C17671-2206-8045-C1E6-8393532BEA29}"/>
              </a:ext>
            </a:extLst>
          </p:cNvPr>
          <p:cNvSpPr/>
          <p:nvPr/>
        </p:nvSpPr>
        <p:spPr>
          <a:xfrm>
            <a:off x="8273358" y="1395112"/>
            <a:ext cx="577186" cy="528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P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F88673-5DD1-E921-BE95-6311BA5EED57}"/>
              </a:ext>
            </a:extLst>
          </p:cNvPr>
          <p:cNvSpPr/>
          <p:nvPr/>
        </p:nvSpPr>
        <p:spPr>
          <a:xfrm>
            <a:off x="5803620" y="1412035"/>
            <a:ext cx="2435225" cy="516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PH" sz="12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 Goal Setting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A79E80-34C8-D9F8-64FA-E3F0981CC546}"/>
              </a:ext>
            </a:extLst>
          </p:cNvPr>
          <p:cNvSpPr/>
          <p:nvPr/>
        </p:nvSpPr>
        <p:spPr>
          <a:xfrm>
            <a:off x="8077200" y="2013597"/>
            <a:ext cx="805217" cy="546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P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DAE2B8-8BB3-6AE9-7039-497D39FA603C}"/>
              </a:ext>
            </a:extLst>
          </p:cNvPr>
          <p:cNvSpPr/>
          <p:nvPr/>
        </p:nvSpPr>
        <p:spPr>
          <a:xfrm>
            <a:off x="5682950" y="2042881"/>
            <a:ext cx="2365898" cy="511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PH" sz="1200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Platform Support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CEC4DF-CE5A-FB1B-7283-0434B0A5AFA8}"/>
              </a:ext>
            </a:extLst>
          </p:cNvPr>
          <p:cNvSpPr/>
          <p:nvPr/>
        </p:nvSpPr>
        <p:spPr>
          <a:xfrm>
            <a:off x="7957019" y="2626960"/>
            <a:ext cx="941695" cy="564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endParaRPr lang="en-P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C8A261-5824-988D-1441-B814D78EA22C}"/>
              </a:ext>
            </a:extLst>
          </p:cNvPr>
          <p:cNvSpPr/>
          <p:nvPr/>
        </p:nvSpPr>
        <p:spPr>
          <a:xfrm>
            <a:off x="5472231" y="2671140"/>
            <a:ext cx="2484788" cy="511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 Concerns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405803-B3E3-C7D9-CAE0-F38A7CA14E8F}"/>
              </a:ext>
            </a:extLst>
          </p:cNvPr>
          <p:cNvSpPr/>
          <p:nvPr/>
        </p:nvSpPr>
        <p:spPr>
          <a:xfrm>
            <a:off x="7743855" y="3281083"/>
            <a:ext cx="1193114" cy="5114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C1ADCA-C0B7-3218-1790-86EAB8A59E01}"/>
              </a:ext>
            </a:extLst>
          </p:cNvPr>
          <p:cNvSpPr/>
          <p:nvPr/>
        </p:nvSpPr>
        <p:spPr>
          <a:xfrm>
            <a:off x="5190573" y="3297820"/>
            <a:ext cx="2524930" cy="511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Resistance from Employees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194B05B-9BCA-DA73-FCF2-1F70F8639B34}"/>
              </a:ext>
            </a:extLst>
          </p:cNvPr>
          <p:cNvSpPr/>
          <p:nvPr/>
        </p:nvSpPr>
        <p:spPr>
          <a:xfrm>
            <a:off x="7601540" y="3920637"/>
            <a:ext cx="1368024" cy="6404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  <a:endParaRPr lang="en-P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D8B42-A879-602D-D847-B1C40D205C14}"/>
              </a:ext>
            </a:extLst>
          </p:cNvPr>
          <p:cNvSpPr/>
          <p:nvPr/>
        </p:nvSpPr>
        <p:spPr>
          <a:xfrm>
            <a:off x="4833297" y="3937375"/>
            <a:ext cx="2768243" cy="6404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Access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6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6" grpId="0" animBg="1"/>
      <p:bldP spid="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04C049-C254-63D7-8A67-E6D94B927806}"/>
              </a:ext>
            </a:extLst>
          </p:cNvPr>
          <p:cNvSpPr txBox="1">
            <a:spLocks/>
          </p:cNvSpPr>
          <p:nvPr/>
        </p:nvSpPr>
        <p:spPr>
          <a:xfrm>
            <a:off x="938348" y="1153034"/>
            <a:ext cx="7035054" cy="2867638"/>
          </a:xfrm>
          <a:prstGeom prst="rect">
            <a:avLst/>
          </a:prstGeom>
          <a:ln w="1905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PH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D28C1-CDCA-11B8-CDAE-A1D7D498147F}"/>
              </a:ext>
            </a:extLst>
          </p:cNvPr>
          <p:cNvSpPr txBox="1"/>
          <p:nvPr/>
        </p:nvSpPr>
        <p:spPr>
          <a:xfrm>
            <a:off x="4653887" y="129353"/>
            <a:ext cx="4392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800" b="1" dirty="0">
                <a:solidFill>
                  <a:schemeClr val="bg2">
                    <a:lumMod val="90000"/>
                  </a:schemeClr>
                </a:solidFill>
              </a:rPr>
              <a:t>Cost and Benefits Analysis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01E227-085D-19EB-6E8F-FEB3889A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43267"/>
              </p:ext>
            </p:extLst>
          </p:nvPr>
        </p:nvGraphicFramePr>
        <p:xfrm>
          <a:off x="1050165" y="1226890"/>
          <a:ext cx="6761986" cy="133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168">
                  <a:extLst>
                    <a:ext uri="{9D8B030D-6E8A-4147-A177-3AD203B41FA5}">
                      <a16:colId xmlns:a16="http://schemas.microsoft.com/office/drawing/2014/main" val="2048249055"/>
                    </a:ext>
                  </a:extLst>
                </a:gridCol>
                <a:gridCol w="1272768">
                  <a:extLst>
                    <a:ext uri="{9D8B030D-6E8A-4147-A177-3AD203B41FA5}">
                      <a16:colId xmlns:a16="http://schemas.microsoft.com/office/drawing/2014/main" val="4072222083"/>
                    </a:ext>
                  </a:extLst>
                </a:gridCol>
                <a:gridCol w="940185">
                  <a:extLst>
                    <a:ext uri="{9D8B030D-6E8A-4147-A177-3AD203B41FA5}">
                      <a16:colId xmlns:a16="http://schemas.microsoft.com/office/drawing/2014/main" val="3024537908"/>
                    </a:ext>
                  </a:extLst>
                </a:gridCol>
                <a:gridCol w="1616434">
                  <a:extLst>
                    <a:ext uri="{9D8B030D-6E8A-4147-A177-3AD203B41FA5}">
                      <a16:colId xmlns:a16="http://schemas.microsoft.com/office/drawing/2014/main" val="1570001792"/>
                    </a:ext>
                  </a:extLst>
                </a:gridCol>
                <a:gridCol w="1338431">
                  <a:extLst>
                    <a:ext uri="{9D8B030D-6E8A-4147-A177-3AD203B41FA5}">
                      <a16:colId xmlns:a16="http://schemas.microsoft.com/office/drawing/2014/main" val="2519586335"/>
                    </a:ext>
                  </a:extLst>
                </a:gridCol>
              </a:tblGrid>
              <a:tr h="477158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 dirty="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</a:p>
                    <a:p>
                      <a:pPr algn="ctr"/>
                      <a:endParaRPr lang="en-PH" sz="1200" dirty="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33742"/>
                  </a:ext>
                </a:extLst>
              </a:tr>
              <a:tr h="858884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solidFill>
                            <a:srgbClr val="FF0000"/>
                          </a:solidFill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Development </a:t>
                      </a:r>
                    </a:p>
                    <a:p>
                      <a:pPr algn="ctr"/>
                      <a:endParaRPr lang="en-PH" sz="1200" b="0" dirty="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PH" sz="1200" b="1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Computer/Laptop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5th Generation Intel Core i3 Processors</a:t>
                      </a:r>
                    </a:p>
                    <a:p>
                      <a:pPr algn="ctr"/>
                      <a:r>
                        <a:rPr lang="en-PH" sz="12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(Higher 5</a:t>
                      </a:r>
                      <a:r>
                        <a:rPr lang="en-PH" sz="1200" b="0" i="0" kern="1200" baseline="300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PH" sz="12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4gb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Windows 10 or 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30,989.99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430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045B0A-2D80-1BD2-8338-DDE9AF62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90202"/>
              </p:ext>
            </p:extLst>
          </p:nvPr>
        </p:nvGraphicFramePr>
        <p:xfrm>
          <a:off x="1026457" y="2659982"/>
          <a:ext cx="6809403" cy="127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37">
                  <a:extLst>
                    <a:ext uri="{9D8B030D-6E8A-4147-A177-3AD203B41FA5}">
                      <a16:colId xmlns:a16="http://schemas.microsoft.com/office/drawing/2014/main" val="2048249055"/>
                    </a:ext>
                  </a:extLst>
                </a:gridCol>
                <a:gridCol w="1216773">
                  <a:extLst>
                    <a:ext uri="{9D8B030D-6E8A-4147-A177-3AD203B41FA5}">
                      <a16:colId xmlns:a16="http://schemas.microsoft.com/office/drawing/2014/main" val="4072222083"/>
                    </a:ext>
                  </a:extLst>
                </a:gridCol>
                <a:gridCol w="956657">
                  <a:extLst>
                    <a:ext uri="{9D8B030D-6E8A-4147-A177-3AD203B41FA5}">
                      <a16:colId xmlns:a16="http://schemas.microsoft.com/office/drawing/2014/main" val="3024537908"/>
                    </a:ext>
                  </a:extLst>
                </a:gridCol>
                <a:gridCol w="1644755">
                  <a:extLst>
                    <a:ext uri="{9D8B030D-6E8A-4147-A177-3AD203B41FA5}">
                      <a16:colId xmlns:a16="http://schemas.microsoft.com/office/drawing/2014/main" val="1570001792"/>
                    </a:ext>
                  </a:extLst>
                </a:gridCol>
                <a:gridCol w="1361881">
                  <a:extLst>
                    <a:ext uri="{9D8B030D-6E8A-4147-A177-3AD203B41FA5}">
                      <a16:colId xmlns:a16="http://schemas.microsoft.com/office/drawing/2014/main" val="2519586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1200" dirty="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Cost</a:t>
                      </a:r>
                    </a:p>
                    <a:p>
                      <a:pPr algn="ctr"/>
                      <a:endParaRPr lang="en-PH" sz="1200" dirty="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33742"/>
                  </a:ext>
                </a:extLst>
              </a:tr>
              <a:tr h="821826"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solidFill>
                            <a:srgbClr val="FF0000"/>
                          </a:solidFill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Operational</a:t>
                      </a:r>
                    </a:p>
                    <a:p>
                      <a:pPr algn="ctr"/>
                      <a:endParaRPr lang="en-PH" sz="1200" b="0" dirty="0"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PH" sz="1200" b="1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Internet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i="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PLDT Fibr Plan 1699</a:t>
                      </a:r>
                      <a:endParaRPr lang="en-PH" sz="1200" b="0" i="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atin typeface="Berlin Sans FB" panose="020E0602020502020306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1, 699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43033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86A7D69-CEC1-A2C5-21C1-A437CC68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</p:spPr>
        <p:txBody>
          <a:bodyPr/>
          <a:lstStyle/>
          <a:p>
            <a:fld id="{99C633C0-575D-4F0C-B32D-A711D99DDB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4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4" name="Connector: Elbow 1073">
            <a:extLst>
              <a:ext uri="{FF2B5EF4-FFF2-40B4-BE49-F238E27FC236}">
                <a16:creationId xmlns:a16="http://schemas.microsoft.com/office/drawing/2014/main" id="{EC7AFC28-93BB-5919-3E23-7A495A146317}"/>
              </a:ext>
            </a:extLst>
          </p:cNvPr>
          <p:cNvCxnSpPr>
            <a:cxnSpLocks/>
          </p:cNvCxnSpPr>
          <p:nvPr/>
        </p:nvCxnSpPr>
        <p:spPr>
          <a:xfrm>
            <a:off x="831214" y="3263219"/>
            <a:ext cx="6718117" cy="1189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1BCA0A5-1B31-F180-B484-4569CBCE97C1}"/>
              </a:ext>
            </a:extLst>
          </p:cNvPr>
          <p:cNvCxnSpPr>
            <a:cxnSpLocks/>
          </p:cNvCxnSpPr>
          <p:nvPr/>
        </p:nvCxnSpPr>
        <p:spPr>
          <a:xfrm>
            <a:off x="926473" y="3187320"/>
            <a:ext cx="1933150" cy="1520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191C1-1E55-585D-496B-C1521F8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33C0-575D-4F0C-B32D-A711D99DDBD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1314A29-B071-1B75-803D-EC9461E8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7" y="2426110"/>
            <a:ext cx="674097" cy="106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FA294D-5374-129C-C1DA-4D68D5A2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8" y="700815"/>
            <a:ext cx="702482" cy="10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F9EC2-319E-0CF5-A383-021932231D1E}"/>
              </a:ext>
            </a:extLst>
          </p:cNvPr>
          <p:cNvSpPr txBox="1"/>
          <p:nvPr/>
        </p:nvSpPr>
        <p:spPr>
          <a:xfrm>
            <a:off x="6806381" y="180357"/>
            <a:ext cx="200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90000"/>
                  </a:schemeClr>
                </a:solidFill>
              </a:rPr>
              <a:t>Use Case Diagram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E769D49-EE8D-8EA9-A496-3B4A5BA6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94" y="1445012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4E6508-41A1-73A9-2555-FFA78536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39" y="1740782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3CC37ACC-4236-252B-D5E3-CEE818DB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82" y="2504881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DAA32D9-B8E0-45C4-09D5-134E09E4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86" y="2113655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38F019D-06D1-4DAF-E534-18D152A0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7" y="4161963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16DA1B97-C86B-807E-72FB-901226B9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02" y="3536127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B9492708-2257-1C2D-3671-24700AEA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01" y="2996054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2A30512-C7D2-8238-A24C-808272FD5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17" y="4338329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B2A4FB59-6DFD-C6E3-4126-163EA15FD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06" y="3785879"/>
            <a:ext cx="14763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75F3E82-EC38-8D75-E0F1-EF1B964E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43" y="4057342"/>
            <a:ext cx="14859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7A8A19-7271-A731-2C97-DACA7F1D98CC}"/>
              </a:ext>
            </a:extLst>
          </p:cNvPr>
          <p:cNvCxnSpPr>
            <a:cxnSpLocks/>
            <a:stCxn id="1025" idx="1"/>
          </p:cNvCxnSpPr>
          <p:nvPr/>
        </p:nvCxnSpPr>
        <p:spPr>
          <a:xfrm rot="10800000" flipH="1">
            <a:off x="346586" y="1725999"/>
            <a:ext cx="1541207" cy="1234740"/>
          </a:xfrm>
          <a:prstGeom prst="bentConnector3">
            <a:avLst>
              <a:gd name="adj1" fmla="val -14833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6AE0AF9-2BB3-7FBF-18A7-AEA66E0AA883}"/>
              </a:ext>
            </a:extLst>
          </p:cNvPr>
          <p:cNvCxnSpPr>
            <a:cxnSpLocks/>
          </p:cNvCxnSpPr>
          <p:nvPr/>
        </p:nvCxnSpPr>
        <p:spPr>
          <a:xfrm flipV="1">
            <a:off x="847711" y="2003858"/>
            <a:ext cx="2981339" cy="956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311957D-5C3F-53F4-2EE1-C2133669C313}"/>
              </a:ext>
            </a:extLst>
          </p:cNvPr>
          <p:cNvCxnSpPr>
            <a:cxnSpLocks/>
          </p:cNvCxnSpPr>
          <p:nvPr/>
        </p:nvCxnSpPr>
        <p:spPr>
          <a:xfrm flipV="1">
            <a:off x="854563" y="2398764"/>
            <a:ext cx="1801686" cy="4193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8449374-E59F-68BE-7318-78B9E2239E72}"/>
              </a:ext>
            </a:extLst>
          </p:cNvPr>
          <p:cNvCxnSpPr>
            <a:cxnSpLocks/>
          </p:cNvCxnSpPr>
          <p:nvPr/>
        </p:nvCxnSpPr>
        <p:spPr>
          <a:xfrm>
            <a:off x="982468" y="3097882"/>
            <a:ext cx="4779002" cy="223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146737C-3139-618B-6A55-627D14F5C3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8436" y="3395946"/>
            <a:ext cx="1061545" cy="842339"/>
          </a:xfrm>
          <a:prstGeom prst="bentConnector3">
            <a:avLst>
              <a:gd name="adj1" fmla="val 10071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4A91782B-77A5-E5A7-6E2A-1975738DF4AA}"/>
              </a:ext>
            </a:extLst>
          </p:cNvPr>
          <p:cNvCxnSpPr>
            <a:cxnSpLocks/>
          </p:cNvCxnSpPr>
          <p:nvPr/>
        </p:nvCxnSpPr>
        <p:spPr>
          <a:xfrm flipV="1">
            <a:off x="517398" y="1036433"/>
            <a:ext cx="3007909" cy="1733196"/>
          </a:xfrm>
          <a:prstGeom prst="bentConnector3">
            <a:avLst>
              <a:gd name="adj1" fmla="val -7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7FFC81FC-557F-A4F3-697C-69E93DB8547D}"/>
              </a:ext>
            </a:extLst>
          </p:cNvPr>
          <p:cNvCxnSpPr>
            <a:cxnSpLocks/>
          </p:cNvCxnSpPr>
          <p:nvPr/>
        </p:nvCxnSpPr>
        <p:spPr>
          <a:xfrm>
            <a:off x="346584" y="3232082"/>
            <a:ext cx="4225416" cy="839580"/>
          </a:xfrm>
          <a:prstGeom prst="bentConnector3">
            <a:avLst>
              <a:gd name="adj1" fmla="val -658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E27ADBBD-9905-4C62-0EE8-C6A0E4ED8E4C}"/>
              </a:ext>
            </a:extLst>
          </p:cNvPr>
          <p:cNvCxnSpPr>
            <a:cxnSpLocks/>
          </p:cNvCxnSpPr>
          <p:nvPr/>
        </p:nvCxnSpPr>
        <p:spPr>
          <a:xfrm>
            <a:off x="895230" y="3276955"/>
            <a:ext cx="1418014" cy="601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A106D9E5-385D-4FE2-03CF-01D504BE4B24}"/>
              </a:ext>
            </a:extLst>
          </p:cNvPr>
          <p:cNvCxnSpPr>
            <a:stCxn id="1026" idx="1"/>
          </p:cNvCxnSpPr>
          <p:nvPr/>
        </p:nvCxnSpPr>
        <p:spPr>
          <a:xfrm rot="10800000" flipV="1">
            <a:off x="3020728" y="1250191"/>
            <a:ext cx="4876800" cy="476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1" name="Connector: Elbow 1070">
            <a:extLst>
              <a:ext uri="{FF2B5EF4-FFF2-40B4-BE49-F238E27FC236}">
                <a16:creationId xmlns:a16="http://schemas.microsoft.com/office/drawing/2014/main" id="{FE371E9A-AC7C-ABB1-F218-CC1BC6BB50BF}"/>
              </a:ext>
            </a:extLst>
          </p:cNvPr>
          <p:cNvCxnSpPr>
            <a:cxnSpLocks/>
            <a:endCxn id="1038" idx="0"/>
          </p:cNvCxnSpPr>
          <p:nvPr/>
        </p:nvCxnSpPr>
        <p:spPr>
          <a:xfrm rot="5400000">
            <a:off x="6964832" y="2859333"/>
            <a:ext cx="2467016" cy="1382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76" name="Picture 37">
            <a:extLst>
              <a:ext uri="{FF2B5EF4-FFF2-40B4-BE49-F238E27FC236}">
                <a16:creationId xmlns:a16="http://schemas.microsoft.com/office/drawing/2014/main" id="{9AB5B58D-10BC-2035-2D44-4EF6C55B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79" y="802529"/>
            <a:ext cx="14763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739A0994-4826-91E7-440F-3E05A63EC8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3140" y="1114731"/>
            <a:ext cx="3205309" cy="160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9F386D01-7E9C-1AD6-B449-02536080DE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00533" y="1364504"/>
            <a:ext cx="1437915" cy="3762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84" name="Picture 38">
            <a:extLst>
              <a:ext uri="{FF2B5EF4-FFF2-40B4-BE49-F238E27FC236}">
                <a16:creationId xmlns:a16="http://schemas.microsoft.com/office/drawing/2014/main" id="{19A55C09-B8BC-1FB2-36A0-48595672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61" y="1512306"/>
            <a:ext cx="14763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5" name="Connector: Elbow 1084">
            <a:extLst>
              <a:ext uri="{FF2B5EF4-FFF2-40B4-BE49-F238E27FC236}">
                <a16:creationId xmlns:a16="http://schemas.microsoft.com/office/drawing/2014/main" id="{DCD4BB70-D0F1-7041-DD07-441C2FFFB8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0176" y="1570494"/>
            <a:ext cx="2245685" cy="12820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89B0D3A9-C4C5-B8EC-8AFB-2C85A830D242}"/>
              </a:ext>
            </a:extLst>
          </p:cNvPr>
          <p:cNvCxnSpPr>
            <a:cxnSpLocks/>
          </p:cNvCxnSpPr>
          <p:nvPr/>
        </p:nvCxnSpPr>
        <p:spPr>
          <a:xfrm flipV="1">
            <a:off x="959364" y="2812556"/>
            <a:ext cx="3648344" cy="358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9F5B22-E345-CFB2-1D4A-9A745C67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4A8261-835F-D257-41C0-EE30065E15F3}"/>
              </a:ext>
            </a:extLst>
          </p:cNvPr>
          <p:cNvSpPr txBox="1"/>
          <p:nvPr/>
        </p:nvSpPr>
        <p:spPr>
          <a:xfrm>
            <a:off x="5848067" y="95234"/>
            <a:ext cx="2968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800" b="1" dirty="0">
                <a:solidFill>
                  <a:schemeClr val="bg2">
                    <a:lumMod val="90000"/>
                  </a:schemeClr>
                </a:solidFill>
              </a:rPr>
              <a:t>First Level DFD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C7A282-28FA-A40E-4A77-9C969DDD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</p:spPr>
        <p:txBody>
          <a:bodyPr/>
          <a:lstStyle/>
          <a:p>
            <a:fld id="{99C633C0-575D-4F0C-B32D-A711D99DDB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68A2D-189D-7271-AF38-D7AF023C3DBC}"/>
              </a:ext>
            </a:extLst>
          </p:cNvPr>
          <p:cNvSpPr/>
          <p:nvPr/>
        </p:nvSpPr>
        <p:spPr>
          <a:xfrm>
            <a:off x="867892" y="998327"/>
            <a:ext cx="1475044" cy="466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Username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5BC0D-DB4C-7A3F-62D6-2EB80E23D5E1}"/>
              </a:ext>
            </a:extLst>
          </p:cNvPr>
          <p:cNvSpPr/>
          <p:nvPr/>
        </p:nvSpPr>
        <p:spPr>
          <a:xfrm>
            <a:off x="6457918" y="998327"/>
            <a:ext cx="1748685" cy="466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Generate User’s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9A4AA-310C-95CA-67E8-A05211D7CB76}"/>
              </a:ext>
            </a:extLst>
          </p:cNvPr>
          <p:cNvSpPr txBox="1"/>
          <p:nvPr/>
        </p:nvSpPr>
        <p:spPr>
          <a:xfrm>
            <a:off x="1782819" y="212684"/>
            <a:ext cx="2968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 Entities and Output</a:t>
            </a:r>
            <a:endParaRPr lang="en-PH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2F1F4-3CB9-9904-ECE1-2DB5CDCA20BC}"/>
              </a:ext>
            </a:extLst>
          </p:cNvPr>
          <p:cNvSpPr/>
          <p:nvPr/>
        </p:nvSpPr>
        <p:spPr>
          <a:xfrm>
            <a:off x="867892" y="1768407"/>
            <a:ext cx="1475045" cy="466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D103EF-5DFC-4EAF-E933-C92683987700}"/>
              </a:ext>
            </a:extLst>
          </p:cNvPr>
          <p:cNvSpPr/>
          <p:nvPr/>
        </p:nvSpPr>
        <p:spPr>
          <a:xfrm>
            <a:off x="889692" y="2471416"/>
            <a:ext cx="1483394" cy="46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FDD489-4E42-0FBF-B167-BDAD6A6FDC8E}"/>
              </a:ext>
            </a:extLst>
          </p:cNvPr>
          <p:cNvSpPr/>
          <p:nvPr/>
        </p:nvSpPr>
        <p:spPr>
          <a:xfrm>
            <a:off x="891156" y="3109631"/>
            <a:ext cx="1475045" cy="466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ADD73-F01E-D3B7-785F-44757EC7B2A4}"/>
              </a:ext>
            </a:extLst>
          </p:cNvPr>
          <p:cNvSpPr/>
          <p:nvPr/>
        </p:nvSpPr>
        <p:spPr>
          <a:xfrm>
            <a:off x="891156" y="3812640"/>
            <a:ext cx="1525847" cy="453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Change 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727B-AFE2-AEFF-9A23-E51BC6D1FF9F}"/>
              </a:ext>
            </a:extLst>
          </p:cNvPr>
          <p:cNvSpPr/>
          <p:nvPr/>
        </p:nvSpPr>
        <p:spPr>
          <a:xfrm>
            <a:off x="6474016" y="1734088"/>
            <a:ext cx="1748685" cy="466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Generate Daily 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3124ED-87A2-14B5-2B2F-51C89500F9F5}"/>
              </a:ext>
            </a:extLst>
          </p:cNvPr>
          <p:cNvSpPr/>
          <p:nvPr/>
        </p:nvSpPr>
        <p:spPr>
          <a:xfrm>
            <a:off x="6481273" y="2459432"/>
            <a:ext cx="1748685" cy="466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Generate Weekly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0C89A-E38D-A7E7-EA81-2630C814FF28}"/>
              </a:ext>
            </a:extLst>
          </p:cNvPr>
          <p:cNvSpPr/>
          <p:nvPr/>
        </p:nvSpPr>
        <p:spPr>
          <a:xfrm>
            <a:off x="6527422" y="3116175"/>
            <a:ext cx="1748685" cy="466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Generate Yearly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935BFB-3514-0336-E92F-AF880A875EF9}"/>
              </a:ext>
            </a:extLst>
          </p:cNvPr>
          <p:cNvSpPr/>
          <p:nvPr/>
        </p:nvSpPr>
        <p:spPr>
          <a:xfrm>
            <a:off x="6519702" y="3782814"/>
            <a:ext cx="1748685" cy="466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/>
              <a:t>Generate all records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527F3C-BCB4-5479-73A5-BA983392C8F7}"/>
              </a:ext>
            </a:extLst>
          </p:cNvPr>
          <p:cNvSpPr/>
          <p:nvPr/>
        </p:nvSpPr>
        <p:spPr>
          <a:xfrm>
            <a:off x="3684449" y="1680759"/>
            <a:ext cx="1588888" cy="14530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/>
              <a:t>Daily Work Tracker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D315849-7B97-01B3-3702-6F10D04E8F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2936" y="1231690"/>
            <a:ext cx="1597465" cy="659203"/>
          </a:xfrm>
          <a:prstGeom prst="bentConnector3">
            <a:avLst>
              <a:gd name="adj1" fmla="val 10042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CC94E5-83F5-2B4B-6AB4-934475DD17F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5032930" y="1231690"/>
            <a:ext cx="1424988" cy="661862"/>
          </a:xfrm>
          <a:prstGeom prst="bentConnector3">
            <a:avLst>
              <a:gd name="adj1" fmla="val 994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443899-4A33-3297-3CF1-B2C46D57E94D}"/>
              </a:ext>
            </a:extLst>
          </p:cNvPr>
          <p:cNvCxnSpPr>
            <a:stCxn id="7" idx="3"/>
            <a:endCxn id="19" idx="2"/>
          </p:cNvCxnSpPr>
          <p:nvPr/>
        </p:nvCxnSpPr>
        <p:spPr>
          <a:xfrm>
            <a:off x="2342937" y="2001769"/>
            <a:ext cx="1341512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AA950E-CE9C-11A9-5B77-87ABFBAE7DA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73086" y="2549104"/>
            <a:ext cx="1333162" cy="152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9DED74-B0EC-164C-0EC0-C1A32AE48BE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366201" y="2839509"/>
            <a:ext cx="1458382" cy="50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F866E76-A424-497B-F3AD-6797D64DF00A}"/>
              </a:ext>
            </a:extLst>
          </p:cNvPr>
          <p:cNvCxnSpPr>
            <a:stCxn id="11" idx="3"/>
            <a:endCxn id="19" idx="3"/>
          </p:cNvCxnSpPr>
          <p:nvPr/>
        </p:nvCxnSpPr>
        <p:spPr>
          <a:xfrm flipV="1">
            <a:off x="2417003" y="2921021"/>
            <a:ext cx="1500133" cy="11182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A2B43-88FC-49D7-190E-769434859A11}"/>
              </a:ext>
            </a:extLst>
          </p:cNvPr>
          <p:cNvCxnSpPr>
            <a:cxnSpLocks/>
          </p:cNvCxnSpPr>
          <p:nvPr/>
        </p:nvCxnSpPr>
        <p:spPr>
          <a:xfrm flipH="1">
            <a:off x="5312229" y="1967451"/>
            <a:ext cx="1118245" cy="422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0BA859-1AE5-8815-4EAE-B58E5F8CC98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280594" y="2585406"/>
            <a:ext cx="1200679" cy="10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330EFC-C013-12FA-3B1C-F25B0B1616D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66095" y="2854908"/>
            <a:ext cx="1361327" cy="494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F2C39C6-3620-A07F-743D-023B0618D661}"/>
              </a:ext>
            </a:extLst>
          </p:cNvPr>
          <p:cNvCxnSpPr>
            <a:cxnSpLocks/>
            <a:stCxn id="18" idx="1"/>
            <a:endCxn id="19" idx="5"/>
          </p:cNvCxnSpPr>
          <p:nvPr/>
        </p:nvCxnSpPr>
        <p:spPr>
          <a:xfrm rot="10800000">
            <a:off x="5040650" y="2921021"/>
            <a:ext cx="1479052" cy="1095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2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>
            <a:extLst>
              <a:ext uri="{FF2B5EF4-FFF2-40B4-BE49-F238E27FC236}">
                <a16:creationId xmlns:a16="http://schemas.microsoft.com/office/drawing/2014/main" id="{6761754F-AF0A-C87C-53B8-87A9F599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4" y="761498"/>
            <a:ext cx="17621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F38B28-A4CE-9E01-838A-CE4AD7318D18}"/>
              </a:ext>
            </a:extLst>
          </p:cNvPr>
          <p:cNvCxnSpPr>
            <a:cxnSpLocks/>
          </p:cNvCxnSpPr>
          <p:nvPr/>
        </p:nvCxnSpPr>
        <p:spPr>
          <a:xfrm flipV="1">
            <a:off x="2116899" y="1100316"/>
            <a:ext cx="470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ED8360D7-940E-0B77-E6AD-58A3B661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89" y="698340"/>
            <a:ext cx="874634" cy="8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D043DD-D3F9-FF22-FD1A-0C0F628D2BEA}"/>
              </a:ext>
            </a:extLst>
          </p:cNvPr>
          <p:cNvCxnSpPr>
            <a:cxnSpLocks/>
          </p:cNvCxnSpPr>
          <p:nvPr/>
        </p:nvCxnSpPr>
        <p:spPr>
          <a:xfrm flipV="1">
            <a:off x="3444417" y="1093725"/>
            <a:ext cx="695767" cy="3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3" name="Picture 11">
            <a:extLst>
              <a:ext uri="{FF2B5EF4-FFF2-40B4-BE49-F238E27FC236}">
                <a16:creationId xmlns:a16="http://schemas.microsoft.com/office/drawing/2014/main" id="{DDCC1267-14E6-4B73-2427-15E69496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75" y="689160"/>
            <a:ext cx="855537" cy="8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CC1892-6DEB-A594-7E1A-4FACB01D33B0}"/>
              </a:ext>
            </a:extLst>
          </p:cNvPr>
          <p:cNvCxnSpPr>
            <a:cxnSpLocks/>
          </p:cNvCxnSpPr>
          <p:nvPr/>
        </p:nvCxnSpPr>
        <p:spPr>
          <a:xfrm flipV="1">
            <a:off x="4983480" y="1089814"/>
            <a:ext cx="695767" cy="3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32E9AAF-E6DE-E0D2-B561-9A28CFA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32" y="816028"/>
            <a:ext cx="2514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51A662-5019-38FF-F971-5FE4A97F06FD}"/>
              </a:ext>
            </a:extLst>
          </p:cNvPr>
          <p:cNvCxnSpPr>
            <a:cxnSpLocks/>
          </p:cNvCxnSpPr>
          <p:nvPr/>
        </p:nvCxnSpPr>
        <p:spPr>
          <a:xfrm flipH="1">
            <a:off x="1356212" y="1392713"/>
            <a:ext cx="1013" cy="22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5" name="Picture 13">
            <a:extLst>
              <a:ext uri="{FF2B5EF4-FFF2-40B4-BE49-F238E27FC236}">
                <a16:creationId xmlns:a16="http://schemas.microsoft.com/office/drawing/2014/main" id="{476614C1-8745-2348-1519-B4358B66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5" y="1587342"/>
            <a:ext cx="884680" cy="8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0BE92-6779-9B45-3171-460E883D879F}"/>
              </a:ext>
            </a:extLst>
          </p:cNvPr>
          <p:cNvCxnSpPr>
            <a:cxnSpLocks/>
          </p:cNvCxnSpPr>
          <p:nvPr/>
        </p:nvCxnSpPr>
        <p:spPr>
          <a:xfrm>
            <a:off x="1356212" y="2379347"/>
            <a:ext cx="7436" cy="23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6" name="Picture 14">
            <a:extLst>
              <a:ext uri="{FF2B5EF4-FFF2-40B4-BE49-F238E27FC236}">
                <a16:creationId xmlns:a16="http://schemas.microsoft.com/office/drawing/2014/main" id="{5C06FAC0-1674-7FB9-9A0D-B1D72946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08" y="2567763"/>
            <a:ext cx="884680" cy="8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9A0CE-C9EE-84C3-D0EC-513EF64E65FD}"/>
              </a:ext>
            </a:extLst>
          </p:cNvPr>
          <p:cNvCxnSpPr>
            <a:cxnSpLocks/>
          </p:cNvCxnSpPr>
          <p:nvPr/>
        </p:nvCxnSpPr>
        <p:spPr>
          <a:xfrm flipH="1">
            <a:off x="3018506" y="1507236"/>
            <a:ext cx="10266" cy="50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7" name="Picture 15">
            <a:extLst>
              <a:ext uri="{FF2B5EF4-FFF2-40B4-BE49-F238E27FC236}">
                <a16:creationId xmlns:a16="http://schemas.microsoft.com/office/drawing/2014/main" id="{93BA7449-D79B-4316-B020-00716666B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83" y="1993948"/>
            <a:ext cx="874634" cy="8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AD262E-1166-2782-85E9-C27AE560FE9E}"/>
              </a:ext>
            </a:extLst>
          </p:cNvPr>
          <p:cNvCxnSpPr>
            <a:cxnSpLocks/>
            <a:stCxn id="3087" idx="3"/>
            <a:endCxn id="3083" idx="2"/>
          </p:cNvCxnSpPr>
          <p:nvPr/>
        </p:nvCxnSpPr>
        <p:spPr>
          <a:xfrm flipV="1">
            <a:off x="3444417" y="1511472"/>
            <a:ext cx="1131227" cy="912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89" name="Picture 17">
            <a:extLst>
              <a:ext uri="{FF2B5EF4-FFF2-40B4-BE49-F238E27FC236}">
                <a16:creationId xmlns:a16="http://schemas.microsoft.com/office/drawing/2014/main" id="{BE38BA9A-FFDD-BE6F-67D9-F426F14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32" y="1299250"/>
            <a:ext cx="2514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3B3E63A2-A74D-6D5D-B445-36E28730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716" y="2029984"/>
            <a:ext cx="1237671" cy="12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A5475BFF-E14B-E5BF-9635-29A5492BF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32" y="1772809"/>
            <a:ext cx="2514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>
            <a:extLst>
              <a:ext uri="{FF2B5EF4-FFF2-40B4-BE49-F238E27FC236}">
                <a16:creationId xmlns:a16="http://schemas.microsoft.com/office/drawing/2014/main" id="{9BCE0092-F13D-FC76-DB80-9F53070B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32" y="2238396"/>
            <a:ext cx="2514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64EDE84A-FCA7-5E0A-2B1F-32ED5BCC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32" y="2698329"/>
            <a:ext cx="2514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>
            <a:extLst>
              <a:ext uri="{FF2B5EF4-FFF2-40B4-BE49-F238E27FC236}">
                <a16:creationId xmlns:a16="http://schemas.microsoft.com/office/drawing/2014/main" id="{45D7F320-5803-CADF-E2A5-71AD25FB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32" y="3163916"/>
            <a:ext cx="25146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0C42EB-29B2-F1CC-28DC-E874C91D7243}"/>
              </a:ext>
            </a:extLst>
          </p:cNvPr>
          <p:cNvCxnSpPr>
            <a:cxnSpLocks/>
          </p:cNvCxnSpPr>
          <p:nvPr/>
        </p:nvCxnSpPr>
        <p:spPr>
          <a:xfrm flipV="1">
            <a:off x="5228546" y="2473933"/>
            <a:ext cx="441599" cy="12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27BB8B-E8CE-895A-56C3-E4608B20CE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79293" y="1543282"/>
            <a:ext cx="675620" cy="612001"/>
          </a:xfrm>
          <a:prstGeom prst="bentConnector3">
            <a:avLst>
              <a:gd name="adj1" fmla="val 9931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CB6195-31DE-25D4-73C0-72D1AC872397}"/>
              </a:ext>
            </a:extLst>
          </p:cNvPr>
          <p:cNvCxnSpPr>
            <a:cxnSpLocks/>
          </p:cNvCxnSpPr>
          <p:nvPr/>
        </p:nvCxnSpPr>
        <p:spPr>
          <a:xfrm flipV="1">
            <a:off x="5110563" y="2019549"/>
            <a:ext cx="594282" cy="26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415428-C615-9D09-B9A0-1ECAC2D6315D}"/>
              </a:ext>
            </a:extLst>
          </p:cNvPr>
          <p:cNvCxnSpPr>
            <a:cxnSpLocks/>
          </p:cNvCxnSpPr>
          <p:nvPr/>
        </p:nvCxnSpPr>
        <p:spPr>
          <a:xfrm flipV="1">
            <a:off x="5110563" y="2923866"/>
            <a:ext cx="559582" cy="3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859AC62-87C1-7134-E4A3-7024C6461B28}"/>
              </a:ext>
            </a:extLst>
          </p:cNvPr>
          <p:cNvCxnSpPr>
            <a:cxnSpLocks/>
            <a:stCxn id="3091" idx="2"/>
          </p:cNvCxnSpPr>
          <p:nvPr/>
        </p:nvCxnSpPr>
        <p:spPr>
          <a:xfrm rot="16200000" flipH="1">
            <a:off x="5105168" y="2796200"/>
            <a:ext cx="110362" cy="10195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98" name="Picture 26">
            <a:extLst>
              <a:ext uri="{FF2B5EF4-FFF2-40B4-BE49-F238E27FC236}">
                <a16:creationId xmlns:a16="http://schemas.microsoft.com/office/drawing/2014/main" id="{06AC2871-8120-FB52-BAB2-025A6F45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54" y="3547635"/>
            <a:ext cx="17716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>
            <a:extLst>
              <a:ext uri="{FF2B5EF4-FFF2-40B4-BE49-F238E27FC236}">
                <a16:creationId xmlns:a16="http://schemas.microsoft.com/office/drawing/2014/main" id="{702401CD-51BD-F323-0728-AB90B855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45" y="3528398"/>
            <a:ext cx="17716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4C16E2C5-1C92-F948-F9C5-03EC3D10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" y="3528398"/>
            <a:ext cx="17716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036480-798D-4BB2-5ACC-3DA13D68EB11}"/>
              </a:ext>
            </a:extLst>
          </p:cNvPr>
          <p:cNvCxnSpPr>
            <a:cxnSpLocks/>
          </p:cNvCxnSpPr>
          <p:nvPr/>
        </p:nvCxnSpPr>
        <p:spPr>
          <a:xfrm flipH="1">
            <a:off x="4370832" y="3177921"/>
            <a:ext cx="85675" cy="37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1" name="Straight Arrow Connector 3100">
            <a:extLst>
              <a:ext uri="{FF2B5EF4-FFF2-40B4-BE49-F238E27FC236}">
                <a16:creationId xmlns:a16="http://schemas.microsoft.com/office/drawing/2014/main" id="{2E283C4D-8146-74EF-CA2B-D54E39DFBDA5}"/>
              </a:ext>
            </a:extLst>
          </p:cNvPr>
          <p:cNvCxnSpPr>
            <a:cxnSpLocks/>
            <a:endCxn id="3099" idx="0"/>
          </p:cNvCxnSpPr>
          <p:nvPr/>
        </p:nvCxnSpPr>
        <p:spPr>
          <a:xfrm flipH="1">
            <a:off x="2948770" y="2923866"/>
            <a:ext cx="1199105" cy="604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4" name="Straight Arrow Connector 3103">
            <a:extLst>
              <a:ext uri="{FF2B5EF4-FFF2-40B4-BE49-F238E27FC236}">
                <a16:creationId xmlns:a16="http://schemas.microsoft.com/office/drawing/2014/main" id="{A29FB3C6-9089-6DC7-0ADA-838BC88CA538}"/>
              </a:ext>
            </a:extLst>
          </p:cNvPr>
          <p:cNvCxnSpPr>
            <a:cxnSpLocks/>
            <a:stCxn id="3091" idx="1"/>
          </p:cNvCxnSpPr>
          <p:nvPr/>
        </p:nvCxnSpPr>
        <p:spPr>
          <a:xfrm flipH="1">
            <a:off x="1598283" y="2640400"/>
            <a:ext cx="2433433" cy="91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07" name="Picture 29">
            <a:extLst>
              <a:ext uri="{FF2B5EF4-FFF2-40B4-BE49-F238E27FC236}">
                <a16:creationId xmlns:a16="http://schemas.microsoft.com/office/drawing/2014/main" id="{22DF6F34-5611-B4B1-6194-A65C2065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6" y="4061985"/>
            <a:ext cx="6741657" cy="79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1155FAF-A8AD-2742-C6C2-3132693B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4827270"/>
            <a:ext cx="533400" cy="274637"/>
          </a:xfrm>
        </p:spPr>
        <p:txBody>
          <a:bodyPr/>
          <a:lstStyle/>
          <a:p>
            <a:fld id="{99C633C0-575D-4F0C-B32D-A711D99DDBD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8A530-60BA-5CCB-9FF6-AA7BEB913C75}"/>
              </a:ext>
            </a:extLst>
          </p:cNvPr>
          <p:cNvSpPr txBox="1"/>
          <p:nvPr/>
        </p:nvSpPr>
        <p:spPr>
          <a:xfrm>
            <a:off x="6641306" y="165775"/>
            <a:ext cx="1969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90000"/>
                  </a:schemeClr>
                </a:solidFill>
              </a:rPr>
              <a:t>Second Level DFD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4AE297E-C64A-E603-AC39-0054E02DAADA}"/>
              </a:ext>
            </a:extLst>
          </p:cNvPr>
          <p:cNvSpPr txBox="1">
            <a:spLocks/>
          </p:cNvSpPr>
          <p:nvPr/>
        </p:nvSpPr>
        <p:spPr>
          <a:xfrm>
            <a:off x="938348" y="645321"/>
            <a:ext cx="7157902" cy="412262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PH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8CA6-4632-74EF-81CE-A419CA16864B}"/>
              </a:ext>
            </a:extLst>
          </p:cNvPr>
          <p:cNvSpPr txBox="1"/>
          <p:nvPr/>
        </p:nvSpPr>
        <p:spPr>
          <a:xfrm>
            <a:off x="6000750" y="18482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90000"/>
                  </a:schemeClr>
                </a:solidFill>
              </a:rPr>
              <a:t>Users Flow in Office Base</a:t>
            </a:r>
            <a:endParaRPr lang="en-PH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D6BC4-A52A-DC42-ABB0-C990247687D2}"/>
              </a:ext>
            </a:extLst>
          </p:cNvPr>
          <p:cNvSpPr/>
          <p:nvPr/>
        </p:nvSpPr>
        <p:spPr>
          <a:xfrm>
            <a:off x="3629023" y="645320"/>
            <a:ext cx="1085851" cy="5715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tx1"/>
                </a:solidFill>
              </a:rPr>
              <a:t>Daily Tracker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AB141722-FC5F-F639-532B-3CA235972944}"/>
              </a:ext>
            </a:extLst>
          </p:cNvPr>
          <p:cNvSpPr/>
          <p:nvPr/>
        </p:nvSpPr>
        <p:spPr>
          <a:xfrm>
            <a:off x="3276598" y="1373983"/>
            <a:ext cx="1790702" cy="37147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tx1"/>
                </a:solidFill>
              </a:rPr>
              <a:t>Click Time-in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28D2366-A155-DADE-9F9A-3E629BEDCC5C}"/>
              </a:ext>
            </a:extLst>
          </p:cNvPr>
          <p:cNvSpPr/>
          <p:nvPr/>
        </p:nvSpPr>
        <p:spPr>
          <a:xfrm>
            <a:off x="3224209" y="1950249"/>
            <a:ext cx="1895477" cy="37147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tx1"/>
                </a:solidFill>
              </a:rPr>
              <a:t>Fingerprint Biometric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08E77-E5BF-F744-106D-2614CA1A55B2}"/>
              </a:ext>
            </a:extLst>
          </p:cNvPr>
          <p:cNvSpPr/>
          <p:nvPr/>
        </p:nvSpPr>
        <p:spPr>
          <a:xfrm>
            <a:off x="3090858" y="2521749"/>
            <a:ext cx="2162178" cy="581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tx1"/>
                </a:solidFill>
              </a:rPr>
              <a:t>Update to Database, where user is already time in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B4441F1B-4CA0-FB72-9A3D-599E67DFB19E}"/>
              </a:ext>
            </a:extLst>
          </p:cNvPr>
          <p:cNvSpPr/>
          <p:nvPr/>
        </p:nvSpPr>
        <p:spPr>
          <a:xfrm>
            <a:off x="2305044" y="3263507"/>
            <a:ext cx="3943354" cy="717943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tx1"/>
                </a:solidFill>
              </a:rPr>
              <a:t>User Log-in to the tracking system –to check if  it’s already time-in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4A69D3-421D-D0F7-EFD9-63EFF84E27BC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4171949" y="1216820"/>
            <a:ext cx="0" cy="15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321BC-BCAD-0320-3C47-63A1A183DE68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171949" y="1745458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2556B-A200-6C95-914C-6591C453C407}"/>
              </a:ext>
            </a:extLst>
          </p:cNvPr>
          <p:cNvCxnSpPr>
            <a:cxnSpLocks/>
          </p:cNvCxnSpPr>
          <p:nvPr/>
        </p:nvCxnSpPr>
        <p:spPr>
          <a:xfrm>
            <a:off x="4181471" y="2321724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D12B5-773F-24C3-301D-E84FE6E41724}"/>
              </a:ext>
            </a:extLst>
          </p:cNvPr>
          <p:cNvCxnSpPr>
            <a:cxnSpLocks/>
          </p:cNvCxnSpPr>
          <p:nvPr/>
        </p:nvCxnSpPr>
        <p:spPr>
          <a:xfrm>
            <a:off x="4200517" y="3102774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A68CC-7D97-D06D-C414-CBBC4B3B58FA}"/>
              </a:ext>
            </a:extLst>
          </p:cNvPr>
          <p:cNvCxnSpPr>
            <a:cxnSpLocks/>
          </p:cNvCxnSpPr>
          <p:nvPr/>
        </p:nvCxnSpPr>
        <p:spPr>
          <a:xfrm>
            <a:off x="4229092" y="395287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CC64245-A9CF-870C-41ED-E02C628E085A}"/>
              </a:ext>
            </a:extLst>
          </p:cNvPr>
          <p:cNvSpPr/>
          <p:nvPr/>
        </p:nvSpPr>
        <p:spPr>
          <a:xfrm>
            <a:off x="3733795" y="4142183"/>
            <a:ext cx="1085851" cy="5715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625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</p:bld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Comm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mm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Comm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Comm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Comm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A51FF4CE828D48B9C546272200E14F" ma:contentTypeVersion="2" ma:contentTypeDescription="Create a new document." ma:contentTypeScope="" ma:versionID="8a3fc6423f161ef18a1726f6aced5452">
  <xsd:schema xmlns:xsd="http://www.w3.org/2001/XMLSchema" xmlns:xs="http://www.w3.org/2001/XMLSchema" xmlns:p="http://schemas.microsoft.com/office/2006/metadata/properties" xmlns:ns2="1a0688db-2c8c-497a-8056-329e6e4a7944" targetNamespace="http://schemas.microsoft.com/office/2006/metadata/properties" ma:root="true" ma:fieldsID="6c48370160d3e8d77fe6ef52221659fa" ns2:_="">
    <xsd:import namespace="1a0688db-2c8c-497a-8056-329e6e4a79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688db-2c8c-497a-8056-329e6e4a7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42593E-3129-4945-A78F-F031958F83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C7B61F-CF76-43FB-96BB-7ED6D32F375C}">
  <ds:schemaRefs>
    <ds:schemaRef ds:uri="1a0688db-2c8c-497a-8056-329e6e4a794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B88BC1-F1BE-4313-B518-1AE7DD936BD5}">
  <ds:schemaRefs>
    <ds:schemaRef ds:uri="1a0688db-2c8c-497a-8056-329e6e4a79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788</Words>
  <Application>Microsoft Office PowerPoint</Application>
  <PresentationFormat>On-screen Show (16:9)</PresentationFormat>
  <Paragraphs>129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Aharoni</vt:lpstr>
      <vt:lpstr>Arial</vt:lpstr>
      <vt:lpstr>Berlin Sans FB</vt:lpstr>
      <vt:lpstr>Calibri</vt:lpstr>
      <vt:lpstr>Tahoma</vt:lpstr>
      <vt:lpstr>9_Custom Design</vt:lpstr>
      <vt:lpstr>11_Custom Design</vt:lpstr>
      <vt:lpstr>12_Custom Design</vt:lpstr>
      <vt:lpstr>13_Custom Design</vt:lpstr>
      <vt:lpstr>14_Custom Design</vt:lpstr>
      <vt:lpstr>Common page</vt:lpstr>
      <vt:lpstr>1_Common page</vt:lpstr>
      <vt:lpstr>2_Common page</vt:lpstr>
      <vt:lpstr>3_Common page</vt:lpstr>
      <vt:lpstr>Common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ajaykumar@novatechset.com</dc:creator>
  <cp:lastModifiedBy>Daisy Ann Lago</cp:lastModifiedBy>
  <cp:revision>11</cp:revision>
  <dcterms:created xsi:type="dcterms:W3CDTF">2021-02-02T15:58:28Z</dcterms:created>
  <dcterms:modified xsi:type="dcterms:W3CDTF">2023-11-06T18:29:59Z</dcterms:modified>
</cp:coreProperties>
</file>