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07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9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1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93C0-FA96-4AF9-A2A1-287FA3C3E6F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extstrain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CORONA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Disease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(s)</a:t>
            </a:r>
          </a:p>
          <a:p>
            <a:endParaRPr lang="de-DE" dirty="0"/>
          </a:p>
          <a:p>
            <a:r>
              <a:rPr lang="de-DE" dirty="0" smtClean="0"/>
              <a:t>Rainer Heintzmann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39250" y="1510387"/>
            <a:ext cx="1370271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susceptible</a:t>
            </a: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56122" y="1430714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97948" y="512842"/>
            <a:ext cx="2035866" cy="987524"/>
            <a:chOff x="831471" y="1610336"/>
            <a:chExt cx="2035866" cy="1268482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15" name="Textfeld 14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16" name="Textfeld 15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18" name="Textfeld 17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20" name="Textfeld 19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22" name="Gerade Verbindung mit Pfeil 21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feld 60"/>
            <p:cNvSpPr txBox="1"/>
            <p:nvPr/>
          </p:nvSpPr>
          <p:spPr>
            <a:xfrm>
              <a:off x="1020228" y="1610336"/>
              <a:ext cx="1847109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Age (</a:t>
              </a:r>
              <a:r>
                <a:rPr lang="de-DE" dirty="0" err="1" smtClean="0"/>
                <a:t>everywhere</a:t>
              </a:r>
              <a:r>
                <a:rPr lang="de-DE" dirty="0" smtClean="0"/>
                <a:t>)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77327" y="2219178"/>
            <a:ext cx="1034845" cy="673789"/>
            <a:chOff x="4850698" y="3663378"/>
            <a:chExt cx="6800228" cy="2576640"/>
          </a:xfrm>
        </p:grpSpPr>
        <p:sp>
          <p:nvSpPr>
            <p:cNvPr id="26" name="Rechteck 25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96" name="Gerade Verbindung mit Pfeil 95"/>
          <p:cNvCxnSpPr/>
          <p:nvPr/>
        </p:nvCxnSpPr>
        <p:spPr>
          <a:xfrm>
            <a:off x="1816474" y="1973966"/>
            <a:ext cx="2087763" cy="600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bgerundetes Rechteck 96"/>
          <p:cNvSpPr/>
          <p:nvPr/>
        </p:nvSpPr>
        <p:spPr>
          <a:xfrm>
            <a:off x="3972780" y="3718821"/>
            <a:ext cx="1467649" cy="856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</a:t>
            </a:r>
          </a:p>
          <a:p>
            <a:pPr algn="ctr"/>
            <a:r>
              <a:rPr lang="de-DE" dirty="0" err="1" smtClean="0"/>
              <a:t>reported</a:t>
            </a:r>
            <a:r>
              <a:rPr lang="en-US" dirty="0" smtClean="0"/>
              <a:t> + quarantined</a:t>
            </a:r>
            <a:endParaRPr lang="de-DE" dirty="0" smtClean="0"/>
          </a:p>
        </p:txBody>
      </p:sp>
      <p:sp>
        <p:nvSpPr>
          <p:cNvPr id="100" name="Rechteck 99"/>
          <p:cNvSpPr/>
          <p:nvPr/>
        </p:nvSpPr>
        <p:spPr>
          <a:xfrm>
            <a:off x="3959310" y="2515487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3716587" y="3060975"/>
            <a:ext cx="8165948" cy="35355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feld 143"/>
          <p:cNvSpPr txBox="1"/>
          <p:nvPr/>
        </p:nvSpPr>
        <p:spPr>
          <a:xfrm rot="874807">
            <a:off x="2015648" y="1746299"/>
            <a:ext cx="1354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ii(t) </a:t>
            </a:r>
            <a:r>
              <a:rPr lang="de-DE" sz="1400" dirty="0" err="1" smtClean="0"/>
              <a:t>I+iq</a:t>
            </a:r>
            <a:r>
              <a:rPr lang="de-DE" sz="1400" dirty="0" smtClean="0"/>
              <a:t> </a:t>
            </a:r>
            <a:r>
              <a:rPr lang="de-DE" sz="1400" dirty="0" err="1" smtClean="0"/>
              <a:t>Q+ih</a:t>
            </a:r>
            <a:r>
              <a:rPr lang="de-DE" sz="1400" dirty="0" smtClean="0"/>
              <a:t> H + </a:t>
            </a:r>
            <a:r>
              <a:rPr lang="de-DE" sz="1400" dirty="0" err="1" smtClean="0"/>
              <a:t>external</a:t>
            </a:r>
            <a:r>
              <a:rPr lang="de-DE" sz="1400" dirty="0" smtClean="0"/>
              <a:t> i0</a:t>
            </a:r>
            <a:endParaRPr lang="en-US" sz="1400" dirty="0"/>
          </a:p>
        </p:txBody>
      </p:sp>
      <p:sp>
        <p:nvSpPr>
          <p:cNvPr id="145" name="Abgerundetes Rechteck 144"/>
          <p:cNvSpPr/>
          <p:nvPr/>
        </p:nvSpPr>
        <p:spPr>
          <a:xfrm>
            <a:off x="10105560" y="5645000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  <a:p>
            <a:pPr algn="ctr"/>
            <a:r>
              <a:rPr lang="de-DE" dirty="0" err="1" smtClean="0"/>
              <a:t>dead</a:t>
            </a:r>
            <a:endParaRPr lang="en-US" dirty="0"/>
          </a:p>
        </p:txBody>
      </p:sp>
      <p:sp>
        <p:nvSpPr>
          <p:cNvPr id="146" name="Abgerundetes Rechteck 145"/>
          <p:cNvSpPr/>
          <p:nvPr/>
        </p:nvSpPr>
        <p:spPr>
          <a:xfrm>
            <a:off x="7055620" y="3147454"/>
            <a:ext cx="1521923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</a:p>
          <a:p>
            <a:pPr algn="ctr"/>
            <a:r>
              <a:rPr lang="de-DE" dirty="0" err="1" smtClean="0"/>
              <a:t>hospitalized</a:t>
            </a:r>
            <a:endParaRPr lang="en-US" dirty="0"/>
          </a:p>
        </p:txBody>
      </p:sp>
      <p:sp>
        <p:nvSpPr>
          <p:cNvPr id="147" name="Rechteck 146"/>
          <p:cNvSpPr/>
          <p:nvPr/>
        </p:nvSpPr>
        <p:spPr>
          <a:xfrm>
            <a:off x="6966228" y="3083532"/>
            <a:ext cx="1846128" cy="1580493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hteck 147"/>
          <p:cNvSpPr/>
          <p:nvPr/>
        </p:nvSpPr>
        <p:spPr>
          <a:xfrm>
            <a:off x="9984013" y="5394509"/>
            <a:ext cx="1440172" cy="10834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feld 148"/>
          <p:cNvSpPr txBox="1"/>
          <p:nvPr/>
        </p:nvSpPr>
        <p:spPr>
          <a:xfrm>
            <a:off x="9902865" y="5015793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sp>
        <p:nvSpPr>
          <p:cNvPr id="150" name="Abgerundetes Rechteck 149"/>
          <p:cNvSpPr/>
          <p:nvPr/>
        </p:nvSpPr>
        <p:spPr>
          <a:xfrm>
            <a:off x="10148304" y="2304001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15" name="Textfeld 214"/>
          <p:cNvSpPr txBox="1"/>
          <p:nvPr/>
        </p:nvSpPr>
        <p:spPr>
          <a:xfrm>
            <a:off x="3703855" y="305976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cxnSp>
        <p:nvCxnSpPr>
          <p:cNvPr id="216" name="Gerade Verbindung mit Pfeil 215"/>
          <p:cNvCxnSpPr>
            <a:stCxn id="253" idx="2"/>
            <a:endCxn id="293" idx="0"/>
          </p:cNvCxnSpPr>
          <p:nvPr/>
        </p:nvCxnSpPr>
        <p:spPr>
          <a:xfrm>
            <a:off x="4471212" y="2821395"/>
            <a:ext cx="295777" cy="2048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Abgerundetes Rechteck 218"/>
          <p:cNvSpPr/>
          <p:nvPr/>
        </p:nvSpPr>
        <p:spPr>
          <a:xfrm>
            <a:off x="379344" y="3727552"/>
            <a:ext cx="1467649" cy="95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</a:t>
            </a:r>
            <a:r>
              <a:rPr lang="de-DE" baseline="-25000" dirty="0" err="1" smtClean="0"/>
              <a:t>q</a:t>
            </a:r>
            <a:endParaRPr lang="de-DE" baseline="-25000" dirty="0" smtClean="0"/>
          </a:p>
          <a:p>
            <a:pPr algn="ctr"/>
            <a:r>
              <a:rPr lang="en-US" dirty="0" smtClean="0"/>
              <a:t>quarantined</a:t>
            </a:r>
            <a:endParaRPr lang="de-DE" dirty="0" smtClean="0"/>
          </a:p>
        </p:txBody>
      </p:sp>
      <p:sp>
        <p:nvSpPr>
          <p:cNvPr id="253" name="Rechteck 252"/>
          <p:cNvSpPr/>
          <p:nvPr/>
        </p:nvSpPr>
        <p:spPr>
          <a:xfrm>
            <a:off x="3991824" y="2449186"/>
            <a:ext cx="958775" cy="3722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Gerade Verbindung mit Pfeil 254"/>
          <p:cNvCxnSpPr>
            <a:stCxn id="253" idx="2"/>
            <a:endCxn id="376" idx="0"/>
          </p:cNvCxnSpPr>
          <p:nvPr/>
        </p:nvCxnSpPr>
        <p:spPr>
          <a:xfrm>
            <a:off x="4471212" y="2821395"/>
            <a:ext cx="3433112" cy="11706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uppieren 256"/>
          <p:cNvGrpSpPr/>
          <p:nvPr/>
        </p:nvGrpSpPr>
        <p:grpSpPr>
          <a:xfrm>
            <a:off x="4222731" y="4652744"/>
            <a:ext cx="1034845" cy="673789"/>
            <a:chOff x="4850698" y="3663378"/>
            <a:chExt cx="6800228" cy="2576640"/>
          </a:xfrm>
        </p:grpSpPr>
        <p:sp>
          <p:nvSpPr>
            <p:cNvPr id="258" name="Rechteck 257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0" name="Rechteck 259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1" name="Rechteck 260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264" name="Gerade Verbindung mit Pfeil 263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hteck 264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6" name="Rechteck 265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8" name="Rechteck 267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9" name="Rechteck 268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0" name="Textfeld 269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271" name="Gerade Verbindung mit Pfeil 270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feld 271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273" name="Textfeld 272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274" name="Textfeld 273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275" name="Textfeld 274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276" name="Textfeld 275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277" name="Textfeld 276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278" name="Textfeld 277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279" name="Textfeld 278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280" name="Textfeld 279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281" name="Textfeld 280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282" name="Textfeld 281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283" name="Rechteck 282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4" name="Textfeld 283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285" name="Rechteck 284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287" name="Rechteck 286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8" name="Textfeld 287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289" name="Gerade Verbindung mit Pfeil 288"/>
          <p:cNvCxnSpPr/>
          <p:nvPr/>
        </p:nvCxnSpPr>
        <p:spPr>
          <a:xfrm flipH="1">
            <a:off x="1080030" y="2360184"/>
            <a:ext cx="9995" cy="12815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hteck 292"/>
          <p:cNvSpPr/>
          <p:nvPr/>
        </p:nvSpPr>
        <p:spPr>
          <a:xfrm>
            <a:off x="4232525" y="4870038"/>
            <a:ext cx="1068927" cy="4537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feld 309"/>
          <p:cNvSpPr txBox="1"/>
          <p:nvPr/>
        </p:nvSpPr>
        <p:spPr>
          <a:xfrm rot="16200000">
            <a:off x="-584298" y="4272272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Quarantened</a:t>
            </a:r>
            <a:endParaRPr lang="de-DE" dirty="0" smtClean="0"/>
          </a:p>
        </p:txBody>
      </p:sp>
      <p:sp>
        <p:nvSpPr>
          <p:cNvPr id="323" name="Rechteck 322"/>
          <p:cNvSpPr/>
          <p:nvPr/>
        </p:nvSpPr>
        <p:spPr>
          <a:xfrm>
            <a:off x="5124177" y="4935389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Gerade Verbindung mit Pfeil 325"/>
          <p:cNvCxnSpPr>
            <a:stCxn id="373" idx="0"/>
            <a:endCxn id="374" idx="1"/>
          </p:cNvCxnSpPr>
          <p:nvPr/>
        </p:nvCxnSpPr>
        <p:spPr>
          <a:xfrm flipH="1" flipV="1">
            <a:off x="7328114" y="4302383"/>
            <a:ext cx="836863" cy="11768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feld 327"/>
          <p:cNvSpPr txBox="1"/>
          <p:nvPr/>
        </p:nvSpPr>
        <p:spPr>
          <a:xfrm rot="3016087">
            <a:off x="5016076" y="3195163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sp>
        <p:nvSpPr>
          <p:cNvPr id="329" name="Textfeld 328"/>
          <p:cNvSpPr txBox="1"/>
          <p:nvPr/>
        </p:nvSpPr>
        <p:spPr>
          <a:xfrm>
            <a:off x="6560917" y="4483254"/>
            <a:ext cx="29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sp>
        <p:nvSpPr>
          <p:cNvPr id="334" name="Textfeld 333"/>
          <p:cNvSpPr txBox="1"/>
          <p:nvPr/>
        </p:nvSpPr>
        <p:spPr>
          <a:xfrm>
            <a:off x="4261302" y="3334004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</a:t>
            </a:r>
            <a:endParaRPr lang="en-US" sz="1400" dirty="0"/>
          </a:p>
        </p:txBody>
      </p:sp>
      <p:cxnSp>
        <p:nvCxnSpPr>
          <p:cNvPr id="336" name="Gerade Verbindung mit Pfeil 335"/>
          <p:cNvCxnSpPr>
            <a:stCxn id="337" idx="3"/>
            <a:endCxn id="145" idx="1"/>
          </p:cNvCxnSpPr>
          <p:nvPr/>
        </p:nvCxnSpPr>
        <p:spPr>
          <a:xfrm>
            <a:off x="8473938" y="5597650"/>
            <a:ext cx="1631622" cy="4102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feld 338"/>
          <p:cNvSpPr txBox="1"/>
          <p:nvPr/>
        </p:nvSpPr>
        <p:spPr>
          <a:xfrm>
            <a:off x="556353" y="296945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q(t)</a:t>
            </a:r>
            <a:endParaRPr lang="en-US" dirty="0"/>
          </a:p>
        </p:txBody>
      </p:sp>
      <p:grpSp>
        <p:nvGrpSpPr>
          <p:cNvPr id="340" name="Gruppieren 339"/>
          <p:cNvGrpSpPr/>
          <p:nvPr/>
        </p:nvGrpSpPr>
        <p:grpSpPr>
          <a:xfrm>
            <a:off x="7332171" y="3831035"/>
            <a:ext cx="1034845" cy="673789"/>
            <a:chOff x="4850698" y="3663378"/>
            <a:chExt cx="6800228" cy="2576640"/>
          </a:xfrm>
        </p:grpSpPr>
        <p:sp>
          <p:nvSpPr>
            <p:cNvPr id="341" name="Rechteck 340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3" name="Rechteck 342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4" name="Rechteck 343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6" name="Rechteck 345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47" name="Gerade Verbindung mit Pfeil 346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Rechteck 347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9" name="Rechteck 348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0" name="Rechteck 349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1" name="Rechteck 350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2" name="Rechteck 351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3" name="Textfeld 352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354" name="Gerade Verbindung mit Pfeil 353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feld 354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356" name="Textfeld 355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357" name="Textfeld 356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358" name="Textfeld 357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359" name="Textfeld 358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360" name="Textfeld 359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361" name="Textfeld 360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362" name="Textfeld 361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363" name="Textfeld 362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364" name="Textfeld 363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365" name="Textfeld 364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366" name="Rechteck 365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67" name="Textfeld 366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368" name="Rechteck 367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69" name="Textfeld 368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370" name="Rechteck 369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71" name="Textfeld 370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373" name="Rechteck 372"/>
          <p:cNvSpPr/>
          <p:nvPr/>
        </p:nvSpPr>
        <p:spPr>
          <a:xfrm>
            <a:off x="8115876" y="5479206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hteck 375"/>
          <p:cNvSpPr/>
          <p:nvPr/>
        </p:nvSpPr>
        <p:spPr>
          <a:xfrm>
            <a:off x="7265513" y="3992089"/>
            <a:ext cx="1277622" cy="5127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feld 376"/>
          <p:cNvSpPr txBox="1"/>
          <p:nvPr/>
        </p:nvSpPr>
        <p:spPr>
          <a:xfrm>
            <a:off x="9069840" y="5765610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</a:t>
            </a:r>
            <a:endParaRPr lang="en-US" sz="1400" dirty="0"/>
          </a:p>
        </p:txBody>
      </p:sp>
      <p:cxnSp>
        <p:nvCxnSpPr>
          <p:cNvPr id="379" name="Gerade Verbindung mit Pfeil 378"/>
          <p:cNvCxnSpPr>
            <a:stCxn id="323" idx="0"/>
            <a:endCxn id="290" idx="1"/>
          </p:cNvCxnSpPr>
          <p:nvPr/>
        </p:nvCxnSpPr>
        <p:spPr>
          <a:xfrm flipV="1">
            <a:off x="5173278" y="4592713"/>
            <a:ext cx="4839101" cy="3426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feld 380"/>
          <p:cNvSpPr txBox="1"/>
          <p:nvPr/>
        </p:nvSpPr>
        <p:spPr>
          <a:xfrm>
            <a:off x="9054272" y="3788972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382" name="Rechteck 381"/>
          <p:cNvSpPr/>
          <p:nvPr/>
        </p:nvSpPr>
        <p:spPr>
          <a:xfrm>
            <a:off x="4823152" y="2293105"/>
            <a:ext cx="97462" cy="5373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Gerade Verbindung mit Pfeil 382"/>
          <p:cNvCxnSpPr>
            <a:stCxn id="382" idx="3"/>
            <a:endCxn id="150" idx="1"/>
          </p:cNvCxnSpPr>
          <p:nvPr/>
        </p:nvCxnSpPr>
        <p:spPr>
          <a:xfrm>
            <a:off x="4920614" y="2561780"/>
            <a:ext cx="5227690" cy="130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feld 385"/>
          <p:cNvSpPr txBox="1"/>
          <p:nvPr/>
        </p:nvSpPr>
        <p:spPr>
          <a:xfrm>
            <a:off x="9594581" y="2278076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232229" y="2945808"/>
            <a:ext cx="8704345" cy="37235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hteck 404"/>
          <p:cNvSpPr/>
          <p:nvPr/>
        </p:nvSpPr>
        <p:spPr>
          <a:xfrm>
            <a:off x="9560447" y="726967"/>
            <a:ext cx="2518098" cy="5963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feld 405"/>
          <p:cNvSpPr txBox="1"/>
          <p:nvPr/>
        </p:nvSpPr>
        <p:spPr>
          <a:xfrm>
            <a:off x="9461978" y="380052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R: </a:t>
            </a:r>
            <a:r>
              <a:rPr lang="de-DE" dirty="0" err="1" smtClean="0"/>
              <a:t>removed</a:t>
            </a:r>
            <a:endParaRPr lang="en-US" dirty="0"/>
          </a:p>
        </p:txBody>
      </p:sp>
      <p:sp>
        <p:nvSpPr>
          <p:cNvPr id="411" name="Textfeld 410"/>
          <p:cNvSpPr txBox="1"/>
          <p:nvPr/>
        </p:nvSpPr>
        <p:spPr>
          <a:xfrm>
            <a:off x="5189542" y="281128"/>
            <a:ext cx="4254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cured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smtClean="0"/>
              <a:t>time </a:t>
            </a:r>
            <a:r>
              <a:rPr lang="de-DE" dirty="0" err="1" smtClean="0"/>
              <a:t>series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If</a:t>
            </a:r>
            <a:r>
              <a:rPr lang="de-DE" dirty="0" smtClean="0"/>
              <a:t> in </a:t>
            </a:r>
            <a:r>
              <a:rPr lang="de-DE" dirty="0" err="1" smtClean="0"/>
              <a:t>hospital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cured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</a:t>
            </a:r>
            <a:r>
              <a:rPr lang="de-DE" dirty="0" smtClean="0"/>
              <a:t> </a:t>
            </a:r>
            <a:r>
              <a:rPr lang="de-DE" dirty="0" err="1" smtClean="0"/>
              <a:t>till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last time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hospital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chance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need</a:t>
            </a:r>
            <a:r>
              <a:rPr lang="de-DE" dirty="0" smtClean="0"/>
              <a:t> intensive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Everyone</a:t>
            </a:r>
            <a:r>
              <a:rPr lang="de-DE" dirty="0" smtClean="0"/>
              <a:t> still in intensive care</a:t>
            </a:r>
            <a:br>
              <a:rPr lang="de-DE" dirty="0" smtClean="0"/>
            </a:b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chance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die (per </a:t>
            </a:r>
            <a:r>
              <a:rPr lang="de-DE" dirty="0" err="1" smtClean="0"/>
              <a:t>day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2" name="Rechteck 411"/>
          <p:cNvSpPr/>
          <p:nvPr/>
        </p:nvSpPr>
        <p:spPr>
          <a:xfrm>
            <a:off x="1950607" y="246743"/>
            <a:ext cx="7519341" cy="64225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hteck 412"/>
          <p:cNvSpPr/>
          <p:nvPr/>
        </p:nvSpPr>
        <p:spPr>
          <a:xfrm>
            <a:off x="94219" y="380052"/>
            <a:ext cx="3509792" cy="63107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feld 413"/>
          <p:cNvSpPr txBox="1"/>
          <p:nvPr/>
        </p:nvSpPr>
        <p:spPr>
          <a:xfrm>
            <a:off x="3291890" y="-6255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I: </a:t>
            </a:r>
            <a:r>
              <a:rPr lang="de-DE" dirty="0" err="1" smtClean="0"/>
              <a:t>infected</a:t>
            </a:r>
            <a:endParaRPr lang="en-US" dirty="0"/>
          </a:p>
        </p:txBody>
      </p:sp>
      <p:sp>
        <p:nvSpPr>
          <p:cNvPr id="415" name="Textfeld 414"/>
          <p:cNvSpPr txBox="1"/>
          <p:nvPr/>
        </p:nvSpPr>
        <p:spPr>
          <a:xfrm>
            <a:off x="121296" y="-71346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S: </a:t>
            </a:r>
            <a:r>
              <a:rPr lang="de-DE" dirty="0" err="1" smtClean="0"/>
              <a:t>susceptible</a:t>
            </a:r>
            <a:endParaRPr lang="en-US" dirty="0"/>
          </a:p>
        </p:txBody>
      </p:sp>
      <p:cxnSp>
        <p:nvCxnSpPr>
          <p:cNvPr id="448" name="Gerade Verbindung mit Pfeil 447"/>
          <p:cNvCxnSpPr/>
          <p:nvPr/>
        </p:nvCxnSpPr>
        <p:spPr>
          <a:xfrm flipV="1">
            <a:off x="1577508" y="2327350"/>
            <a:ext cx="14417" cy="13144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feld 452"/>
          <p:cNvSpPr txBox="1"/>
          <p:nvPr/>
        </p:nvSpPr>
        <p:spPr>
          <a:xfrm>
            <a:off x="1139058" y="2963591"/>
            <a:ext cx="749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dq</a:t>
            </a:r>
            <a:r>
              <a:rPr lang="de-DE" sz="1400" dirty="0" smtClean="0"/>
              <a:t>(t)</a:t>
            </a:r>
          </a:p>
        </p:txBody>
      </p:sp>
      <p:cxnSp>
        <p:nvCxnSpPr>
          <p:cNvPr id="507" name="Gerade Verbindung mit Pfeil 506"/>
          <p:cNvCxnSpPr>
            <a:stCxn id="375" idx="3"/>
            <a:endCxn id="290" idx="1"/>
          </p:cNvCxnSpPr>
          <p:nvPr/>
        </p:nvCxnSpPr>
        <p:spPr>
          <a:xfrm>
            <a:off x="8323130" y="4238757"/>
            <a:ext cx="1689249" cy="3539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feld 508"/>
          <p:cNvSpPr txBox="1"/>
          <p:nvPr/>
        </p:nvSpPr>
        <p:spPr>
          <a:xfrm>
            <a:off x="9133623" y="4615126"/>
            <a:ext cx="31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290" name="Abgerundetes Rechteck 289"/>
          <p:cNvSpPr/>
          <p:nvPr/>
        </p:nvSpPr>
        <p:spPr>
          <a:xfrm>
            <a:off x="10012379" y="4321890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r>
              <a:rPr lang="de-DE" baseline="-25000" dirty="0" smtClean="0"/>
              <a:t>R</a:t>
            </a:r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91" name="Textfeld 290"/>
          <p:cNvSpPr txBox="1"/>
          <p:nvPr/>
        </p:nvSpPr>
        <p:spPr>
          <a:xfrm>
            <a:off x="9956468" y="374223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sp>
        <p:nvSpPr>
          <p:cNvPr id="292" name="Rechteck 291"/>
          <p:cNvSpPr/>
          <p:nvPr/>
        </p:nvSpPr>
        <p:spPr>
          <a:xfrm>
            <a:off x="9986970" y="3704914"/>
            <a:ext cx="1714384" cy="1322333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Abgerundetes Rechteck 293"/>
          <p:cNvSpPr/>
          <p:nvPr/>
        </p:nvSpPr>
        <p:spPr>
          <a:xfrm>
            <a:off x="5911255" y="5458338"/>
            <a:ext cx="1155790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r>
              <a:rPr lang="de-DE" baseline="-25000" dirty="0" smtClean="0"/>
              <a:t>IC</a:t>
            </a:r>
          </a:p>
          <a:p>
            <a:pPr algn="ctr"/>
            <a:r>
              <a:rPr lang="de-DE" dirty="0" smtClean="0"/>
              <a:t>Intensive care</a:t>
            </a:r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5827282" y="5076030"/>
            <a:ext cx="2985074" cy="1282327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8" name="Gruppieren 297"/>
          <p:cNvGrpSpPr/>
          <p:nvPr/>
        </p:nvGrpSpPr>
        <p:grpSpPr>
          <a:xfrm>
            <a:off x="7257173" y="5233643"/>
            <a:ext cx="1034845" cy="673789"/>
            <a:chOff x="4850698" y="3663378"/>
            <a:chExt cx="6800228" cy="2576640"/>
          </a:xfrm>
        </p:grpSpPr>
        <p:sp>
          <p:nvSpPr>
            <p:cNvPr id="299" name="Rechteck 298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0" name="Rechteck 299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1" name="Rechteck 300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2" name="Rechteck 301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3" name="Rechteck 302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4" name="Rechteck 303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05" name="Gerade Verbindung mit Pfeil 304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hteck 30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7" name="Rechteck 30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9" name="Rechteck 30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1" name="Rechteck 310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2" name="Textfeld 31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313" name="Gerade Verbindung mit Pfeil 312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feld 313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315" name="Textfeld 314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316" name="Textfeld 315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317" name="Textfeld 316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318" name="Textfeld 317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319" name="Textfeld 318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320" name="Textfeld 319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321" name="Textfeld 320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322" name="Textfeld 321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324" name="Textfeld 323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325" name="Textfeld 324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327" name="Rechteck 326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0" name="Textfeld 32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331" name="Rechteck 33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2" name="Textfeld 33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333" name="Rechteck 33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5" name="Textfeld 334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337" name="Rechteck 336"/>
          <p:cNvSpPr/>
          <p:nvPr/>
        </p:nvSpPr>
        <p:spPr>
          <a:xfrm>
            <a:off x="7196316" y="5341282"/>
            <a:ext cx="1277622" cy="5127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2" name="Gerade Verbindung mit Pfeil 371"/>
          <p:cNvCxnSpPr>
            <a:stCxn id="376" idx="2"/>
            <a:endCxn id="337" idx="0"/>
          </p:cNvCxnSpPr>
          <p:nvPr/>
        </p:nvCxnSpPr>
        <p:spPr>
          <a:xfrm flipH="1">
            <a:off x="7835127" y="4504824"/>
            <a:ext cx="69197" cy="8364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/>
          <p:cNvSpPr/>
          <p:nvPr/>
        </p:nvSpPr>
        <p:spPr>
          <a:xfrm>
            <a:off x="7328114" y="4116278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hteck 374"/>
          <p:cNvSpPr/>
          <p:nvPr/>
        </p:nvSpPr>
        <p:spPr>
          <a:xfrm>
            <a:off x="8224929" y="4052652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feld 377"/>
          <p:cNvSpPr txBox="1"/>
          <p:nvPr/>
        </p:nvSpPr>
        <p:spPr>
          <a:xfrm>
            <a:off x="7538142" y="4778682"/>
            <a:ext cx="31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380" name="Textfeld 379"/>
          <p:cNvSpPr txBox="1"/>
          <p:nvPr/>
        </p:nvSpPr>
        <p:spPr>
          <a:xfrm>
            <a:off x="7857013" y="4722645"/>
            <a:ext cx="515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baseline="-25000" dirty="0" err="1" smtClean="0"/>
              <a:t>IC</a:t>
            </a:r>
            <a:endParaRPr lang="en-US" sz="1400" baseline="-25000" dirty="0"/>
          </a:p>
        </p:txBody>
      </p:sp>
      <p:cxnSp>
        <p:nvCxnSpPr>
          <p:cNvPr id="384" name="Gerade Verbindung mit Pfeil 383"/>
          <p:cNvCxnSpPr>
            <a:endCxn id="376" idx="2"/>
          </p:cNvCxnSpPr>
          <p:nvPr/>
        </p:nvCxnSpPr>
        <p:spPr>
          <a:xfrm flipV="1">
            <a:off x="5325678" y="4504824"/>
            <a:ext cx="2578646" cy="5829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feld 384"/>
          <p:cNvSpPr txBox="1"/>
          <p:nvPr/>
        </p:nvSpPr>
        <p:spPr>
          <a:xfrm>
            <a:off x="10132343" y="1622704"/>
            <a:ext cx="155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measured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but immune</a:t>
            </a:r>
            <a:endParaRPr lang="en-US" dirty="0"/>
          </a:p>
        </p:txBody>
      </p:sp>
      <p:sp>
        <p:nvSpPr>
          <p:cNvPr id="388" name="Abgerundetes Rechteck 387"/>
          <p:cNvSpPr/>
          <p:nvPr/>
        </p:nvSpPr>
        <p:spPr>
          <a:xfrm>
            <a:off x="2052198" y="4903594"/>
            <a:ext cx="1561242" cy="1014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</a:t>
            </a:r>
            <a:r>
              <a:rPr lang="de-DE" baseline="-25000" dirty="0" err="1" smtClean="0"/>
              <a:t>q</a:t>
            </a:r>
            <a:endParaRPr lang="de-DE" baseline="-25000" dirty="0" smtClean="0"/>
          </a:p>
          <a:p>
            <a:pPr algn="ctr"/>
            <a:r>
              <a:rPr lang="de-DE" dirty="0" err="1" smtClean="0"/>
              <a:t>Infected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quarantined</a:t>
            </a:r>
            <a:endParaRPr lang="en-US" dirty="0"/>
          </a:p>
        </p:txBody>
      </p:sp>
      <p:cxnSp>
        <p:nvCxnSpPr>
          <p:cNvPr id="465" name="Gerade Verbindung mit Pfeil 464"/>
          <p:cNvCxnSpPr>
            <a:endCxn id="538" idx="0"/>
          </p:cNvCxnSpPr>
          <p:nvPr/>
        </p:nvCxnSpPr>
        <p:spPr>
          <a:xfrm flipH="1">
            <a:off x="2851237" y="2839769"/>
            <a:ext cx="1812320" cy="33311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 Verbindung mit Pfeil 466"/>
          <p:cNvCxnSpPr>
            <a:stCxn id="539" idx="3"/>
            <a:endCxn id="150" idx="1"/>
          </p:cNvCxnSpPr>
          <p:nvPr/>
        </p:nvCxnSpPr>
        <p:spPr>
          <a:xfrm flipV="1">
            <a:off x="3300639" y="2574824"/>
            <a:ext cx="6847665" cy="3708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Textfeld 467"/>
          <p:cNvSpPr txBox="1"/>
          <p:nvPr/>
        </p:nvSpPr>
        <p:spPr>
          <a:xfrm>
            <a:off x="3448469" y="446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</a:t>
            </a:r>
            <a:endParaRPr lang="en-US" dirty="0"/>
          </a:p>
        </p:txBody>
      </p:sp>
      <p:sp>
        <p:nvSpPr>
          <p:cNvPr id="469" name="Textfeld 468"/>
          <p:cNvSpPr txBox="1"/>
          <p:nvPr/>
        </p:nvSpPr>
        <p:spPr>
          <a:xfrm>
            <a:off x="9658969" y="2773049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cxnSp>
        <p:nvCxnSpPr>
          <p:cNvPr id="470" name="Gerade Verbindung mit Pfeil 469"/>
          <p:cNvCxnSpPr>
            <a:endCxn id="376" idx="2"/>
          </p:cNvCxnSpPr>
          <p:nvPr/>
        </p:nvCxnSpPr>
        <p:spPr>
          <a:xfrm flipV="1">
            <a:off x="3353430" y="4504824"/>
            <a:ext cx="4550894" cy="18889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feld 470"/>
          <p:cNvSpPr txBox="1"/>
          <p:nvPr/>
        </p:nvSpPr>
        <p:spPr>
          <a:xfrm>
            <a:off x="5465883" y="5357533"/>
            <a:ext cx="29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cxnSp>
        <p:nvCxnSpPr>
          <p:cNvPr id="472" name="Gerade Verbindung mit Pfeil 471"/>
          <p:cNvCxnSpPr>
            <a:stCxn id="538" idx="0"/>
            <a:endCxn id="279" idx="2"/>
          </p:cNvCxnSpPr>
          <p:nvPr/>
        </p:nvCxnSpPr>
        <p:spPr>
          <a:xfrm flipV="1">
            <a:off x="2851237" y="5325023"/>
            <a:ext cx="1909095" cy="8458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feld 472"/>
          <p:cNvSpPr txBox="1"/>
          <p:nvPr/>
        </p:nvSpPr>
        <p:spPr>
          <a:xfrm>
            <a:off x="3759813" y="5369806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</a:t>
            </a:r>
            <a:endParaRPr lang="en-US" sz="1400" dirty="0"/>
          </a:p>
        </p:txBody>
      </p:sp>
      <p:grpSp>
        <p:nvGrpSpPr>
          <p:cNvPr id="503" name="Gruppieren 502"/>
          <p:cNvGrpSpPr/>
          <p:nvPr/>
        </p:nvGrpSpPr>
        <p:grpSpPr>
          <a:xfrm>
            <a:off x="2357352" y="5940865"/>
            <a:ext cx="1034845" cy="673789"/>
            <a:chOff x="4850698" y="3663378"/>
            <a:chExt cx="6800228" cy="2576640"/>
          </a:xfrm>
        </p:grpSpPr>
        <p:sp>
          <p:nvSpPr>
            <p:cNvPr id="504" name="Rechteck 503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05" name="Rechteck 504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06" name="Rechteck 505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08" name="Rechteck 507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0" name="Rechteck 509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1" name="Rechteck 510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512" name="Gerade Verbindung mit Pfeil 511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Rechteck 512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4" name="Rechteck 513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5" name="Rechteck 514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6" name="Rechteck 515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7" name="Rechteck 516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8" name="Textfeld 517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519" name="Gerade Verbindung mit Pfeil 518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feld 519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521" name="Textfeld 520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522" name="Textfeld 521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523" name="Textfeld 522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524" name="Textfeld 523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525" name="Textfeld 524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526" name="Textfeld 525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527" name="Textfeld 526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528" name="Textfeld 527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529" name="Textfeld 528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530" name="Textfeld 529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531" name="Rechteck 530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2" name="Textfeld 531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533" name="Rechteck 532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4" name="Textfeld 533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535" name="Rechteck 534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6" name="Textfeld 535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537" name="Rechteck 536"/>
          <p:cNvSpPr/>
          <p:nvPr/>
        </p:nvSpPr>
        <p:spPr>
          <a:xfrm>
            <a:off x="2339335" y="6237174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hteck 537"/>
          <p:cNvSpPr/>
          <p:nvPr/>
        </p:nvSpPr>
        <p:spPr>
          <a:xfrm>
            <a:off x="2371849" y="6170873"/>
            <a:ext cx="958775" cy="3722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hteck 538"/>
          <p:cNvSpPr/>
          <p:nvPr/>
        </p:nvSpPr>
        <p:spPr>
          <a:xfrm>
            <a:off x="3203177" y="6014792"/>
            <a:ext cx="97462" cy="5373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34328" y="2810827"/>
            <a:ext cx="1370271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susceptible</a:t>
            </a: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56122" y="1430714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93026" y="1813282"/>
            <a:ext cx="1200529" cy="987524"/>
            <a:chOff x="831471" y="1610336"/>
            <a:chExt cx="1200529" cy="1268482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15" name="Textfeld 14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16" name="Textfeld 15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18" name="Textfeld 17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20" name="Textfeld 19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22" name="Gerade Verbindung mit Pfeil 21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feld 60"/>
            <p:cNvSpPr txBox="1"/>
            <p:nvPr/>
          </p:nvSpPr>
          <p:spPr>
            <a:xfrm>
              <a:off x="1020228" y="1610336"/>
              <a:ext cx="540212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Age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77327" y="2219178"/>
            <a:ext cx="1034845" cy="673789"/>
            <a:chOff x="4850698" y="3663378"/>
            <a:chExt cx="6800228" cy="2576640"/>
          </a:xfrm>
        </p:grpSpPr>
        <p:sp>
          <p:nvSpPr>
            <p:cNvPr id="26" name="Rechteck 25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96" name="Gerade Verbindung mit Pfeil 95"/>
          <p:cNvCxnSpPr>
            <a:stCxn id="6" idx="3"/>
          </p:cNvCxnSpPr>
          <p:nvPr/>
        </p:nvCxnSpPr>
        <p:spPr>
          <a:xfrm flipV="1">
            <a:off x="1704599" y="2754336"/>
            <a:ext cx="2290399" cy="4193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feld 143"/>
              <p:cNvSpPr txBox="1"/>
              <p:nvPr/>
            </p:nvSpPr>
            <p:spPr>
              <a:xfrm rot="20873612">
                <a:off x="2135770" y="2949919"/>
                <a:ext cx="1354678" cy="348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Textfeld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3612">
                <a:off x="2135770" y="2949919"/>
                <a:ext cx="1354678" cy="348750"/>
              </a:xfrm>
              <a:prstGeom prst="rect">
                <a:avLst/>
              </a:prstGeom>
              <a:blipFill>
                <a:blip r:embed="rId2"/>
                <a:stretch>
                  <a:fillRect l="-16883" t="-32039" b="-78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Abgerundetes Rechteck 144"/>
          <p:cNvSpPr/>
          <p:nvPr/>
        </p:nvSpPr>
        <p:spPr>
          <a:xfrm>
            <a:off x="10189695" y="4062703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  <a:p>
            <a:pPr algn="ctr"/>
            <a:r>
              <a:rPr lang="de-DE" dirty="0" err="1" smtClean="0"/>
              <a:t>dead</a:t>
            </a:r>
            <a:endParaRPr lang="en-US" dirty="0"/>
          </a:p>
        </p:txBody>
      </p:sp>
      <p:sp>
        <p:nvSpPr>
          <p:cNvPr id="148" name="Rechteck 147"/>
          <p:cNvSpPr/>
          <p:nvPr/>
        </p:nvSpPr>
        <p:spPr>
          <a:xfrm>
            <a:off x="9878718" y="3020827"/>
            <a:ext cx="1707373" cy="19222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feld 148"/>
          <p:cNvSpPr txBox="1"/>
          <p:nvPr/>
        </p:nvSpPr>
        <p:spPr>
          <a:xfrm>
            <a:off x="6090786" y="6349625"/>
            <a:ext cx="228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hospitalized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150" name="Abgerundetes Rechteck 149"/>
          <p:cNvSpPr/>
          <p:nvPr/>
        </p:nvSpPr>
        <p:spPr>
          <a:xfrm>
            <a:off x="10148304" y="2304001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53" name="Rechteck 252"/>
          <p:cNvSpPr/>
          <p:nvPr/>
        </p:nvSpPr>
        <p:spPr>
          <a:xfrm>
            <a:off x="3991824" y="2449186"/>
            <a:ext cx="958775" cy="3722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hteck 381"/>
          <p:cNvSpPr/>
          <p:nvPr/>
        </p:nvSpPr>
        <p:spPr>
          <a:xfrm>
            <a:off x="4823152" y="2293105"/>
            <a:ext cx="97462" cy="5373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Gerade Verbindung mit Pfeil 382"/>
          <p:cNvCxnSpPr>
            <a:stCxn id="382" idx="3"/>
            <a:endCxn id="150" idx="1"/>
          </p:cNvCxnSpPr>
          <p:nvPr/>
        </p:nvCxnSpPr>
        <p:spPr>
          <a:xfrm>
            <a:off x="4920614" y="2561780"/>
            <a:ext cx="5227690" cy="130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feld 385"/>
          <p:cNvSpPr txBox="1"/>
          <p:nvPr/>
        </p:nvSpPr>
        <p:spPr>
          <a:xfrm>
            <a:off x="9594581" y="2278076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9560447" y="726967"/>
            <a:ext cx="2518098" cy="5963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feld 405"/>
          <p:cNvSpPr txBox="1"/>
          <p:nvPr/>
        </p:nvSpPr>
        <p:spPr>
          <a:xfrm>
            <a:off x="9461978" y="380052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R: </a:t>
            </a:r>
            <a:r>
              <a:rPr lang="de-DE" dirty="0" err="1" smtClean="0"/>
              <a:t>removed</a:t>
            </a:r>
            <a:endParaRPr lang="en-US" dirty="0"/>
          </a:p>
        </p:txBody>
      </p:sp>
      <p:sp>
        <p:nvSpPr>
          <p:cNvPr id="412" name="Rechteck 411"/>
          <p:cNvSpPr/>
          <p:nvPr/>
        </p:nvSpPr>
        <p:spPr>
          <a:xfrm>
            <a:off x="2802653" y="246743"/>
            <a:ext cx="6667295" cy="64225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hteck 412"/>
          <p:cNvSpPr/>
          <p:nvPr/>
        </p:nvSpPr>
        <p:spPr>
          <a:xfrm>
            <a:off x="94219" y="380052"/>
            <a:ext cx="2626709" cy="63107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feld 413"/>
          <p:cNvSpPr txBox="1"/>
          <p:nvPr/>
        </p:nvSpPr>
        <p:spPr>
          <a:xfrm>
            <a:off x="3291890" y="-6255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I: </a:t>
            </a:r>
            <a:r>
              <a:rPr lang="de-DE" dirty="0" err="1" smtClean="0"/>
              <a:t>infected</a:t>
            </a:r>
            <a:endParaRPr lang="en-US" dirty="0"/>
          </a:p>
        </p:txBody>
      </p:sp>
      <p:sp>
        <p:nvSpPr>
          <p:cNvPr id="415" name="Textfeld 414"/>
          <p:cNvSpPr txBox="1"/>
          <p:nvPr/>
        </p:nvSpPr>
        <p:spPr>
          <a:xfrm>
            <a:off x="121296" y="-71346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S: </a:t>
            </a:r>
            <a:r>
              <a:rPr lang="de-DE" dirty="0" err="1" smtClean="0"/>
              <a:t>susceptible</a:t>
            </a:r>
            <a:endParaRPr lang="en-US" dirty="0"/>
          </a:p>
        </p:txBody>
      </p:sp>
      <p:grpSp>
        <p:nvGrpSpPr>
          <p:cNvPr id="252" name="Gruppieren 251"/>
          <p:cNvGrpSpPr/>
          <p:nvPr/>
        </p:nvGrpSpPr>
        <p:grpSpPr>
          <a:xfrm>
            <a:off x="3855051" y="386893"/>
            <a:ext cx="1200529" cy="987524"/>
            <a:chOff x="831471" y="1610336"/>
            <a:chExt cx="1200529" cy="1268482"/>
          </a:xfrm>
        </p:grpSpPr>
        <p:grpSp>
          <p:nvGrpSpPr>
            <p:cNvPr id="254" name="Gruppieren 253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295" name="Rechteck 294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296" name="Rechteck 295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338" name="Rechteck 337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389" name="Rechteck 388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390" name="Rechteck 389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391" name="Rechteck 390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392" name="Gruppieren 391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394" name="Textfeld 393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395" name="Textfeld 394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396" name="Textfeld 395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397" name="Textfeld 396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398" name="Textfeld 397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399" name="Textfeld 398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393" name="Gerade Verbindung mit Pfeil 392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Textfeld 255"/>
            <p:cNvSpPr txBox="1"/>
            <p:nvPr/>
          </p:nvSpPr>
          <p:spPr>
            <a:xfrm>
              <a:off x="1020228" y="1610336"/>
              <a:ext cx="540212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Age</a:t>
              </a:r>
              <a:endParaRPr lang="en-US" dirty="0"/>
            </a:p>
          </p:txBody>
        </p:sp>
      </p:grpSp>
      <p:grpSp>
        <p:nvGrpSpPr>
          <p:cNvPr id="400" name="Gruppieren 399"/>
          <p:cNvGrpSpPr/>
          <p:nvPr/>
        </p:nvGrpSpPr>
        <p:grpSpPr>
          <a:xfrm>
            <a:off x="10205327" y="1160169"/>
            <a:ext cx="1200529" cy="987524"/>
            <a:chOff x="831471" y="1610336"/>
            <a:chExt cx="1200529" cy="1268482"/>
          </a:xfrm>
        </p:grpSpPr>
        <p:grpSp>
          <p:nvGrpSpPr>
            <p:cNvPr id="401" name="Gruppieren 400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403" name="Rechteck 402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4" name="Rechteck 403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10" name="Rechteck 409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416" name="Gruppieren 415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418" name="Textfeld 417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419" name="Textfeld 418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420" name="Textfeld 419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421" name="Textfeld 420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422" name="Textfeld 421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423" name="Textfeld 422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417" name="Gerade Verbindung mit Pfeil 416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2" name="Textfeld 401"/>
            <p:cNvSpPr txBox="1"/>
            <p:nvPr/>
          </p:nvSpPr>
          <p:spPr>
            <a:xfrm>
              <a:off x="1020228" y="1610336"/>
              <a:ext cx="852156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District</a:t>
              </a:r>
              <a:endParaRPr lang="en-US" dirty="0"/>
            </a:p>
          </p:txBody>
        </p:sp>
      </p:grpSp>
      <p:grpSp>
        <p:nvGrpSpPr>
          <p:cNvPr id="424" name="Gruppieren 423"/>
          <p:cNvGrpSpPr/>
          <p:nvPr/>
        </p:nvGrpSpPr>
        <p:grpSpPr>
          <a:xfrm>
            <a:off x="10304981" y="3013654"/>
            <a:ext cx="1200529" cy="987524"/>
            <a:chOff x="831471" y="1610336"/>
            <a:chExt cx="1200529" cy="1268482"/>
          </a:xfrm>
        </p:grpSpPr>
        <p:grpSp>
          <p:nvGrpSpPr>
            <p:cNvPr id="425" name="Gruppieren 424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427" name="Rechteck 426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28" name="Rechteck 427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29" name="Rechteck 428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30" name="Rechteck 429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31" name="Rechteck 430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32" name="Rechteck 431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433" name="Gruppieren 432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435" name="Textfeld 434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436" name="Textfeld 435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437" name="Textfeld 436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438" name="Textfeld 437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439" name="Textfeld 438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440" name="Textfeld 439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434" name="Gerade Verbindung mit Pfeil 433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6" name="Textfeld 425"/>
            <p:cNvSpPr txBox="1"/>
            <p:nvPr/>
          </p:nvSpPr>
          <p:spPr>
            <a:xfrm>
              <a:off x="1020228" y="1610336"/>
              <a:ext cx="852156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District</a:t>
              </a:r>
              <a:endParaRPr lang="en-US" dirty="0"/>
            </a:p>
          </p:txBody>
        </p:sp>
      </p:grpSp>
      <p:sp>
        <p:nvSpPr>
          <p:cNvPr id="441" name="Rechteck 440"/>
          <p:cNvSpPr/>
          <p:nvPr/>
        </p:nvSpPr>
        <p:spPr>
          <a:xfrm>
            <a:off x="6213286" y="3441328"/>
            <a:ext cx="3081720" cy="30034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2" name="Gerade Verbindung mit Pfeil 441"/>
          <p:cNvCxnSpPr>
            <a:stCxn id="84" idx="1"/>
            <a:endCxn id="148" idx="1"/>
          </p:cNvCxnSpPr>
          <p:nvPr/>
        </p:nvCxnSpPr>
        <p:spPr>
          <a:xfrm>
            <a:off x="4424271" y="2867312"/>
            <a:ext cx="5454447" cy="11146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feld 442"/>
          <p:cNvSpPr txBox="1"/>
          <p:nvPr/>
        </p:nvSpPr>
        <p:spPr>
          <a:xfrm>
            <a:off x="2948743" y="6311780"/>
            <a:ext cx="27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en-US" dirty="0"/>
          </a:p>
        </p:txBody>
      </p:sp>
      <p:sp>
        <p:nvSpPr>
          <p:cNvPr id="444" name="Rechteck 443"/>
          <p:cNvSpPr/>
          <p:nvPr/>
        </p:nvSpPr>
        <p:spPr>
          <a:xfrm>
            <a:off x="3087574" y="3388113"/>
            <a:ext cx="2963643" cy="30034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33"/>
          <p:cNvSpPr txBox="1"/>
          <p:nvPr/>
        </p:nvSpPr>
        <p:spPr>
          <a:xfrm>
            <a:off x="3842053" y="2854039"/>
            <a:ext cx="12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progression</a:t>
            </a:r>
            <a:endParaRPr lang="en-US" dirty="0"/>
          </a:p>
        </p:txBody>
      </p:sp>
      <p:grpSp>
        <p:nvGrpSpPr>
          <p:cNvPr id="45" name="Gruppieren 44"/>
          <p:cNvGrpSpPr/>
          <p:nvPr/>
        </p:nvGrpSpPr>
        <p:grpSpPr>
          <a:xfrm>
            <a:off x="5737167" y="2529821"/>
            <a:ext cx="1502072" cy="819687"/>
            <a:chOff x="5737167" y="2529821"/>
            <a:chExt cx="1502072" cy="819687"/>
          </a:xfrm>
        </p:grpSpPr>
        <p:sp>
          <p:nvSpPr>
            <p:cNvPr id="445" name="Textfeld 444"/>
            <p:cNvSpPr txBox="1"/>
            <p:nvPr/>
          </p:nvSpPr>
          <p:spPr>
            <a:xfrm>
              <a:off x="5956837" y="2980176"/>
              <a:ext cx="1282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progression</a:t>
              </a:r>
              <a:endParaRPr lang="en-US" dirty="0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737167" y="2529821"/>
              <a:ext cx="1380907" cy="661284"/>
              <a:chOff x="5737167" y="2529821"/>
              <a:chExt cx="1380907" cy="661284"/>
            </a:xfrm>
          </p:grpSpPr>
          <p:cxnSp>
            <p:nvCxnSpPr>
              <p:cNvPr id="32" name="Gerade Verbindung mit Pfeil 31"/>
              <p:cNvCxnSpPr/>
              <p:nvPr/>
            </p:nvCxnSpPr>
            <p:spPr>
              <a:xfrm>
                <a:off x="5737167" y="3038705"/>
                <a:ext cx="13809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Gerade Verbindung mit Pfeil 445"/>
              <p:cNvCxnSpPr/>
              <p:nvPr/>
            </p:nvCxnSpPr>
            <p:spPr>
              <a:xfrm flipV="1">
                <a:off x="5889567" y="2654708"/>
                <a:ext cx="430" cy="536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reihandform 36"/>
              <p:cNvSpPr/>
              <p:nvPr/>
            </p:nvSpPr>
            <p:spPr>
              <a:xfrm>
                <a:off x="5902610" y="2799386"/>
                <a:ext cx="1084667" cy="247476"/>
              </a:xfrm>
              <a:custGeom>
                <a:avLst/>
                <a:gdLst>
                  <a:gd name="connsiteX0" fmla="*/ 0 w 1084667"/>
                  <a:gd name="connsiteY0" fmla="*/ 221287 h 247476"/>
                  <a:gd name="connsiteX1" fmla="*/ 138736 w 1084667"/>
                  <a:gd name="connsiteY1" fmla="*/ 227593 h 247476"/>
                  <a:gd name="connsiteX2" fmla="*/ 447740 w 1084667"/>
                  <a:gd name="connsiteY2" fmla="*/ 570 h 247476"/>
                  <a:gd name="connsiteX3" fmla="*/ 763051 w 1084667"/>
                  <a:gd name="connsiteY3" fmla="*/ 164531 h 247476"/>
                  <a:gd name="connsiteX4" fmla="*/ 1084667 w 1084667"/>
                  <a:gd name="connsiteY4" fmla="*/ 221287 h 24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4667" h="247476">
                    <a:moveTo>
                      <a:pt x="0" y="221287"/>
                    </a:moveTo>
                    <a:cubicBezTo>
                      <a:pt x="32056" y="242833"/>
                      <a:pt x="64113" y="264379"/>
                      <a:pt x="138736" y="227593"/>
                    </a:cubicBezTo>
                    <a:cubicBezTo>
                      <a:pt x="213359" y="190807"/>
                      <a:pt x="343688" y="11080"/>
                      <a:pt x="447740" y="570"/>
                    </a:cubicBezTo>
                    <a:cubicBezTo>
                      <a:pt x="551792" y="-9940"/>
                      <a:pt x="656897" y="127745"/>
                      <a:pt x="763051" y="164531"/>
                    </a:cubicBezTo>
                    <a:cubicBezTo>
                      <a:pt x="869205" y="201317"/>
                      <a:pt x="976936" y="211302"/>
                      <a:pt x="1084667" y="2212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Gerader Verbinder 38"/>
              <p:cNvCxnSpPr/>
              <p:nvPr/>
            </p:nvCxnSpPr>
            <p:spPr>
              <a:xfrm flipV="1">
                <a:off x="6364560" y="2635290"/>
                <a:ext cx="0" cy="403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Gerader Verbinder 446"/>
              <p:cNvCxnSpPr/>
              <p:nvPr/>
            </p:nvCxnSpPr>
            <p:spPr>
              <a:xfrm flipH="1">
                <a:off x="6146278" y="2927159"/>
                <a:ext cx="409516" cy="3322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feld 42"/>
              <p:cNvSpPr txBox="1"/>
              <p:nvPr/>
            </p:nvSpPr>
            <p:spPr>
              <a:xfrm>
                <a:off x="6318752" y="252982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t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449" name="Textfeld 448"/>
              <p:cNvSpPr txBox="1"/>
              <p:nvPr/>
            </p:nvSpPr>
            <p:spPr>
              <a:xfrm>
                <a:off x="6269389" y="27569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latin typeface="Symbol" panose="05050102010706020507" pitchFamily="18" charset="2"/>
                  </a:rPr>
                  <a:t>s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</p:grpSp>
      </p:grpSp>
      <p:grpSp>
        <p:nvGrpSpPr>
          <p:cNvPr id="450" name="Gruppieren 449"/>
          <p:cNvGrpSpPr/>
          <p:nvPr/>
        </p:nvGrpSpPr>
        <p:grpSpPr>
          <a:xfrm>
            <a:off x="3707192" y="3525206"/>
            <a:ext cx="1502072" cy="819687"/>
            <a:chOff x="5737167" y="2529821"/>
            <a:chExt cx="1502072" cy="819687"/>
          </a:xfrm>
        </p:grpSpPr>
        <p:sp>
          <p:nvSpPr>
            <p:cNvPr id="451" name="Textfeld 450"/>
            <p:cNvSpPr txBox="1"/>
            <p:nvPr/>
          </p:nvSpPr>
          <p:spPr>
            <a:xfrm>
              <a:off x="5956837" y="2980176"/>
              <a:ext cx="1282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progression</a:t>
              </a:r>
              <a:endParaRPr lang="en-US" dirty="0"/>
            </a:p>
          </p:txBody>
        </p:sp>
        <p:grpSp>
          <p:nvGrpSpPr>
            <p:cNvPr id="452" name="Gruppieren 451"/>
            <p:cNvGrpSpPr/>
            <p:nvPr/>
          </p:nvGrpSpPr>
          <p:grpSpPr>
            <a:xfrm>
              <a:off x="5737167" y="2529821"/>
              <a:ext cx="1380907" cy="661284"/>
              <a:chOff x="5737167" y="2529821"/>
              <a:chExt cx="1380907" cy="661284"/>
            </a:xfrm>
          </p:grpSpPr>
          <p:cxnSp>
            <p:nvCxnSpPr>
              <p:cNvPr id="454" name="Gerade Verbindung mit Pfeil 453"/>
              <p:cNvCxnSpPr/>
              <p:nvPr/>
            </p:nvCxnSpPr>
            <p:spPr>
              <a:xfrm>
                <a:off x="5737167" y="3038705"/>
                <a:ext cx="13809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Gerade Verbindung mit Pfeil 454"/>
              <p:cNvCxnSpPr/>
              <p:nvPr/>
            </p:nvCxnSpPr>
            <p:spPr>
              <a:xfrm flipV="1">
                <a:off x="5889567" y="2654708"/>
                <a:ext cx="430" cy="536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6" name="Freihandform 455"/>
              <p:cNvSpPr/>
              <p:nvPr/>
            </p:nvSpPr>
            <p:spPr>
              <a:xfrm>
                <a:off x="5902610" y="2799386"/>
                <a:ext cx="1084667" cy="247476"/>
              </a:xfrm>
              <a:custGeom>
                <a:avLst/>
                <a:gdLst>
                  <a:gd name="connsiteX0" fmla="*/ 0 w 1084667"/>
                  <a:gd name="connsiteY0" fmla="*/ 221287 h 247476"/>
                  <a:gd name="connsiteX1" fmla="*/ 138736 w 1084667"/>
                  <a:gd name="connsiteY1" fmla="*/ 227593 h 247476"/>
                  <a:gd name="connsiteX2" fmla="*/ 447740 w 1084667"/>
                  <a:gd name="connsiteY2" fmla="*/ 570 h 247476"/>
                  <a:gd name="connsiteX3" fmla="*/ 763051 w 1084667"/>
                  <a:gd name="connsiteY3" fmla="*/ 164531 h 247476"/>
                  <a:gd name="connsiteX4" fmla="*/ 1084667 w 1084667"/>
                  <a:gd name="connsiteY4" fmla="*/ 221287 h 24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4667" h="247476">
                    <a:moveTo>
                      <a:pt x="0" y="221287"/>
                    </a:moveTo>
                    <a:cubicBezTo>
                      <a:pt x="32056" y="242833"/>
                      <a:pt x="64113" y="264379"/>
                      <a:pt x="138736" y="227593"/>
                    </a:cubicBezTo>
                    <a:cubicBezTo>
                      <a:pt x="213359" y="190807"/>
                      <a:pt x="343688" y="11080"/>
                      <a:pt x="447740" y="570"/>
                    </a:cubicBezTo>
                    <a:cubicBezTo>
                      <a:pt x="551792" y="-9940"/>
                      <a:pt x="656897" y="127745"/>
                      <a:pt x="763051" y="164531"/>
                    </a:cubicBezTo>
                    <a:cubicBezTo>
                      <a:pt x="869205" y="201317"/>
                      <a:pt x="976936" y="211302"/>
                      <a:pt x="1084667" y="2212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7" name="Gerader Verbinder 456"/>
              <p:cNvCxnSpPr/>
              <p:nvPr/>
            </p:nvCxnSpPr>
            <p:spPr>
              <a:xfrm flipV="1">
                <a:off x="6364560" y="2635290"/>
                <a:ext cx="0" cy="403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Gerader Verbinder 457"/>
              <p:cNvCxnSpPr/>
              <p:nvPr/>
            </p:nvCxnSpPr>
            <p:spPr>
              <a:xfrm flipH="1">
                <a:off x="6146278" y="2927159"/>
                <a:ext cx="409516" cy="3322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feld 458"/>
              <p:cNvSpPr txBox="1"/>
              <p:nvPr/>
            </p:nvSpPr>
            <p:spPr>
              <a:xfrm>
                <a:off x="6318752" y="252982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t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460" name="Textfeld 459"/>
              <p:cNvSpPr txBox="1"/>
              <p:nvPr/>
            </p:nvSpPr>
            <p:spPr>
              <a:xfrm>
                <a:off x="6269389" y="27569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latin typeface="Symbol" panose="05050102010706020507" pitchFamily="18" charset="2"/>
                  </a:rPr>
                  <a:t>s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</p:grpSp>
      </p:grpSp>
      <p:sp>
        <p:nvSpPr>
          <p:cNvPr id="49" name="Textfeld 48"/>
          <p:cNvSpPr txBox="1"/>
          <p:nvPr/>
        </p:nvSpPr>
        <p:spPr>
          <a:xfrm rot="16200000">
            <a:off x="2929198" y="5040580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cases</a:t>
            </a:r>
            <a:endParaRPr lang="en-US" dirty="0"/>
          </a:p>
        </p:txBody>
      </p:sp>
      <p:sp>
        <p:nvSpPr>
          <p:cNvPr id="462" name="Textfeld 461"/>
          <p:cNvSpPr txBox="1"/>
          <p:nvPr/>
        </p:nvSpPr>
        <p:spPr>
          <a:xfrm>
            <a:off x="9863429" y="4961424"/>
            <a:ext cx="228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dead</a:t>
            </a:r>
            <a:endParaRPr lang="en-US" dirty="0"/>
          </a:p>
        </p:txBody>
      </p:sp>
      <p:sp>
        <p:nvSpPr>
          <p:cNvPr id="50" name="Textfeld 49"/>
          <p:cNvSpPr txBox="1"/>
          <p:nvPr/>
        </p:nvSpPr>
        <p:spPr>
          <a:xfrm>
            <a:off x="4398609" y="5858774"/>
            <a:ext cx="16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simulation</a:t>
            </a:r>
            <a:r>
              <a:rPr lang="de-DE" dirty="0" smtClean="0"/>
              <a:t> time</a:t>
            </a:r>
            <a:endParaRPr lang="en-US" dirty="0"/>
          </a:p>
        </p:txBody>
      </p:sp>
      <p:cxnSp>
        <p:nvCxnSpPr>
          <p:cNvPr id="463" name="Gerade Verbindung mit Pfeil 462"/>
          <p:cNvCxnSpPr>
            <a:stCxn id="34" idx="0"/>
            <a:endCxn id="488" idx="0"/>
          </p:cNvCxnSpPr>
          <p:nvPr/>
        </p:nvCxnSpPr>
        <p:spPr>
          <a:xfrm>
            <a:off x="4483254" y="2854039"/>
            <a:ext cx="132666" cy="272708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Gerade Verbindung mit Pfeil 463"/>
          <p:cNvCxnSpPr>
            <a:endCxn id="541" idx="0"/>
          </p:cNvCxnSpPr>
          <p:nvPr/>
        </p:nvCxnSpPr>
        <p:spPr>
          <a:xfrm>
            <a:off x="4511252" y="2930062"/>
            <a:ext cx="3094837" cy="2671843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6" name="Gruppieren 465"/>
          <p:cNvGrpSpPr/>
          <p:nvPr/>
        </p:nvGrpSpPr>
        <p:grpSpPr>
          <a:xfrm>
            <a:off x="6476271" y="3917172"/>
            <a:ext cx="1502072" cy="819687"/>
            <a:chOff x="5737167" y="2529821"/>
            <a:chExt cx="1502072" cy="819687"/>
          </a:xfrm>
        </p:grpSpPr>
        <p:sp>
          <p:nvSpPr>
            <p:cNvPr id="474" name="Textfeld 473"/>
            <p:cNvSpPr txBox="1"/>
            <p:nvPr/>
          </p:nvSpPr>
          <p:spPr>
            <a:xfrm>
              <a:off x="5956837" y="2980176"/>
              <a:ext cx="1282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progression</a:t>
              </a:r>
              <a:endParaRPr lang="en-US" dirty="0"/>
            </a:p>
          </p:txBody>
        </p:sp>
        <p:grpSp>
          <p:nvGrpSpPr>
            <p:cNvPr id="475" name="Gruppieren 474"/>
            <p:cNvGrpSpPr/>
            <p:nvPr/>
          </p:nvGrpSpPr>
          <p:grpSpPr>
            <a:xfrm>
              <a:off x="5737167" y="2529821"/>
              <a:ext cx="1380907" cy="661284"/>
              <a:chOff x="5737167" y="2529821"/>
              <a:chExt cx="1380907" cy="661284"/>
            </a:xfrm>
          </p:grpSpPr>
          <p:cxnSp>
            <p:nvCxnSpPr>
              <p:cNvPr id="476" name="Gerade Verbindung mit Pfeil 475"/>
              <p:cNvCxnSpPr/>
              <p:nvPr/>
            </p:nvCxnSpPr>
            <p:spPr>
              <a:xfrm>
                <a:off x="5737167" y="3038705"/>
                <a:ext cx="13809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Gerade Verbindung mit Pfeil 476"/>
              <p:cNvCxnSpPr/>
              <p:nvPr/>
            </p:nvCxnSpPr>
            <p:spPr>
              <a:xfrm flipV="1">
                <a:off x="5889567" y="2654708"/>
                <a:ext cx="430" cy="536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Freihandform 477"/>
              <p:cNvSpPr/>
              <p:nvPr/>
            </p:nvSpPr>
            <p:spPr>
              <a:xfrm>
                <a:off x="5902610" y="2799386"/>
                <a:ext cx="1084667" cy="247476"/>
              </a:xfrm>
              <a:custGeom>
                <a:avLst/>
                <a:gdLst>
                  <a:gd name="connsiteX0" fmla="*/ 0 w 1084667"/>
                  <a:gd name="connsiteY0" fmla="*/ 221287 h 247476"/>
                  <a:gd name="connsiteX1" fmla="*/ 138736 w 1084667"/>
                  <a:gd name="connsiteY1" fmla="*/ 227593 h 247476"/>
                  <a:gd name="connsiteX2" fmla="*/ 447740 w 1084667"/>
                  <a:gd name="connsiteY2" fmla="*/ 570 h 247476"/>
                  <a:gd name="connsiteX3" fmla="*/ 763051 w 1084667"/>
                  <a:gd name="connsiteY3" fmla="*/ 164531 h 247476"/>
                  <a:gd name="connsiteX4" fmla="*/ 1084667 w 1084667"/>
                  <a:gd name="connsiteY4" fmla="*/ 221287 h 24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4667" h="247476">
                    <a:moveTo>
                      <a:pt x="0" y="221287"/>
                    </a:moveTo>
                    <a:cubicBezTo>
                      <a:pt x="32056" y="242833"/>
                      <a:pt x="64113" y="264379"/>
                      <a:pt x="138736" y="227593"/>
                    </a:cubicBezTo>
                    <a:cubicBezTo>
                      <a:pt x="213359" y="190807"/>
                      <a:pt x="343688" y="11080"/>
                      <a:pt x="447740" y="570"/>
                    </a:cubicBezTo>
                    <a:cubicBezTo>
                      <a:pt x="551792" y="-9940"/>
                      <a:pt x="656897" y="127745"/>
                      <a:pt x="763051" y="164531"/>
                    </a:cubicBezTo>
                    <a:cubicBezTo>
                      <a:pt x="869205" y="201317"/>
                      <a:pt x="976936" y="211302"/>
                      <a:pt x="1084667" y="2212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9" name="Gerader Verbinder 478"/>
              <p:cNvCxnSpPr/>
              <p:nvPr/>
            </p:nvCxnSpPr>
            <p:spPr>
              <a:xfrm flipV="1">
                <a:off x="6364560" y="2635290"/>
                <a:ext cx="0" cy="403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Gerader Verbinder 479"/>
              <p:cNvCxnSpPr/>
              <p:nvPr/>
            </p:nvCxnSpPr>
            <p:spPr>
              <a:xfrm flipH="1">
                <a:off x="6146278" y="2927159"/>
                <a:ext cx="409516" cy="3322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Textfeld 480"/>
              <p:cNvSpPr txBox="1"/>
              <p:nvPr/>
            </p:nvSpPr>
            <p:spPr>
              <a:xfrm>
                <a:off x="6318752" y="252982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t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482" name="Textfeld 481"/>
              <p:cNvSpPr txBox="1"/>
              <p:nvPr/>
            </p:nvSpPr>
            <p:spPr>
              <a:xfrm>
                <a:off x="6269389" y="27569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latin typeface="Symbol" panose="05050102010706020507" pitchFamily="18" charset="2"/>
                  </a:rPr>
                  <a:t>s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</p:grpSp>
      </p:grpSp>
      <p:grpSp>
        <p:nvGrpSpPr>
          <p:cNvPr id="62" name="Gruppieren 61"/>
          <p:cNvGrpSpPr/>
          <p:nvPr/>
        </p:nvGrpSpPr>
        <p:grpSpPr>
          <a:xfrm>
            <a:off x="3303146" y="4788417"/>
            <a:ext cx="2407474" cy="1237777"/>
            <a:chOff x="3303146" y="4788417"/>
            <a:chExt cx="2407474" cy="1237777"/>
          </a:xfrm>
        </p:grpSpPr>
        <p:cxnSp>
          <p:nvCxnSpPr>
            <p:cNvPr id="47" name="Gerade Verbindung mit Pfeil 46"/>
            <p:cNvCxnSpPr/>
            <p:nvPr/>
          </p:nvCxnSpPr>
          <p:spPr>
            <a:xfrm>
              <a:off x="3303146" y="5873794"/>
              <a:ext cx="24074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Gerade Verbindung mit Pfeil 460"/>
            <p:cNvCxnSpPr/>
            <p:nvPr/>
          </p:nvCxnSpPr>
          <p:spPr>
            <a:xfrm flipH="1" flipV="1">
              <a:off x="3449495" y="4788417"/>
              <a:ext cx="6051" cy="123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/>
            <p:cNvSpPr/>
            <p:nvPr/>
          </p:nvSpPr>
          <p:spPr>
            <a:xfrm>
              <a:off x="3683680" y="5807390"/>
              <a:ext cx="98223" cy="513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hteck 482"/>
            <p:cNvSpPr/>
            <p:nvPr/>
          </p:nvSpPr>
          <p:spPr>
            <a:xfrm>
              <a:off x="3830868" y="5709052"/>
              <a:ext cx="98223" cy="1454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hteck 483"/>
            <p:cNvSpPr/>
            <p:nvPr/>
          </p:nvSpPr>
          <p:spPr>
            <a:xfrm>
              <a:off x="3978056" y="5596140"/>
              <a:ext cx="98223" cy="2540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hteck 484"/>
            <p:cNvSpPr/>
            <p:nvPr/>
          </p:nvSpPr>
          <p:spPr>
            <a:xfrm>
              <a:off x="4125244" y="5596140"/>
              <a:ext cx="98223" cy="24978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hteck 485"/>
            <p:cNvSpPr/>
            <p:nvPr/>
          </p:nvSpPr>
          <p:spPr>
            <a:xfrm>
              <a:off x="4272432" y="5709052"/>
              <a:ext cx="98223" cy="13259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hteck 486"/>
            <p:cNvSpPr/>
            <p:nvPr/>
          </p:nvSpPr>
          <p:spPr>
            <a:xfrm>
              <a:off x="4419620" y="5650523"/>
              <a:ext cx="98223" cy="18684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hteck 487"/>
            <p:cNvSpPr/>
            <p:nvPr/>
          </p:nvSpPr>
          <p:spPr>
            <a:xfrm>
              <a:off x="4566808" y="5581120"/>
              <a:ext cx="98223" cy="2519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hteck 488"/>
            <p:cNvSpPr/>
            <p:nvPr/>
          </p:nvSpPr>
          <p:spPr>
            <a:xfrm>
              <a:off x="4713996" y="5417618"/>
              <a:ext cx="98223" cy="4111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hteck 489"/>
            <p:cNvSpPr/>
            <p:nvPr/>
          </p:nvSpPr>
          <p:spPr>
            <a:xfrm>
              <a:off x="4861184" y="5220505"/>
              <a:ext cx="98223" cy="6040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hteck 490"/>
            <p:cNvSpPr/>
            <p:nvPr/>
          </p:nvSpPr>
          <p:spPr>
            <a:xfrm>
              <a:off x="5008372" y="5178177"/>
              <a:ext cx="98223" cy="6420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hteck 491"/>
            <p:cNvSpPr/>
            <p:nvPr/>
          </p:nvSpPr>
          <p:spPr>
            <a:xfrm>
              <a:off x="5155560" y="5254978"/>
              <a:ext cx="98223" cy="56097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hteck 492"/>
            <p:cNvSpPr/>
            <p:nvPr/>
          </p:nvSpPr>
          <p:spPr>
            <a:xfrm>
              <a:off x="5302748" y="5596140"/>
              <a:ext cx="98223" cy="2155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hteck 493"/>
            <p:cNvSpPr/>
            <p:nvPr/>
          </p:nvSpPr>
          <p:spPr>
            <a:xfrm>
              <a:off x="5449936" y="5661378"/>
              <a:ext cx="98223" cy="14601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5" name="Gruppieren 494"/>
          <p:cNvGrpSpPr/>
          <p:nvPr/>
        </p:nvGrpSpPr>
        <p:grpSpPr>
          <a:xfrm>
            <a:off x="6293315" y="4809202"/>
            <a:ext cx="2407474" cy="1237777"/>
            <a:chOff x="3303146" y="4788417"/>
            <a:chExt cx="2407474" cy="1237777"/>
          </a:xfrm>
        </p:grpSpPr>
        <p:cxnSp>
          <p:nvCxnSpPr>
            <p:cNvPr id="496" name="Gerade Verbindung mit Pfeil 495"/>
            <p:cNvCxnSpPr/>
            <p:nvPr/>
          </p:nvCxnSpPr>
          <p:spPr>
            <a:xfrm>
              <a:off x="3303146" y="5873794"/>
              <a:ext cx="24074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Gerade Verbindung mit Pfeil 496"/>
            <p:cNvCxnSpPr/>
            <p:nvPr/>
          </p:nvCxnSpPr>
          <p:spPr>
            <a:xfrm flipH="1" flipV="1">
              <a:off x="3449495" y="4788417"/>
              <a:ext cx="6051" cy="123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Rechteck 497"/>
            <p:cNvSpPr/>
            <p:nvPr/>
          </p:nvSpPr>
          <p:spPr>
            <a:xfrm>
              <a:off x="3683680" y="5807390"/>
              <a:ext cx="98223" cy="513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hteck 498"/>
            <p:cNvSpPr/>
            <p:nvPr/>
          </p:nvSpPr>
          <p:spPr>
            <a:xfrm>
              <a:off x="3830868" y="5709052"/>
              <a:ext cx="98223" cy="1454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hteck 499"/>
            <p:cNvSpPr/>
            <p:nvPr/>
          </p:nvSpPr>
          <p:spPr>
            <a:xfrm>
              <a:off x="3978056" y="5596140"/>
              <a:ext cx="98223" cy="2540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hteck 500"/>
            <p:cNvSpPr/>
            <p:nvPr/>
          </p:nvSpPr>
          <p:spPr>
            <a:xfrm>
              <a:off x="4125244" y="5596140"/>
              <a:ext cx="98223" cy="24978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hteck 501"/>
            <p:cNvSpPr/>
            <p:nvPr/>
          </p:nvSpPr>
          <p:spPr>
            <a:xfrm>
              <a:off x="4272432" y="5709052"/>
              <a:ext cx="98223" cy="13259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hteck 539"/>
            <p:cNvSpPr/>
            <p:nvPr/>
          </p:nvSpPr>
          <p:spPr>
            <a:xfrm>
              <a:off x="4419620" y="5650523"/>
              <a:ext cx="98223" cy="18684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hteck 540"/>
            <p:cNvSpPr/>
            <p:nvPr/>
          </p:nvSpPr>
          <p:spPr>
            <a:xfrm>
              <a:off x="4566808" y="5581120"/>
              <a:ext cx="98223" cy="2519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hteck 541"/>
            <p:cNvSpPr/>
            <p:nvPr/>
          </p:nvSpPr>
          <p:spPr>
            <a:xfrm>
              <a:off x="4713996" y="5417618"/>
              <a:ext cx="98223" cy="4111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hteck 542"/>
            <p:cNvSpPr/>
            <p:nvPr/>
          </p:nvSpPr>
          <p:spPr>
            <a:xfrm>
              <a:off x="4861184" y="5220505"/>
              <a:ext cx="98223" cy="6040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hteck 543"/>
            <p:cNvSpPr/>
            <p:nvPr/>
          </p:nvSpPr>
          <p:spPr>
            <a:xfrm>
              <a:off x="5008372" y="5178177"/>
              <a:ext cx="98223" cy="6420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hteck 544"/>
            <p:cNvSpPr/>
            <p:nvPr/>
          </p:nvSpPr>
          <p:spPr>
            <a:xfrm>
              <a:off x="5155560" y="5254978"/>
              <a:ext cx="98223" cy="56097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hteck 545"/>
            <p:cNvSpPr/>
            <p:nvPr/>
          </p:nvSpPr>
          <p:spPr>
            <a:xfrm>
              <a:off x="5302748" y="5596140"/>
              <a:ext cx="98223" cy="2155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hteck 546"/>
            <p:cNvSpPr/>
            <p:nvPr/>
          </p:nvSpPr>
          <p:spPr>
            <a:xfrm>
              <a:off x="5449936" y="5661378"/>
              <a:ext cx="98223" cy="14601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8" name="Textfeld 547"/>
          <p:cNvSpPr txBox="1"/>
          <p:nvPr/>
        </p:nvSpPr>
        <p:spPr>
          <a:xfrm>
            <a:off x="6921136" y="5886101"/>
            <a:ext cx="16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simulation</a:t>
            </a:r>
            <a:r>
              <a:rPr lang="de-DE" dirty="0" smtClean="0"/>
              <a:t> time</a:t>
            </a:r>
            <a:endParaRPr lang="en-US" dirty="0"/>
          </a:p>
        </p:txBody>
      </p:sp>
      <p:sp>
        <p:nvSpPr>
          <p:cNvPr id="549" name="Textfeld 548"/>
          <p:cNvSpPr txBox="1"/>
          <p:nvPr/>
        </p:nvSpPr>
        <p:spPr>
          <a:xfrm rot="16200000">
            <a:off x="5965864" y="5051210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cases</a:t>
            </a:r>
            <a:endParaRPr lang="en-US" dirty="0"/>
          </a:p>
        </p:txBody>
      </p:sp>
      <p:sp>
        <p:nvSpPr>
          <p:cNvPr id="66" name="Textfeld 65"/>
          <p:cNvSpPr txBox="1"/>
          <p:nvPr/>
        </p:nvSpPr>
        <p:spPr>
          <a:xfrm>
            <a:off x="4672798" y="45784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</a:t>
            </a:r>
            <a:endParaRPr lang="en-US" dirty="0"/>
          </a:p>
        </p:txBody>
      </p:sp>
      <p:sp>
        <p:nvSpPr>
          <p:cNvPr id="67" name="Textfeld 66"/>
          <p:cNvSpPr txBox="1"/>
          <p:nvPr/>
        </p:nvSpPr>
        <p:spPr>
          <a:xfrm>
            <a:off x="7057856" y="48822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</a:t>
            </a:r>
            <a:endParaRPr lang="en-US" dirty="0"/>
          </a:p>
        </p:txBody>
      </p:sp>
      <p:grpSp>
        <p:nvGrpSpPr>
          <p:cNvPr id="550" name="Gruppieren 549"/>
          <p:cNvGrpSpPr/>
          <p:nvPr/>
        </p:nvGrpSpPr>
        <p:grpSpPr>
          <a:xfrm>
            <a:off x="2097824" y="1841016"/>
            <a:ext cx="1673594" cy="819687"/>
            <a:chOff x="5737167" y="2529821"/>
            <a:chExt cx="1673594" cy="819687"/>
          </a:xfrm>
        </p:grpSpPr>
        <p:sp>
          <p:nvSpPr>
            <p:cNvPr id="551" name="Textfeld 550"/>
            <p:cNvSpPr txBox="1"/>
            <p:nvPr/>
          </p:nvSpPr>
          <p:spPr>
            <a:xfrm>
              <a:off x="5956837" y="2980176"/>
              <a:ext cx="1453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progression</a:t>
              </a:r>
              <a:r>
                <a:rPr lang="de-DE" dirty="0" smtClean="0"/>
                <a:t> p</a:t>
              </a:r>
              <a:endParaRPr lang="en-US" dirty="0"/>
            </a:p>
          </p:txBody>
        </p:sp>
        <p:grpSp>
          <p:nvGrpSpPr>
            <p:cNvPr id="552" name="Gruppieren 551"/>
            <p:cNvGrpSpPr/>
            <p:nvPr/>
          </p:nvGrpSpPr>
          <p:grpSpPr>
            <a:xfrm>
              <a:off x="5737167" y="2529821"/>
              <a:ext cx="1380907" cy="661284"/>
              <a:chOff x="5737167" y="2529821"/>
              <a:chExt cx="1380907" cy="661284"/>
            </a:xfrm>
          </p:grpSpPr>
          <p:cxnSp>
            <p:nvCxnSpPr>
              <p:cNvPr id="553" name="Gerade Verbindung mit Pfeil 552"/>
              <p:cNvCxnSpPr/>
              <p:nvPr/>
            </p:nvCxnSpPr>
            <p:spPr>
              <a:xfrm>
                <a:off x="5737167" y="3038705"/>
                <a:ext cx="13809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Gerade Verbindung mit Pfeil 553"/>
              <p:cNvCxnSpPr/>
              <p:nvPr/>
            </p:nvCxnSpPr>
            <p:spPr>
              <a:xfrm flipV="1">
                <a:off x="5889567" y="2654708"/>
                <a:ext cx="430" cy="536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5" name="Freihandform 554"/>
              <p:cNvSpPr/>
              <p:nvPr/>
            </p:nvSpPr>
            <p:spPr>
              <a:xfrm>
                <a:off x="5902610" y="2799386"/>
                <a:ext cx="1084667" cy="247476"/>
              </a:xfrm>
              <a:custGeom>
                <a:avLst/>
                <a:gdLst>
                  <a:gd name="connsiteX0" fmla="*/ 0 w 1084667"/>
                  <a:gd name="connsiteY0" fmla="*/ 221287 h 247476"/>
                  <a:gd name="connsiteX1" fmla="*/ 138736 w 1084667"/>
                  <a:gd name="connsiteY1" fmla="*/ 227593 h 247476"/>
                  <a:gd name="connsiteX2" fmla="*/ 447740 w 1084667"/>
                  <a:gd name="connsiteY2" fmla="*/ 570 h 247476"/>
                  <a:gd name="connsiteX3" fmla="*/ 763051 w 1084667"/>
                  <a:gd name="connsiteY3" fmla="*/ 164531 h 247476"/>
                  <a:gd name="connsiteX4" fmla="*/ 1084667 w 1084667"/>
                  <a:gd name="connsiteY4" fmla="*/ 221287 h 24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4667" h="247476">
                    <a:moveTo>
                      <a:pt x="0" y="221287"/>
                    </a:moveTo>
                    <a:cubicBezTo>
                      <a:pt x="32056" y="242833"/>
                      <a:pt x="64113" y="264379"/>
                      <a:pt x="138736" y="227593"/>
                    </a:cubicBezTo>
                    <a:cubicBezTo>
                      <a:pt x="213359" y="190807"/>
                      <a:pt x="343688" y="11080"/>
                      <a:pt x="447740" y="570"/>
                    </a:cubicBezTo>
                    <a:cubicBezTo>
                      <a:pt x="551792" y="-9940"/>
                      <a:pt x="656897" y="127745"/>
                      <a:pt x="763051" y="164531"/>
                    </a:cubicBezTo>
                    <a:cubicBezTo>
                      <a:pt x="869205" y="201317"/>
                      <a:pt x="976936" y="211302"/>
                      <a:pt x="1084667" y="2212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6" name="Gerader Verbinder 555"/>
              <p:cNvCxnSpPr/>
              <p:nvPr/>
            </p:nvCxnSpPr>
            <p:spPr>
              <a:xfrm flipV="1">
                <a:off x="6364560" y="2635290"/>
                <a:ext cx="0" cy="403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Gerader Verbinder 556"/>
              <p:cNvCxnSpPr/>
              <p:nvPr/>
            </p:nvCxnSpPr>
            <p:spPr>
              <a:xfrm flipH="1">
                <a:off x="6146278" y="2927159"/>
                <a:ext cx="409516" cy="3322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Textfeld 557"/>
              <p:cNvSpPr txBox="1"/>
              <p:nvPr/>
            </p:nvSpPr>
            <p:spPr>
              <a:xfrm>
                <a:off x="6318752" y="252982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t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559" name="Textfeld 558"/>
              <p:cNvSpPr txBox="1"/>
              <p:nvPr/>
            </p:nvSpPr>
            <p:spPr>
              <a:xfrm>
                <a:off x="6269389" y="27569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latin typeface="Symbol" panose="05050102010706020507" pitchFamily="18" charset="2"/>
                  </a:rPr>
                  <a:t>s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</p:grpSp>
      </p:grpSp>
      <p:sp>
        <p:nvSpPr>
          <p:cNvPr id="560" name="Rechteck 559"/>
          <p:cNvSpPr/>
          <p:nvPr/>
        </p:nvSpPr>
        <p:spPr>
          <a:xfrm>
            <a:off x="3967764" y="2532529"/>
            <a:ext cx="84540" cy="3160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feld 69"/>
          <p:cNvSpPr txBox="1"/>
          <p:nvPr/>
        </p:nvSpPr>
        <p:spPr>
          <a:xfrm>
            <a:off x="2137729" y="169137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</a:t>
            </a:r>
            <a:r>
              <a:rPr lang="de-DE" baseline="-25000" dirty="0" smtClean="0"/>
              <a:t>p</a:t>
            </a:r>
            <a:endParaRPr lang="en-US" baseline="-25000" dirty="0"/>
          </a:p>
        </p:txBody>
      </p:sp>
      <p:sp>
        <p:nvSpPr>
          <p:cNvPr id="562" name="Textfeld 561"/>
          <p:cNvSpPr txBox="1"/>
          <p:nvPr/>
        </p:nvSpPr>
        <p:spPr>
          <a:xfrm rot="16200000">
            <a:off x="5356817" y="2648683"/>
            <a:ext cx="7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death</a:t>
            </a:r>
            <a:endParaRPr lang="en-US" dirty="0"/>
          </a:p>
        </p:txBody>
      </p:sp>
      <p:sp>
        <p:nvSpPr>
          <p:cNvPr id="563" name="Textfeld 562"/>
          <p:cNvSpPr txBox="1"/>
          <p:nvPr/>
        </p:nvSpPr>
        <p:spPr>
          <a:xfrm rot="16200000">
            <a:off x="3183372" y="3855726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detected</a:t>
            </a:r>
            <a:endParaRPr lang="en-US" dirty="0"/>
          </a:p>
        </p:txBody>
      </p:sp>
      <p:sp>
        <p:nvSpPr>
          <p:cNvPr id="564" name="Textfeld 563"/>
          <p:cNvSpPr txBox="1"/>
          <p:nvPr/>
        </p:nvSpPr>
        <p:spPr>
          <a:xfrm rot="16200000">
            <a:off x="5822009" y="39625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hospitalized</a:t>
            </a:r>
            <a:endParaRPr lang="en-US" dirty="0"/>
          </a:p>
        </p:txBody>
      </p:sp>
      <p:sp>
        <p:nvSpPr>
          <p:cNvPr id="71" name="Textfeld 70"/>
          <p:cNvSpPr txBox="1"/>
          <p:nvPr/>
        </p:nvSpPr>
        <p:spPr>
          <a:xfrm>
            <a:off x="3711121" y="218640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42925" y="492919"/>
            <a:ext cx="1020984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External</a:t>
            </a:r>
            <a:r>
              <a:rPr lang="de-DE" b="1" dirty="0" smtClean="0"/>
              <a:t>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Influx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infected</a:t>
            </a:r>
            <a:r>
              <a:rPr lang="de-DE" dirty="0" smtClean="0"/>
              <a:t> </a:t>
            </a:r>
            <a:r>
              <a:rPr lang="de-DE" dirty="0" err="1" smtClean="0"/>
              <a:t>ppl</a:t>
            </a:r>
            <a:r>
              <a:rPr lang="de-DE" dirty="0" smtClean="0"/>
              <a:t>. (</a:t>
            </a:r>
            <a:r>
              <a:rPr lang="de-DE" dirty="0" err="1" smtClean="0"/>
              <a:t>travel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influencing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infection</a:t>
            </a:r>
            <a:r>
              <a:rPr lang="de-DE" dirty="0" smtClean="0"/>
              <a:t>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awareness</a:t>
            </a:r>
            <a:r>
              <a:rPr lang="de-DE" dirty="0" smtClean="0"/>
              <a:t> (</a:t>
            </a:r>
            <a:r>
              <a:rPr lang="de-DE" dirty="0" err="1" smtClean="0"/>
              <a:t>decreasing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infection</a:t>
            </a:r>
            <a:r>
              <a:rPr lang="de-DE" dirty="0" smtClean="0"/>
              <a:t> rate)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sigmoidal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r>
              <a:rPr lang="de-DE" dirty="0" smtClean="0"/>
              <a:t> (</a:t>
            </a:r>
            <a:r>
              <a:rPr lang="de-DE" dirty="0" err="1" smtClean="0"/>
              <a:t>midpoint</a:t>
            </a:r>
            <a:r>
              <a:rPr lang="de-DE" dirty="0" smtClean="0"/>
              <a:t>, </a:t>
            </a:r>
            <a:r>
              <a:rPr lang="de-DE" dirty="0" err="1" smtClean="0"/>
              <a:t>width</a:t>
            </a:r>
            <a:r>
              <a:rPr lang="de-DE" dirty="0" smtClean="0"/>
              <a:t>, </a:t>
            </a:r>
            <a:r>
              <a:rPr lang="de-DE" dirty="0" err="1" smtClean="0"/>
              <a:t>offset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b="1" dirty="0" err="1" smtClean="0"/>
              <a:t>Steerable</a:t>
            </a:r>
            <a:r>
              <a:rPr lang="de-DE" b="1" dirty="0" smtClean="0"/>
              <a:t> (</a:t>
            </a:r>
            <a:r>
              <a:rPr lang="de-DE" b="1" dirty="0" err="1" smtClean="0"/>
              <a:t>political</a:t>
            </a:r>
            <a:r>
              <a:rPr lang="de-DE" b="1" dirty="0" smtClean="0"/>
              <a:t>) Parameters (</a:t>
            </a:r>
            <a:r>
              <a:rPr lang="de-DE" b="1" dirty="0" err="1" smtClean="0"/>
              <a:t>should</a:t>
            </a:r>
            <a:r>
              <a:rPr lang="de-DE" b="1" dirty="0" smtClean="0"/>
              <a:t> </a:t>
            </a:r>
            <a:r>
              <a:rPr lang="de-DE" b="1" dirty="0" err="1" smtClean="0"/>
              <a:t>be</a:t>
            </a:r>
            <a:r>
              <a:rPr lang="de-DE" b="1" dirty="0" smtClean="0"/>
              <a:t> </a:t>
            </a:r>
            <a:r>
              <a:rPr lang="de-DE" b="1" dirty="0" err="1" smtClean="0"/>
              <a:t>available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time </a:t>
            </a:r>
            <a:r>
              <a:rPr lang="de-DE" b="1" dirty="0" err="1" smtClean="0"/>
              <a:t>traces</a:t>
            </a:r>
            <a:r>
              <a:rPr lang="de-DE" b="1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Quarantine</a:t>
            </a:r>
            <a:r>
              <a:rPr lang="de-DE" dirty="0" smtClean="0"/>
              <a:t>: </a:t>
            </a:r>
            <a:r>
              <a:rPr lang="de-DE" dirty="0" err="1" smtClean="0"/>
              <a:t>influencing</a:t>
            </a:r>
            <a:r>
              <a:rPr lang="de-DE" dirty="0" smtClean="0"/>
              <a:t> q,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delta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time span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effectiveness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(e.g. </a:t>
            </a:r>
            <a:r>
              <a:rPr lang="de-DE" dirty="0" err="1" smtClean="0">
                <a:latin typeface="Symbol" panose="05050102010706020507" pitchFamily="18" charset="2"/>
              </a:rPr>
              <a:t>D</a:t>
            </a:r>
            <a:r>
              <a:rPr lang="de-DE" dirty="0" err="1" smtClean="0"/>
              <a:t>q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Travel </a:t>
            </a:r>
            <a:r>
              <a:rPr lang="de-DE" dirty="0" err="1" smtClean="0"/>
              <a:t>restrictions</a:t>
            </a:r>
            <a:r>
              <a:rPr lang="de-DE" dirty="0" smtClean="0"/>
              <a:t> (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infection</a:t>
            </a:r>
            <a:r>
              <a:rPr lang="de-DE" dirty="0" smtClean="0"/>
              <a:t> rate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effectiveness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/>
              <a:t> (e.g. </a:t>
            </a:r>
            <a:r>
              <a:rPr lang="de-DE" dirty="0" smtClean="0">
                <a:latin typeface="Symbol" panose="05050102010706020507" pitchFamily="18" charset="2"/>
              </a:rPr>
              <a:t>D</a:t>
            </a:r>
            <a:r>
              <a:rPr lang="de-DE" dirty="0" smtClean="0"/>
              <a:t>r</a:t>
            </a:r>
            <a:r>
              <a:rPr lang="de-DE" baseline="-25000" dirty="0" smtClean="0"/>
              <a:t>0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Performing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(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therefore</a:t>
            </a:r>
            <a:r>
              <a:rPr lang="de-DE" dirty="0" smtClean="0"/>
              <a:t> </a:t>
            </a:r>
            <a:r>
              <a:rPr lang="de-DE" dirty="0" err="1" smtClean="0"/>
              <a:t>quarantine</a:t>
            </a:r>
            <a:r>
              <a:rPr lang="de-DE" dirty="0" smtClean="0"/>
              <a:t> rate d)</a:t>
            </a:r>
          </a:p>
          <a:p>
            <a:endParaRPr lang="de-DE" dirty="0" smtClean="0"/>
          </a:p>
          <a:p>
            <a:r>
              <a:rPr lang="de-DE" b="1" dirty="0" err="1" smtClean="0"/>
              <a:t>Axes</a:t>
            </a:r>
            <a:r>
              <a:rPr lang="de-DE" b="1" dirty="0" smtClean="0"/>
              <a:t> (</a:t>
            </a:r>
            <a:r>
              <a:rPr lang="de-DE" b="1" dirty="0" err="1" smtClean="0"/>
              <a:t>each</a:t>
            </a:r>
            <a:r>
              <a:rPr lang="de-DE" b="1" dirty="0" smtClean="0"/>
              <a:t> </a:t>
            </a:r>
            <a:r>
              <a:rPr lang="de-DE" b="1" dirty="0" err="1" smtClean="0"/>
              <a:t>state</a:t>
            </a:r>
            <a:r>
              <a:rPr lang="de-DE" b="1" dirty="0" smtClean="0"/>
              <a:t> </a:t>
            </a:r>
            <a:r>
              <a:rPr lang="de-DE" b="1" dirty="0" err="1" smtClean="0"/>
              <a:t>splits</a:t>
            </a:r>
            <a:r>
              <a:rPr lang="de-DE" b="1" dirty="0" smtClean="0"/>
              <a:t> </a:t>
            </a:r>
            <a:r>
              <a:rPr lang="de-DE" b="1" dirty="0" err="1" smtClean="0"/>
              <a:t>into</a:t>
            </a:r>
            <a:r>
              <a:rPr lang="de-DE" b="1" dirty="0" smtClean="0"/>
              <a:t> sub-</a:t>
            </a:r>
            <a:r>
              <a:rPr lang="de-DE" b="1" dirty="0" err="1" smtClean="0"/>
              <a:t>states</a:t>
            </a:r>
            <a:r>
              <a:rPr lang="de-DE" b="1" dirty="0" smtClean="0"/>
              <a:t> </a:t>
            </a:r>
            <a:r>
              <a:rPr lang="de-DE" b="1" dirty="0" err="1" smtClean="0"/>
              <a:t>according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these</a:t>
            </a:r>
            <a:r>
              <a:rPr lang="de-DE" b="1" dirty="0" smtClean="0"/>
              <a:t> </a:t>
            </a:r>
            <a:r>
              <a:rPr lang="de-DE" b="1" dirty="0" err="1" smtClean="0"/>
              <a:t>axes</a:t>
            </a:r>
            <a:r>
              <a:rPr lang="de-DE" b="1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Age </a:t>
            </a:r>
            <a:r>
              <a:rPr lang="de-DE" dirty="0" err="1" smtClean="0"/>
              <a:t>groups</a:t>
            </a:r>
            <a:r>
              <a:rPr lang="de-DE" dirty="0" smtClean="0"/>
              <a:t> (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a </a:t>
            </a:r>
            <a:r>
              <a:rPr lang="de-DE" dirty="0" err="1" smtClean="0"/>
              <a:t>standard</a:t>
            </a:r>
            <a:r>
              <a:rPr lang="de-DE" dirty="0" smtClean="0"/>
              <a:t>?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deal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standards</a:t>
            </a:r>
            <a:r>
              <a:rPr lang="de-DE" dirty="0" smtClean="0"/>
              <a:t>? Base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Sigmoidal</a:t>
            </a:r>
            <a:r>
              <a:rPr lang="de-DE" dirty="0" smtClean="0"/>
              <a:t> </a:t>
            </a:r>
            <a:r>
              <a:rPr lang="de-DE" dirty="0" err="1" smtClean="0"/>
              <a:t>rates</a:t>
            </a:r>
            <a:r>
              <a:rPr lang="de-DE" dirty="0" smtClean="0"/>
              <a:t> (</a:t>
            </a:r>
            <a:r>
              <a:rPr lang="de-DE" dirty="0" err="1" smtClean="0"/>
              <a:t>midpoint</a:t>
            </a:r>
            <a:r>
              <a:rPr lang="de-DE" dirty="0" smtClean="0"/>
              <a:t>, </a:t>
            </a:r>
            <a:r>
              <a:rPr lang="de-DE" dirty="0" err="1" smtClean="0"/>
              <a:t>width</a:t>
            </a:r>
            <a:r>
              <a:rPr lang="de-DE" dirty="0" smtClean="0"/>
              <a:t>, </a:t>
            </a:r>
            <a:r>
              <a:rPr lang="de-DE" dirty="0" err="1" smtClean="0"/>
              <a:t>offset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Virus </a:t>
            </a:r>
            <a:r>
              <a:rPr lang="de-DE" dirty="0" err="1" smtClean="0"/>
              <a:t>strain</a:t>
            </a:r>
            <a:r>
              <a:rPr lang="de-DE" dirty="0" smtClean="0"/>
              <a:t> </a:t>
            </a:r>
            <a:r>
              <a:rPr lang="de-DE" dirty="0" err="1" smtClean="0"/>
              <a:t>migration</a:t>
            </a:r>
            <a:r>
              <a:rPr lang="de-DE" dirty="0" smtClean="0"/>
              <a:t> (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smtClean="0">
                <a:hlinkClick r:id="rId2"/>
              </a:rPr>
              <a:t>http://nextstrain.org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District</a:t>
            </a:r>
            <a:r>
              <a:rPr lang="de-DE" dirty="0" smtClean="0"/>
              <a:t>, Region, 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Individual t</a:t>
            </a:r>
            <a:r>
              <a:rPr lang="de-DE" baseline="-25000" dirty="0" smtClean="0"/>
              <a:t>0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unknown</a:t>
            </a:r>
            <a:r>
              <a:rPr lang="de-DE" dirty="0" smtClean="0"/>
              <a:t> t</a:t>
            </a:r>
            <a:r>
              <a:rPr lang="de-DE" baseline="-25000" dirty="0" smtClean="0"/>
              <a:t>0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</a:t>
            </a:r>
            <a:r>
              <a:rPr lang="de-DE" baseline="-25000" dirty="0" smtClean="0"/>
              <a:t>0</a:t>
            </a:r>
            <a:r>
              <a:rPr lang="de-DE" dirty="0" smtClean="0"/>
              <a:t> (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differentiable</a:t>
            </a:r>
            <a:r>
              <a:rPr lang="de-DE" dirty="0" smtClean="0"/>
              <a:t>?)</a:t>
            </a:r>
            <a:endParaRPr lang="de-DE" baseline="-25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separate </a:t>
            </a:r>
            <a:r>
              <a:rPr lang="de-DE" dirty="0" err="1" smtClean="0"/>
              <a:t>rates</a:t>
            </a:r>
            <a:r>
              <a:rPr lang="de-DE" dirty="0" smtClean="0"/>
              <a:t> (M/F)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Disease</a:t>
            </a:r>
            <a:r>
              <a:rPr lang="de-DE" dirty="0" smtClean="0"/>
              <a:t> Progression (</a:t>
            </a:r>
            <a:r>
              <a:rPr lang="de-DE" dirty="0" err="1" smtClean="0"/>
              <a:t>works</a:t>
            </a:r>
            <a:r>
              <a:rPr lang="de-DE" dirty="0" smtClean="0"/>
              <a:t> like a </a:t>
            </a:r>
            <a:r>
              <a:rPr lang="de-DE" dirty="0" err="1" smtClean="0"/>
              <a:t>queue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progression-dependent</a:t>
            </a:r>
            <a:r>
              <a:rPr lang="de-DE" dirty="0" smtClean="0"/>
              <a:t> </a:t>
            </a:r>
            <a:r>
              <a:rPr lang="de-DE" dirty="0" err="1" smtClean="0"/>
              <a:t>transition</a:t>
            </a:r>
            <a:r>
              <a:rPr lang="de-DE" dirty="0" smtClean="0"/>
              <a:t> </a:t>
            </a:r>
            <a:r>
              <a:rPr lang="de-DE" dirty="0" err="1" smtClean="0"/>
              <a:t>rates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99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745650" y="2845702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suceptible</a:t>
            </a:r>
            <a:endParaRPr lang="en-US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860499" y="1923142"/>
            <a:ext cx="1171501" cy="955676"/>
            <a:chOff x="1245222" y="2888344"/>
            <a:chExt cx="3162400" cy="2860511"/>
          </a:xfrm>
        </p:grpSpPr>
        <p:sp>
          <p:nvSpPr>
            <p:cNvPr id="7" name="Rechteck 6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245222" y="5123553"/>
              <a:ext cx="3162400" cy="625302"/>
              <a:chOff x="1245222" y="5123553"/>
              <a:chExt cx="3162400" cy="625302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1245222" y="5130802"/>
                <a:ext cx="771112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0-4</a:t>
                </a:r>
                <a:endParaRPr lang="en-US" sz="6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706425" y="5188858"/>
                <a:ext cx="874965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5-14</a:t>
                </a:r>
                <a:endParaRPr lang="en-US" sz="600" dirty="0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2134597" y="5138061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15-34</a:t>
                </a:r>
                <a:endParaRPr lang="en-US" sz="600" dirty="0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2606311" y="5188864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35-59</a:t>
                </a:r>
                <a:endParaRPr lang="en-US" sz="600" dirty="0"/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3056254" y="5123553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60-79</a:t>
                </a:r>
                <a:endParaRPr lang="en-US" sz="600" dirty="0"/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3597568" y="5196117"/>
                <a:ext cx="810054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80+</a:t>
                </a:r>
                <a:endParaRPr lang="en-US" sz="600" dirty="0"/>
              </a:p>
            </p:txBody>
          </p:sp>
        </p:grpSp>
        <p:cxnSp>
          <p:nvCxnSpPr>
            <p:cNvPr id="22" name="Gerade Verbindung mit Pfeil 21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/>
        </p:nvGrpSpPr>
        <p:grpSpPr>
          <a:xfrm>
            <a:off x="7894765" y="3677893"/>
            <a:ext cx="2809521" cy="2615550"/>
            <a:chOff x="1245222" y="2888344"/>
            <a:chExt cx="2809521" cy="2615550"/>
          </a:xfrm>
        </p:grpSpPr>
        <p:sp>
          <p:nvSpPr>
            <p:cNvPr id="26" name="Rechteck 25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uppieren 31"/>
            <p:cNvGrpSpPr/>
            <p:nvPr/>
          </p:nvGrpSpPr>
          <p:grpSpPr>
            <a:xfrm>
              <a:off x="1245222" y="5123553"/>
              <a:ext cx="2809521" cy="380341"/>
              <a:chOff x="1245222" y="5123553"/>
              <a:chExt cx="2809521" cy="380341"/>
            </a:xfrm>
          </p:grpSpPr>
          <p:sp>
            <p:nvSpPr>
              <p:cNvPr id="34" name="Textfeld 33"/>
              <p:cNvSpPr txBox="1"/>
              <p:nvPr/>
            </p:nvSpPr>
            <p:spPr>
              <a:xfrm>
                <a:off x="1245222" y="5130801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0-4</a:t>
                </a:r>
                <a:endParaRPr lang="en-US" sz="1400" dirty="0"/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1706424" y="5188857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5-14</a:t>
                </a:r>
                <a:endParaRPr lang="en-US" sz="1400" dirty="0"/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2134596" y="5138061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15-34</a:t>
                </a:r>
                <a:endParaRPr lang="en-US" sz="1400" dirty="0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2606310" y="518886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35-59</a:t>
                </a:r>
                <a:endParaRPr lang="en-US" sz="1400" dirty="0"/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056253" y="512355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60-79</a:t>
                </a:r>
                <a:endParaRPr lang="en-US" sz="1400" dirty="0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3597567" y="5196117"/>
                <a:ext cx="457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80+</a:t>
                </a:r>
                <a:endParaRPr lang="en-US" sz="1400" dirty="0"/>
              </a:p>
            </p:txBody>
          </p:sp>
        </p:grpSp>
        <p:cxnSp>
          <p:nvCxnSpPr>
            <p:cNvPr id="33" name="Gerade Verbindung mit Pfeil 32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bgerundetes Rechteck 39"/>
          <p:cNvSpPr/>
          <p:nvPr/>
        </p:nvSpPr>
        <p:spPr>
          <a:xfrm>
            <a:off x="3009175" y="2876393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3114931" y="1923142"/>
            <a:ext cx="1171501" cy="955676"/>
            <a:chOff x="1245222" y="2888344"/>
            <a:chExt cx="3162400" cy="2860511"/>
          </a:xfrm>
        </p:grpSpPr>
        <p:sp>
          <p:nvSpPr>
            <p:cNvPr id="42" name="Rechteck 41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1245222" y="5123553"/>
              <a:ext cx="3162400" cy="625302"/>
              <a:chOff x="1245222" y="5123553"/>
              <a:chExt cx="3162400" cy="625302"/>
            </a:xfrm>
          </p:grpSpPr>
          <p:sp>
            <p:nvSpPr>
              <p:cNvPr id="50" name="Textfeld 49"/>
              <p:cNvSpPr txBox="1"/>
              <p:nvPr/>
            </p:nvSpPr>
            <p:spPr>
              <a:xfrm>
                <a:off x="1245222" y="5130802"/>
                <a:ext cx="771112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0-4</a:t>
                </a:r>
                <a:endParaRPr lang="en-US" sz="600" dirty="0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1706425" y="5188858"/>
                <a:ext cx="874965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5-14</a:t>
                </a:r>
                <a:endParaRPr lang="en-US" sz="600" dirty="0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2134597" y="5138061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15-34</a:t>
                </a:r>
                <a:endParaRPr lang="en-US" sz="600" dirty="0"/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2606311" y="5188864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35-59</a:t>
                </a:r>
                <a:endParaRPr lang="en-US" sz="600" dirty="0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3056254" y="5123553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60-79</a:t>
                </a:r>
                <a:endParaRPr lang="en-US" sz="6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3597568" y="5196117"/>
                <a:ext cx="810054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80+</a:t>
                </a:r>
                <a:endParaRPr lang="en-US" sz="600" dirty="0"/>
              </a:p>
            </p:txBody>
          </p:sp>
        </p:grpSp>
        <p:cxnSp>
          <p:nvCxnSpPr>
            <p:cNvPr id="49" name="Gerade Verbindung mit Pfeil 48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6031645" y="783771"/>
            <a:ext cx="5057269" cy="2167905"/>
            <a:chOff x="4850698" y="3663378"/>
            <a:chExt cx="6800228" cy="2576640"/>
          </a:xfrm>
        </p:grpSpPr>
        <p:sp>
          <p:nvSpPr>
            <p:cNvPr id="57" name="Rechteck 56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63" name="Gerade Verbindung mit Pfeil 6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70" name="Gerade Verbindung mit Pfeil 69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03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Breitbild</PresentationFormat>
  <Paragraphs>275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Symbol</vt:lpstr>
      <vt:lpstr>Office</vt:lpstr>
      <vt:lpstr>CORONA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</dc:title>
  <dc:creator>Rainer Heintzmann</dc:creator>
  <cp:lastModifiedBy>Rainer Heintzmann</cp:lastModifiedBy>
  <cp:revision>63</cp:revision>
  <cp:lastPrinted>2020-04-03T16:37:33Z</cp:lastPrinted>
  <dcterms:created xsi:type="dcterms:W3CDTF">2020-03-23T08:23:54Z</dcterms:created>
  <dcterms:modified xsi:type="dcterms:W3CDTF">2020-11-05T11:25:47Z</dcterms:modified>
</cp:coreProperties>
</file>