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58" r:id="rId4"/>
    <p:sldId id="267" r:id="rId6"/>
    <p:sldId id="259" r:id="rId7"/>
    <p:sldId id="269" r:id="rId8"/>
    <p:sldId id="268" r:id="rId9"/>
    <p:sldId id="270" r:id="rId10"/>
    <p:sldId id="260" r:id="rId11"/>
    <p:sldId id="264" r:id="rId12"/>
  </p:sldIdLst>
  <p:sldSz cx="12192000" cy="6858000"/>
  <p:notesSz cx="6858000" cy="9144000"/>
  <p:custDataLst>
    <p:tags r:id="rId16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EBBBCC-DAD2-459C-BE2E-F6DE35CF9A28}" styleName="深色样式 2 - 强调 3/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7315" autoAdjust="0"/>
  </p:normalViewPr>
  <p:slideViewPr>
    <p:cSldViewPr snapToGrid="0">
      <p:cViewPr varScale="1">
        <p:scale>
          <a:sx n="92" d="100"/>
          <a:sy n="92" d="100"/>
        </p:scale>
        <p:origin x="11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gs" Target="tags/tag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5DF145-1A82-44E2-A442-A1E9016BF2A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CF5CD5-B8B6-442C-9F11-5BE56084000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Entity relation model? </a:t>
            </a:r>
            <a:r>
              <a:rPr lang="zh-CN" altLang="en-US" dirty="0"/>
              <a:t>笑。。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CF5CD5-B8B6-442C-9F11-5BE56084000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charset="0"/>
                <a:ea typeface="MS PGothic" panose="020B060007020508020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charset="0"/>
                <a:ea typeface="MS PGothic" panose="020B060007020508020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charset="0"/>
                <a:ea typeface="MS PGothic" panose="020B060007020508020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charset="0"/>
                <a:ea typeface="MS PGothic" panose="020B060007020508020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charset="0"/>
                <a:ea typeface="MS PGothic" panose="020B060007020508020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charset="0"/>
                <a:ea typeface="MS PGothic" panose="020B060007020508020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charset="0"/>
                <a:ea typeface="MS PGothic" panose="020B060007020508020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charset="0"/>
                <a:ea typeface="MS PGothic" panose="020B060007020508020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charset="0"/>
                <a:ea typeface="MS PGothic" panose="020B0600070205080204" charset="-128"/>
              </a:defRPr>
            </a:lvl9pPr>
          </a:lstStyle>
          <a:p>
            <a:pPr>
              <a:spcBef>
                <a:spcPct val="0"/>
              </a:spcBef>
            </a:pPr>
            <a:fld id="{CBBA0D26-9918-44D9-AE81-09B538AAAAD0}" type="slidenum">
              <a:rPr lang="en-GB" altLang="zh-CN" smtClean="0">
                <a:latin typeface="Arial" panose="020B0604020202020204" pitchFamily="34" charset="0"/>
              </a:rPr>
            </a:fld>
            <a:endParaRPr lang="en-GB" altLang="zh-CN">
              <a:latin typeface="Arial" panose="020B0604020202020204" pitchFamily="34" charset="0"/>
            </a:endParaRPr>
          </a:p>
        </p:txBody>
      </p:sp>
      <p:sp>
        <p:nvSpPr>
          <p:cNvPr id="15363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charset="0"/>
              <a:buNone/>
            </a:pPr>
            <a:endParaRPr lang="en-US" altLang="zh-CN"/>
          </a:p>
        </p:txBody>
      </p:sp>
      <p:sp>
        <p:nvSpPr>
          <p:cNvPr id="15364" name="Text Box 2"/>
          <p:cNvSpPr>
            <a:spLocks noGrp="1" noChangeArrowheads="1"/>
          </p:cNvSpPr>
          <p:nvPr>
            <p:ph type="body"/>
          </p:nvPr>
        </p:nvSpPr>
        <p:spPr>
          <a:xfrm>
            <a:off x="914400" y="4343400"/>
            <a:ext cx="5024438" cy="41116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zh-CN" altLang="en-US" dirty="0">
                <a:latin typeface="Times New Roman" panose="02020603050405020304" charset="0"/>
                <a:ea typeface="MS PGothic" panose="020B0600070205080204" charset="-128"/>
              </a:rPr>
              <a:t>单个数据库的实例</a:t>
            </a:r>
            <a:endParaRPr lang="en-US" altLang="zh-CN" dirty="0">
              <a:latin typeface="Times New Roman" panose="02020603050405020304" charset="0"/>
              <a:ea typeface="MS PGothic" panose="020B0600070205080204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charset="0"/>
                <a:ea typeface="MS PGothic" panose="020B060007020508020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charset="0"/>
                <a:ea typeface="MS PGothic" panose="020B060007020508020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charset="0"/>
                <a:ea typeface="MS PGothic" panose="020B060007020508020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charset="0"/>
                <a:ea typeface="MS PGothic" panose="020B060007020508020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charset="0"/>
                <a:ea typeface="MS PGothic" panose="020B060007020508020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charset="0"/>
                <a:ea typeface="MS PGothic" panose="020B060007020508020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charset="0"/>
                <a:ea typeface="MS PGothic" panose="020B060007020508020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charset="0"/>
                <a:ea typeface="MS PGothic" panose="020B060007020508020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charset="0"/>
                <a:ea typeface="MS PGothic" panose="020B0600070205080204" charset="-128"/>
              </a:defRPr>
            </a:lvl9pPr>
          </a:lstStyle>
          <a:p>
            <a:pPr>
              <a:spcBef>
                <a:spcPct val="0"/>
              </a:spcBef>
            </a:pPr>
            <a:fld id="{50A65127-A486-4E1A-A9DB-5B79AD525FA1}" type="slidenum">
              <a:rPr lang="en-GB" altLang="zh-CN" smtClean="0">
                <a:latin typeface="Arial" panose="020B0604020202020204" pitchFamily="34" charset="0"/>
              </a:rPr>
            </a:fld>
            <a:endParaRPr lang="en-GB" altLang="zh-CN">
              <a:latin typeface="Arial" panose="020B0604020202020204" pitchFamily="34" charset="0"/>
            </a:endParaRPr>
          </a:p>
        </p:txBody>
      </p:sp>
      <p:sp>
        <p:nvSpPr>
          <p:cNvPr id="17411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charset="0"/>
              <a:buNone/>
            </a:pPr>
            <a:endParaRPr lang="en-US" altLang="zh-CN"/>
          </a:p>
        </p:txBody>
      </p:sp>
      <p:sp>
        <p:nvSpPr>
          <p:cNvPr id="17412" name="Text Box 2"/>
          <p:cNvSpPr>
            <a:spLocks noGrp="1" noChangeArrowheads="1"/>
          </p:cNvSpPr>
          <p:nvPr>
            <p:ph type="body"/>
          </p:nvPr>
        </p:nvSpPr>
        <p:spPr>
          <a:xfrm>
            <a:off x="914400" y="4343400"/>
            <a:ext cx="5024438" cy="41116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336550" indent="-336550">
              <a:lnSpc>
                <a:spcPct val="84000"/>
              </a:lnSpc>
              <a:spcBef>
                <a:spcPts val="700"/>
              </a:spcBef>
              <a:buFont typeface="Arial" panose="020B0604020202020204" pitchFamily="34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zh-CN" sz="2800">
                <a:latin typeface="Times New Roman" panose="02020603050405020304" charset="0"/>
                <a:ea typeface="MS PGothic" panose="020B0600070205080204" charset="-128"/>
              </a:rPr>
              <a:t>Catalog stores a list of available tables, TupleDesc</a:t>
            </a:r>
            <a:endParaRPr lang="en-GB" altLang="zh-CN" sz="2800">
              <a:latin typeface="Times New Roman" panose="02020603050405020304" charset="0"/>
              <a:ea typeface="MS PGothic" panose="020B0600070205080204" charset="-128"/>
            </a:endParaRPr>
          </a:p>
          <a:p>
            <a:pPr marL="736600" lvl="1" indent="-279400">
              <a:lnSpc>
                <a:spcPct val="84000"/>
              </a:lnSpc>
              <a:spcBef>
                <a:spcPts val="600"/>
              </a:spcBef>
              <a:buFont typeface="Arial" panose="020B0604020202020204" pitchFamily="34" charset="0"/>
              <a:buChar char="–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zh-CN">
                <a:latin typeface="Times New Roman" panose="02020603050405020304" charset="0"/>
                <a:ea typeface="MS PGothic" panose="020B0600070205080204" charset="-128"/>
              </a:rPr>
              <a:t>void addTable(DbFile d, TupleDesc d)‏</a:t>
            </a:r>
            <a:endParaRPr lang="en-GB" altLang="zh-CN">
              <a:latin typeface="Times New Roman" panose="02020603050405020304" charset="0"/>
              <a:ea typeface="MS PGothic" panose="020B0600070205080204" charset="-128"/>
            </a:endParaRPr>
          </a:p>
          <a:p>
            <a:pPr marL="736600" lvl="1" indent="-279400">
              <a:lnSpc>
                <a:spcPct val="84000"/>
              </a:lnSpc>
              <a:spcBef>
                <a:spcPts val="600"/>
              </a:spcBef>
              <a:buFont typeface="Arial" panose="020B0604020202020204" pitchFamily="34" charset="0"/>
              <a:buChar char="–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zh-CN">
                <a:latin typeface="Times New Roman" panose="02020603050405020304" charset="0"/>
                <a:ea typeface="MS PGothic" panose="020B0600070205080204" charset="-128"/>
              </a:rPr>
              <a:t>DbFile getTable(int tableid)‏</a:t>
            </a:r>
            <a:endParaRPr lang="en-GB" altLang="zh-CN">
              <a:latin typeface="Times New Roman" panose="02020603050405020304" charset="0"/>
              <a:ea typeface="MS PGothic" panose="020B0600070205080204" charset="-128"/>
            </a:endParaRPr>
          </a:p>
          <a:p>
            <a:pPr marL="736600" lvl="1" indent="-279400">
              <a:lnSpc>
                <a:spcPct val="84000"/>
              </a:lnSpc>
              <a:spcBef>
                <a:spcPts val="600"/>
              </a:spcBef>
              <a:buFont typeface="Arial" panose="020B0604020202020204" pitchFamily="34" charset="0"/>
              <a:buChar char="–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zh-CN">
                <a:latin typeface="Times New Roman" panose="02020603050405020304" charset="0"/>
                <a:ea typeface="MS PGothic" panose="020B0600070205080204" charset="-128"/>
              </a:rPr>
              <a:t>TupleDesc getTupleDesc(int tableid)‏</a:t>
            </a:r>
            <a:endParaRPr lang="en-GB" altLang="zh-CN">
              <a:latin typeface="Times New Roman" panose="02020603050405020304" charset="0"/>
              <a:ea typeface="MS PGothic" panose="020B0600070205080204" charset="-128"/>
            </a:endParaRPr>
          </a:p>
          <a:p>
            <a:pPr marL="336550" indent="-336550">
              <a:lnSpc>
                <a:spcPct val="93000"/>
              </a:lnSpc>
              <a:buFont typeface="Arial" panose="020B0604020202020204" pitchFamily="34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zh-CN" sz="2800">
                <a:latin typeface="Times New Roman" panose="02020603050405020304" charset="0"/>
                <a:ea typeface="MS PGothic" panose="020B0600070205080204" charset="-128"/>
              </a:rPr>
              <a:t>Not persisted to disk</a:t>
            </a:r>
            <a:endParaRPr lang="en-GB" altLang="zh-CN" sz="2800">
              <a:latin typeface="Times New Roman" panose="02020603050405020304" charset="0"/>
              <a:ea typeface="MS PGothic" panose="020B0600070205080204" charset="-128"/>
            </a:endParaRPr>
          </a:p>
          <a:p>
            <a:pPr marL="336550" indent="-336550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US" altLang="zh-CN">
              <a:latin typeface="Times New Roman" panose="02020603050405020304" charset="0"/>
              <a:ea typeface="MS PGothic" panose="020B0600070205080204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charset="0"/>
                <a:ea typeface="MS PGothic" panose="020B060007020508020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charset="0"/>
                <a:ea typeface="MS PGothic" panose="020B060007020508020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charset="0"/>
                <a:ea typeface="MS PGothic" panose="020B060007020508020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charset="0"/>
                <a:ea typeface="MS PGothic" panose="020B060007020508020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charset="0"/>
                <a:ea typeface="MS PGothic" panose="020B060007020508020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charset="0"/>
                <a:ea typeface="MS PGothic" panose="020B060007020508020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charset="0"/>
                <a:ea typeface="MS PGothic" panose="020B060007020508020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charset="0"/>
                <a:ea typeface="MS PGothic" panose="020B060007020508020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charset="0"/>
                <a:ea typeface="MS PGothic" panose="020B0600070205080204" charset="-128"/>
              </a:defRPr>
            </a:lvl9pPr>
          </a:lstStyle>
          <a:p>
            <a:pPr>
              <a:spcBef>
                <a:spcPct val="0"/>
              </a:spcBef>
            </a:pPr>
            <a:fld id="{7A754133-25CE-432E-8D75-88577518C821}" type="slidenum">
              <a:rPr lang="en-GB" altLang="zh-CN" smtClean="0">
                <a:latin typeface="Arial" panose="020B0604020202020204" pitchFamily="34" charset="0"/>
              </a:rPr>
            </a:fld>
            <a:endParaRPr lang="en-GB" altLang="zh-CN">
              <a:latin typeface="Arial" panose="020B0604020202020204" pitchFamily="34" charset="0"/>
            </a:endParaRPr>
          </a:p>
        </p:txBody>
      </p:sp>
      <p:sp>
        <p:nvSpPr>
          <p:cNvPr id="19459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charset="0"/>
              <a:buNone/>
            </a:pPr>
            <a:endParaRPr lang="en-US" altLang="zh-CN"/>
          </a:p>
        </p:txBody>
      </p:sp>
      <p:sp>
        <p:nvSpPr>
          <p:cNvPr id="19460" name="Text Box 2"/>
          <p:cNvSpPr>
            <a:spLocks noGrp="1" noChangeArrowheads="1"/>
          </p:cNvSpPr>
          <p:nvPr>
            <p:ph type="body"/>
          </p:nvPr>
        </p:nvSpPr>
        <p:spPr>
          <a:xfrm>
            <a:off x="914400" y="4343400"/>
            <a:ext cx="5024438" cy="41116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336550" indent="-336550">
              <a:lnSpc>
                <a:spcPct val="93000"/>
              </a:lnSpc>
              <a:buFont typeface="Arial" panose="020B0604020202020204" pitchFamily="34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zh-CN" dirty="0">
                <a:latin typeface="Times New Roman" panose="02020603050405020304" charset="0"/>
                <a:ea typeface="MS PGothic" panose="020B0600070205080204" charset="-128"/>
              </a:rPr>
              <a:t>Manages cache of pages</a:t>
            </a:r>
            <a:endParaRPr lang="en-GB" altLang="zh-CN" dirty="0">
              <a:latin typeface="Times New Roman" panose="02020603050405020304" charset="0"/>
              <a:ea typeface="MS PGothic" panose="020B0600070205080204" charset="-128"/>
            </a:endParaRPr>
          </a:p>
          <a:p>
            <a:pPr marL="736600" lvl="1" indent="-279400">
              <a:lnSpc>
                <a:spcPct val="93000"/>
              </a:lnSpc>
              <a:buFont typeface="Arial" panose="020B0604020202020204" pitchFamily="34" charset="0"/>
              <a:buChar char="–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zh-CN" dirty="0">
                <a:latin typeface="Times New Roman" panose="02020603050405020304" charset="0"/>
                <a:ea typeface="MS PGothic" panose="020B0600070205080204" charset="-128"/>
              </a:rPr>
              <a:t>Evicts pages when cache is full [not lab 1]</a:t>
            </a:r>
            <a:endParaRPr lang="en-GB" altLang="zh-CN" dirty="0">
              <a:latin typeface="Times New Roman" panose="02020603050405020304" charset="0"/>
              <a:ea typeface="MS PGothic" panose="020B0600070205080204" charset="-128"/>
            </a:endParaRPr>
          </a:p>
          <a:p>
            <a:pPr marL="336550" indent="-336550">
              <a:lnSpc>
                <a:spcPct val="93000"/>
              </a:lnSpc>
              <a:buFont typeface="Arial" panose="020B0604020202020204" pitchFamily="34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zh-CN" dirty="0">
                <a:latin typeface="Times New Roman" panose="02020603050405020304" charset="0"/>
                <a:ea typeface="MS PGothic" panose="020B0600070205080204" charset="-128"/>
              </a:rPr>
              <a:t>All page accesses should use </a:t>
            </a:r>
            <a:r>
              <a:rPr lang="en-GB" altLang="zh-CN" dirty="0" err="1">
                <a:latin typeface="Times New Roman" panose="02020603050405020304" charset="0"/>
                <a:ea typeface="MS PGothic" panose="020B0600070205080204" charset="-128"/>
              </a:rPr>
              <a:t>getPage</a:t>
            </a:r>
            <a:endParaRPr lang="en-GB" altLang="zh-CN" dirty="0">
              <a:latin typeface="Times New Roman" panose="02020603050405020304" charset="0"/>
              <a:ea typeface="MS PGothic" panose="020B0600070205080204" charset="-128"/>
            </a:endParaRPr>
          </a:p>
          <a:p>
            <a:pPr marL="736600" lvl="1" indent="-279400">
              <a:lnSpc>
                <a:spcPct val="93000"/>
              </a:lnSpc>
              <a:buFont typeface="Arial" panose="020B0604020202020204" pitchFamily="34" charset="0"/>
              <a:buChar char="–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zh-CN" dirty="0">
                <a:latin typeface="Times New Roman" panose="02020603050405020304" charset="0"/>
                <a:ea typeface="MS PGothic" panose="020B0600070205080204" charset="-128"/>
              </a:rPr>
              <a:t>Even from inside </a:t>
            </a:r>
            <a:r>
              <a:rPr lang="en-GB" altLang="zh-CN" dirty="0" err="1">
                <a:latin typeface="Times New Roman" panose="02020603050405020304" charset="0"/>
                <a:ea typeface="MS PGothic" panose="020B0600070205080204" charset="-128"/>
              </a:rPr>
              <a:t>DbFile</a:t>
            </a:r>
            <a:r>
              <a:rPr lang="en-GB" altLang="zh-CN" dirty="0">
                <a:latin typeface="Times New Roman" panose="02020603050405020304" charset="0"/>
                <a:ea typeface="MS PGothic" panose="020B0600070205080204" charset="-128"/>
              </a:rPr>
              <a:t>!</a:t>
            </a:r>
            <a:endParaRPr lang="en-GB" altLang="zh-CN" dirty="0">
              <a:latin typeface="Times New Roman" panose="02020603050405020304" charset="0"/>
              <a:ea typeface="MS PGothic" panose="020B0600070205080204" charset="-128"/>
            </a:endParaRPr>
          </a:p>
          <a:p>
            <a:pPr marL="336550" indent="-336550">
              <a:lnSpc>
                <a:spcPct val="93000"/>
              </a:lnSpc>
              <a:spcBef>
                <a:spcPts val="700"/>
              </a:spcBef>
              <a:buClrTx/>
              <a:buSzTx/>
              <a:buFontTx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zh-CN" dirty="0">
                <a:latin typeface="Times New Roman" panose="02020603050405020304" charset="0"/>
                <a:ea typeface="MS PGothic" panose="020B0600070205080204" charset="-128"/>
              </a:rPr>
              <a:t>You will eventually implement </a:t>
            </a:r>
            <a:endParaRPr lang="en-GB" altLang="zh-CN" dirty="0">
              <a:latin typeface="Times New Roman" panose="02020603050405020304" charset="0"/>
              <a:ea typeface="MS PGothic" panose="020B0600070205080204" charset="-128"/>
            </a:endParaRPr>
          </a:p>
          <a:p>
            <a:pPr marL="736600" lvl="1" indent="-279400">
              <a:lnSpc>
                <a:spcPct val="93000"/>
              </a:lnSpc>
              <a:buFont typeface="Arial" panose="020B0604020202020204" pitchFamily="34" charset="0"/>
              <a:buChar char="–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zh-CN" dirty="0">
                <a:latin typeface="Times New Roman" panose="02020603050405020304" charset="0"/>
                <a:ea typeface="MS PGothic" panose="020B0600070205080204" charset="-128"/>
              </a:rPr>
              <a:t>locking for transactions</a:t>
            </a:r>
            <a:endParaRPr lang="en-GB" altLang="zh-CN" dirty="0">
              <a:latin typeface="Times New Roman" panose="02020603050405020304" charset="0"/>
              <a:ea typeface="MS PGothic" panose="020B0600070205080204" charset="-128"/>
            </a:endParaRPr>
          </a:p>
          <a:p>
            <a:pPr marL="336550" indent="-336550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US" altLang="zh-CN" dirty="0">
              <a:latin typeface="Times New Roman" panose="02020603050405020304" charset="0"/>
              <a:ea typeface="MS PGothic" panose="020B0600070205080204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charset="0"/>
                <a:ea typeface="MS PGothic" panose="020B060007020508020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charset="0"/>
                <a:ea typeface="MS PGothic" panose="020B060007020508020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charset="0"/>
                <a:ea typeface="MS PGothic" panose="020B060007020508020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charset="0"/>
                <a:ea typeface="MS PGothic" panose="020B060007020508020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charset="0"/>
                <a:ea typeface="MS PGothic" panose="020B060007020508020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charset="0"/>
                <a:ea typeface="MS PGothic" panose="020B060007020508020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charset="0"/>
                <a:ea typeface="MS PGothic" panose="020B060007020508020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charset="0"/>
                <a:ea typeface="MS PGothic" panose="020B060007020508020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charset="0"/>
                <a:ea typeface="MS PGothic" panose="020B0600070205080204" charset="-128"/>
              </a:defRPr>
            </a:lvl9pPr>
          </a:lstStyle>
          <a:p>
            <a:pPr>
              <a:spcBef>
                <a:spcPct val="0"/>
              </a:spcBef>
            </a:pPr>
            <a:fld id="{05F11756-9100-4B66-9894-9F92CF5FBBE6}" type="slidenum">
              <a:rPr lang="en-GB" altLang="zh-CN" smtClean="0">
                <a:latin typeface="Arial" panose="020B0604020202020204" pitchFamily="34" charset="0"/>
              </a:rPr>
            </a:fld>
            <a:endParaRPr lang="en-GB" altLang="zh-CN">
              <a:latin typeface="Arial" panose="020B0604020202020204" pitchFamily="34" charset="0"/>
            </a:endParaRPr>
          </a:p>
        </p:txBody>
      </p:sp>
      <p:sp>
        <p:nvSpPr>
          <p:cNvPr id="21507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charset="0"/>
              <a:buNone/>
            </a:pPr>
            <a:endParaRPr lang="en-US" altLang="zh-CN"/>
          </a:p>
        </p:txBody>
      </p:sp>
      <p:sp>
        <p:nvSpPr>
          <p:cNvPr id="21508" name="Text Box 2"/>
          <p:cNvSpPr>
            <a:spLocks noGrp="1" noChangeArrowheads="1"/>
          </p:cNvSpPr>
          <p:nvPr>
            <p:ph type="body"/>
          </p:nvPr>
        </p:nvSpPr>
        <p:spPr>
          <a:xfrm>
            <a:off x="914400" y="4343400"/>
            <a:ext cx="5024438" cy="41116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336550" indent="-336550">
              <a:lnSpc>
                <a:spcPct val="84000"/>
              </a:lnSpc>
              <a:spcBef>
                <a:spcPts val="700"/>
              </a:spcBef>
              <a:buFont typeface="Arial" panose="020B0604020202020204" pitchFamily="34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zh-CN">
                <a:latin typeface="Times New Roman" panose="02020603050405020304" charset="0"/>
                <a:ea typeface="MS PGothic" panose="020B0600070205080204" charset="-128"/>
              </a:rPr>
              <a:t>An array of HeapPages on disk</a:t>
            </a:r>
            <a:endParaRPr lang="en-GB" altLang="zh-CN">
              <a:latin typeface="Times New Roman" panose="02020603050405020304" charset="0"/>
              <a:ea typeface="MS PGothic" panose="020B0600070205080204" charset="-128"/>
            </a:endParaRPr>
          </a:p>
          <a:p>
            <a:pPr marL="336550" indent="-336550">
              <a:lnSpc>
                <a:spcPct val="84000"/>
              </a:lnSpc>
              <a:spcBef>
                <a:spcPts val="700"/>
              </a:spcBef>
              <a:buFont typeface="Arial" panose="020B0604020202020204" pitchFamily="34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zh-CN">
                <a:latin typeface="Times New Roman" panose="02020603050405020304" charset="0"/>
                <a:ea typeface="MS PGothic" panose="020B0600070205080204" charset="-128"/>
              </a:rPr>
              <a:t>Javadoc is your friend!</a:t>
            </a:r>
            <a:endParaRPr lang="en-GB" altLang="zh-CN">
              <a:latin typeface="Times New Roman" panose="02020603050405020304" charset="0"/>
              <a:ea typeface="MS PGothic" panose="020B0600070205080204" charset="-128"/>
            </a:endParaRPr>
          </a:p>
          <a:p>
            <a:pPr marL="336550" indent="-336550">
              <a:lnSpc>
                <a:spcPct val="84000"/>
              </a:lnSpc>
              <a:spcBef>
                <a:spcPts val="700"/>
              </a:spcBef>
              <a:buFont typeface="Arial" panose="020B0604020202020204" pitchFamily="34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zh-CN">
                <a:latin typeface="Times New Roman" panose="02020603050405020304" charset="0"/>
                <a:ea typeface="MS PGothic" panose="020B0600070205080204" charset="-128"/>
              </a:rPr>
              <a:t>Implement everything except addTuple and removeTuple</a:t>
            </a:r>
            <a:endParaRPr lang="en-GB" altLang="zh-CN">
              <a:latin typeface="Times New Roman" panose="02020603050405020304" charset="0"/>
              <a:ea typeface="MS PGothic" panose="020B0600070205080204" charset="-128"/>
            </a:endParaRPr>
          </a:p>
          <a:p>
            <a:pPr marL="336550" indent="-336550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US" altLang="zh-CN">
              <a:latin typeface="Times New Roman" panose="02020603050405020304" charset="0"/>
              <a:ea typeface="MS PGothic" panose="020B0600070205080204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charset="0"/>
                <a:ea typeface="MS PGothic" panose="020B060007020508020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charset="0"/>
                <a:ea typeface="MS PGothic" panose="020B060007020508020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charset="0"/>
                <a:ea typeface="MS PGothic" panose="020B060007020508020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charset="0"/>
                <a:ea typeface="MS PGothic" panose="020B060007020508020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charset="0"/>
                <a:ea typeface="MS PGothic" panose="020B060007020508020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charset="0"/>
                <a:ea typeface="MS PGothic" panose="020B060007020508020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charset="0"/>
                <a:ea typeface="MS PGothic" panose="020B060007020508020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charset="0"/>
                <a:ea typeface="MS PGothic" panose="020B060007020508020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charset="0"/>
                <a:ea typeface="MS PGothic" panose="020B0600070205080204" charset="-128"/>
              </a:defRPr>
            </a:lvl9pPr>
          </a:lstStyle>
          <a:p>
            <a:pPr>
              <a:spcBef>
                <a:spcPct val="0"/>
              </a:spcBef>
            </a:pPr>
            <a:fld id="{C66C5D5D-4BE4-4BEF-AE08-C18FB80EBDE4}" type="slidenum">
              <a:rPr lang="en-GB" altLang="zh-CN" smtClean="0">
                <a:latin typeface="Arial" panose="020B0604020202020204" pitchFamily="34" charset="0"/>
              </a:rPr>
            </a:fld>
            <a:endParaRPr lang="en-GB" altLang="zh-CN">
              <a:latin typeface="Arial" panose="020B0604020202020204" pitchFamily="34" charset="0"/>
            </a:endParaRPr>
          </a:p>
        </p:txBody>
      </p:sp>
      <p:sp>
        <p:nvSpPr>
          <p:cNvPr id="23555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charset="0"/>
              <a:buNone/>
            </a:pPr>
            <a:endParaRPr lang="en-US" altLang="zh-CN"/>
          </a:p>
        </p:txBody>
      </p:sp>
      <p:sp>
        <p:nvSpPr>
          <p:cNvPr id="23556" name="Text Box 2"/>
          <p:cNvSpPr>
            <a:spLocks noGrp="1" noChangeArrowheads="1"/>
          </p:cNvSpPr>
          <p:nvPr>
            <p:ph type="body"/>
          </p:nvPr>
        </p:nvSpPr>
        <p:spPr>
          <a:xfrm>
            <a:off x="914400" y="4343400"/>
            <a:ext cx="5024438" cy="41116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336550" indent="-336550">
              <a:lnSpc>
                <a:spcPct val="93000"/>
              </a:lnSpc>
              <a:buFont typeface="Arial" panose="020B0604020202020204" pitchFamily="34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zh-CN">
                <a:latin typeface="Times New Roman" panose="02020603050405020304" charset="0"/>
                <a:ea typeface="MS PGothic" panose="020B0600070205080204" charset="-128"/>
              </a:rPr>
              <a:t>Format</a:t>
            </a:r>
            <a:endParaRPr lang="en-GB" altLang="zh-CN">
              <a:latin typeface="Times New Roman" panose="02020603050405020304" charset="0"/>
              <a:ea typeface="MS PGothic" panose="020B0600070205080204" charset="-128"/>
            </a:endParaRPr>
          </a:p>
          <a:p>
            <a:pPr marL="736600" lvl="1" indent="-279400">
              <a:lnSpc>
                <a:spcPct val="93000"/>
              </a:lnSpc>
              <a:buFont typeface="Arial" panose="020B0604020202020204" pitchFamily="34" charset="0"/>
              <a:buChar char="–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zh-CN">
                <a:latin typeface="Times New Roman" panose="02020603050405020304" charset="0"/>
                <a:ea typeface="MS PGothic" panose="020B0600070205080204" charset="-128"/>
              </a:rPr>
              <a:t>Header is a bitmap</a:t>
            </a:r>
            <a:endParaRPr lang="en-GB" altLang="zh-CN">
              <a:latin typeface="Times New Roman" panose="02020603050405020304" charset="0"/>
              <a:ea typeface="MS PGothic" panose="020B0600070205080204" charset="-128"/>
            </a:endParaRPr>
          </a:p>
          <a:p>
            <a:pPr marL="736600" lvl="1" indent="-279400">
              <a:lnSpc>
                <a:spcPct val="93000"/>
              </a:lnSpc>
              <a:buFont typeface="Arial" panose="020B0604020202020204" pitchFamily="34" charset="0"/>
              <a:buChar char="–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zh-CN">
                <a:latin typeface="Times New Roman" panose="02020603050405020304" charset="0"/>
                <a:ea typeface="MS PGothic" panose="020B0600070205080204" charset="-128"/>
              </a:rPr>
              <a:t>Page contents are an array of fixed-length Tuples</a:t>
            </a:r>
            <a:endParaRPr lang="en-GB" altLang="zh-CN">
              <a:latin typeface="Times New Roman" panose="02020603050405020304" charset="0"/>
              <a:ea typeface="MS PGothic" panose="020B0600070205080204" charset="-128"/>
            </a:endParaRPr>
          </a:p>
          <a:p>
            <a:pPr marL="336550" indent="-336550">
              <a:lnSpc>
                <a:spcPct val="93000"/>
              </a:lnSpc>
              <a:buFont typeface="Arial" panose="020B0604020202020204" pitchFamily="34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zh-CN">
                <a:latin typeface="Times New Roman" panose="02020603050405020304" charset="0"/>
                <a:ea typeface="MS PGothic" panose="020B0600070205080204" charset="-128"/>
              </a:rPr>
              <a:t>Full page size =  BufferPool.PAGE_SIZE</a:t>
            </a:r>
            <a:endParaRPr lang="en-GB" altLang="zh-CN">
              <a:latin typeface="Times New Roman" panose="02020603050405020304" charset="0"/>
              <a:ea typeface="MS PGothic" panose="020B0600070205080204" charset="-128"/>
            </a:endParaRPr>
          </a:p>
          <a:p>
            <a:pPr marL="336550" indent="-336550">
              <a:lnSpc>
                <a:spcPct val="93000"/>
              </a:lnSpc>
              <a:buFont typeface="Arial" panose="020B0604020202020204" pitchFamily="34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zh-CN">
                <a:latin typeface="Times New Roman" panose="02020603050405020304" charset="0"/>
                <a:ea typeface="MS PGothic" panose="020B0600070205080204" charset="-128"/>
              </a:rPr>
              <a:t>Number of bits in Header = number of Tuples</a:t>
            </a:r>
            <a:endParaRPr lang="en-GB" altLang="zh-CN">
              <a:latin typeface="Times New Roman" panose="02020603050405020304" charset="0"/>
              <a:ea typeface="MS PGothic" panose="020B0600070205080204" charset="-128"/>
            </a:endParaRPr>
          </a:p>
          <a:p>
            <a:pPr marL="336550" indent="-336550">
              <a:lnSpc>
                <a:spcPct val="93000"/>
              </a:lnSpc>
              <a:buFont typeface="Arial" panose="020B0604020202020204" pitchFamily="34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zh-CN">
                <a:latin typeface="Times New Roman" panose="02020603050405020304" charset="0"/>
                <a:ea typeface="MS PGothic" panose="020B0600070205080204" charset="-128"/>
              </a:rPr>
              <a:t>Header size + size of tuples = BufferPool.PAGE_SIZE</a:t>
            </a:r>
            <a:endParaRPr lang="en-GB" altLang="zh-CN">
              <a:latin typeface="Times New Roman" panose="02020603050405020304" charset="0"/>
              <a:ea typeface="MS PGothic" panose="020B0600070205080204" charset="-128"/>
            </a:endParaRPr>
          </a:p>
          <a:p>
            <a:pPr marL="336550" indent="-336550">
              <a:lnSpc>
                <a:spcPct val="93000"/>
              </a:lnSpc>
              <a:buFont typeface="Arial" panose="020B0604020202020204" pitchFamily="34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zh-CN">
                <a:latin typeface="Times New Roman" panose="02020603050405020304" charset="0"/>
                <a:ea typeface="MS PGothic" panose="020B0600070205080204" charset="-128"/>
              </a:rPr>
              <a:t>Note endianness!</a:t>
            </a:r>
            <a:endParaRPr lang="en-GB" altLang="zh-CN">
              <a:latin typeface="Times New Roman" panose="02020603050405020304" charset="0"/>
              <a:ea typeface="MS PGothic" panose="020B0600070205080204" charset="-128"/>
            </a:endParaRPr>
          </a:p>
          <a:p>
            <a:pPr marL="336550" indent="-336550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US" altLang="zh-CN">
              <a:latin typeface="Times New Roman" panose="02020603050405020304" charset="0"/>
              <a:ea typeface="MS PGothic" panose="020B0600070205080204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charset="0"/>
                <a:ea typeface="MS PGothic" panose="020B060007020508020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charset="0"/>
                <a:ea typeface="MS PGothic" panose="020B060007020508020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charset="0"/>
                <a:ea typeface="MS PGothic" panose="020B060007020508020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charset="0"/>
                <a:ea typeface="MS PGothic" panose="020B060007020508020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charset="0"/>
                <a:ea typeface="MS PGothic" panose="020B060007020508020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charset="0"/>
                <a:ea typeface="MS PGothic" panose="020B060007020508020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charset="0"/>
                <a:ea typeface="MS PGothic" panose="020B060007020508020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charset="0"/>
                <a:ea typeface="MS PGothic" panose="020B060007020508020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charset="0"/>
                <a:ea typeface="MS PGothic" panose="020B0600070205080204" charset="-128"/>
              </a:defRPr>
            </a:lvl9pPr>
          </a:lstStyle>
          <a:p>
            <a:pPr>
              <a:spcBef>
                <a:spcPct val="0"/>
              </a:spcBef>
            </a:pPr>
            <a:fld id="{E1FF4F33-E3D9-4F9A-B7CB-9D40C6D00E3F}" type="slidenum">
              <a:rPr lang="en-GB" altLang="zh-CN" smtClean="0">
                <a:latin typeface="Arial" panose="020B0604020202020204" pitchFamily="34" charset="0"/>
              </a:rPr>
            </a:fld>
            <a:endParaRPr lang="en-GB" altLang="zh-CN">
              <a:latin typeface="Arial" panose="020B0604020202020204" pitchFamily="34" charset="0"/>
            </a:endParaRPr>
          </a:p>
        </p:txBody>
      </p:sp>
      <p:sp>
        <p:nvSpPr>
          <p:cNvPr id="25603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charset="0"/>
              <a:buNone/>
            </a:pPr>
            <a:endParaRPr lang="en-US" altLang="zh-CN"/>
          </a:p>
        </p:txBody>
      </p:sp>
      <p:sp>
        <p:nvSpPr>
          <p:cNvPr id="25604" name="Text Box 2"/>
          <p:cNvSpPr>
            <a:spLocks noGrp="1" noChangeArrowheads="1"/>
          </p:cNvSpPr>
          <p:nvPr>
            <p:ph type="body"/>
          </p:nvPr>
        </p:nvSpPr>
        <p:spPr>
          <a:xfrm>
            <a:off x="914400" y="4343400"/>
            <a:ext cx="5024438" cy="41116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zh-CN">
              <a:latin typeface="Times New Roman" panose="02020603050405020304" charset="0"/>
              <a:ea typeface="MS PGothic" panose="020B0600070205080204" charset="-128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charset="0"/>
                <a:ea typeface="MS PGothic" panose="020B060007020508020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charset="0"/>
                <a:ea typeface="MS PGothic" panose="020B060007020508020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charset="0"/>
                <a:ea typeface="MS PGothic" panose="020B060007020508020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charset="0"/>
                <a:ea typeface="MS PGothic" panose="020B060007020508020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charset="0"/>
                <a:ea typeface="MS PGothic" panose="020B060007020508020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charset="0"/>
                <a:ea typeface="MS PGothic" panose="020B060007020508020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charset="0"/>
                <a:ea typeface="MS PGothic" panose="020B060007020508020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charset="0"/>
                <a:ea typeface="MS PGothic" panose="020B060007020508020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charset="0"/>
                <a:ea typeface="MS PGothic" panose="020B0600070205080204" charset="-128"/>
              </a:defRPr>
            </a:lvl9pPr>
          </a:lstStyle>
          <a:p>
            <a:pPr>
              <a:spcBef>
                <a:spcPct val="0"/>
              </a:spcBef>
            </a:pPr>
            <a:fld id="{B5E3AF2B-F55B-4D17-98EE-66462B60F1A1}" type="slidenum">
              <a:rPr lang="en-GB" altLang="zh-CN" smtClean="0">
                <a:latin typeface="Arial" panose="020B0604020202020204" pitchFamily="34" charset="0"/>
              </a:rPr>
            </a:fld>
            <a:endParaRPr lang="en-GB" altLang="zh-CN">
              <a:latin typeface="Arial" panose="020B0604020202020204" pitchFamily="34" charset="0"/>
            </a:endParaRPr>
          </a:p>
        </p:txBody>
      </p:sp>
      <p:sp>
        <p:nvSpPr>
          <p:cNvPr id="29699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charset="0"/>
              <a:buNone/>
            </a:pPr>
            <a:endParaRPr lang="en-US" altLang="zh-CN"/>
          </a:p>
        </p:txBody>
      </p:sp>
      <p:sp>
        <p:nvSpPr>
          <p:cNvPr id="29700" name="Text Box 2"/>
          <p:cNvSpPr>
            <a:spLocks noGrp="1" noChangeArrowheads="1"/>
          </p:cNvSpPr>
          <p:nvPr>
            <p:ph type="body"/>
          </p:nvPr>
        </p:nvSpPr>
        <p:spPr>
          <a:xfrm>
            <a:off x="914400" y="4343400"/>
            <a:ext cx="5024438" cy="41116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zh-CN" dirty="0">
              <a:latin typeface="Times New Roman" panose="02020603050405020304" charset="0"/>
              <a:ea typeface="MS PGothic" panose="020B060007020508020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5" Type="http://schemas.microsoft.com/office/2007/relationships/hdphoto" Target="../media/image4.wdp"/><Relationship Id="rId4" Type="http://schemas.openxmlformats.org/officeDocument/2006/relationships/image" Target="../media/image3.png"/><Relationship Id="rId3" Type="http://schemas.microsoft.com/office/2007/relationships/hdphoto" Target="../media/image2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5" Type="http://schemas.microsoft.com/office/2007/relationships/hdphoto" Target="../media/image4.wdp"/><Relationship Id="rId4" Type="http://schemas.openxmlformats.org/officeDocument/2006/relationships/image" Target="../media/image3.png"/><Relationship Id="rId3" Type="http://schemas.microsoft.com/office/2007/relationships/hdphoto" Target="../media/image2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5" Type="http://schemas.microsoft.com/office/2007/relationships/hdphoto" Target="../media/image4.wdp"/><Relationship Id="rId4" Type="http://schemas.openxmlformats.org/officeDocument/2006/relationships/image" Target="../media/image5.png"/><Relationship Id="rId3" Type="http://schemas.microsoft.com/office/2007/relationships/hdphoto" Target="../media/image2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5" Type="http://schemas.microsoft.com/office/2007/relationships/hdphoto" Target="../media/image4.wdp"/><Relationship Id="rId4" Type="http://schemas.openxmlformats.org/officeDocument/2006/relationships/image" Target="../media/image5.png"/><Relationship Id="rId3" Type="http://schemas.microsoft.com/office/2007/relationships/hdphoto" Target="../media/image2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CE20A-103E-4328-9262-4566707059D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702E2227-5BE4-45E0-811F-65189C389E5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CE20A-103E-4328-9262-4566707059D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E2227-5BE4-45E0-811F-65189C389E5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CE20A-103E-4328-9262-4566707059D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E2227-5BE4-45E0-811F-65189C389E5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CE20A-103E-4328-9262-4566707059D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E2227-5BE4-45E0-811F-65189C389E5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62ACE20A-103E-4328-9262-4566707059D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zh-CN" alt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702E2227-5BE4-45E0-811F-65189C389E5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CE20A-103E-4328-9262-4566707059D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E2227-5BE4-45E0-811F-65189C389E5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CE20A-103E-4328-9262-4566707059D8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E2227-5BE4-45E0-811F-65189C389E5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CE20A-103E-4328-9262-4566707059D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E2227-5BE4-45E0-811F-65189C389E5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CE20A-103E-4328-9262-4566707059D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E2227-5BE4-45E0-811F-65189C389E5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CE20A-103E-4328-9262-4566707059D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rightnessContrast bright="-40000" contrast="20000"/>
                        </a14:imgEffect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E2227-5BE4-45E0-811F-65189C389E5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CE20A-103E-4328-9262-4566707059D8}" type="datetimeFigureOut">
              <a:rPr lang="zh-CN" altLang="en-US" smtClean="0"/>
            </a:fld>
            <a:endParaRPr lang="zh-CN" alt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rightnessContrast bright="-40000" contrast="20000"/>
                        </a14:imgEffect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E2227-5BE4-45E0-811F-65189C389E5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3.png"/><Relationship Id="rId13" Type="http://schemas.microsoft.com/office/2007/relationships/hdphoto" Target="../media/image4.wdp"/><Relationship Id="rId12" Type="http://schemas.openxmlformats.org/officeDocument/2006/relationships/image" Target="../media/image5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62ACE20A-103E-4328-9262-4566707059D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3">
                        <a14:imgEffect>
                          <a14:brightnessContrast bright="-40000" contrast="20000"/>
                        </a14:imgEffect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702E2227-5BE4-45E0-811F-65189C389E5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9992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275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99995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3535042" y="2407920"/>
            <a:ext cx="512191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i="1" dirty="0">
                <a:latin typeface="Arial" panose="020B0604020202020204" pitchFamily="34" charset="0"/>
                <a:cs typeface="Arial" panose="020B0604020202020204" pitchFamily="34" charset="0"/>
              </a:rPr>
              <a:t>Lab 1 Introduction</a:t>
            </a:r>
            <a:endParaRPr lang="zh-CN" altLang="en-US" sz="48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630160" y="4450080"/>
            <a:ext cx="199517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err="1"/>
              <a:t>Hao</a:t>
            </a:r>
            <a:r>
              <a:rPr lang="en-US" altLang="zh-CN" sz="3200" dirty="0"/>
              <a:t> Duan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32620" y="518160"/>
            <a:ext cx="39501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>
                <a:latin typeface="Arial" panose="020B0604020202020204" pitchFamily="34" charset="0"/>
                <a:cs typeface="Arial" panose="020B0604020202020204" pitchFamily="34" charset="0"/>
              </a:rPr>
              <a:t>Module Diagram</a:t>
            </a:r>
            <a:endParaRPr lang="zh-CN" altLang="en-US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7425" y="1226046"/>
            <a:ext cx="7291467" cy="528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auto">
          <a:xfrm>
            <a:off x="2438400" y="1752600"/>
            <a:ext cx="7086600" cy="41910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Clr>
                <a:srgbClr val="000000"/>
              </a:buClr>
              <a:buSzPct val="100000"/>
              <a:buFont typeface="Times New Roman" panose="02020603050405020304" charset="0"/>
              <a:buNone/>
              <a:defRPr/>
            </a:pPr>
            <a:endParaRPr lang="en-US" dirty="0">
              <a:ln>
                <a:solidFill>
                  <a:schemeClr val="tx1"/>
                </a:solidFill>
              </a:ln>
              <a:solidFill>
                <a:srgbClr val="000000"/>
              </a:solidFill>
              <a:latin typeface="Arial" panose="020B0604020202020204" pitchFamily="34" charset="0"/>
              <a:ea typeface="MS PGothic" panose="020B0600070205080204" charset="-128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2667000" y="2362200"/>
            <a:ext cx="2895600" cy="12954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Clr>
                <a:srgbClr val="000000"/>
              </a:buClr>
              <a:buSzPct val="100000"/>
              <a:buFont typeface="Times New Roman" panose="02020603050405020304" charset="0"/>
              <a:buNone/>
              <a:defRPr/>
            </a:pPr>
            <a:endParaRPr lang="en-US" dirty="0">
              <a:ln>
                <a:solidFill>
                  <a:schemeClr val="tx1"/>
                </a:solidFill>
              </a:ln>
              <a:solidFill>
                <a:srgbClr val="000000"/>
              </a:solidFill>
              <a:latin typeface="Arial" panose="020B0604020202020204" pitchFamily="34" charset="0"/>
              <a:ea typeface="MS PGothic" panose="020B0600070205080204" charset="-128"/>
            </a:endParaRPr>
          </a:p>
        </p:txBody>
      </p:sp>
      <p:sp>
        <p:nvSpPr>
          <p:cNvPr id="14341" name="TextBox 14"/>
          <p:cNvSpPr txBox="1">
            <a:spLocks noChangeArrowheads="1"/>
          </p:cNvSpPr>
          <p:nvPr/>
        </p:nvSpPr>
        <p:spPr bwMode="auto">
          <a:xfrm>
            <a:off x="2667000" y="2438401"/>
            <a:ext cx="26670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panose="02020603050405020304" charset="0"/>
              <a:buNone/>
            </a:pPr>
            <a:r>
              <a:rPr lang="en-US" altLang="zh-CN" b="1"/>
              <a:t>Catalog</a:t>
            </a:r>
            <a:endParaRPr lang="en-US" altLang="zh-CN" b="1"/>
          </a:p>
          <a:p>
            <a:pPr>
              <a:buClr>
                <a:srgbClr val="000000"/>
              </a:buClr>
              <a:buSzPct val="100000"/>
              <a:buFont typeface="Times New Roman" panose="02020603050405020304" charset="0"/>
              <a:buNone/>
            </a:pPr>
            <a:r>
              <a:rPr lang="en-US" altLang="zh-CN"/>
              <a:t>=&gt; List of DB tables</a:t>
            </a:r>
            <a:endParaRPr lang="en-US" altLang="zh-CN"/>
          </a:p>
        </p:txBody>
      </p:sp>
      <p:sp>
        <p:nvSpPr>
          <p:cNvPr id="14342" name="TextBox 15"/>
          <p:cNvSpPr txBox="1">
            <a:spLocks noChangeArrowheads="1"/>
          </p:cNvSpPr>
          <p:nvPr/>
        </p:nvSpPr>
        <p:spPr bwMode="auto">
          <a:xfrm>
            <a:off x="2438400" y="1214438"/>
            <a:ext cx="33528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panose="02020603050405020304" charset="0"/>
              <a:buNone/>
            </a:pPr>
            <a:r>
              <a:rPr lang="en-US" altLang="zh-CN" dirty="0"/>
              <a:t>Singleton Database:</a:t>
            </a:r>
            <a:endParaRPr lang="en-US" altLang="zh-CN" dirty="0"/>
          </a:p>
        </p:txBody>
      </p:sp>
      <p:sp>
        <p:nvSpPr>
          <p:cNvPr id="14343" name="TextBox 16"/>
          <p:cNvSpPr txBox="1">
            <a:spLocks noChangeArrowheads="1"/>
          </p:cNvSpPr>
          <p:nvPr/>
        </p:nvSpPr>
        <p:spPr bwMode="auto">
          <a:xfrm>
            <a:off x="2590800" y="1828800"/>
            <a:ext cx="3429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panose="02020603050405020304" charset="0"/>
              <a:buNone/>
            </a:pPr>
            <a:r>
              <a:rPr lang="en-US" altLang="zh-CN" dirty="0" err="1"/>
              <a:t>Database.getCatalog</a:t>
            </a:r>
            <a:r>
              <a:rPr lang="en-US" altLang="zh-CN" dirty="0"/>
              <a:t>()</a:t>
            </a:r>
            <a:endParaRPr lang="en-US" altLang="zh-CN" dirty="0"/>
          </a:p>
        </p:txBody>
      </p:sp>
      <p:sp>
        <p:nvSpPr>
          <p:cNvPr id="22" name="Rectangle 21"/>
          <p:cNvSpPr/>
          <p:nvPr/>
        </p:nvSpPr>
        <p:spPr bwMode="auto">
          <a:xfrm>
            <a:off x="5943600" y="2362200"/>
            <a:ext cx="2895600" cy="12954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Clr>
                <a:srgbClr val="000000"/>
              </a:buClr>
              <a:buSzPct val="100000"/>
              <a:buFont typeface="Times New Roman" panose="02020603050405020304" charset="0"/>
              <a:buNone/>
              <a:defRPr/>
            </a:pPr>
            <a:endParaRPr lang="en-US" dirty="0">
              <a:ln>
                <a:solidFill>
                  <a:schemeClr val="tx1"/>
                </a:solidFill>
              </a:ln>
              <a:solidFill>
                <a:srgbClr val="000000"/>
              </a:solidFill>
              <a:latin typeface="Arial" panose="020B0604020202020204" pitchFamily="34" charset="0"/>
              <a:ea typeface="MS PGothic" panose="020B0600070205080204" charset="-128"/>
            </a:endParaRPr>
          </a:p>
        </p:txBody>
      </p:sp>
      <p:sp>
        <p:nvSpPr>
          <p:cNvPr id="14345" name="TextBox 22"/>
          <p:cNvSpPr txBox="1">
            <a:spLocks noChangeArrowheads="1"/>
          </p:cNvSpPr>
          <p:nvPr/>
        </p:nvSpPr>
        <p:spPr bwMode="auto">
          <a:xfrm>
            <a:off x="5943600" y="2438400"/>
            <a:ext cx="266700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panose="02020603050405020304" charset="0"/>
              <a:buNone/>
            </a:pPr>
            <a:r>
              <a:rPr lang="en-US" altLang="zh-CN" b="1"/>
              <a:t>BufferPool</a:t>
            </a:r>
            <a:endParaRPr lang="en-US" altLang="zh-CN" b="1"/>
          </a:p>
          <a:p>
            <a:pPr>
              <a:buClr>
                <a:srgbClr val="000000"/>
              </a:buClr>
              <a:buSzPct val="100000"/>
              <a:buFont typeface="Times New Roman" panose="02020603050405020304" charset="0"/>
              <a:buNone/>
            </a:pPr>
            <a:r>
              <a:rPr lang="en-US" altLang="zh-CN"/>
              <a:t>=&gt; Caches DB pages in memory</a:t>
            </a:r>
            <a:endParaRPr lang="en-US" altLang="zh-CN"/>
          </a:p>
        </p:txBody>
      </p:sp>
      <p:sp>
        <p:nvSpPr>
          <p:cNvPr id="14346" name="TextBox 23"/>
          <p:cNvSpPr txBox="1">
            <a:spLocks noChangeArrowheads="1"/>
          </p:cNvSpPr>
          <p:nvPr/>
        </p:nvSpPr>
        <p:spPr bwMode="auto">
          <a:xfrm>
            <a:off x="5867400" y="1828800"/>
            <a:ext cx="36576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panose="02020603050405020304" charset="0"/>
              <a:buNone/>
            </a:pPr>
            <a:r>
              <a:rPr lang="en-US" altLang="zh-CN"/>
              <a:t>Database.getBufferPool()</a:t>
            </a:r>
            <a:endParaRPr lang="en-US" altLang="zh-CN"/>
          </a:p>
        </p:txBody>
      </p:sp>
      <p:sp>
        <p:nvSpPr>
          <p:cNvPr id="25" name="Rectangle 24"/>
          <p:cNvSpPr/>
          <p:nvPr/>
        </p:nvSpPr>
        <p:spPr bwMode="auto">
          <a:xfrm>
            <a:off x="4343400" y="4419600"/>
            <a:ext cx="2895600" cy="12954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Clr>
                <a:srgbClr val="000000"/>
              </a:buClr>
              <a:buSzPct val="100000"/>
              <a:buFont typeface="Times New Roman" panose="02020603050405020304" charset="0"/>
              <a:buNone/>
              <a:defRPr/>
            </a:pPr>
            <a:endParaRPr lang="en-US" dirty="0">
              <a:ln>
                <a:solidFill>
                  <a:schemeClr val="tx1"/>
                </a:solidFill>
              </a:ln>
              <a:solidFill>
                <a:srgbClr val="000000"/>
              </a:solidFill>
              <a:latin typeface="Arial" panose="020B0604020202020204" pitchFamily="34" charset="0"/>
              <a:ea typeface="MS PGothic" panose="020B0600070205080204" charset="-128"/>
            </a:endParaRPr>
          </a:p>
        </p:txBody>
      </p:sp>
      <p:sp>
        <p:nvSpPr>
          <p:cNvPr id="14348" name="TextBox 25"/>
          <p:cNvSpPr txBox="1">
            <a:spLocks noChangeArrowheads="1"/>
          </p:cNvSpPr>
          <p:nvPr/>
        </p:nvSpPr>
        <p:spPr bwMode="auto">
          <a:xfrm>
            <a:off x="4343400" y="4495801"/>
            <a:ext cx="26670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panose="02020603050405020304" charset="0"/>
              <a:buNone/>
            </a:pPr>
            <a:r>
              <a:rPr lang="en-US" altLang="zh-CN" b="1" dirty="0" err="1"/>
              <a:t>LogFile</a:t>
            </a:r>
            <a:br>
              <a:rPr lang="en-US" altLang="zh-CN" dirty="0"/>
            </a:br>
            <a:r>
              <a:rPr lang="en-US" altLang="zh-CN" dirty="0"/>
              <a:t>(Ignore for Lab 1)</a:t>
            </a:r>
            <a:endParaRPr lang="en-US" altLang="zh-CN" dirty="0"/>
          </a:p>
        </p:txBody>
      </p:sp>
      <p:sp>
        <p:nvSpPr>
          <p:cNvPr id="14349" name="TextBox 26"/>
          <p:cNvSpPr txBox="1">
            <a:spLocks noChangeArrowheads="1"/>
          </p:cNvSpPr>
          <p:nvPr/>
        </p:nvSpPr>
        <p:spPr bwMode="auto">
          <a:xfrm>
            <a:off x="4267200" y="3881438"/>
            <a:ext cx="3429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panose="02020603050405020304" charset="0"/>
              <a:buNone/>
            </a:pPr>
            <a:r>
              <a:rPr lang="en-US" altLang="zh-CN"/>
              <a:t>Database.getLogFile()</a:t>
            </a:r>
            <a:endParaRPr lang="en-US" altLang="zh-CN"/>
          </a:p>
        </p:txBody>
      </p:sp>
      <p:sp>
        <p:nvSpPr>
          <p:cNvPr id="16" name="文本框 15"/>
          <p:cNvSpPr txBox="1"/>
          <p:nvPr/>
        </p:nvSpPr>
        <p:spPr>
          <a:xfrm>
            <a:off x="832620" y="518160"/>
            <a:ext cx="23807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>
                <a:latin typeface="Arial" panose="020B0604020202020204" pitchFamily="34" charset="0"/>
                <a:cs typeface="Arial" panose="020B0604020202020204" pitchFamily="34" charset="0"/>
              </a:rPr>
              <a:t>Database</a:t>
            </a:r>
            <a:endParaRPr lang="zh-CN" altLang="en-US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auto">
          <a:xfrm>
            <a:off x="7162800" y="2819400"/>
            <a:ext cx="2819400" cy="13716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Clr>
                <a:srgbClr val="000000"/>
              </a:buClr>
              <a:buSzPct val="100000"/>
              <a:buFont typeface="Times New Roman" panose="02020603050405020304" charset="0"/>
              <a:buNone/>
              <a:defRPr/>
            </a:pPr>
            <a:endParaRPr lang="en-US" dirty="0">
              <a:ln>
                <a:solidFill>
                  <a:schemeClr val="tx1"/>
                </a:solidFill>
              </a:ln>
              <a:solidFill>
                <a:srgbClr val="000000"/>
              </a:solidFill>
              <a:latin typeface="Arial" panose="020B0604020202020204" pitchFamily="34" charset="0"/>
              <a:ea typeface="MS PGothic" panose="020B0600070205080204" charset="-128"/>
            </a:endParaRPr>
          </a:p>
        </p:txBody>
      </p:sp>
      <p:sp>
        <p:nvSpPr>
          <p:cNvPr id="16388" name="TextBox 7"/>
          <p:cNvSpPr txBox="1">
            <a:spLocks noChangeArrowheads="1"/>
          </p:cNvSpPr>
          <p:nvPr/>
        </p:nvSpPr>
        <p:spPr bwMode="auto">
          <a:xfrm>
            <a:off x="7010401" y="2362200"/>
            <a:ext cx="84484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panose="02020603050405020304" charset="0"/>
              <a:buNone/>
            </a:pPr>
            <a:r>
              <a:rPr lang="en-US" altLang="zh-CN"/>
              <a:t>Table:</a:t>
            </a:r>
            <a:endParaRPr lang="en-US" altLang="zh-CN"/>
          </a:p>
        </p:txBody>
      </p:sp>
      <p:sp>
        <p:nvSpPr>
          <p:cNvPr id="16389" name="TextBox 8"/>
          <p:cNvSpPr txBox="1">
            <a:spLocks noChangeArrowheads="1"/>
          </p:cNvSpPr>
          <p:nvPr/>
        </p:nvSpPr>
        <p:spPr bwMode="auto">
          <a:xfrm>
            <a:off x="7162800" y="2895600"/>
            <a:ext cx="281940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panose="02020603050405020304" charset="0"/>
              <a:buNone/>
            </a:pPr>
            <a:r>
              <a:rPr lang="en-US" altLang="zh-CN"/>
              <a:t>DbFile file</a:t>
            </a:r>
            <a:endParaRPr lang="en-US" altLang="zh-CN"/>
          </a:p>
          <a:p>
            <a:pPr>
              <a:buClr>
                <a:srgbClr val="000000"/>
              </a:buClr>
              <a:buSzPct val="100000"/>
              <a:buFont typeface="Times New Roman" panose="02020603050405020304" charset="0"/>
              <a:buNone/>
            </a:pPr>
            <a:r>
              <a:rPr lang="en-US" altLang="zh-CN"/>
              <a:t>String name</a:t>
            </a:r>
            <a:endParaRPr lang="en-US" altLang="zh-CN"/>
          </a:p>
          <a:p>
            <a:pPr>
              <a:buClr>
                <a:srgbClr val="000000"/>
              </a:buClr>
              <a:buSzPct val="100000"/>
              <a:buFont typeface="Times New Roman" panose="02020603050405020304" charset="0"/>
              <a:buNone/>
            </a:pPr>
            <a:r>
              <a:rPr lang="en-US" altLang="zh-CN"/>
              <a:t>String primary_key</a:t>
            </a:r>
            <a:endParaRPr lang="en-US" altLang="zh-CN"/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2362200" y="2286000"/>
          <a:ext cx="3276600" cy="2286000"/>
        </p:xfrm>
        <a:graphic>
          <a:graphicData uri="http://schemas.openxmlformats.org/drawingml/2006/table">
            <a:tbl>
              <a:tblPr firstRow="1" bandRow="1">
                <a:tableStyleId>{91EBBBCC-DAD2-459C-BE2E-F6DE35CF9A28}</a:tableStyleId>
              </a:tblPr>
              <a:tblGrid>
                <a:gridCol w="1638300"/>
                <a:gridCol w="1638300"/>
              </a:tblGrid>
              <a:tr h="356417">
                <a:tc>
                  <a:txBody>
                    <a:bodyPr/>
                    <a:lstStyle/>
                    <a:p>
                      <a:r>
                        <a:rPr lang="en-US" dirty="0" err="1"/>
                        <a:t>DbFile</a:t>
                      </a:r>
                      <a:r>
                        <a:rPr lang="en-US" baseline="0" dirty="0"/>
                        <a:t> ID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Table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7728">
                <a:tc>
                  <a:txBody>
                    <a:bodyPr/>
                    <a:lstStyle/>
                    <a:p>
                      <a:r>
                        <a:rPr lang="en-US" dirty="0"/>
                        <a:t>001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Table1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7728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/>
                        <a:t>002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Table2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7728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/>
                        <a:t>003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Table3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6407" name="TextBox 13"/>
          <p:cNvSpPr txBox="1">
            <a:spLocks noChangeArrowheads="1"/>
          </p:cNvSpPr>
          <p:nvPr/>
        </p:nvSpPr>
        <p:spPr bwMode="auto">
          <a:xfrm>
            <a:off x="2286001" y="1828800"/>
            <a:ext cx="108395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panose="02020603050405020304" charset="0"/>
              <a:buNone/>
            </a:pPr>
            <a:r>
              <a:rPr lang="en-US" altLang="zh-CN"/>
              <a:t>Catalog:</a:t>
            </a:r>
            <a:endParaRPr lang="en-US" altLang="zh-CN"/>
          </a:p>
        </p:txBody>
      </p:sp>
      <p:cxnSp>
        <p:nvCxnSpPr>
          <p:cNvPr id="16408" name="Straight Connector 12"/>
          <p:cNvCxnSpPr>
            <a:cxnSpLocks noChangeShapeType="1"/>
          </p:cNvCxnSpPr>
          <p:nvPr/>
        </p:nvCxnSpPr>
        <p:spPr bwMode="auto">
          <a:xfrm>
            <a:off x="5638800" y="3276600"/>
            <a:ext cx="1524000" cy="9144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09" name="Straight Connector 17"/>
          <p:cNvCxnSpPr>
            <a:cxnSpLocks noChangeShapeType="1"/>
          </p:cNvCxnSpPr>
          <p:nvPr/>
        </p:nvCxnSpPr>
        <p:spPr bwMode="auto">
          <a:xfrm>
            <a:off x="5638800" y="2667000"/>
            <a:ext cx="1524000" cy="1524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410" name="TextBox 13"/>
          <p:cNvSpPr txBox="1">
            <a:spLocks noChangeArrowheads="1"/>
          </p:cNvSpPr>
          <p:nvPr/>
        </p:nvSpPr>
        <p:spPr bwMode="auto">
          <a:xfrm>
            <a:off x="2362200" y="4953000"/>
            <a:ext cx="76200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panose="02020603050405020304" charset="0"/>
              <a:buNone/>
            </a:pPr>
            <a:r>
              <a:rPr lang="en-US" altLang="zh-CN" sz="3200" dirty="0"/>
              <a:t>Stores a list of all tables in the database</a:t>
            </a:r>
            <a:endParaRPr lang="en-US" altLang="zh-CN" sz="3200" dirty="0"/>
          </a:p>
        </p:txBody>
      </p:sp>
      <p:sp>
        <p:nvSpPr>
          <p:cNvPr id="11" name="文本框 10"/>
          <p:cNvSpPr txBox="1"/>
          <p:nvPr/>
        </p:nvSpPr>
        <p:spPr>
          <a:xfrm>
            <a:off x="832620" y="518160"/>
            <a:ext cx="19527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>
                <a:latin typeface="Arial" panose="020B0604020202020204" pitchFamily="34" charset="0"/>
                <a:cs typeface="Arial" panose="020B0604020202020204" pitchFamily="34" charset="0"/>
              </a:rPr>
              <a:t>Catalog</a:t>
            </a:r>
            <a:endParaRPr lang="zh-CN" altLang="en-US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TextBox 13"/>
          <p:cNvSpPr txBox="1">
            <a:spLocks noChangeArrowheads="1"/>
          </p:cNvSpPr>
          <p:nvPr/>
        </p:nvSpPr>
        <p:spPr bwMode="auto">
          <a:xfrm>
            <a:off x="2286000" y="1828800"/>
            <a:ext cx="140570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panose="02020603050405020304" charset="0"/>
              <a:buNone/>
            </a:pPr>
            <a:r>
              <a:rPr lang="en-US" altLang="zh-CN"/>
              <a:t>Buffer Pool:</a:t>
            </a:r>
            <a:endParaRPr lang="en-US" altLang="zh-CN"/>
          </a:p>
        </p:txBody>
      </p:sp>
      <p:sp>
        <p:nvSpPr>
          <p:cNvPr id="11" name="Rectangle 10"/>
          <p:cNvSpPr/>
          <p:nvPr/>
        </p:nvSpPr>
        <p:spPr bwMode="auto">
          <a:xfrm>
            <a:off x="7162800" y="2819400"/>
            <a:ext cx="2819400" cy="13716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Clr>
                <a:srgbClr val="000000"/>
              </a:buClr>
              <a:buSzPct val="100000"/>
              <a:buFont typeface="Times New Roman" panose="02020603050405020304" charset="0"/>
              <a:buNone/>
              <a:defRPr/>
            </a:pPr>
            <a:endParaRPr lang="en-US" dirty="0">
              <a:ln>
                <a:solidFill>
                  <a:schemeClr val="tx1"/>
                </a:solidFill>
              </a:ln>
              <a:solidFill>
                <a:srgbClr val="000000"/>
              </a:solidFill>
              <a:latin typeface="Arial" panose="020B0604020202020204" pitchFamily="34" charset="0"/>
              <a:ea typeface="MS PGothic" panose="020B0600070205080204" charset="-128"/>
            </a:endParaRPr>
          </a:p>
        </p:txBody>
      </p:sp>
      <p:sp>
        <p:nvSpPr>
          <p:cNvPr id="18437" name="TextBox 11"/>
          <p:cNvSpPr txBox="1">
            <a:spLocks noChangeArrowheads="1"/>
          </p:cNvSpPr>
          <p:nvPr/>
        </p:nvSpPr>
        <p:spPr bwMode="auto">
          <a:xfrm>
            <a:off x="7010400" y="2362200"/>
            <a:ext cx="77495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panose="02020603050405020304" charset="0"/>
              <a:buNone/>
            </a:pPr>
            <a:r>
              <a:rPr lang="en-US" altLang="zh-CN"/>
              <a:t>Page:</a:t>
            </a:r>
            <a:endParaRPr lang="en-US" altLang="zh-CN"/>
          </a:p>
        </p:txBody>
      </p:sp>
      <p:sp>
        <p:nvSpPr>
          <p:cNvPr id="18438" name="TextBox 14"/>
          <p:cNvSpPr txBox="1">
            <a:spLocks noChangeArrowheads="1"/>
          </p:cNvSpPr>
          <p:nvPr/>
        </p:nvSpPr>
        <p:spPr bwMode="auto">
          <a:xfrm>
            <a:off x="7162800" y="2895600"/>
            <a:ext cx="281940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panose="02020603050405020304" charset="0"/>
              <a:buNone/>
            </a:pPr>
            <a:r>
              <a:rPr lang="en-US" altLang="zh-CN"/>
              <a:t>PageId id</a:t>
            </a:r>
            <a:endParaRPr lang="en-US" altLang="zh-CN"/>
          </a:p>
          <a:p>
            <a:pPr>
              <a:buClr>
                <a:srgbClr val="000000"/>
              </a:buClr>
              <a:buSzPct val="100000"/>
              <a:buFont typeface="Times New Roman" panose="02020603050405020304" charset="0"/>
              <a:buNone/>
            </a:pPr>
            <a:r>
              <a:rPr lang="en-US" altLang="zh-CN"/>
              <a:t>Tuple tuples[]</a:t>
            </a:r>
            <a:endParaRPr lang="en-US" altLang="zh-CN"/>
          </a:p>
          <a:p>
            <a:pPr>
              <a:buClr>
                <a:srgbClr val="000000"/>
              </a:buClr>
              <a:buSzPct val="100000"/>
              <a:buFont typeface="Times New Roman" panose="02020603050405020304" charset="0"/>
              <a:buNone/>
            </a:pPr>
            <a:r>
              <a:rPr lang="en-US" altLang="zh-CN"/>
              <a:t>Byte header[]</a:t>
            </a:r>
            <a:endParaRPr lang="en-US" altLang="zh-CN"/>
          </a:p>
        </p:txBody>
      </p:sp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2362200" y="2286000"/>
          <a:ext cx="3276600" cy="2286000"/>
        </p:xfrm>
        <a:graphic>
          <a:graphicData uri="http://schemas.openxmlformats.org/drawingml/2006/table">
            <a:tbl>
              <a:tblPr firstRow="1" bandRow="1">
                <a:tableStyleId>{91EBBBCC-DAD2-459C-BE2E-F6DE35CF9A28}</a:tableStyleId>
              </a:tblPr>
              <a:tblGrid>
                <a:gridCol w="1638300"/>
                <a:gridCol w="1638300"/>
              </a:tblGrid>
              <a:tr h="356417">
                <a:tc>
                  <a:txBody>
                    <a:bodyPr/>
                    <a:lstStyle/>
                    <a:p>
                      <a:r>
                        <a:rPr lang="en-US" dirty="0"/>
                        <a:t>Page </a:t>
                      </a:r>
                      <a:r>
                        <a:rPr lang="en-US" baseline="0" dirty="0"/>
                        <a:t>ID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Page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7728">
                <a:tc>
                  <a:txBody>
                    <a:bodyPr/>
                    <a:lstStyle/>
                    <a:p>
                      <a:r>
                        <a:rPr lang="en-US" dirty="0"/>
                        <a:t>001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Page1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7728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/>
                        <a:t>003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Page3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7728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/>
                        <a:t>007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Page7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18456" name="Straight Connector 18"/>
          <p:cNvCxnSpPr>
            <a:cxnSpLocks noChangeShapeType="1"/>
          </p:cNvCxnSpPr>
          <p:nvPr/>
        </p:nvCxnSpPr>
        <p:spPr bwMode="auto">
          <a:xfrm>
            <a:off x="5638800" y="3276600"/>
            <a:ext cx="1524000" cy="9144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57" name="Straight Connector 19"/>
          <p:cNvCxnSpPr>
            <a:cxnSpLocks noChangeShapeType="1"/>
          </p:cNvCxnSpPr>
          <p:nvPr/>
        </p:nvCxnSpPr>
        <p:spPr bwMode="auto">
          <a:xfrm>
            <a:off x="5638800" y="2667000"/>
            <a:ext cx="1524000" cy="1524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458" name="TextBox 13"/>
          <p:cNvSpPr txBox="1">
            <a:spLocks noChangeArrowheads="1"/>
          </p:cNvSpPr>
          <p:nvPr/>
        </p:nvSpPr>
        <p:spPr bwMode="auto">
          <a:xfrm>
            <a:off x="2448560" y="4953000"/>
            <a:ext cx="836168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panose="02020603050405020304" charset="0"/>
              <a:buNone/>
            </a:pPr>
            <a:r>
              <a:rPr lang="en-US" altLang="zh-CN" sz="3200" dirty="0"/>
              <a:t>Caches recently accessed database pages in memory </a:t>
            </a:r>
            <a:endParaRPr lang="en-US" altLang="zh-CN" sz="3200" dirty="0"/>
          </a:p>
        </p:txBody>
      </p:sp>
      <p:sp>
        <p:nvSpPr>
          <p:cNvPr id="12" name="文本框 11"/>
          <p:cNvSpPr txBox="1"/>
          <p:nvPr/>
        </p:nvSpPr>
        <p:spPr>
          <a:xfrm>
            <a:off x="832620" y="518160"/>
            <a:ext cx="27129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>
                <a:latin typeface="Arial" panose="020B0604020202020204" pitchFamily="34" charset="0"/>
                <a:cs typeface="Arial" panose="020B0604020202020204" pitchFamily="34" charset="0"/>
              </a:rPr>
              <a:t>Buffer Pool</a:t>
            </a:r>
            <a:endParaRPr lang="zh-CN" altLang="en-US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auto">
          <a:xfrm>
            <a:off x="1981200" y="2895600"/>
            <a:ext cx="2362200" cy="14478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Clr>
                <a:srgbClr val="000000"/>
              </a:buClr>
              <a:buSzPct val="100000"/>
              <a:buFont typeface="Times New Roman" panose="02020603050405020304" charset="0"/>
              <a:buNone/>
              <a:defRPr/>
            </a:pPr>
            <a:endParaRPr lang="en-US" dirty="0">
              <a:ln>
                <a:solidFill>
                  <a:schemeClr val="tx1"/>
                </a:solidFill>
              </a:ln>
              <a:solidFill>
                <a:srgbClr val="000000"/>
              </a:solidFill>
              <a:latin typeface="Arial" panose="020B0604020202020204" pitchFamily="34" charset="0"/>
              <a:ea typeface="MS PGothic" panose="020B0600070205080204" charset="-128"/>
            </a:endParaRPr>
          </a:p>
        </p:txBody>
      </p:sp>
      <p:sp>
        <p:nvSpPr>
          <p:cNvPr id="20484" name="TextBox 7"/>
          <p:cNvSpPr txBox="1">
            <a:spLocks noChangeArrowheads="1"/>
          </p:cNvSpPr>
          <p:nvPr/>
        </p:nvSpPr>
        <p:spPr bwMode="auto">
          <a:xfrm>
            <a:off x="1828801" y="2438400"/>
            <a:ext cx="126669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panose="02020603050405020304" charset="0"/>
              <a:buNone/>
            </a:pPr>
            <a:r>
              <a:rPr lang="en-US" altLang="zh-CN"/>
              <a:t>Heap File:</a:t>
            </a:r>
            <a:endParaRPr lang="en-US" altLang="zh-CN"/>
          </a:p>
        </p:txBody>
      </p:sp>
      <p:sp>
        <p:nvSpPr>
          <p:cNvPr id="20485" name="TextBox 8"/>
          <p:cNvSpPr txBox="1">
            <a:spLocks noChangeArrowheads="1"/>
          </p:cNvSpPr>
          <p:nvPr/>
        </p:nvSpPr>
        <p:spPr bwMode="auto">
          <a:xfrm>
            <a:off x="1981200" y="2971800"/>
            <a:ext cx="236220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panose="02020603050405020304" charset="0"/>
              <a:buNone/>
            </a:pPr>
            <a:r>
              <a:rPr lang="en-US" altLang="zh-CN"/>
              <a:t>File file</a:t>
            </a:r>
            <a:endParaRPr lang="en-US" altLang="zh-CN"/>
          </a:p>
          <a:p>
            <a:pPr>
              <a:buClr>
                <a:srgbClr val="000000"/>
              </a:buClr>
              <a:buSzPct val="100000"/>
              <a:buFont typeface="Times New Roman" panose="02020603050405020304" charset="0"/>
              <a:buNone/>
            </a:pPr>
            <a:r>
              <a:rPr lang="en-US" altLang="zh-CN"/>
              <a:t>TupleDesc td</a:t>
            </a:r>
            <a:endParaRPr lang="en-US" altLang="zh-CN"/>
          </a:p>
          <a:p>
            <a:pPr>
              <a:buClr>
                <a:srgbClr val="000000"/>
              </a:buClr>
              <a:buSzPct val="100000"/>
              <a:buFont typeface="Times New Roman" panose="02020603050405020304" charset="0"/>
              <a:buNone/>
            </a:pPr>
            <a:r>
              <a:rPr lang="en-US" altLang="zh-CN"/>
              <a:t>DbFileIterator it</a:t>
            </a:r>
            <a:endParaRPr lang="en-US" altLang="zh-CN"/>
          </a:p>
        </p:txBody>
      </p:sp>
      <p:sp>
        <p:nvSpPr>
          <p:cNvPr id="20486" name="Folded Corner 1"/>
          <p:cNvSpPr>
            <a:spLocks noChangeArrowheads="1"/>
          </p:cNvSpPr>
          <p:nvPr/>
        </p:nvSpPr>
        <p:spPr bwMode="auto">
          <a:xfrm>
            <a:off x="5054600" y="1909763"/>
            <a:ext cx="609600" cy="914400"/>
          </a:xfrm>
          <a:prstGeom prst="foldedCorner">
            <a:avLst>
              <a:gd name="adj" fmla="val 16667"/>
            </a:avLst>
          </a:prstGeom>
          <a:solidFill>
            <a:srgbClr val="FFFFFF"/>
          </a:solidFill>
          <a:ln w="9525">
            <a:solidFill>
              <a:schemeClr val="tx1"/>
            </a:solidFill>
            <a:round/>
          </a:ln>
        </p:spPr>
        <p:txBody>
          <a:bodyPr/>
          <a:lstStyle/>
          <a:p>
            <a:pPr>
              <a:buClr>
                <a:srgbClr val="000000"/>
              </a:buClr>
              <a:buSzPct val="100000"/>
              <a:buFont typeface="Times New Roman" panose="02020603050405020304" charset="0"/>
              <a:buNone/>
            </a:pPr>
            <a:endParaRPr lang="en-US" altLang="zh-CN"/>
          </a:p>
        </p:txBody>
      </p:sp>
      <p:sp>
        <p:nvSpPr>
          <p:cNvPr id="20487" name="TextBox 3"/>
          <p:cNvSpPr txBox="1">
            <a:spLocks noChangeArrowheads="1"/>
          </p:cNvSpPr>
          <p:nvPr/>
        </p:nvSpPr>
        <p:spPr bwMode="auto">
          <a:xfrm>
            <a:off x="5130800" y="1833563"/>
            <a:ext cx="4572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panose="02020603050405020304" charset="0"/>
              <a:buNone/>
            </a:pPr>
            <a:r>
              <a:rPr lang="en-US" altLang="zh-CN" sz="1000"/>
              <a:t>_______________</a:t>
            </a:r>
            <a:endParaRPr lang="en-US" altLang="zh-CN" sz="1000"/>
          </a:p>
        </p:txBody>
      </p:sp>
      <p:cxnSp>
        <p:nvCxnSpPr>
          <p:cNvPr id="20488" name="Straight Arrow Connector 5"/>
          <p:cNvCxnSpPr>
            <a:cxnSpLocks noChangeShapeType="1"/>
            <a:endCxn id="20486" idx="1"/>
          </p:cNvCxnSpPr>
          <p:nvPr/>
        </p:nvCxnSpPr>
        <p:spPr bwMode="auto">
          <a:xfrm flipV="1">
            <a:off x="3200400" y="2366964"/>
            <a:ext cx="1854200" cy="90963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5029200" y="3505200"/>
          <a:ext cx="5410200" cy="762000"/>
        </p:xfrm>
        <a:graphic>
          <a:graphicData uri="http://schemas.openxmlformats.org/drawingml/2006/table">
            <a:tbl>
              <a:tblPr/>
              <a:tblGrid>
                <a:gridCol w="1524000"/>
                <a:gridCol w="1524000"/>
                <a:gridCol w="1600200"/>
                <a:gridCol w="762000"/>
              </a:tblGrid>
              <a:tr h="762000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1pPr>
                      <a:lvl2pPr>
                        <a:spcBef>
                          <a:spcPts val="700"/>
                        </a:spcBef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2pPr>
                      <a:lvl3pPr>
                        <a:spcBef>
                          <a:spcPts val="600"/>
                        </a:spcBef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3pPr>
                      <a:lvl4pPr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4pPr>
                      <a:lvl5pPr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charset="-128"/>
                        </a:rPr>
                        <a:t>Field1 Type</a:t>
                      </a:r>
                      <a:b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charset="-128"/>
                        </a:rPr>
                      </a:b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charset="-128"/>
                        </a:rPr>
                        <a:t>Field1 Name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S PGothic" panose="020B060007020508020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1pPr>
                      <a:lvl2pPr>
                        <a:spcBef>
                          <a:spcPts val="700"/>
                        </a:spcBef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2pPr>
                      <a:lvl3pPr>
                        <a:spcBef>
                          <a:spcPts val="600"/>
                        </a:spcBef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3pPr>
                      <a:lvl4pPr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4pPr>
                      <a:lvl5pPr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charset="-128"/>
                        </a:rPr>
                        <a:t>Field2 Type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S PGothic" panose="020B0600070205080204" charset="-128"/>
                      </a:endParaRP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charset="-128"/>
                        </a:rPr>
                        <a:t>Field2 Name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S PGothic" panose="020B060007020508020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1pPr>
                      <a:lvl2pPr>
                        <a:spcBef>
                          <a:spcPts val="700"/>
                        </a:spcBef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2pPr>
                      <a:lvl3pPr>
                        <a:spcBef>
                          <a:spcPts val="600"/>
                        </a:spcBef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3pPr>
                      <a:lvl4pPr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4pPr>
                      <a:lvl5pPr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charset="-128"/>
                        </a:rPr>
                        <a:t>Field3 Type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S PGothic" panose="020B0600070205080204" charset="-128"/>
                      </a:endParaRP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charset="-128"/>
                        </a:rPr>
                        <a:t>Field3 Name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S PGothic" panose="020B060007020508020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1pPr>
                      <a:lvl2pPr>
                        <a:spcBef>
                          <a:spcPts val="700"/>
                        </a:spcBef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2pPr>
                      <a:lvl3pPr>
                        <a:spcBef>
                          <a:spcPts val="600"/>
                        </a:spcBef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3pPr>
                      <a:lvl4pPr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4pPr>
                      <a:lvl5pPr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charset="-128"/>
                        </a:rPr>
                        <a:t>…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S PGothic" panose="020B060007020508020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20501" name="Straight Arrow Connector 15"/>
          <p:cNvCxnSpPr>
            <a:cxnSpLocks noChangeShapeType="1"/>
          </p:cNvCxnSpPr>
          <p:nvPr/>
        </p:nvCxnSpPr>
        <p:spPr bwMode="auto">
          <a:xfrm>
            <a:off x="4038600" y="3581400"/>
            <a:ext cx="990600" cy="3048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502" name="TextBox 21"/>
          <p:cNvSpPr txBox="1">
            <a:spLocks noChangeArrowheads="1"/>
          </p:cNvSpPr>
          <p:nvPr/>
        </p:nvSpPr>
        <p:spPr bwMode="auto">
          <a:xfrm>
            <a:off x="4978400" y="1447800"/>
            <a:ext cx="165141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panose="02020603050405020304" charset="0"/>
              <a:buNone/>
            </a:pPr>
            <a:r>
              <a:rPr lang="en-US" altLang="zh-CN"/>
              <a:t>File (on disk):</a:t>
            </a:r>
            <a:endParaRPr lang="en-US" altLang="zh-CN"/>
          </a:p>
        </p:txBody>
      </p:sp>
      <p:sp>
        <p:nvSpPr>
          <p:cNvPr id="20503" name="TextBox 22"/>
          <p:cNvSpPr txBox="1">
            <a:spLocks noChangeArrowheads="1"/>
          </p:cNvSpPr>
          <p:nvPr/>
        </p:nvSpPr>
        <p:spPr bwMode="auto">
          <a:xfrm>
            <a:off x="4953000" y="2971800"/>
            <a:ext cx="205517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panose="02020603050405020304" charset="0"/>
              <a:buNone/>
            </a:pPr>
            <a:r>
              <a:rPr lang="en-US" altLang="zh-CN"/>
              <a:t>Tuple Descriptor:</a:t>
            </a:r>
            <a:endParaRPr lang="en-US" altLang="zh-CN"/>
          </a:p>
        </p:txBody>
      </p:sp>
      <p:graphicFrame>
        <p:nvGraphicFramePr>
          <p:cNvPr id="25" name="Table 24"/>
          <p:cNvGraphicFramePr>
            <a:graphicFrameLocks noGrp="1"/>
          </p:cNvGraphicFramePr>
          <p:nvPr/>
        </p:nvGraphicFramePr>
        <p:xfrm>
          <a:off x="5105400" y="5410200"/>
          <a:ext cx="4724400" cy="457200"/>
        </p:xfrm>
        <a:graphic>
          <a:graphicData uri="http://schemas.openxmlformats.org/drawingml/2006/table">
            <a:tbl>
              <a:tblPr/>
              <a:tblGrid>
                <a:gridCol w="1330325"/>
                <a:gridCol w="1331913"/>
                <a:gridCol w="1397000"/>
                <a:gridCol w="665162"/>
              </a:tblGrid>
              <a:tr h="457200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1pPr>
                      <a:lvl2pPr>
                        <a:spcBef>
                          <a:spcPts val="700"/>
                        </a:spcBef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2pPr>
                      <a:lvl3pPr>
                        <a:spcBef>
                          <a:spcPts val="600"/>
                        </a:spcBef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3pPr>
                      <a:lvl4pPr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4pPr>
                      <a:lvl5pPr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charset="-128"/>
                        </a:rPr>
                        <a:t>Page1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S PGothic" panose="020B060007020508020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1pPr>
                      <a:lvl2pPr>
                        <a:spcBef>
                          <a:spcPts val="700"/>
                        </a:spcBef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2pPr>
                      <a:lvl3pPr>
                        <a:spcBef>
                          <a:spcPts val="600"/>
                        </a:spcBef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3pPr>
                      <a:lvl4pPr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4pPr>
                      <a:lvl5pPr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charset="-128"/>
                        </a:rPr>
                        <a:t>Page2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S PGothic" panose="020B060007020508020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1pPr>
                      <a:lvl2pPr>
                        <a:spcBef>
                          <a:spcPts val="700"/>
                        </a:spcBef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2pPr>
                      <a:lvl3pPr>
                        <a:spcBef>
                          <a:spcPts val="600"/>
                        </a:spcBef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3pPr>
                      <a:lvl4pPr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4pPr>
                      <a:lvl5pPr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charset="-128"/>
                        </a:rPr>
                        <a:t>Page3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S PGothic" panose="020B060007020508020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1pPr>
                      <a:lvl2pPr>
                        <a:spcBef>
                          <a:spcPts val="700"/>
                        </a:spcBef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2pPr>
                      <a:lvl3pPr>
                        <a:spcBef>
                          <a:spcPts val="600"/>
                        </a:spcBef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3pPr>
                      <a:lvl4pPr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4pPr>
                      <a:lvl5pPr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charset="-128"/>
                        </a:rPr>
                        <a:t>…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S PGothic" panose="020B060007020508020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516" name="TextBox 25"/>
          <p:cNvSpPr txBox="1">
            <a:spLocks noChangeArrowheads="1"/>
          </p:cNvSpPr>
          <p:nvPr/>
        </p:nvSpPr>
        <p:spPr bwMode="auto">
          <a:xfrm>
            <a:off x="5029200" y="4876800"/>
            <a:ext cx="415389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panose="02020603050405020304" charset="0"/>
              <a:buNone/>
            </a:pPr>
            <a:r>
              <a:rPr lang="en-US" altLang="zh-CN"/>
              <a:t>Iterate through Tuples in Heap Pages:</a:t>
            </a:r>
            <a:endParaRPr lang="en-US" altLang="zh-CN"/>
          </a:p>
        </p:txBody>
      </p:sp>
      <p:cxnSp>
        <p:nvCxnSpPr>
          <p:cNvPr id="20517" name="Straight Arrow Connector 28"/>
          <p:cNvCxnSpPr>
            <a:cxnSpLocks noChangeShapeType="1"/>
          </p:cNvCxnSpPr>
          <p:nvPr/>
        </p:nvCxnSpPr>
        <p:spPr bwMode="auto">
          <a:xfrm>
            <a:off x="4038600" y="4191000"/>
            <a:ext cx="1066800" cy="14478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" name="文本框 16"/>
          <p:cNvSpPr txBox="1"/>
          <p:nvPr/>
        </p:nvSpPr>
        <p:spPr>
          <a:xfrm>
            <a:off x="832620" y="518160"/>
            <a:ext cx="68002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err="1">
                <a:latin typeface="Arial" panose="020B0604020202020204" pitchFamily="34" charset="0"/>
                <a:cs typeface="Arial" panose="020B0604020202020204" pitchFamily="34" charset="0"/>
              </a:rPr>
              <a:t>HeapFile</a:t>
            </a:r>
            <a:r>
              <a:rPr lang="en-US" altLang="zh-CN" sz="4000" dirty="0">
                <a:latin typeface="Arial" panose="020B0604020202020204" pitchFamily="34" charset="0"/>
                <a:cs typeface="Arial" panose="020B0604020202020204" pitchFamily="34" charset="0"/>
              </a:rPr>
              <a:t> (implements </a:t>
            </a:r>
            <a:r>
              <a:rPr lang="en-US" altLang="zh-CN" sz="4000" dirty="0" err="1">
                <a:latin typeface="Arial" panose="020B0604020202020204" pitchFamily="34" charset="0"/>
                <a:cs typeface="Arial" panose="020B0604020202020204" pitchFamily="34" charset="0"/>
              </a:rPr>
              <a:t>Dbfile</a:t>
            </a:r>
            <a:r>
              <a:rPr lang="en-US" altLang="zh-CN" sz="4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zh-CN" altLang="en-US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auto">
          <a:xfrm>
            <a:off x="1981200" y="2895600"/>
            <a:ext cx="2743200" cy="18288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Clr>
                <a:srgbClr val="000000"/>
              </a:buClr>
              <a:buSzPct val="100000"/>
              <a:buFont typeface="Times New Roman" panose="02020603050405020304" charset="0"/>
              <a:buNone/>
              <a:defRPr/>
            </a:pPr>
            <a:endParaRPr lang="en-US" dirty="0">
              <a:ln>
                <a:solidFill>
                  <a:schemeClr val="tx1"/>
                </a:solidFill>
              </a:ln>
              <a:solidFill>
                <a:srgbClr val="000000"/>
              </a:solidFill>
              <a:latin typeface="Arial" panose="020B0604020202020204" pitchFamily="34" charset="0"/>
              <a:ea typeface="MS PGothic" panose="020B0600070205080204" charset="-128"/>
            </a:endParaRPr>
          </a:p>
        </p:txBody>
      </p:sp>
      <p:sp>
        <p:nvSpPr>
          <p:cNvPr id="22532" name="TextBox 7"/>
          <p:cNvSpPr txBox="1">
            <a:spLocks noChangeArrowheads="1"/>
          </p:cNvSpPr>
          <p:nvPr/>
        </p:nvSpPr>
        <p:spPr bwMode="auto">
          <a:xfrm>
            <a:off x="1924050" y="2438400"/>
            <a:ext cx="139531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panose="02020603050405020304" charset="0"/>
              <a:buNone/>
            </a:pPr>
            <a:r>
              <a:rPr lang="en-US" altLang="zh-CN"/>
              <a:t>Heap Page:</a:t>
            </a:r>
            <a:endParaRPr lang="en-US" altLang="zh-CN"/>
          </a:p>
        </p:txBody>
      </p:sp>
      <p:sp>
        <p:nvSpPr>
          <p:cNvPr id="22533" name="TextBox 8"/>
          <p:cNvSpPr txBox="1">
            <a:spLocks noChangeArrowheads="1"/>
          </p:cNvSpPr>
          <p:nvPr/>
        </p:nvSpPr>
        <p:spPr bwMode="auto">
          <a:xfrm>
            <a:off x="1981200" y="2971801"/>
            <a:ext cx="26670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panose="02020603050405020304" charset="0"/>
              <a:buNone/>
            </a:pPr>
            <a:r>
              <a:rPr lang="en-US" altLang="zh-CN"/>
              <a:t>HeapPageId pid</a:t>
            </a:r>
            <a:endParaRPr lang="en-US" altLang="zh-CN"/>
          </a:p>
          <a:p>
            <a:pPr>
              <a:buClr>
                <a:srgbClr val="000000"/>
              </a:buClr>
              <a:buSzPct val="100000"/>
              <a:buFont typeface="Times New Roman" panose="02020603050405020304" charset="0"/>
              <a:buNone/>
            </a:pPr>
            <a:r>
              <a:rPr lang="en-US" altLang="zh-CN"/>
              <a:t>TupleDesc td</a:t>
            </a:r>
            <a:endParaRPr lang="en-US" altLang="zh-CN"/>
          </a:p>
          <a:p>
            <a:pPr>
              <a:buClr>
                <a:srgbClr val="000000"/>
              </a:buClr>
              <a:buSzPct val="100000"/>
              <a:buFont typeface="Times New Roman" panose="02020603050405020304" charset="0"/>
              <a:buNone/>
            </a:pPr>
            <a:r>
              <a:rPr lang="en-US" altLang="zh-CN"/>
              <a:t>Byte header[]</a:t>
            </a:r>
            <a:endParaRPr lang="en-US" altLang="zh-CN"/>
          </a:p>
          <a:p>
            <a:pPr>
              <a:buClr>
                <a:srgbClr val="000000"/>
              </a:buClr>
              <a:buSzPct val="100000"/>
              <a:buFont typeface="Times New Roman" panose="02020603050405020304" charset="0"/>
              <a:buNone/>
            </a:pPr>
            <a:r>
              <a:rPr lang="en-US" altLang="zh-CN"/>
              <a:t>Tuple tuples[]</a:t>
            </a:r>
            <a:endParaRPr lang="en-US" altLang="zh-CN"/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5105400" y="2362200"/>
          <a:ext cx="5410200" cy="762000"/>
        </p:xfrm>
        <a:graphic>
          <a:graphicData uri="http://schemas.openxmlformats.org/drawingml/2006/table">
            <a:tbl>
              <a:tblPr/>
              <a:tblGrid>
                <a:gridCol w="1524000"/>
                <a:gridCol w="1524000"/>
                <a:gridCol w="1600200"/>
                <a:gridCol w="762000"/>
              </a:tblGrid>
              <a:tr h="762000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1pPr>
                      <a:lvl2pPr>
                        <a:spcBef>
                          <a:spcPts val="700"/>
                        </a:spcBef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2pPr>
                      <a:lvl3pPr>
                        <a:spcBef>
                          <a:spcPts val="600"/>
                        </a:spcBef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3pPr>
                      <a:lvl4pPr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4pPr>
                      <a:lvl5pPr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charset="-128"/>
                        </a:rPr>
                        <a:t>Field1 Type</a:t>
                      </a:r>
                      <a:b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charset="-128"/>
                        </a:rPr>
                      </a:b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charset="-128"/>
                        </a:rPr>
                        <a:t>Field1 Name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S PGothic" panose="020B060007020508020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1pPr>
                      <a:lvl2pPr>
                        <a:spcBef>
                          <a:spcPts val="700"/>
                        </a:spcBef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2pPr>
                      <a:lvl3pPr>
                        <a:spcBef>
                          <a:spcPts val="600"/>
                        </a:spcBef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3pPr>
                      <a:lvl4pPr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4pPr>
                      <a:lvl5pPr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charset="-128"/>
                        </a:rPr>
                        <a:t>Field2 Type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S PGothic" panose="020B0600070205080204" charset="-128"/>
                      </a:endParaRP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charset="-128"/>
                        </a:rPr>
                        <a:t>Field2 Name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S PGothic" panose="020B060007020508020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1pPr>
                      <a:lvl2pPr>
                        <a:spcBef>
                          <a:spcPts val="700"/>
                        </a:spcBef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2pPr>
                      <a:lvl3pPr>
                        <a:spcBef>
                          <a:spcPts val="600"/>
                        </a:spcBef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3pPr>
                      <a:lvl4pPr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4pPr>
                      <a:lvl5pPr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charset="-128"/>
                        </a:rPr>
                        <a:t>Field3 Type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S PGothic" panose="020B0600070205080204" charset="-128"/>
                      </a:endParaRP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charset="-128"/>
                        </a:rPr>
                        <a:t>Field3 Name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S PGothic" panose="020B060007020508020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1pPr>
                      <a:lvl2pPr>
                        <a:spcBef>
                          <a:spcPts val="700"/>
                        </a:spcBef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2pPr>
                      <a:lvl3pPr>
                        <a:spcBef>
                          <a:spcPts val="600"/>
                        </a:spcBef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3pPr>
                      <a:lvl4pPr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4pPr>
                      <a:lvl5pPr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charset="-128"/>
                        </a:rPr>
                        <a:t>…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S PGothic" panose="020B060007020508020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22546" name="Straight Arrow Connector 15"/>
          <p:cNvCxnSpPr>
            <a:cxnSpLocks noChangeShapeType="1"/>
          </p:cNvCxnSpPr>
          <p:nvPr/>
        </p:nvCxnSpPr>
        <p:spPr bwMode="auto">
          <a:xfrm flipV="1">
            <a:off x="3962400" y="2743200"/>
            <a:ext cx="1143000" cy="8382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47" name="TextBox 22"/>
          <p:cNvSpPr txBox="1">
            <a:spLocks noChangeArrowheads="1"/>
          </p:cNvSpPr>
          <p:nvPr/>
        </p:nvSpPr>
        <p:spPr bwMode="auto">
          <a:xfrm>
            <a:off x="5029200" y="1828800"/>
            <a:ext cx="205517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panose="02020603050405020304" charset="0"/>
              <a:buNone/>
            </a:pPr>
            <a:r>
              <a:rPr lang="en-US" altLang="zh-CN"/>
              <a:t>Tuple Descriptor:</a:t>
            </a:r>
            <a:endParaRPr lang="en-US" altLang="zh-CN"/>
          </a:p>
        </p:txBody>
      </p:sp>
      <p:graphicFrame>
        <p:nvGraphicFramePr>
          <p:cNvPr id="25" name="Table 24"/>
          <p:cNvGraphicFramePr>
            <a:graphicFrameLocks noGrp="1"/>
          </p:cNvGraphicFramePr>
          <p:nvPr/>
        </p:nvGraphicFramePr>
        <p:xfrm>
          <a:off x="5105400" y="3657600"/>
          <a:ext cx="4724400" cy="457200"/>
        </p:xfrm>
        <a:graphic>
          <a:graphicData uri="http://schemas.openxmlformats.org/drawingml/2006/table">
            <a:tbl>
              <a:tblPr/>
              <a:tblGrid>
                <a:gridCol w="1330325"/>
                <a:gridCol w="1331913"/>
                <a:gridCol w="1397000"/>
                <a:gridCol w="665162"/>
              </a:tblGrid>
              <a:tr h="457200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1pPr>
                      <a:lvl2pPr>
                        <a:spcBef>
                          <a:spcPts val="700"/>
                        </a:spcBef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2pPr>
                      <a:lvl3pPr>
                        <a:spcBef>
                          <a:spcPts val="600"/>
                        </a:spcBef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3pPr>
                      <a:lvl4pPr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4pPr>
                      <a:lvl5pPr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charset="-128"/>
                        </a:rPr>
                        <a:t>01100110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S PGothic" panose="020B060007020508020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1pPr>
                      <a:lvl2pPr>
                        <a:spcBef>
                          <a:spcPts val="700"/>
                        </a:spcBef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2pPr>
                      <a:lvl3pPr>
                        <a:spcBef>
                          <a:spcPts val="600"/>
                        </a:spcBef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3pPr>
                      <a:lvl4pPr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4pPr>
                      <a:lvl5pPr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charset="-128"/>
                        </a:rPr>
                        <a:t>11111111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S PGothic" panose="020B060007020508020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1pPr>
                      <a:lvl2pPr>
                        <a:spcBef>
                          <a:spcPts val="700"/>
                        </a:spcBef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2pPr>
                      <a:lvl3pPr>
                        <a:spcBef>
                          <a:spcPts val="600"/>
                        </a:spcBef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3pPr>
                      <a:lvl4pPr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4pPr>
                      <a:lvl5pPr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charset="-128"/>
                        </a:rPr>
                        <a:t>11101101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S PGothic" panose="020B060007020508020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1pPr>
                      <a:lvl2pPr>
                        <a:spcBef>
                          <a:spcPts val="700"/>
                        </a:spcBef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2pPr>
                      <a:lvl3pPr>
                        <a:spcBef>
                          <a:spcPts val="600"/>
                        </a:spcBef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3pPr>
                      <a:lvl4pPr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4pPr>
                      <a:lvl5pPr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charset="-128"/>
                        </a:rPr>
                        <a:t>…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S PGothic" panose="020B060007020508020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22560" name="Straight Arrow Connector 28"/>
          <p:cNvCxnSpPr>
            <a:cxnSpLocks noChangeShapeType="1"/>
          </p:cNvCxnSpPr>
          <p:nvPr/>
        </p:nvCxnSpPr>
        <p:spPr bwMode="auto">
          <a:xfrm flipV="1">
            <a:off x="3962400" y="3886200"/>
            <a:ext cx="1143000" cy="762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5105400" y="4800600"/>
          <a:ext cx="4724400" cy="457200"/>
        </p:xfrm>
        <a:graphic>
          <a:graphicData uri="http://schemas.openxmlformats.org/drawingml/2006/table">
            <a:tbl>
              <a:tblPr/>
              <a:tblGrid>
                <a:gridCol w="1330325"/>
                <a:gridCol w="1331913"/>
                <a:gridCol w="1397000"/>
                <a:gridCol w="665162"/>
              </a:tblGrid>
              <a:tr h="457200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1pPr>
                      <a:lvl2pPr>
                        <a:spcBef>
                          <a:spcPts val="700"/>
                        </a:spcBef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2pPr>
                      <a:lvl3pPr>
                        <a:spcBef>
                          <a:spcPts val="600"/>
                        </a:spcBef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3pPr>
                      <a:lvl4pPr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4pPr>
                      <a:lvl5pPr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charset="-128"/>
                        </a:rPr>
                        <a:t>Empty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S PGothic" panose="020B060007020508020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1pPr>
                      <a:lvl2pPr>
                        <a:spcBef>
                          <a:spcPts val="700"/>
                        </a:spcBef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2pPr>
                      <a:lvl3pPr>
                        <a:spcBef>
                          <a:spcPts val="600"/>
                        </a:spcBef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3pPr>
                      <a:lvl4pPr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4pPr>
                      <a:lvl5pPr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charset="-128"/>
                        </a:rPr>
                        <a:t>Tuple1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S PGothic" panose="020B060007020508020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1pPr>
                      <a:lvl2pPr>
                        <a:spcBef>
                          <a:spcPts val="700"/>
                        </a:spcBef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2pPr>
                      <a:lvl3pPr>
                        <a:spcBef>
                          <a:spcPts val="600"/>
                        </a:spcBef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3pPr>
                      <a:lvl4pPr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4pPr>
                      <a:lvl5pPr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charset="-128"/>
                        </a:rPr>
                        <a:t>Tuple2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S PGothic" panose="020B060007020508020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1pPr>
                      <a:lvl2pPr>
                        <a:spcBef>
                          <a:spcPts val="700"/>
                        </a:spcBef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2pPr>
                      <a:lvl3pPr>
                        <a:spcBef>
                          <a:spcPts val="600"/>
                        </a:spcBef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3pPr>
                      <a:lvl4pPr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4pPr>
                      <a:lvl5pPr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charset="-128"/>
                        </a:rPr>
                        <a:t>…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S PGothic" panose="020B060007020508020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5486400" y="5710238"/>
          <a:ext cx="4724400" cy="457200"/>
        </p:xfrm>
        <a:graphic>
          <a:graphicData uri="http://schemas.openxmlformats.org/drawingml/2006/table">
            <a:tbl>
              <a:tblPr/>
              <a:tblGrid>
                <a:gridCol w="1330325"/>
                <a:gridCol w="1331913"/>
                <a:gridCol w="1397000"/>
                <a:gridCol w="665162"/>
              </a:tblGrid>
              <a:tr h="457200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1pPr>
                      <a:lvl2pPr>
                        <a:spcBef>
                          <a:spcPts val="700"/>
                        </a:spcBef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2pPr>
                      <a:lvl3pPr>
                        <a:spcBef>
                          <a:spcPts val="600"/>
                        </a:spcBef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3pPr>
                      <a:lvl4pPr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4pPr>
                      <a:lvl5pPr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charset="-128"/>
                        </a:rPr>
                        <a:t>Field1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S PGothic" panose="020B060007020508020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1pPr>
                      <a:lvl2pPr>
                        <a:spcBef>
                          <a:spcPts val="700"/>
                        </a:spcBef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2pPr>
                      <a:lvl3pPr>
                        <a:spcBef>
                          <a:spcPts val="600"/>
                        </a:spcBef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3pPr>
                      <a:lvl4pPr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4pPr>
                      <a:lvl5pPr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charset="-128"/>
                        </a:rPr>
                        <a:t>Field2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S PGothic" panose="020B060007020508020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1pPr>
                      <a:lvl2pPr>
                        <a:spcBef>
                          <a:spcPts val="700"/>
                        </a:spcBef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2pPr>
                      <a:lvl3pPr>
                        <a:spcBef>
                          <a:spcPts val="600"/>
                        </a:spcBef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3pPr>
                      <a:lvl4pPr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4pPr>
                      <a:lvl5pPr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charset="-128"/>
                        </a:rPr>
                        <a:t>Field3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S PGothic" panose="020B060007020508020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1pPr>
                      <a:lvl2pPr>
                        <a:spcBef>
                          <a:spcPts val="700"/>
                        </a:spcBef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2pPr>
                      <a:lvl3pPr>
                        <a:spcBef>
                          <a:spcPts val="600"/>
                        </a:spcBef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3pPr>
                      <a:lvl4pPr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4pPr>
                      <a:lvl5pPr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charset="-128"/>
                        </a:rPr>
                        <a:t>…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S PGothic" panose="020B060007020508020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2585" name="TextBox 20"/>
          <p:cNvSpPr txBox="1">
            <a:spLocks noChangeArrowheads="1"/>
          </p:cNvSpPr>
          <p:nvPr/>
        </p:nvSpPr>
        <p:spPr bwMode="auto">
          <a:xfrm>
            <a:off x="5029200" y="3200400"/>
            <a:ext cx="104387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panose="02020603050405020304" charset="0"/>
              <a:buNone/>
            </a:pPr>
            <a:r>
              <a:rPr lang="en-US" altLang="zh-CN"/>
              <a:t>Header:</a:t>
            </a:r>
            <a:endParaRPr lang="en-US" altLang="zh-CN"/>
          </a:p>
        </p:txBody>
      </p:sp>
      <p:sp>
        <p:nvSpPr>
          <p:cNvPr id="22586" name="TextBox 23"/>
          <p:cNvSpPr txBox="1">
            <a:spLocks noChangeArrowheads="1"/>
          </p:cNvSpPr>
          <p:nvPr/>
        </p:nvSpPr>
        <p:spPr bwMode="auto">
          <a:xfrm>
            <a:off x="4989514" y="4338638"/>
            <a:ext cx="96532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panose="02020603050405020304" charset="0"/>
              <a:buNone/>
            </a:pPr>
            <a:r>
              <a:rPr lang="en-US" altLang="zh-CN"/>
              <a:t>Tuples:</a:t>
            </a:r>
            <a:endParaRPr lang="en-US" altLang="zh-CN"/>
          </a:p>
        </p:txBody>
      </p:sp>
      <p:sp>
        <p:nvSpPr>
          <p:cNvPr id="22587" name="TextBox 26"/>
          <p:cNvSpPr txBox="1">
            <a:spLocks noChangeArrowheads="1"/>
          </p:cNvSpPr>
          <p:nvPr/>
        </p:nvSpPr>
        <p:spPr bwMode="auto">
          <a:xfrm>
            <a:off x="4381501" y="5710238"/>
            <a:ext cx="8595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panose="02020603050405020304" charset="0"/>
              <a:buNone/>
            </a:pPr>
            <a:r>
              <a:rPr lang="en-US" altLang="zh-CN"/>
              <a:t>Tuple:</a:t>
            </a:r>
            <a:endParaRPr lang="en-US" altLang="zh-CN"/>
          </a:p>
        </p:txBody>
      </p:sp>
      <p:cxnSp>
        <p:nvCxnSpPr>
          <p:cNvPr id="22588" name="Straight Arrow Connector 27"/>
          <p:cNvCxnSpPr>
            <a:cxnSpLocks noChangeShapeType="1"/>
          </p:cNvCxnSpPr>
          <p:nvPr/>
        </p:nvCxnSpPr>
        <p:spPr bwMode="auto">
          <a:xfrm>
            <a:off x="3962400" y="4419600"/>
            <a:ext cx="1143000" cy="6096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89" name="Straight Connector 14"/>
          <p:cNvCxnSpPr>
            <a:cxnSpLocks noChangeShapeType="1"/>
          </p:cNvCxnSpPr>
          <p:nvPr/>
        </p:nvCxnSpPr>
        <p:spPr bwMode="auto">
          <a:xfrm flipV="1">
            <a:off x="5486400" y="5257800"/>
            <a:ext cx="990600" cy="4572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90" name="Straight Connector 19"/>
          <p:cNvCxnSpPr>
            <a:cxnSpLocks noChangeShapeType="1"/>
          </p:cNvCxnSpPr>
          <p:nvPr/>
        </p:nvCxnSpPr>
        <p:spPr bwMode="auto">
          <a:xfrm>
            <a:off x="7772400" y="5257800"/>
            <a:ext cx="2438400" cy="4572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Rectangle 1"/>
          <p:cNvSpPr/>
          <p:nvPr/>
        </p:nvSpPr>
        <p:spPr bwMode="auto">
          <a:xfrm>
            <a:off x="6019800" y="3657600"/>
            <a:ext cx="304800" cy="381000"/>
          </a:xfrm>
          <a:prstGeom prst="rect">
            <a:avLst/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Clr>
                <a:srgbClr val="000000"/>
              </a:buClr>
              <a:buSzPct val="100000"/>
              <a:buFont typeface="Times New Roman" panose="02020603050405020304" charset="0"/>
              <a:buNone/>
              <a:defRPr/>
            </a:pPr>
            <a:endParaRPr lang="en-US">
              <a:ln>
                <a:solidFill>
                  <a:srgbClr val="FF0000"/>
                </a:solidFill>
              </a:ln>
              <a:noFill/>
              <a:latin typeface="Arial" panose="020B0604020202020204" pitchFamily="34" charset="0"/>
              <a:ea typeface="MS PGothic" panose="020B0600070205080204" charset="-128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5029200" y="4800600"/>
            <a:ext cx="990600" cy="381000"/>
          </a:xfrm>
          <a:prstGeom prst="rect">
            <a:avLst/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Clr>
                <a:srgbClr val="000000"/>
              </a:buClr>
              <a:buSzPct val="100000"/>
              <a:buFont typeface="Times New Roman" panose="02020603050405020304" charset="0"/>
              <a:buNone/>
              <a:defRPr/>
            </a:pPr>
            <a:endParaRPr lang="en-US">
              <a:ln>
                <a:solidFill>
                  <a:srgbClr val="FF0000"/>
                </a:solidFill>
              </a:ln>
              <a:noFill/>
              <a:latin typeface="Arial" panose="020B0604020202020204" pitchFamily="34" charset="0"/>
              <a:ea typeface="MS PGothic" panose="020B0600070205080204" charset="-128"/>
            </a:endParaRPr>
          </a:p>
        </p:txBody>
      </p:sp>
      <p:sp>
        <p:nvSpPr>
          <p:cNvPr id="22593" name="TextBox 13"/>
          <p:cNvSpPr txBox="1">
            <a:spLocks noChangeArrowheads="1"/>
          </p:cNvSpPr>
          <p:nvPr/>
        </p:nvSpPr>
        <p:spPr bwMode="auto">
          <a:xfrm>
            <a:off x="5562600" y="6248400"/>
            <a:ext cx="6858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panose="02020603050405020304" charset="0"/>
              <a:buNone/>
            </a:pPr>
            <a:r>
              <a:rPr lang="en-US" altLang="zh-CN" i="1"/>
              <a:t>Fields and Tuples are Fixed Width!</a:t>
            </a:r>
            <a:endParaRPr lang="en-US" altLang="zh-CN" i="1"/>
          </a:p>
        </p:txBody>
      </p:sp>
      <p:sp>
        <p:nvSpPr>
          <p:cNvPr id="22" name="文本框 21"/>
          <p:cNvSpPr txBox="1"/>
          <p:nvPr/>
        </p:nvSpPr>
        <p:spPr>
          <a:xfrm>
            <a:off x="832620" y="518160"/>
            <a:ext cx="70109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sz="4000" dirty="0" err="1">
                <a:latin typeface="Arial" panose="020B0604020202020204" pitchFamily="34" charset="0"/>
                <a:cs typeface="Arial" panose="020B0604020202020204" pitchFamily="34" charset="0"/>
              </a:rPr>
              <a:t>HeapPage</a:t>
            </a:r>
            <a:r>
              <a:rPr lang="en-GB" altLang="zh-CN" sz="4000" dirty="0">
                <a:latin typeface="Arial" panose="020B0604020202020204" pitchFamily="34" charset="0"/>
                <a:cs typeface="Arial" panose="020B0604020202020204" pitchFamily="34" charset="0"/>
              </a:rPr>
              <a:t> (Implements Page)</a:t>
            </a:r>
            <a:endParaRPr lang="zh-CN" altLang="en-US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1412240"/>
            <a:ext cx="8986520" cy="5029200"/>
          </a:xfrm>
        </p:spPr>
        <p:txBody>
          <a:bodyPr vert="horz" lIns="90000" tIns="46800" rIns="90000" bIns="46800" rtlCol="0">
            <a:normAutofit/>
          </a:bodyPr>
          <a:lstStyle/>
          <a:p>
            <a:pPr marL="336550" indent="-457200" defTabSz="457200">
              <a:lnSpc>
                <a:spcPct val="84000"/>
              </a:lnSpc>
              <a:buFont typeface="Arial" panose="020B0604020202020204" pitchFamily="34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zh-CN" sz="2800" dirty="0" err="1">
                <a:latin typeface="Arial" panose="020B0604020202020204" pitchFamily="34" charset="0"/>
                <a:cs typeface="Arial" panose="020B0604020202020204" pitchFamily="34" charset="0"/>
              </a:rPr>
              <a:t>DbIterator</a:t>
            </a:r>
            <a:r>
              <a:rPr lang="en-GB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 class implemented by all operators</a:t>
            </a:r>
            <a:endParaRPr lang="en-GB" altLang="zh-CN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36600" lvl="1" indent="-457200" defTabSz="457200">
              <a:lnSpc>
                <a:spcPct val="84000"/>
              </a:lnSpc>
              <a:buFont typeface="Arial" panose="020B0604020202020204" pitchFamily="34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open()‏</a:t>
            </a:r>
            <a:endParaRPr lang="en-GB" altLang="zh-CN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36600" lvl="1" indent="-457200" defTabSz="457200">
              <a:lnSpc>
                <a:spcPct val="84000"/>
              </a:lnSpc>
              <a:buFont typeface="Arial" panose="020B0604020202020204" pitchFamily="34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close()‏</a:t>
            </a:r>
            <a:endParaRPr lang="en-GB" altLang="zh-CN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36600" lvl="1" indent="-457200" defTabSz="457200">
              <a:lnSpc>
                <a:spcPct val="84000"/>
              </a:lnSpc>
              <a:buFont typeface="Arial" panose="020B0604020202020204" pitchFamily="34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zh-CN" sz="2800" dirty="0" err="1">
                <a:latin typeface="Arial" panose="020B0604020202020204" pitchFamily="34" charset="0"/>
                <a:cs typeface="Arial" panose="020B0604020202020204" pitchFamily="34" charset="0"/>
              </a:rPr>
              <a:t>getTupleDesc</a:t>
            </a:r>
            <a:r>
              <a:rPr lang="en-GB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()‏</a:t>
            </a:r>
            <a:endParaRPr lang="en-GB" altLang="zh-CN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36600" lvl="1" indent="-457200" defTabSz="457200">
              <a:lnSpc>
                <a:spcPct val="84000"/>
              </a:lnSpc>
              <a:buFont typeface="Arial" panose="020B0604020202020204" pitchFamily="34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zh-CN" sz="2800" dirty="0" err="1">
                <a:latin typeface="Arial" panose="020B0604020202020204" pitchFamily="34" charset="0"/>
                <a:cs typeface="Arial" panose="020B0604020202020204" pitchFamily="34" charset="0"/>
              </a:rPr>
              <a:t>hasNext</a:t>
            </a:r>
            <a:r>
              <a:rPr lang="en-GB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()‏</a:t>
            </a:r>
            <a:endParaRPr lang="en-GB" altLang="zh-CN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36600" lvl="1" indent="-457200" defTabSz="457200">
              <a:lnSpc>
                <a:spcPct val="84000"/>
              </a:lnSpc>
              <a:buFont typeface="Arial" panose="020B0604020202020204" pitchFamily="34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next()‏</a:t>
            </a:r>
            <a:endParaRPr lang="en-GB" altLang="zh-CN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36600" lvl="1" indent="-457200" defTabSz="457200">
              <a:lnSpc>
                <a:spcPct val="84000"/>
              </a:lnSpc>
              <a:buFont typeface="Arial" panose="020B0604020202020204" pitchFamily="34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rewind()‏</a:t>
            </a:r>
            <a:endParaRPr lang="en-GB" altLang="zh-CN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36550" indent="-457200" defTabSz="457200">
              <a:lnSpc>
                <a:spcPct val="93000"/>
              </a:lnSpc>
              <a:buFont typeface="Arial" panose="020B0604020202020204" pitchFamily="34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Iterator model: chain iterators together</a:t>
            </a:r>
            <a:endParaRPr lang="en-GB" altLang="zh-CN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36600" lvl="1" indent="-457200" defTabSz="457200">
              <a:lnSpc>
                <a:spcPct val="84000"/>
              </a:lnSpc>
              <a:buFont typeface="Arial" panose="020B0604020202020204" pitchFamily="34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Use </a:t>
            </a:r>
            <a:r>
              <a:rPr lang="en-GB" altLang="zh-CN" sz="2800" dirty="0" err="1">
                <a:latin typeface="Arial" panose="020B0604020202020204" pitchFamily="34" charset="0"/>
                <a:cs typeface="Arial" panose="020B0604020202020204" pitchFamily="34" charset="0"/>
              </a:rPr>
              <a:t>DbFileIterator</a:t>
            </a:r>
            <a:r>
              <a:rPr lang="en-GB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 from </a:t>
            </a:r>
            <a:r>
              <a:rPr lang="en-GB" altLang="zh-CN" sz="2800" dirty="0" err="1">
                <a:latin typeface="Arial" panose="020B0604020202020204" pitchFamily="34" charset="0"/>
                <a:cs typeface="Arial" panose="020B0604020202020204" pitchFamily="34" charset="0"/>
              </a:rPr>
              <a:t>HeapFile</a:t>
            </a:r>
            <a:endParaRPr lang="en-GB" altLang="zh-CN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36600" lvl="1" indent="-279400">
              <a:lnSpc>
                <a:spcPct val="84000"/>
              </a:lnSpc>
              <a:buFont typeface="Arial" panose="020B0604020202020204" pitchFamily="34" charset="0"/>
              <a:buChar char="–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altLang="zh-CN" dirty="0"/>
          </a:p>
          <a:p>
            <a:pPr marL="336550" indent="-336550">
              <a:lnSpc>
                <a:spcPct val="93000"/>
              </a:lnSpc>
              <a:buFont typeface="Arial" panose="020B0604020202020204" pitchFamily="34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altLang="zh-CN" dirty="0"/>
          </a:p>
          <a:p>
            <a:pPr marL="336550" indent="-336550">
              <a:lnSpc>
                <a:spcPct val="84000"/>
              </a:lnSpc>
              <a:spcBef>
                <a:spcPts val="700"/>
              </a:spcBef>
              <a:buClrTx/>
              <a:buSzTx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832620" y="518160"/>
            <a:ext cx="86568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sz="4000" dirty="0" err="1">
                <a:latin typeface="Arial" panose="020B0604020202020204" pitchFamily="34" charset="0"/>
                <a:cs typeface="Arial" panose="020B0604020202020204" pitchFamily="34" charset="0"/>
              </a:rPr>
              <a:t>SeqScan</a:t>
            </a:r>
            <a:r>
              <a:rPr lang="en-GB" altLang="zh-CN" sz="4000" dirty="0">
                <a:latin typeface="Arial" panose="020B0604020202020204" pitchFamily="34" charset="0"/>
                <a:cs typeface="Arial" panose="020B0604020202020204" pitchFamily="34" charset="0"/>
              </a:rPr>
              <a:t> (Implements </a:t>
            </a:r>
            <a:r>
              <a:rPr lang="en-GB" altLang="zh-CN" sz="4000" dirty="0" err="1">
                <a:latin typeface="Arial" panose="020B0604020202020204" pitchFamily="34" charset="0"/>
                <a:cs typeface="Arial" panose="020B0604020202020204" pitchFamily="34" charset="0"/>
              </a:rPr>
              <a:t>DbIterator</a:t>
            </a:r>
            <a:r>
              <a:rPr lang="en-GB" altLang="zh-CN" sz="4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zh-CN" altLang="en-US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2620" y="1391920"/>
            <a:ext cx="10175240" cy="4724400"/>
          </a:xfrm>
        </p:spPr>
        <p:txBody>
          <a:bodyPr vert="horz" lIns="90000" tIns="46800" rIns="90000" bIns="46800" rtlCol="0">
            <a:normAutofit/>
          </a:bodyPr>
          <a:lstStyle/>
          <a:p>
            <a:pPr marL="336550" indent="-457200" defTabSz="457200">
              <a:lnSpc>
                <a:spcPct val="93000"/>
              </a:lnSpc>
              <a:spcBef>
                <a:spcPts val="600"/>
              </a:spcBef>
              <a:buFont typeface="Arial" panose="020B0604020202020204" pitchFamily="34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Because you haven</a:t>
            </a:r>
            <a:r>
              <a:rPr lang="en-GB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r>
              <a:rPr lang="en-GB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t implemented </a:t>
            </a:r>
            <a:r>
              <a:rPr lang="en-GB" altLang="zh-CN" sz="2800" dirty="0" err="1">
                <a:latin typeface="Arial" panose="020B0604020202020204" pitchFamily="34" charset="0"/>
                <a:cs typeface="Arial" panose="020B0604020202020204" pitchFamily="34" charset="0"/>
              </a:rPr>
              <a:t>insertTuple</a:t>
            </a:r>
            <a:r>
              <a:rPr lang="en-GB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, you have no way to create data files</a:t>
            </a:r>
            <a:endParaRPr lang="en-GB" altLang="zh-CN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defTabSz="457200">
              <a:lnSpc>
                <a:spcPct val="93000"/>
              </a:lnSpc>
              <a:spcBef>
                <a:spcPts val="600"/>
              </a:spcBef>
              <a:buClrTx/>
              <a:buSzTx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altLang="zh-CN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36550" indent="-457200" defTabSz="457200">
              <a:lnSpc>
                <a:spcPct val="93000"/>
              </a:lnSpc>
              <a:spcBef>
                <a:spcPts val="600"/>
              </a:spcBef>
              <a:buFont typeface="Arial" panose="020B0604020202020204" pitchFamily="34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zh-CN" sz="2800" dirty="0" err="1">
                <a:latin typeface="Arial" panose="020B0604020202020204" pitchFamily="34" charset="0"/>
                <a:cs typeface="Arial" panose="020B0604020202020204" pitchFamily="34" charset="0"/>
              </a:rPr>
              <a:t>HeapFileEncoder</a:t>
            </a:r>
            <a:r>
              <a:rPr lang="en-GB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 converts CSV files to </a:t>
            </a:r>
            <a:r>
              <a:rPr lang="en-GB" altLang="zh-CN" sz="2800" dirty="0" err="1">
                <a:latin typeface="Arial" panose="020B0604020202020204" pitchFamily="34" charset="0"/>
                <a:cs typeface="Arial" panose="020B0604020202020204" pitchFamily="34" charset="0"/>
              </a:rPr>
              <a:t>HeapFiles</a:t>
            </a:r>
            <a:endParaRPr lang="en-GB" altLang="zh-CN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36550" indent="-457200" defTabSz="457200">
              <a:lnSpc>
                <a:spcPct val="93000"/>
              </a:lnSpc>
              <a:spcBef>
                <a:spcPts val="600"/>
              </a:spcBef>
              <a:buClrTx/>
              <a:buSzTx/>
              <a:buFont typeface="Arial" panose="020B0604020202020204" pitchFamily="34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altLang="zh-CN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36550" indent="-457200" defTabSz="457200">
              <a:lnSpc>
                <a:spcPct val="93000"/>
              </a:lnSpc>
              <a:spcBef>
                <a:spcPts val="600"/>
              </a:spcBef>
              <a:buFont typeface="Arial" panose="020B0604020202020204" pitchFamily="34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Usage:</a:t>
            </a:r>
            <a:endParaRPr lang="en-GB" altLang="zh-CN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36600" lvl="1" indent="-457200" defTabSz="457200">
              <a:lnSpc>
                <a:spcPct val="93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java -jar </a:t>
            </a:r>
            <a:r>
              <a:rPr lang="en-GB" altLang="zh-CN" sz="2800" dirty="0" err="1">
                <a:latin typeface="Arial" panose="020B0604020202020204" pitchFamily="34" charset="0"/>
                <a:cs typeface="Arial" panose="020B0604020202020204" pitchFamily="34" charset="0"/>
              </a:rPr>
              <a:t>dist</a:t>
            </a:r>
            <a:r>
              <a:rPr lang="en-GB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/simpledb.jar convert csv-file.txt </a:t>
            </a:r>
            <a:r>
              <a:rPr lang="en-GB" altLang="zh-CN" sz="2800" dirty="0" err="1">
                <a:latin typeface="Arial" panose="020B0604020202020204" pitchFamily="34" charset="0"/>
                <a:cs typeface="Arial" panose="020B0604020202020204" pitchFamily="34" charset="0"/>
              </a:rPr>
              <a:t>numFields</a:t>
            </a:r>
            <a:endParaRPr lang="en-GB" altLang="zh-CN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36550" indent="-457200" defTabSz="457200">
              <a:lnSpc>
                <a:spcPct val="93000"/>
              </a:lnSpc>
              <a:spcBef>
                <a:spcPts val="500"/>
              </a:spcBef>
              <a:buClrTx/>
              <a:buSzTx/>
              <a:buFont typeface="Arial" panose="020B0604020202020204" pitchFamily="34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altLang="zh-CN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36550" indent="-457200" defTabSz="457200">
              <a:lnSpc>
                <a:spcPct val="93000"/>
              </a:lnSpc>
              <a:spcBef>
                <a:spcPts val="600"/>
              </a:spcBef>
              <a:buFont typeface="Arial" panose="020B0604020202020204" pitchFamily="34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Produces a file csv-file.dat, that can be passed to </a:t>
            </a:r>
            <a:r>
              <a:rPr lang="en-GB" altLang="zh-CN" sz="2800" dirty="0" err="1">
                <a:latin typeface="Arial" panose="020B0604020202020204" pitchFamily="34" charset="0"/>
                <a:cs typeface="Arial" panose="020B0604020202020204" pitchFamily="34" charset="0"/>
              </a:rPr>
              <a:t>HeapFile</a:t>
            </a:r>
            <a:r>
              <a:rPr lang="en-GB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 constructor.</a:t>
            </a:r>
            <a:endParaRPr lang="en-GB" altLang="zh-CN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32620" y="518160"/>
            <a:ext cx="70109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sz="4000" dirty="0">
                <a:latin typeface="Arial" panose="020B0604020202020204" pitchFamily="34" charset="0"/>
                <a:cs typeface="Arial" panose="020B0604020202020204" pitchFamily="34" charset="0"/>
              </a:rPr>
              <a:t>HeapFileEncoder.java</a:t>
            </a:r>
            <a:endParaRPr lang="zh-CN" altLang="en-US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commondata" val="eyJoZGlkIjoiZGFhOGQ2M2MxMTYyNjdjZWViNjcyZWEwODJlYzMzOTcifQ==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jpeg"/></Relationships>
</file>

<file path=ppt/theme/theme1.xml><?xml version="1.0" encoding="utf-8"?>
<a:theme xmlns:a="http://schemas.openxmlformats.org/drawingml/2006/main" name="木材纹理">
  <a:themeElements>
    <a:clrScheme name="木材纹理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木材纹理">
      <a:majorFont>
        <a:latin typeface="Rockwell Condensed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木材纹理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TM03090434[[fn=木材纹理]]</Template>
  <TotalTime>0</TotalTime>
  <Words>1541</Words>
  <Application>WPS 演示</Application>
  <PresentationFormat>宽屏</PresentationFormat>
  <Paragraphs>199</Paragraphs>
  <Slides>9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2" baseType="lpstr">
      <vt:lpstr>Arial</vt:lpstr>
      <vt:lpstr>宋体</vt:lpstr>
      <vt:lpstr>Wingdings</vt:lpstr>
      <vt:lpstr>Times New Roman</vt:lpstr>
      <vt:lpstr>MS PGothic</vt:lpstr>
      <vt:lpstr>Rockwell</vt:lpstr>
      <vt:lpstr>微软雅黑</vt:lpstr>
      <vt:lpstr>Arial Unicode MS</vt:lpstr>
      <vt:lpstr>方正姚体</vt:lpstr>
      <vt:lpstr>Rockwell Condensed</vt:lpstr>
      <vt:lpstr>等线</vt:lpstr>
      <vt:lpstr>Calibri</vt:lpstr>
      <vt:lpstr>木材纹理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SimpleDB Overview</dc:title>
  <dc:creator>徐 子昊</dc:creator>
  <cp:lastModifiedBy>Xuan</cp:lastModifiedBy>
  <cp:revision>33</cp:revision>
  <dcterms:created xsi:type="dcterms:W3CDTF">2020-03-06T08:40:00Z</dcterms:created>
  <dcterms:modified xsi:type="dcterms:W3CDTF">2024-03-20T15:06:10Z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F84E4C3B430F4360897AFC6DB84DB0D3_12</vt:lpwstr>
  </property>
  <property fmtid="{D5CDD505-2E9C-101B-9397-08002B2CF9AE}" pid="3" name="KSOProductBuildVer">
    <vt:lpwstr>2052-12.1.0.16417</vt:lpwstr>
  </property>
</Properties>
</file>