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34"/>
  </p:notesMasterIdLst>
  <p:handoutMasterIdLst>
    <p:handoutMasterId r:id="rId35"/>
  </p:handoutMasterIdLst>
  <p:sldIdLst>
    <p:sldId id="289" r:id="rId3"/>
    <p:sldId id="307" r:id="rId4"/>
    <p:sldId id="359" r:id="rId5"/>
    <p:sldId id="362" r:id="rId6"/>
    <p:sldId id="364" r:id="rId7"/>
    <p:sldId id="373" r:id="rId8"/>
    <p:sldId id="374" r:id="rId9"/>
    <p:sldId id="360" r:id="rId10"/>
    <p:sldId id="375" r:id="rId11"/>
    <p:sldId id="292" r:id="rId12"/>
    <p:sldId id="363" r:id="rId13"/>
    <p:sldId id="376" r:id="rId14"/>
    <p:sldId id="379" r:id="rId15"/>
    <p:sldId id="378" r:id="rId16"/>
    <p:sldId id="377" r:id="rId17"/>
    <p:sldId id="380" r:id="rId18"/>
    <p:sldId id="365" r:id="rId19"/>
    <p:sldId id="350" r:id="rId20"/>
    <p:sldId id="356" r:id="rId21"/>
    <p:sldId id="357" r:id="rId22"/>
    <p:sldId id="384" r:id="rId23"/>
    <p:sldId id="369" r:id="rId24"/>
    <p:sldId id="368" r:id="rId25"/>
    <p:sldId id="370" r:id="rId26"/>
    <p:sldId id="381" r:id="rId27"/>
    <p:sldId id="358" r:id="rId28"/>
    <p:sldId id="383" r:id="rId29"/>
    <p:sldId id="382" r:id="rId30"/>
    <p:sldId id="367" r:id="rId31"/>
    <p:sldId id="304" r:id="rId32"/>
    <p:sldId id="305" r:id="rId3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80867" autoAdjust="0"/>
  </p:normalViewPr>
  <p:slideViewPr>
    <p:cSldViewPr snapToGrid="0" snapToObjects="1">
      <p:cViewPr>
        <p:scale>
          <a:sx n="36" d="100"/>
          <a:sy n="36" d="100"/>
        </p:scale>
        <p:origin x="-192" y="-3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833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开头给个概括性语句，如果内容不够的话可以考虑将流程的环节展开来讲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2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开头给个概括性语句，如果内容不够的话可以考虑将流程的环节展开来讲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28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一页的内容不能超过</a:t>
            </a:r>
            <a:r>
              <a:rPr lang="en-US" altLang="zh-CN" dirty="0" smtClean="0"/>
              <a:t>8</a:t>
            </a:r>
            <a:r>
              <a:rPr lang="zh-CN" altLang="en-US" dirty="0" smtClean="0"/>
              <a:t>行</a:t>
            </a:r>
            <a:r>
              <a:rPr lang="en-US" altLang="zh-CN" dirty="0" smtClean="0"/>
              <a:t>~   </a:t>
            </a:r>
            <a:r>
              <a:rPr lang="zh-CN" altLang="en-US" dirty="0" smtClean="0"/>
              <a:t>这一页最后几行的内容课时直接写在注释中；</a:t>
            </a:r>
            <a:endParaRPr lang="en-US" altLang="zh-CN" dirty="0" smtClean="0"/>
          </a:p>
          <a:p>
            <a:r>
              <a:rPr lang="zh-CN" altLang="en-US" dirty="0" smtClean="0"/>
              <a:t>作业的基本概念这个知识点不知直接上代码，先定义概括，后举实例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4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一页的内容不能超过</a:t>
            </a:r>
            <a:r>
              <a:rPr lang="en-US" altLang="zh-CN" dirty="0" smtClean="0"/>
              <a:t>8</a:t>
            </a:r>
            <a:r>
              <a:rPr lang="zh-CN" altLang="en-US" dirty="0" smtClean="0"/>
              <a:t>行</a:t>
            </a:r>
            <a:r>
              <a:rPr lang="en-US" altLang="zh-CN" dirty="0" smtClean="0"/>
              <a:t>~   </a:t>
            </a:r>
            <a:r>
              <a:rPr lang="zh-CN" altLang="en-US" dirty="0" smtClean="0"/>
              <a:t>这一页最后几行的内容课时直接写在注释中；</a:t>
            </a:r>
            <a:endParaRPr lang="en-US" altLang="zh-CN" dirty="0" smtClean="0"/>
          </a:p>
          <a:p>
            <a:r>
              <a:rPr lang="zh-CN" altLang="en-US" dirty="0" smtClean="0"/>
              <a:t>作业的基本概念这个知识点不知直接上代码，先定义概括，后举实例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4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开头给个概括性语句，如果内容不够的话可以考虑将流程的环节展开来讲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2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8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知识点有点少，两种调度的关系是不是可以讲？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54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拓展开讲，什么是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，举个例子之类，不要显得太空泛，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调度也是一样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开头给个概括性语句，如果内容不够的话可以考虑将流程的环节展开来讲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28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拓展开讲，什么是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，举个例子之类，不要显得太空泛，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调度也是一样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第一个课时课件两页太少了，在拓展一些，比方说每个模块的功能之类的，以免出现在一页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停留过久的情况；</a:t>
            </a:r>
            <a:endParaRPr lang="en-US" altLang="zh-CN" dirty="0" smtClean="0"/>
          </a:p>
          <a:p>
            <a:r>
              <a:rPr lang="zh-CN" altLang="en-US" dirty="0" smtClean="0"/>
              <a:t>缺少课时概要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811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拓展开讲，什么是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，举个例子之类，不要显得太空泛，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调度也是一样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拓展开讲，什么是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，举个例子之类，不要显得太空泛，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调度也是一样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拓展开讲，什么是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，举个例子之类，不要显得太空泛，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调度也是一样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开头加个类似的“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的构成”之类的话提挈一下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3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开头加个类似的“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的构成”之类的话提挈一下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3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开头加个类似的“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的构成”之类的话提挈一下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3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这个图有丑了点（连线斜的，红蓝块的相对位置不一样，颜色也不是很好看），能不能再整好看点；</a:t>
            </a:r>
            <a:endParaRPr lang="en-US" altLang="zh-CN" dirty="0" smtClean="0"/>
          </a:p>
          <a:p>
            <a:r>
              <a:rPr lang="zh-CN" altLang="en-US" dirty="0" smtClean="0"/>
              <a:t>另外，不要在课时的一开始就直接给出一个图，应该先有一些文字铺垫。比方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不同版本的架构更迭（我为举例子胡诌的），现有架构的优缺点之类的暖场性知识，或者直接把图要表现的内容在之前用文字表述一遍，再用图更形象的阐释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8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开头加个类似的“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的构成”之类的话提挈一下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3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缺少课时概要，一课时知识点尽量不要少于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也是，内容太少了，可能一夜要讲好久，造成学员视觉疲劳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8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开头给个概括性语句，如果内容不够的话可以考虑将流程的环节展开来讲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2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05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0146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4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2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99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60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56610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206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作业基本概念</a:t>
            </a:r>
            <a:endParaRPr lang="en-US" altLang="zh-CN" dirty="0"/>
          </a:p>
          <a:p>
            <a:r>
              <a:rPr lang="en-US" altLang="zh-CN" dirty="0"/>
              <a:t>Spark</a:t>
            </a:r>
            <a:r>
              <a:rPr lang="zh-CN" altLang="en-US" dirty="0"/>
              <a:t>程序与作业概念映</a:t>
            </a:r>
            <a:r>
              <a:rPr lang="zh-CN" altLang="en-US" dirty="0" smtClean="0"/>
              <a:t>射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/>
              <a:t>作业</a:t>
            </a:r>
            <a:r>
              <a:rPr lang="zh-CN" altLang="en-US" dirty="0" smtClean="0"/>
              <a:t>运</a:t>
            </a:r>
            <a:r>
              <a:rPr lang="zh-CN" altLang="en-US" dirty="0" smtClean="0"/>
              <a:t>行流程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8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作业：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Application</a:t>
            </a:r>
            <a:r>
              <a:rPr lang="zh-CN" altLang="en-US" dirty="0"/>
              <a:t>： 用户自定义的</a:t>
            </a:r>
            <a:r>
              <a:rPr lang="en-US" altLang="zh-CN" dirty="0"/>
              <a:t>Spark</a:t>
            </a:r>
            <a:r>
              <a:rPr lang="zh-CN" altLang="en-US" dirty="0"/>
              <a:t>程序，用户提交后，</a:t>
            </a:r>
            <a:r>
              <a:rPr lang="en-US" altLang="zh-CN" dirty="0"/>
              <a:t>Spark</a:t>
            </a:r>
            <a:r>
              <a:rPr lang="zh-CN" altLang="en-US" dirty="0"/>
              <a:t>为</a:t>
            </a:r>
            <a:r>
              <a:rPr lang="en-US" altLang="zh-CN" dirty="0"/>
              <a:t>App</a:t>
            </a:r>
            <a:r>
              <a:rPr lang="zh-CN" altLang="en-US" dirty="0"/>
              <a:t>分配资源将程序转换并执行。      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Driver </a:t>
            </a:r>
            <a:r>
              <a:rPr lang="en-US" altLang="zh-CN" dirty="0"/>
              <a:t>Program </a:t>
            </a:r>
            <a:r>
              <a:rPr lang="zh-CN" altLang="en-US" dirty="0"/>
              <a:t>：运行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/>
              <a:t>main()</a:t>
            </a:r>
            <a:r>
              <a:rPr lang="zh-CN" altLang="en-US" dirty="0"/>
              <a:t>函数并且创建</a:t>
            </a:r>
            <a:r>
              <a:rPr lang="en-US" altLang="zh-CN" dirty="0" err="1"/>
              <a:t>SparkContext</a:t>
            </a:r>
            <a:r>
              <a:rPr lang="zh-CN" altLang="en-US" dirty="0" smtClean="0"/>
              <a:t>，。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RDD </a:t>
            </a:r>
            <a:r>
              <a:rPr lang="en-US" altLang="zh-CN" dirty="0"/>
              <a:t>Graph</a:t>
            </a:r>
            <a:r>
              <a:rPr lang="zh-CN" altLang="en-US" dirty="0"/>
              <a:t>：</a:t>
            </a:r>
            <a:r>
              <a:rPr lang="en-US" altLang="zh-CN" dirty="0"/>
              <a:t>RDD</a:t>
            </a:r>
            <a:r>
              <a:rPr lang="zh-CN" altLang="en-US" dirty="0"/>
              <a:t>是</a:t>
            </a:r>
            <a:r>
              <a:rPr lang="en-US" altLang="zh-CN" dirty="0"/>
              <a:t>Spark</a:t>
            </a:r>
            <a:r>
              <a:rPr lang="zh-CN" altLang="en-US" dirty="0"/>
              <a:t>的核心结构，可以通过一系列算子进行操作（主要有</a:t>
            </a:r>
            <a:r>
              <a:rPr lang="en-US" altLang="zh-CN" dirty="0"/>
              <a:t>Transformation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操作）。当</a:t>
            </a:r>
            <a:r>
              <a:rPr lang="en-US" altLang="zh-CN" dirty="0"/>
              <a:t>RDD</a:t>
            </a:r>
            <a:r>
              <a:rPr lang="zh-CN" altLang="en-US" dirty="0"/>
              <a:t>遇到</a:t>
            </a:r>
            <a:r>
              <a:rPr lang="en-US" altLang="zh-CN" dirty="0"/>
              <a:t>Action</a:t>
            </a:r>
            <a:r>
              <a:rPr lang="zh-CN" altLang="en-US" dirty="0"/>
              <a:t>算子，将之前的所有算子形成一个有向无环图（</a:t>
            </a:r>
            <a:r>
              <a:rPr lang="en-US" altLang="zh-CN" dirty="0"/>
              <a:t>DAG</a:t>
            </a:r>
            <a:r>
              <a:rPr lang="zh-CN" altLang="en-US" dirty="0"/>
              <a:t>），也就是图中的</a:t>
            </a:r>
            <a:r>
              <a:rPr lang="en-US" altLang="zh-CN" dirty="0"/>
              <a:t>RDD Graph</a:t>
            </a:r>
            <a:r>
              <a:rPr lang="zh-CN" altLang="en-US" dirty="0"/>
              <a:t>。再在</a:t>
            </a:r>
            <a:r>
              <a:rPr lang="en-US" altLang="zh-CN" dirty="0"/>
              <a:t>Spark</a:t>
            </a:r>
            <a:r>
              <a:rPr lang="zh-CN" altLang="en-US" dirty="0"/>
              <a:t>中转化为</a:t>
            </a:r>
            <a:r>
              <a:rPr lang="en-US" altLang="zh-CN" dirty="0"/>
              <a:t>Job</a:t>
            </a:r>
            <a:r>
              <a:rPr lang="zh-CN" altLang="en-US" dirty="0"/>
              <a:t>，提交到集群进行执行。一个</a:t>
            </a:r>
            <a:r>
              <a:rPr lang="en-US" altLang="zh-CN" dirty="0"/>
              <a:t>App</a:t>
            </a:r>
            <a:r>
              <a:rPr lang="zh-CN" altLang="en-US" dirty="0"/>
              <a:t>中可以包含多</a:t>
            </a:r>
            <a:r>
              <a:rPr lang="en-US" altLang="zh-CN" dirty="0"/>
              <a:t>Job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1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作业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Job</a:t>
            </a:r>
            <a:r>
              <a:rPr lang="zh-CN" altLang="en-US" dirty="0"/>
              <a:t>： 一个</a:t>
            </a:r>
            <a:r>
              <a:rPr lang="en-US" altLang="zh-CN" dirty="0"/>
              <a:t>RDD Graph</a:t>
            </a:r>
            <a:r>
              <a:rPr lang="zh-CN" altLang="en-US" dirty="0"/>
              <a:t>触发的作业，往往由</a:t>
            </a:r>
            <a:r>
              <a:rPr lang="en-US" altLang="zh-CN" dirty="0"/>
              <a:t>Spark Action</a:t>
            </a:r>
            <a:r>
              <a:rPr lang="zh-CN" altLang="en-US" dirty="0"/>
              <a:t>算子触发，在</a:t>
            </a:r>
            <a:r>
              <a:rPr lang="en-US" altLang="zh-CN" dirty="0" err="1"/>
              <a:t>SparkContext</a:t>
            </a:r>
            <a:r>
              <a:rPr lang="zh-CN" altLang="en-US" dirty="0"/>
              <a:t>中通过</a:t>
            </a:r>
            <a:r>
              <a:rPr lang="en-US" altLang="zh-CN" dirty="0" err="1"/>
              <a:t>runJob</a:t>
            </a:r>
            <a:r>
              <a:rPr lang="zh-CN" altLang="en-US" dirty="0"/>
              <a:t>方法向</a:t>
            </a:r>
            <a:r>
              <a:rPr lang="en-US" altLang="zh-CN" dirty="0"/>
              <a:t>Spark</a:t>
            </a:r>
            <a:r>
              <a:rPr lang="zh-CN" altLang="en-US" dirty="0"/>
              <a:t>提交</a:t>
            </a:r>
            <a:r>
              <a:rPr lang="en-US" altLang="zh-CN" dirty="0"/>
              <a:t>Job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Stage</a:t>
            </a:r>
            <a:r>
              <a:rPr lang="zh-CN" altLang="en-US" dirty="0"/>
              <a:t>：每个</a:t>
            </a:r>
            <a:r>
              <a:rPr lang="en-US" altLang="zh-CN" dirty="0"/>
              <a:t>Job</a:t>
            </a:r>
            <a:r>
              <a:rPr lang="zh-CN" altLang="en-US" dirty="0"/>
              <a:t>会根据</a:t>
            </a:r>
            <a:r>
              <a:rPr lang="en-US" altLang="zh-CN" dirty="0"/>
              <a:t>RDD</a:t>
            </a:r>
            <a:r>
              <a:rPr lang="zh-CN" altLang="en-US" dirty="0"/>
              <a:t>的宽依赖关系被切分很多</a:t>
            </a:r>
            <a:r>
              <a:rPr lang="en-US" altLang="zh-CN" dirty="0"/>
              <a:t>Stage</a:t>
            </a:r>
            <a:r>
              <a:rPr lang="zh-CN" altLang="en-US" dirty="0"/>
              <a:t>，每个</a:t>
            </a:r>
            <a:r>
              <a:rPr lang="en-US" altLang="zh-CN" dirty="0"/>
              <a:t>Stage</a:t>
            </a:r>
            <a:r>
              <a:rPr lang="zh-CN" altLang="en-US" dirty="0"/>
              <a:t>中包含一组相同的</a:t>
            </a:r>
            <a:r>
              <a:rPr lang="en-US" altLang="zh-CN" dirty="0"/>
              <a:t>Task</a:t>
            </a:r>
            <a:r>
              <a:rPr lang="zh-CN" altLang="en-US" dirty="0"/>
              <a:t>，这一组</a:t>
            </a:r>
            <a:r>
              <a:rPr lang="en-US" altLang="zh-CN" dirty="0"/>
              <a:t>Task</a:t>
            </a:r>
            <a:r>
              <a:rPr lang="zh-CN" altLang="en-US" dirty="0"/>
              <a:t>也叫</a:t>
            </a:r>
            <a:r>
              <a:rPr lang="en-US" altLang="zh-CN" dirty="0" err="1"/>
              <a:t>TaskSet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Task</a:t>
            </a:r>
            <a:r>
              <a:rPr lang="zh-CN" altLang="en-US" dirty="0"/>
              <a:t>： 一个分区对应一个</a:t>
            </a:r>
            <a:r>
              <a:rPr lang="en-US" altLang="zh-CN" dirty="0"/>
              <a:t>Task</a:t>
            </a:r>
            <a:r>
              <a:rPr lang="zh-CN" altLang="en-US" dirty="0"/>
              <a:t>，</a:t>
            </a:r>
            <a:r>
              <a:rPr lang="en-US" altLang="zh-CN" dirty="0"/>
              <a:t>Task</a:t>
            </a:r>
            <a:r>
              <a:rPr lang="zh-CN" altLang="en-US" dirty="0"/>
              <a:t>执行</a:t>
            </a:r>
            <a:r>
              <a:rPr lang="en-US" altLang="zh-CN" dirty="0"/>
              <a:t>RDD</a:t>
            </a:r>
            <a:r>
              <a:rPr lang="zh-CN" altLang="en-US" dirty="0"/>
              <a:t>中对应</a:t>
            </a:r>
            <a:r>
              <a:rPr lang="en-US" altLang="zh-CN" dirty="0"/>
              <a:t>Stage</a:t>
            </a:r>
            <a:r>
              <a:rPr lang="zh-CN" altLang="en-US" dirty="0"/>
              <a:t>中所包含的算子。</a:t>
            </a:r>
            <a:r>
              <a:rPr lang="en-US" altLang="zh-CN" dirty="0"/>
              <a:t>Task</a:t>
            </a:r>
            <a:r>
              <a:rPr lang="zh-CN" altLang="en-US" dirty="0"/>
              <a:t>被封装好后放入</a:t>
            </a:r>
            <a:r>
              <a:rPr lang="en-US" altLang="zh-CN" dirty="0"/>
              <a:t>Executor</a:t>
            </a:r>
            <a:r>
              <a:rPr lang="zh-CN" altLang="en-US" dirty="0"/>
              <a:t>的线程池中执行。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8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pic>
        <p:nvPicPr>
          <p:cNvPr id="2050" name="Picture 2" descr="C:\Users\jiangdantong\Desktop\Spark作业基本概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3558960"/>
            <a:ext cx="17841686" cy="88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序与作业概念映射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(“README.md”) 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Application: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1–6 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rawFile.flatMap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 =&gt;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	”)) // Job: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1-5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wordNumber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 =&gt; (w, 1)) // Stage: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1–3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5-6</a:t>
            </a:r>
            <a:r>
              <a:rPr lang="zh-CN" altLang="en-US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wordNumber.reduceByKey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+ _)  // Tasks: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1-3 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5–6</a:t>
            </a:r>
            <a:r>
              <a:rPr lang="zh-CN" altLang="en-US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wordCounts.foreach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sz="4000" dirty="0" err="1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wordCounts.saveAsTextFile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序与作业概念映射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6" y="3558960"/>
            <a:ext cx="14751583" cy="576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1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运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行流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运行流程：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程序转换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输入数据块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根据调度策略执行各个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Tasks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输</a:t>
            </a:r>
            <a:r>
              <a:rPr lang="zh-CN" altLang="en-US" dirty="0" smtClean="0"/>
              <a:t>出结果返回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调度原理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7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业调度简介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en-US" altLang="zh-CN" dirty="0" smtClean="0"/>
              <a:t>Job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en-US" altLang="zh-CN" dirty="0" smtClean="0"/>
              <a:t>Tasks</a:t>
            </a:r>
            <a:r>
              <a:rPr lang="zh-CN" altLang="en-US" dirty="0" smtClean="0"/>
              <a:t>延时调度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68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的工作机制</a:t>
            </a:r>
            <a:endParaRPr lang="zh-CN" altLang="en-US" dirty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作业调度简介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系统的设计很重要的一环便是资源调度。设计者将资源进行不同粒度的抽象建模，然后将资源统一放入调度器，通过一定的算法进行调度，最终要达到高吞吐或者低访问延迟的目的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Spark</a:t>
            </a:r>
            <a:r>
              <a:rPr lang="zh-CN" altLang="en-US" dirty="0"/>
              <a:t>有多种运行模式，例如</a:t>
            </a:r>
            <a:r>
              <a:rPr lang="en-US" altLang="zh-CN" dirty="0"/>
              <a:t>Local</a:t>
            </a:r>
            <a:r>
              <a:rPr lang="zh-CN" altLang="en-US" dirty="0"/>
              <a:t>模式、</a:t>
            </a:r>
            <a:r>
              <a:rPr lang="en-US" altLang="zh-CN" dirty="0"/>
              <a:t>Standalone</a:t>
            </a:r>
            <a:r>
              <a:rPr lang="zh-CN" altLang="en-US" dirty="0"/>
              <a:t>模式、</a:t>
            </a:r>
            <a:r>
              <a:rPr lang="en-US" altLang="zh-CN" dirty="0"/>
              <a:t>YARN</a:t>
            </a:r>
            <a:r>
              <a:rPr lang="zh-CN" altLang="en-US" dirty="0"/>
              <a:t>模式、</a:t>
            </a:r>
            <a:r>
              <a:rPr lang="en-US" altLang="zh-CN" dirty="0" err="1"/>
              <a:t>Mesos</a:t>
            </a:r>
            <a:r>
              <a:rPr lang="zh-CN" altLang="en-US" dirty="0"/>
              <a:t>模式。在集群环境下，为了减少复杂性，抓住系统主要脉络进行理解。本节主要对</a:t>
            </a:r>
            <a:r>
              <a:rPr lang="en-US" altLang="zh-CN" dirty="0"/>
              <a:t>Standalone</a:t>
            </a:r>
            <a:r>
              <a:rPr lang="zh-CN" altLang="en-US" dirty="0"/>
              <a:t>模式中的名词进行介绍，其他运行模式中各角色实现的功能基本一致，只不过是在特定资源管理器下使用略为不同的名称和调度机制。</a:t>
            </a: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1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业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度简介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pic>
        <p:nvPicPr>
          <p:cNvPr id="2050" name="Picture 2" descr="C:\Users\jiangdantong\Desktop\Spark作业基本概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3558960"/>
            <a:ext cx="17841686" cy="88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调度就是组由用户提交到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中的作业集合，通过一定的算法，对每个按一定次序分配集群中资源的过程。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FIFO</a:t>
            </a:r>
            <a:r>
              <a:rPr lang="zh-CN" altLang="en-US" dirty="0" smtClean="0"/>
              <a:t>模式，用户先提交的作业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优先分配需要的资源，之后提交的作业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再分配资源，依次类推。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6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Application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调度模式：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Standalone </a:t>
            </a:r>
            <a:r>
              <a:rPr lang="zh-CN" altLang="en-US" dirty="0"/>
              <a:t>：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Mesos</a:t>
            </a:r>
            <a:r>
              <a:rPr lang="en-US" altLang="zh-CN" dirty="0"/>
              <a:t> : </a:t>
            </a:r>
            <a:r>
              <a:rPr lang="zh-CN" altLang="en-US" dirty="0"/>
              <a:t>粗粒</a:t>
            </a:r>
            <a:r>
              <a:rPr lang="zh-CN" altLang="en-US" dirty="0" smtClean="0"/>
              <a:t>度模式和</a:t>
            </a:r>
            <a:r>
              <a:rPr lang="zh-CN" altLang="en-US" dirty="0"/>
              <a:t>细粒</a:t>
            </a:r>
            <a:r>
              <a:rPr lang="zh-CN" altLang="en-US" dirty="0" smtClean="0"/>
              <a:t>度模式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YARN : </a:t>
            </a:r>
            <a:r>
              <a:rPr lang="zh-CN" altLang="en-US" dirty="0"/>
              <a:t>独</a:t>
            </a:r>
            <a:r>
              <a:rPr lang="zh-CN" altLang="en-US" dirty="0" smtClean="0"/>
              <a:t>占模式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Job</a:t>
            </a:r>
            <a:r>
              <a:rPr lang="zh-CN" altLang="en-US" dirty="0" smtClean="0"/>
              <a:t>调度就是在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内部的</a:t>
            </a:r>
            <a:r>
              <a:rPr lang="zh-CN" altLang="en-US" dirty="0"/>
              <a:t>一组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集合，在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分配到的资源量下，通过一定的算法，对每个按一定次序分配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中资源的过程。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FIFO</a:t>
            </a:r>
            <a:r>
              <a:rPr lang="zh-CN" altLang="en-US" dirty="0" smtClean="0"/>
              <a:t>模式，用户先提交的</a:t>
            </a:r>
            <a:r>
              <a:rPr lang="en-US" altLang="zh-CN" dirty="0" smtClean="0"/>
              <a:t>Job1</a:t>
            </a:r>
            <a:r>
              <a:rPr lang="zh-CN" altLang="en-US" dirty="0" smtClean="0"/>
              <a:t>优先分配需要的资源，之后提交的</a:t>
            </a:r>
            <a:r>
              <a:rPr lang="en-US" altLang="zh-CN" dirty="0" smtClean="0"/>
              <a:t>Job2</a:t>
            </a:r>
            <a:r>
              <a:rPr lang="zh-CN" altLang="en-US" dirty="0" smtClean="0"/>
              <a:t>再分配资源，依次类推。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</a:t>
            </a:r>
            <a:r>
              <a:rPr lang="zh-CN" altLang="en-US" dirty="0"/>
              <a:t>度原</a:t>
            </a:r>
            <a:r>
              <a:rPr lang="zh-CN" altLang="en-US" dirty="0" smtClean="0"/>
              <a:t>理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pic>
        <p:nvPicPr>
          <p:cNvPr id="4103" name="Picture 7" descr="C:\Users\jiangdantong\Desktop\作业调度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13" y="2928530"/>
            <a:ext cx="13075239" cy="89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Job</a:t>
            </a:r>
            <a:r>
              <a:rPr lang="zh-CN" altLang="en-US" dirty="0" smtClean="0"/>
              <a:t>调度模式</a:t>
            </a:r>
            <a:r>
              <a:rPr lang="en-US" altLang="zh-CN" dirty="0" smtClean="0"/>
              <a:t>: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FIFO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FAIR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1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FIFO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默认情况下，</a:t>
            </a:r>
            <a:r>
              <a:rPr lang="en-US" altLang="zh-CN" dirty="0"/>
              <a:t>Spark</a:t>
            </a:r>
            <a:r>
              <a:rPr lang="zh-CN" altLang="en-US" dirty="0"/>
              <a:t>的调度器以</a:t>
            </a:r>
            <a:r>
              <a:rPr lang="en-US" altLang="zh-CN" dirty="0"/>
              <a:t>FIFO</a:t>
            </a:r>
            <a:r>
              <a:rPr lang="zh-CN" altLang="en-US" dirty="0"/>
              <a:t>（先进先出）的方式调度</a:t>
            </a:r>
            <a:r>
              <a:rPr lang="en-US" altLang="zh-CN" dirty="0"/>
              <a:t>Job</a:t>
            </a:r>
            <a:r>
              <a:rPr lang="zh-CN" altLang="en-US" dirty="0"/>
              <a:t>的执</a:t>
            </a:r>
            <a:r>
              <a:rPr lang="zh-CN" altLang="en-US" dirty="0" smtClean="0"/>
              <a:t>行。</a:t>
            </a:r>
            <a:r>
              <a:rPr lang="zh-CN" altLang="en-US" dirty="0"/>
              <a:t>每个</a:t>
            </a:r>
            <a:r>
              <a:rPr lang="en-US" altLang="zh-CN" dirty="0"/>
              <a:t>Job</a:t>
            </a:r>
            <a:r>
              <a:rPr lang="zh-CN" altLang="en-US" dirty="0"/>
              <a:t>被切分为多个</a:t>
            </a:r>
            <a:r>
              <a:rPr lang="en-US" altLang="zh-CN" dirty="0"/>
              <a:t>stage</a:t>
            </a:r>
            <a:r>
              <a:rPr lang="zh-CN" altLang="en-US" dirty="0"/>
              <a:t>。第一个</a:t>
            </a:r>
            <a:r>
              <a:rPr lang="en-US" altLang="zh-CN" dirty="0"/>
              <a:t>Job</a:t>
            </a:r>
            <a:r>
              <a:rPr lang="zh-CN" altLang="en-US" dirty="0"/>
              <a:t>优先获取所有可用的资源，接下来第二个</a:t>
            </a:r>
            <a:r>
              <a:rPr lang="en-US" altLang="zh-CN" dirty="0"/>
              <a:t>Job</a:t>
            </a:r>
            <a:r>
              <a:rPr lang="zh-CN" altLang="en-US" dirty="0"/>
              <a:t>再进行剩余资源获取。这样依次类推，如果第一个</a:t>
            </a:r>
            <a:r>
              <a:rPr lang="en-US" altLang="zh-CN" dirty="0"/>
              <a:t>Job</a:t>
            </a:r>
            <a:r>
              <a:rPr lang="zh-CN" altLang="en-US" dirty="0"/>
              <a:t>并没有占用满所有的资源，则第二个</a:t>
            </a:r>
            <a:r>
              <a:rPr lang="en-US" altLang="zh-CN" dirty="0"/>
              <a:t>Job</a:t>
            </a:r>
            <a:r>
              <a:rPr lang="zh-CN" altLang="en-US" dirty="0"/>
              <a:t>还可以继续获取剩余资源，这样多个</a:t>
            </a:r>
            <a:r>
              <a:rPr lang="en-US" altLang="zh-CN" dirty="0"/>
              <a:t>Job</a:t>
            </a:r>
            <a:r>
              <a:rPr lang="zh-CN" altLang="en-US" dirty="0"/>
              <a:t>可以并行运行。</a:t>
            </a:r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Job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FAIR</a:t>
            </a:r>
            <a:r>
              <a:rPr lang="zh-CN" altLang="en-US" dirty="0" smtClean="0"/>
              <a:t>模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在</a:t>
            </a:r>
            <a:r>
              <a:rPr lang="en-US" altLang="zh-CN" dirty="0"/>
              <a:t>FAIR</a:t>
            </a:r>
            <a:r>
              <a:rPr lang="zh-CN" altLang="en-US" dirty="0"/>
              <a:t>共享模式调度下，</a:t>
            </a:r>
            <a:r>
              <a:rPr lang="en-US" altLang="zh-CN" dirty="0"/>
              <a:t>Spark</a:t>
            </a:r>
            <a:r>
              <a:rPr lang="zh-CN" altLang="en-US" dirty="0"/>
              <a:t>在多</a:t>
            </a:r>
            <a:r>
              <a:rPr lang="en-US" altLang="zh-CN" dirty="0"/>
              <a:t>Job</a:t>
            </a:r>
            <a:r>
              <a:rPr lang="zh-CN" altLang="en-US" dirty="0"/>
              <a:t>之间以轮询（</a:t>
            </a:r>
            <a:r>
              <a:rPr lang="en-US" altLang="zh-CN" dirty="0"/>
              <a:t>round robin</a:t>
            </a:r>
            <a:r>
              <a:rPr lang="zh-CN" altLang="en-US" dirty="0"/>
              <a:t>）方式给任务进行资源分配，所有的任务拥有大致相当的优先级来共享集群的资源。这就意味着当一个长任务正在执行时，短任务仍可以被分配到资源，提交并执行，并且获得不错的响应时间。这样就不用像以前一样需要等待长任务执行完才可以。这种调度模式很适合多用户的场景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8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的调度原理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Tasks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延时调度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数据本地</a:t>
            </a:r>
            <a:r>
              <a:rPr lang="zh-CN" altLang="en-US" dirty="0" smtClean="0"/>
              <a:t>性</a:t>
            </a:r>
            <a:r>
              <a:rPr lang="en-US" altLang="zh-CN" dirty="0" smtClean="0"/>
              <a:t>: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尽量的避免数据在网络上的传输。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Tasks</a:t>
            </a:r>
            <a:r>
              <a:rPr lang="zh-CN" altLang="en-US" dirty="0" smtClean="0"/>
              <a:t>延</a:t>
            </a:r>
            <a:r>
              <a:rPr lang="zh-CN" altLang="en-US" dirty="0"/>
              <a:t>时调度机</a:t>
            </a:r>
            <a:r>
              <a:rPr lang="zh-CN" altLang="en-US" dirty="0" smtClean="0"/>
              <a:t>制：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拥</a:t>
            </a:r>
            <a:r>
              <a:rPr lang="zh-CN" altLang="en-US" dirty="0"/>
              <a:t>有数据的节点当前正被其他的</a:t>
            </a:r>
            <a:r>
              <a:rPr lang="en-US" altLang="zh-CN" dirty="0"/>
              <a:t>task</a:t>
            </a:r>
            <a:r>
              <a:rPr lang="zh-CN" altLang="en-US" dirty="0"/>
              <a:t>占用</a:t>
            </a:r>
            <a:r>
              <a:rPr lang="zh-CN" altLang="en-US" dirty="0" smtClean="0"/>
              <a:t>，如</a:t>
            </a:r>
            <a:r>
              <a:rPr lang="zh-CN" altLang="en-US" dirty="0"/>
              <a:t>果预测当前节点结束当前任务的时间要比移动数据的时间还要少，那么调度会等待，直到当前节点可用</a:t>
            </a:r>
            <a:r>
              <a:rPr lang="zh-CN" altLang="en-US" dirty="0" smtClean="0"/>
              <a:t>。否则移动数据到资源充足节点，分配任务执行。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8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架构与工作机制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本套课程中我们学习了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架构与工作机制。</a:t>
            </a:r>
            <a:r>
              <a:rPr lang="zh-CN" altLang="en-US" dirty="0"/>
              <a:t>你应当掌握了以下知识：</a:t>
            </a:r>
          </a:p>
          <a:p>
            <a:pPr marL="685800" indent="-685800">
              <a:buClr>
                <a:srgbClr val="35B558"/>
              </a:buClr>
              <a:buFont typeface="Arial" pitchFamily="34" charset="0"/>
              <a:buChar char="•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Font typeface="Arial" pitchFamily="34" charset="0"/>
              <a:buChar char="•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的工作机制</a:t>
            </a:r>
            <a:endParaRPr lang="zh-CN" altLang="en-US" dirty="0"/>
          </a:p>
          <a:p>
            <a:pPr marL="685800" indent="-685800">
              <a:buClr>
                <a:srgbClr val="35B558"/>
              </a:buClr>
              <a:buFont typeface="Arial" pitchFamily="34" charset="0"/>
              <a:buChar char="•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的调度原理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Font typeface="Arial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果想继续提高，你可以继续在极客学院学习</a:t>
            </a:r>
            <a:r>
              <a:rPr lang="en-US" altLang="zh-CN" dirty="0"/>
              <a:t>Spark</a:t>
            </a:r>
            <a:r>
              <a:rPr lang="zh-CN" altLang="en-US" dirty="0"/>
              <a:t>大数据技术课程。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的架构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架</a:t>
            </a:r>
            <a:r>
              <a:rPr lang="zh-CN" altLang="en-US" dirty="0" smtClean="0"/>
              <a:t>构组件简</a:t>
            </a:r>
            <a:r>
              <a:rPr lang="zh-CN" altLang="en-US" dirty="0" smtClean="0"/>
              <a:t>介</a:t>
            </a:r>
            <a:endParaRPr lang="zh-CN" altLang="en-US" dirty="0"/>
          </a:p>
          <a:p>
            <a:r>
              <a:rPr lang="en-US" altLang="zh-CN" dirty="0" smtClean="0"/>
              <a:t>Spark</a:t>
            </a:r>
            <a:r>
              <a:rPr lang="zh-CN" altLang="en-US" dirty="0" smtClean="0"/>
              <a:t>架构图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en-US" dirty="0"/>
              <a:t>集</a:t>
            </a:r>
            <a:r>
              <a:rPr lang="zh-CN" altLang="en-US" dirty="0" smtClean="0"/>
              <a:t>群执行机制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8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架构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构组件概念简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/>
              <a:t>集群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负责集群整体资源管理和调度，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负责单个节点的资源管理。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程</a:t>
            </a:r>
            <a:r>
              <a:rPr lang="zh-CN" altLang="en-US" dirty="0"/>
              <a:t>序是应用逻辑执行的起点，而多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用</a:t>
            </a:r>
            <a:r>
              <a:rPr lang="zh-CN" altLang="en-US" dirty="0"/>
              <a:t>来对数据进行并行处理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72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架构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构组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件概念简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的构成</a:t>
            </a:r>
            <a:r>
              <a:rPr lang="en-US" altLang="zh-CN" dirty="0" smtClean="0"/>
              <a:t>: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ClusterManager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/>
              <a:t>standalone</a:t>
            </a:r>
            <a:r>
              <a:rPr lang="zh-CN" altLang="en-US" dirty="0"/>
              <a:t>模式中即为，</a:t>
            </a:r>
            <a:r>
              <a:rPr lang="en-US" altLang="zh-CN" dirty="0"/>
              <a:t>Master </a:t>
            </a:r>
            <a:r>
              <a:rPr lang="zh-CN" altLang="en-US" dirty="0"/>
              <a:t>：主节点，控制整个集群，监控</a:t>
            </a:r>
            <a:r>
              <a:rPr lang="en-US" altLang="zh-CN" dirty="0"/>
              <a:t>Worker</a:t>
            </a:r>
            <a:r>
              <a:rPr lang="zh-CN" altLang="en-US" dirty="0"/>
              <a:t>。在</a:t>
            </a:r>
            <a:r>
              <a:rPr lang="en-US" altLang="zh-CN" dirty="0"/>
              <a:t>YARN</a:t>
            </a:r>
            <a:r>
              <a:rPr lang="zh-CN" altLang="en-US" dirty="0"/>
              <a:t>模式中为资源管理器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Worker </a:t>
            </a:r>
            <a:r>
              <a:rPr lang="en-US" altLang="zh-CN" dirty="0"/>
              <a:t>: </a:t>
            </a:r>
            <a:r>
              <a:rPr lang="zh-CN" altLang="en-US" dirty="0"/>
              <a:t>从节点，负责控制计算节点，启动</a:t>
            </a:r>
            <a:r>
              <a:rPr lang="en-US" altLang="zh-CN" dirty="0"/>
              <a:t>Executor</a:t>
            </a:r>
            <a:r>
              <a:rPr lang="zh-CN" altLang="en-US" dirty="0"/>
              <a:t>或</a:t>
            </a:r>
            <a:r>
              <a:rPr lang="en-US" altLang="zh-CN" dirty="0"/>
              <a:t>Driver</a:t>
            </a:r>
            <a:r>
              <a:rPr lang="zh-CN" altLang="en-US" dirty="0"/>
              <a:t>。在</a:t>
            </a:r>
            <a:r>
              <a:rPr lang="en-US" altLang="zh-CN" dirty="0"/>
              <a:t>YARN</a:t>
            </a:r>
            <a:r>
              <a:rPr lang="zh-CN" altLang="en-US" dirty="0"/>
              <a:t>模式中为</a:t>
            </a:r>
            <a:r>
              <a:rPr lang="en-US" altLang="zh-CN" dirty="0" err="1"/>
              <a:t>NodeManager</a:t>
            </a:r>
            <a:r>
              <a:rPr lang="zh-CN" altLang="en-US" dirty="0"/>
              <a:t>，负责计算节点的控制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Driver </a:t>
            </a:r>
            <a:r>
              <a:rPr lang="en-US" altLang="zh-CN" dirty="0"/>
              <a:t>: </a:t>
            </a:r>
            <a:r>
              <a:rPr lang="zh-CN" altLang="en-US" dirty="0"/>
              <a:t>运行</a:t>
            </a:r>
            <a:r>
              <a:rPr lang="en-US" altLang="zh-CN" dirty="0"/>
              <a:t>Application</a:t>
            </a:r>
            <a:r>
              <a:rPr lang="zh-CN" altLang="en-US" dirty="0"/>
              <a:t>的</a:t>
            </a:r>
            <a:r>
              <a:rPr lang="en-US" altLang="zh-CN" dirty="0"/>
              <a:t>main()</a:t>
            </a:r>
            <a:r>
              <a:rPr lang="zh-CN" altLang="en-US" dirty="0"/>
              <a:t>函数并且创建</a:t>
            </a:r>
            <a:r>
              <a:rPr lang="en-US" altLang="zh-CN" dirty="0" err="1"/>
              <a:t>SparkContext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Executor</a:t>
            </a:r>
            <a:r>
              <a:rPr lang="zh-CN" altLang="en-US" dirty="0"/>
              <a:t>： 执行器，是为某</a:t>
            </a:r>
            <a:r>
              <a:rPr lang="en-US" altLang="zh-CN" dirty="0"/>
              <a:t>Application</a:t>
            </a:r>
            <a:r>
              <a:rPr lang="zh-CN" altLang="en-US" dirty="0"/>
              <a:t>运行在</a:t>
            </a:r>
            <a:r>
              <a:rPr lang="en-US" altLang="zh-CN" dirty="0"/>
              <a:t>worker node</a:t>
            </a:r>
            <a:r>
              <a:rPr lang="zh-CN" altLang="en-US" dirty="0"/>
              <a:t>上的一个进程，启动线程池运行任务上。每个</a:t>
            </a:r>
            <a:r>
              <a:rPr lang="en-US" altLang="zh-CN" dirty="0"/>
              <a:t>Application</a:t>
            </a:r>
            <a:r>
              <a:rPr lang="zh-CN" altLang="en-US" dirty="0"/>
              <a:t>拥有独立的一组</a:t>
            </a:r>
            <a:r>
              <a:rPr lang="en-US" altLang="zh-CN" dirty="0"/>
              <a:t>executors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架构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构组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件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概念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的构成</a:t>
            </a:r>
            <a:r>
              <a:rPr lang="en-US" altLang="zh-CN" dirty="0" smtClean="0"/>
              <a:t>:</a:t>
            </a:r>
          </a:p>
          <a:p>
            <a:pPr marL="876600" indent="-6858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en-US" altLang="zh-CN" dirty="0" err="1" smtClean="0"/>
              <a:t>SparkContext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整个应用的上下文，控制应用的生命周期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RDD</a:t>
            </a:r>
            <a:r>
              <a:rPr lang="zh-CN" altLang="en-US" dirty="0"/>
              <a:t>：</a:t>
            </a:r>
            <a:r>
              <a:rPr lang="en-US" altLang="zh-CN" dirty="0"/>
              <a:t>Spark</a:t>
            </a:r>
            <a:r>
              <a:rPr lang="zh-CN" altLang="en-US" dirty="0"/>
              <a:t>的基本计算单元，一组</a:t>
            </a:r>
            <a:r>
              <a:rPr lang="en-US" altLang="zh-CN" dirty="0"/>
              <a:t>RDD</a:t>
            </a:r>
            <a:r>
              <a:rPr lang="zh-CN" altLang="en-US" dirty="0"/>
              <a:t>形成执行的有向无环图</a:t>
            </a:r>
            <a:r>
              <a:rPr lang="en-US" altLang="zh-CN" dirty="0"/>
              <a:t>RDD Graph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DAG </a:t>
            </a:r>
            <a:r>
              <a:rPr lang="en-US" altLang="zh-CN" dirty="0"/>
              <a:t>Scheduler</a:t>
            </a:r>
            <a:r>
              <a:rPr lang="zh-CN" altLang="en-US" dirty="0"/>
              <a:t>：根据</a:t>
            </a:r>
            <a:r>
              <a:rPr lang="en-US" altLang="zh-CN" dirty="0"/>
              <a:t>Job</a:t>
            </a:r>
            <a:r>
              <a:rPr lang="zh-CN" altLang="en-US" dirty="0"/>
              <a:t>构建基于</a:t>
            </a:r>
            <a:r>
              <a:rPr lang="en-US" altLang="zh-CN" dirty="0"/>
              <a:t>Stage</a:t>
            </a:r>
            <a:r>
              <a:rPr lang="zh-CN" altLang="en-US" dirty="0"/>
              <a:t>的</a:t>
            </a:r>
            <a:r>
              <a:rPr lang="en-US" altLang="zh-CN" dirty="0"/>
              <a:t>DAG</a:t>
            </a:r>
            <a:r>
              <a:rPr lang="zh-CN" altLang="en-US" dirty="0"/>
              <a:t>，并提交</a:t>
            </a:r>
            <a:r>
              <a:rPr lang="en-US" altLang="zh-CN" dirty="0"/>
              <a:t>Stage</a:t>
            </a:r>
            <a:r>
              <a:rPr lang="zh-CN" altLang="en-US" dirty="0"/>
              <a:t>给</a:t>
            </a:r>
            <a:r>
              <a:rPr lang="en-US" altLang="zh-CN" dirty="0" err="1"/>
              <a:t>TaskScheduler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TaskScheduler</a:t>
            </a:r>
            <a:r>
              <a:rPr lang="zh-CN" altLang="en-US" dirty="0"/>
              <a:t>：将</a:t>
            </a:r>
            <a:r>
              <a:rPr lang="en-US" altLang="zh-CN" dirty="0"/>
              <a:t>Task</a:t>
            </a:r>
            <a:r>
              <a:rPr lang="zh-CN" altLang="en-US" dirty="0"/>
              <a:t>分发给</a:t>
            </a:r>
            <a:r>
              <a:rPr lang="en-US" altLang="zh-CN" dirty="0"/>
              <a:t>Executor</a:t>
            </a:r>
            <a:r>
              <a:rPr lang="zh-CN" altLang="en-US" dirty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SparkEnv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/>
              <a:t>线程级别的上下文，存储运行时的重要组件的引用。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8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的架构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架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构图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95" y="3019018"/>
            <a:ext cx="15489110" cy="871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12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zh-CN" altLang="en-US" dirty="0"/>
              <a:t>架构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集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群执行机制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Client </a:t>
            </a:r>
            <a:r>
              <a:rPr lang="zh-CN" altLang="en-US" dirty="0"/>
              <a:t>提交应用，</a:t>
            </a:r>
            <a:r>
              <a:rPr lang="en-US" altLang="zh-CN" dirty="0"/>
              <a:t>Master</a:t>
            </a:r>
            <a:r>
              <a:rPr lang="zh-CN" altLang="en-US" dirty="0"/>
              <a:t>找到一个</a:t>
            </a:r>
            <a:r>
              <a:rPr lang="en-US" altLang="zh-CN" dirty="0"/>
              <a:t>Worker</a:t>
            </a:r>
            <a:r>
              <a:rPr lang="zh-CN" altLang="en-US" dirty="0"/>
              <a:t>启动</a:t>
            </a:r>
            <a:r>
              <a:rPr lang="en-US" altLang="zh-CN" dirty="0"/>
              <a:t>Driver</a:t>
            </a:r>
            <a:r>
              <a:rPr lang="zh-CN" altLang="en-US" dirty="0"/>
              <a:t>，</a:t>
            </a:r>
            <a:r>
              <a:rPr lang="en-US" altLang="zh-CN" dirty="0"/>
              <a:t>Driver</a:t>
            </a:r>
            <a:r>
              <a:rPr lang="zh-CN" altLang="en-US" dirty="0"/>
              <a:t>向</a:t>
            </a:r>
            <a:r>
              <a:rPr lang="en-US" altLang="zh-CN" dirty="0"/>
              <a:t>Master</a:t>
            </a:r>
            <a:r>
              <a:rPr lang="zh-CN" altLang="en-US" dirty="0"/>
              <a:t>或者资源管理器申请资源，之后将应用转化为</a:t>
            </a:r>
            <a:r>
              <a:rPr lang="en-US" altLang="zh-CN" dirty="0"/>
              <a:t>RDD Graph</a:t>
            </a:r>
            <a:r>
              <a:rPr lang="zh-CN" altLang="en-US" dirty="0"/>
              <a:t>，再由</a:t>
            </a:r>
            <a:r>
              <a:rPr lang="en-US" altLang="zh-CN" dirty="0" err="1"/>
              <a:t>DAGScheduler</a:t>
            </a:r>
            <a:r>
              <a:rPr lang="zh-CN" altLang="en-US" dirty="0"/>
              <a:t>将</a:t>
            </a:r>
            <a:r>
              <a:rPr lang="en-US" altLang="zh-CN" dirty="0"/>
              <a:t>RDD Graph</a:t>
            </a:r>
            <a:r>
              <a:rPr lang="zh-CN" altLang="en-US" dirty="0"/>
              <a:t>转化为</a:t>
            </a:r>
            <a:r>
              <a:rPr lang="en-US" altLang="zh-CN" dirty="0"/>
              <a:t>Stage</a:t>
            </a:r>
            <a:r>
              <a:rPr lang="zh-CN" altLang="en-US" dirty="0"/>
              <a:t>的有向无环图提交给</a:t>
            </a:r>
            <a:r>
              <a:rPr lang="en-US" altLang="zh-CN" dirty="0" err="1"/>
              <a:t>TaskScheduler</a:t>
            </a:r>
            <a:r>
              <a:rPr lang="zh-CN" altLang="en-US" dirty="0"/>
              <a:t>，由</a:t>
            </a:r>
            <a:r>
              <a:rPr lang="en-US" altLang="zh-CN" dirty="0" err="1"/>
              <a:t>TaskScheduler</a:t>
            </a:r>
            <a:r>
              <a:rPr lang="zh-CN" altLang="en-US" dirty="0"/>
              <a:t>提交任务给</a:t>
            </a:r>
            <a:r>
              <a:rPr lang="en-US" altLang="zh-CN" dirty="0"/>
              <a:t>Executor</a:t>
            </a:r>
            <a:r>
              <a:rPr lang="zh-CN" altLang="en-US" dirty="0"/>
              <a:t>进行执行。任务执行的过程中其他组件再协同工作确保整个应用顺利执行。</a:t>
            </a: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22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1408</TotalTime>
  <Words>2875</Words>
  <Application>Microsoft Office PowerPoint</Application>
  <PresentationFormat>自定义</PresentationFormat>
  <Paragraphs>146</Paragraphs>
  <Slides>31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Black</vt:lpstr>
      <vt:lpstr>1_Black</vt:lpstr>
      <vt:lpstr>Spark架构与工作机制</vt:lpstr>
      <vt:lpstr>Spark架构与工作机制 — 课程概要</vt:lpstr>
      <vt:lpstr>Spark架构与工作机制</vt:lpstr>
      <vt:lpstr>Spark的架构</vt:lpstr>
      <vt:lpstr>Spark的架构 — 架构组件概念简介</vt:lpstr>
      <vt:lpstr>Spark的架构 — 架构组件概念简介</vt:lpstr>
      <vt:lpstr>Spark的架构 — 架构组件概念简介</vt:lpstr>
      <vt:lpstr>Spark的架构 — 架构图</vt:lpstr>
      <vt:lpstr>Spark的架构 — 集群执行机制</vt:lpstr>
      <vt:lpstr>Spark架构与工作机制</vt:lpstr>
      <vt:lpstr>Spark的工作机制 </vt:lpstr>
      <vt:lpstr>Spark的工作机制 — 作业概念</vt:lpstr>
      <vt:lpstr>Spark的工作机制 — 作业概念</vt:lpstr>
      <vt:lpstr>Spark的工作机制 — 作业概念</vt:lpstr>
      <vt:lpstr>Spark的工作机制 — 程序与作业概念映射</vt:lpstr>
      <vt:lpstr>Spark的工作机制 — 程序与作业概念映射</vt:lpstr>
      <vt:lpstr>Spark的工作机制 — 作业运行流程</vt:lpstr>
      <vt:lpstr>Spark架构与工作机制</vt:lpstr>
      <vt:lpstr>Spark的调度原理</vt:lpstr>
      <vt:lpstr>Spark的调度原理 — 作业调度简介</vt:lpstr>
      <vt:lpstr>Spark的调度原理 — 作业调度简介</vt:lpstr>
      <vt:lpstr>Spark的调度原理 — Application调度</vt:lpstr>
      <vt:lpstr>Spark的调度原理 — Application调度</vt:lpstr>
      <vt:lpstr>Spark的调度原理 — Job调度</vt:lpstr>
      <vt:lpstr>Spark的调度原理 — Job调度</vt:lpstr>
      <vt:lpstr>Spark的调度原理 — Job调度</vt:lpstr>
      <vt:lpstr>Spark的调度原理 — Job调度</vt:lpstr>
      <vt:lpstr>Spark的调度原理 — Job调度</vt:lpstr>
      <vt:lpstr>Spark的调度原理 — Tasks延时调度</vt:lpstr>
      <vt:lpstr>Spark架构与工作机制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jiangdantong</cp:lastModifiedBy>
  <cp:revision>144</cp:revision>
  <dcterms:created xsi:type="dcterms:W3CDTF">2015-03-23T11:35:35Z</dcterms:created>
  <dcterms:modified xsi:type="dcterms:W3CDTF">2015-07-02T01:45:43Z</dcterms:modified>
</cp:coreProperties>
</file>