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8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7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6.png" ContentType="image/png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38.png" ContentType="image/png"/>
  <Override PartName="/ppt/media/image33.png" ContentType="image/png"/>
  <Override PartName="/ppt/media/image19.jpeg" ContentType="image/jpeg"/>
  <Override PartName="/ppt/media/image25.png" ContentType="image/png"/>
  <Override PartName="/ppt/media/image28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520" cy="1061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520" cy="1061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520" cy="1061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520" cy="1061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520" cy="1061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520" cy="1061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20" name="" descr=""/>
          <p:cNvPicPr/>
          <p:nvPr/>
        </p:nvPicPr>
        <p:blipFill>
          <a:blip r:embed="rId2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3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520" cy="1061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57" name="" descr=""/>
          <p:cNvPicPr/>
          <p:nvPr/>
        </p:nvPicPr>
        <p:blipFill>
          <a:blip r:embed="rId2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  <p:pic>
        <p:nvPicPr>
          <p:cNvPr id="258" name="" descr=""/>
          <p:cNvPicPr/>
          <p:nvPr/>
        </p:nvPicPr>
        <p:blipFill>
          <a:blip r:embed="rId3"/>
          <a:stretch/>
        </p:blipFill>
        <p:spPr>
          <a:xfrm>
            <a:off x="7206120" y="3209400"/>
            <a:ext cx="9969480" cy="7954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5b5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logo.png" descr=""/>
          <p:cNvPicPr/>
          <p:nvPr/>
        </p:nvPicPr>
        <p:blipFill>
          <a:blip r:embed="rId2"/>
          <a:stretch/>
        </p:blipFill>
        <p:spPr>
          <a:xfrm>
            <a:off x="10566000" y="4075200"/>
            <a:ext cx="3250440" cy="1193040"/>
          </a:xfrm>
          <a:prstGeom prst="rect">
            <a:avLst/>
          </a:prstGeom>
          <a:ln w="126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-405360" y="501120"/>
            <a:ext cx="1269360" cy="786600"/>
          </a:xfrm>
          <a:prstGeom prst="rect">
            <a:avLst/>
          </a:prstGeom>
          <a:blipFill>
            <a:blip r:embed="rId2"/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-405360" y="501120"/>
            <a:ext cx="1269360" cy="786600"/>
          </a:xfrm>
          <a:prstGeom prst="rect">
            <a:avLst/>
          </a:prstGeom>
          <a:blipFill>
            <a:blip r:embed="rId2"/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-405360" y="501120"/>
            <a:ext cx="1269360" cy="786600"/>
          </a:xfrm>
          <a:prstGeom prst="rect">
            <a:avLst/>
          </a:prstGeom>
          <a:blipFill>
            <a:blip r:embed="rId2"/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-405360" y="501120"/>
            <a:ext cx="1269360" cy="786600"/>
          </a:xfrm>
          <a:prstGeom prst="rect">
            <a:avLst/>
          </a:prstGeom>
          <a:blipFill>
            <a:blip r:embed="rId2"/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-405360" y="501120"/>
            <a:ext cx="1269360" cy="786600"/>
          </a:xfrm>
          <a:prstGeom prst="rect">
            <a:avLst/>
          </a:prstGeom>
          <a:blipFill>
            <a:blip r:embed="rId2"/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5.jpg" descr=""/>
          <p:cNvPicPr/>
          <p:nvPr/>
        </p:nvPicPr>
        <p:blipFill>
          <a:blip r:embed="rId2"/>
          <a:stretch/>
        </p:blipFill>
        <p:spPr>
          <a:xfrm>
            <a:off x="0" y="0"/>
            <a:ext cx="24383160" cy="13715280"/>
          </a:xfrm>
          <a:prstGeom prst="rect">
            <a:avLst/>
          </a:prstGeom>
          <a:ln w="12600">
            <a:noFill/>
          </a:ln>
        </p:spPr>
      </p:pic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49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49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49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889640" y="5842800"/>
            <a:ext cx="20870280" cy="29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12800" strike="noStrike">
                <a:solidFill>
                  <a:srgbClr val="ffffff"/>
                </a:solidFill>
                <a:latin typeface="Noto Sans CJK SC Black"/>
                <a:ea typeface="Noto Sans CJK SC Black"/>
              </a:rPr>
              <a:t>Kafka</a:t>
            </a:r>
            <a:r>
              <a:rPr lang="en-US" sz="12800" strike="noStrike">
                <a:solidFill>
                  <a:srgbClr val="ffffff"/>
                </a:solidFill>
                <a:latin typeface="Noto Sans CJK SC Black"/>
                <a:ea typeface="Noto Sans CJK SC Black"/>
              </a:rPr>
              <a:t>消息处理与集群维护</a:t>
            </a:r>
            <a:endParaRPr/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消息组织原理—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Kafka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消息的写入原理</a:t>
            </a:r>
            <a:endParaRPr/>
          </a:p>
        </p:txBody>
      </p:sp>
      <p:sp>
        <p:nvSpPr>
          <p:cNvPr id="278" name="CustomShape 2"/>
          <p:cNvSpPr/>
          <p:nvPr/>
        </p:nvSpPr>
        <p:spPr>
          <a:xfrm>
            <a:off x="1090800" y="1983960"/>
            <a:ext cx="23292360" cy="102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数据写入和读出的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Byte Zero Copy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40000"/>
              </a:lnSpc>
            </a:pPr>
            <a:endParaRPr/>
          </a:p>
        </p:txBody>
      </p:sp>
      <p:sp>
        <p:nvSpPr>
          <p:cNvPr id="279" name="CustomShape 3"/>
          <p:cNvSpPr/>
          <p:nvPr/>
        </p:nvSpPr>
        <p:spPr>
          <a:xfrm>
            <a:off x="5877720" y="3748320"/>
            <a:ext cx="4269600" cy="2561400"/>
          </a:xfrm>
          <a:prstGeom prst="roundRect">
            <a:avLst>
              <a:gd name="adj" fmla="val 13599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82880" rIns="182880" tIns="257760" bIns="258120" anchor="ctr"/>
          <a:p>
            <a:pPr algn="ctr">
              <a:lnSpc>
                <a:spcPct val="90000"/>
              </a:lnSpc>
            </a:pPr>
            <a:r>
              <a:rPr lang="en-US" sz="4800" strike="noStrike">
                <a:solidFill>
                  <a:srgbClr val="ffffff"/>
                </a:solidFill>
                <a:latin typeface="Noto Sans CJK SC Regular"/>
                <a:ea typeface="Noto Sans CJK SC Regular"/>
              </a:rPr>
              <a:t>网络</a:t>
            </a:r>
            <a:endParaRPr/>
          </a:p>
        </p:txBody>
      </p:sp>
      <p:sp>
        <p:nvSpPr>
          <p:cNvPr id="280" name="CustomShape 4"/>
          <p:cNvSpPr/>
          <p:nvPr/>
        </p:nvSpPr>
        <p:spPr>
          <a:xfrm rot="21549000">
            <a:off x="10574280" y="4455360"/>
            <a:ext cx="904680" cy="1058400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5"/>
          <p:cNvSpPr/>
          <p:nvPr/>
        </p:nvSpPr>
        <p:spPr>
          <a:xfrm>
            <a:off x="11856240" y="3659760"/>
            <a:ext cx="4269600" cy="2561400"/>
          </a:xfrm>
          <a:prstGeom prst="roundRect">
            <a:avLst>
              <a:gd name="adj" fmla="val 13599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82880" rIns="182880" tIns="257760" bIns="258120" anchor="ctr"/>
          <a:p>
            <a:pPr algn="ctr">
              <a:lnSpc>
                <a:spcPct val="90000"/>
              </a:lnSpc>
            </a:pPr>
            <a:r>
              <a:rPr lang="en-US" sz="4800" strike="noStrike">
                <a:solidFill>
                  <a:srgbClr val="ffffff"/>
                </a:solidFill>
                <a:latin typeface="Noto Sans CJK SC Regular"/>
                <a:ea typeface="Noto Sans CJK SC Regular"/>
              </a:rPr>
              <a:t>pagecache</a:t>
            </a:r>
            <a:endParaRPr/>
          </a:p>
        </p:txBody>
      </p:sp>
      <p:sp>
        <p:nvSpPr>
          <p:cNvPr id="282" name="CustomShape 6"/>
          <p:cNvSpPr/>
          <p:nvPr/>
        </p:nvSpPr>
        <p:spPr>
          <a:xfrm rot="21528000">
            <a:off x="16460640" y="4352040"/>
            <a:ext cx="709200" cy="1058400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7"/>
          <p:cNvSpPr/>
          <p:nvPr/>
        </p:nvSpPr>
        <p:spPr>
          <a:xfrm>
            <a:off x="17465400" y="3542040"/>
            <a:ext cx="4269600" cy="2561400"/>
          </a:xfrm>
          <a:prstGeom prst="roundRect">
            <a:avLst>
              <a:gd name="adj" fmla="val 13599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82880" rIns="182880" tIns="257760" bIns="258120" anchor="ctr"/>
          <a:p>
            <a:pPr algn="ctr">
              <a:lnSpc>
                <a:spcPct val="90000"/>
              </a:lnSpc>
            </a:pPr>
            <a:r>
              <a:rPr lang="en-US" sz="4800" strike="noStrike">
                <a:solidFill>
                  <a:srgbClr val="ffffff"/>
                </a:solidFill>
                <a:latin typeface="Noto Sans CJK SC Regular"/>
                <a:ea typeface="Noto Sans CJK SC Regular"/>
              </a:rPr>
              <a:t> </a:t>
            </a:r>
            <a:r>
              <a:rPr lang="en-US" sz="4800" strike="noStrike">
                <a:solidFill>
                  <a:srgbClr val="ffffff"/>
                </a:solidFill>
                <a:latin typeface="Noto Sans CJK SC Regular"/>
                <a:ea typeface="Noto Sans CJK SC Regular"/>
              </a:rPr>
              <a:t>磁盘</a:t>
            </a:r>
            <a:endParaRPr/>
          </a:p>
        </p:txBody>
      </p:sp>
      <p:sp>
        <p:nvSpPr>
          <p:cNvPr id="284" name="CustomShape 8"/>
          <p:cNvSpPr/>
          <p:nvPr/>
        </p:nvSpPr>
        <p:spPr>
          <a:xfrm>
            <a:off x="5855040" y="8339400"/>
            <a:ext cx="6769800" cy="2072160"/>
          </a:xfrm>
          <a:prstGeom prst="roundRect">
            <a:avLst>
              <a:gd name="adj" fmla="val 13599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82880" rIns="182880" tIns="243720" bIns="243360" anchor="ctr"/>
          <a:p>
            <a:pPr algn="ctr">
              <a:lnSpc>
                <a:spcPct val="90000"/>
              </a:lnSpc>
            </a:pPr>
            <a:r>
              <a:rPr lang="en-US" sz="4800" strike="noStrike">
                <a:solidFill>
                  <a:srgbClr val="ffffff"/>
                </a:solidFill>
                <a:latin typeface="Noto Sans CJK SC Regular"/>
                <a:ea typeface="Noto Sans CJK SC Regular"/>
              </a:rPr>
              <a:t>磁盘</a:t>
            </a:r>
            <a:endParaRPr/>
          </a:p>
        </p:txBody>
      </p:sp>
      <p:sp>
        <p:nvSpPr>
          <p:cNvPr id="285" name="CustomShape 9"/>
          <p:cNvSpPr/>
          <p:nvPr/>
        </p:nvSpPr>
        <p:spPr>
          <a:xfrm>
            <a:off x="13151520" y="8536320"/>
            <a:ext cx="1114200" cy="1678320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10"/>
          <p:cNvSpPr/>
          <p:nvPr/>
        </p:nvSpPr>
        <p:spPr>
          <a:xfrm>
            <a:off x="14729040" y="8339400"/>
            <a:ext cx="6769800" cy="2072160"/>
          </a:xfrm>
          <a:prstGeom prst="roundRect">
            <a:avLst>
              <a:gd name="adj" fmla="val 13599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82880" rIns="182880" tIns="243720" bIns="243360" anchor="ctr"/>
          <a:p>
            <a:pPr algn="ctr">
              <a:lnSpc>
                <a:spcPct val="90000"/>
              </a:lnSpc>
            </a:pPr>
            <a:r>
              <a:rPr lang="en-US" sz="4800" strike="noStrike">
                <a:solidFill>
                  <a:srgbClr val="ffffff"/>
                </a:solidFill>
                <a:latin typeface="Noto Sans CJK SC Regular"/>
                <a:ea typeface="Noto Sans CJK SC Regular"/>
              </a:rPr>
              <a:t>网络</a:t>
            </a:r>
            <a:endParaRPr/>
          </a:p>
        </p:txBody>
      </p:sp>
      <p:sp>
        <p:nvSpPr>
          <p:cNvPr id="287" name="CustomShape 11"/>
          <p:cNvSpPr/>
          <p:nvPr/>
        </p:nvSpPr>
        <p:spPr>
          <a:xfrm>
            <a:off x="4815720" y="3493080"/>
            <a:ext cx="6392160" cy="3442680"/>
          </a:xfrm>
          <a:prstGeom prst="rightArrow">
            <a:avLst>
              <a:gd name="adj1" fmla="val 75000"/>
              <a:gd name="adj2" fmla="val 50000"/>
            </a:avLst>
          </a:prstGeom>
          <a:noFill/>
          <a:ln>
            <a:noFill/>
          </a:ln>
        </p:spPr>
        <p:style>
          <a:lnRef idx="2"/>
          <a:fillRef idx="0"/>
          <a:effectRef idx="0"/>
          <a:fontRef idx="minor"/>
        </p:style>
      </p:sp>
      <p:sp>
        <p:nvSpPr>
          <p:cNvPr id="288" name="CustomShape 12"/>
          <p:cNvSpPr/>
          <p:nvPr/>
        </p:nvSpPr>
        <p:spPr>
          <a:xfrm>
            <a:off x="554040" y="3493080"/>
            <a:ext cx="4261320" cy="3442680"/>
          </a:xfrm>
          <a:prstGeom prst="roundRect">
            <a:avLst>
              <a:gd name="adj" fmla="val 144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82880" rIns="182880" tIns="259560" bIns="259560" anchor="ctr"/>
          <a:p>
            <a:pPr algn="ctr">
              <a:lnSpc>
                <a:spcPct val="90000"/>
              </a:lnSpc>
            </a:pPr>
            <a:r>
              <a:rPr lang="en-US" sz="4800" strike="noStrike">
                <a:solidFill>
                  <a:srgbClr val="ffffff"/>
                </a:solidFill>
                <a:latin typeface="Noto Sans CJK SC Regular"/>
                <a:ea typeface="Noto Sans CJK SC Regular"/>
              </a:rPr>
              <a:t>生产</a:t>
            </a:r>
            <a:r>
              <a:rPr lang="en-US" sz="6500" strike="noStrike">
                <a:solidFill>
                  <a:srgbClr val="ffffff"/>
                </a:solidFill>
                <a:latin typeface="Helvetica Light"/>
                <a:ea typeface="Helvetica Light"/>
              </a:rPr>
              <a:t>:</a:t>
            </a:r>
            <a:endParaRPr/>
          </a:p>
        </p:txBody>
      </p:sp>
      <p:sp>
        <p:nvSpPr>
          <p:cNvPr id="289" name="CustomShape 13"/>
          <p:cNvSpPr/>
          <p:nvPr/>
        </p:nvSpPr>
        <p:spPr>
          <a:xfrm>
            <a:off x="4815720" y="7281000"/>
            <a:ext cx="6392160" cy="3442680"/>
          </a:xfrm>
          <a:prstGeom prst="rightArrow">
            <a:avLst>
              <a:gd name="adj1" fmla="val 75000"/>
              <a:gd name="adj2" fmla="val 50000"/>
            </a:avLst>
          </a:prstGeom>
          <a:noFill/>
          <a:ln>
            <a:noFill/>
          </a:ln>
        </p:spPr>
        <p:style>
          <a:lnRef idx="2"/>
          <a:fillRef idx="0"/>
          <a:effectRef idx="0"/>
          <a:fontRef idx="minor"/>
        </p:style>
      </p:sp>
      <p:sp>
        <p:nvSpPr>
          <p:cNvPr id="290" name="CustomShape 14"/>
          <p:cNvSpPr/>
          <p:nvPr/>
        </p:nvSpPr>
        <p:spPr>
          <a:xfrm>
            <a:off x="554040" y="7281000"/>
            <a:ext cx="4261320" cy="3442680"/>
          </a:xfrm>
          <a:prstGeom prst="roundRect">
            <a:avLst>
              <a:gd name="adj" fmla="val 144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82880" rIns="182880" tIns="259560" bIns="259560" anchor="ctr"/>
          <a:p>
            <a:pPr algn="ctr">
              <a:lnSpc>
                <a:spcPct val="90000"/>
              </a:lnSpc>
            </a:pPr>
            <a:r>
              <a:rPr lang="en-US" sz="4800" strike="noStrike">
                <a:solidFill>
                  <a:srgbClr val="ffffff"/>
                </a:solidFill>
                <a:latin typeface="Noto Sans CJK SC Regular"/>
                <a:ea typeface="Noto Sans CJK SC Regular"/>
              </a:rPr>
              <a:t>消费</a:t>
            </a:r>
            <a:r>
              <a:rPr lang="en-US" sz="6500" strike="noStrike">
                <a:solidFill>
                  <a:srgbClr val="ffffff"/>
                </a:solidFill>
                <a:latin typeface="Helvetica Light"/>
                <a:ea typeface="Helvetica Light"/>
              </a:rPr>
              <a:t>:</a:t>
            </a:r>
            <a:endParaRPr/>
          </a:p>
        </p:txBody>
      </p:sp>
    </p:spTree>
  </p:cSld>
  <p:transition spd="med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消息组织原理—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Kafka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消息的写入原理</a:t>
            </a:r>
            <a:endParaRPr/>
          </a:p>
        </p:txBody>
      </p:sp>
      <p:sp>
        <p:nvSpPr>
          <p:cNvPr id="292" name="CustomShape 2"/>
          <p:cNvSpPr/>
          <p:nvPr/>
        </p:nvSpPr>
        <p:spPr>
          <a:xfrm>
            <a:off x="6841440" y="2994120"/>
            <a:ext cx="10530360" cy="1496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 topic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信息</a:t>
            </a:r>
            <a:endParaRPr/>
          </a:p>
        </p:txBody>
      </p:sp>
      <p:pic>
        <p:nvPicPr>
          <p:cNvPr id="293" name="Picture 4" descr=""/>
          <p:cNvPicPr/>
          <p:nvPr/>
        </p:nvPicPr>
        <p:blipFill>
          <a:blip r:embed="rId1"/>
          <a:stretch/>
        </p:blipFill>
        <p:spPr>
          <a:xfrm>
            <a:off x="529920" y="5101920"/>
            <a:ext cx="23682600" cy="52657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消息组织原理—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Kafka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消息的写入原理</a:t>
            </a:r>
            <a:endParaRPr/>
          </a:p>
        </p:txBody>
      </p:sp>
      <p:pic>
        <p:nvPicPr>
          <p:cNvPr id="295" name="Picture 2" descr=""/>
          <p:cNvPicPr/>
          <p:nvPr/>
        </p:nvPicPr>
        <p:blipFill>
          <a:blip r:embed="rId1"/>
          <a:stretch/>
        </p:blipFill>
        <p:spPr>
          <a:xfrm>
            <a:off x="5202720" y="3856680"/>
            <a:ext cx="13084560" cy="8502480"/>
          </a:xfrm>
          <a:prstGeom prst="rect">
            <a:avLst/>
          </a:prstGeom>
          <a:ln>
            <a:noFill/>
          </a:ln>
        </p:spPr>
      </p:pic>
      <p:sp>
        <p:nvSpPr>
          <p:cNvPr id="296" name="CustomShape 2"/>
          <p:cNvSpPr/>
          <p:nvPr/>
        </p:nvSpPr>
        <p:spPr>
          <a:xfrm>
            <a:off x="6766200" y="2359800"/>
            <a:ext cx="8908920" cy="1496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 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消息文件存储</a:t>
            </a:r>
            <a:endParaRPr/>
          </a:p>
        </p:txBody>
      </p:sp>
    </p:spTree>
  </p:cSld>
  <p:transition spd="med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消息组织原理—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Kafka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消息删除原理</a:t>
            </a:r>
            <a:endParaRPr/>
          </a:p>
        </p:txBody>
      </p:sp>
      <p:sp>
        <p:nvSpPr>
          <p:cNvPr id="298" name="CustomShape 2"/>
          <p:cNvSpPr/>
          <p:nvPr/>
        </p:nvSpPr>
        <p:spPr>
          <a:xfrm>
            <a:off x="1090800" y="2544120"/>
            <a:ext cx="22200480" cy="102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4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从最久的日志段开始删除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(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按日志段为单位进行删除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)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，然后逐步向前推进，直到某个日志段不满足条件为止，删除条件：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满足给定条件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predicate(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配置项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log.retention.{ms,minutes,hours}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和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log.retention.bytes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指定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)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；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不能是当前激活日志段；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大小不能小于日志段的最小大小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(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配置项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log.segment.bytes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配置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)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要删除的是否是所有日志段，如果是的话直接调用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roll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方法进行切分，因为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至少要保留一个日志段；</a:t>
            </a:r>
            <a:endParaRPr/>
          </a:p>
          <a:p>
            <a:pPr>
              <a:lnSpc>
                <a:spcPct val="140000"/>
              </a:lnSpc>
            </a:pPr>
            <a:endParaRPr/>
          </a:p>
        </p:txBody>
      </p:sp>
    </p:spTree>
  </p:cSld>
  <p:transition spd="med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消息组织原理—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Kafka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消息删除原理</a:t>
            </a:r>
            <a:endParaRPr/>
          </a:p>
        </p:txBody>
      </p:sp>
      <p:sp>
        <p:nvSpPr>
          <p:cNvPr id="300" name="CustomShape 2"/>
          <p:cNvSpPr/>
          <p:nvPr/>
        </p:nvSpPr>
        <p:spPr>
          <a:xfrm>
            <a:off x="2793600" y="7745760"/>
            <a:ext cx="937440" cy="2680920"/>
          </a:xfrm>
          <a:custGeom>
            <a:avLst/>
            <a:gdLst/>
            <a:ahLst/>
            <a:rect l="0" t="0" r="r" b="b"/>
            <a:pathLst>
              <a:path w="938251" h="2681738">
                <a:moveTo>
                  <a:pt x="0" y="0"/>
                </a:moveTo>
                <a:lnTo>
                  <a:pt x="469125" y="0"/>
                </a:lnTo>
                <a:lnTo>
                  <a:pt x="469125" y="2681737"/>
                </a:lnTo>
                <a:lnTo>
                  <a:pt x="938250" y="2681737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301" name="CustomShape 3"/>
          <p:cNvSpPr/>
          <p:nvPr/>
        </p:nvSpPr>
        <p:spPr>
          <a:xfrm>
            <a:off x="2793600" y="7745760"/>
            <a:ext cx="937440" cy="893160"/>
          </a:xfrm>
          <a:custGeom>
            <a:avLst/>
            <a:gdLst/>
            <a:ahLst/>
            <a:rect l="0" t="0" r="r" b="b"/>
            <a:pathLst>
              <a:path w="938251" h="893913">
                <a:moveTo>
                  <a:pt x="0" y="0"/>
                </a:moveTo>
                <a:lnTo>
                  <a:pt x="469125" y="0"/>
                </a:lnTo>
                <a:lnTo>
                  <a:pt x="469125" y="893912"/>
                </a:lnTo>
                <a:lnTo>
                  <a:pt x="938250" y="893912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302" name="CustomShape 4"/>
          <p:cNvSpPr/>
          <p:nvPr/>
        </p:nvSpPr>
        <p:spPr>
          <a:xfrm>
            <a:off x="2793600" y="6851880"/>
            <a:ext cx="937440" cy="893160"/>
          </a:xfrm>
          <a:custGeom>
            <a:avLst/>
            <a:gdLst/>
            <a:ahLst/>
            <a:rect l="0" t="0" r="r" b="b"/>
            <a:pathLst>
              <a:path w="938251" h="893913">
                <a:moveTo>
                  <a:pt x="0" y="893912"/>
                </a:moveTo>
                <a:lnTo>
                  <a:pt x="469125" y="893912"/>
                </a:lnTo>
                <a:lnTo>
                  <a:pt x="469125" y="0"/>
                </a:lnTo>
                <a:lnTo>
                  <a:pt x="938250" y="0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303" name="CustomShape 5"/>
          <p:cNvSpPr/>
          <p:nvPr/>
        </p:nvSpPr>
        <p:spPr>
          <a:xfrm>
            <a:off x="2793600" y="5064120"/>
            <a:ext cx="887760" cy="2680920"/>
          </a:xfrm>
          <a:custGeom>
            <a:avLst/>
            <a:gdLst/>
            <a:ahLst/>
            <a:rect l="0" t="0" r="r" b="b"/>
            <a:pathLst>
              <a:path w="888618" h="2681738">
                <a:moveTo>
                  <a:pt x="0" y="2681737"/>
                </a:moveTo>
                <a:lnTo>
                  <a:pt x="444308" y="2681737"/>
                </a:lnTo>
                <a:lnTo>
                  <a:pt x="444308" y="0"/>
                </a:lnTo>
                <a:lnTo>
                  <a:pt x="888617" y="0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304" name="CustomShape 6"/>
          <p:cNvSpPr/>
          <p:nvPr/>
        </p:nvSpPr>
        <p:spPr>
          <a:xfrm rot="16200000">
            <a:off x="-1684800" y="7031520"/>
            <a:ext cx="7526880" cy="142956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30600" rIns="30600" tIns="30600" bIns="30600" anchor="ctr"/>
          <a:p>
            <a:pPr algn="ctr">
              <a:lnSpc>
                <a:spcPct val="90000"/>
              </a:lnSpc>
            </a:pPr>
            <a:r>
              <a:rPr lang="en-US" sz="4800" strike="noStrike">
                <a:solidFill>
                  <a:srgbClr val="ffffff"/>
                </a:solidFill>
                <a:latin typeface="Noto Sans CJK SC Regular"/>
                <a:ea typeface="Noto Sans CJK SC Regular"/>
              </a:rPr>
              <a:t>scheduler</a:t>
            </a:r>
            <a:endParaRPr/>
          </a:p>
        </p:txBody>
      </p:sp>
      <p:sp>
        <p:nvSpPr>
          <p:cNvPr id="305" name="CustomShape 7"/>
          <p:cNvSpPr/>
          <p:nvPr/>
        </p:nvSpPr>
        <p:spPr>
          <a:xfrm>
            <a:off x="3682080" y="4349160"/>
            <a:ext cx="4690440" cy="142956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30600" rIns="30600" tIns="30600" bIns="30600" anchor="ctr"/>
          <a:p>
            <a:pPr algn="ctr">
              <a:lnSpc>
                <a:spcPct val="90000"/>
              </a:lnSpc>
            </a:pPr>
            <a:r>
              <a:rPr lang="en-US" sz="4800" strike="noStrike">
                <a:solidFill>
                  <a:srgbClr val="ffffff"/>
                </a:solidFill>
                <a:latin typeface="Noto Sans CJK SC Regular"/>
                <a:ea typeface="Noto Sans CJK SC Regular"/>
              </a:rPr>
              <a:t>删除</a:t>
            </a:r>
            <a:endParaRPr/>
          </a:p>
        </p:txBody>
      </p:sp>
      <p:sp>
        <p:nvSpPr>
          <p:cNvPr id="306" name="CustomShape 8"/>
          <p:cNvSpPr/>
          <p:nvPr/>
        </p:nvSpPr>
        <p:spPr>
          <a:xfrm>
            <a:off x="3731760" y="6136920"/>
            <a:ext cx="4690440" cy="142956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30600" rIns="30600" tIns="30600" bIns="30600" anchor="ctr"/>
          <a:p>
            <a:pPr algn="ctr">
              <a:lnSpc>
                <a:spcPct val="90000"/>
              </a:lnSpc>
            </a:pPr>
            <a:r>
              <a:rPr lang="en-US" sz="4800" strike="noStrike">
                <a:solidFill>
                  <a:srgbClr val="ffffff"/>
                </a:solidFill>
                <a:latin typeface="Noto Sans CJK SC Regular"/>
                <a:ea typeface="Noto Sans CJK SC Regular"/>
              </a:rPr>
              <a:t>刷盘</a:t>
            </a:r>
            <a:endParaRPr/>
          </a:p>
        </p:txBody>
      </p:sp>
      <p:sp>
        <p:nvSpPr>
          <p:cNvPr id="307" name="CustomShape 9"/>
          <p:cNvSpPr/>
          <p:nvPr/>
        </p:nvSpPr>
        <p:spPr>
          <a:xfrm>
            <a:off x="3731760" y="7924680"/>
            <a:ext cx="4690440" cy="142956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30600" rIns="30600" tIns="30600" bIns="30600" anchor="ctr"/>
          <a:p>
            <a:pPr algn="ctr">
              <a:lnSpc>
                <a:spcPct val="90000"/>
              </a:lnSpc>
            </a:pPr>
            <a:r>
              <a:rPr lang="en-US" sz="4800" strike="noStrike">
                <a:solidFill>
                  <a:srgbClr val="ffffff"/>
                </a:solidFill>
                <a:latin typeface="Noto Sans CJK SC Regular"/>
                <a:ea typeface="Noto Sans CJK SC Regular"/>
              </a:rPr>
              <a:t>记录</a:t>
            </a:r>
            <a:r>
              <a:rPr lang="en-US" sz="4800" strike="noStrike">
                <a:solidFill>
                  <a:srgbClr val="ffffff"/>
                </a:solidFill>
                <a:latin typeface="Noto Sans CJK SC Regular"/>
                <a:ea typeface="Noto Sans CJK SC Regular"/>
              </a:rPr>
              <a:t>checkpoint</a:t>
            </a:r>
            <a:endParaRPr/>
          </a:p>
        </p:txBody>
      </p:sp>
      <p:sp>
        <p:nvSpPr>
          <p:cNvPr id="308" name="CustomShape 10"/>
          <p:cNvSpPr/>
          <p:nvPr/>
        </p:nvSpPr>
        <p:spPr>
          <a:xfrm>
            <a:off x="3731760" y="9712440"/>
            <a:ext cx="4690440" cy="1429560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30600" rIns="30600" tIns="30600" bIns="30600" anchor="ctr"/>
          <a:p>
            <a:pPr algn="ctr">
              <a:lnSpc>
                <a:spcPct val="90000"/>
              </a:lnSpc>
            </a:pPr>
            <a:r>
              <a:rPr lang="en-US" sz="4800" strike="noStrike">
                <a:solidFill>
                  <a:srgbClr val="ffffff"/>
                </a:solidFill>
                <a:latin typeface="Noto Sans CJK SC Regular"/>
                <a:ea typeface="Noto Sans CJK SC Regular"/>
              </a:rPr>
              <a:t>压缩</a:t>
            </a:r>
            <a:r>
              <a:rPr lang="en-US" sz="4800" strike="noStrike">
                <a:solidFill>
                  <a:srgbClr val="ffffff"/>
                </a:solidFill>
                <a:latin typeface="Noto Sans CJK SC Regular"/>
                <a:ea typeface="Noto Sans CJK SC Regular"/>
              </a:rPr>
              <a:t>(</a:t>
            </a:r>
            <a:r>
              <a:rPr lang="en-US" sz="4800" strike="noStrike">
                <a:solidFill>
                  <a:srgbClr val="ffffff"/>
                </a:solidFill>
                <a:latin typeface="Noto Sans CJK SC Regular"/>
                <a:ea typeface="Noto Sans CJK SC Regular"/>
              </a:rPr>
              <a:t>如果有</a:t>
            </a:r>
            <a:r>
              <a:rPr lang="en-US" sz="4800" strike="noStrike">
                <a:solidFill>
                  <a:srgbClr val="ffffff"/>
                </a:solidFill>
                <a:latin typeface="Noto Sans CJK SC Regular"/>
                <a:ea typeface="Noto Sans CJK SC Regular"/>
              </a:rPr>
              <a:t>)</a:t>
            </a:r>
            <a:endParaRPr/>
          </a:p>
        </p:txBody>
      </p:sp>
      <p:sp>
        <p:nvSpPr>
          <p:cNvPr id="309" name="CustomShape 11"/>
          <p:cNvSpPr/>
          <p:nvPr/>
        </p:nvSpPr>
        <p:spPr>
          <a:xfrm>
            <a:off x="9432360" y="4305240"/>
            <a:ext cx="14338440" cy="1520280"/>
          </a:xfrm>
          <a:prstGeom prst="roundRect">
            <a:avLst>
              <a:gd name="adj" fmla="val 144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82880" rIns="182880" tIns="257040" bIns="257040" anchor="ctr"/>
          <a:p>
            <a:pPr>
              <a:lnSpc>
                <a:spcPct val="90000"/>
              </a:lnSpc>
            </a:pPr>
            <a:r>
              <a:rPr lang="en-US" sz="4800" strike="noStrike">
                <a:solidFill>
                  <a:srgbClr val="ffffff"/>
                </a:solidFill>
                <a:latin typeface="Noto Sans CJK SC Regular"/>
                <a:ea typeface="Noto Sans CJK SC Regular"/>
              </a:rPr>
              <a:t>log.retention.check.interval.ms</a:t>
            </a:r>
            <a:r>
              <a:rPr lang="en-US" sz="4800" strike="noStrike">
                <a:solidFill>
                  <a:srgbClr val="ffffff"/>
                </a:solidFill>
                <a:latin typeface="Noto Sans CJK SC Regular"/>
                <a:ea typeface="Noto Sans CJK SC Regular"/>
              </a:rPr>
              <a:t>指定间隔</a:t>
            </a:r>
            <a:endParaRPr/>
          </a:p>
        </p:txBody>
      </p:sp>
      <p:sp>
        <p:nvSpPr>
          <p:cNvPr id="310" name="CustomShape 12"/>
          <p:cNvSpPr/>
          <p:nvPr/>
        </p:nvSpPr>
        <p:spPr>
          <a:xfrm>
            <a:off x="9432360" y="6013440"/>
            <a:ext cx="14338440" cy="1520280"/>
          </a:xfrm>
          <a:prstGeom prst="roundRect">
            <a:avLst>
              <a:gd name="adj" fmla="val 144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82880" rIns="182880" tIns="257040" bIns="257040" anchor="ctr"/>
          <a:p>
            <a:pPr>
              <a:lnSpc>
                <a:spcPct val="90000"/>
              </a:lnSpc>
            </a:pPr>
            <a:r>
              <a:rPr lang="en-US" sz="4800" strike="noStrike">
                <a:solidFill>
                  <a:srgbClr val="ffffff"/>
                </a:solidFill>
                <a:latin typeface="Noto Sans CJK SC Regular"/>
                <a:ea typeface="Noto Sans CJK SC Regular"/>
              </a:rPr>
              <a:t>log.flush.scheduler.interval.ms</a:t>
            </a:r>
            <a:r>
              <a:rPr lang="en-US" sz="4800" strike="noStrike">
                <a:solidFill>
                  <a:srgbClr val="ffffff"/>
                </a:solidFill>
                <a:latin typeface="Noto Sans CJK SC Regular"/>
                <a:ea typeface="Noto Sans CJK SC Regular"/>
              </a:rPr>
              <a:t>指定间隔</a:t>
            </a:r>
            <a:endParaRPr/>
          </a:p>
        </p:txBody>
      </p:sp>
      <p:sp>
        <p:nvSpPr>
          <p:cNvPr id="311" name="CustomShape 13"/>
          <p:cNvSpPr/>
          <p:nvPr/>
        </p:nvSpPr>
        <p:spPr>
          <a:xfrm>
            <a:off x="9432360" y="7721640"/>
            <a:ext cx="14338440" cy="1520280"/>
          </a:xfrm>
          <a:prstGeom prst="roundRect">
            <a:avLst>
              <a:gd name="adj" fmla="val 144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82880" rIns="182880" tIns="257040" bIns="257040" anchor="ctr"/>
          <a:p>
            <a:pPr>
              <a:lnSpc>
                <a:spcPct val="90000"/>
              </a:lnSpc>
            </a:pPr>
            <a:r>
              <a:rPr lang="en-US" sz="4800" strike="noStrike">
                <a:solidFill>
                  <a:srgbClr val="ffffff"/>
                </a:solidFill>
                <a:latin typeface="Noto Sans CJK SC Regular"/>
                <a:ea typeface="Noto Sans CJK SC Regular"/>
              </a:rPr>
              <a:t>log.flush.offset.checkpoint.interval.ms</a:t>
            </a:r>
            <a:r>
              <a:rPr lang="en-US" sz="4800" strike="noStrike">
                <a:solidFill>
                  <a:srgbClr val="ffffff"/>
                </a:solidFill>
                <a:latin typeface="Noto Sans CJK SC Regular"/>
                <a:ea typeface="Noto Sans CJK SC Regular"/>
              </a:rPr>
              <a:t>指定间隔</a:t>
            </a:r>
            <a:endParaRPr/>
          </a:p>
        </p:txBody>
      </p:sp>
      <p:sp>
        <p:nvSpPr>
          <p:cNvPr id="312" name="CustomShape 14"/>
          <p:cNvSpPr/>
          <p:nvPr/>
        </p:nvSpPr>
        <p:spPr>
          <a:xfrm>
            <a:off x="9432360" y="9429840"/>
            <a:ext cx="14338440" cy="1520280"/>
          </a:xfrm>
          <a:prstGeom prst="roundRect">
            <a:avLst>
              <a:gd name="adj" fmla="val 144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82880" rIns="182880" tIns="257040" bIns="257040" anchor="ctr"/>
          <a:p>
            <a:pPr>
              <a:lnSpc>
                <a:spcPct val="90000"/>
              </a:lnSpc>
            </a:pPr>
            <a:r>
              <a:rPr lang="en-US" sz="4800" strike="noStrike">
                <a:solidFill>
                  <a:srgbClr val="ffffff"/>
                </a:solidFill>
                <a:latin typeface="Noto Sans CJK SC Regular"/>
                <a:ea typeface="Noto Sans CJK SC Regular"/>
              </a:rPr>
              <a:t>一直运行</a:t>
            </a:r>
            <a:r>
              <a:rPr lang="en-US" sz="4800" strike="noStrike">
                <a:solidFill>
                  <a:srgbClr val="ffffff"/>
                </a:solidFill>
                <a:latin typeface="Noto Sans CJK SC Regular"/>
                <a:ea typeface="Noto Sans CJK SC Regular"/>
              </a:rPr>
              <a:t>(</a:t>
            </a:r>
            <a:r>
              <a:rPr lang="en-US" sz="4800" strike="noStrike">
                <a:solidFill>
                  <a:srgbClr val="ffffff"/>
                </a:solidFill>
                <a:latin typeface="Noto Sans CJK SC Regular"/>
                <a:ea typeface="Noto Sans CJK SC Regular"/>
              </a:rPr>
              <a:t>由</a:t>
            </a:r>
            <a:r>
              <a:rPr lang="en-US" sz="4800" strike="noStrike">
                <a:solidFill>
                  <a:srgbClr val="ffffff"/>
                </a:solidFill>
                <a:latin typeface="Noto Sans CJK SC Regular"/>
                <a:ea typeface="Noto Sans CJK SC Regular"/>
              </a:rPr>
              <a:t>log.cleaner.enable</a:t>
            </a:r>
            <a:r>
              <a:rPr lang="en-US" sz="4800" strike="noStrike">
                <a:solidFill>
                  <a:srgbClr val="ffffff"/>
                </a:solidFill>
                <a:latin typeface="Noto Sans CJK SC Regular"/>
                <a:ea typeface="Noto Sans CJK SC Regular"/>
              </a:rPr>
              <a:t>指定是否开启</a:t>
            </a:r>
            <a:r>
              <a:rPr lang="en-US" sz="4800" strike="noStrike">
                <a:solidFill>
                  <a:srgbClr val="ffffff"/>
                </a:solidFill>
                <a:latin typeface="Noto Sans CJK SC Regular"/>
                <a:ea typeface="Noto Sans CJK SC Regular"/>
              </a:rPr>
              <a:t>)</a:t>
            </a:r>
            <a:endParaRPr/>
          </a:p>
        </p:txBody>
      </p:sp>
    </p:spTree>
  </p:cSld>
  <p:transition spd="med"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消息处理与集群维护</a:t>
            </a:r>
            <a:endParaRPr/>
          </a:p>
        </p:txBody>
      </p:sp>
      <p:sp>
        <p:nvSpPr>
          <p:cNvPr id="314" name="CustomShape 2"/>
          <p:cNvSpPr/>
          <p:nvPr/>
        </p:nvSpPr>
        <p:spPr>
          <a:xfrm>
            <a:off x="212400" y="4899600"/>
            <a:ext cx="23957280" cy="15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40000"/>
              </a:lnSpc>
            </a:pPr>
            <a:r>
              <a:rPr lang="en-US" sz="96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Kafka</a:t>
            </a:r>
            <a:r>
              <a:rPr lang="en-US" sz="96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消息检索原理</a:t>
            </a:r>
            <a:endParaRPr/>
          </a:p>
        </p:txBody>
      </p:sp>
    </p:spTree>
  </p:cSld>
  <p:transition spd="med"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消息检索原理— 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课时知识点</a:t>
            </a:r>
            <a:endParaRPr/>
          </a:p>
        </p:txBody>
      </p:sp>
      <p:sp>
        <p:nvSpPr>
          <p:cNvPr id="316" name="CustomShape 2"/>
          <p:cNvSpPr/>
          <p:nvPr/>
        </p:nvSpPr>
        <p:spPr>
          <a:xfrm>
            <a:off x="3517200" y="3531600"/>
            <a:ext cx="18272880" cy="92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40000"/>
              </a:lnSpc>
              <a:buSzPct val="105000"/>
              <a:buFont typeface="Arial"/>
              <a:buChar char="•"/>
            </a:pP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消息的</a:t>
            </a: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segment file</a:t>
            </a: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的组成和物理结构</a:t>
            </a:r>
            <a:endParaRPr/>
          </a:p>
          <a:p>
            <a:pPr>
              <a:lnSpc>
                <a:spcPct val="140000"/>
              </a:lnSpc>
              <a:buSzPct val="105000"/>
              <a:buFont typeface="Arial"/>
              <a:buChar char="•"/>
            </a:pP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消息的</a:t>
            </a: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index file</a:t>
            </a: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的组成和物理结构</a:t>
            </a:r>
            <a:endParaRPr/>
          </a:p>
          <a:p>
            <a:pPr>
              <a:lnSpc>
                <a:spcPct val="140000"/>
              </a:lnSpc>
              <a:buSzPct val="105000"/>
              <a:buFont typeface="Arial"/>
              <a:buChar char="•"/>
            </a:pP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消息检索过程</a:t>
            </a:r>
            <a:endParaRPr/>
          </a:p>
          <a:p>
            <a:pPr>
              <a:lnSpc>
                <a:spcPct val="140000"/>
              </a:lnSpc>
            </a:pPr>
            <a:endParaRPr/>
          </a:p>
        </p:txBody>
      </p:sp>
    </p:spTree>
  </p:cSld>
  <p:transition spd="med"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消息检索原理— 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Kafka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消息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segment file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组成和物理结构</a:t>
            </a:r>
            <a:endParaRPr/>
          </a:p>
        </p:txBody>
      </p:sp>
      <p:pic>
        <p:nvPicPr>
          <p:cNvPr id="318" name="Picture 4" descr=""/>
          <p:cNvPicPr/>
          <p:nvPr/>
        </p:nvPicPr>
        <p:blipFill>
          <a:blip r:embed="rId1"/>
          <a:stretch/>
        </p:blipFill>
        <p:spPr>
          <a:xfrm>
            <a:off x="16677360" y="3801600"/>
            <a:ext cx="7705800" cy="9332640"/>
          </a:xfrm>
          <a:prstGeom prst="rect">
            <a:avLst/>
          </a:prstGeom>
          <a:ln>
            <a:noFill/>
          </a:ln>
        </p:spPr>
      </p:pic>
      <p:pic>
        <p:nvPicPr>
          <p:cNvPr id="319" name="Picture 5" descr=""/>
          <p:cNvPicPr/>
          <p:nvPr/>
        </p:nvPicPr>
        <p:blipFill>
          <a:blip r:embed="rId2"/>
          <a:stretch/>
        </p:blipFill>
        <p:spPr>
          <a:xfrm>
            <a:off x="277560" y="4178880"/>
            <a:ext cx="16509960" cy="7753320"/>
          </a:xfrm>
          <a:prstGeom prst="rect">
            <a:avLst/>
          </a:prstGeom>
          <a:ln>
            <a:noFill/>
          </a:ln>
        </p:spPr>
      </p:pic>
      <p:sp>
        <p:nvSpPr>
          <p:cNvPr id="320" name="CustomShape 2"/>
          <p:cNvSpPr/>
          <p:nvPr/>
        </p:nvSpPr>
        <p:spPr>
          <a:xfrm>
            <a:off x="1397160" y="2450160"/>
            <a:ext cx="12465720" cy="1496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Partition file 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存储方式</a:t>
            </a:r>
            <a:endParaRPr/>
          </a:p>
        </p:txBody>
      </p:sp>
      <p:sp>
        <p:nvSpPr>
          <p:cNvPr id="321" name="CustomShape 3"/>
          <p:cNvSpPr/>
          <p:nvPr/>
        </p:nvSpPr>
        <p:spPr>
          <a:xfrm>
            <a:off x="16330680" y="2352600"/>
            <a:ext cx="7705800" cy="1496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Segment  file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结构</a:t>
            </a:r>
            <a:endParaRPr/>
          </a:p>
        </p:txBody>
      </p:sp>
    </p:spTree>
  </p:cSld>
  <p:transition spd="med"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消息检索原理— 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Kafka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消息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segment file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组成和物理结构</a:t>
            </a:r>
            <a:endParaRPr/>
          </a:p>
        </p:txBody>
      </p:sp>
      <p:graphicFrame>
        <p:nvGraphicFramePr>
          <p:cNvPr id="323" name="Table 2"/>
          <p:cNvGraphicFramePr/>
          <p:nvPr/>
        </p:nvGraphicFramePr>
        <p:xfrm>
          <a:off x="6864840" y="2116800"/>
          <a:ext cx="17280000" cy="11250000"/>
        </p:xfrm>
        <a:graphic>
          <a:graphicData uri="http://schemas.openxmlformats.org/drawingml/2006/table">
            <a:tbl>
              <a:tblPr/>
              <a:tblGrid>
                <a:gridCol w="5608800"/>
                <a:gridCol w="11452680"/>
                <a:gridCol w="218880"/>
              </a:tblGrid>
              <a:tr h="1249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8 byte offset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表示</a:t>
                      </a: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partiion</a:t>
                      </a: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的第多少</a:t>
                      </a: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message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1249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4 byte message size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Message</a:t>
                      </a: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大小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1249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4 byte CRC32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CRC32</a:t>
                      </a: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校验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1249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1 byte “magic"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本次发布</a:t>
                      </a: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Kafka</a:t>
                      </a: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服务程序协议版本号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1249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1 byte “attributes"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独立版本、或标识压缩类型、或编码类型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1249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4 byte key length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key</a:t>
                      </a: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的长度</a:t>
                      </a: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,</a:t>
                      </a: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当</a:t>
                      </a: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key</a:t>
                      </a: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为</a:t>
                      </a: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-1</a:t>
                      </a: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时，</a:t>
                      </a: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K byte key</a:t>
                      </a: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字段不填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1249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K byte key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Key(</a:t>
                      </a: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可选</a:t>
                      </a: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)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1249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value bytes length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实际消息数据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1251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payload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600" strike="noStrike">
                          <a:solidFill>
                            <a:srgbClr val="000000"/>
                          </a:solidFill>
                          <a:latin typeface="Noto Sans CJK SC Bold"/>
                          <a:ea typeface="Noto Sans CJK SC Regular"/>
                        </a:rPr>
                        <a:t>实际的消息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pic>
        <p:nvPicPr>
          <p:cNvPr id="324" name="Picture 3" descr=""/>
          <p:cNvPicPr/>
          <p:nvPr/>
        </p:nvPicPr>
        <p:blipFill>
          <a:blip r:embed="rId1"/>
          <a:stretch/>
        </p:blipFill>
        <p:spPr>
          <a:xfrm>
            <a:off x="0" y="2116800"/>
            <a:ext cx="6240960" cy="109220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消息检索原理— 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Kafka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消息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index file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组成和物理结构</a:t>
            </a:r>
            <a:endParaRPr/>
          </a:p>
        </p:txBody>
      </p:sp>
      <p:sp>
        <p:nvSpPr>
          <p:cNvPr id="326" name="CustomShape 2"/>
          <p:cNvSpPr/>
          <p:nvPr/>
        </p:nvSpPr>
        <p:spPr>
          <a:xfrm>
            <a:off x="3097800" y="4107600"/>
            <a:ext cx="13891320" cy="2440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7" name="Picture 3" descr=""/>
          <p:cNvPicPr/>
          <p:nvPr/>
        </p:nvPicPr>
        <p:blipFill>
          <a:blip r:embed="rId1"/>
          <a:stretch/>
        </p:blipFill>
        <p:spPr>
          <a:xfrm>
            <a:off x="679320" y="4826520"/>
            <a:ext cx="8126280" cy="4965840"/>
          </a:xfrm>
          <a:prstGeom prst="rect">
            <a:avLst/>
          </a:prstGeom>
          <a:ln>
            <a:noFill/>
          </a:ln>
        </p:spPr>
      </p:pic>
      <p:sp>
        <p:nvSpPr>
          <p:cNvPr id="328" name="CustomShape 3"/>
          <p:cNvSpPr/>
          <p:nvPr/>
        </p:nvSpPr>
        <p:spPr>
          <a:xfrm>
            <a:off x="531720" y="2857680"/>
            <a:ext cx="8139600" cy="1496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Partition file 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存储方式</a:t>
            </a:r>
            <a:endParaRPr/>
          </a:p>
        </p:txBody>
      </p:sp>
      <p:pic>
        <p:nvPicPr>
          <p:cNvPr id="329" name="Picture 5" descr=""/>
          <p:cNvPicPr/>
          <p:nvPr/>
        </p:nvPicPr>
        <p:blipFill>
          <a:blip r:embed="rId2"/>
          <a:stretch/>
        </p:blipFill>
        <p:spPr>
          <a:xfrm>
            <a:off x="9769680" y="4744800"/>
            <a:ext cx="14332320" cy="8645760"/>
          </a:xfrm>
          <a:prstGeom prst="rect">
            <a:avLst/>
          </a:prstGeom>
          <a:ln>
            <a:noFill/>
          </a:ln>
        </p:spPr>
      </p:pic>
      <p:sp>
        <p:nvSpPr>
          <p:cNvPr id="330" name="CustomShape 4"/>
          <p:cNvSpPr/>
          <p:nvPr/>
        </p:nvSpPr>
        <p:spPr>
          <a:xfrm>
            <a:off x="12684600" y="2725200"/>
            <a:ext cx="8139600" cy="1496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Index file 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和 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data file </a:t>
            </a:r>
            <a:endParaRPr/>
          </a:p>
        </p:txBody>
      </p:sp>
    </p:spTree>
  </p:cSld>
  <p:transition spd="med"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消息处理与集群维护 — 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课程概要</a:t>
            </a:r>
            <a:endParaRPr/>
          </a:p>
        </p:txBody>
      </p:sp>
      <p:sp>
        <p:nvSpPr>
          <p:cNvPr id="261" name="CustomShape 2"/>
          <p:cNvSpPr/>
          <p:nvPr/>
        </p:nvSpPr>
        <p:spPr>
          <a:xfrm>
            <a:off x="3517200" y="3531600"/>
            <a:ext cx="18272880" cy="92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40000"/>
              </a:lnSpc>
              <a:buSzPct val="105000"/>
              <a:buFont typeface="Arial"/>
              <a:buChar char="•"/>
            </a:pP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消息组织原理</a:t>
            </a:r>
            <a:endParaRPr/>
          </a:p>
          <a:p>
            <a:pPr>
              <a:lnSpc>
                <a:spcPct val="140000"/>
              </a:lnSpc>
              <a:buSzPct val="105000"/>
              <a:buFont typeface="Arial"/>
              <a:buChar char="•"/>
            </a:pP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消息检索原理</a:t>
            </a:r>
            <a:endParaRPr/>
          </a:p>
          <a:p>
            <a:pPr>
              <a:lnSpc>
                <a:spcPct val="140000"/>
              </a:lnSpc>
              <a:buSzPct val="105000"/>
              <a:buFont typeface="Arial"/>
              <a:buChar char="•"/>
            </a:pP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集群维护</a:t>
            </a:r>
            <a:endParaRPr/>
          </a:p>
          <a:p>
            <a:pPr>
              <a:lnSpc>
                <a:spcPct val="140000"/>
              </a:lnSpc>
              <a:buSzPct val="105000"/>
              <a:buFont typeface="Arial"/>
              <a:buChar char="•"/>
            </a:pP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集群监控</a:t>
            </a:r>
            <a:endParaRPr/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消息检索原理— 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Kafka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消息检索过程</a:t>
            </a:r>
            <a:endParaRPr/>
          </a:p>
        </p:txBody>
      </p:sp>
      <p:sp>
        <p:nvSpPr>
          <p:cNvPr id="332" name="CustomShape 2"/>
          <p:cNvSpPr/>
          <p:nvPr/>
        </p:nvSpPr>
        <p:spPr>
          <a:xfrm>
            <a:off x="3097800" y="4107600"/>
            <a:ext cx="13891320" cy="2440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3"/>
          <p:cNvSpPr/>
          <p:nvPr/>
        </p:nvSpPr>
        <p:spPr>
          <a:xfrm>
            <a:off x="1090800" y="2544120"/>
            <a:ext cx="22200480" cy="102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4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以读取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offset=368776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的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message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为例，需要通过下面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2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个步骤查找：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第一步查找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segment file;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以上图为例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,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其中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00000000000000000000.index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表示最开始的文件，起始偏移量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(offset)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为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0.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第二个文件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00000000000000368769.index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的消息量起始偏移量为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368770 = 368769 + 1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。只要根据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offset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二分查找文件列表，就可以快速定位到具体文件。当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offset=368776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时定位到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00000000000000368769.index|log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第二步通过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segment file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查找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message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；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算出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368776-368770=6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，取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00000000000000368769.index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文件第三项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(6,1407)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，得出从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00000000000000368769.log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文件头偏移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1407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字节读取一条消息即可</a:t>
            </a:r>
            <a:endParaRPr/>
          </a:p>
          <a:p>
            <a:pPr>
              <a:lnSpc>
                <a:spcPct val="140000"/>
              </a:lnSpc>
            </a:pPr>
            <a:endParaRPr/>
          </a:p>
        </p:txBody>
      </p:sp>
    </p:spTree>
  </p:cSld>
  <p:transition spd="med"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消息处理和集群维护</a:t>
            </a:r>
            <a:endParaRPr/>
          </a:p>
        </p:txBody>
      </p:sp>
      <p:sp>
        <p:nvSpPr>
          <p:cNvPr id="335" name="CustomShape 2"/>
          <p:cNvSpPr/>
          <p:nvPr/>
        </p:nvSpPr>
        <p:spPr>
          <a:xfrm>
            <a:off x="212400" y="4899600"/>
            <a:ext cx="23957280" cy="15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40000"/>
              </a:lnSpc>
            </a:pPr>
            <a:r>
              <a:rPr lang="en-US" sz="96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Kafka</a:t>
            </a:r>
            <a:r>
              <a:rPr lang="en-US" sz="96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集群维护</a:t>
            </a:r>
            <a:endParaRPr/>
          </a:p>
        </p:txBody>
      </p:sp>
    </p:spTree>
  </p:cSld>
  <p:transition spd="med"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集群维护— 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课时知识点</a:t>
            </a:r>
            <a:endParaRPr/>
          </a:p>
        </p:txBody>
      </p:sp>
      <p:sp>
        <p:nvSpPr>
          <p:cNvPr id="337" name="CustomShape 2"/>
          <p:cNvSpPr/>
          <p:nvPr/>
        </p:nvSpPr>
        <p:spPr>
          <a:xfrm>
            <a:off x="3517200" y="3531600"/>
            <a:ext cx="18272880" cy="92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40000"/>
              </a:lnSpc>
              <a:buSzPct val="105000"/>
              <a:buFont typeface="Arial"/>
              <a:buChar char="•"/>
            </a:pP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集群基本信息实时查看和修改</a:t>
            </a:r>
            <a:endParaRPr/>
          </a:p>
          <a:p>
            <a:pPr>
              <a:lnSpc>
                <a:spcPct val="140000"/>
              </a:lnSpc>
              <a:buSzPct val="105000"/>
              <a:buFont typeface="Arial"/>
              <a:buChar char="•"/>
            </a:pP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集群</a:t>
            </a: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leader</a:t>
            </a: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平衡机制</a:t>
            </a:r>
            <a:endParaRPr/>
          </a:p>
          <a:p>
            <a:pPr>
              <a:lnSpc>
                <a:spcPct val="140000"/>
              </a:lnSpc>
              <a:buSzPct val="105000"/>
              <a:buFont typeface="Arial"/>
              <a:buChar char="•"/>
            </a:pP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集群分区日志迁移</a:t>
            </a:r>
            <a:endParaRPr/>
          </a:p>
          <a:p>
            <a:pPr>
              <a:lnSpc>
                <a:spcPct val="140000"/>
              </a:lnSpc>
            </a:pPr>
            <a:endParaRPr/>
          </a:p>
        </p:txBody>
      </p:sp>
    </p:spTree>
  </p:cSld>
  <p:transition spd="med"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集群维护— 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Kafka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集群基本信息实时查看和修改</a:t>
            </a:r>
            <a:endParaRPr/>
          </a:p>
        </p:txBody>
      </p:sp>
      <p:sp>
        <p:nvSpPr>
          <p:cNvPr id="339" name="CustomShape 2"/>
          <p:cNvSpPr/>
          <p:nvPr/>
        </p:nvSpPr>
        <p:spPr>
          <a:xfrm>
            <a:off x="1090800" y="2544120"/>
            <a:ext cx="22200480" cy="102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4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集群信息实时查看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(topic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工具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)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：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列出集群当前所有可用的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topic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：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bin/kafka-topics.sh --list –zookeeper   zookeeper_address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查看集群特定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topic 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信息：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bin/kafka-topics.sh --describe --zookeeper zookeeper_address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 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--topic topic_name</a:t>
            </a:r>
            <a:endParaRPr/>
          </a:p>
          <a:p>
            <a:pPr>
              <a:lnSpc>
                <a:spcPct val="140000"/>
              </a:lnSpc>
            </a:pPr>
            <a:endParaRPr/>
          </a:p>
        </p:txBody>
      </p:sp>
      <p:pic>
        <p:nvPicPr>
          <p:cNvPr id="340" name="Picture 2" descr=""/>
          <p:cNvPicPr/>
          <p:nvPr/>
        </p:nvPicPr>
        <p:blipFill>
          <a:blip r:embed="rId1"/>
          <a:stretch/>
        </p:blipFill>
        <p:spPr>
          <a:xfrm>
            <a:off x="1440000" y="4988520"/>
            <a:ext cx="18217800" cy="1300680"/>
          </a:xfrm>
          <a:prstGeom prst="rect">
            <a:avLst/>
          </a:prstGeom>
          <a:ln>
            <a:noFill/>
          </a:ln>
        </p:spPr>
      </p:pic>
      <p:pic>
        <p:nvPicPr>
          <p:cNvPr id="341" name="Picture 3" descr=""/>
          <p:cNvPicPr/>
          <p:nvPr/>
        </p:nvPicPr>
        <p:blipFill>
          <a:blip r:embed="rId2"/>
          <a:stretch/>
        </p:blipFill>
        <p:spPr>
          <a:xfrm>
            <a:off x="1407240" y="8928000"/>
            <a:ext cx="18896400" cy="17341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集群维护— 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Kafka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集群基本信息实时查看和修改</a:t>
            </a:r>
            <a:endParaRPr/>
          </a:p>
        </p:txBody>
      </p:sp>
      <p:sp>
        <p:nvSpPr>
          <p:cNvPr id="343" name="CustomShape 2"/>
          <p:cNvSpPr/>
          <p:nvPr/>
        </p:nvSpPr>
        <p:spPr>
          <a:xfrm>
            <a:off x="1090800" y="2544120"/>
            <a:ext cx="22200480" cy="102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4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集群信息实时修改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(topic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工具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)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：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创建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topic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：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bin/kafka-topics.sh --create --zookeeper zookeeper_address    --replication-factor 1 --partitions 1 --topic topic_name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增加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(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不能减少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) partition(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最后的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4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是增加后的值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)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：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bin/kafka-topics.sh --zookeeper zookeeper_address    --alter –topic topic_name     --partitions 4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Topic-level configuration 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配置都能修改（看官网）</a:t>
            </a:r>
            <a:endParaRPr/>
          </a:p>
        </p:txBody>
      </p:sp>
    </p:spTree>
  </p:cSld>
  <p:transition spd="med">
    <p:fade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集群维护— 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Kafka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集群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leader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平衡机制</a:t>
            </a:r>
            <a:endParaRPr/>
          </a:p>
        </p:txBody>
      </p:sp>
      <p:sp>
        <p:nvSpPr>
          <p:cNvPr id="345" name="CustomShape 2"/>
          <p:cNvSpPr/>
          <p:nvPr/>
        </p:nvSpPr>
        <p:spPr>
          <a:xfrm>
            <a:off x="1090800" y="2544120"/>
            <a:ext cx="22200480" cy="102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4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每个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partitiion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的所有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replicas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叫做“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assigned replicas”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，“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assigned replicas”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中的第一个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replicas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叫“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preferred replica”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，刚创建的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topic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一般“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preferred replica”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是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leader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。下图中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Partition 0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的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broker  2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就是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preferred replica”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，默认会成为该分区的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leader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。</a:t>
            </a:r>
            <a:endParaRPr/>
          </a:p>
          <a:p>
            <a:pPr>
              <a:lnSpc>
                <a:spcPct val="140000"/>
              </a:lnSpc>
            </a:pPr>
            <a:endParaRPr/>
          </a:p>
          <a:p>
            <a:pPr>
              <a:lnSpc>
                <a:spcPct val="14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集群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leader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平衡：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bin/kafka-preferred-replica-election.sh –zookeeper zookeeper_address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auto.leader.rebalance.enable=true</a:t>
            </a:r>
            <a:endParaRPr/>
          </a:p>
        </p:txBody>
      </p:sp>
      <p:pic>
        <p:nvPicPr>
          <p:cNvPr id="346" name="Picture 2" descr=""/>
          <p:cNvPicPr/>
          <p:nvPr/>
        </p:nvPicPr>
        <p:blipFill>
          <a:blip r:embed="rId1"/>
          <a:stretch/>
        </p:blipFill>
        <p:spPr>
          <a:xfrm>
            <a:off x="1623600" y="6858000"/>
            <a:ext cx="18397800" cy="18723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集群维护— 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集群分区日志迁移</a:t>
            </a:r>
            <a:endParaRPr/>
          </a:p>
        </p:txBody>
      </p:sp>
      <p:sp>
        <p:nvSpPr>
          <p:cNvPr id="348" name="CustomShape 2"/>
          <p:cNvSpPr/>
          <p:nvPr/>
        </p:nvSpPr>
        <p:spPr>
          <a:xfrm>
            <a:off x="1090800" y="2544120"/>
            <a:ext cx="22200480" cy="111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4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迁移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topic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数据到其他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broker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，请遵循下面四步：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写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json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文件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,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文件格式如下：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cat topics-to-move.json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{"topics": [{"topic": "foo1"},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            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{"topic": "foo2"}],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 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"version":1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}</a:t>
            </a:r>
            <a:endParaRPr/>
          </a:p>
        </p:txBody>
      </p:sp>
    </p:spTree>
  </p:cSld>
  <p:transition spd="med">
    <p:fade/>
  </p:transition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集群维护— 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集群分区日志迁移</a:t>
            </a:r>
            <a:endParaRPr/>
          </a:p>
        </p:txBody>
      </p:sp>
      <p:sp>
        <p:nvSpPr>
          <p:cNvPr id="350" name="CustomShape 2"/>
          <p:cNvSpPr/>
          <p:nvPr/>
        </p:nvSpPr>
        <p:spPr>
          <a:xfrm>
            <a:off x="1090800" y="2455920"/>
            <a:ext cx="22200480" cy="106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使用–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generate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生成迁移计划（下面的操作是将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topic: foo1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和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foo2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移动到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broker 5,6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）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bin/kafka-reassign-partitions.sh --zookeeper localhost:2181 --topics-to-move-json-file topics-to-move.json --broker-list "5,6" –generate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这一步只是生成计划，并没有执行数据迁移；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使用–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execute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执行计划：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bin/kafka-reassign-partitions.sh --zookeeper localhost:2181 --reassignment-json-file expand-cluster-reassignment.json –execute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执行前最好保存当前的分配情况，以防出错回滚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expand-cluster-reassignment.json 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把生成的计划写到里面（注意备份原来计划 以免出错回滚）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40000"/>
              </a:lnSpc>
            </a:pPr>
            <a:endParaRPr/>
          </a:p>
          <a:p>
            <a:pPr>
              <a:lnSpc>
                <a:spcPct val="140000"/>
              </a:lnSpc>
            </a:pPr>
            <a:endParaRPr/>
          </a:p>
        </p:txBody>
      </p:sp>
    </p:spTree>
  </p:cSld>
  <p:transition spd="med">
    <p:fade/>
  </p:transition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集群维护— 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集群分区日志迁移</a:t>
            </a:r>
            <a:endParaRPr/>
          </a:p>
        </p:txBody>
      </p:sp>
      <p:sp>
        <p:nvSpPr>
          <p:cNvPr id="352" name="CustomShape 2"/>
          <p:cNvSpPr/>
          <p:nvPr/>
        </p:nvSpPr>
        <p:spPr>
          <a:xfrm>
            <a:off x="1090800" y="1571040"/>
            <a:ext cx="22200480" cy="126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使用–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verify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验证是否已经迁移完成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bin/kafka-reassign-partitions.sh --zookeeper localhost:2181 --reassignment-json-file expand-cluster-reassignment.json –verify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查看是否成功：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bin/kafka-topics.sh --describe --zookeeper zookeeper_address --topic topic_name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迁移某个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topic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的某些特定的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partition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数据到其他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broker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，步骤与上面一样，但是迁移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json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文件如下面所示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cat custom-reassignment.json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{"version":1,"partitions":[{"topic":"foo1","partition":0,"replicas":[5,6]},{"topic":"foo2","partition":1,"replicas":[2,3]}]}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可以指定到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topic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的分区编号</a:t>
            </a:r>
            <a:endParaRPr/>
          </a:p>
          <a:p>
            <a:pPr>
              <a:lnSpc>
                <a:spcPct val="140000"/>
              </a:lnSpc>
            </a:pPr>
            <a:endParaRPr/>
          </a:p>
        </p:txBody>
      </p:sp>
    </p:spTree>
  </p:cSld>
  <p:transition spd="med">
    <p:fade/>
  </p:transition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集群维护— 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集群分区日志迁移</a:t>
            </a:r>
            <a:endParaRPr/>
          </a:p>
        </p:txBody>
      </p:sp>
      <p:sp>
        <p:nvSpPr>
          <p:cNvPr id="354" name="CustomShape 2"/>
          <p:cNvSpPr/>
          <p:nvPr/>
        </p:nvSpPr>
        <p:spPr>
          <a:xfrm>
            <a:off x="1326600" y="2603160"/>
            <a:ext cx="22200480" cy="10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4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kafka-reassign-partitions.sh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工具会复制磁盘上的日志文件，只有当完全复制完成，才会删除迁移前磁盘上的日志文件。执行分区日志迁移需要注意：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kafka-reassign-partitions.sh 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工具的粒度只能到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broker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，不能到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broker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的目录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(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如果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broker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上面配置了多个目录，是按照磁盘上面已驻留的分区数来均匀分配的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)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，所以，如果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topic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之间的数据，或者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topic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的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partition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之间的数据本身就不均匀，很有可能造成磁盘数据的不均匀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: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对于分区数据较多的分区迁移数据会花大量的时间，所以建议在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topic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数据量较少或磁盘有效数据较少的情况下执行数据迁移操作；</a:t>
            </a:r>
            <a:endParaRPr/>
          </a:p>
        </p:txBody>
      </p:sp>
    </p:spTree>
  </p:cSld>
  <p:transition spd="med">
    <p:fade/>
  </p:transition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消息处理与集群维护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212400" y="4899600"/>
            <a:ext cx="23957280" cy="15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40000"/>
              </a:lnSpc>
            </a:pPr>
            <a:r>
              <a:rPr lang="en-US" sz="96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Kafka</a:t>
            </a:r>
            <a:r>
              <a:rPr lang="en-US" sz="96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消息组织原理</a:t>
            </a:r>
            <a:endParaRPr/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集群维护— 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集群分区日志迁移</a:t>
            </a:r>
            <a:endParaRPr/>
          </a:p>
        </p:txBody>
      </p:sp>
      <p:sp>
        <p:nvSpPr>
          <p:cNvPr id="356" name="CustomShape 2"/>
          <p:cNvSpPr/>
          <p:nvPr/>
        </p:nvSpPr>
        <p:spPr>
          <a:xfrm>
            <a:off x="1326600" y="3134160"/>
            <a:ext cx="22200480" cy="984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进行分区迁移时最好先保留一个分区在原来的磁盘，这样不会影响正常的消费和生产，如果目的是将分区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5(brober1,5)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迁移到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borker2,3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。可以先将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5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迁移到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2,1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，最后再迁移到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2,3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。而不是一次将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1,5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迁移到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2,3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。因为一次迁移所有的副本，无法正常消费和生产，部分迁移则可以正常消费和生产</a:t>
            </a:r>
            <a:endParaRPr/>
          </a:p>
          <a:p>
            <a:pPr>
              <a:lnSpc>
                <a:spcPct val="140000"/>
              </a:lnSpc>
            </a:pPr>
            <a:endParaRPr/>
          </a:p>
        </p:txBody>
      </p:sp>
    </p:spTree>
  </p:cSld>
  <p:transition spd="med">
    <p:fade/>
  </p:transition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消息处理和集群维护</a:t>
            </a:r>
            <a:endParaRPr/>
          </a:p>
        </p:txBody>
      </p:sp>
      <p:sp>
        <p:nvSpPr>
          <p:cNvPr id="358" name="CustomShape 2"/>
          <p:cNvSpPr/>
          <p:nvPr/>
        </p:nvSpPr>
        <p:spPr>
          <a:xfrm>
            <a:off x="212400" y="4899600"/>
            <a:ext cx="23957280" cy="15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40000"/>
              </a:lnSpc>
            </a:pPr>
            <a:r>
              <a:rPr lang="en-US" sz="96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Kafka</a:t>
            </a:r>
            <a:r>
              <a:rPr lang="en-US" sz="96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集群监控</a:t>
            </a:r>
            <a:endParaRPr/>
          </a:p>
        </p:txBody>
      </p:sp>
    </p:spTree>
  </p:cSld>
  <p:transition spd="med">
    <p:fade/>
  </p:transition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集群监控— 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课时知识点</a:t>
            </a:r>
            <a:endParaRPr/>
          </a:p>
        </p:txBody>
      </p:sp>
      <p:sp>
        <p:nvSpPr>
          <p:cNvPr id="360" name="CustomShape 2"/>
          <p:cNvSpPr/>
          <p:nvPr/>
        </p:nvSpPr>
        <p:spPr>
          <a:xfrm>
            <a:off x="3517200" y="3531600"/>
            <a:ext cx="18272880" cy="92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40000"/>
              </a:lnSpc>
              <a:buSzPct val="105000"/>
              <a:buFont typeface="Arial"/>
              <a:buChar char="•"/>
            </a:pP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 Offset Monitor</a:t>
            </a: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介绍（监控一个集群）</a:t>
            </a:r>
            <a:endParaRPr/>
          </a:p>
          <a:p>
            <a:pPr>
              <a:lnSpc>
                <a:spcPct val="140000"/>
              </a:lnSpc>
              <a:buSzPct val="105000"/>
              <a:buFont typeface="Arial"/>
              <a:buChar char="•"/>
            </a:pP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 Offset Monitor</a:t>
            </a: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使用</a:t>
            </a:r>
            <a:endParaRPr/>
          </a:p>
          <a:p>
            <a:pPr>
              <a:lnSpc>
                <a:spcPct val="140000"/>
              </a:lnSpc>
              <a:buSzPct val="105000"/>
              <a:buFont typeface="Arial"/>
              <a:buChar char="•"/>
            </a:pP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 Manager</a:t>
            </a: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介绍（监控多个集群）</a:t>
            </a:r>
            <a:endParaRPr/>
          </a:p>
          <a:p>
            <a:pPr>
              <a:lnSpc>
                <a:spcPct val="140000"/>
              </a:lnSpc>
              <a:buSzPct val="105000"/>
              <a:buFont typeface="Arial"/>
              <a:buChar char="•"/>
            </a:pP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 Manager</a:t>
            </a: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使用</a:t>
            </a:r>
            <a:endParaRPr/>
          </a:p>
          <a:p>
            <a:pPr>
              <a:lnSpc>
                <a:spcPct val="140000"/>
              </a:lnSpc>
            </a:pPr>
            <a:endParaRPr/>
          </a:p>
        </p:txBody>
      </p:sp>
    </p:spTree>
  </p:cSld>
  <p:transition spd="med">
    <p:fade/>
  </p:transition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集群监控— 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Kafka Offset Minotor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介绍</a:t>
            </a:r>
            <a:endParaRPr/>
          </a:p>
        </p:txBody>
      </p:sp>
      <p:sp>
        <p:nvSpPr>
          <p:cNvPr id="362" name="CustomShape 2"/>
          <p:cNvSpPr/>
          <p:nvPr/>
        </p:nvSpPr>
        <p:spPr>
          <a:xfrm>
            <a:off x="1711440" y="4107600"/>
            <a:ext cx="13891320" cy="2440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3"/>
          <p:cNvSpPr/>
          <p:nvPr/>
        </p:nvSpPr>
        <p:spPr>
          <a:xfrm>
            <a:off x="1033200" y="2691720"/>
            <a:ext cx="22200480" cy="987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4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在生产环境需要集群高可用，所以需要对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集群进行监控。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 Offset Monitor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可以监控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集群以下几项：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集群当前存活的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broker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集合；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集群当前活动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topic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集合；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消费者组列表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集群当前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consumer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按组消费的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offset lag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数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(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即当前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topic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当前分区目前有多少消息积压而没有及时消费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)</a:t>
            </a:r>
            <a:endParaRPr/>
          </a:p>
          <a:p>
            <a:pPr>
              <a:lnSpc>
                <a:spcPct val="140000"/>
              </a:lnSpc>
            </a:pPr>
            <a:endParaRPr/>
          </a:p>
        </p:txBody>
      </p:sp>
    </p:spTree>
  </p:cSld>
  <p:transition spd="med">
    <p:fade/>
  </p:transition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集群监控— 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Kafka Offset Minotor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使用</a:t>
            </a:r>
            <a:endParaRPr/>
          </a:p>
        </p:txBody>
      </p:sp>
      <p:sp>
        <p:nvSpPr>
          <p:cNvPr id="365" name="CustomShape 2"/>
          <p:cNvSpPr/>
          <p:nvPr/>
        </p:nvSpPr>
        <p:spPr>
          <a:xfrm>
            <a:off x="1711440" y="4107600"/>
            <a:ext cx="13891320" cy="2440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3"/>
          <p:cNvSpPr/>
          <p:nvPr/>
        </p:nvSpPr>
        <p:spPr>
          <a:xfrm>
            <a:off x="1033200" y="2691720"/>
            <a:ext cx="22200480" cy="104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4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部署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 Offset Minotor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：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github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下载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jar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包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KafkaOffsetMonitor-assembly-0.2.0.jar :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https://github.com/quantifind/KafkaOffsetMonitor/releases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启动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 Offset Minotor :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java -cp KafkaOffsetMonitor-assembly-0.2.0.jar com.quantifind.kafka.offsetapp.OffsetGetterWeb --zk zk-01,zk-02 --refresh 5.minutes --retain 1.day &amp;</a:t>
            </a:r>
            <a:endParaRPr/>
          </a:p>
          <a:p>
            <a:pPr>
              <a:lnSpc>
                <a:spcPct val="140000"/>
              </a:lnSpc>
            </a:pPr>
            <a:endParaRPr/>
          </a:p>
        </p:txBody>
      </p:sp>
    </p:spTree>
  </p:cSld>
  <p:transition spd="med">
    <p:fade/>
  </p:transition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集群监控— 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Kafka Offset Minotor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使用</a:t>
            </a:r>
            <a:endParaRPr/>
          </a:p>
        </p:txBody>
      </p:sp>
      <p:sp>
        <p:nvSpPr>
          <p:cNvPr id="368" name="CustomShape 2"/>
          <p:cNvSpPr/>
          <p:nvPr/>
        </p:nvSpPr>
        <p:spPr>
          <a:xfrm>
            <a:off x="1711440" y="4107600"/>
            <a:ext cx="13891320" cy="2440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3"/>
          <p:cNvSpPr/>
          <p:nvPr/>
        </p:nvSpPr>
        <p:spPr>
          <a:xfrm>
            <a:off x="-33120" y="3807000"/>
            <a:ext cx="7229520" cy="1496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活动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broker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集合</a:t>
            </a:r>
            <a:endParaRPr/>
          </a:p>
        </p:txBody>
      </p:sp>
      <p:pic>
        <p:nvPicPr>
          <p:cNvPr id="370" name="Picture 2" descr=""/>
          <p:cNvPicPr/>
          <p:nvPr/>
        </p:nvPicPr>
        <p:blipFill>
          <a:blip r:embed="rId1"/>
          <a:stretch/>
        </p:blipFill>
        <p:spPr>
          <a:xfrm>
            <a:off x="276120" y="5923080"/>
            <a:ext cx="7399800" cy="7054560"/>
          </a:xfrm>
          <a:prstGeom prst="rect">
            <a:avLst/>
          </a:prstGeom>
          <a:ln>
            <a:noFill/>
          </a:ln>
        </p:spPr>
      </p:pic>
      <p:pic>
        <p:nvPicPr>
          <p:cNvPr id="371" name="Picture 3" descr=""/>
          <p:cNvPicPr/>
          <p:nvPr/>
        </p:nvPicPr>
        <p:blipFill>
          <a:blip r:embed="rId2"/>
          <a:stretch/>
        </p:blipFill>
        <p:spPr>
          <a:xfrm>
            <a:off x="7957080" y="6024240"/>
            <a:ext cx="16079400" cy="7057800"/>
          </a:xfrm>
          <a:prstGeom prst="rect">
            <a:avLst/>
          </a:prstGeom>
          <a:ln>
            <a:noFill/>
          </a:ln>
        </p:spPr>
      </p:pic>
      <p:sp>
        <p:nvSpPr>
          <p:cNvPr id="372" name="CustomShape 4"/>
          <p:cNvSpPr/>
          <p:nvPr/>
        </p:nvSpPr>
        <p:spPr>
          <a:xfrm>
            <a:off x="10674000" y="3807000"/>
            <a:ext cx="10031760" cy="1496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consumer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按组消费的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offset lag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数</a:t>
            </a:r>
            <a:endParaRPr/>
          </a:p>
        </p:txBody>
      </p:sp>
    </p:spTree>
  </p:cSld>
  <p:transition spd="med">
    <p:fade/>
  </p:transition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集群监控— 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Kafka Manager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介绍</a:t>
            </a:r>
            <a:endParaRPr/>
          </a:p>
        </p:txBody>
      </p:sp>
      <p:sp>
        <p:nvSpPr>
          <p:cNvPr id="374" name="CustomShape 2"/>
          <p:cNvSpPr/>
          <p:nvPr/>
        </p:nvSpPr>
        <p:spPr>
          <a:xfrm>
            <a:off x="3097800" y="4107600"/>
            <a:ext cx="13891320" cy="2440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3"/>
          <p:cNvSpPr/>
          <p:nvPr/>
        </p:nvSpPr>
        <p:spPr>
          <a:xfrm>
            <a:off x="1090800" y="2544120"/>
            <a:ext cx="22200480" cy="111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4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 Manager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由雅虎开源，提供以下功能：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管理几个不同的集群；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容易地检查集群的状态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(topics, brokers, 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副本的分布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, 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分区的分布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) 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；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选择副本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基于集群的当前状态产生分区分配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重新分配分区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Biyuzhe:8282</a:t>
            </a:r>
            <a:endParaRPr/>
          </a:p>
          <a:p>
            <a:pPr>
              <a:lnSpc>
                <a:spcPct val="140000"/>
              </a:lnSpc>
            </a:pPr>
            <a:endParaRPr/>
          </a:p>
        </p:txBody>
      </p:sp>
    </p:spTree>
  </p:cSld>
  <p:transition spd="med">
    <p:fade/>
  </p:transition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集群监控— 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Kafka Manager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使用</a:t>
            </a:r>
            <a:endParaRPr/>
          </a:p>
        </p:txBody>
      </p:sp>
      <p:sp>
        <p:nvSpPr>
          <p:cNvPr id="377" name="CustomShape 2"/>
          <p:cNvSpPr/>
          <p:nvPr/>
        </p:nvSpPr>
        <p:spPr>
          <a:xfrm>
            <a:off x="3097800" y="4107600"/>
            <a:ext cx="13891320" cy="2440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3"/>
          <p:cNvSpPr/>
          <p:nvPr/>
        </p:nvSpPr>
        <p:spPr>
          <a:xfrm>
            <a:off x="1090800" y="2337840"/>
            <a:ext cx="22200480" cy="10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4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 Manager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的安装，方法一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(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不但要求能上网，还要求能翻墙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)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：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安装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sbt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：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strike="noStrike" u="sng">
                <a:solidFill>
                  <a:srgbClr val="0000ff"/>
                </a:solidFill>
                <a:latin typeface="Noto Sans CJK SC Regular"/>
                <a:ea typeface="Noto Sans CJK SC Regular"/>
              </a:rPr>
              <a:t>http://www.scala-sbt.org/download.html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下载后，解压并配置环境变量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(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将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SBT_HOME/bin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配置到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PATH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变量中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安装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 Manager :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git clone https://github.com/yahoo/kafka-manager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cd kafka-manager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sbt clean dist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40000"/>
              </a:lnSpc>
            </a:pPr>
            <a:endParaRPr/>
          </a:p>
        </p:txBody>
      </p:sp>
    </p:spTree>
  </p:cSld>
  <p:transition spd="med">
    <p:fade/>
  </p:transition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集群监控— 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Kafka Manager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使用</a:t>
            </a:r>
            <a:endParaRPr/>
          </a:p>
        </p:txBody>
      </p:sp>
      <p:sp>
        <p:nvSpPr>
          <p:cNvPr id="380" name="CustomShape 2"/>
          <p:cNvSpPr/>
          <p:nvPr/>
        </p:nvSpPr>
        <p:spPr>
          <a:xfrm>
            <a:off x="3097800" y="4107600"/>
            <a:ext cx="13891320" cy="2440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3"/>
          <p:cNvSpPr/>
          <p:nvPr/>
        </p:nvSpPr>
        <p:spPr>
          <a:xfrm>
            <a:off x="1090800" y="2868840"/>
            <a:ext cx="22200480" cy="960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部署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 Manager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修改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conf/application.conf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，把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kafka-manager.zkhosts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改为自己的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zookeeper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服务器地址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bin/kafka-manager -Dconfig.file=conf/application.conf -Dhttp.port=8007 &amp;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40000"/>
              </a:lnSpc>
            </a:pPr>
            <a:endParaRPr/>
          </a:p>
        </p:txBody>
      </p:sp>
    </p:spTree>
  </p:cSld>
  <p:transition spd="med">
    <p:fade/>
  </p:transition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集群监控— 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Kafka Manager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使用</a:t>
            </a:r>
            <a:endParaRPr/>
          </a:p>
        </p:txBody>
      </p:sp>
      <p:sp>
        <p:nvSpPr>
          <p:cNvPr id="383" name="CustomShape 2"/>
          <p:cNvSpPr/>
          <p:nvPr/>
        </p:nvSpPr>
        <p:spPr>
          <a:xfrm>
            <a:off x="3097800" y="4107600"/>
            <a:ext cx="13891320" cy="2440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3"/>
          <p:cNvSpPr/>
          <p:nvPr/>
        </p:nvSpPr>
        <p:spPr>
          <a:xfrm>
            <a:off x="1297440" y="2396880"/>
            <a:ext cx="22200480" cy="981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4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 Manager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的安装，方法二：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下载打包好的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 manager(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也可以在课程源代码处下载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)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：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strike="noStrike" u="sng">
                <a:solidFill>
                  <a:srgbClr val="0000ff"/>
                </a:solidFill>
                <a:latin typeface="Noto Sans CJK SC Regular"/>
                <a:ea typeface="Noto Sans CJK SC Regular"/>
              </a:rPr>
              <a:t>https://github.com/scootli/kafka-manager-1.0-SNAPSHOT/tree/master/kafka-manager-1.0-SNAPSHOT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下载后解压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修改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conf/application.conf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，把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Kafka-manager.zkhosts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改为自己的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zookeeper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服务器地址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bin/kafka-manager -Dconfig.file=conf/application.conf -Dhttp.port=8007 &amp;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40000"/>
              </a:lnSpc>
            </a:pPr>
            <a:endParaRPr/>
          </a:p>
        </p:txBody>
      </p:sp>
    </p:spTree>
  </p:cSld>
  <p:transition spd="med">
    <p:fade/>
  </p:transition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消息组织原理— 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课时知识点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3517200" y="3531600"/>
            <a:ext cx="18272880" cy="92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40000"/>
              </a:lnSpc>
              <a:buSzPct val="105000"/>
              <a:buFont typeface="Arial"/>
              <a:buChar char="•"/>
            </a:pP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磁盘重认识</a:t>
            </a:r>
            <a:endParaRPr/>
          </a:p>
          <a:p>
            <a:pPr>
              <a:lnSpc>
                <a:spcPct val="140000"/>
              </a:lnSpc>
              <a:buSzPct val="105000"/>
              <a:buFont typeface="Arial"/>
              <a:buChar char="•"/>
            </a:pP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消息的写入原理</a:t>
            </a:r>
            <a:endParaRPr/>
          </a:p>
          <a:p>
            <a:pPr>
              <a:lnSpc>
                <a:spcPct val="140000"/>
              </a:lnSpc>
              <a:buSzPct val="105000"/>
              <a:buFont typeface="Arial"/>
              <a:buChar char="•"/>
            </a:pP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消息的删除原理</a:t>
            </a:r>
            <a:endParaRPr/>
          </a:p>
          <a:p>
            <a:pPr>
              <a:lnSpc>
                <a:spcPct val="140000"/>
              </a:lnSpc>
            </a:pPr>
            <a:endParaRPr/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集群监控— 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Kafka Manager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使用</a:t>
            </a:r>
            <a:endParaRPr/>
          </a:p>
        </p:txBody>
      </p:sp>
      <p:sp>
        <p:nvSpPr>
          <p:cNvPr id="386" name="CustomShape 2"/>
          <p:cNvSpPr/>
          <p:nvPr/>
        </p:nvSpPr>
        <p:spPr>
          <a:xfrm>
            <a:off x="3097800" y="4107600"/>
            <a:ext cx="13891320" cy="2440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3"/>
          <p:cNvSpPr/>
          <p:nvPr/>
        </p:nvSpPr>
        <p:spPr>
          <a:xfrm>
            <a:off x="1711440" y="4107600"/>
            <a:ext cx="13891320" cy="2440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4"/>
          <p:cNvSpPr/>
          <p:nvPr/>
        </p:nvSpPr>
        <p:spPr>
          <a:xfrm>
            <a:off x="2592000" y="2509200"/>
            <a:ext cx="7229520" cy="1496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添加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集群</a:t>
            </a:r>
            <a:endParaRPr/>
          </a:p>
        </p:txBody>
      </p:sp>
      <p:sp>
        <p:nvSpPr>
          <p:cNvPr id="389" name="CustomShape 5"/>
          <p:cNvSpPr/>
          <p:nvPr/>
        </p:nvSpPr>
        <p:spPr>
          <a:xfrm>
            <a:off x="13378320" y="3119400"/>
            <a:ext cx="10031760" cy="1496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集群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topic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列表</a:t>
            </a:r>
            <a:endParaRPr/>
          </a:p>
        </p:txBody>
      </p:sp>
      <p:pic>
        <p:nvPicPr>
          <p:cNvPr id="390" name="Picture 2" descr=""/>
          <p:cNvPicPr/>
          <p:nvPr/>
        </p:nvPicPr>
        <p:blipFill>
          <a:blip r:embed="rId1"/>
          <a:stretch/>
        </p:blipFill>
        <p:spPr>
          <a:xfrm>
            <a:off x="762480" y="4005720"/>
            <a:ext cx="11331720" cy="8440920"/>
          </a:xfrm>
          <a:prstGeom prst="rect">
            <a:avLst/>
          </a:prstGeom>
          <a:ln>
            <a:noFill/>
          </a:ln>
        </p:spPr>
      </p:pic>
      <p:pic>
        <p:nvPicPr>
          <p:cNvPr id="391" name="Picture 3" descr=""/>
          <p:cNvPicPr/>
          <p:nvPr/>
        </p:nvPicPr>
        <p:blipFill>
          <a:blip r:embed="rId2"/>
          <a:stretch/>
        </p:blipFill>
        <p:spPr>
          <a:xfrm>
            <a:off x="13378320" y="5268960"/>
            <a:ext cx="10412280" cy="67946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集群监控— 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Kafka Manager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使用</a:t>
            </a:r>
            <a:endParaRPr/>
          </a:p>
        </p:txBody>
      </p:sp>
      <p:sp>
        <p:nvSpPr>
          <p:cNvPr id="393" name="CustomShape 2"/>
          <p:cNvSpPr/>
          <p:nvPr/>
        </p:nvSpPr>
        <p:spPr>
          <a:xfrm>
            <a:off x="3097800" y="4107600"/>
            <a:ext cx="13891320" cy="2440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3"/>
          <p:cNvSpPr/>
          <p:nvPr/>
        </p:nvSpPr>
        <p:spPr>
          <a:xfrm>
            <a:off x="1711440" y="4107600"/>
            <a:ext cx="13891320" cy="2440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4"/>
          <p:cNvSpPr/>
          <p:nvPr/>
        </p:nvSpPr>
        <p:spPr>
          <a:xfrm>
            <a:off x="2592000" y="2715480"/>
            <a:ext cx="7229520" cy="1496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集群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broker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信息</a:t>
            </a:r>
            <a:endParaRPr/>
          </a:p>
        </p:txBody>
      </p:sp>
      <p:sp>
        <p:nvSpPr>
          <p:cNvPr id="396" name="CustomShape 5"/>
          <p:cNvSpPr/>
          <p:nvPr/>
        </p:nvSpPr>
        <p:spPr>
          <a:xfrm>
            <a:off x="13378320" y="3119400"/>
            <a:ext cx="10031760" cy="1496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创建新的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topic</a:t>
            </a:r>
            <a:endParaRPr/>
          </a:p>
        </p:txBody>
      </p:sp>
      <p:pic>
        <p:nvPicPr>
          <p:cNvPr id="397" name="Picture 2" descr=""/>
          <p:cNvPicPr/>
          <p:nvPr/>
        </p:nvPicPr>
        <p:blipFill>
          <a:blip r:embed="rId1"/>
          <a:stretch/>
        </p:blipFill>
        <p:spPr>
          <a:xfrm>
            <a:off x="520920" y="5294520"/>
            <a:ext cx="13800600" cy="6827760"/>
          </a:xfrm>
          <a:prstGeom prst="rect">
            <a:avLst/>
          </a:prstGeom>
          <a:ln>
            <a:noFill/>
          </a:ln>
        </p:spPr>
      </p:pic>
      <p:pic>
        <p:nvPicPr>
          <p:cNvPr id="398" name="Picture 3" descr=""/>
          <p:cNvPicPr/>
          <p:nvPr/>
        </p:nvPicPr>
        <p:blipFill>
          <a:blip r:embed="rId2"/>
          <a:stretch/>
        </p:blipFill>
        <p:spPr>
          <a:xfrm>
            <a:off x="14885280" y="4786200"/>
            <a:ext cx="8525160" cy="83901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消息处理和集群维护</a:t>
            </a:r>
            <a:endParaRPr/>
          </a:p>
        </p:txBody>
      </p:sp>
      <p:sp>
        <p:nvSpPr>
          <p:cNvPr id="400" name="CustomShape 2"/>
          <p:cNvSpPr/>
          <p:nvPr/>
        </p:nvSpPr>
        <p:spPr>
          <a:xfrm>
            <a:off x="1090800" y="3193200"/>
            <a:ext cx="22200480" cy="102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4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通过本课程的学习，达到以下目标：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理解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消息的写入、删除和检索原理；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熟悉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集群的运维工具；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能够监控生产环境的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集群；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4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如想继续提高，请关注下个课程——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Kafka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服务器模型和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leader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选举机制</a:t>
            </a:r>
            <a:endParaRPr/>
          </a:p>
        </p:txBody>
      </p:sp>
    </p:spTree>
  </p:cSld>
  <p:transition spd="med">
    <p:fade/>
  </p:transition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 spd="med">
    <p:fade/>
  </p:transition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消息组织原理—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磁盘重认识</a:t>
            </a:r>
            <a:endParaRPr/>
          </a:p>
        </p:txBody>
      </p:sp>
      <p:pic>
        <p:nvPicPr>
          <p:cNvPr id="267" name="Picture 3" descr=""/>
          <p:cNvPicPr/>
          <p:nvPr/>
        </p:nvPicPr>
        <p:blipFill>
          <a:blip r:embed="rId1"/>
          <a:stretch/>
        </p:blipFill>
        <p:spPr>
          <a:xfrm>
            <a:off x="5284440" y="1512360"/>
            <a:ext cx="13209120" cy="106066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消息组织原理—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磁盘重认识</a:t>
            </a:r>
            <a:endParaRPr/>
          </a:p>
        </p:txBody>
      </p:sp>
      <p:sp>
        <p:nvSpPr>
          <p:cNvPr id="269" name="CustomShape 2"/>
          <p:cNvSpPr/>
          <p:nvPr/>
        </p:nvSpPr>
        <p:spPr>
          <a:xfrm>
            <a:off x="1090800" y="2544120"/>
            <a:ext cx="22200480" cy="102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4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当需要从磁盘读取数据时，要确定读的数据在哪个磁道，哪个扇区：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首先必须找到柱面，即磁头需要移动对准相应磁道，这个过程叫做寻道，所耗费时间叫做寻道时间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;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然后目标扇区旋转到磁头下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,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这个过程耗费的时间叫做旋转时间；</a:t>
            </a:r>
            <a:endParaRPr/>
          </a:p>
          <a:p>
            <a:pPr>
              <a:lnSpc>
                <a:spcPct val="14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一次访盘请求（读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/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写）完成过程由三个动作组成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寻道（时间）：磁头移动定位到指定磁道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;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旋转延迟（时间）：等待指定扇区从磁头下旋转经过；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数据传输（时间）：数据在磁盘、内存与网络之间的实际传输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由于存储介质的特性，磁盘本身存取就比主存慢，再加上机械运动耗费，磁盘的存取速度往往是主存的几百分之一甚至几千分支一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40000"/>
              </a:lnSpc>
            </a:pPr>
            <a:endParaRPr/>
          </a:p>
        </p:txBody>
      </p:sp>
    </p:spTree>
  </p:cSld>
  <p:transition spd="med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消息组织原理—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磁盘重认识</a:t>
            </a:r>
            <a:endParaRPr/>
          </a:p>
        </p:txBody>
      </p:sp>
      <p:pic>
        <p:nvPicPr>
          <p:cNvPr id="271" name="Picture 4" descr=""/>
          <p:cNvPicPr/>
          <p:nvPr/>
        </p:nvPicPr>
        <p:blipFill>
          <a:blip r:embed="rId1"/>
          <a:stretch/>
        </p:blipFill>
        <p:spPr>
          <a:xfrm>
            <a:off x="5740560" y="3620880"/>
            <a:ext cx="13461120" cy="8314560"/>
          </a:xfrm>
          <a:prstGeom prst="rect">
            <a:avLst/>
          </a:prstGeom>
          <a:ln>
            <a:noFill/>
          </a:ln>
        </p:spPr>
      </p:pic>
      <p:sp>
        <p:nvSpPr>
          <p:cNvPr id="272" name="CustomShape 2"/>
          <p:cNvSpPr/>
          <p:nvPr/>
        </p:nvSpPr>
        <p:spPr>
          <a:xfrm>
            <a:off x="6183000" y="1939680"/>
            <a:ext cx="12465720" cy="1496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怎么样才能提高磁盘的读写效率呢？</a:t>
            </a:r>
            <a:endParaRPr/>
          </a:p>
        </p:txBody>
      </p:sp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消息组织原理—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磁盘重认识</a:t>
            </a:r>
            <a:endParaRPr/>
          </a:p>
        </p:txBody>
      </p:sp>
      <p:sp>
        <p:nvSpPr>
          <p:cNvPr id="274" name="CustomShape 2"/>
          <p:cNvSpPr/>
          <p:nvPr/>
        </p:nvSpPr>
        <p:spPr>
          <a:xfrm>
            <a:off x="1090800" y="3530520"/>
            <a:ext cx="22200480" cy="102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根据数据的局部性原理 ，有以下两种方法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预读或者提前读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;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合并写——多个逻辑上的写操作合并成一个大的物理写操作中；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4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即采用磁盘顺序读写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(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不需要寻道时间，只需很少的旋转时间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)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。实验结果：在一个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6 7200rpm SATA RAID-5 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的磁盘阵列上线性写的速度大概是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300M/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秒，但是随机写的速度只有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50K/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秒，两者相差将近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10000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倍。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40000"/>
              </a:lnSpc>
            </a:pPr>
            <a:endParaRPr/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033200" y="428400"/>
            <a:ext cx="23003280" cy="9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Kafka</a:t>
            </a:r>
            <a:r>
              <a:rPr lang="en-US" sz="5400" strike="noStrike">
                <a:solidFill>
                  <a:srgbClr val="666666"/>
                </a:solidFill>
                <a:latin typeface="Noto Sans CJK SC Light"/>
                <a:ea typeface="Noto Sans CJK SC Light"/>
              </a:rPr>
              <a:t>消息组织原理—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Kafka</a:t>
            </a:r>
            <a:r>
              <a:rPr lang="en-US" sz="5400" strike="noStrike">
                <a:solidFill>
                  <a:srgbClr val="35b558"/>
                </a:solidFill>
                <a:latin typeface="Noto Sans CJK SC Bold"/>
                <a:ea typeface="Noto Sans CJK SC Bold"/>
              </a:rPr>
              <a:t>消息的写入原理</a:t>
            </a:r>
            <a:endParaRPr/>
          </a:p>
        </p:txBody>
      </p:sp>
      <p:sp>
        <p:nvSpPr>
          <p:cNvPr id="276" name="CustomShape 2"/>
          <p:cNvSpPr/>
          <p:nvPr/>
        </p:nvSpPr>
        <p:spPr>
          <a:xfrm>
            <a:off x="1090800" y="2544120"/>
            <a:ext cx="22200480" cy="102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4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一般的将数据从文件传到套接字的路径：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操作系统将数据从磁盘读到内核空间的页缓存中；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应用将数据从内核空间读到用户空间的缓存中；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应用将数据写回内存空间的套接字缓存中</a:t>
            </a:r>
            <a:endParaRPr/>
          </a:p>
          <a:p>
            <a:pPr>
              <a:lnSpc>
                <a:spcPct val="100000"/>
              </a:lnSpc>
              <a:buSzPct val="105000"/>
              <a:buFont typeface="Arial"/>
              <a:buChar char="•"/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操作系统将数据从套接字缓存写到网卡缓存中，以便将数据经网络发出；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这样做明显是低效的，这里有四次拷贝，两次系统调用。如果使用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sendfile(Java 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为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: FileChannel.transferTo   api)</a:t>
            </a:r>
            <a:r>
              <a:rPr lang="en-US" sz="4800" strike="noStrike">
                <a:solidFill>
                  <a:srgbClr val="666666"/>
                </a:solidFill>
                <a:latin typeface="Noto Sans CJK SC Regular"/>
                <a:ea typeface="Noto Sans CJK SC Regular"/>
              </a:rPr>
              <a:t>，两次拷贝可以被避免：允许操作系统将数据直接从页缓存发送到网络上。优化后，只有最后一步将数据拷贝到网卡缓存中是需要的。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40000"/>
              </a:lnSpc>
            </a:pPr>
            <a:endParaRPr/>
          </a:p>
        </p:txBody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