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70" r:id="rId4"/>
    <p:sldId id="257" r:id="rId5"/>
    <p:sldId id="271" r:id="rId6"/>
    <p:sldId id="284" r:id="rId7"/>
    <p:sldId id="279" r:id="rId8"/>
    <p:sldId id="283" r:id="rId9"/>
    <p:sldId id="269" r:id="rId10"/>
    <p:sldId id="28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AD0101"/>
    <a:srgbClr val="FF1116"/>
    <a:srgbClr val="F0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50" autoAdjust="0"/>
  </p:normalViewPr>
  <p:slideViewPr>
    <p:cSldViewPr snapToGrid="0" snapToObjects="1">
      <p:cViewPr>
        <p:scale>
          <a:sx n="100" d="100"/>
          <a:sy n="100" d="100"/>
        </p:scale>
        <p:origin x="-13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EDD46-38BB-BF48-943C-045E330A39E9}" type="doc">
      <dgm:prSet loTypeId="urn:microsoft.com/office/officeart/2005/8/layout/hProcess9" loCatId="" qsTypeId="urn:microsoft.com/office/officeart/2005/8/quickstyle/3D3" qsCatId="3D" csTypeId="urn:microsoft.com/office/officeart/2005/8/colors/accent1_2" csCatId="accent1" phldr="1"/>
      <dgm:spPr/>
    </dgm:pt>
    <dgm:pt modelId="{468F6F26-0A9E-F641-B5A3-73A3772D9FB3}">
      <dgm:prSet phldrT="[Text]" custT="1"/>
      <dgm:spPr/>
      <dgm:t>
        <a:bodyPr/>
        <a:lstStyle/>
        <a:p>
          <a:r>
            <a:rPr lang="en-US" sz="2200" dirty="0" smtClean="0"/>
            <a:t>News URL</a:t>
          </a:r>
          <a:endParaRPr lang="en-US" sz="2200" dirty="0"/>
        </a:p>
      </dgm:t>
    </dgm:pt>
    <dgm:pt modelId="{32886321-57F4-4344-86CD-336E05CFE89C}" type="parTrans" cxnId="{0F115DA4-21E9-E948-9BD0-1350B4B206AF}">
      <dgm:prSet/>
      <dgm:spPr/>
      <dgm:t>
        <a:bodyPr/>
        <a:lstStyle/>
        <a:p>
          <a:endParaRPr lang="en-US"/>
        </a:p>
      </dgm:t>
    </dgm:pt>
    <dgm:pt modelId="{546478CB-CE5F-7549-BB6D-71A2D3DDBFA4}" type="sibTrans" cxnId="{0F115DA4-21E9-E948-9BD0-1350B4B206AF}">
      <dgm:prSet/>
      <dgm:spPr/>
      <dgm:t>
        <a:bodyPr/>
        <a:lstStyle/>
        <a:p>
          <a:endParaRPr lang="en-US"/>
        </a:p>
      </dgm:t>
    </dgm:pt>
    <dgm:pt modelId="{433244D7-8E83-1146-92DB-4E98F0DD4450}">
      <dgm:prSet phldrT="[Text]" custT="1"/>
      <dgm:spPr/>
      <dgm:t>
        <a:bodyPr/>
        <a:lstStyle/>
        <a:p>
          <a:r>
            <a:rPr lang="en-US" sz="2200" dirty="0" err="1" smtClean="0"/>
            <a:t>Disqus</a:t>
          </a:r>
          <a:endParaRPr lang="en-US" sz="2200" dirty="0"/>
        </a:p>
      </dgm:t>
    </dgm:pt>
    <dgm:pt modelId="{5BBA7A3E-7F12-8245-9365-4AE91F28991E}" type="parTrans" cxnId="{DAE620F9-42B9-E64C-AF8D-8C1AFD743B44}">
      <dgm:prSet/>
      <dgm:spPr/>
      <dgm:t>
        <a:bodyPr/>
        <a:lstStyle/>
        <a:p>
          <a:endParaRPr lang="en-US"/>
        </a:p>
      </dgm:t>
    </dgm:pt>
    <dgm:pt modelId="{D783C461-CD81-3848-BF37-B50539E14932}" type="sibTrans" cxnId="{DAE620F9-42B9-E64C-AF8D-8C1AFD743B44}">
      <dgm:prSet/>
      <dgm:spPr/>
      <dgm:t>
        <a:bodyPr/>
        <a:lstStyle/>
        <a:p>
          <a:endParaRPr lang="en-US"/>
        </a:p>
      </dgm:t>
    </dgm:pt>
    <dgm:pt modelId="{2E4AF60B-9FA1-8E40-B765-A2973341ABF6}">
      <dgm:prSet phldrT="[Text]" custT="1"/>
      <dgm:spPr/>
      <dgm:t>
        <a:bodyPr/>
        <a:lstStyle/>
        <a:p>
          <a:r>
            <a:rPr lang="en-US" sz="1800" dirty="0" smtClean="0"/>
            <a:t>Article Comments</a:t>
          </a:r>
          <a:endParaRPr lang="en-US" sz="1800" dirty="0"/>
        </a:p>
      </dgm:t>
    </dgm:pt>
    <dgm:pt modelId="{EDEEF213-2AE5-8840-B578-BF60E31BDF24}" type="parTrans" cxnId="{71BCFCB7-CB0D-5942-8AE9-5C6A9F1361F1}">
      <dgm:prSet/>
      <dgm:spPr/>
      <dgm:t>
        <a:bodyPr/>
        <a:lstStyle/>
        <a:p>
          <a:endParaRPr lang="en-US"/>
        </a:p>
      </dgm:t>
    </dgm:pt>
    <dgm:pt modelId="{F74DEA50-E76B-FE45-91F5-A91BDE7849D2}" type="sibTrans" cxnId="{71BCFCB7-CB0D-5942-8AE9-5C6A9F1361F1}">
      <dgm:prSet/>
      <dgm:spPr/>
      <dgm:t>
        <a:bodyPr/>
        <a:lstStyle/>
        <a:p>
          <a:endParaRPr lang="en-US"/>
        </a:p>
      </dgm:t>
    </dgm:pt>
    <dgm:pt modelId="{B87513F0-6826-1843-88F2-86FB3BA1969E}">
      <dgm:prSet phldrT="[Text]" custT="1"/>
      <dgm:spPr/>
      <dgm:t>
        <a:bodyPr/>
        <a:lstStyle/>
        <a:p>
          <a:r>
            <a:rPr lang="en-US" sz="1900" dirty="0" smtClean="0"/>
            <a:t>Term Selection and Ranking</a:t>
          </a:r>
          <a:endParaRPr lang="en-US" sz="1900" dirty="0"/>
        </a:p>
      </dgm:t>
    </dgm:pt>
    <dgm:pt modelId="{68783C2D-54B4-854E-B592-FDBDCEDC40EE}" type="parTrans" cxnId="{9FED068D-FEC9-2C49-A5E2-B7202EE6C36E}">
      <dgm:prSet/>
      <dgm:spPr/>
      <dgm:t>
        <a:bodyPr/>
        <a:lstStyle/>
        <a:p>
          <a:endParaRPr lang="en-US"/>
        </a:p>
      </dgm:t>
    </dgm:pt>
    <dgm:pt modelId="{EBD6598E-63C9-CE40-AE89-88A3F9AB6697}" type="sibTrans" cxnId="{9FED068D-FEC9-2C49-A5E2-B7202EE6C36E}">
      <dgm:prSet/>
      <dgm:spPr/>
      <dgm:t>
        <a:bodyPr/>
        <a:lstStyle/>
        <a:p>
          <a:endParaRPr lang="en-US"/>
        </a:p>
      </dgm:t>
    </dgm:pt>
    <dgm:pt modelId="{CB540475-4C17-214F-A10B-65412C0ACE35}">
      <dgm:prSet phldrT="[Text]" custT="1"/>
      <dgm:spPr/>
      <dgm:t>
        <a:bodyPr/>
        <a:lstStyle/>
        <a:p>
          <a:r>
            <a:rPr lang="en-US" sz="1800" dirty="0" smtClean="0"/>
            <a:t>Visualization</a:t>
          </a:r>
          <a:endParaRPr lang="en-US" sz="1800" dirty="0"/>
        </a:p>
      </dgm:t>
    </dgm:pt>
    <dgm:pt modelId="{684603D0-59C4-7447-8231-EA1601DB51B3}" type="parTrans" cxnId="{B2ABE01C-96A3-7540-B0CA-C252E3A21502}">
      <dgm:prSet/>
      <dgm:spPr/>
      <dgm:t>
        <a:bodyPr/>
        <a:lstStyle/>
        <a:p>
          <a:endParaRPr lang="en-US"/>
        </a:p>
      </dgm:t>
    </dgm:pt>
    <dgm:pt modelId="{E48926D8-9A6F-6446-AD71-DCD7C8C4E12F}" type="sibTrans" cxnId="{B2ABE01C-96A3-7540-B0CA-C252E3A21502}">
      <dgm:prSet/>
      <dgm:spPr/>
      <dgm:t>
        <a:bodyPr/>
        <a:lstStyle/>
        <a:p>
          <a:endParaRPr lang="en-US"/>
        </a:p>
      </dgm:t>
    </dgm:pt>
    <dgm:pt modelId="{B1D045F8-A5CE-0848-9895-AA66D330F553}" type="pres">
      <dgm:prSet presAssocID="{EB5EDD46-38BB-BF48-943C-045E330A39E9}" presName="CompostProcess" presStyleCnt="0">
        <dgm:presLayoutVars>
          <dgm:dir/>
          <dgm:resizeHandles val="exact"/>
        </dgm:presLayoutVars>
      </dgm:prSet>
      <dgm:spPr/>
    </dgm:pt>
    <dgm:pt modelId="{D0000ECA-69E2-5845-B1A4-CA48CD909491}" type="pres">
      <dgm:prSet presAssocID="{EB5EDD46-38BB-BF48-943C-045E330A39E9}" presName="arrow" presStyleLbl="bgShp" presStyleIdx="0" presStyleCnt="1"/>
      <dgm:spPr/>
    </dgm:pt>
    <dgm:pt modelId="{857EE08F-A514-D842-A8A0-18409D78C54C}" type="pres">
      <dgm:prSet presAssocID="{EB5EDD46-38BB-BF48-943C-045E330A39E9}" presName="linearProcess" presStyleCnt="0"/>
      <dgm:spPr/>
    </dgm:pt>
    <dgm:pt modelId="{C87E4606-73B2-2848-9C35-3A7192BCBF46}" type="pres">
      <dgm:prSet presAssocID="{468F6F26-0A9E-F641-B5A3-73A3772D9FB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702A8-C733-DA46-9094-04DF7F476079}" type="pres">
      <dgm:prSet presAssocID="{546478CB-CE5F-7549-BB6D-71A2D3DDBFA4}" presName="sibTrans" presStyleCnt="0"/>
      <dgm:spPr/>
    </dgm:pt>
    <dgm:pt modelId="{1F5A60E3-92A7-4F4B-A4F5-89B0F70AA370}" type="pres">
      <dgm:prSet presAssocID="{433244D7-8E83-1146-92DB-4E98F0DD445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607CD-568E-224A-A1CE-34F2B3426B3A}" type="pres">
      <dgm:prSet presAssocID="{D783C461-CD81-3848-BF37-B50539E14932}" presName="sibTrans" presStyleCnt="0"/>
      <dgm:spPr/>
    </dgm:pt>
    <dgm:pt modelId="{111C7406-8E65-7C49-B19C-44513926626D}" type="pres">
      <dgm:prSet presAssocID="{2E4AF60B-9FA1-8E40-B765-A2973341ABF6}" presName="textNode" presStyleLbl="node1" presStyleIdx="2" presStyleCnt="5" custScaleX="111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5AF3E-83C6-2446-8179-7F1C38616471}" type="pres">
      <dgm:prSet presAssocID="{F74DEA50-E76B-FE45-91F5-A91BDE7849D2}" presName="sibTrans" presStyleCnt="0"/>
      <dgm:spPr/>
    </dgm:pt>
    <dgm:pt modelId="{57AED384-2AD8-0D4C-9C59-B371063B1DDA}" type="pres">
      <dgm:prSet presAssocID="{B87513F0-6826-1843-88F2-86FB3BA1969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71B64-59D9-7A4D-B8FB-4B94ECAC08D6}" type="pres">
      <dgm:prSet presAssocID="{EBD6598E-63C9-CE40-AE89-88A3F9AB6697}" presName="sibTrans" presStyleCnt="0"/>
      <dgm:spPr/>
    </dgm:pt>
    <dgm:pt modelId="{AEF8ACB2-A91C-4540-A534-109AD98D69DA}" type="pres">
      <dgm:prSet presAssocID="{CB540475-4C17-214F-A10B-65412C0ACE35}" presName="textNode" presStyleLbl="node1" presStyleIdx="4" presStyleCnt="5" custScaleX="117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7717A9-C453-1344-94EB-A123D817E938}" type="presOf" srcId="{B87513F0-6826-1843-88F2-86FB3BA1969E}" destId="{57AED384-2AD8-0D4C-9C59-B371063B1DDA}" srcOrd="0" destOrd="0" presId="urn:microsoft.com/office/officeart/2005/8/layout/hProcess9"/>
    <dgm:cxn modelId="{627B4A67-7F33-AD4D-A62C-163B66447AD3}" type="presOf" srcId="{433244D7-8E83-1146-92DB-4E98F0DD4450}" destId="{1F5A60E3-92A7-4F4B-A4F5-89B0F70AA370}" srcOrd="0" destOrd="0" presId="urn:microsoft.com/office/officeart/2005/8/layout/hProcess9"/>
    <dgm:cxn modelId="{B2ABE01C-96A3-7540-B0CA-C252E3A21502}" srcId="{EB5EDD46-38BB-BF48-943C-045E330A39E9}" destId="{CB540475-4C17-214F-A10B-65412C0ACE35}" srcOrd="4" destOrd="0" parTransId="{684603D0-59C4-7447-8231-EA1601DB51B3}" sibTransId="{E48926D8-9A6F-6446-AD71-DCD7C8C4E12F}"/>
    <dgm:cxn modelId="{0F115DA4-21E9-E948-9BD0-1350B4B206AF}" srcId="{EB5EDD46-38BB-BF48-943C-045E330A39E9}" destId="{468F6F26-0A9E-F641-B5A3-73A3772D9FB3}" srcOrd="0" destOrd="0" parTransId="{32886321-57F4-4344-86CD-336E05CFE89C}" sibTransId="{546478CB-CE5F-7549-BB6D-71A2D3DDBFA4}"/>
    <dgm:cxn modelId="{9E9CD77B-D733-A04B-8EC3-4549854D9A34}" type="presOf" srcId="{468F6F26-0A9E-F641-B5A3-73A3772D9FB3}" destId="{C87E4606-73B2-2848-9C35-3A7192BCBF46}" srcOrd="0" destOrd="0" presId="urn:microsoft.com/office/officeart/2005/8/layout/hProcess9"/>
    <dgm:cxn modelId="{DAE620F9-42B9-E64C-AF8D-8C1AFD743B44}" srcId="{EB5EDD46-38BB-BF48-943C-045E330A39E9}" destId="{433244D7-8E83-1146-92DB-4E98F0DD4450}" srcOrd="1" destOrd="0" parTransId="{5BBA7A3E-7F12-8245-9365-4AE91F28991E}" sibTransId="{D783C461-CD81-3848-BF37-B50539E14932}"/>
    <dgm:cxn modelId="{8EE212CD-0B1E-0E46-B281-9A2662500A65}" type="presOf" srcId="{EB5EDD46-38BB-BF48-943C-045E330A39E9}" destId="{B1D045F8-A5CE-0848-9895-AA66D330F553}" srcOrd="0" destOrd="0" presId="urn:microsoft.com/office/officeart/2005/8/layout/hProcess9"/>
    <dgm:cxn modelId="{9FED068D-FEC9-2C49-A5E2-B7202EE6C36E}" srcId="{EB5EDD46-38BB-BF48-943C-045E330A39E9}" destId="{B87513F0-6826-1843-88F2-86FB3BA1969E}" srcOrd="3" destOrd="0" parTransId="{68783C2D-54B4-854E-B592-FDBDCEDC40EE}" sibTransId="{EBD6598E-63C9-CE40-AE89-88A3F9AB6697}"/>
    <dgm:cxn modelId="{A2923188-BBA1-2C47-99FB-FBF4DFC42152}" type="presOf" srcId="{2E4AF60B-9FA1-8E40-B765-A2973341ABF6}" destId="{111C7406-8E65-7C49-B19C-44513926626D}" srcOrd="0" destOrd="0" presId="urn:microsoft.com/office/officeart/2005/8/layout/hProcess9"/>
    <dgm:cxn modelId="{71BCFCB7-CB0D-5942-8AE9-5C6A9F1361F1}" srcId="{EB5EDD46-38BB-BF48-943C-045E330A39E9}" destId="{2E4AF60B-9FA1-8E40-B765-A2973341ABF6}" srcOrd="2" destOrd="0" parTransId="{EDEEF213-2AE5-8840-B578-BF60E31BDF24}" sibTransId="{F74DEA50-E76B-FE45-91F5-A91BDE7849D2}"/>
    <dgm:cxn modelId="{3BCF157F-9366-7946-ABBA-C5B08935194B}" type="presOf" srcId="{CB540475-4C17-214F-A10B-65412C0ACE35}" destId="{AEF8ACB2-A91C-4540-A534-109AD98D69DA}" srcOrd="0" destOrd="0" presId="urn:microsoft.com/office/officeart/2005/8/layout/hProcess9"/>
    <dgm:cxn modelId="{3094DFFA-6B20-1142-93D8-9E07931BA5F9}" type="presParOf" srcId="{B1D045F8-A5CE-0848-9895-AA66D330F553}" destId="{D0000ECA-69E2-5845-B1A4-CA48CD909491}" srcOrd="0" destOrd="0" presId="urn:microsoft.com/office/officeart/2005/8/layout/hProcess9"/>
    <dgm:cxn modelId="{DD509270-2009-0843-ACAD-73C1196D621A}" type="presParOf" srcId="{B1D045F8-A5CE-0848-9895-AA66D330F553}" destId="{857EE08F-A514-D842-A8A0-18409D78C54C}" srcOrd="1" destOrd="0" presId="urn:microsoft.com/office/officeart/2005/8/layout/hProcess9"/>
    <dgm:cxn modelId="{618E6B38-0E52-A444-BFCB-74B39538F104}" type="presParOf" srcId="{857EE08F-A514-D842-A8A0-18409D78C54C}" destId="{C87E4606-73B2-2848-9C35-3A7192BCBF46}" srcOrd="0" destOrd="0" presId="urn:microsoft.com/office/officeart/2005/8/layout/hProcess9"/>
    <dgm:cxn modelId="{D1B58A1B-241F-FF42-A0B5-4F687DED824A}" type="presParOf" srcId="{857EE08F-A514-D842-A8A0-18409D78C54C}" destId="{F12702A8-C733-DA46-9094-04DF7F476079}" srcOrd="1" destOrd="0" presId="urn:microsoft.com/office/officeart/2005/8/layout/hProcess9"/>
    <dgm:cxn modelId="{6FBEA9D2-9801-594E-B775-A62467D1F289}" type="presParOf" srcId="{857EE08F-A514-D842-A8A0-18409D78C54C}" destId="{1F5A60E3-92A7-4F4B-A4F5-89B0F70AA370}" srcOrd="2" destOrd="0" presId="urn:microsoft.com/office/officeart/2005/8/layout/hProcess9"/>
    <dgm:cxn modelId="{BFC3E56B-7894-C045-BE5C-DBBDF0589B32}" type="presParOf" srcId="{857EE08F-A514-D842-A8A0-18409D78C54C}" destId="{EBA607CD-568E-224A-A1CE-34F2B3426B3A}" srcOrd="3" destOrd="0" presId="urn:microsoft.com/office/officeart/2005/8/layout/hProcess9"/>
    <dgm:cxn modelId="{77EC9F09-E503-FE46-A6EC-B2A37AEC6FD6}" type="presParOf" srcId="{857EE08F-A514-D842-A8A0-18409D78C54C}" destId="{111C7406-8E65-7C49-B19C-44513926626D}" srcOrd="4" destOrd="0" presId="urn:microsoft.com/office/officeart/2005/8/layout/hProcess9"/>
    <dgm:cxn modelId="{A2F30698-242C-0F45-AE6F-9EA43BBDF353}" type="presParOf" srcId="{857EE08F-A514-D842-A8A0-18409D78C54C}" destId="{5F25AF3E-83C6-2446-8179-7F1C38616471}" srcOrd="5" destOrd="0" presId="urn:microsoft.com/office/officeart/2005/8/layout/hProcess9"/>
    <dgm:cxn modelId="{117FA61A-7BEB-A341-BC96-BF11748F1627}" type="presParOf" srcId="{857EE08F-A514-D842-A8A0-18409D78C54C}" destId="{57AED384-2AD8-0D4C-9C59-B371063B1DDA}" srcOrd="6" destOrd="0" presId="urn:microsoft.com/office/officeart/2005/8/layout/hProcess9"/>
    <dgm:cxn modelId="{B257EC88-1065-4348-BBD8-D72A8B1EA9A1}" type="presParOf" srcId="{857EE08F-A514-D842-A8A0-18409D78C54C}" destId="{05C71B64-59D9-7A4D-B8FB-4B94ECAC08D6}" srcOrd="7" destOrd="0" presId="urn:microsoft.com/office/officeart/2005/8/layout/hProcess9"/>
    <dgm:cxn modelId="{7752F514-D2C5-0144-89CC-97A8EB2E77C7}" type="presParOf" srcId="{857EE08F-A514-D842-A8A0-18409D78C54C}" destId="{AEF8ACB2-A91C-4540-A534-109AD98D69D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00ECA-69E2-5845-B1A4-CA48CD909491}">
      <dsp:nvSpPr>
        <dsp:cNvPr id="0" name=""/>
        <dsp:cNvSpPr/>
      </dsp:nvSpPr>
      <dsp:spPr>
        <a:xfrm>
          <a:off x="651510" y="0"/>
          <a:ext cx="7383780" cy="426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E4606-73B2-2848-9C35-3A7192BCBF46}">
      <dsp:nvSpPr>
        <dsp:cNvPr id="0" name=""/>
        <dsp:cNvSpPr/>
      </dsp:nvSpPr>
      <dsp:spPr>
        <a:xfrm>
          <a:off x="4181" y="1280160"/>
          <a:ext cx="145826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News URL</a:t>
          </a:r>
          <a:endParaRPr lang="en-US" sz="2200" kern="1200" dirty="0"/>
        </a:p>
      </dsp:txBody>
      <dsp:txXfrm>
        <a:off x="75367" y="1351346"/>
        <a:ext cx="1315890" cy="1564508"/>
      </dsp:txXfrm>
    </dsp:sp>
    <dsp:sp modelId="{1F5A60E3-92A7-4F4B-A4F5-89B0F70AA370}">
      <dsp:nvSpPr>
        <dsp:cNvPr id="0" name=""/>
        <dsp:cNvSpPr/>
      </dsp:nvSpPr>
      <dsp:spPr>
        <a:xfrm>
          <a:off x="1705488" y="1280160"/>
          <a:ext cx="145826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Disqus</a:t>
          </a:r>
          <a:endParaRPr lang="en-US" sz="2200" kern="1200" dirty="0"/>
        </a:p>
      </dsp:txBody>
      <dsp:txXfrm>
        <a:off x="1776674" y="1351346"/>
        <a:ext cx="1315890" cy="1564508"/>
      </dsp:txXfrm>
    </dsp:sp>
    <dsp:sp modelId="{111C7406-8E65-7C49-B19C-44513926626D}">
      <dsp:nvSpPr>
        <dsp:cNvPr id="0" name=""/>
        <dsp:cNvSpPr/>
      </dsp:nvSpPr>
      <dsp:spPr>
        <a:xfrm>
          <a:off x="3406794" y="1280160"/>
          <a:ext cx="1624796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Article Comments</a:t>
          </a:r>
          <a:endParaRPr lang="en-US" sz="1800" kern="1200" dirty="0"/>
        </a:p>
      </dsp:txBody>
      <dsp:txXfrm>
        <a:off x="3486110" y="1359476"/>
        <a:ext cx="1466164" cy="1548248"/>
      </dsp:txXfrm>
    </dsp:sp>
    <dsp:sp modelId="{57AED384-2AD8-0D4C-9C59-B371063B1DDA}">
      <dsp:nvSpPr>
        <dsp:cNvPr id="0" name=""/>
        <dsp:cNvSpPr/>
      </dsp:nvSpPr>
      <dsp:spPr>
        <a:xfrm>
          <a:off x="5274634" y="1280160"/>
          <a:ext cx="145826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Term Selection and Ranking</a:t>
          </a:r>
          <a:endParaRPr lang="en-US" sz="1900" kern="1200" dirty="0"/>
        </a:p>
      </dsp:txBody>
      <dsp:txXfrm>
        <a:off x="5345820" y="1351346"/>
        <a:ext cx="1315890" cy="1564508"/>
      </dsp:txXfrm>
    </dsp:sp>
    <dsp:sp modelId="{AEF8ACB2-A91C-4540-A534-109AD98D69DA}">
      <dsp:nvSpPr>
        <dsp:cNvPr id="0" name=""/>
        <dsp:cNvSpPr/>
      </dsp:nvSpPr>
      <dsp:spPr>
        <a:xfrm>
          <a:off x="6975941" y="1280160"/>
          <a:ext cx="1706677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Visualization</a:t>
          </a:r>
          <a:endParaRPr lang="en-US" sz="1800" kern="1200" dirty="0"/>
        </a:p>
      </dsp:txBody>
      <dsp:txXfrm>
        <a:off x="7059254" y="1363473"/>
        <a:ext cx="1540051" cy="1540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ABFF-A03A-944D-B4D2-07A965773B7E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B4033-5434-DC44-9164-1D420F192D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6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C94D8-937A-E740-B192-E5C4200A5279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A611-1E5D-D847-BD50-72346F5F14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Alex</a:t>
            </a:r>
            <a:br>
              <a:rPr lang="en-US" sz="1200" b="1" dirty="0" smtClean="0"/>
            </a:br>
            <a:r>
              <a:rPr lang="en-US" sz="1200" dirty="0" smtClean="0"/>
              <a:t>Since you’re the first person to introduce themselves in slide 2, just briefly introduce the project,</a:t>
            </a:r>
            <a:r>
              <a:rPr lang="en-US" sz="1200" baseline="0" dirty="0" smtClean="0"/>
              <a:t> e.g. Our project is Refine and we tackled commenting on news websites.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1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Alex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Everyone</a:t>
            </a:r>
            <a:r>
              <a:rPr lang="en-US" dirty="0" smtClean="0"/>
              <a:t> introduce themselves </a:t>
            </a:r>
            <a:r>
              <a:rPr lang="en-US" b="1" dirty="0" smtClean="0"/>
              <a:t>in this order.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</a:t>
            </a:r>
            <a:br>
              <a:rPr lang="en-US" b="1" dirty="0" smtClean="0"/>
            </a:br>
            <a:r>
              <a:rPr lang="en-US" dirty="0" smtClean="0"/>
              <a:t>Highlight</a:t>
            </a:r>
            <a:r>
              <a:rPr lang="en-US" baseline="0" dirty="0" smtClean="0"/>
              <a:t> last point especially!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Marisa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Alex and Josiah: </a:t>
            </a:r>
            <a:r>
              <a:rPr lang="en-US" dirty="0" smtClean="0"/>
              <a:t>Find around</a:t>
            </a:r>
            <a:r>
              <a:rPr lang="en-US" baseline="0" dirty="0" smtClean="0"/>
              <a:t> three excellent story examples that show what Refine can </a:t>
            </a:r>
            <a:r>
              <a:rPr lang="en-US" b="1" baseline="0" dirty="0" smtClean="0"/>
              <a:t>reveal</a:t>
            </a:r>
            <a:r>
              <a:rPr lang="en-US" b="0" baseline="0" dirty="0" smtClean="0"/>
              <a:t> about what people are saying that may not be mentioned in the story. Examples are key!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Josiah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Alex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A611-1E5D-D847-BD50-72346F5F14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5" Type="http://schemas.openxmlformats.org/officeDocument/2006/relationships/image" Target="../media/image4.jpeg"/><Relationship Id="rId6" Type="http://schemas.microsoft.com/office/2007/relationships/hdphoto" Target="../media/hdphoto3.wdp"/><Relationship Id="rId7" Type="http://schemas.openxmlformats.org/officeDocument/2006/relationships/image" Target="../media/image5.jpeg"/><Relationship Id="rId8" Type="http://schemas.microsoft.com/office/2007/relationships/hdphoto" Target="../media/hdphoto4.wdp"/><Relationship Id="rId9" Type="http://schemas.openxmlformats.org/officeDocument/2006/relationships/image" Target="../media/image6.jpeg"/><Relationship Id="rId1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08357"/>
            <a:ext cx="1811133" cy="263869"/>
          </a:xfrm>
        </p:spPr>
        <p:txBody>
          <a:bodyPr>
            <a:noAutofit/>
          </a:bodyPr>
          <a:lstStyle/>
          <a:p>
            <a:r>
              <a:rPr lang="en-US" sz="1400" dirty="0" smtClean="0"/>
              <a:t>June 6, </a:t>
            </a:r>
            <a:r>
              <a:rPr lang="en-US" sz="1400" dirty="0" smtClean="0"/>
              <a:t>2012</a:t>
            </a:r>
            <a:endParaRPr lang="en-US" sz="1400" dirty="0"/>
          </a:p>
        </p:txBody>
      </p:sp>
      <p:pic>
        <p:nvPicPr>
          <p:cNvPr id="6" name="Picture 5" descr="finallogo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82" t="36296" r="14445" b="44630"/>
          <a:stretch/>
        </p:blipFill>
        <p:spPr>
          <a:xfrm>
            <a:off x="2580565" y="4292600"/>
            <a:ext cx="6094397" cy="2044700"/>
          </a:xfrm>
          <a:prstGeom prst="rect">
            <a:avLst/>
          </a:prstGeom>
        </p:spPr>
      </p:pic>
      <p:pic>
        <p:nvPicPr>
          <p:cNvPr id="10" name="Picture 9" descr="Screen Shot 2012-06-06 at 3.02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97836"/>
            <a:ext cx="5385662" cy="3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227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1509"/>
            <a:ext cx="6508377" cy="1143000"/>
          </a:xfrm>
        </p:spPr>
        <p:txBody>
          <a:bodyPr/>
          <a:lstStyle/>
          <a:p>
            <a:r>
              <a:rPr lang="en-US" dirty="0" smtClean="0"/>
              <a:t>Looking </a:t>
            </a:r>
            <a:r>
              <a:rPr lang="en-US" dirty="0" smtClean="0"/>
              <a:t>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37738"/>
            <a:ext cx="8432801" cy="4493262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Integrate into </a:t>
            </a:r>
            <a:r>
              <a:rPr lang="en-US" sz="2200" dirty="0" err="1" smtClean="0"/>
              <a:t>Disqus</a:t>
            </a:r>
            <a:r>
              <a:rPr lang="en-US" sz="2200" dirty="0" smtClean="0"/>
              <a:t> Labs</a:t>
            </a:r>
            <a:br>
              <a:rPr lang="en-US" sz="2200" dirty="0" smtClean="0"/>
            </a:br>
            <a:endParaRPr lang="en-US" sz="2200" dirty="0"/>
          </a:p>
          <a:p>
            <a:r>
              <a:rPr lang="en-US" sz="2200" dirty="0" smtClean="0"/>
              <a:t>Improve word </a:t>
            </a:r>
            <a:r>
              <a:rPr lang="en-US" sz="2200" dirty="0"/>
              <a:t>c</a:t>
            </a:r>
            <a:r>
              <a:rPr lang="en-US" sz="2200" dirty="0" smtClean="0"/>
              <a:t>loud specs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200" dirty="0" smtClean="0"/>
              <a:t>Show topical relationships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Further drill-down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binocular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3800" y="503038"/>
            <a:ext cx="2159000" cy="16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76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374" y="5257800"/>
            <a:ext cx="6467626" cy="621792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>
                <a:sym typeface="Wingdings"/>
              </a:rPr>
              <a:t> </a:t>
            </a:r>
            <a:r>
              <a:rPr lang="en-US" sz="2800" dirty="0" smtClean="0"/>
              <a:t>Cue questions and feedback.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508000"/>
            <a:ext cx="5458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Alex </a:t>
            </a:r>
            <a:r>
              <a:rPr lang="en-US" sz="2000" b="1" dirty="0" err="1" smtClean="0">
                <a:solidFill>
                  <a:schemeClr val="bg1"/>
                </a:solidFill>
              </a:rPr>
              <a:t>Madjar</a:t>
            </a:r>
            <a:r>
              <a:rPr lang="en-US" sz="2000" b="1" dirty="0" smtClean="0">
                <a:solidFill>
                  <a:schemeClr val="bg1"/>
                </a:solidFill>
              </a:rPr>
              <a:t> (</a:t>
            </a:r>
            <a:r>
              <a:rPr lang="en-US" sz="2000" b="1" dirty="0">
                <a:solidFill>
                  <a:schemeClr val="bg1"/>
                </a:solidFill>
              </a:rPr>
              <a:t>McCormick):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madjara13@</a:t>
            </a:r>
            <a:r>
              <a:rPr lang="en-US" sz="2000" dirty="0" smtClean="0">
                <a:solidFill>
                  <a:schemeClr val="bg1"/>
                </a:solidFill>
              </a:rPr>
              <a:t>gmail.com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Josiah </a:t>
            </a:r>
            <a:r>
              <a:rPr lang="en-US" sz="2000" b="1" dirty="0" err="1" smtClean="0">
                <a:solidFill>
                  <a:schemeClr val="bg1"/>
                </a:solidFill>
              </a:rPr>
              <a:t>Matlack</a:t>
            </a:r>
            <a:r>
              <a:rPr lang="en-US" sz="2000" b="1" dirty="0" smtClean="0">
                <a:solidFill>
                  <a:schemeClr val="bg1"/>
                </a:solidFill>
              </a:rPr>
              <a:t> (</a:t>
            </a:r>
            <a:r>
              <a:rPr lang="en-US" sz="2000" b="1" dirty="0">
                <a:solidFill>
                  <a:schemeClr val="bg1"/>
                </a:solidFill>
              </a:rPr>
              <a:t>McCormick):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jmatlack@u.northwestern.edu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Marisa Paulson (Medill): </a:t>
            </a:r>
            <a:r>
              <a:rPr lang="en-US" sz="2000" dirty="0" err="1" smtClean="0">
                <a:solidFill>
                  <a:schemeClr val="bg1"/>
                </a:solidFill>
              </a:rPr>
              <a:t>marisapaulson@u.northwestern.edu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Ali Pisano (Medill): </a:t>
            </a:r>
            <a:r>
              <a:rPr lang="en-US" sz="2000" dirty="0" err="1" smtClean="0">
                <a:solidFill>
                  <a:schemeClr val="bg1"/>
                </a:solidFill>
              </a:rPr>
              <a:t>apisano@u.northwestern.edu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8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4071"/>
            <a:ext cx="6508377" cy="1143000"/>
          </a:xfrm>
        </p:spPr>
        <p:txBody>
          <a:bodyPr/>
          <a:lstStyle/>
          <a:p>
            <a:r>
              <a:rPr lang="en-US" dirty="0" smtClean="0"/>
              <a:t>The Refine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06600"/>
            <a:ext cx="8153401" cy="5003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Alex </a:t>
            </a:r>
            <a:r>
              <a:rPr lang="en-US" b="1" dirty="0" err="1" smtClean="0">
                <a:solidFill>
                  <a:schemeClr val="accent1"/>
                </a:solidFill>
              </a:rPr>
              <a:t>Madjar</a:t>
            </a:r>
            <a:r>
              <a:rPr lang="en-US" b="1" dirty="0" smtClean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McCormick): </a:t>
            </a:r>
            <a:r>
              <a:rPr lang="en-US" dirty="0" smtClean="0">
                <a:solidFill>
                  <a:srgbClr val="000000"/>
                </a:solidFill>
              </a:rPr>
              <a:t>Tech Developer: Back End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Josiah </a:t>
            </a:r>
            <a:r>
              <a:rPr lang="en-US" b="1" dirty="0" err="1" smtClean="0">
                <a:solidFill>
                  <a:schemeClr val="accent1"/>
                </a:solidFill>
              </a:rPr>
              <a:t>Matlack</a:t>
            </a:r>
            <a:r>
              <a:rPr lang="en-US" b="1" dirty="0" smtClean="0">
                <a:solidFill>
                  <a:schemeClr val="accent1"/>
                </a:solidFill>
              </a:rPr>
              <a:t> (McCormick):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Tech Developer: Front End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Marisa Paulson (Medill): </a:t>
            </a:r>
            <a:r>
              <a:rPr lang="en-US" dirty="0" smtClean="0">
                <a:solidFill>
                  <a:srgbClr val="000000"/>
                </a:solidFill>
              </a:rPr>
              <a:t>Content Creation, Journalistic </a:t>
            </a:r>
            <a:r>
              <a:rPr lang="en-US" dirty="0" smtClean="0">
                <a:solidFill>
                  <a:srgbClr val="000000"/>
                </a:solidFill>
              </a:rPr>
              <a:t>Insight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Website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Ali Pisano (Medill): </a:t>
            </a:r>
            <a:r>
              <a:rPr lang="en-US" dirty="0" smtClean="0">
                <a:solidFill>
                  <a:schemeClr val="tx1"/>
                </a:solidFill>
              </a:rPr>
              <a:t>Content Creation, Journalistic Insight</a:t>
            </a:r>
            <a:r>
              <a:rPr lang="en-US" dirty="0" smtClean="0">
                <a:solidFill>
                  <a:schemeClr val="tx1"/>
                </a:solidFill>
              </a:rPr>
              <a:t>, Graphics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Josiah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7" y="3203520"/>
            <a:ext cx="871523" cy="1010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li.jp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90" b="6088"/>
          <a:stretch/>
        </p:blipFill>
        <p:spPr>
          <a:xfrm>
            <a:off x="119077" y="5634201"/>
            <a:ext cx="871523" cy="1001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lex2.jpeg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333"/>
          <a:stretch/>
        </p:blipFill>
        <p:spPr>
          <a:xfrm>
            <a:off x="127545" y="1884921"/>
            <a:ext cx="863055" cy="106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MarisaPaulson.jpg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834" b="21214"/>
          <a:stretch/>
        </p:blipFill>
        <p:spPr>
          <a:xfrm>
            <a:off x="113923" y="4454831"/>
            <a:ext cx="876677" cy="955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0499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1509"/>
            <a:ext cx="6508377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Comments </a:t>
            </a:r>
            <a:r>
              <a:rPr lang="en-US" dirty="0"/>
              <a:t>M</a:t>
            </a:r>
            <a:r>
              <a:rPr lang="en-US" dirty="0" smtClean="0"/>
              <a:t>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286000"/>
            <a:ext cx="6584578" cy="4498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Online news allows the audience to </a:t>
            </a:r>
            <a:r>
              <a:rPr lang="en-US" sz="2200" b="1" dirty="0" smtClean="0"/>
              <a:t>participate</a:t>
            </a:r>
            <a:br>
              <a:rPr lang="en-US" sz="2200" b="1" dirty="0" smtClean="0"/>
            </a:br>
            <a:endParaRPr lang="en-US" sz="2200" b="1" dirty="0" smtClean="0"/>
          </a:p>
          <a:p>
            <a:r>
              <a:rPr lang="en-US" sz="2200" dirty="0" smtClean="0"/>
              <a:t>People expect to have their voice heard and want to engage in dialogue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Participation drives </a:t>
            </a:r>
            <a:r>
              <a:rPr lang="en-US" sz="2200" b="1" dirty="0" smtClean="0"/>
              <a:t>return engagement</a:t>
            </a:r>
            <a:endParaRPr lang="en-US" sz="2200" b="1" dirty="0" smtClean="0"/>
          </a:p>
        </p:txBody>
      </p:sp>
      <p:pic>
        <p:nvPicPr>
          <p:cNvPr id="4" name="Picture 3" descr="voicehear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r="7515" b="4336"/>
          <a:stretch/>
        </p:blipFill>
        <p:spPr>
          <a:xfrm>
            <a:off x="6965577" y="4210521"/>
            <a:ext cx="2191124" cy="26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4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791509"/>
            <a:ext cx="6972299" cy="1143000"/>
          </a:xfrm>
        </p:spPr>
        <p:txBody>
          <a:bodyPr/>
          <a:lstStyle/>
          <a:p>
            <a:r>
              <a:rPr lang="en-US" dirty="0" smtClean="0"/>
              <a:t>Commenting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4400"/>
            <a:ext cx="8686801" cy="4638038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High</a:t>
            </a:r>
            <a:r>
              <a:rPr lang="en-US" sz="2200" dirty="0"/>
              <a:t> volume</a:t>
            </a:r>
          </a:p>
          <a:p>
            <a:r>
              <a:rPr lang="en-US" sz="2200" b="1" dirty="0" smtClean="0"/>
              <a:t>Off </a:t>
            </a:r>
            <a:r>
              <a:rPr lang="en-US" sz="2200" dirty="0" smtClean="0"/>
              <a:t>topic</a:t>
            </a:r>
            <a:endParaRPr lang="en-US" sz="2200" dirty="0"/>
          </a:p>
          <a:p>
            <a:r>
              <a:rPr lang="en-US" sz="2200" dirty="0" smtClean="0"/>
              <a:t>Profane</a:t>
            </a:r>
            <a:endParaRPr lang="en-US" sz="2200" dirty="0"/>
          </a:p>
          <a:p>
            <a:r>
              <a:rPr lang="en-US" sz="2200" dirty="0" smtClean="0"/>
              <a:t>Prone to </a:t>
            </a:r>
            <a:r>
              <a:rPr lang="en-US" sz="2200" u="sng" dirty="0" smtClean="0"/>
              <a:t>spam and trolls</a:t>
            </a:r>
            <a:endParaRPr lang="en-US" sz="2200" u="sng" dirty="0"/>
          </a:p>
          <a:p>
            <a:r>
              <a:rPr lang="en-US" sz="2200" b="1" dirty="0" smtClean="0"/>
              <a:t>Difficult </a:t>
            </a:r>
            <a:r>
              <a:rPr lang="en-US" sz="2200" b="1" dirty="0"/>
              <a:t>to </a:t>
            </a:r>
            <a:r>
              <a:rPr lang="en-US" sz="2200" b="1" dirty="0" smtClean="0"/>
              <a:t>find comments that interest you because they aren’t organized for browsing</a:t>
            </a:r>
          </a:p>
          <a:p>
            <a:pPr lvl="2"/>
            <a:r>
              <a:rPr lang="en-US" sz="2200" dirty="0" smtClean="0"/>
              <a:t>Usually has </a:t>
            </a:r>
            <a:r>
              <a:rPr lang="en-US" sz="2200" dirty="0" smtClean="0"/>
              <a:t>only </a:t>
            </a:r>
            <a:r>
              <a:rPr lang="en-US" sz="2200" b="1" dirty="0"/>
              <a:t>two</a:t>
            </a:r>
            <a:r>
              <a:rPr lang="en-US" sz="2200" dirty="0"/>
              <a:t> sort options: </a:t>
            </a:r>
            <a:r>
              <a:rPr lang="en-US" sz="2200" dirty="0" smtClean="0"/>
              <a:t>chronological </a:t>
            </a:r>
            <a:r>
              <a:rPr lang="en-US" sz="2200" dirty="0" smtClean="0"/>
              <a:t>or </a:t>
            </a:r>
            <a:r>
              <a:rPr lang="en-US" sz="2200" dirty="0"/>
              <a:t>most </a:t>
            </a:r>
            <a:r>
              <a:rPr lang="en-US" sz="2200" dirty="0" smtClean="0"/>
              <a:t>popular</a:t>
            </a:r>
            <a:endParaRPr lang="en-US" sz="2200" dirty="0"/>
          </a:p>
        </p:txBody>
      </p:sp>
      <p:pic>
        <p:nvPicPr>
          <p:cNvPr id="8" name="Picture 7" descr="approac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2800" y="1934509"/>
            <a:ext cx="2882900" cy="22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7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52543"/>
            <a:ext cx="6508377" cy="676255"/>
          </a:xfrm>
        </p:spPr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/>
              <a:t>Refine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47900"/>
            <a:ext cx="8555368" cy="4610100"/>
          </a:xfrm>
        </p:spPr>
        <p:txBody>
          <a:bodyPr>
            <a:noAutofit/>
          </a:bodyPr>
          <a:lstStyle/>
          <a:p>
            <a:r>
              <a:rPr lang="en-US" sz="2200" dirty="0"/>
              <a:t>Refine is </a:t>
            </a:r>
            <a:r>
              <a:rPr lang="en-US" sz="2200" b="1" dirty="0" smtClean="0"/>
              <a:t>tool </a:t>
            </a:r>
            <a:r>
              <a:rPr lang="en-US" sz="2200" b="1" dirty="0"/>
              <a:t>that categorizes comments visually based on </a:t>
            </a:r>
            <a:r>
              <a:rPr lang="en-US" sz="2200" b="1" dirty="0" smtClean="0"/>
              <a:t>key terms. 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2200" b="1" dirty="0" smtClean="0"/>
          </a:p>
          <a:p>
            <a:r>
              <a:rPr lang="en-US" sz="2200" dirty="0" smtClean="0"/>
              <a:t>Users can find what’s relevant and interesting </a:t>
            </a:r>
            <a:r>
              <a:rPr lang="en-US" sz="2200" b="1" dirty="0" smtClean="0"/>
              <a:t>to them.</a:t>
            </a:r>
            <a:br>
              <a:rPr lang="en-US" sz="2200" b="1" dirty="0" smtClean="0"/>
            </a:br>
            <a:endParaRPr lang="en-US" sz="2200" b="1" dirty="0" smtClean="0"/>
          </a:p>
          <a:p>
            <a:r>
              <a:rPr lang="en-US" sz="2200" dirty="0" smtClean="0"/>
              <a:t>Linear lists of comments </a:t>
            </a:r>
            <a:r>
              <a:rPr lang="en-US" sz="2200" b="1" dirty="0" smtClean="0">
                <a:sym typeface="Wingdings"/>
              </a:rPr>
              <a:t>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smtClean="0"/>
              <a:t>topically organized browsing and drill-down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News </a:t>
            </a:r>
            <a:r>
              <a:rPr lang="en-US" sz="2200" dirty="0" smtClean="0"/>
              <a:t>organizations </a:t>
            </a:r>
            <a:r>
              <a:rPr lang="en-US" sz="2200" dirty="0"/>
              <a:t>can offer </a:t>
            </a:r>
            <a:r>
              <a:rPr lang="en-US" sz="2200" b="1" dirty="0"/>
              <a:t>a more personalized </a:t>
            </a:r>
            <a:r>
              <a:rPr lang="en-US" sz="2200" dirty="0" smtClean="0"/>
              <a:t>experience 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298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791509"/>
            <a:ext cx="6972299" cy="1143000"/>
          </a:xfrm>
        </p:spPr>
        <p:txBody>
          <a:bodyPr/>
          <a:lstStyle/>
          <a:p>
            <a:r>
              <a:rPr lang="en-US" dirty="0" err="1" smtClean="0"/>
              <a:t>Disqus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99" y="2133600"/>
            <a:ext cx="6642100" cy="4739638"/>
          </a:xfrm>
        </p:spPr>
        <p:txBody>
          <a:bodyPr>
            <a:noAutofit/>
          </a:bodyPr>
          <a:lstStyle/>
          <a:p>
            <a:r>
              <a:rPr lang="en-US" sz="2300" dirty="0" err="1" smtClean="0"/>
              <a:t>Disqus</a:t>
            </a:r>
            <a:r>
              <a:rPr lang="en-US" sz="2300" dirty="0" smtClean="0"/>
              <a:t> is </a:t>
            </a:r>
            <a:r>
              <a:rPr lang="en-US" sz="2300" dirty="0"/>
              <a:t>an online discussion and commenting service for </a:t>
            </a:r>
            <a:r>
              <a:rPr lang="en-US" sz="2300" dirty="0" smtClean="0"/>
              <a:t>websites. </a:t>
            </a:r>
            <a:br>
              <a:rPr lang="en-US" sz="2300" dirty="0" smtClean="0"/>
            </a:br>
            <a:endParaRPr lang="en-US" sz="2300" dirty="0" smtClean="0"/>
          </a:p>
          <a:p>
            <a:r>
              <a:rPr lang="en-US" sz="2300" dirty="0" smtClean="0"/>
              <a:t>Has full API for developers</a:t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r>
              <a:rPr lang="en-US" sz="2300" dirty="0" smtClean="0"/>
              <a:t>Used by many major publications</a:t>
            </a:r>
          </a:p>
        </p:txBody>
      </p:sp>
      <p:pic>
        <p:nvPicPr>
          <p:cNvPr id="4" name="Picture 3" descr="Screen Shot 2012-06-03 at 11.1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99" y="2425700"/>
            <a:ext cx="1684421" cy="571500"/>
          </a:xfrm>
          <a:prstGeom prst="rect">
            <a:avLst/>
          </a:prstGeom>
        </p:spPr>
      </p:pic>
      <p:pic>
        <p:nvPicPr>
          <p:cNvPr id="5" name="Picture 4" descr="Screen Shot 2012-06-03 at 11.11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18" y="3074479"/>
            <a:ext cx="1703202" cy="35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9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" y="1063643"/>
            <a:ext cx="7054476" cy="67625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67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refinecomments.herokuapp.com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6295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63643"/>
            <a:ext cx="6508377" cy="676255"/>
          </a:xfrm>
        </p:spPr>
        <p:txBody>
          <a:bodyPr/>
          <a:lstStyle/>
          <a:p>
            <a:r>
              <a:rPr lang="en-US" dirty="0" smtClean="0"/>
              <a:t>How Refine Works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7692231"/>
              </p:ext>
            </p:extLst>
          </p:nvPr>
        </p:nvGraphicFramePr>
        <p:xfrm>
          <a:off x="228598" y="2260600"/>
          <a:ext cx="8686801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6104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87400"/>
            <a:ext cx="6508377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spc="300" dirty="0" smtClean="0"/>
              <a:t>Refine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7" name="Picture 6" descr="success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4699000"/>
            <a:ext cx="2730499" cy="215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2309031"/>
            <a:ext cx="6959601" cy="45592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Both editorial </a:t>
            </a:r>
            <a:r>
              <a:rPr lang="en-US" sz="2200" b="1" dirty="0" smtClean="0"/>
              <a:t>staff and news consumers benefit</a:t>
            </a:r>
            <a:r>
              <a:rPr lang="en-US" sz="2200" b="1" dirty="0" smtClean="0"/>
              <a:t>:</a:t>
            </a:r>
          </a:p>
          <a:p>
            <a:pPr marL="685800" lvl="4">
              <a:spcBef>
                <a:spcPts val="1800"/>
              </a:spcBef>
            </a:pPr>
            <a:r>
              <a:rPr lang="en-US" sz="2200" dirty="0" err="1" smtClean="0"/>
              <a:t>CNN.com</a:t>
            </a:r>
            <a:r>
              <a:rPr lang="en-US" sz="2200" dirty="0" smtClean="0"/>
              <a:t> readers discover interesting reactions.</a:t>
            </a:r>
            <a:br>
              <a:rPr lang="en-US" sz="2200" dirty="0" smtClean="0"/>
            </a:br>
            <a:endParaRPr lang="en-US" sz="2200" b="1" dirty="0" smtClean="0"/>
          </a:p>
          <a:p>
            <a:pPr marL="685800" lvl="4">
              <a:spcBef>
                <a:spcPts val="1800"/>
              </a:spcBef>
            </a:pPr>
            <a:r>
              <a:rPr lang="en-US" sz="2200" dirty="0"/>
              <a:t>CNN sets itself apart—no other news website is doing this right now.</a:t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b="1" dirty="0" smtClean="0"/>
          </a:p>
          <a:p>
            <a:pPr lvl="2"/>
            <a:r>
              <a:rPr lang="en-US" sz="2200" dirty="0" smtClean="0"/>
              <a:t>CNN will not have to dedicate as much manpower, money, and time to monitor.</a:t>
            </a:r>
          </a:p>
          <a:p>
            <a:pPr marL="457200" lvl="2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21470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15281</TotalTime>
  <Words>203</Words>
  <Application>Microsoft Macintosh PowerPoint</Application>
  <PresentationFormat>On-screen Show (4:3)</PresentationFormat>
  <Paragraphs>73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PowerPoint Presentation</vt:lpstr>
      <vt:lpstr>The Refine Team</vt:lpstr>
      <vt:lpstr>Why Comments Matter</vt:lpstr>
      <vt:lpstr>Commenting Problems</vt:lpstr>
      <vt:lpstr>Introducing Refine </vt:lpstr>
      <vt:lpstr>Disqus</vt:lpstr>
      <vt:lpstr>DEMO</vt:lpstr>
      <vt:lpstr>How Refine Works</vt:lpstr>
      <vt:lpstr>Why Refine Works</vt:lpstr>
      <vt:lpstr>Looking Ahead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Paulson</dc:creator>
  <cp:lastModifiedBy>Marisa Paulson</cp:lastModifiedBy>
  <cp:revision>60</cp:revision>
  <cp:lastPrinted>2012-05-23T22:58:18Z</cp:lastPrinted>
  <dcterms:created xsi:type="dcterms:W3CDTF">2012-05-30T15:22:02Z</dcterms:created>
  <dcterms:modified xsi:type="dcterms:W3CDTF">2012-06-06T20:06:56Z</dcterms:modified>
</cp:coreProperties>
</file>