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00"/>
    <a:srgbClr val="B2B2B2"/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21" d="100"/>
          <a:sy n="121" d="100"/>
        </p:scale>
        <p:origin x="1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803986D-0EBE-4CBE-BB64-B379616698D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12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4:03:20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0 176 24575,'9'2'0,"6"2"0,5 1 0,7 0 0,5 1 0,3-1 0,15 0 0,24 3 0,-22-4 0,3 1 0,7 0 0,0 0 0,-4-1 0,-2-1 0,32 1 0,-28-2 0,15 3 0,-20-2 0,6 0 0,18 1 0,5 0 0,6 0 0,3-1 0,0-1 0,0-1 0,1-1 0,0 0 0,-3-1 0,-1 0 0,0 0 0,-4 0 0,-16 1 0,-7 0 0,17 0 0,-42 0 0,-19 0 0,15 0 0,23-2 0,17 1 0,2-1 0,-8 1 0,-4 0 0,4 0 0,29-1 0,-34 2 0,2 0 0,1 1 0,0-1 0,-9 1 0,-6 0 0,13 0 0,-38 0 0,-11-1 0,6 0 0,6 0 0,5 0 0,-3 0 0,-10 0 0,-6 0 0,-8 0 0,2 0 0,1 0 0,1 0 0,1 0 0,13 3 0,10 1 0,2 0 0,-5-1 0,-6-2 0,-3 0 0,-1 1 0,8-2 0,7 0 0,2 0 0,-1 0 0,-17 0 0,-12 0 0,3 1 0,2 0 0,-1 0 0,-11-12 0,-14-9 0,-3-1 0,2-1 0,6 7 0,0-8 0,-8-16 0,-8-9 0,2 4 0,6 13 0,10 18 0,7 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4:03:22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1 24575,'-3'15'0,"-8"17"0,4-13 0,-13 18 0,6-14 0,-7 10 0,0 7 0,5 0 0,2-4 0,5-5 0,2-7 0,0-2 0,0 6 0,-3 9 0,0 1 0,3-8 0,9-23 0,1-8 0,4-9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4:06:02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24575,'29'-5'0,"15"-2"0,23-2 0,13-1 0,5 4 0,4 2 0,5 2 0,6 2 0,-49 1 0,1-1 0,-1 0 0,1 1 0,44 2 0,-8 0 0,-10 0 0,-10-1 0,-13 0 0,-14-1 0,-11-1 0,-1-1 0,8 0 0,16 0 0,15 1 0,6 0 0,-5 1 0,-20 0 0,-21 0 0,-16-1 0,-14-1 0,-21 1 0,14 1 0,-16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4:06:09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5054 457 24575,'-8'6'0,"-3"1"0,-10 4 0,-14-2 0,-30-3 0,15-4 0,-5-1 0,-16-1 0,-4-1 0,-9 0 0,-2 0 0,0 0 0,2 0 0,10 1 0,4-1 0,12 1 0,4 0 0,-41-1 0,7-1 0,-9 1 0,44-1 0,0 1 0,0 0 0,-1 0 0,1-1 0,0 0 0,-3-1 0,-1-1 0,-5 0 0,-1 0 0,-9 0 0,-1 1 0,-1 0 0,2 0 0,11 2 0,4 0 0,-24 1 0,41 0 0,18 0 0,-1-1 0,-11-2 0,-11-1 0,-13-3 0,-23-1 0,29 4 0,-4 1 0,-6 0 0,-1 1 0,3 0 0,2 2 0,-28 0 0,44 0 0,13 0 0,-6-1 0,-35-4 0,18 2 0,-2-1 0,-5-1 0,1 0 0,6 0 0,4 1 0,-18 0 0,28 2 0,3 2 0,-17-1 0,-13-1 0,-2 0 0,11 1 0,18 1 0,12 0 0,7 0 0,10 0 0,1 0 0,3 0 0,-16-1 0,-36-4 0,7 0 0,-6-1 0,-10-1 0,-1-1 0,-1 1 0,3-1 0,-33-2 0,48 4 0,26 4 0,7-1 0,-18-2 0,-32-7 0,-27-3 0,34 5 0,7 1 0,53 9 0,-4 0 0,-2 0 0,0 0 0,0 0 0,-7 0 0,-1 0 0,1-1 0,7-2 0,10-2 0,2-2 0,3-4 0,3-4 0,1-2 0,8-4 0,23-7 0,27-9 0,-25 15 0,1 1 0,40-17 0,-42 18 0,-44 17 0,-15 8 0,-6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4:06:09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24575,'9'16'0,"27"31"0,1-2 0,8 7 0,-1-5 0,4 4 0,2 0-312,7 5 0,2 0 0,-1-1 312,-2-4 0,0-1 0,-3-5 153,9 8 1,-6-9-154,3-3 156,-38-31-156,-21-19 0,1 1 0,-3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238E98-464C-471B-9527-043FEDE3F0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8345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D5654F6-9CDA-41D6-BABF-18B189F11EA6}" type="slidenum">
              <a:rPr lang="zh-TW" altLang="en-US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86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F808E98-1C91-484E-8154-A9461B81F4C2}" type="slidenum">
              <a:rPr lang="zh-TW" altLang="en-US" smtClean="0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6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B54D7FE-3DB1-4B04-96C0-D229287F9334}" type="slidenum">
              <a:rPr lang="zh-TW" altLang="en-US" smtClean="0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3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4A36926-48A6-4B78-A073-59D9BA7AB72F}" type="slidenum">
              <a:rPr lang="zh-TW" altLang="en-US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57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146D833-44C5-4EEE-9980-A6545652EF4E}" type="slidenum">
              <a:rPr lang="zh-TW" altLang="en-US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70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77F3B58-6FB4-4F61-B50F-FE6F29CD75F0}" type="slidenum">
              <a:rPr lang="zh-TW" altLang="en-US" smtClean="0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0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D767986-ADF1-431B-AF7D-BACAD766451E}" type="slidenum">
              <a:rPr lang="zh-TW" altLang="en-US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94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225AEE4-698E-41BA-882D-5EF1FEEF9924}" type="slidenum">
              <a:rPr lang="zh-TW" altLang="en-US" smtClean="0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2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6694E95-6E94-4071-AE90-A25358E94B92}" type="slidenum">
              <a:rPr lang="zh-TW" altLang="en-US" smtClean="0"/>
              <a:pPr>
                <a:spcBef>
                  <a:spcPct val="0"/>
                </a:spcBef>
              </a:pPr>
              <a:t>7</a:t>
            </a:fld>
            <a:endParaRPr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01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7204C22-9A9D-4218-8445-026AE4B17DF6}" type="slidenum">
              <a:rPr lang="zh-TW" altLang="en-US" smtClean="0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CC72B73-B90E-4A49-9E7E-F79BFB0DDC92}" type="slidenum">
              <a:rPr lang="zh-TW" altLang="en-US" smtClean="0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7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11879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187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65DA2-6FF4-4F6E-9009-D111B012994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554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4F29A-80D2-4697-AC63-BAE45E5677D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608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6AB65-F187-41BC-B0EE-0AAE49F3CB7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919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1E1DB-6826-4373-969F-3F6EA512798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587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44C4-B39B-4E19-A4CD-08C82792B4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043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9D213-DC73-498E-81F6-10BCEB49C7E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796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3F4EC-5E2B-4A53-AF55-4981A057B6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526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98230-99B3-4584-BD47-9161A4E1B8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014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F4483-AB91-4FB8-9439-13F6CFC0F83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031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E6224-5BF2-408B-A9F3-CF538CF328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289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B1002-4680-4547-815A-ED829B77F63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826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23557-95E7-4DA5-99E9-DAADDF497C6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691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1776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776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776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776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11777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1777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777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1177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A6000C65-543F-4BE5-957C-5B119DB9D90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kumimoji="1"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4D0D4CE5-EE1D-40D5-B906-3DA6CCFB3D8C}" type="slidenum">
              <a:rPr kumimoji="0" lang="zh-TW" altLang="en-US" smtClean="0"/>
              <a:pPr eaLnBrk="1" hangingPunct="1">
                <a:defRPr/>
              </a:pPr>
              <a:t>1</a:t>
            </a:fld>
            <a:endParaRPr kumimoji="0" lang="en-US" altLang="zh-TW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2636838"/>
            <a:ext cx="6624637" cy="89376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6100"/>
              <a:t>資 料 結 構	</a:t>
            </a:r>
            <a:r>
              <a:rPr lang="zh-TW" altLang="en-US" sz="2800"/>
              <a:t>第一章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64163" y="5013325"/>
            <a:ext cx="3232150" cy="7334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800" dirty="0"/>
              <a:t>陳興夏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61DD9F94-BAFF-4835-833C-80F2D88DC0C7}" type="slidenum">
              <a:rPr kumimoji="0" lang="zh-TW" altLang="en-US" smtClean="0"/>
              <a:pPr eaLnBrk="1" hangingPunct="1">
                <a:defRPr/>
              </a:pPr>
              <a:t>10</a:t>
            </a:fld>
            <a:endParaRPr kumimoji="0" lang="en-US" altLang="zh-TW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效率分析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589587"/>
          </a:xfrm>
        </p:spPr>
        <p:txBody>
          <a:bodyPr anchor="ctr" anchorCtr="1"/>
          <a:lstStyle/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 b="1" dirty="0"/>
              <a:t>空間：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dirty="0"/>
              <a:t>（１）固定空間需求</a:t>
            </a:r>
            <a:endParaRPr lang="en-US" altLang="zh-TW" sz="1600" dirty="0"/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dirty="0"/>
              <a:t>	例：</a:t>
            </a:r>
            <a:r>
              <a:rPr lang="zh-TW" altLang="en-US" sz="1600" dirty="0">
                <a:solidFill>
                  <a:srgbClr val="FFFF00"/>
                </a:solidFill>
              </a:rPr>
              <a:t>主程式</a:t>
            </a:r>
            <a:r>
              <a:rPr lang="zh-TW" altLang="en-US" sz="1600" dirty="0"/>
              <a:t>，</a:t>
            </a:r>
            <a:r>
              <a:rPr lang="zh-TW" altLang="en-US" sz="1600" dirty="0">
                <a:solidFill>
                  <a:srgbClr val="FF0000"/>
                </a:solidFill>
              </a:rPr>
              <a:t>固定</a:t>
            </a:r>
            <a:r>
              <a:rPr lang="zh-TW" altLang="en-US" sz="1600" dirty="0"/>
              <a:t>變數。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dirty="0"/>
              <a:t>（</a:t>
            </a:r>
            <a:r>
              <a:rPr lang="en-US" altLang="zh-TW" sz="1600" dirty="0"/>
              <a:t>2</a:t>
            </a:r>
            <a:r>
              <a:rPr lang="zh-TW" altLang="en-US" sz="1600" dirty="0"/>
              <a:t>）</a:t>
            </a:r>
            <a:r>
              <a:rPr lang="zh-TW" altLang="en-US" sz="1600" dirty="0">
                <a:solidFill>
                  <a:srgbClr val="FF0000"/>
                </a:solidFill>
              </a:rPr>
              <a:t>可變</a:t>
            </a:r>
            <a:r>
              <a:rPr lang="zh-TW" altLang="en-US" sz="1600" dirty="0"/>
              <a:t>空間需求 </a:t>
            </a:r>
            <a:r>
              <a:rPr lang="en-US" altLang="zh-TW" sz="1600" b="1" dirty="0">
                <a:solidFill>
                  <a:srgbClr val="FF0000"/>
                </a:solidFill>
                <a:effectLst/>
              </a:rPr>
              <a:t>(Important)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dirty="0"/>
              <a:t>	例：</a:t>
            </a:r>
            <a:r>
              <a:rPr lang="zh-TW" altLang="en-US" sz="1600" b="1" dirty="0">
                <a:solidFill>
                  <a:srgbClr val="FF0000"/>
                </a:solidFill>
              </a:rPr>
              <a:t>動態宣告</a:t>
            </a:r>
            <a:r>
              <a:rPr lang="zh-TW" altLang="en-US" sz="1600" dirty="0"/>
              <a:t>，</a:t>
            </a:r>
            <a:r>
              <a:rPr lang="zh-TW" altLang="en-US" sz="1600" dirty="0">
                <a:solidFill>
                  <a:srgbClr val="FFFF00"/>
                </a:solidFill>
              </a:rPr>
              <a:t>副程式</a:t>
            </a:r>
            <a:r>
              <a:rPr lang="zh-TW" altLang="en-US" sz="1600" dirty="0"/>
              <a:t>。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dirty="0"/>
              <a:t>全部空間＝固定空間需求 </a:t>
            </a:r>
            <a:r>
              <a:rPr lang="en-US" altLang="zh-TW" sz="1600" dirty="0"/>
              <a:t>+ </a:t>
            </a:r>
            <a:r>
              <a:rPr lang="zh-TW" altLang="en-US" sz="1600" b="1" dirty="0">
                <a:solidFill>
                  <a:srgbClr val="FF0000"/>
                </a:solidFill>
              </a:rPr>
              <a:t>可變空間需求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 b="1" dirty="0"/>
              <a:t>時間：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dirty="0"/>
              <a:t>程式使用時間＝編譯＋執行</a:t>
            </a:r>
            <a:r>
              <a:rPr lang="zh-TW" alt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（時間一般只考慮執行時間）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b="1" dirty="0">
                <a:solidFill>
                  <a:srgbClr val="FF0000"/>
                </a:solidFill>
                <a:effectLst/>
              </a:rPr>
              <a:t>程式執行時間以步驟為計算單位 </a:t>
            </a:r>
            <a:r>
              <a:rPr lang="en-US" altLang="zh-TW" sz="1600" b="1" dirty="0">
                <a:solidFill>
                  <a:srgbClr val="FF0000"/>
                </a:solidFill>
                <a:effectLst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effectLst/>
              </a:rPr>
              <a:t>粗略</a:t>
            </a:r>
            <a:r>
              <a:rPr lang="en-US" altLang="zh-TW" sz="1600" b="1" dirty="0">
                <a:solidFill>
                  <a:srgbClr val="FF0000"/>
                </a:solidFill>
                <a:effectLst/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  <a:effectLst/>
              </a:rPr>
              <a:t> </a:t>
            </a:r>
            <a:endParaRPr lang="en-US" altLang="zh-TW" sz="1600" b="1" dirty="0">
              <a:solidFill>
                <a:srgbClr val="FF0000"/>
              </a:solidFill>
              <a:effectLst/>
            </a:endParaRP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dirty="0"/>
              <a:t>例：</a:t>
            </a:r>
          </a:p>
          <a:p>
            <a:pPr marL="1524000" lvl="2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float sum(float list[],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n) {</a:t>
            </a:r>
          </a:p>
          <a:p>
            <a:pPr marL="1524000" lvl="2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float temp = 0;</a:t>
            </a:r>
          </a:p>
          <a:p>
            <a:pPr marL="1524000" lvl="2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1524000" lvl="2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for (i = 0; i &lt; n; i++) temp += list[i];</a:t>
            </a:r>
          </a:p>
          <a:p>
            <a:pPr marL="1524000" lvl="2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return temp;</a:t>
            </a:r>
          </a:p>
          <a:p>
            <a:pPr marL="1524000" lvl="2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dirty="0"/>
              <a:t>例：</a:t>
            </a:r>
          </a:p>
          <a:p>
            <a:pPr marL="1524000" lvl="2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float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rsum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(float list[],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n) {</a:t>
            </a:r>
          </a:p>
          <a:p>
            <a:pPr marL="1524000" lvl="2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if (n) return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rsum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(list, n - 1) + list[n - 1];</a:t>
            </a:r>
          </a:p>
          <a:p>
            <a:pPr marL="1524000" lvl="2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1524000" lvl="2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註</a:t>
            </a:r>
            <a:r>
              <a:rPr lang="en-US" altLang="zh-TW" sz="16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 </a:t>
            </a:r>
            <a:r>
              <a:rPr lang="zh-TW" alt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步驟相同，但第二例較耗時</a:t>
            </a:r>
            <a:endParaRPr lang="zh-TW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FBA48-CE2F-70EA-DAEC-EB07001E8777}"/>
              </a:ext>
            </a:extLst>
          </p:cNvPr>
          <p:cNvSpPr txBox="1"/>
          <p:nvPr/>
        </p:nvSpPr>
        <p:spPr>
          <a:xfrm>
            <a:off x="7020272" y="3560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程式會執行幾行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D0DCDF-AA82-9993-8321-66721E4ACFAD}"/>
              </a:ext>
            </a:extLst>
          </p:cNvPr>
          <p:cNvGrpSpPr/>
          <p:nvPr/>
        </p:nvGrpSpPr>
        <p:grpSpPr>
          <a:xfrm>
            <a:off x="5623121" y="3607382"/>
            <a:ext cx="1391760" cy="285840"/>
            <a:chOff x="5623121" y="3607382"/>
            <a:chExt cx="139176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27D69E0-EFA6-028F-9E68-BE1F04E081BF}"/>
                    </a:ext>
                  </a:extLst>
                </p14:cNvPr>
                <p14:cNvContentPartPr/>
                <p14:nvPr/>
              </p14:nvContentPartPr>
              <p14:xfrm>
                <a:off x="5623121" y="3607382"/>
                <a:ext cx="1391760" cy="104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27D69E0-EFA6-028F-9E68-BE1F04E081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14121" y="3598382"/>
                  <a:ext cx="1409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61122A-AC79-A822-3E39-C88CF03A3C18}"/>
                    </a:ext>
                  </a:extLst>
                </p14:cNvPr>
                <p14:cNvContentPartPr/>
                <p14:nvPr/>
              </p14:nvContentPartPr>
              <p14:xfrm>
                <a:off x="6947561" y="3715742"/>
                <a:ext cx="66600" cy="17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61122A-AC79-A822-3E39-C88CF03A3C1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38921" y="3707102"/>
                  <a:ext cx="84240" cy="195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5B681B40-595D-4533-B8A2-E7CD2E0A52C6}" type="slidenum">
              <a:rPr kumimoji="0" lang="zh-TW" altLang="en-US" smtClean="0"/>
              <a:pPr eaLnBrk="1" hangingPunct="1">
                <a:defRPr/>
              </a:pPr>
              <a:t>11</a:t>
            </a:fld>
            <a:endParaRPr kumimoji="0" lang="en-US" altLang="zh-TW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漸近式表示法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 anchor="ctr" anchorCtr="1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/>
              <a:t>定義：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 dirty="0"/>
              <a:t>	f (n) = O(g(n)) ↔ </a:t>
            </a:r>
            <a:r>
              <a:rPr lang="zh-TW" altLang="en-US" sz="2800" dirty="0"/>
              <a:t>存在 </a:t>
            </a:r>
            <a:r>
              <a:rPr lang="en-US" altLang="zh-TW" sz="2800" dirty="0"/>
              <a:t>c (</a:t>
            </a:r>
            <a:r>
              <a:rPr lang="zh-TW" altLang="en-US" sz="2800" dirty="0"/>
              <a:t>常數</a:t>
            </a:r>
            <a:r>
              <a:rPr lang="en-US" altLang="zh-TW" sz="2800" dirty="0"/>
              <a:t>) , N &gt; 0 </a:t>
            </a:r>
            <a:r>
              <a:rPr lang="zh-TW" altLang="en-US" sz="2800" dirty="0"/>
              <a:t>使得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/>
              <a:t>	對所有</a:t>
            </a:r>
            <a:r>
              <a:rPr lang="en-US" altLang="zh-TW" sz="2800" dirty="0"/>
              <a:t>n ≥ N ,f(n) ≤ c * g(n)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/>
              <a:t>例：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/>
              <a:t>（１）</a:t>
            </a:r>
            <a:r>
              <a:rPr lang="en-US" altLang="zh-TW" sz="2400" dirty="0"/>
              <a:t>3n + 2 = O(n)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/>
              <a:t>（２）</a:t>
            </a:r>
            <a:r>
              <a:rPr lang="en-US" altLang="zh-TW" sz="2400" dirty="0"/>
              <a:t>10n*n +4n +2 = O (n*n)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/>
              <a:t>（３）</a:t>
            </a:r>
            <a:r>
              <a:rPr lang="en-US" altLang="zh-TW" sz="2400" dirty="0"/>
              <a:t>2n*n + n*n*n = O (n*n*n)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/>
              <a:t>（４）</a:t>
            </a:r>
            <a:r>
              <a:rPr lang="en-US" altLang="zh-TW" sz="2000" dirty="0"/>
              <a:t>O(1) &lt; O(log n) &lt; O(n) &lt; O (n log n ) &lt; O(n*n)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/>
              <a:t>（５）二元搜尋法之速度為</a:t>
            </a:r>
            <a:r>
              <a:rPr lang="en-US" altLang="zh-TW" sz="2800" dirty="0"/>
              <a:t>O(log</a:t>
            </a:r>
            <a:r>
              <a:rPr lang="en-US" altLang="zh-TW" sz="2000" baseline="-25000" dirty="0">
                <a:effectLst/>
              </a:rPr>
              <a:t>2</a:t>
            </a:r>
            <a:r>
              <a:rPr lang="en-US" altLang="zh-TW" sz="2800" dirty="0"/>
              <a:t> n)</a:t>
            </a:r>
            <a:r>
              <a:rPr lang="zh-TW" altLang="en-US" sz="2800" dirty="0"/>
              <a:t>，</a:t>
            </a:r>
            <a:r>
              <a:rPr lang="en-US" altLang="zh-TW" sz="2800" dirty="0"/>
              <a:t>n</a:t>
            </a:r>
            <a:r>
              <a:rPr lang="zh-TW" altLang="en-US" sz="2800" dirty="0"/>
              <a:t>為搜尋收列之所有元素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D3A82-33A6-2A90-A2E5-E2008C094952}"/>
              </a:ext>
            </a:extLst>
          </p:cNvPr>
          <p:cNvSpPr txBox="1"/>
          <p:nvPr/>
        </p:nvSpPr>
        <p:spPr>
          <a:xfrm>
            <a:off x="3563888" y="367788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  </a:t>
            </a:r>
            <a:r>
              <a:rPr lang="en-US" dirty="0" err="1">
                <a:solidFill>
                  <a:srgbClr val="FF0000"/>
                </a:solidFill>
              </a:rPr>
              <a:t>此程式有n行</a:t>
            </a:r>
            <a:endParaRPr lang="en-TW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5FCAA-F0BC-217E-9F23-2FBB95765E96}"/>
              </a:ext>
            </a:extLst>
          </p:cNvPr>
          <p:cNvSpPr txBox="1"/>
          <p:nvPr/>
        </p:nvSpPr>
        <p:spPr>
          <a:xfrm>
            <a:off x="-1476672" y="50851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>
                <a:solidFill>
                  <a:srgbClr val="FF0000"/>
                </a:solidFill>
              </a:rPr>
              <a:t>作業系統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0A2005-05BC-FCF3-9087-C7826E28D4C4}"/>
                  </a:ext>
                </a:extLst>
              </p14:cNvPr>
              <p14:cNvContentPartPr/>
              <p14:nvPr/>
            </p14:nvContentPartPr>
            <p14:xfrm>
              <a:off x="1610921" y="5454182"/>
              <a:ext cx="601200" cy="1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0A2005-05BC-FCF3-9087-C7826E28D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281" y="5445182"/>
                <a:ext cx="61884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FBE1382-B4BA-521D-6EB8-2FF9EE666D75}"/>
              </a:ext>
            </a:extLst>
          </p:cNvPr>
          <p:cNvGrpSpPr/>
          <p:nvPr/>
        </p:nvGrpSpPr>
        <p:grpSpPr>
          <a:xfrm>
            <a:off x="-30319" y="5297582"/>
            <a:ext cx="1819440" cy="383760"/>
            <a:chOff x="-30319" y="5297582"/>
            <a:chExt cx="181944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282534-BE74-3350-6362-437A77A40C42}"/>
                    </a:ext>
                  </a:extLst>
                </p14:cNvPr>
                <p14:cNvContentPartPr/>
                <p14:nvPr/>
              </p14:nvContentPartPr>
              <p14:xfrm>
                <a:off x="-30319" y="5297582"/>
                <a:ext cx="1819440" cy="179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282534-BE74-3350-6362-437A77A40C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38959" y="5288942"/>
                  <a:ext cx="1837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5EA7E5-9EC4-CB71-AFE5-A6885832005D}"/>
                    </a:ext>
                  </a:extLst>
                </p14:cNvPr>
                <p14:cNvContentPartPr/>
                <p14:nvPr/>
              </p14:nvContentPartPr>
              <p14:xfrm>
                <a:off x="-10159" y="5403782"/>
                <a:ext cx="290880" cy="277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5EA7E5-9EC4-CB71-AFE5-A688583200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18799" y="5394782"/>
                  <a:ext cx="308520" cy="295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98F3ADA6-CDA4-406D-8170-BE914E90656A}" type="slidenum">
              <a:rPr kumimoji="0" lang="zh-TW" altLang="en-US" smtClean="0"/>
              <a:pPr eaLnBrk="1" hangingPunct="1">
                <a:defRPr/>
              </a:pPr>
              <a:t>2</a:t>
            </a:fld>
            <a:endParaRPr kumimoji="0" lang="en-US" altLang="zh-TW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8002587" cy="5616575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defRPr/>
            </a:pPr>
            <a:r>
              <a:rPr lang="zh-TW" altLang="en-US" sz="2400"/>
              <a:t>建立資料庫之步驟：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/>
              <a:t> 	</a:t>
            </a:r>
            <a:r>
              <a:rPr lang="en-US" altLang="zh-TW" sz="1800"/>
              <a:t>﹙1﹚</a:t>
            </a:r>
            <a:r>
              <a:rPr lang="zh-TW" altLang="en-US" sz="1800"/>
              <a:t>需求</a:t>
            </a:r>
            <a:r>
              <a:rPr lang="en-US" altLang="en-US" sz="1800"/>
              <a:t>、</a:t>
            </a:r>
            <a:r>
              <a:rPr lang="en-US" altLang="zh-TW" sz="1800"/>
              <a:t>﹙2﹚</a:t>
            </a:r>
            <a:r>
              <a:rPr lang="zh-TW" altLang="en-US" sz="1800"/>
              <a:t>分析</a:t>
            </a:r>
            <a:r>
              <a:rPr lang="en-US" altLang="en-US" sz="1800"/>
              <a:t>、</a:t>
            </a:r>
            <a:r>
              <a:rPr lang="en-US" altLang="zh-TW" sz="1800"/>
              <a:t>﹙3﹚</a:t>
            </a:r>
            <a:r>
              <a:rPr lang="zh-TW" altLang="en-US" sz="1800"/>
              <a:t>設計</a:t>
            </a:r>
            <a:r>
              <a:rPr lang="en-US" altLang="en-US" sz="1800"/>
              <a:t>、</a:t>
            </a:r>
            <a:r>
              <a:rPr lang="en-US" altLang="zh-TW" sz="1800"/>
              <a:t>﹙4﹚</a:t>
            </a:r>
            <a:r>
              <a:rPr lang="zh-TW" altLang="en-US" sz="1800"/>
              <a:t>改良和編碼</a:t>
            </a:r>
            <a:r>
              <a:rPr lang="en-US" altLang="en-US" sz="1800"/>
              <a:t>、</a:t>
            </a:r>
            <a:r>
              <a:rPr lang="en-US" altLang="zh-TW" sz="1800"/>
              <a:t>﹙5﹚</a:t>
            </a:r>
            <a:r>
              <a:rPr lang="zh-TW" altLang="en-US" sz="1800"/>
              <a:t>驗證。</a:t>
            </a:r>
          </a:p>
          <a:p>
            <a:pPr marL="381000" indent="-381000" eaLnBrk="1" hangingPunct="1">
              <a:lnSpc>
                <a:spcPct val="80000"/>
              </a:lnSpc>
              <a:defRPr/>
            </a:pPr>
            <a:r>
              <a:rPr lang="zh-TW" altLang="en-US" sz="2400"/>
              <a:t>例：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/>
              <a:t>	</a:t>
            </a:r>
            <a:r>
              <a:rPr lang="zh-TW" altLang="en-US" sz="1800"/>
              <a:t>（１）需求：建立某系學生資料庫系統。（查尋）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800"/>
              <a:t>	（２）分析：姓名，班級（純或應數），家族，學號，星座，血型，		生日，</a:t>
            </a:r>
            <a:r>
              <a:rPr lang="en-US" altLang="zh-TW" sz="1800"/>
              <a:t>………</a:t>
            </a:r>
            <a:r>
              <a:rPr lang="zh-TW" altLang="en-US" sz="1800"/>
              <a:t>。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800"/>
              <a:t>	（３）設計：某系所有學生資料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800"/>
              <a:t>		（ａ）靜態儲存：陣列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000"/>
              <a:t>			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/>
              <a:t>			  		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000"/>
              <a:t>		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800"/>
              <a:t>		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800"/>
              <a:t>		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800"/>
              <a:t>		（ｂ）動態儲存：</a:t>
            </a:r>
            <a:r>
              <a:rPr lang="en-US" altLang="zh-TW" sz="1800"/>
              <a:t>Linked  List</a:t>
            </a:r>
            <a:r>
              <a:rPr lang="zh-TW" altLang="en-US" sz="1800"/>
              <a:t>（第４章）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800"/>
              <a:t>	（４）編碼：寫程式。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800"/>
              <a:t>	（５）驗證：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800"/>
              <a:t>		（ａ）查資料已在資料庫中者。（正確性）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800"/>
              <a:t>		（ｂ）查資料尚未資料庫中者。（錯誤性）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概述</a:t>
            </a:r>
          </a:p>
        </p:txBody>
      </p:sp>
      <p:graphicFrame>
        <p:nvGraphicFramePr>
          <p:cNvPr id="77032" name="Group 232"/>
          <p:cNvGraphicFramePr>
            <a:graphicFrameLocks noGrp="1"/>
          </p:cNvGraphicFramePr>
          <p:nvPr>
            <p:ph sz="half" idx="2"/>
          </p:nvPr>
        </p:nvGraphicFramePr>
        <p:xfrm>
          <a:off x="2124075" y="3643313"/>
          <a:ext cx="5543550" cy="13716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班級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學號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家族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血型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星座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生日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C093AB41-41C9-404A-8ACA-19E92E1FFAB5}" type="slidenum">
              <a:rPr kumimoji="0" lang="zh-TW" altLang="en-US" smtClean="0"/>
              <a:pPr eaLnBrk="1" hangingPunct="1">
                <a:defRPr/>
              </a:pPr>
              <a:t>3</a:t>
            </a:fld>
            <a:endParaRPr kumimoji="0" lang="en-US" altLang="zh-TW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演算法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3476625"/>
          </a:xfrm>
        </p:spPr>
        <p:txBody>
          <a:bodyPr/>
          <a:lstStyle/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/>
              <a:t>定義：演算法是一組有限的指令，根據這些指令可以完成一項特定的工作，並合乎：</a:t>
            </a:r>
          </a:p>
          <a:p>
            <a:pPr marL="1524000" lvl="2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zh-TW" altLang="en-US" sz="1800"/>
              <a:t>輸入（可以或沒有）</a:t>
            </a:r>
          </a:p>
          <a:p>
            <a:pPr marL="1524000" lvl="2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zh-TW" altLang="en-US" sz="1800"/>
              <a:t>輸出（至少有一個）</a:t>
            </a:r>
          </a:p>
          <a:p>
            <a:pPr marL="1524000" lvl="2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zh-TW" altLang="en-US" sz="1800"/>
              <a:t>明確的</a:t>
            </a:r>
          </a:p>
          <a:p>
            <a:pPr marL="1524000" lvl="2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zh-TW" altLang="en-US" sz="1800"/>
              <a:t>有限的（有的步驟完成）</a:t>
            </a:r>
          </a:p>
          <a:p>
            <a:pPr marL="1524000" lvl="2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zh-TW" altLang="en-US" sz="1800"/>
              <a:t>有效率的</a:t>
            </a:r>
          </a:p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000"/>
              <a:t>例：</a:t>
            </a:r>
            <a:r>
              <a:rPr lang="en-US" altLang="zh-TW" sz="2000"/>
              <a:t>〔Selection  Sort〕</a:t>
            </a:r>
            <a:r>
              <a:rPr lang="zh-TW" altLang="en-US" sz="2000"/>
              <a:t>：假設我們要發展一個可以將一組</a:t>
            </a:r>
            <a:r>
              <a:rPr lang="en-US" altLang="zh-TW" sz="2000"/>
              <a:t>N</a:t>
            </a:r>
            <a:r>
              <a:rPr lang="zh-TW" altLang="en-US" sz="2000"/>
              <a:t>個整數排序的程式：</a:t>
            </a:r>
          </a:p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000"/>
              <a:t>方法：</a:t>
            </a:r>
            <a:r>
              <a:rPr lang="en-US" altLang="zh-TW" sz="2000"/>
              <a:t>From those integer that are currently unsorted, find the smallest and place it next in the sorted list.</a:t>
            </a:r>
          </a:p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/>
              <a:t>		       	  unsorted list 	              sorted list</a:t>
            </a:r>
            <a:r>
              <a:rPr lang="en-US" altLang="zh-TW" sz="2800"/>
              <a:t> </a:t>
            </a:r>
            <a:endParaRPr lang="zh-TW" altLang="en-US" sz="2800"/>
          </a:p>
        </p:txBody>
      </p:sp>
      <p:graphicFrame>
        <p:nvGraphicFramePr>
          <p:cNvPr id="88251" name="Group 187"/>
          <p:cNvGraphicFramePr>
            <a:graphicFrameLocks noGrp="1"/>
          </p:cNvGraphicFramePr>
          <p:nvPr/>
        </p:nvGraphicFramePr>
        <p:xfrm>
          <a:off x="2195513" y="4916488"/>
          <a:ext cx="5329237" cy="1828800"/>
        </p:xfrm>
        <a:graphic>
          <a:graphicData uri="http://schemas.openxmlformats.org/drawingml/2006/table">
            <a:tbl>
              <a:tblPr/>
              <a:tblGrid>
                <a:gridCol w="266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21   3   33   11 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21  33   11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21  33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3    11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33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3    11    21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3    11    21   33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E96D07FB-0CE3-43BE-B776-0BB089AF73C7}" type="slidenum">
              <a:rPr kumimoji="0" lang="zh-TW" altLang="en-US" smtClean="0"/>
              <a:pPr eaLnBrk="1" hangingPunct="1">
                <a:defRPr/>
              </a:pPr>
              <a:t>4</a:t>
            </a:fld>
            <a:endParaRPr kumimoji="0" lang="en-US" altLang="zh-TW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147050" cy="30781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/>
              <a:t>演算法：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/>
              <a:t>for ( i=0 ;  i&lt;n ;  i++) </a:t>
            </a:r>
            <a:r>
              <a:rPr lang="zh-TW" altLang="en-US" sz="2800"/>
              <a:t>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/>
              <a:t>	Examine  list [i]  to  list [n-1]  and suppose  that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/>
              <a:t>	smallest  integer  is  at  list  [min]</a:t>
            </a:r>
            <a:r>
              <a:rPr lang="zh-TW" altLang="en-US" sz="2800"/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/>
              <a:t>	interchange  list [i]  and  list  [min]</a:t>
            </a:r>
            <a:r>
              <a:rPr lang="zh-TW" altLang="en-US" sz="2800"/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/>
              <a:t>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/>
              <a:t>　	</a:t>
            </a:r>
            <a:r>
              <a:rPr lang="en-US" altLang="zh-TW" sz="2800"/>
              <a:t>n=4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TW" altLang="en-US" sz="2800"/>
          </a:p>
        </p:txBody>
      </p:sp>
      <p:graphicFrame>
        <p:nvGraphicFramePr>
          <p:cNvPr id="105531" name="Group 59"/>
          <p:cNvGraphicFramePr>
            <a:graphicFrameLocks noGrp="1"/>
          </p:cNvGraphicFramePr>
          <p:nvPr/>
        </p:nvGraphicFramePr>
        <p:xfrm>
          <a:off x="1476375" y="4046538"/>
          <a:ext cx="3455988" cy="2194128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List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    [0]     [1]     [2]     [3]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   21    3    31    11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i=0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   3     21   31    11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i=1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   3     11   31    21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i=2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   3     11   21    31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i=3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   3     11   21    31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6DD2F21-0445-6D3A-EF75-8C4E4488E01E}"/>
              </a:ext>
            </a:extLst>
          </p:cNvPr>
          <p:cNvSpPr txBox="1"/>
          <p:nvPr/>
        </p:nvSpPr>
        <p:spPr>
          <a:xfrm>
            <a:off x="2843808" y="329121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800" dirty="0">
                <a:solidFill>
                  <a:srgbClr val="FF0000"/>
                </a:solidFill>
              </a:rPr>
              <a:t>從小排到大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49D5DC39-9A7F-4286-8601-DC35E7B36651}" type="slidenum">
              <a:rPr kumimoji="0" lang="zh-TW" altLang="en-US" smtClean="0"/>
              <a:pPr eaLnBrk="1" hangingPunct="1">
                <a:defRPr/>
              </a:pPr>
              <a:t>5</a:t>
            </a:fld>
            <a:endParaRPr kumimoji="0" lang="en-US" altLang="zh-TW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27763" y="187325"/>
            <a:ext cx="2690812" cy="504825"/>
          </a:xfrm>
        </p:spPr>
        <p:txBody>
          <a:bodyPr anchor="t" anchorCtr="0"/>
          <a:lstStyle/>
          <a:p>
            <a:pPr algn="l" eaLnBrk="1" hangingPunct="1">
              <a:defRPr/>
            </a:pPr>
            <a:r>
              <a:rPr lang="en-US" altLang="zh-TW" sz="2800"/>
              <a:t>=*</a:t>
            </a:r>
            <a:r>
              <a:rPr lang="zh-TW" altLang="en-US" sz="2800"/>
              <a:t>程式範例*</a:t>
            </a:r>
            <a:r>
              <a:rPr lang="en-US" altLang="zh-TW" sz="2800"/>
              <a:t>=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5256213" cy="6308725"/>
          </a:xfrm>
        </p:spPr>
        <p:txBody>
          <a:bodyPr anchorCtr="1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stdlib.h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math.h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#define MAX_SIZE 101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#define SWAP(x, y, t) ((t) = (x), (x) = (y), (y) = (t))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void sort(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); /* selection sort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main (void)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i,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list[MAX_SIZE];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("Enter the number of numbers to generate</a:t>
            </a:r>
            <a:r>
              <a:rPr lang="zh-TW" altLang="en-US" sz="1400" dirty="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(" %d", &amp;n);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if (n &lt; 1 || n &gt; MAX_SIZE)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fprintf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stderr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, " Improper value of n\n");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exit (1);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for (i = 0; i &lt; n; i++)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/* randomly generate numbers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list [i] = rand() % 1000;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(" %d  ",list[i]);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sort(list, 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("\n Sorted array</a:t>
            </a:r>
            <a:r>
              <a:rPr lang="zh-TW" altLang="en-US" sz="1400" dirty="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\n  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for (i = 0; i &lt; n; i++) /* print out sorted  numbers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(" %d ", list[i]);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("\n");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5199063" y="2851150"/>
            <a:ext cx="419735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void sort(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list[],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n) {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i, j, min, temp;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for (i = 0; i &lt; n - 1; i++) {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min = i;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for (j = i + 1; j &lt; n; j++)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    if (list[j] &lt; list[min])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        min = j;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    SWAP(list[i], list[min], temp);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TW" sz="1400" dirty="0">
                <a:effectLst>
                  <a:outerShdw blurRad="38100" dist="38100" dir="2700000" algn="tl">
                    <a:srgbClr val="010199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400" dirty="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5219700" y="2133600"/>
            <a:ext cx="0" cy="439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2411413" y="6237288"/>
            <a:ext cx="0" cy="476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5867400" y="2133600"/>
            <a:ext cx="0" cy="476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1" name="文字方塊 1"/>
          <p:cNvSpPr txBox="1">
            <a:spLocks noChangeArrowheads="1"/>
          </p:cNvSpPr>
          <p:nvPr/>
        </p:nvSpPr>
        <p:spPr bwMode="auto">
          <a:xfrm>
            <a:off x="7307263" y="6154738"/>
            <a:ext cx="91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b="1">
                <a:solidFill>
                  <a:srgbClr val="FF0000"/>
                </a:solidFill>
              </a:rPr>
              <a:t>main.c</a:t>
            </a:r>
            <a:endParaRPr lang="zh-TW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86262CB1-9767-4DBB-B5E2-86F4CE48F2A5}" type="slidenum">
              <a:rPr kumimoji="0" lang="zh-TW" altLang="en-US" smtClean="0"/>
              <a:pPr eaLnBrk="1" hangingPunct="1">
                <a:defRPr/>
              </a:pPr>
              <a:t>6</a:t>
            </a:fld>
            <a:endParaRPr kumimoji="0" lang="en-US" altLang="zh-TW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264275"/>
          </a:xfrm>
        </p:spPr>
        <p:txBody>
          <a:bodyPr anchor="ctr" anchorCtr="1"/>
          <a:lstStyle/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例：</a:t>
            </a:r>
            <a:r>
              <a:rPr lang="zh-TW" altLang="en-US" sz="2000" dirty="0">
                <a:solidFill>
                  <a:srgbClr val="FF0000"/>
                </a:solidFill>
              </a:rPr>
              <a:t>二元搜尋法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solidFill>
                  <a:srgbClr val="FF0000"/>
                </a:solidFill>
              </a:rPr>
              <a:t>list [0] ≤ list [1] ≤………≤ list[n-1] </a:t>
            </a:r>
            <a:r>
              <a:rPr lang="zh-TW" altLang="en-US" sz="2000" b="1" dirty="0">
                <a:solidFill>
                  <a:srgbClr val="FF0000"/>
                </a:solidFill>
              </a:rPr>
              <a:t>有序數列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目的：找　</a:t>
            </a:r>
            <a:r>
              <a:rPr lang="en-US" altLang="zh-TW" sz="2000" dirty="0" err="1"/>
              <a:t>searchnum</a:t>
            </a:r>
            <a:r>
              <a:rPr lang="en-US" altLang="zh-TW" sz="2000" dirty="0"/>
              <a:t> </a:t>
            </a:r>
            <a:r>
              <a:rPr lang="zh-TW" altLang="en-US" sz="2000" dirty="0"/>
              <a:t>是否在</a:t>
            </a:r>
            <a:r>
              <a:rPr lang="en-US" altLang="zh-TW" sz="2000" dirty="0"/>
              <a:t>list</a:t>
            </a:r>
            <a:r>
              <a:rPr lang="zh-TW" altLang="en-US" sz="2000" dirty="0"/>
              <a:t>中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開始：</a:t>
            </a:r>
            <a:r>
              <a:rPr lang="en-US" altLang="zh-TW" sz="2000" dirty="0"/>
              <a:t>left = 0 , right = n-1 , middle= (</a:t>
            </a:r>
            <a:r>
              <a:rPr lang="en-US" altLang="zh-TW" sz="2000" dirty="0" err="1"/>
              <a:t>left+right</a:t>
            </a:r>
            <a:r>
              <a:rPr lang="en-US" altLang="zh-TW" sz="2000" dirty="0"/>
              <a:t>)/2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比較：</a:t>
            </a:r>
            <a:r>
              <a:rPr lang="zh-TW" altLang="en-US" sz="2000" b="1" dirty="0">
                <a:solidFill>
                  <a:srgbClr val="FF0000"/>
                </a:solidFill>
              </a:rPr>
              <a:t>判斷是否還有整數要檢查</a:t>
            </a:r>
          </a:p>
          <a:p>
            <a:pPr marL="1524000" lvl="2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TW" sz="1800" dirty="0" err="1"/>
              <a:t>searchnum</a:t>
            </a:r>
            <a:r>
              <a:rPr lang="en-US" altLang="zh-TW" sz="1800" dirty="0"/>
              <a:t> &lt; list [middle]</a:t>
            </a:r>
          </a:p>
          <a:p>
            <a:pPr marL="2336800" lvl="4" indent="-50800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800" dirty="0"/>
              <a:t>right = middle-1</a:t>
            </a:r>
            <a:r>
              <a:rPr lang="zh-TW" altLang="en-US" sz="1800" dirty="0"/>
              <a:t>；</a:t>
            </a:r>
          </a:p>
          <a:p>
            <a:pPr marL="1524000" lvl="2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TW" sz="1800" dirty="0" err="1"/>
              <a:t>searchnum</a:t>
            </a:r>
            <a:r>
              <a:rPr lang="en-US" altLang="zh-TW" sz="1800" dirty="0"/>
              <a:t> = list [middle]</a:t>
            </a:r>
          </a:p>
          <a:p>
            <a:pPr marL="2336800" lvl="4" indent="-50800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800" dirty="0"/>
              <a:t>return middle</a:t>
            </a:r>
            <a:r>
              <a:rPr lang="zh-TW" altLang="en-US" sz="1800" dirty="0"/>
              <a:t>；</a:t>
            </a:r>
          </a:p>
          <a:p>
            <a:pPr marL="1524000" lvl="2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TW" sz="1800" dirty="0" err="1"/>
              <a:t>searchnum</a:t>
            </a:r>
            <a:r>
              <a:rPr lang="en-US" altLang="zh-TW" sz="1800" dirty="0"/>
              <a:t> &gt; list [middle]</a:t>
            </a:r>
          </a:p>
          <a:p>
            <a:pPr marL="2336800" lvl="4" indent="-50800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1800" dirty="0"/>
              <a:t>left = middle+1</a:t>
            </a:r>
            <a:r>
              <a:rPr lang="zh-TW" altLang="en-US" sz="1800" dirty="0"/>
              <a:t>；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任務：</a:t>
            </a:r>
          </a:p>
          <a:p>
            <a:pPr marL="1524000" lvl="2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zh-TW" altLang="en-US" sz="1800" dirty="0"/>
              <a:t>判斷是否還有整數要檢查</a:t>
            </a:r>
          </a:p>
          <a:p>
            <a:pPr marL="1524000" lvl="2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zh-TW" altLang="en-US" sz="1800" dirty="0"/>
              <a:t>比較</a:t>
            </a:r>
            <a:r>
              <a:rPr lang="en-US" altLang="zh-TW" sz="1800" dirty="0" err="1"/>
              <a:t>searchnum</a:t>
            </a:r>
            <a:r>
              <a:rPr lang="en-US" altLang="zh-TW" sz="1800" dirty="0"/>
              <a:t> </a:t>
            </a:r>
            <a:r>
              <a:rPr lang="zh-TW" altLang="en-US" sz="1800" dirty="0"/>
              <a:t>與 </a:t>
            </a:r>
            <a:r>
              <a:rPr lang="en-US" altLang="zh-TW" sz="1800" dirty="0"/>
              <a:t>list[middle]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while (</a:t>
            </a:r>
            <a:r>
              <a:rPr lang="en-US" altLang="zh-TW" sz="1800" b="1" dirty="0">
                <a:solidFill>
                  <a:srgbClr val="FF0000"/>
                </a:solidFill>
              </a:rPr>
              <a:t>there are more integers to check</a:t>
            </a:r>
            <a:r>
              <a:rPr lang="en-US" altLang="zh-TW" sz="1800" dirty="0"/>
              <a:t>)  {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middle = (left + right)  / 2</a:t>
            </a:r>
            <a:r>
              <a:rPr lang="zh-TW" altLang="en-US" sz="1800" dirty="0"/>
              <a:t>；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800" dirty="0"/>
              <a:t>     </a:t>
            </a:r>
            <a:r>
              <a:rPr lang="en-US" altLang="zh-TW" sz="1800" dirty="0"/>
              <a:t>if  (</a:t>
            </a:r>
            <a:r>
              <a:rPr lang="en-US" altLang="zh-TW" sz="1800" dirty="0" err="1"/>
              <a:t>searchnum</a:t>
            </a:r>
            <a:r>
              <a:rPr lang="en-US" altLang="zh-TW" sz="1800" dirty="0"/>
              <a:t> &lt; list [middle])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right = middle-1</a:t>
            </a:r>
            <a:r>
              <a:rPr lang="zh-TW" altLang="en-US" sz="1800" dirty="0"/>
              <a:t>；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800" dirty="0"/>
              <a:t>     </a:t>
            </a:r>
            <a:r>
              <a:rPr lang="en-US" altLang="zh-TW" sz="1800" dirty="0"/>
              <a:t>else if (</a:t>
            </a:r>
            <a:r>
              <a:rPr lang="en-US" altLang="zh-TW" sz="1800" dirty="0" err="1"/>
              <a:t>searchnum</a:t>
            </a:r>
            <a:r>
              <a:rPr lang="en-US" altLang="zh-TW" sz="1800" dirty="0"/>
              <a:t> = = list [middle])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            return middle</a:t>
            </a:r>
            <a:r>
              <a:rPr lang="zh-TW" altLang="en-US" sz="1800" dirty="0"/>
              <a:t>；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800" dirty="0"/>
              <a:t>            </a:t>
            </a:r>
            <a:r>
              <a:rPr lang="en-US" altLang="zh-TW" sz="1800" dirty="0"/>
              <a:t>else left = middle + 1;</a:t>
            </a:r>
          </a:p>
          <a:p>
            <a:pPr marL="1168400" lvl="1" indent="-711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}</a:t>
            </a:r>
            <a:endParaRPr lang="zh-TW" altLang="en-US" sz="1800" dirty="0"/>
          </a:p>
        </p:txBody>
      </p:sp>
      <p:sp>
        <p:nvSpPr>
          <p:cNvPr id="15364" name="文字方塊 4"/>
          <p:cNvSpPr txBox="1">
            <a:spLocks noChangeArrowheads="1"/>
          </p:cNvSpPr>
          <p:nvPr/>
        </p:nvSpPr>
        <p:spPr bwMode="auto">
          <a:xfrm>
            <a:off x="7307263" y="6154738"/>
            <a:ext cx="91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b="1">
                <a:solidFill>
                  <a:srgbClr val="FF0000"/>
                </a:solidFill>
              </a:rPr>
              <a:t>main.c</a:t>
            </a:r>
            <a:endParaRPr lang="zh-TW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9A4DD3B4-60EF-45A5-9E65-73903F8E3619}" type="slidenum">
              <a:rPr kumimoji="0" lang="zh-TW" altLang="en-US" smtClean="0"/>
              <a:pPr eaLnBrk="1" hangingPunct="1">
                <a:defRPr/>
              </a:pPr>
              <a:t>7</a:t>
            </a:fld>
            <a:endParaRPr kumimoji="0" lang="en-US" altLang="zh-TW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27763" y="187325"/>
            <a:ext cx="2690812" cy="504825"/>
          </a:xfrm>
        </p:spPr>
        <p:txBody>
          <a:bodyPr anchor="t" anchorCtr="0"/>
          <a:lstStyle/>
          <a:p>
            <a:pPr algn="l" eaLnBrk="1" hangingPunct="1">
              <a:defRPr/>
            </a:pPr>
            <a:r>
              <a:rPr lang="en-US" altLang="zh-TW" sz="2800"/>
              <a:t>=*</a:t>
            </a:r>
            <a:r>
              <a:rPr lang="zh-TW" altLang="en-US" sz="2800"/>
              <a:t>程式範例*</a:t>
            </a:r>
            <a:r>
              <a:rPr lang="en-US" altLang="zh-TW" sz="2800"/>
              <a:t>=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8913"/>
            <a:ext cx="8229600" cy="4392612"/>
          </a:xfrm>
        </p:spPr>
        <p:txBody>
          <a:bodyPr anchor="b" anchorCtr="1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#define COMPARE(x, y) ((x) &lt; (y) ? -1 : ((x) == (y)) ? 0 : 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4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binsearch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list [],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searchnum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left,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right)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/* Search list [0] &lt;= list [1] &lt;= ... &lt;= list [n-1] (ordered list) for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searchnum</a:t>
            </a:r>
            <a:endParaRPr lang="en-US" altLang="zh-TW" sz="14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* by binary search. Return its position if found. Otherwise return -1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middle;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while (</a:t>
            </a:r>
            <a:r>
              <a:rPr lang="en-US" altLang="zh-TW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 &lt;= right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middle = (left + right) /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switch (COMPARE (list [middle],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searchnum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    case -1: left = middle + 1;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    case  0: return middle;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    case  1: right = middle - 1;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return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13" name="文字方塊 4"/>
          <p:cNvSpPr txBox="1">
            <a:spLocks noChangeArrowheads="1"/>
          </p:cNvSpPr>
          <p:nvPr/>
        </p:nvSpPr>
        <p:spPr bwMode="auto">
          <a:xfrm>
            <a:off x="7307263" y="6154738"/>
            <a:ext cx="91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b="1">
                <a:solidFill>
                  <a:srgbClr val="FF0000"/>
                </a:solidFill>
              </a:rPr>
              <a:t>main.c</a:t>
            </a:r>
            <a:endParaRPr lang="zh-TW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A74F110F-7021-457B-A174-E1E11F0A696E}" type="slidenum">
              <a:rPr kumimoji="0" lang="zh-TW" altLang="en-US" smtClean="0"/>
              <a:pPr eaLnBrk="1" hangingPunct="1">
                <a:defRPr/>
              </a:pPr>
              <a:t>8</a:t>
            </a:fld>
            <a:endParaRPr kumimoji="0" lang="en-US" altLang="zh-TW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遞迴演算法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589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dirty="0"/>
              <a:t>例：型態</a:t>
            </a:r>
            <a:r>
              <a:rPr lang="en-US" altLang="zh-TW" sz="1600" dirty="0"/>
              <a:t>f (…………){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	g (………………);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400" dirty="0"/>
              <a:t>若函數</a:t>
            </a:r>
            <a:r>
              <a:rPr lang="en-US" altLang="zh-TW" sz="1400" dirty="0"/>
              <a:t>f = g ,</a:t>
            </a:r>
            <a:r>
              <a:rPr lang="zh-TW" altLang="en-US" sz="1400" dirty="0"/>
              <a:t>則稱為遞迴或</a:t>
            </a:r>
            <a:r>
              <a:rPr lang="en-US" altLang="zh-TW" sz="1400" dirty="0"/>
              <a:t>recursion </a:t>
            </a:r>
            <a:r>
              <a:rPr lang="zh-TW" altLang="en-US" sz="1400" b="1" dirty="0">
                <a:solidFill>
                  <a:srgbClr val="FF0000"/>
                </a:solidFill>
                <a:effectLst/>
              </a:rPr>
              <a:t>（函數自身呼叫自身）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400" b="1" dirty="0">
                <a:solidFill>
                  <a:srgbClr val="FF0000"/>
                </a:solidFill>
              </a:rPr>
              <a:t>遞迴之特徵：重複做同一件事情。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dirty="0"/>
              <a:t>	例：二元搜尋法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4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binsearch</a:t>
            </a:r>
            <a:r>
              <a:rPr lang="en-US" altLang="zh-TW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14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list [],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searchnum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left,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right)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/* search list [0] &lt;= list [1] &lt;= ...... &lt;= list [n-1] for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searchnum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* Return its position if found. Otherwise return -1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middle;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if (left &lt;= right)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middle = (left + right) / 2;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switch (COMPARE(list[middle], 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searchnum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    case -1: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        return </a:t>
            </a:r>
            <a:r>
              <a:rPr lang="en-US" altLang="zh-TW" sz="14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binsearch</a:t>
            </a:r>
            <a:r>
              <a:rPr lang="en-US" altLang="zh-TW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(list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searchnum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, middle + 1, right);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    case 0: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        return middle;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    case 1: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        return </a:t>
            </a:r>
            <a:r>
              <a:rPr lang="en-US" altLang="zh-TW" sz="14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binsearch</a:t>
            </a:r>
            <a:r>
              <a:rPr lang="en-US" altLang="zh-TW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(list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1400" dirty="0" err="1">
                <a:latin typeface="Consolas" pitchFamily="49" charset="0"/>
                <a:cs typeface="Consolas" pitchFamily="49" charset="0"/>
              </a:rPr>
              <a:t>searchnum</a:t>
            </a: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, left, middle - 1);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    return -1;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D55F05D-3E42-43AF-A52B-9F18A410C5AE}" type="slidenum">
              <a:rPr kumimoji="0" lang="zh-TW" altLang="en-US" smtClean="0"/>
              <a:pPr eaLnBrk="1" hangingPunct="1">
                <a:defRPr/>
              </a:pPr>
              <a:t>9</a:t>
            </a:fld>
            <a:endParaRPr kumimoji="0" lang="en-US" altLang="zh-TW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資料抽象化</a:t>
            </a:r>
            <a:r>
              <a:rPr lang="en-US" altLang="zh-TW"/>
              <a:t>ADT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36838"/>
            <a:ext cx="8229600" cy="4032250"/>
          </a:xfrm>
        </p:spPr>
        <p:txBody>
          <a:bodyPr anchor="ctr" anchorCtr="1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 dirty="0"/>
              <a:t>例：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student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student_id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   float grade;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student John;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John</a:t>
            </a:r>
            <a:r>
              <a:rPr lang="en-US" altLang="zh-TW" sz="2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student_id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 = 8500201;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 dirty="0"/>
              <a:t>定義：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ADT</a:t>
            </a:r>
            <a:r>
              <a:rPr lang="zh-TW" altLang="en-US" sz="2400" dirty="0"/>
              <a:t>是一種資料型態，其組織方式使得</a:t>
            </a:r>
            <a:r>
              <a:rPr lang="zh-TW" altLang="en-US" sz="2400" dirty="0">
                <a:solidFill>
                  <a:srgbClr val="FF0000"/>
                </a:solidFill>
              </a:rPr>
              <a:t>所宣告之物件</a:t>
            </a:r>
            <a:r>
              <a:rPr lang="zh-TW" altLang="en-US" sz="2400" dirty="0"/>
              <a:t>（</a:t>
            </a:r>
            <a:r>
              <a:rPr lang="en-US" altLang="zh-TW" sz="2400" dirty="0"/>
              <a:t>object</a:t>
            </a:r>
            <a:r>
              <a:rPr lang="zh-TW" altLang="en-US" sz="2400" dirty="0"/>
              <a:t>）與其運算方式獨立。</a:t>
            </a:r>
          </a:p>
        </p:txBody>
      </p:sp>
      <p:graphicFrame>
        <p:nvGraphicFramePr>
          <p:cNvPr id="112655" name="Group 15"/>
          <p:cNvGraphicFramePr>
            <a:graphicFrameLocks noGrp="1"/>
          </p:cNvGraphicFramePr>
          <p:nvPr/>
        </p:nvGraphicFramePr>
        <p:xfrm>
          <a:off x="1258888" y="1268413"/>
          <a:ext cx="2232025" cy="1311276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in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t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 N 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結構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物件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0D75B91-BA06-0DEC-66EA-A6CF578A6019}"/>
              </a:ext>
            </a:extLst>
          </p:cNvPr>
          <p:cNvSpPr txBox="1"/>
          <p:nvPr/>
        </p:nvSpPr>
        <p:spPr>
          <a:xfrm>
            <a:off x="5652120" y="5054025"/>
            <a:ext cx="2834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注意這個點</a:t>
            </a:r>
            <a:r>
              <a:rPr lang="zh-TW" altLang="en-US" sz="3200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. </a:t>
            </a:r>
            <a:r>
              <a:rPr lang="zh-TW" altLang="en-US" dirty="0">
                <a:solidFill>
                  <a:srgbClr val="FF0000"/>
                </a:solidFill>
              </a:rPr>
              <a:t>是靜態宣告</a:t>
            </a:r>
            <a:endParaRPr lang="en-TW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6110-E6E7-1CEE-32C8-2C115D8DEDD4}"/>
              </a:ext>
            </a:extLst>
          </p:cNvPr>
          <p:cNvSpPr txBox="1"/>
          <p:nvPr/>
        </p:nvSpPr>
        <p:spPr>
          <a:xfrm>
            <a:off x="4555718" y="484453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 ex  </a:t>
            </a:r>
            <a:r>
              <a:rPr lang="en-TW" dirty="0">
                <a:solidFill>
                  <a:srgbClr val="FF0000"/>
                </a:solidFill>
              </a:rPr>
              <a:t>JOHN.</a:t>
            </a:r>
            <a:r>
              <a:rPr lang="en-TW" dirty="0"/>
              <a:t> 這裡是</a:t>
            </a:r>
            <a:r>
              <a:rPr lang="en-TW" dirty="0">
                <a:solidFill>
                  <a:srgbClr val="FF0000"/>
                </a:solidFill>
              </a:rPr>
              <a:t>物件</a:t>
            </a:r>
            <a:r>
              <a:rPr lang="en-TW" dirty="0"/>
              <a:t>的意思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317</TotalTime>
  <Words>1712</Words>
  <Application>Microsoft Macintosh PowerPoint</Application>
  <PresentationFormat>On-screen Show (4:3)</PresentationFormat>
  <Paragraphs>244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Times New Roman</vt:lpstr>
      <vt:lpstr>Wingdings</vt:lpstr>
      <vt:lpstr>Orbit</vt:lpstr>
      <vt:lpstr>資 料 結 構 第一章</vt:lpstr>
      <vt:lpstr>概述</vt:lpstr>
      <vt:lpstr>演算法</vt:lpstr>
      <vt:lpstr>PowerPoint Presentation</vt:lpstr>
      <vt:lpstr>=*程式範例*=</vt:lpstr>
      <vt:lpstr>PowerPoint Presentation</vt:lpstr>
      <vt:lpstr>=*程式範例*=</vt:lpstr>
      <vt:lpstr>遞迴演算法</vt:lpstr>
      <vt:lpstr>資料抽象化ADT</vt:lpstr>
      <vt:lpstr>效率分析</vt:lpstr>
      <vt:lpstr>漸近式表示法</vt:lpstr>
    </vt:vector>
  </TitlesOfParts>
  <Company>West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 料 結 構</dc:title>
  <dc:creator>West</dc:creator>
  <cp:lastModifiedBy>宇傑 廖</cp:lastModifiedBy>
  <cp:revision>62</cp:revision>
  <cp:lastPrinted>1601-01-01T00:00:00Z</cp:lastPrinted>
  <dcterms:created xsi:type="dcterms:W3CDTF">2002-09-12T16:50:16Z</dcterms:created>
  <dcterms:modified xsi:type="dcterms:W3CDTF">2022-06-05T04:06:21Z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