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333300"/>
    <a:srgbClr val="FF3300"/>
    <a:srgbClr val="B2B2B2"/>
    <a:srgbClr val="C0C0C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>
      <p:cViewPr>
        <p:scale>
          <a:sx n="118" d="100"/>
          <a:sy n="118" d="100"/>
        </p:scale>
        <p:origin x="1480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6CA9955-26FB-4E4B-8154-9C5D145C930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1209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4:09:46.6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 24575,'11'1'0,"2"1"0,10 0 0,-7-1 0,20 2 0,-3-1 0,7 1 0,-2-2 0,-10-1 0,-7 0 0,0 0 0,3 0 0,4 0 0,0 0 0,-2 0 0,-1 0 0,1 0 0,1 0 0,0 0 0,-3 0 0,-2 0 0,-1 0 0,2-1 0,3 0 0,-3 0 0,1 0 0,0 1 0,5-2 0,9 1 0,3-1 0,-3 1 0,-10 0 0,-11 1 0,-6 0 0,1 0 0,5-1 0,5 0 0,2-1 0,-3 0 0,-5 1 0,-4 0 0,-1 0 0,2 0 0,1 1 0,-5 0 0,-1 0 0,-4 0 0,8 0 0,6-1 0,2 0 0,-3 0 0,-6 1 0,-6 0 0,-1 0 0,0 0 0,1 0 0,1 0 0,-1 0 0,-1 0 0,0 0 0,-2 0 0,-1 0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4:09:48.9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24575,'14'3'0,"5"1"0,-10-3 0,8 2 0,-2-1 0,17 1 0,13 1 0,12-2 0,5 0 0,-6-1 0,-5-1 0,-10 0 0,-6 1 0,-7 0 0,-1 0 0,5-1 0,8 0 0,8 0 0,1 0 0,-9 0 0,-6 0 0,-9 0 0,-7 0 0,-5 0 0,-1 1 0,1 0 0,2 0 0,-3 0 0,-5-1 0,-3 0 0,0-1 0,2 0 0,-1 1 0,-2-1 0,-1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04:09:51.2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24575,'34'2'0,"10"0"0,12 0 0,7-1 0,-9 0 0,-14-1 0,-13 1 0,-9 0 0,3 0 0,4 0 0,6 0 0,3 0 0,6-1 0,6 2 0,6 0 0,5 2 0,2 1 0,1-1 0,-7-1 0,-8-1 0,-9-2 0,-6 0 0,-1 0 0,6 0 0,7 1 0,1 0 0,-3 0 0,-8 0 0,-4-1 0,-1 0 0,2 0 0,0 0 0,-3-1 0,-4 0 0,-4 0 0,0 1 0,3 0 0,2 0 0,0 0 0,-2 0 0,-3 0 0,-4 0 0,-1 0 0,-3 0 0,-2 0 0,-4 0 0,-2 0 0,-1 0 0,2 0 0,0 0 0,1 0 0,1 0 0,0 0 0,-2 0 0,-2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AE3DAA1-2C9D-4557-B06B-1AF893AD880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6178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F4A52D8-F1E3-4421-9081-F73D657C53AA}" type="slidenum">
              <a:rPr lang="zh-TW" altLang="en-US" smtClean="0"/>
              <a:pPr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905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112A2A0-0035-433A-AEB4-376EA136C2CA}" type="slidenum">
              <a:rPr lang="zh-TW" altLang="en-US" smtClean="0"/>
              <a:pPr>
                <a:spcBef>
                  <a:spcPct val="0"/>
                </a:spcBef>
              </a:pPr>
              <a:t>10</a:t>
            </a:fld>
            <a:endParaRPr lang="en-US" altLang="zh-TW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008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E5665FC-F700-468C-BE4F-DFC028507875}" type="slidenum">
              <a:rPr lang="zh-TW" altLang="en-US" smtClean="0"/>
              <a:pPr>
                <a:spcBef>
                  <a:spcPct val="0"/>
                </a:spcBef>
              </a:pPr>
              <a:t>11</a:t>
            </a:fld>
            <a:endParaRPr lang="en-US" altLang="zh-TW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095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4DFB6A6-0CAE-4E2C-9E34-E7BF1210108F}" type="slidenum">
              <a:rPr lang="zh-TW" altLang="en-US" smtClean="0"/>
              <a:pPr>
                <a:spcBef>
                  <a:spcPct val="0"/>
                </a:spcBef>
              </a:pPr>
              <a:t>2</a:t>
            </a:fld>
            <a:endParaRPr lang="en-US" altLang="zh-TW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4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B0BD18D-F2C2-4C16-B182-E088768F82AD}" type="slidenum">
              <a:rPr lang="zh-TW" altLang="en-US" smtClean="0"/>
              <a:pPr>
                <a:spcBef>
                  <a:spcPct val="0"/>
                </a:spcBef>
              </a:pPr>
              <a:t>3</a:t>
            </a:fld>
            <a:endParaRPr lang="en-US" altLang="zh-TW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503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EDCAF3E-0D8A-4F1F-A8C6-C6E7D445AA69}" type="slidenum">
              <a:rPr lang="zh-TW" altLang="en-US" smtClean="0"/>
              <a:pPr>
                <a:spcBef>
                  <a:spcPct val="0"/>
                </a:spcBef>
              </a:pPr>
              <a:t>4</a:t>
            </a:fld>
            <a:endParaRPr lang="en-US" altLang="zh-TW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8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DF6C7D6-2514-43FD-BAD2-3CE329C4D3DE}" type="slidenum">
              <a:rPr lang="zh-TW" altLang="en-US" smtClean="0"/>
              <a:pPr>
                <a:spcBef>
                  <a:spcPct val="0"/>
                </a:spcBef>
              </a:pPr>
              <a:t>5</a:t>
            </a:fld>
            <a:endParaRPr lang="en-US" altLang="zh-TW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890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8E6E163-FDC3-43C8-BF51-F239083CC825}" type="slidenum">
              <a:rPr lang="zh-TW" altLang="en-US" smtClean="0"/>
              <a:pPr>
                <a:spcBef>
                  <a:spcPct val="0"/>
                </a:spcBef>
              </a:pPr>
              <a:t>6</a:t>
            </a:fld>
            <a:endParaRPr lang="en-US" altLang="zh-TW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224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8989478-8B27-4C7E-ACB2-C3525382DD86}" type="slidenum">
              <a:rPr lang="zh-TW" altLang="en-US" smtClean="0"/>
              <a:pPr>
                <a:spcBef>
                  <a:spcPct val="0"/>
                </a:spcBef>
              </a:pPr>
              <a:t>7</a:t>
            </a:fld>
            <a:endParaRPr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855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D5830C7-6243-49BD-8384-A926B25706E2}" type="slidenum">
              <a:rPr lang="zh-TW" altLang="en-US" smtClean="0"/>
              <a:pPr>
                <a:spcBef>
                  <a:spcPct val="0"/>
                </a:spcBef>
              </a:pPr>
              <a:t>8</a:t>
            </a:fld>
            <a:endParaRPr lang="en-US" altLang="zh-TW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567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7377217-5824-4828-A526-AF85E8B6D5AA}" type="slidenum">
              <a:rPr lang="zh-TW" altLang="en-US" smtClean="0"/>
              <a:pPr>
                <a:spcBef>
                  <a:spcPct val="0"/>
                </a:spcBef>
              </a:pPr>
              <a:t>9</a:t>
            </a:fld>
            <a:endParaRPr lang="en-US" altLang="zh-TW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919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13620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13620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2002/09/15</a:t>
            </a:r>
            <a:endParaRPr lang="en-US" altLang="zh-TW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CD009-7E63-464A-A4E5-5F46D67DA92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312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2002/09/15</a:t>
            </a: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EDFAA-C14E-43EB-BA03-9BB181E3744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058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2002/09/15</a:t>
            </a: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0D4B0-F5F5-461F-B0BD-80E920617E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830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2002/09/15</a:t>
            </a: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2A8EF-FB26-44FC-96D4-7B9A77ECC62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00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2002/09/15</a:t>
            </a: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21A61-D1F2-4E47-84FB-E1E72CEED0A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415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2002/09/15</a:t>
            </a: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B405D-CF43-48FF-B360-BB53AC962F4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735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2002/09/15</a:t>
            </a:r>
            <a:endParaRPr lang="en-US" altLang="zh-TW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C1DD4-CAEF-4736-93C0-2C6E8BAD9D0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964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2002/09/15</a:t>
            </a: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242AA-B7FB-4898-BB7F-099B5461C01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409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2002/09/15</a:t>
            </a:r>
            <a:endParaRPr lang="en-US" altLang="zh-TW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72C73-0206-41CE-AD7F-2339B4C0D0B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678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2002/09/15</a:t>
            </a: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3AC33-1313-411A-8E88-3EEBD42C629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579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2002/09/15</a:t>
            </a: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56139-5A80-41CD-B4FF-8AECB00592E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073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135171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135172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135173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135174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037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038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1351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3517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3518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zh-TW" altLang="en-US"/>
              <a:t>2002/09/15</a:t>
            </a:r>
            <a:endParaRPr lang="en-US" altLang="zh-TW"/>
          </a:p>
        </p:txBody>
      </p:sp>
      <p:sp>
        <p:nvSpPr>
          <p:cNvPr id="13518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518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0ED0C841-10B3-4800-BD82-893B17281D3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l"/>
        <a:defRPr kumimoji="1"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8D1EAD86-2004-4F32-8941-12283E219680}" type="slidenum">
              <a:rPr kumimoji="0" lang="zh-TW" altLang="en-US" smtClean="0"/>
              <a:pPr eaLnBrk="1" hangingPunct="1">
                <a:defRPr/>
              </a:pPr>
              <a:t>1</a:t>
            </a:fld>
            <a:endParaRPr kumimoji="0" lang="en-US" altLang="zh-TW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2636838"/>
            <a:ext cx="6192837" cy="893762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6100"/>
              <a:t>資 料 結 構	</a:t>
            </a:r>
            <a:r>
              <a:rPr lang="zh-TW" altLang="en-US" sz="2800"/>
              <a:t>第二章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508625" y="4724400"/>
            <a:ext cx="3087688" cy="7334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800" dirty="0"/>
              <a:t>陳興夏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ECE4B04B-1E40-481C-B241-74385398CB35}" type="slidenum">
              <a:rPr kumimoji="0" lang="zh-TW" altLang="en-US" smtClean="0"/>
              <a:pPr eaLnBrk="1" hangingPunct="1">
                <a:defRPr/>
              </a:pPr>
              <a:t>10</a:t>
            </a:fld>
            <a:endParaRPr kumimoji="0" lang="en-US" altLang="zh-TW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字串樣式比對 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0403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Ex</a:t>
            </a:r>
            <a:r>
              <a:rPr lang="zh-TW" altLang="en-US" sz="2000" dirty="0"/>
              <a:t>：</a:t>
            </a:r>
            <a:endParaRPr lang="en-US" altLang="zh-TW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	pat = “</a:t>
            </a:r>
            <a:r>
              <a:rPr lang="en-US" altLang="zh-TW" sz="2000" dirty="0" err="1"/>
              <a:t>aab</a:t>
            </a:r>
            <a:r>
              <a:rPr lang="en-US" altLang="zh-TW" sz="2000" dirty="0"/>
              <a:t>”  ,  string = “</a:t>
            </a:r>
            <a:r>
              <a:rPr lang="en-US" altLang="zh-TW" sz="2000" dirty="0" err="1"/>
              <a:t>ababbaabaa</a:t>
            </a:r>
            <a:r>
              <a:rPr lang="en-US" altLang="zh-TW" sz="2000" dirty="0"/>
              <a:t>”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		 ↑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		</a:t>
            </a:r>
            <a:r>
              <a:rPr lang="en-US" altLang="zh-TW" sz="2000" dirty="0" err="1"/>
              <a:t>lastp</a:t>
            </a:r>
            <a:endParaRPr lang="en-US" altLang="zh-TW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  ↑         ↑		          ↑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 start    </a:t>
            </a:r>
            <a:r>
              <a:rPr lang="en-US" altLang="zh-TW" sz="2000" dirty="0" err="1"/>
              <a:t>endmatch</a:t>
            </a:r>
            <a:r>
              <a:rPr lang="en-US" altLang="zh-TW" sz="2000" dirty="0"/>
              <a:t> 	         lasts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        ↑         ↑		          ↑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      start    </a:t>
            </a:r>
            <a:r>
              <a:rPr lang="en-US" altLang="zh-TW" sz="2000" dirty="0" err="1"/>
              <a:t>endmatch</a:t>
            </a:r>
            <a:r>
              <a:rPr lang="en-US" altLang="zh-TW" sz="2000" dirty="0"/>
              <a:t>                 lasts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2000" dirty="0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3563938" y="4852988"/>
            <a:ext cx="358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a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3925888" y="4852988"/>
            <a:ext cx="358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a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203575" y="4852988"/>
            <a:ext cx="358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b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2844800" y="4852988"/>
            <a:ext cx="358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a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2484438" y="4852988"/>
            <a:ext cx="358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a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2124075" y="4852988"/>
            <a:ext cx="358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b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1763713" y="4852988"/>
            <a:ext cx="358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b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684213" y="4852988"/>
            <a:ext cx="358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a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1044575" y="4852988"/>
            <a:ext cx="358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b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1403350" y="4852988"/>
            <a:ext cx="358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a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3563938" y="3052763"/>
            <a:ext cx="358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a</a:t>
            </a: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3925888" y="3052763"/>
            <a:ext cx="358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a</a:t>
            </a:r>
          </a:p>
        </p:txBody>
      </p:sp>
      <p:sp>
        <p:nvSpPr>
          <p:cNvPr id="23569" name="Text Box 18"/>
          <p:cNvSpPr txBox="1">
            <a:spLocks noChangeArrowheads="1"/>
          </p:cNvSpPr>
          <p:nvPr/>
        </p:nvSpPr>
        <p:spPr bwMode="auto">
          <a:xfrm>
            <a:off x="3203575" y="3052763"/>
            <a:ext cx="358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b</a:t>
            </a:r>
          </a:p>
        </p:txBody>
      </p:sp>
      <p:sp>
        <p:nvSpPr>
          <p:cNvPr id="23570" name="Text Box 19"/>
          <p:cNvSpPr txBox="1">
            <a:spLocks noChangeArrowheads="1"/>
          </p:cNvSpPr>
          <p:nvPr/>
        </p:nvSpPr>
        <p:spPr bwMode="auto">
          <a:xfrm>
            <a:off x="2844800" y="3052763"/>
            <a:ext cx="358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a</a:t>
            </a:r>
          </a:p>
        </p:txBody>
      </p:sp>
      <p:sp>
        <p:nvSpPr>
          <p:cNvPr id="23571" name="Text Box 20"/>
          <p:cNvSpPr txBox="1">
            <a:spLocks noChangeArrowheads="1"/>
          </p:cNvSpPr>
          <p:nvPr/>
        </p:nvSpPr>
        <p:spPr bwMode="auto">
          <a:xfrm>
            <a:off x="2484438" y="3052763"/>
            <a:ext cx="358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a</a:t>
            </a:r>
          </a:p>
        </p:txBody>
      </p:sp>
      <p:sp>
        <p:nvSpPr>
          <p:cNvPr id="23572" name="Text Box 21"/>
          <p:cNvSpPr txBox="1">
            <a:spLocks noChangeArrowheads="1"/>
          </p:cNvSpPr>
          <p:nvPr/>
        </p:nvSpPr>
        <p:spPr bwMode="auto">
          <a:xfrm>
            <a:off x="2124075" y="3052763"/>
            <a:ext cx="358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b</a:t>
            </a:r>
          </a:p>
        </p:txBody>
      </p:sp>
      <p:sp>
        <p:nvSpPr>
          <p:cNvPr id="23573" name="Text Box 22"/>
          <p:cNvSpPr txBox="1">
            <a:spLocks noChangeArrowheads="1"/>
          </p:cNvSpPr>
          <p:nvPr/>
        </p:nvSpPr>
        <p:spPr bwMode="auto">
          <a:xfrm>
            <a:off x="1763713" y="3052763"/>
            <a:ext cx="358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b</a:t>
            </a:r>
          </a:p>
        </p:txBody>
      </p:sp>
      <p:sp>
        <p:nvSpPr>
          <p:cNvPr id="23574" name="Text Box 23"/>
          <p:cNvSpPr txBox="1">
            <a:spLocks noChangeArrowheads="1"/>
          </p:cNvSpPr>
          <p:nvPr/>
        </p:nvSpPr>
        <p:spPr bwMode="auto">
          <a:xfrm>
            <a:off x="684213" y="3052763"/>
            <a:ext cx="358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a</a:t>
            </a:r>
          </a:p>
        </p:txBody>
      </p:sp>
      <p:sp>
        <p:nvSpPr>
          <p:cNvPr id="23575" name="Text Box 24"/>
          <p:cNvSpPr txBox="1">
            <a:spLocks noChangeArrowheads="1"/>
          </p:cNvSpPr>
          <p:nvPr/>
        </p:nvSpPr>
        <p:spPr bwMode="auto">
          <a:xfrm>
            <a:off x="1044575" y="3052763"/>
            <a:ext cx="358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b</a:t>
            </a:r>
          </a:p>
        </p:txBody>
      </p:sp>
      <p:sp>
        <p:nvSpPr>
          <p:cNvPr id="23576" name="Text Box 25"/>
          <p:cNvSpPr txBox="1">
            <a:spLocks noChangeArrowheads="1"/>
          </p:cNvSpPr>
          <p:nvPr/>
        </p:nvSpPr>
        <p:spPr bwMode="auto">
          <a:xfrm>
            <a:off x="1403350" y="3052763"/>
            <a:ext cx="358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a</a:t>
            </a:r>
          </a:p>
        </p:txBody>
      </p:sp>
      <p:sp>
        <p:nvSpPr>
          <p:cNvPr id="23577" name="Text Box 27"/>
          <p:cNvSpPr txBox="1">
            <a:spLocks noChangeArrowheads="1"/>
          </p:cNvSpPr>
          <p:nvPr/>
        </p:nvSpPr>
        <p:spPr bwMode="auto">
          <a:xfrm>
            <a:off x="1112838" y="1700213"/>
            <a:ext cx="358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a</a:t>
            </a:r>
          </a:p>
        </p:txBody>
      </p:sp>
      <p:sp>
        <p:nvSpPr>
          <p:cNvPr id="23578" name="Text Box 28"/>
          <p:cNvSpPr txBox="1">
            <a:spLocks noChangeArrowheads="1"/>
          </p:cNvSpPr>
          <p:nvPr/>
        </p:nvSpPr>
        <p:spPr bwMode="auto">
          <a:xfrm>
            <a:off x="1474788" y="1700213"/>
            <a:ext cx="358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b</a:t>
            </a:r>
          </a:p>
        </p:txBody>
      </p:sp>
      <p:sp>
        <p:nvSpPr>
          <p:cNvPr id="23579" name="Text Box 30"/>
          <p:cNvSpPr txBox="1">
            <a:spLocks noChangeArrowheads="1"/>
          </p:cNvSpPr>
          <p:nvPr/>
        </p:nvSpPr>
        <p:spPr bwMode="auto">
          <a:xfrm>
            <a:off x="752475" y="1700213"/>
            <a:ext cx="358775" cy="37623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15331664-F2FE-4C1E-9747-31B5527772F7}" type="slidenum">
              <a:rPr kumimoji="0" lang="zh-TW" altLang="en-US" smtClean="0"/>
              <a:pPr eaLnBrk="1" hangingPunct="1">
                <a:defRPr/>
              </a:pPr>
              <a:t>11</a:t>
            </a:fld>
            <a:endParaRPr kumimoji="0" lang="en-US" altLang="zh-TW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2800"/>
              <a:t>						接上頁程式範例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329237"/>
          </a:xfrm>
        </p:spPr>
        <p:txBody>
          <a:bodyPr anchor="ctr" anchorCtr="1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dirty="0" err="1">
                <a:latin typeface="Consolas" pitchFamily="49" charset="0"/>
                <a:cs typeface="Consolas" pitchFamily="49" charset="0"/>
              </a:rPr>
              <a:t>nfind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(char *string, char *pat)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/* match the last character of pattern first, and then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* match from the beginning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i, j, start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lasts = </a:t>
            </a:r>
            <a:r>
              <a:rPr lang="en-US" altLang="zh-TW" sz="2000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(string) - 1;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dirty="0" err="1">
                <a:latin typeface="Consolas" pitchFamily="49" charset="0"/>
                <a:cs typeface="Consolas" pitchFamily="49" charset="0"/>
              </a:rPr>
              <a:t>lastp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TW" sz="2000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(pat) - 1;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dirty="0" err="1">
                <a:latin typeface="Consolas" pitchFamily="49" charset="0"/>
                <a:cs typeface="Consolas" pitchFamily="49" charset="0"/>
              </a:rPr>
              <a:t>endmatch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TW" sz="2000" dirty="0" err="1">
                <a:latin typeface="Consolas" pitchFamily="49" charset="0"/>
                <a:cs typeface="Consolas" pitchFamily="49" charset="0"/>
              </a:rPr>
              <a:t>lastp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   for (i = 0; </a:t>
            </a:r>
            <a:r>
              <a:rPr lang="en-US" altLang="zh-TW" sz="2000" dirty="0" err="1">
                <a:latin typeface="Consolas" pitchFamily="49" charset="0"/>
                <a:cs typeface="Consolas" pitchFamily="49" charset="0"/>
              </a:rPr>
              <a:t>endmatch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&lt;= lasts; </a:t>
            </a:r>
            <a:r>
              <a:rPr lang="en-US" altLang="zh-TW" sz="2000" dirty="0" err="1">
                <a:latin typeface="Consolas" pitchFamily="49" charset="0"/>
                <a:cs typeface="Consolas" pitchFamily="49" charset="0"/>
              </a:rPr>
              <a:t>endmatch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++, start++)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       if (string[</a:t>
            </a:r>
            <a:r>
              <a:rPr lang="en-US" altLang="zh-TW" sz="2000" dirty="0" err="1">
                <a:latin typeface="Consolas" pitchFamily="49" charset="0"/>
                <a:cs typeface="Consolas" pitchFamily="49" charset="0"/>
              </a:rPr>
              <a:t>endmatch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] == pat[</a:t>
            </a:r>
            <a:r>
              <a:rPr lang="en-US" altLang="zh-TW" sz="2000" dirty="0" err="1">
                <a:latin typeface="Consolas" pitchFamily="49" charset="0"/>
                <a:cs typeface="Consolas" pitchFamily="49" charset="0"/>
              </a:rPr>
              <a:t>lastp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])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           for (j = 0, i = start;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                j &lt; </a:t>
            </a:r>
            <a:r>
              <a:rPr lang="en-US" altLang="zh-TW" sz="2000" dirty="0" err="1">
                <a:latin typeface="Consolas" pitchFamily="49" charset="0"/>
                <a:cs typeface="Consolas" pitchFamily="49" charset="0"/>
              </a:rPr>
              <a:t>lastp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&amp;&amp; string[i] == pat[j];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                i++, j++);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       if (j == </a:t>
            </a:r>
            <a:r>
              <a:rPr lang="en-US" altLang="zh-TW" sz="2000" dirty="0" err="1">
                <a:latin typeface="Consolas" pitchFamily="49" charset="0"/>
                <a:cs typeface="Consolas" pitchFamily="49" charset="0"/>
              </a:rPr>
              <a:t>lastp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           return start; /* successful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   return -1;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}</a:t>
            </a:r>
            <a:endParaRPr lang="zh-TW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605" name="文字方塊 1"/>
          <p:cNvSpPr txBox="1">
            <a:spLocks noChangeArrowheads="1"/>
          </p:cNvSpPr>
          <p:nvPr/>
        </p:nvSpPr>
        <p:spPr bwMode="auto">
          <a:xfrm>
            <a:off x="7304088" y="5726113"/>
            <a:ext cx="939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nfind.c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AB6CDF16-E456-418E-B8E1-51C450BCEC0A}" type="slidenum">
              <a:rPr kumimoji="0" lang="zh-TW" altLang="en-US" smtClean="0"/>
              <a:pPr eaLnBrk="1" hangingPunct="1">
                <a:defRPr/>
              </a:pPr>
              <a:t>2</a:t>
            </a:fld>
            <a:endParaRPr kumimoji="0" lang="en-US" altLang="zh-TW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b="1" dirty="0">
                <a:solidFill>
                  <a:srgbClr val="FF0000"/>
                </a:solidFill>
                <a:effectLst/>
              </a:rPr>
              <a:t>陣列與指標</a:t>
            </a:r>
            <a:r>
              <a:rPr lang="en-US" altLang="zh-TW" sz="2800" b="1" dirty="0">
                <a:solidFill>
                  <a:srgbClr val="FF0000"/>
                </a:solidFill>
                <a:effectLst/>
              </a:rPr>
              <a:t>(Array and Pointer)</a:t>
            </a:r>
            <a:r>
              <a:rPr lang="en-US" altLang="zh-TW" b="1" dirty="0">
                <a:solidFill>
                  <a:srgbClr val="FF0000"/>
                </a:solidFill>
                <a:effectLst/>
              </a:rPr>
              <a:t> </a:t>
            </a:r>
            <a:endParaRPr lang="zh-TW" altLang="en-US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589587"/>
          </a:xfrm>
        </p:spPr>
        <p:txBody>
          <a:bodyPr anchor="ctr" anchorCtr="1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Ex ,  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 list  [5];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400" dirty="0"/>
              <a:t>		記憶體地址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1400" dirty="0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list [0]		α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list [1]		α</a:t>
            </a:r>
            <a:r>
              <a:rPr lang="zh-TW" altLang="en-US" sz="1400" dirty="0"/>
              <a:t>　＋　</a:t>
            </a:r>
            <a:r>
              <a:rPr lang="en-US" altLang="zh-TW" sz="1400" dirty="0" err="1"/>
              <a:t>sizeof</a:t>
            </a:r>
            <a:r>
              <a:rPr lang="en-US" altLang="zh-TW" sz="1400" dirty="0"/>
              <a:t>  [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];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list [2]		α</a:t>
            </a:r>
            <a:r>
              <a:rPr lang="zh-TW" altLang="en-US" sz="1400" dirty="0"/>
              <a:t>　＋　</a:t>
            </a:r>
            <a:r>
              <a:rPr lang="en-US" altLang="zh-TW" sz="1400" dirty="0"/>
              <a:t>2.sizeof  [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];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list [3]		α</a:t>
            </a:r>
            <a:r>
              <a:rPr lang="zh-TW" altLang="en-US" sz="1400" dirty="0"/>
              <a:t>　＋　</a:t>
            </a:r>
            <a:r>
              <a:rPr lang="en-US" altLang="zh-TW" sz="1400" dirty="0"/>
              <a:t>3 </a:t>
            </a:r>
            <a:r>
              <a:rPr lang="en-US" altLang="zh-TW" sz="1400" dirty="0" err="1"/>
              <a:t>sizeof</a:t>
            </a:r>
            <a:r>
              <a:rPr lang="en-US" altLang="zh-TW" sz="1400" dirty="0"/>
              <a:t>  [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];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list [4]		α</a:t>
            </a:r>
            <a:r>
              <a:rPr lang="zh-TW" altLang="en-US" sz="1400" dirty="0"/>
              <a:t>　＋　</a:t>
            </a:r>
            <a:r>
              <a:rPr lang="en-US" altLang="zh-TW" sz="1400" dirty="0"/>
              <a:t>4 </a:t>
            </a:r>
            <a:r>
              <a:rPr lang="en-US" altLang="zh-TW" sz="1400" dirty="0" err="1"/>
              <a:t>sizeof</a:t>
            </a:r>
            <a:r>
              <a:rPr lang="en-US" altLang="zh-TW" sz="1400" dirty="0"/>
              <a:t>  [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1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Ex   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* list1 ;   </a:t>
            </a:r>
            <a:r>
              <a:rPr lang="zh-TW" altLang="en-US" sz="1400" dirty="0"/>
              <a:t>　</a:t>
            </a:r>
            <a:r>
              <a:rPr lang="en-US" altLang="zh-TW" sz="1400" b="1" dirty="0">
                <a:solidFill>
                  <a:srgbClr val="FF0000"/>
                </a:solidFill>
                <a:effectLst/>
                <a:latin typeface="新細明體" pitchFamily="18" charset="-120"/>
              </a:rPr>
              <a:t>(</a:t>
            </a:r>
            <a:r>
              <a:rPr lang="zh-TW" altLang="en-US" sz="1400" b="1" dirty="0">
                <a:solidFill>
                  <a:srgbClr val="FF0000"/>
                </a:solidFill>
                <a:effectLst/>
                <a:latin typeface="新細明體" pitchFamily="18" charset="-120"/>
              </a:rPr>
              <a:t>尚未預留位置</a:t>
            </a:r>
            <a:r>
              <a:rPr lang="en-US" altLang="zh-TW" sz="1400" b="1" dirty="0">
                <a:solidFill>
                  <a:srgbClr val="FF0000"/>
                </a:solidFill>
                <a:effectLst/>
                <a:latin typeface="新細明體" pitchFamily="18" charset="-120"/>
              </a:rPr>
              <a:t>, </a:t>
            </a:r>
            <a:r>
              <a:rPr lang="zh-TW" altLang="en-US" sz="1400" b="1" dirty="0">
                <a:solidFill>
                  <a:srgbClr val="FF0000"/>
                </a:solidFill>
                <a:effectLst/>
                <a:latin typeface="新細明體" pitchFamily="18" charset="-120"/>
              </a:rPr>
              <a:t>指標 </a:t>
            </a:r>
            <a:r>
              <a:rPr lang="en-US" altLang="zh-TW" sz="1400" b="1" dirty="0">
                <a:solidFill>
                  <a:srgbClr val="FF0000"/>
                </a:solidFill>
                <a:effectLst/>
                <a:latin typeface="新細明體" pitchFamily="18" charset="-120"/>
              </a:rPr>
              <a:t>Pointer)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      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 list[5] ;  </a:t>
            </a:r>
            <a:r>
              <a:rPr lang="en-US" altLang="zh-TW" sz="1400" b="1" dirty="0">
                <a:solidFill>
                  <a:srgbClr val="FF0000"/>
                </a:solidFill>
                <a:effectLst/>
                <a:latin typeface="新細明體" pitchFamily="18" charset="-120"/>
              </a:rPr>
              <a:t>(</a:t>
            </a:r>
            <a:r>
              <a:rPr lang="zh-TW" altLang="en-US" sz="1400" b="1" dirty="0">
                <a:solidFill>
                  <a:srgbClr val="FF0000"/>
                </a:solidFill>
                <a:effectLst/>
                <a:latin typeface="新細明體" pitchFamily="18" charset="-120"/>
              </a:rPr>
              <a:t>有預留５個位置</a:t>
            </a:r>
            <a:r>
              <a:rPr lang="en-US" altLang="zh-TW" sz="1400" b="1" dirty="0">
                <a:solidFill>
                  <a:srgbClr val="FF0000"/>
                </a:solidFill>
                <a:effectLst/>
                <a:latin typeface="新細明體" pitchFamily="18" charset="-120"/>
              </a:rPr>
              <a:t>, </a:t>
            </a:r>
            <a:r>
              <a:rPr lang="zh-TW" altLang="en-US" sz="1400" b="1" dirty="0">
                <a:solidFill>
                  <a:srgbClr val="FF0000"/>
                </a:solidFill>
                <a:effectLst/>
                <a:latin typeface="新細明體" pitchFamily="18" charset="-120"/>
              </a:rPr>
              <a:t>靜態記憶體配置</a:t>
            </a:r>
            <a:r>
              <a:rPr lang="en-US" altLang="zh-TW" sz="1400" b="1" dirty="0">
                <a:solidFill>
                  <a:srgbClr val="FF0000"/>
                </a:solidFill>
                <a:effectLst/>
                <a:latin typeface="新細明體" pitchFamily="18" charset="-120"/>
              </a:rPr>
              <a:t>, </a:t>
            </a:r>
            <a:r>
              <a:rPr lang="zh-TW" altLang="en-US" sz="1400" b="1" dirty="0">
                <a:solidFill>
                  <a:srgbClr val="FF0000"/>
                </a:solidFill>
                <a:effectLst/>
                <a:latin typeface="新細明體" pitchFamily="18" charset="-120"/>
              </a:rPr>
              <a:t> 陣列 </a:t>
            </a:r>
            <a:r>
              <a:rPr lang="en-US" altLang="zh-TW" sz="1400" b="1" dirty="0">
                <a:solidFill>
                  <a:srgbClr val="FF0000"/>
                </a:solidFill>
                <a:effectLst/>
                <a:latin typeface="新細明體" pitchFamily="18" charset="-120"/>
              </a:rPr>
              <a:t>Array)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      *( list + 1) </a:t>
            </a:r>
            <a:r>
              <a:rPr lang="en-US" altLang="zh-TW" sz="14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==</a:t>
            </a:r>
            <a:r>
              <a:rPr lang="en-US" altLang="zh-TW" sz="1400" dirty="0"/>
              <a:t>  list[1]   </a:t>
            </a:r>
            <a:r>
              <a:rPr lang="en-US" altLang="zh-TW" sz="1400" b="1" dirty="0">
                <a:solidFill>
                  <a:srgbClr val="FF0000"/>
                </a:solidFill>
                <a:effectLst/>
              </a:rPr>
              <a:t>(*</a:t>
            </a:r>
            <a:r>
              <a:rPr lang="zh-TW" altLang="en-US" sz="1400" b="1" dirty="0">
                <a:solidFill>
                  <a:srgbClr val="FF0000"/>
                </a:solidFill>
                <a:effectLst/>
              </a:rPr>
              <a:t>指</a:t>
            </a:r>
            <a:r>
              <a:rPr lang="en-US" altLang="zh-TW" sz="1400" b="1" dirty="0">
                <a:solidFill>
                  <a:srgbClr val="FF0000"/>
                </a:solidFill>
                <a:effectLst/>
              </a:rPr>
              <a:t>pointer </a:t>
            </a:r>
            <a:r>
              <a:rPr lang="zh-TW" altLang="en-US" sz="1400" b="1" dirty="0">
                <a:solidFill>
                  <a:srgbClr val="FF0000"/>
                </a:solidFill>
                <a:effectLst/>
              </a:rPr>
              <a:t>之後之內容</a:t>
            </a:r>
            <a:r>
              <a:rPr lang="en-US" altLang="zh-TW" sz="1400" b="1" dirty="0">
                <a:solidFill>
                  <a:srgbClr val="FF0000"/>
                </a:solidFill>
                <a:effectLst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           list + 1 </a:t>
            </a:r>
            <a:r>
              <a:rPr lang="en-US" altLang="zh-TW" sz="14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==</a:t>
            </a:r>
            <a:r>
              <a:rPr lang="en-US" altLang="zh-TW" sz="1400" dirty="0"/>
              <a:t>  &amp; list[1]  </a:t>
            </a:r>
            <a:r>
              <a:rPr lang="en-US" altLang="zh-TW" sz="1400" b="1" dirty="0">
                <a:solidFill>
                  <a:srgbClr val="FF0000"/>
                </a:solidFill>
                <a:effectLst/>
              </a:rPr>
              <a:t>(&amp; </a:t>
            </a:r>
            <a:r>
              <a:rPr lang="zh-TW" altLang="en-US" sz="1400" b="1" dirty="0">
                <a:solidFill>
                  <a:srgbClr val="FF0000"/>
                </a:solidFill>
                <a:effectLst/>
              </a:rPr>
              <a:t>地址</a:t>
            </a:r>
            <a:r>
              <a:rPr lang="en-US" altLang="zh-TW" sz="1400" b="1" dirty="0">
                <a:solidFill>
                  <a:srgbClr val="FF0000"/>
                </a:solidFill>
                <a:effectLst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400" dirty="0"/>
              <a:t>用法</a:t>
            </a:r>
            <a:r>
              <a:rPr lang="en-US" altLang="zh-TW" sz="1400" dirty="0"/>
              <a:t>:           list1 =  list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 		* list1 =  list[3]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 		* list1 =  * ( list + 3 )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		  list1 =  &amp; list[2]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b="1" dirty="0">
                <a:solidFill>
                  <a:srgbClr val="FF0000"/>
                </a:solidFill>
                <a:effectLst/>
              </a:rPr>
              <a:t>pointer </a:t>
            </a:r>
            <a:r>
              <a:rPr lang="zh-TW" altLang="en-US" sz="1600" b="1" dirty="0">
                <a:solidFill>
                  <a:srgbClr val="FF0000"/>
                </a:solidFill>
                <a:effectLst/>
              </a:rPr>
              <a:t>只接受 </a:t>
            </a:r>
            <a:r>
              <a:rPr lang="en-US" altLang="zh-TW" sz="1600" b="1" dirty="0">
                <a:solidFill>
                  <a:srgbClr val="FF0000"/>
                </a:solidFill>
                <a:effectLst/>
              </a:rPr>
              <a:t>pointer </a:t>
            </a:r>
            <a:r>
              <a:rPr lang="zh-TW" altLang="en-US" sz="1600" b="1" dirty="0">
                <a:solidFill>
                  <a:srgbClr val="FF0000"/>
                </a:solidFill>
                <a:effectLst/>
              </a:rPr>
              <a:t>或地址</a:t>
            </a:r>
            <a:r>
              <a:rPr lang="en-US" altLang="zh-TW" sz="1600" b="1" dirty="0">
                <a:solidFill>
                  <a:srgbClr val="FF0000"/>
                </a:solidFill>
                <a:effectLst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effectLst/>
              </a:rPr>
              <a:t>記憶體位置</a:t>
            </a:r>
            <a:r>
              <a:rPr lang="en-US" altLang="zh-TW" sz="1600" b="1" dirty="0">
                <a:solidFill>
                  <a:srgbClr val="FF0000"/>
                </a:solidFill>
                <a:effectLst/>
              </a:rPr>
              <a:t>)</a:t>
            </a:r>
            <a:endParaRPr lang="zh-TW" altLang="en-US" sz="1600" b="1" dirty="0">
              <a:solidFill>
                <a:srgbClr val="FF0000"/>
              </a:solidFill>
              <a:effectLst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>
                <a:solidFill>
                  <a:srgbClr val="FFC000"/>
                </a:solidFill>
              </a:rPr>
              <a:t>Ex</a:t>
            </a:r>
            <a:r>
              <a:rPr lang="zh-TW" altLang="en-US" sz="1400" dirty="0">
                <a:solidFill>
                  <a:srgbClr val="FFC000"/>
                </a:solidFill>
              </a:rPr>
              <a:t>：</a:t>
            </a:r>
            <a:r>
              <a:rPr lang="en-US" altLang="zh-TW" sz="1400" dirty="0">
                <a:solidFill>
                  <a:srgbClr val="FFC000"/>
                </a:solidFill>
              </a:rPr>
              <a:t> </a:t>
            </a:r>
            <a:r>
              <a:rPr lang="en-US" altLang="zh-TW" sz="1400" dirty="0" err="1">
                <a:solidFill>
                  <a:srgbClr val="FFC000"/>
                </a:solidFill>
              </a:rPr>
              <a:t>int</a:t>
            </a:r>
            <a:r>
              <a:rPr lang="en-US" altLang="zh-TW" sz="1400" dirty="0">
                <a:solidFill>
                  <a:srgbClr val="FFC000"/>
                </a:solidFill>
              </a:rPr>
              <a:t>  one[  ]  = {0, 1, 2, 3, 4};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200" dirty="0">
                <a:solidFill>
                  <a:srgbClr val="FFC000"/>
                </a:solidFill>
              </a:rPr>
              <a:t>主程式</a:t>
            </a:r>
            <a:r>
              <a:rPr lang="en-US" altLang="zh-TW" sz="1200" dirty="0">
                <a:solidFill>
                  <a:srgbClr val="FFC000"/>
                </a:solidFill>
              </a:rPr>
              <a:t>:  print1  (&amp; one[0], 5);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200" dirty="0">
                <a:solidFill>
                  <a:srgbClr val="FFC000"/>
                </a:solidFill>
              </a:rPr>
              <a:t>		     print1  (one , 5);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200" dirty="0">
                <a:solidFill>
                  <a:srgbClr val="FFC000"/>
                </a:solidFill>
              </a:rPr>
              <a:t>副程式</a:t>
            </a:r>
            <a:r>
              <a:rPr lang="en-US" altLang="zh-TW" sz="1200" dirty="0">
                <a:solidFill>
                  <a:srgbClr val="FFC000"/>
                </a:solidFill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200" dirty="0">
                <a:solidFill>
                  <a:srgbClr val="FFC000"/>
                </a:solidFill>
              </a:rPr>
              <a:t>void print1 ( </a:t>
            </a:r>
            <a:r>
              <a:rPr lang="en-US" altLang="zh-TW" sz="1200" dirty="0" err="1">
                <a:solidFill>
                  <a:srgbClr val="FFC000"/>
                </a:solidFill>
              </a:rPr>
              <a:t>int</a:t>
            </a:r>
            <a:r>
              <a:rPr lang="en-US" altLang="zh-TW" sz="1200" dirty="0">
                <a:solidFill>
                  <a:srgbClr val="FFC000"/>
                </a:solidFill>
              </a:rPr>
              <a:t> *</a:t>
            </a:r>
            <a:r>
              <a:rPr lang="en-US" altLang="zh-TW" sz="1200" dirty="0" err="1">
                <a:solidFill>
                  <a:srgbClr val="FFC000"/>
                </a:solidFill>
              </a:rPr>
              <a:t>ptr</a:t>
            </a:r>
            <a:r>
              <a:rPr lang="en-US" altLang="zh-TW" sz="1200" dirty="0">
                <a:solidFill>
                  <a:srgbClr val="FFC000"/>
                </a:solidFill>
              </a:rPr>
              <a:t> , </a:t>
            </a:r>
            <a:r>
              <a:rPr lang="en-US" altLang="zh-TW" sz="1200" dirty="0" err="1">
                <a:solidFill>
                  <a:srgbClr val="FFC000"/>
                </a:solidFill>
              </a:rPr>
              <a:t>int</a:t>
            </a:r>
            <a:r>
              <a:rPr lang="en-US" altLang="zh-TW" sz="1200" dirty="0">
                <a:solidFill>
                  <a:srgbClr val="FFC000"/>
                </a:solidFill>
              </a:rPr>
              <a:t> rows){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200" dirty="0">
                <a:solidFill>
                  <a:srgbClr val="FFC000"/>
                </a:solidFill>
              </a:rPr>
              <a:t>for (</a:t>
            </a:r>
            <a:r>
              <a:rPr lang="en-US" altLang="zh-TW" sz="1200" dirty="0" err="1">
                <a:solidFill>
                  <a:srgbClr val="FFC000"/>
                </a:solidFill>
              </a:rPr>
              <a:t>int</a:t>
            </a:r>
            <a:r>
              <a:rPr lang="en-US" altLang="zh-TW" sz="1200" dirty="0">
                <a:solidFill>
                  <a:srgbClr val="FFC000"/>
                </a:solidFill>
              </a:rPr>
              <a:t> </a:t>
            </a:r>
            <a:r>
              <a:rPr lang="en-US" altLang="zh-TW" sz="1200" dirty="0" err="1">
                <a:solidFill>
                  <a:srgbClr val="FFC000"/>
                </a:solidFill>
              </a:rPr>
              <a:t>i</a:t>
            </a:r>
            <a:r>
              <a:rPr lang="en-US" altLang="zh-TW" sz="1200" dirty="0">
                <a:solidFill>
                  <a:srgbClr val="FFC000"/>
                </a:solidFill>
              </a:rPr>
              <a:t>=0 ;  </a:t>
            </a:r>
            <a:r>
              <a:rPr lang="en-US" altLang="zh-TW" sz="1200" dirty="0" err="1">
                <a:solidFill>
                  <a:srgbClr val="FFC000"/>
                </a:solidFill>
              </a:rPr>
              <a:t>i</a:t>
            </a:r>
            <a:r>
              <a:rPr lang="en-US" altLang="zh-TW" sz="1200" dirty="0">
                <a:solidFill>
                  <a:srgbClr val="FFC000"/>
                </a:solidFill>
              </a:rPr>
              <a:t>&lt;rows ;  </a:t>
            </a:r>
            <a:r>
              <a:rPr lang="en-US" altLang="zh-TW" sz="1200" dirty="0" err="1">
                <a:solidFill>
                  <a:srgbClr val="FFC000"/>
                </a:solidFill>
              </a:rPr>
              <a:t>i</a:t>
            </a:r>
            <a:r>
              <a:rPr lang="en-US" altLang="zh-TW" sz="1200" dirty="0">
                <a:solidFill>
                  <a:srgbClr val="FFC000"/>
                </a:solidFill>
              </a:rPr>
              <a:t>++)     </a:t>
            </a:r>
            <a:r>
              <a:rPr lang="en-US" altLang="zh-TW" sz="1200" dirty="0" err="1">
                <a:solidFill>
                  <a:srgbClr val="FFC000"/>
                </a:solidFill>
              </a:rPr>
              <a:t>printf</a:t>
            </a:r>
            <a:r>
              <a:rPr lang="en-US" altLang="zh-TW" sz="1200" dirty="0">
                <a:solidFill>
                  <a:srgbClr val="FFC000"/>
                </a:solidFill>
              </a:rPr>
              <a:t> ( “% 8u % 5d\n” , </a:t>
            </a:r>
            <a:r>
              <a:rPr lang="en-US" altLang="zh-TW" sz="1200" dirty="0" err="1">
                <a:solidFill>
                  <a:srgbClr val="FFC000"/>
                </a:solidFill>
              </a:rPr>
              <a:t>ptr</a:t>
            </a:r>
            <a:r>
              <a:rPr lang="en-US" altLang="zh-TW" sz="1200" dirty="0">
                <a:solidFill>
                  <a:srgbClr val="FFC000"/>
                </a:solidFill>
              </a:rPr>
              <a:t> + </a:t>
            </a:r>
            <a:r>
              <a:rPr lang="en-US" altLang="zh-TW" sz="1200" dirty="0" err="1">
                <a:solidFill>
                  <a:srgbClr val="FFC000"/>
                </a:solidFill>
              </a:rPr>
              <a:t>i</a:t>
            </a:r>
            <a:r>
              <a:rPr lang="en-US" altLang="zh-TW" sz="1200" dirty="0">
                <a:solidFill>
                  <a:srgbClr val="FFC000"/>
                </a:solidFill>
              </a:rPr>
              <a:t> , * ( </a:t>
            </a:r>
            <a:r>
              <a:rPr lang="en-US" altLang="zh-TW" sz="1200" dirty="0" err="1">
                <a:solidFill>
                  <a:srgbClr val="FFC000"/>
                </a:solidFill>
              </a:rPr>
              <a:t>ptr</a:t>
            </a:r>
            <a:r>
              <a:rPr lang="en-US" altLang="zh-TW" sz="1200" dirty="0">
                <a:solidFill>
                  <a:srgbClr val="FFC000"/>
                </a:solidFill>
              </a:rPr>
              <a:t> + </a:t>
            </a:r>
            <a:r>
              <a:rPr lang="en-US" altLang="zh-TW" sz="1200" dirty="0" err="1">
                <a:solidFill>
                  <a:srgbClr val="FFC000"/>
                </a:solidFill>
              </a:rPr>
              <a:t>i</a:t>
            </a:r>
            <a:r>
              <a:rPr lang="en-US" altLang="zh-TW" sz="1200" dirty="0">
                <a:solidFill>
                  <a:srgbClr val="FFC000"/>
                </a:solidFill>
              </a:rPr>
              <a:t>));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200" dirty="0">
                <a:solidFill>
                  <a:srgbClr val="FFC000"/>
                </a:solidFill>
              </a:rPr>
              <a:t>} 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7173" name="Line 4"/>
          <p:cNvSpPr>
            <a:spLocks noChangeShapeType="1"/>
          </p:cNvSpPr>
          <p:nvPr/>
        </p:nvSpPr>
        <p:spPr bwMode="auto">
          <a:xfrm>
            <a:off x="2914650" y="2060575"/>
            <a:ext cx="432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2914650" y="3141663"/>
            <a:ext cx="432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4067175" y="2060575"/>
            <a:ext cx="0" cy="108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6" name="Line 9"/>
          <p:cNvSpPr>
            <a:spLocks noChangeShapeType="1"/>
          </p:cNvSpPr>
          <p:nvPr/>
        </p:nvSpPr>
        <p:spPr bwMode="auto">
          <a:xfrm>
            <a:off x="2914650" y="2925763"/>
            <a:ext cx="43211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7" name="Line 10"/>
          <p:cNvSpPr>
            <a:spLocks noChangeShapeType="1"/>
          </p:cNvSpPr>
          <p:nvPr/>
        </p:nvSpPr>
        <p:spPr bwMode="auto">
          <a:xfrm>
            <a:off x="2914650" y="2709863"/>
            <a:ext cx="43211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8" name="Line 11"/>
          <p:cNvSpPr>
            <a:spLocks noChangeShapeType="1"/>
          </p:cNvSpPr>
          <p:nvPr/>
        </p:nvSpPr>
        <p:spPr bwMode="auto">
          <a:xfrm>
            <a:off x="2914650" y="2493963"/>
            <a:ext cx="43211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9" name="Line 12"/>
          <p:cNvSpPr>
            <a:spLocks noChangeShapeType="1"/>
          </p:cNvSpPr>
          <p:nvPr/>
        </p:nvSpPr>
        <p:spPr bwMode="auto">
          <a:xfrm>
            <a:off x="2914650" y="2278063"/>
            <a:ext cx="43211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45DC8DC-B601-5690-1C10-4DD99327363C}"/>
                  </a:ext>
                </a:extLst>
              </p14:cNvPr>
              <p14:cNvContentPartPr/>
              <p14:nvPr/>
            </p14:nvContentPartPr>
            <p14:xfrm>
              <a:off x="3328139" y="5723912"/>
              <a:ext cx="425520" cy="9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45DC8DC-B601-5690-1C10-4DD9932736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19139" y="5715272"/>
                <a:ext cx="4431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AFC267C-0A8B-12F3-1228-C4548F32D8B0}"/>
                  </a:ext>
                </a:extLst>
              </p14:cNvPr>
              <p14:cNvContentPartPr/>
              <p14:nvPr/>
            </p14:nvContentPartPr>
            <p14:xfrm>
              <a:off x="3326339" y="5938472"/>
              <a:ext cx="320760" cy="11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AFC267C-0A8B-12F3-1228-C4548F32D8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17699" y="5929472"/>
                <a:ext cx="33840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512972-572C-69EA-CD2E-02BEB0C9366C}"/>
                  </a:ext>
                </a:extLst>
              </p14:cNvPr>
              <p14:cNvContentPartPr/>
              <p14:nvPr/>
            </p14:nvContentPartPr>
            <p14:xfrm>
              <a:off x="2977859" y="6264632"/>
              <a:ext cx="549720" cy="14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512972-572C-69EA-CD2E-02BEB0C936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9219" y="6255992"/>
                <a:ext cx="567360" cy="32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FB4D3C9E-4CFB-4D15-84AD-53A7DB1AD9F8}" type="slidenum">
              <a:rPr kumimoji="0" lang="zh-TW" altLang="en-US" smtClean="0"/>
              <a:pPr eaLnBrk="1" hangingPunct="1">
                <a:defRPr/>
              </a:pPr>
              <a:t>3</a:t>
            </a:fld>
            <a:endParaRPr kumimoji="0" lang="en-US" altLang="zh-TW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自我參考結構 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5895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list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   char data; </a:t>
            </a:r>
            <a:r>
              <a:rPr lang="en-US" altLang="zh-TW" sz="20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list *link; 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altLang="zh-TW" sz="2000" dirty="0">
                <a:latin typeface="Consolas" pitchFamily="49" charset="0"/>
                <a:cs typeface="Consolas" pitchFamily="49" charset="0"/>
              </a:rPr>
              <a:t>struct list item1, item2, item3;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altLang="zh-TW" sz="2000" dirty="0">
                <a:latin typeface="Consolas" pitchFamily="49" charset="0"/>
                <a:cs typeface="Consolas" pitchFamily="49" charset="0"/>
              </a:rPr>
              <a:t>item1.data = 'a';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altLang="zh-TW" sz="2000" dirty="0">
                <a:latin typeface="Consolas" pitchFamily="49" charset="0"/>
                <a:cs typeface="Consolas" pitchFamily="49" charset="0"/>
              </a:rPr>
              <a:t>item2.data = 'b';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altLang="zh-TW" sz="2000" dirty="0">
                <a:latin typeface="Consolas" pitchFamily="49" charset="0"/>
                <a:cs typeface="Consolas" pitchFamily="49" charset="0"/>
              </a:rPr>
              <a:t>item3.data = 'c';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(1) 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item1.link = item2.link = item3.link = </a:t>
            </a:r>
            <a:r>
              <a:rPr lang="en-US" altLang="zh-TW" sz="2000" b="1" dirty="0"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	item 1		item 2 			item 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(2) </a:t>
            </a:r>
            <a:r>
              <a:rPr lang="pt-BR" altLang="zh-TW" sz="2000" dirty="0">
                <a:latin typeface="Consolas" pitchFamily="49" charset="0"/>
                <a:cs typeface="Consolas" pitchFamily="49" charset="0"/>
              </a:rPr>
              <a:t>item1.link = </a:t>
            </a:r>
            <a:r>
              <a:rPr lang="pt-BR" altLang="zh-TW" sz="2000" b="1" dirty="0"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&amp;</a:t>
            </a:r>
            <a:r>
              <a:rPr lang="pt-BR" altLang="zh-TW" sz="2000" dirty="0">
                <a:latin typeface="Consolas" pitchFamily="49" charset="0"/>
                <a:cs typeface="Consolas" pitchFamily="49" charset="0"/>
              </a:rPr>
              <a:t>item2;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altLang="zh-TW" sz="2000" dirty="0">
                <a:latin typeface="Consolas" pitchFamily="49" charset="0"/>
                <a:cs typeface="Consolas" pitchFamily="49" charset="0"/>
              </a:rPr>
              <a:t>item2.link = </a:t>
            </a:r>
            <a:r>
              <a:rPr lang="pt-BR" altLang="zh-TW" sz="2000" b="1" dirty="0"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&amp;</a:t>
            </a:r>
            <a:r>
              <a:rPr lang="pt-BR" altLang="zh-TW" sz="2000" dirty="0">
                <a:latin typeface="Consolas" pitchFamily="49" charset="0"/>
                <a:cs typeface="Consolas" pitchFamily="49" charset="0"/>
              </a:rPr>
              <a:t>item3;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altLang="zh-TW" sz="2000" dirty="0">
                <a:latin typeface="Consolas" pitchFamily="49" charset="0"/>
                <a:cs typeface="Consolas" pitchFamily="49" charset="0"/>
              </a:rPr>
              <a:t>item3.link = </a:t>
            </a:r>
            <a:r>
              <a:rPr lang="pt-BR" altLang="zh-TW" sz="2000" b="1" dirty="0"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lang="pt-BR" altLang="zh-TW" sz="2000" dirty="0">
                <a:latin typeface="Consolas" pitchFamily="49" charset="0"/>
                <a:cs typeface="Consolas" pitchFamily="49" charset="0"/>
              </a:rPr>
              <a:t>;</a:t>
            </a:r>
            <a:endParaRPr lang="en-US" altLang="zh-TW" sz="200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200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	item 1		item 2 			item 3</a:t>
            </a:r>
            <a:endParaRPr lang="zh-TW" altLang="en-US" sz="2000" dirty="0"/>
          </a:p>
        </p:txBody>
      </p:sp>
      <p:graphicFrame>
        <p:nvGraphicFramePr>
          <p:cNvPr id="118804" name="Group 20"/>
          <p:cNvGraphicFramePr>
            <a:graphicFrameLocks noGrp="1"/>
          </p:cNvGraphicFramePr>
          <p:nvPr/>
        </p:nvGraphicFramePr>
        <p:xfrm>
          <a:off x="900113" y="3716338"/>
          <a:ext cx="792162" cy="517766"/>
        </p:xfrm>
        <a:graphic>
          <a:graphicData uri="http://schemas.openxmlformats.org/drawingml/2006/table">
            <a:tbl>
              <a:tblPr/>
              <a:tblGrid>
                <a:gridCol w="42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523" marB="455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29" name="Line 21"/>
          <p:cNvSpPr>
            <a:spLocks noChangeShapeType="1"/>
          </p:cNvSpPr>
          <p:nvPr/>
        </p:nvSpPr>
        <p:spPr bwMode="auto">
          <a:xfrm>
            <a:off x="1476375" y="39322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0" name="Line 22"/>
          <p:cNvSpPr>
            <a:spLocks noChangeShapeType="1"/>
          </p:cNvSpPr>
          <p:nvPr/>
        </p:nvSpPr>
        <p:spPr bwMode="auto">
          <a:xfrm>
            <a:off x="2124075" y="393223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1" name="Line 23"/>
          <p:cNvSpPr>
            <a:spLocks noChangeShapeType="1"/>
          </p:cNvSpPr>
          <p:nvPr/>
        </p:nvSpPr>
        <p:spPr bwMode="auto">
          <a:xfrm>
            <a:off x="1979613" y="436562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18808" name="Group 24"/>
          <p:cNvGraphicFramePr>
            <a:graphicFrameLocks noGrp="1"/>
          </p:cNvGraphicFramePr>
          <p:nvPr/>
        </p:nvGraphicFramePr>
        <p:xfrm>
          <a:off x="3348038" y="3716338"/>
          <a:ext cx="792162" cy="517766"/>
        </p:xfrm>
        <a:graphic>
          <a:graphicData uri="http://schemas.openxmlformats.org/drawingml/2006/table">
            <a:tbl>
              <a:tblPr/>
              <a:tblGrid>
                <a:gridCol w="42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523" marB="455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40" name="Line 32"/>
          <p:cNvSpPr>
            <a:spLocks noChangeShapeType="1"/>
          </p:cNvSpPr>
          <p:nvPr/>
        </p:nvSpPr>
        <p:spPr bwMode="auto">
          <a:xfrm>
            <a:off x="3924300" y="39338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41" name="Line 33"/>
          <p:cNvSpPr>
            <a:spLocks noChangeShapeType="1"/>
          </p:cNvSpPr>
          <p:nvPr/>
        </p:nvSpPr>
        <p:spPr bwMode="auto">
          <a:xfrm>
            <a:off x="4572000" y="393223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42" name="Line 34"/>
          <p:cNvSpPr>
            <a:spLocks noChangeShapeType="1"/>
          </p:cNvSpPr>
          <p:nvPr/>
        </p:nvSpPr>
        <p:spPr bwMode="auto">
          <a:xfrm>
            <a:off x="4427538" y="436562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18819" name="Group 35"/>
          <p:cNvGraphicFramePr>
            <a:graphicFrameLocks noGrp="1"/>
          </p:cNvGraphicFramePr>
          <p:nvPr/>
        </p:nvGraphicFramePr>
        <p:xfrm>
          <a:off x="5867400" y="3716338"/>
          <a:ext cx="792163" cy="517766"/>
        </p:xfrm>
        <a:graphic>
          <a:graphicData uri="http://schemas.openxmlformats.org/drawingml/2006/table">
            <a:tbl>
              <a:tblPr/>
              <a:tblGrid>
                <a:gridCol w="42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T="45523" marB="455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51" name="Line 43"/>
          <p:cNvSpPr>
            <a:spLocks noChangeShapeType="1"/>
          </p:cNvSpPr>
          <p:nvPr/>
        </p:nvSpPr>
        <p:spPr bwMode="auto">
          <a:xfrm>
            <a:off x="6443663" y="39322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52" name="Line 44"/>
          <p:cNvSpPr>
            <a:spLocks noChangeShapeType="1"/>
          </p:cNvSpPr>
          <p:nvPr/>
        </p:nvSpPr>
        <p:spPr bwMode="auto">
          <a:xfrm>
            <a:off x="7091363" y="393223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53" name="Line 45"/>
          <p:cNvSpPr>
            <a:spLocks noChangeShapeType="1"/>
          </p:cNvSpPr>
          <p:nvPr/>
        </p:nvSpPr>
        <p:spPr bwMode="auto">
          <a:xfrm>
            <a:off x="6946900" y="436562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18830" name="Group 46"/>
          <p:cNvGraphicFramePr>
            <a:graphicFrameLocks noGrp="1"/>
          </p:cNvGraphicFramePr>
          <p:nvPr/>
        </p:nvGraphicFramePr>
        <p:xfrm>
          <a:off x="900113" y="5875338"/>
          <a:ext cx="792162" cy="517766"/>
        </p:xfrm>
        <a:graphic>
          <a:graphicData uri="http://schemas.openxmlformats.org/drawingml/2006/table">
            <a:tbl>
              <a:tblPr/>
              <a:tblGrid>
                <a:gridCol w="42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523" marB="455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62" name="Line 54"/>
          <p:cNvSpPr>
            <a:spLocks noChangeShapeType="1"/>
          </p:cNvSpPr>
          <p:nvPr/>
        </p:nvSpPr>
        <p:spPr bwMode="auto">
          <a:xfrm>
            <a:off x="1547813" y="6091238"/>
            <a:ext cx="18002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18841" name="Group 57"/>
          <p:cNvGraphicFramePr>
            <a:graphicFrameLocks noGrp="1"/>
          </p:cNvGraphicFramePr>
          <p:nvPr/>
        </p:nvGraphicFramePr>
        <p:xfrm>
          <a:off x="3348038" y="5864225"/>
          <a:ext cx="792162" cy="517766"/>
        </p:xfrm>
        <a:graphic>
          <a:graphicData uri="http://schemas.openxmlformats.org/drawingml/2006/table">
            <a:tbl>
              <a:tblPr/>
              <a:tblGrid>
                <a:gridCol w="42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523" marB="455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71" name="Line 65"/>
          <p:cNvSpPr>
            <a:spLocks noChangeShapeType="1"/>
          </p:cNvSpPr>
          <p:nvPr/>
        </p:nvSpPr>
        <p:spPr bwMode="auto">
          <a:xfrm>
            <a:off x="3997325" y="6091238"/>
            <a:ext cx="19431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18852" name="Group 68"/>
          <p:cNvGraphicFramePr>
            <a:graphicFrameLocks noGrp="1"/>
          </p:cNvGraphicFramePr>
          <p:nvPr/>
        </p:nvGraphicFramePr>
        <p:xfrm>
          <a:off x="5940425" y="5864225"/>
          <a:ext cx="792163" cy="517766"/>
        </p:xfrm>
        <a:graphic>
          <a:graphicData uri="http://schemas.openxmlformats.org/drawingml/2006/table">
            <a:tbl>
              <a:tblPr/>
              <a:tblGrid>
                <a:gridCol w="42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T="45523" marB="455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523" marB="45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80" name="Line 76"/>
          <p:cNvSpPr>
            <a:spLocks noChangeShapeType="1"/>
          </p:cNvSpPr>
          <p:nvPr/>
        </p:nvSpPr>
        <p:spPr bwMode="auto">
          <a:xfrm>
            <a:off x="6516688" y="60928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81" name="Line 77"/>
          <p:cNvSpPr>
            <a:spLocks noChangeShapeType="1"/>
          </p:cNvSpPr>
          <p:nvPr/>
        </p:nvSpPr>
        <p:spPr bwMode="auto">
          <a:xfrm>
            <a:off x="7164388" y="609123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82" name="Line 78"/>
          <p:cNvSpPr>
            <a:spLocks noChangeShapeType="1"/>
          </p:cNvSpPr>
          <p:nvPr/>
        </p:nvSpPr>
        <p:spPr bwMode="auto">
          <a:xfrm>
            <a:off x="7019925" y="652462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3C08756F-68BC-47A5-86A5-4553CFCA8562}" type="slidenum">
              <a:rPr kumimoji="0" lang="zh-TW" altLang="en-US" smtClean="0"/>
              <a:pPr eaLnBrk="1" hangingPunct="1">
                <a:defRPr/>
              </a:pPr>
              <a:t>4</a:t>
            </a:fld>
            <a:endParaRPr kumimoji="0" lang="en-US" altLang="zh-TW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/>
              <a:t>多項式抽象資料型態 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732462"/>
          </a:xfrm>
        </p:spPr>
        <p:txBody>
          <a:bodyPr anchor="ctr" anchorCtr="1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Ex </a:t>
            </a:r>
            <a:r>
              <a:rPr lang="zh-TW" altLang="en-US" sz="1800" dirty="0"/>
              <a:t>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	A(x) = 3x</a:t>
            </a:r>
            <a:r>
              <a:rPr lang="en-US" altLang="zh-TW" sz="1800" baseline="30000" dirty="0">
                <a:effectLst/>
              </a:rPr>
              <a:t>20</a:t>
            </a:r>
            <a:r>
              <a:rPr lang="en-US" altLang="zh-TW" sz="1800" dirty="0"/>
              <a:t> + 2x</a:t>
            </a:r>
            <a:r>
              <a:rPr lang="en-US" altLang="zh-TW" sz="1800" baseline="30000" dirty="0">
                <a:effectLst/>
              </a:rPr>
              <a:t>5</a:t>
            </a:r>
            <a:r>
              <a:rPr lang="en-US" altLang="zh-TW" sz="1800" dirty="0"/>
              <a:t> + 4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	B(x) = x</a:t>
            </a:r>
            <a:r>
              <a:rPr lang="en-US" altLang="zh-TW" sz="1800" baseline="30000" dirty="0">
                <a:effectLst/>
              </a:rPr>
              <a:t>4</a:t>
            </a:r>
            <a:r>
              <a:rPr lang="en-US" altLang="zh-TW" sz="1800" dirty="0"/>
              <a:t> +10x</a:t>
            </a:r>
            <a:r>
              <a:rPr lang="en-US" altLang="zh-TW" sz="1800" baseline="30000" dirty="0">
                <a:effectLst/>
              </a:rPr>
              <a:t>3</a:t>
            </a:r>
            <a:r>
              <a:rPr lang="en-US" altLang="zh-TW" sz="1800" dirty="0"/>
              <a:t> + 3x</a:t>
            </a:r>
            <a:r>
              <a:rPr lang="en-US" altLang="zh-TW" sz="1800" baseline="30000" dirty="0">
                <a:effectLst/>
              </a:rPr>
              <a:t>2</a:t>
            </a:r>
            <a:r>
              <a:rPr lang="en-US" altLang="zh-TW" sz="1800" dirty="0"/>
              <a:t> + 1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	C(x) = A(x) + B(x)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800" dirty="0"/>
              <a:t>定結構：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800" dirty="0"/>
              <a:t>方法一：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#define MAX_DEGREE 101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polynomial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degree;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   float </a:t>
            </a:r>
            <a:r>
              <a:rPr lang="en-US" altLang="zh-TW" sz="1800" dirty="0" err="1">
                <a:latin typeface="Consolas" pitchFamily="49" charset="0"/>
                <a:cs typeface="Consolas" pitchFamily="49" charset="0"/>
              </a:rPr>
              <a:t>coef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[MAX_DEGREE];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polynomial a;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Ex</a:t>
            </a:r>
            <a:r>
              <a:rPr lang="zh-TW" altLang="en-US" sz="1800" dirty="0"/>
              <a:t>：</a:t>
            </a:r>
            <a:r>
              <a:rPr lang="en-US" altLang="zh-TW" sz="1800" dirty="0"/>
              <a:t>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2x</a:t>
            </a:r>
            <a:r>
              <a:rPr lang="en-US" altLang="zh-TW" sz="1800" baseline="30000" dirty="0">
                <a:effectLst/>
              </a:rPr>
              <a:t>100</a:t>
            </a:r>
            <a:r>
              <a:rPr lang="en-US" altLang="zh-TW" sz="1800" dirty="0"/>
              <a:t>+1    </a:t>
            </a:r>
            <a:r>
              <a:rPr lang="en-US" altLang="zh-TW" sz="1800" dirty="0" err="1"/>
              <a:t>a.coef</a:t>
            </a:r>
            <a:r>
              <a:rPr lang="en-US" altLang="zh-TW" sz="1800" dirty="0"/>
              <a:t> [100]=2,   </a:t>
            </a:r>
            <a:r>
              <a:rPr lang="en-US" altLang="zh-TW" sz="1800" dirty="0" err="1"/>
              <a:t>a.coef</a:t>
            </a:r>
            <a:r>
              <a:rPr lang="en-US" altLang="zh-TW" sz="1800" dirty="0"/>
              <a:t> [99]=0,…</a:t>
            </a:r>
            <a:endParaRPr lang="zh-TW" altLang="en-US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 err="1">
                <a:latin typeface="Consolas" pitchFamily="49" charset="0"/>
                <a:cs typeface="Consolas" pitchFamily="49" charset="0"/>
              </a:rPr>
              <a:t>a.coef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[1] = 0, </a:t>
            </a:r>
            <a:r>
              <a:rPr lang="en-US" altLang="zh-TW" sz="1800" dirty="0" err="1">
                <a:latin typeface="Consolas" pitchFamily="49" charset="0"/>
                <a:cs typeface="Consolas" pitchFamily="49" charset="0"/>
              </a:rPr>
              <a:t>a.coef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[0] = 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000" b="1" dirty="0"/>
              <a:t>	</a:t>
            </a:r>
            <a:r>
              <a:rPr lang="zh-TW" altLang="en-US" sz="2000" b="1" dirty="0">
                <a:solidFill>
                  <a:srgbClr val="FF0000"/>
                </a:solidFill>
                <a:effectLst/>
              </a:rPr>
              <a:t>缺點：浪費許多空間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600" dirty="0"/>
              <a:t>方法二：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#define MAX_TERMS 50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polynomial { float </a:t>
            </a:r>
            <a:r>
              <a:rPr lang="en-US" altLang="zh-TW" sz="1600" dirty="0" err="1">
                <a:latin typeface="Consolas" pitchFamily="49" charset="0"/>
                <a:cs typeface="Consolas" pitchFamily="49" charset="0"/>
              </a:rPr>
              <a:t>coef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zh-TW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600" dirty="0" err="1">
                <a:latin typeface="Consolas" pitchFamily="49" charset="0"/>
                <a:cs typeface="Consolas" pitchFamily="49" charset="0"/>
              </a:rPr>
              <a:t>expon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; 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polynomial terms[MAX_TERMS];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600" dirty="0">
                <a:latin typeface="Consolas" pitchFamily="49" charset="0"/>
                <a:cs typeface="Consolas" pitchFamily="49" charset="0"/>
              </a:rPr>
              <a:t> avail = 0;</a:t>
            </a:r>
            <a:endParaRPr lang="zh-TW" altLang="en-US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CF0620B2-4D61-4131-9F90-4E487548A9A2}" type="slidenum">
              <a:rPr kumimoji="0" lang="zh-TW" altLang="en-US" smtClean="0"/>
              <a:pPr eaLnBrk="1" hangingPunct="1">
                <a:defRPr/>
              </a:pPr>
              <a:t>5</a:t>
            </a:fld>
            <a:endParaRPr kumimoji="0" lang="en-US" altLang="zh-TW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913"/>
            <a:ext cx="8229600" cy="66690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200" dirty="0"/>
              <a:t>Ex  A(x) = 2x</a:t>
            </a:r>
            <a:r>
              <a:rPr lang="en-US" altLang="zh-TW" sz="1200" baseline="30000" dirty="0">
                <a:effectLst/>
              </a:rPr>
              <a:t>100</a:t>
            </a:r>
            <a:r>
              <a:rPr lang="en-US" altLang="zh-TW" sz="1200" dirty="0"/>
              <a:t>+1  B(x)=x</a:t>
            </a:r>
            <a:r>
              <a:rPr lang="en-US" altLang="zh-TW" sz="1200" baseline="30000" dirty="0">
                <a:effectLst/>
              </a:rPr>
              <a:t>4</a:t>
            </a:r>
            <a:r>
              <a:rPr lang="en-US" altLang="zh-TW" sz="1200" dirty="0"/>
              <a:t>+10x</a:t>
            </a:r>
            <a:r>
              <a:rPr lang="en-US" altLang="zh-TW" sz="1200" baseline="30000" dirty="0">
                <a:effectLst/>
              </a:rPr>
              <a:t>3</a:t>
            </a:r>
            <a:r>
              <a:rPr lang="en-US" altLang="zh-TW" sz="1200" dirty="0"/>
              <a:t>+3x</a:t>
            </a:r>
            <a:r>
              <a:rPr lang="en-US" altLang="zh-TW" sz="1200" baseline="30000" dirty="0">
                <a:effectLst/>
              </a:rPr>
              <a:t>2</a:t>
            </a:r>
            <a:r>
              <a:rPr lang="en-US" altLang="zh-TW" sz="1200" dirty="0"/>
              <a:t>+1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000" dirty="0"/>
              <a:t>                                     </a:t>
            </a:r>
            <a:r>
              <a:rPr lang="en-US" altLang="zh-TW" sz="1800" b="1" dirty="0"/>
              <a:t>0	     1           2	  3	 4          5            6         7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1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1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1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1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1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1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1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1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1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			 </a:t>
            </a:r>
            <a:r>
              <a:rPr lang="en-US" altLang="zh-TW" sz="1400" b="1" dirty="0"/>
              <a:t>finish a 			              finish b</a:t>
            </a:r>
            <a:r>
              <a:rPr lang="en-US" altLang="zh-TW" sz="1000" dirty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000" dirty="0"/>
              <a:t>		     </a:t>
            </a:r>
            <a:r>
              <a:rPr lang="en-US" altLang="zh-TW" sz="1400" b="1" dirty="0"/>
              <a:t>start a 		start b 		           	              avail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1400" b="1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1400" b="1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padd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starta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finisha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startb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finishb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startd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finishd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/* add A(x) and B(x) to obtain D(x)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   float coefficient;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   *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startd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= avail;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   while (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starta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&lt;=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finisha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&amp;&amp;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startb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&lt;=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finishb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       switch (COMPARE(terms[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starta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].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expon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, terms[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startb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].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expon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))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           case -1: /* a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expon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&lt; b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expon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               attach(terms[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startb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].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coef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, terms[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startb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].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expon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startb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               break;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           case 0: /* equal exponents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               coefficient = terms[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starta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].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coef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+ terms[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startb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].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coef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               if (coefficient)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                   attach(coefficient, terms[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starta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].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expon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starta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startb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               break;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           case 1: /* a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expon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&gt; b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expon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               attach(terms[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starta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].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coef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, terms[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starta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].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expon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altLang="zh-TW" sz="1200" dirty="0" err="1">
                <a:latin typeface="Consolas" pitchFamily="49" charset="0"/>
                <a:cs typeface="Consolas" pitchFamily="49" charset="0"/>
              </a:rPr>
              <a:t>starta</a:t>
            </a: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200" dirty="0">
                <a:latin typeface="Consolas" pitchFamily="49" charset="0"/>
                <a:cs typeface="Consolas" pitchFamily="49" charset="0"/>
              </a:rPr>
              <a:t>        }</a:t>
            </a:r>
          </a:p>
        </p:txBody>
      </p:sp>
      <p:graphicFrame>
        <p:nvGraphicFramePr>
          <p:cNvPr id="122938" name="Group 58"/>
          <p:cNvGraphicFramePr>
            <a:graphicFrameLocks noGrp="1"/>
          </p:cNvGraphicFramePr>
          <p:nvPr/>
        </p:nvGraphicFramePr>
        <p:xfrm>
          <a:off x="684213" y="765175"/>
          <a:ext cx="7416800" cy="854076"/>
        </p:xfrm>
        <a:graphic>
          <a:graphicData uri="http://schemas.openxmlformats.org/drawingml/2006/table">
            <a:tbl>
              <a:tblPr/>
              <a:tblGrid>
                <a:gridCol w="8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coef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exp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348" name="Line 60"/>
          <p:cNvSpPr>
            <a:spLocks noChangeShapeType="1"/>
          </p:cNvSpPr>
          <p:nvPr/>
        </p:nvSpPr>
        <p:spPr bwMode="auto">
          <a:xfrm flipV="1">
            <a:off x="1908175" y="170021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49" name="Line 61"/>
          <p:cNvSpPr>
            <a:spLocks noChangeShapeType="1"/>
          </p:cNvSpPr>
          <p:nvPr/>
        </p:nvSpPr>
        <p:spPr bwMode="auto">
          <a:xfrm flipV="1">
            <a:off x="2700338" y="170021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50" name="Line 62"/>
          <p:cNvSpPr>
            <a:spLocks noChangeShapeType="1"/>
          </p:cNvSpPr>
          <p:nvPr/>
        </p:nvSpPr>
        <p:spPr bwMode="auto">
          <a:xfrm flipV="1">
            <a:off x="3563938" y="170021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51" name="Line 63"/>
          <p:cNvSpPr>
            <a:spLocks noChangeShapeType="1"/>
          </p:cNvSpPr>
          <p:nvPr/>
        </p:nvSpPr>
        <p:spPr bwMode="auto">
          <a:xfrm flipV="1">
            <a:off x="6084888" y="170021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52" name="Line 64"/>
          <p:cNvSpPr>
            <a:spLocks noChangeShapeType="1"/>
          </p:cNvSpPr>
          <p:nvPr/>
        </p:nvSpPr>
        <p:spPr bwMode="auto">
          <a:xfrm flipV="1">
            <a:off x="6877050" y="170021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53" name="文字方塊 1"/>
          <p:cNvSpPr txBox="1">
            <a:spLocks noChangeArrowheads="1"/>
          </p:cNvSpPr>
          <p:nvPr/>
        </p:nvSpPr>
        <p:spPr bwMode="auto">
          <a:xfrm>
            <a:off x="7304088" y="5726113"/>
            <a:ext cx="1593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polynomial.c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C8B17720-8941-431D-9F91-1E39D6F97E2F}" type="slidenum">
              <a:rPr kumimoji="0" lang="zh-TW" altLang="en-US" smtClean="0"/>
              <a:pPr eaLnBrk="1" hangingPunct="1">
                <a:defRPr/>
              </a:pPr>
              <a:t>6</a:t>
            </a:fld>
            <a:endParaRPr kumimoji="0" lang="en-US" altLang="zh-TW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						</a:t>
            </a:r>
            <a:r>
              <a:rPr lang="zh-TW" altLang="en-US" sz="3200"/>
              <a:t>接上頁程式碼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256212"/>
          </a:xfrm>
        </p:spPr>
        <p:txBody>
          <a:bodyPr anchor="ctr" anchorCtr="1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/* add in remaining terms of A(x)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   for (; </a:t>
            </a:r>
            <a:r>
              <a:rPr lang="en-US" altLang="zh-TW" sz="1800" dirty="0" err="1">
                <a:latin typeface="Consolas" pitchFamily="49" charset="0"/>
                <a:cs typeface="Consolas" pitchFamily="49" charset="0"/>
              </a:rPr>
              <a:t>starta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&lt;= </a:t>
            </a:r>
            <a:r>
              <a:rPr lang="en-US" altLang="zh-TW" sz="1800" dirty="0" err="1">
                <a:latin typeface="Consolas" pitchFamily="49" charset="0"/>
                <a:cs typeface="Consolas" pitchFamily="49" charset="0"/>
              </a:rPr>
              <a:t>finisha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zh-TW" sz="1800" dirty="0" err="1">
                <a:latin typeface="Consolas" pitchFamily="49" charset="0"/>
                <a:cs typeface="Consolas" pitchFamily="49" charset="0"/>
              </a:rPr>
              <a:t>starta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       attach(terms[</a:t>
            </a:r>
            <a:r>
              <a:rPr lang="en-US" altLang="zh-TW" sz="1800" dirty="0" err="1">
                <a:latin typeface="Consolas" pitchFamily="49" charset="0"/>
                <a:cs typeface="Consolas" pitchFamily="49" charset="0"/>
              </a:rPr>
              <a:t>starta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].</a:t>
            </a:r>
            <a:r>
              <a:rPr lang="en-US" altLang="zh-TW" sz="1800" dirty="0" err="1">
                <a:latin typeface="Consolas" pitchFamily="49" charset="0"/>
                <a:cs typeface="Consolas" pitchFamily="49" charset="0"/>
              </a:rPr>
              <a:t>coef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, terms[</a:t>
            </a:r>
            <a:r>
              <a:rPr lang="en-US" altLang="zh-TW" sz="1800" dirty="0" err="1">
                <a:latin typeface="Consolas" pitchFamily="49" charset="0"/>
                <a:cs typeface="Consolas" pitchFamily="49" charset="0"/>
              </a:rPr>
              <a:t>starta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].</a:t>
            </a:r>
            <a:r>
              <a:rPr lang="en-US" altLang="zh-TW" sz="1800" dirty="0" err="1">
                <a:latin typeface="Consolas" pitchFamily="49" charset="0"/>
                <a:cs typeface="Consolas" pitchFamily="49" charset="0"/>
              </a:rPr>
              <a:t>expon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   /* add in remaining terms of B(x)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   for (; </a:t>
            </a:r>
            <a:r>
              <a:rPr lang="en-US" altLang="zh-TW" sz="1800" dirty="0" err="1">
                <a:latin typeface="Consolas" pitchFamily="49" charset="0"/>
                <a:cs typeface="Consolas" pitchFamily="49" charset="0"/>
              </a:rPr>
              <a:t>startb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&lt;= </a:t>
            </a:r>
            <a:r>
              <a:rPr lang="en-US" altLang="zh-TW" sz="1800" dirty="0" err="1">
                <a:latin typeface="Consolas" pitchFamily="49" charset="0"/>
                <a:cs typeface="Consolas" pitchFamily="49" charset="0"/>
              </a:rPr>
              <a:t>finishb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zh-TW" sz="1800" dirty="0" err="1">
                <a:latin typeface="Consolas" pitchFamily="49" charset="0"/>
                <a:cs typeface="Consolas" pitchFamily="49" charset="0"/>
              </a:rPr>
              <a:t>startb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       attach(terms[</a:t>
            </a:r>
            <a:r>
              <a:rPr lang="en-US" altLang="zh-TW" sz="1800" dirty="0" err="1">
                <a:latin typeface="Consolas" pitchFamily="49" charset="0"/>
                <a:cs typeface="Consolas" pitchFamily="49" charset="0"/>
              </a:rPr>
              <a:t>startb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].</a:t>
            </a:r>
            <a:r>
              <a:rPr lang="en-US" altLang="zh-TW" sz="1800" dirty="0" err="1">
                <a:latin typeface="Consolas" pitchFamily="49" charset="0"/>
                <a:cs typeface="Consolas" pitchFamily="49" charset="0"/>
              </a:rPr>
              <a:t>coef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, terms[</a:t>
            </a:r>
            <a:r>
              <a:rPr lang="en-US" altLang="zh-TW" sz="1800" dirty="0" err="1">
                <a:latin typeface="Consolas" pitchFamily="49" charset="0"/>
                <a:cs typeface="Consolas" pitchFamily="49" charset="0"/>
              </a:rPr>
              <a:t>startb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].</a:t>
            </a:r>
            <a:r>
              <a:rPr lang="en-US" altLang="zh-TW" sz="1800" dirty="0" err="1">
                <a:latin typeface="Consolas" pitchFamily="49" charset="0"/>
                <a:cs typeface="Consolas" pitchFamily="49" charset="0"/>
              </a:rPr>
              <a:t>expon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   *</a:t>
            </a:r>
            <a:r>
              <a:rPr lang="en-US" altLang="zh-TW" sz="1800" dirty="0" err="1">
                <a:latin typeface="Consolas" pitchFamily="49" charset="0"/>
                <a:cs typeface="Consolas" pitchFamily="49" charset="0"/>
              </a:rPr>
              <a:t>finishd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= avail - 1;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void attach(float coefficient, </a:t>
            </a:r>
            <a:r>
              <a:rPr lang="en-US" altLang="zh-TW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exponent)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   /* add a new term to the polynomial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   if (avail &gt;= MAX_TERMS)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TW" sz="1800" dirty="0" err="1">
                <a:latin typeface="Consolas" pitchFamily="49" charset="0"/>
                <a:cs typeface="Consolas" pitchFamily="49" charset="0"/>
              </a:rPr>
              <a:t>fprintf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sz="1800" dirty="0" err="1">
                <a:latin typeface="Consolas" pitchFamily="49" charset="0"/>
                <a:cs typeface="Consolas" pitchFamily="49" charset="0"/>
              </a:rPr>
              <a:t>stderr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,"Too many terms in the  polynomial\n");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       exit(1);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   terms[avail].</a:t>
            </a:r>
            <a:r>
              <a:rPr lang="en-US" altLang="zh-TW" sz="1800" dirty="0" err="1">
                <a:latin typeface="Consolas" pitchFamily="49" charset="0"/>
                <a:cs typeface="Consolas" pitchFamily="49" charset="0"/>
              </a:rPr>
              <a:t>coef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= coefficient;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   terms[avail++].</a:t>
            </a:r>
            <a:r>
              <a:rPr lang="en-US" altLang="zh-TW" sz="1800" dirty="0" err="1">
                <a:latin typeface="Consolas" pitchFamily="49" charset="0"/>
                <a:cs typeface="Consolas" pitchFamily="49" charset="0"/>
              </a:rPr>
              <a:t>expon</a:t>
            </a: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 = exponent;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>
                <a:latin typeface="Consolas" pitchFamily="49" charset="0"/>
                <a:cs typeface="Consolas" pitchFamily="49" charset="0"/>
              </a:rPr>
              <a:t>}</a:t>
            </a:r>
            <a:endParaRPr lang="zh-TW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5" name="文字方塊 1"/>
          <p:cNvSpPr txBox="1">
            <a:spLocks noChangeArrowheads="1"/>
          </p:cNvSpPr>
          <p:nvPr/>
        </p:nvSpPr>
        <p:spPr bwMode="auto">
          <a:xfrm>
            <a:off x="7304088" y="5726113"/>
            <a:ext cx="1593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polynomial.c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B686855C-F7A3-47BD-BE5D-249B0370A3DA}" type="slidenum">
              <a:rPr kumimoji="0" lang="zh-TW" altLang="en-US" smtClean="0"/>
              <a:pPr eaLnBrk="1" hangingPunct="1">
                <a:defRPr/>
              </a:pPr>
              <a:t>7</a:t>
            </a:fld>
            <a:endParaRPr kumimoji="0" lang="en-US" altLang="zh-TW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多維陣列 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08525"/>
          </a:xfrm>
        </p:spPr>
        <p:txBody>
          <a:bodyPr anchor="ctr" anchorCtr="1"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4000"/>
              <a:t>二維：</a:t>
            </a:r>
            <a:r>
              <a:rPr lang="en-US" altLang="zh-TW" sz="2800"/>
              <a:t>A [upper0] [upper1]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800"/>
              <a:t>		若</a:t>
            </a:r>
            <a:r>
              <a:rPr lang="en-US" altLang="zh-TW" sz="2800"/>
              <a:t>A [0][0] </a:t>
            </a:r>
            <a:r>
              <a:rPr lang="zh-TW" altLang="en-US" sz="2800"/>
              <a:t>之地址為</a:t>
            </a:r>
            <a:r>
              <a:rPr lang="en-US" altLang="zh-TW" sz="2800"/>
              <a:t>α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800"/>
              <a:t>		則</a:t>
            </a:r>
            <a:r>
              <a:rPr lang="en-US" altLang="zh-TW" sz="2800"/>
              <a:t>A [i][0] </a:t>
            </a:r>
            <a:r>
              <a:rPr lang="zh-TW" altLang="en-US" sz="2800"/>
              <a:t>之地址為</a:t>
            </a:r>
            <a:r>
              <a:rPr lang="en-US" altLang="zh-TW" sz="2800"/>
              <a:t>α+ i *upper1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800"/>
              <a:t>		A [i][j] </a:t>
            </a:r>
            <a:r>
              <a:rPr lang="zh-TW" altLang="en-US" sz="2800"/>
              <a:t>之地址為</a:t>
            </a:r>
            <a:r>
              <a:rPr lang="en-US" altLang="zh-TW" sz="2800"/>
              <a:t>α+ i*upper1 + j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4000"/>
              <a:t>三維：</a:t>
            </a:r>
            <a:r>
              <a:rPr lang="en-US" altLang="zh-TW" sz="2800"/>
              <a:t>A [upper0] [upper1] [upper2]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800"/>
              <a:t>		若</a:t>
            </a:r>
            <a:r>
              <a:rPr lang="en-US" altLang="zh-TW" sz="2800"/>
              <a:t>A [0][0][0] </a:t>
            </a:r>
            <a:r>
              <a:rPr lang="zh-TW" altLang="en-US" sz="2800"/>
              <a:t>之地址為</a:t>
            </a:r>
            <a:r>
              <a:rPr lang="en-US" altLang="zh-TW" sz="2800"/>
              <a:t>α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800"/>
              <a:t>		則</a:t>
            </a:r>
            <a:r>
              <a:rPr lang="en-US" altLang="zh-TW" sz="2800"/>
              <a:t>A [i][0][0] </a:t>
            </a:r>
            <a:r>
              <a:rPr lang="zh-TW" altLang="en-US" sz="2800"/>
              <a:t>之地址為</a:t>
            </a:r>
            <a:r>
              <a:rPr lang="en-US" altLang="zh-TW" sz="2800"/>
              <a:t>α+ i*upper1*upper2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800"/>
              <a:t>		A [i][j][k]</a:t>
            </a:r>
            <a:r>
              <a:rPr lang="zh-TW" altLang="en-US" sz="2800"/>
              <a:t>之地址為</a:t>
            </a:r>
            <a:r>
              <a:rPr lang="en-US" altLang="zh-TW" sz="2800"/>
              <a:t>α+ i*upper1*upper2 +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800"/>
              <a:t>		 j*upper2+ k</a:t>
            </a:r>
            <a:endParaRPr lang="zh-TW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448FE270-E34E-4917-A2F5-4DFD5BA635FF}" type="slidenum">
              <a:rPr kumimoji="0" lang="zh-TW" altLang="en-US" smtClean="0"/>
              <a:pPr eaLnBrk="1" hangingPunct="1">
                <a:defRPr/>
              </a:pPr>
              <a:t>8</a:t>
            </a:fld>
            <a:endParaRPr kumimoji="0" lang="en-US" altLang="zh-TW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字串抽象資料型態 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2562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C</a:t>
            </a:r>
            <a:r>
              <a:rPr lang="zh-TW" altLang="en-US" sz="1400" dirty="0"/>
              <a:t>之字串函數</a:t>
            </a:r>
            <a:r>
              <a:rPr lang="en-US" altLang="zh-TW" sz="1400" dirty="0"/>
              <a:t>(</a:t>
            </a:r>
            <a:r>
              <a:rPr lang="zh-TW" altLang="en-US" sz="1400" dirty="0"/>
              <a:t>參考</a:t>
            </a:r>
            <a:r>
              <a:rPr lang="en-US" altLang="zh-TW" sz="1400" dirty="0"/>
              <a:t>C</a:t>
            </a:r>
            <a:r>
              <a:rPr lang="zh-TW" altLang="en-US" sz="1400" dirty="0"/>
              <a:t>語言書籍</a:t>
            </a:r>
            <a:r>
              <a:rPr lang="en-US" altLang="zh-TW" sz="1400" dirty="0"/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 err="1"/>
              <a:t>strcat</a:t>
            </a:r>
            <a:r>
              <a:rPr lang="en-US" altLang="zh-TW" sz="1400" dirty="0"/>
              <a:t> , </a:t>
            </a:r>
            <a:r>
              <a:rPr lang="en-US" altLang="zh-TW" sz="1400" dirty="0" err="1"/>
              <a:t>strncat</a:t>
            </a:r>
            <a:r>
              <a:rPr lang="en-US" altLang="zh-TW" sz="1400" dirty="0"/>
              <a:t> , </a:t>
            </a:r>
            <a:r>
              <a:rPr lang="en-US" altLang="zh-TW" sz="1400" dirty="0" err="1"/>
              <a:t>strcmp</a:t>
            </a:r>
            <a:r>
              <a:rPr lang="en-US" altLang="zh-TW" sz="1400" dirty="0"/>
              <a:t> , </a:t>
            </a:r>
            <a:r>
              <a:rPr lang="en-US" altLang="zh-TW" sz="1400" dirty="0" err="1"/>
              <a:t>strncmp</a:t>
            </a:r>
            <a:r>
              <a:rPr lang="en-US" altLang="zh-TW" sz="1400" dirty="0"/>
              <a:t> , </a:t>
            </a:r>
            <a:r>
              <a:rPr lang="en-US" altLang="zh-TW" sz="1400" dirty="0" err="1"/>
              <a:t>strcpy</a:t>
            </a:r>
            <a:r>
              <a:rPr lang="en-US" altLang="zh-TW" sz="1400" dirty="0"/>
              <a:t> , </a:t>
            </a:r>
            <a:r>
              <a:rPr lang="en-US" altLang="zh-TW" sz="1400" dirty="0" err="1"/>
              <a:t>strncpy</a:t>
            </a:r>
            <a:r>
              <a:rPr lang="en-US" altLang="zh-TW" sz="1400" dirty="0"/>
              <a:t> , </a:t>
            </a:r>
            <a:r>
              <a:rPr lang="en-US" altLang="zh-TW" sz="1400" dirty="0" err="1"/>
              <a:t>strlen</a:t>
            </a:r>
            <a:r>
              <a:rPr lang="en-US" altLang="zh-TW" sz="1400" dirty="0"/>
              <a:t>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 err="1"/>
              <a:t>strcat</a:t>
            </a:r>
            <a:r>
              <a:rPr lang="en-US" altLang="zh-TW" sz="1400" dirty="0"/>
              <a:t> ( char * s1 , char * s2);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 err="1"/>
              <a:t>strncat</a:t>
            </a:r>
            <a:r>
              <a:rPr lang="en-US" altLang="zh-TW" sz="1400" dirty="0"/>
              <a:t> ( char * s1 , char * s2 , 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n);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 err="1"/>
              <a:t>strcmp</a:t>
            </a:r>
            <a:r>
              <a:rPr lang="en-US" altLang="zh-TW" sz="1400" dirty="0"/>
              <a:t> ( char * s1 , char * s2);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 err="1"/>
              <a:t>strncmp</a:t>
            </a:r>
            <a:r>
              <a:rPr lang="en-US" altLang="zh-TW" sz="1400" dirty="0"/>
              <a:t> ( char * s1 , char * s2 , 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n);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 err="1"/>
              <a:t>strcpy</a:t>
            </a:r>
            <a:r>
              <a:rPr lang="en-US" altLang="zh-TW" sz="1400" dirty="0"/>
              <a:t> ( char * s1 , char * s2);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 err="1"/>
              <a:t>strncpy</a:t>
            </a:r>
            <a:r>
              <a:rPr lang="en-US" altLang="zh-TW" sz="1400" dirty="0"/>
              <a:t> ( char * s1 , char * s2 , 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n);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 err="1"/>
              <a:t>int</a:t>
            </a:r>
            <a:r>
              <a:rPr lang="en-US" altLang="zh-TW" sz="1400" dirty="0"/>
              <a:t> </a:t>
            </a:r>
            <a:r>
              <a:rPr lang="en-US" altLang="zh-TW" sz="1400" dirty="0" err="1"/>
              <a:t>strlen</a:t>
            </a:r>
            <a:r>
              <a:rPr lang="en-US" altLang="zh-TW" sz="1400" dirty="0"/>
              <a:t> (char * s1);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Ex</a:t>
            </a:r>
            <a:r>
              <a:rPr lang="zh-TW" altLang="en-US" sz="1400" dirty="0"/>
              <a:t>：</a:t>
            </a:r>
            <a:r>
              <a:rPr lang="en-US" altLang="zh-TW" sz="1400" dirty="0"/>
              <a:t>   [</a:t>
            </a:r>
            <a:r>
              <a:rPr lang="en-US" altLang="zh-TW" sz="1400"/>
              <a:t>string insertion</a:t>
            </a:r>
            <a:r>
              <a:rPr lang="en-US" altLang="zh-TW" sz="1400" dirty="0"/>
              <a:t>]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1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s→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1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t→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1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temp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1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temp 					</a:t>
            </a:r>
            <a:r>
              <a:rPr lang="en-US" altLang="zh-TW" sz="1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</a:t>
            </a:r>
            <a:r>
              <a:rPr lang="en-US" altLang="zh-TW" sz="1600" dirty="0" err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trncpy</a:t>
            </a:r>
            <a:r>
              <a:rPr lang="en-US" altLang="zh-TW" sz="1600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(temp, s, 1)</a:t>
            </a:r>
            <a:r>
              <a:rPr lang="en-US" altLang="zh-TW" sz="1400" dirty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1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temp 					</a:t>
            </a:r>
            <a:r>
              <a:rPr lang="en-US" altLang="zh-TW" sz="1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</a:t>
            </a:r>
            <a:r>
              <a:rPr lang="en-US" altLang="zh-TW" sz="1600" dirty="0" err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trcat</a:t>
            </a:r>
            <a:r>
              <a:rPr lang="en-US" altLang="zh-TW" sz="1600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(temp, t )</a:t>
            </a:r>
            <a:r>
              <a:rPr lang="en-US" altLang="zh-TW" sz="1600" dirty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16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temp 						</a:t>
            </a:r>
            <a:r>
              <a:rPr lang="en-US" altLang="zh-TW" sz="1800" dirty="0" err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strcat</a:t>
            </a:r>
            <a:r>
              <a:rPr lang="en-US" altLang="zh-TW" sz="1800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(temp , (s+1))</a:t>
            </a:r>
            <a:endParaRPr lang="zh-TW" altLang="en-US" sz="1800" dirty="0">
              <a:solidFill>
                <a:srgbClr val="FF33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9461" name="Text Box 54"/>
          <p:cNvSpPr txBox="1">
            <a:spLocks noChangeArrowheads="1"/>
          </p:cNvSpPr>
          <p:nvPr/>
        </p:nvSpPr>
        <p:spPr bwMode="auto">
          <a:xfrm>
            <a:off x="3203575" y="3573463"/>
            <a:ext cx="358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l</a:t>
            </a:r>
          </a:p>
        </p:txBody>
      </p:sp>
      <p:sp>
        <p:nvSpPr>
          <p:cNvPr id="19462" name="Text Box 57"/>
          <p:cNvSpPr txBox="1">
            <a:spLocks noChangeArrowheads="1"/>
          </p:cNvSpPr>
          <p:nvPr/>
        </p:nvSpPr>
        <p:spPr bwMode="auto">
          <a:xfrm>
            <a:off x="3565525" y="3573463"/>
            <a:ext cx="358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e</a:t>
            </a:r>
          </a:p>
        </p:txBody>
      </p:sp>
      <p:sp>
        <p:nvSpPr>
          <p:cNvPr id="19463" name="Text Box 58"/>
          <p:cNvSpPr txBox="1">
            <a:spLocks noChangeArrowheads="1"/>
          </p:cNvSpPr>
          <p:nvPr/>
        </p:nvSpPr>
        <p:spPr bwMode="auto">
          <a:xfrm>
            <a:off x="3925888" y="3573463"/>
            <a:ext cx="5016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\o</a:t>
            </a:r>
            <a:endParaRPr kumimoji="0" lang="zh-TW" altLang="en-US" sz="1800"/>
          </a:p>
        </p:txBody>
      </p:sp>
      <p:sp>
        <p:nvSpPr>
          <p:cNvPr id="19464" name="Text Box 59"/>
          <p:cNvSpPr txBox="1">
            <a:spLocks noChangeArrowheads="1"/>
          </p:cNvSpPr>
          <p:nvPr/>
        </p:nvSpPr>
        <p:spPr bwMode="auto">
          <a:xfrm>
            <a:off x="2843213" y="3573463"/>
            <a:ext cx="358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i</a:t>
            </a:r>
          </a:p>
        </p:txBody>
      </p:sp>
      <p:sp>
        <p:nvSpPr>
          <p:cNvPr id="19465" name="Text Box 60"/>
          <p:cNvSpPr txBox="1">
            <a:spLocks noChangeArrowheads="1"/>
          </p:cNvSpPr>
          <p:nvPr/>
        </p:nvSpPr>
        <p:spPr bwMode="auto">
          <a:xfrm>
            <a:off x="2484438" y="3573463"/>
            <a:ext cx="358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b</a:t>
            </a:r>
          </a:p>
        </p:txBody>
      </p:sp>
      <p:sp>
        <p:nvSpPr>
          <p:cNvPr id="19466" name="Text Box 61"/>
          <p:cNvSpPr txBox="1">
            <a:spLocks noChangeArrowheads="1"/>
          </p:cNvSpPr>
          <p:nvPr/>
        </p:nvSpPr>
        <p:spPr bwMode="auto">
          <a:xfrm>
            <a:off x="2124075" y="3573463"/>
            <a:ext cx="358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o</a:t>
            </a:r>
          </a:p>
        </p:txBody>
      </p:sp>
      <p:sp>
        <p:nvSpPr>
          <p:cNvPr id="19467" name="Text Box 62"/>
          <p:cNvSpPr txBox="1">
            <a:spLocks noChangeArrowheads="1"/>
          </p:cNvSpPr>
          <p:nvPr/>
        </p:nvSpPr>
        <p:spPr bwMode="auto">
          <a:xfrm>
            <a:off x="1763713" y="3573463"/>
            <a:ext cx="358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m</a:t>
            </a:r>
          </a:p>
        </p:txBody>
      </p:sp>
      <p:sp>
        <p:nvSpPr>
          <p:cNvPr id="19468" name="Text Box 63"/>
          <p:cNvSpPr txBox="1">
            <a:spLocks noChangeArrowheads="1"/>
          </p:cNvSpPr>
          <p:nvPr/>
        </p:nvSpPr>
        <p:spPr bwMode="auto">
          <a:xfrm>
            <a:off x="1403350" y="3573463"/>
            <a:ext cx="358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a</a:t>
            </a:r>
          </a:p>
        </p:txBody>
      </p:sp>
      <p:sp>
        <p:nvSpPr>
          <p:cNvPr id="19469" name="Text Box 78"/>
          <p:cNvSpPr txBox="1">
            <a:spLocks noChangeArrowheads="1"/>
          </p:cNvSpPr>
          <p:nvPr/>
        </p:nvSpPr>
        <p:spPr bwMode="auto">
          <a:xfrm>
            <a:off x="4284663" y="5734050"/>
            <a:ext cx="358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l</a:t>
            </a:r>
          </a:p>
        </p:txBody>
      </p:sp>
      <p:sp>
        <p:nvSpPr>
          <p:cNvPr id="19470" name="Text Box 79"/>
          <p:cNvSpPr txBox="1">
            <a:spLocks noChangeArrowheads="1"/>
          </p:cNvSpPr>
          <p:nvPr/>
        </p:nvSpPr>
        <p:spPr bwMode="auto">
          <a:xfrm>
            <a:off x="4646613" y="5734050"/>
            <a:ext cx="358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e</a:t>
            </a:r>
          </a:p>
        </p:txBody>
      </p:sp>
      <p:sp>
        <p:nvSpPr>
          <p:cNvPr id="19471" name="Text Box 80"/>
          <p:cNvSpPr txBox="1">
            <a:spLocks noChangeArrowheads="1"/>
          </p:cNvSpPr>
          <p:nvPr/>
        </p:nvSpPr>
        <p:spPr bwMode="auto">
          <a:xfrm>
            <a:off x="5006975" y="5734050"/>
            <a:ext cx="5016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\o</a:t>
            </a:r>
            <a:endParaRPr kumimoji="0" lang="zh-TW" altLang="en-US" sz="1800"/>
          </a:p>
        </p:txBody>
      </p:sp>
      <p:sp>
        <p:nvSpPr>
          <p:cNvPr id="19472" name="Text Box 81"/>
          <p:cNvSpPr txBox="1">
            <a:spLocks noChangeArrowheads="1"/>
          </p:cNvSpPr>
          <p:nvPr/>
        </p:nvSpPr>
        <p:spPr bwMode="auto">
          <a:xfrm>
            <a:off x="3924300" y="5734050"/>
            <a:ext cx="358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i</a:t>
            </a:r>
          </a:p>
        </p:txBody>
      </p:sp>
      <p:sp>
        <p:nvSpPr>
          <p:cNvPr id="19473" name="Text Box 82"/>
          <p:cNvSpPr txBox="1">
            <a:spLocks noChangeArrowheads="1"/>
          </p:cNvSpPr>
          <p:nvPr/>
        </p:nvSpPr>
        <p:spPr bwMode="auto">
          <a:xfrm>
            <a:off x="3565525" y="5734050"/>
            <a:ext cx="358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b</a:t>
            </a:r>
          </a:p>
        </p:txBody>
      </p:sp>
      <p:sp>
        <p:nvSpPr>
          <p:cNvPr id="19474" name="Text Box 83"/>
          <p:cNvSpPr txBox="1">
            <a:spLocks noChangeArrowheads="1"/>
          </p:cNvSpPr>
          <p:nvPr/>
        </p:nvSpPr>
        <p:spPr bwMode="auto">
          <a:xfrm>
            <a:off x="3205163" y="5734050"/>
            <a:ext cx="358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o</a:t>
            </a:r>
          </a:p>
        </p:txBody>
      </p:sp>
      <p:sp>
        <p:nvSpPr>
          <p:cNvPr id="19475" name="Text Box 84"/>
          <p:cNvSpPr txBox="1">
            <a:spLocks noChangeArrowheads="1"/>
          </p:cNvSpPr>
          <p:nvPr/>
        </p:nvSpPr>
        <p:spPr bwMode="auto">
          <a:xfrm>
            <a:off x="2844800" y="5734050"/>
            <a:ext cx="358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m</a:t>
            </a:r>
          </a:p>
        </p:txBody>
      </p:sp>
      <p:sp>
        <p:nvSpPr>
          <p:cNvPr id="19476" name="Text Box 85"/>
          <p:cNvSpPr txBox="1">
            <a:spLocks noChangeArrowheads="1"/>
          </p:cNvSpPr>
          <p:nvPr/>
        </p:nvSpPr>
        <p:spPr bwMode="auto">
          <a:xfrm>
            <a:off x="2484438" y="5734050"/>
            <a:ext cx="358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o</a:t>
            </a:r>
          </a:p>
        </p:txBody>
      </p:sp>
      <p:sp>
        <p:nvSpPr>
          <p:cNvPr id="19477" name="Text Box 86"/>
          <p:cNvSpPr txBox="1">
            <a:spLocks noChangeArrowheads="1"/>
          </p:cNvSpPr>
          <p:nvPr/>
        </p:nvSpPr>
        <p:spPr bwMode="auto">
          <a:xfrm>
            <a:off x="1404938" y="5734050"/>
            <a:ext cx="358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a</a:t>
            </a:r>
          </a:p>
        </p:txBody>
      </p:sp>
      <p:sp>
        <p:nvSpPr>
          <p:cNvPr id="19478" name="Text Box 87"/>
          <p:cNvSpPr txBox="1">
            <a:spLocks noChangeArrowheads="1"/>
          </p:cNvSpPr>
          <p:nvPr/>
        </p:nvSpPr>
        <p:spPr bwMode="auto">
          <a:xfrm>
            <a:off x="1765300" y="5734050"/>
            <a:ext cx="358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u</a:t>
            </a:r>
          </a:p>
        </p:txBody>
      </p:sp>
      <p:sp>
        <p:nvSpPr>
          <p:cNvPr id="19479" name="Text Box 88"/>
          <p:cNvSpPr txBox="1">
            <a:spLocks noChangeArrowheads="1"/>
          </p:cNvSpPr>
          <p:nvPr/>
        </p:nvSpPr>
        <p:spPr bwMode="auto">
          <a:xfrm>
            <a:off x="2124075" y="5734050"/>
            <a:ext cx="358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t</a:t>
            </a:r>
          </a:p>
        </p:txBody>
      </p:sp>
      <p:sp>
        <p:nvSpPr>
          <p:cNvPr id="19480" name="Text Box 89"/>
          <p:cNvSpPr txBox="1">
            <a:spLocks noChangeArrowheads="1"/>
          </p:cNvSpPr>
          <p:nvPr/>
        </p:nvSpPr>
        <p:spPr bwMode="auto">
          <a:xfrm>
            <a:off x="2122488" y="5300663"/>
            <a:ext cx="358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t</a:t>
            </a:r>
          </a:p>
        </p:txBody>
      </p:sp>
      <p:sp>
        <p:nvSpPr>
          <p:cNvPr id="19481" name="Text Box 90"/>
          <p:cNvSpPr txBox="1">
            <a:spLocks noChangeArrowheads="1"/>
          </p:cNvSpPr>
          <p:nvPr/>
        </p:nvSpPr>
        <p:spPr bwMode="auto">
          <a:xfrm>
            <a:off x="2484438" y="5300663"/>
            <a:ext cx="358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o</a:t>
            </a:r>
          </a:p>
        </p:txBody>
      </p:sp>
      <p:sp>
        <p:nvSpPr>
          <p:cNvPr id="19482" name="Text Box 91"/>
          <p:cNvSpPr txBox="1">
            <a:spLocks noChangeArrowheads="1"/>
          </p:cNvSpPr>
          <p:nvPr/>
        </p:nvSpPr>
        <p:spPr bwMode="auto">
          <a:xfrm>
            <a:off x="2844800" y="5300663"/>
            <a:ext cx="5016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\o</a:t>
            </a:r>
            <a:endParaRPr kumimoji="0" lang="zh-TW" altLang="en-US" sz="1800"/>
          </a:p>
        </p:txBody>
      </p:sp>
      <p:sp>
        <p:nvSpPr>
          <p:cNvPr id="19483" name="Text Box 92"/>
          <p:cNvSpPr txBox="1">
            <a:spLocks noChangeArrowheads="1"/>
          </p:cNvSpPr>
          <p:nvPr/>
        </p:nvSpPr>
        <p:spPr bwMode="auto">
          <a:xfrm>
            <a:off x="1762125" y="5300663"/>
            <a:ext cx="358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u</a:t>
            </a:r>
          </a:p>
        </p:txBody>
      </p:sp>
      <p:sp>
        <p:nvSpPr>
          <p:cNvPr id="19484" name="Text Box 93"/>
          <p:cNvSpPr txBox="1">
            <a:spLocks noChangeArrowheads="1"/>
          </p:cNvSpPr>
          <p:nvPr/>
        </p:nvSpPr>
        <p:spPr bwMode="auto">
          <a:xfrm>
            <a:off x="1403350" y="5300663"/>
            <a:ext cx="358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a</a:t>
            </a:r>
          </a:p>
        </p:txBody>
      </p:sp>
      <p:sp>
        <p:nvSpPr>
          <p:cNvPr id="19485" name="Text Box 98"/>
          <p:cNvSpPr txBox="1">
            <a:spLocks noChangeArrowheads="1"/>
          </p:cNvSpPr>
          <p:nvPr/>
        </p:nvSpPr>
        <p:spPr bwMode="auto">
          <a:xfrm>
            <a:off x="1403350" y="4868863"/>
            <a:ext cx="358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a</a:t>
            </a:r>
          </a:p>
        </p:txBody>
      </p:sp>
      <p:sp>
        <p:nvSpPr>
          <p:cNvPr id="19486" name="Text Box 99"/>
          <p:cNvSpPr txBox="1">
            <a:spLocks noChangeArrowheads="1"/>
          </p:cNvSpPr>
          <p:nvPr/>
        </p:nvSpPr>
        <p:spPr bwMode="auto">
          <a:xfrm>
            <a:off x="1763713" y="4868863"/>
            <a:ext cx="5016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\o</a:t>
            </a:r>
            <a:endParaRPr kumimoji="0" lang="zh-TW" altLang="en-US" sz="1800"/>
          </a:p>
        </p:txBody>
      </p:sp>
      <p:sp>
        <p:nvSpPr>
          <p:cNvPr id="19487" name="Text Box 105"/>
          <p:cNvSpPr txBox="1">
            <a:spLocks noChangeArrowheads="1"/>
          </p:cNvSpPr>
          <p:nvPr/>
        </p:nvSpPr>
        <p:spPr bwMode="auto">
          <a:xfrm>
            <a:off x="1403350" y="4437063"/>
            <a:ext cx="5016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\o</a:t>
            </a:r>
            <a:endParaRPr kumimoji="0" lang="zh-TW" altLang="en-US" sz="1800"/>
          </a:p>
        </p:txBody>
      </p:sp>
      <p:sp>
        <p:nvSpPr>
          <p:cNvPr id="19488" name="Text Box 106"/>
          <p:cNvSpPr txBox="1">
            <a:spLocks noChangeArrowheads="1"/>
          </p:cNvSpPr>
          <p:nvPr/>
        </p:nvSpPr>
        <p:spPr bwMode="auto">
          <a:xfrm>
            <a:off x="1763713" y="4005263"/>
            <a:ext cx="358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t</a:t>
            </a:r>
          </a:p>
        </p:txBody>
      </p:sp>
      <p:sp>
        <p:nvSpPr>
          <p:cNvPr id="19489" name="Text Box 107"/>
          <p:cNvSpPr txBox="1">
            <a:spLocks noChangeArrowheads="1"/>
          </p:cNvSpPr>
          <p:nvPr/>
        </p:nvSpPr>
        <p:spPr bwMode="auto">
          <a:xfrm>
            <a:off x="2125663" y="4005263"/>
            <a:ext cx="358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o</a:t>
            </a:r>
          </a:p>
        </p:txBody>
      </p:sp>
      <p:sp>
        <p:nvSpPr>
          <p:cNvPr id="19490" name="Text Box 108"/>
          <p:cNvSpPr txBox="1">
            <a:spLocks noChangeArrowheads="1"/>
          </p:cNvSpPr>
          <p:nvPr/>
        </p:nvSpPr>
        <p:spPr bwMode="auto">
          <a:xfrm>
            <a:off x="2486025" y="4005263"/>
            <a:ext cx="5016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\o</a:t>
            </a:r>
            <a:endParaRPr kumimoji="0" lang="zh-TW" altLang="en-US" sz="1800"/>
          </a:p>
        </p:txBody>
      </p:sp>
      <p:sp>
        <p:nvSpPr>
          <p:cNvPr id="19491" name="Text Box 109"/>
          <p:cNvSpPr txBox="1">
            <a:spLocks noChangeArrowheads="1"/>
          </p:cNvSpPr>
          <p:nvPr/>
        </p:nvSpPr>
        <p:spPr bwMode="auto">
          <a:xfrm>
            <a:off x="1403350" y="4005263"/>
            <a:ext cx="358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86430F-FF85-7317-11A7-D44BA4EFED59}"/>
              </a:ext>
            </a:extLst>
          </p:cNvPr>
          <p:cNvSpPr txBox="1"/>
          <p:nvPr/>
        </p:nvSpPr>
        <p:spPr>
          <a:xfrm>
            <a:off x="3429804" y="1883012"/>
            <a:ext cx="2427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</a:t>
            </a:r>
            <a:r>
              <a:rPr lang="en-TW" sz="1400" dirty="0">
                <a:solidFill>
                  <a:srgbClr val="FF0000"/>
                </a:solidFill>
              </a:rPr>
              <a:t>2 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字串前面n個連到s</a:t>
            </a:r>
            <a:r>
              <a:rPr lang="en-TW" sz="1400" dirty="0">
                <a:solidFill>
                  <a:srgbClr val="FF0000"/>
                </a:solidFill>
              </a:rPr>
              <a:t>1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後面</a:t>
            </a:r>
            <a:endParaRPr lang="en-TW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A140207B-C7AD-4913-A54A-F345EC818FAB}" type="slidenum">
              <a:rPr kumimoji="0" lang="zh-TW" altLang="en-US" smtClean="0"/>
              <a:pPr eaLnBrk="1" hangingPunct="1">
                <a:defRPr/>
              </a:pPr>
              <a:t>9</a:t>
            </a:fld>
            <a:endParaRPr kumimoji="0" lang="en-US" altLang="zh-TW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2800" dirty="0"/>
              <a:t>						接上頁程式範例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3292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0" lang="en-US" altLang="zh-TW" sz="2100" dirty="0">
                <a:latin typeface="Consolas" pitchFamily="49" charset="0"/>
                <a:cs typeface="Consolas" pitchFamily="49" charset="0"/>
              </a:rPr>
              <a:t>void </a:t>
            </a:r>
            <a:r>
              <a:rPr kumimoji="0" lang="en-US" altLang="zh-TW" sz="2100" dirty="0" err="1">
                <a:latin typeface="Consolas" pitchFamily="49" charset="0"/>
                <a:cs typeface="Consolas" pitchFamily="49" charset="0"/>
              </a:rPr>
              <a:t>strnins</a:t>
            </a:r>
            <a:r>
              <a:rPr kumimoji="0" lang="en-US" altLang="zh-TW" sz="2100" dirty="0">
                <a:latin typeface="Consolas" pitchFamily="49" charset="0"/>
                <a:cs typeface="Consolas" pitchFamily="49" charset="0"/>
              </a:rPr>
              <a:t>(char *s, char *t, </a:t>
            </a:r>
            <a:r>
              <a:rPr kumimoji="0" lang="en-US" altLang="zh-TW" sz="21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TW" sz="2100" dirty="0">
                <a:latin typeface="Consolas" pitchFamily="49" charset="0"/>
                <a:cs typeface="Consolas" pitchFamily="49" charset="0"/>
              </a:rPr>
              <a:t> i)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0" lang="en-US" altLang="zh-TW" sz="2100" dirty="0">
                <a:latin typeface="Consolas" pitchFamily="49" charset="0"/>
                <a:cs typeface="Consolas" pitchFamily="49" charset="0"/>
              </a:rPr>
              <a:t>/* insert string t into string s at position </a:t>
            </a:r>
            <a:r>
              <a:rPr kumimoji="0" lang="en-US" altLang="zh-TW" sz="21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zh-TW" sz="21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0" lang="en-US" altLang="zh-TW" sz="2100" dirty="0">
                <a:latin typeface="Consolas" pitchFamily="49" charset="0"/>
                <a:cs typeface="Consolas" pitchFamily="49" charset="0"/>
              </a:rPr>
              <a:t>    char string[MAX_SIZE];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0" lang="en-US" altLang="zh-TW" sz="2100" dirty="0">
                <a:latin typeface="Consolas" pitchFamily="49" charset="0"/>
                <a:cs typeface="Consolas" pitchFamily="49" charset="0"/>
              </a:rPr>
              <a:t>    char *temp = string;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0" lang="en-US" altLang="zh-TW" sz="2100" dirty="0">
                <a:latin typeface="Consolas" pitchFamily="49" charset="0"/>
                <a:cs typeface="Consolas" pitchFamily="49" charset="0"/>
              </a:rPr>
              <a:t>    if (i &lt; 0 || i &gt; </a:t>
            </a:r>
            <a:r>
              <a:rPr kumimoji="0" lang="en-US" altLang="zh-TW" sz="2100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kumimoji="0" lang="en-US" altLang="zh-TW" sz="2100" dirty="0">
                <a:latin typeface="Consolas" pitchFamily="49" charset="0"/>
                <a:cs typeface="Consolas" pitchFamily="49" charset="0"/>
              </a:rPr>
              <a:t>(s))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0" lang="en-US" altLang="zh-TW" sz="2100" dirty="0"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altLang="zh-TW" sz="2100" dirty="0" err="1">
                <a:latin typeface="Consolas" pitchFamily="49" charset="0"/>
                <a:cs typeface="Consolas" pitchFamily="49" charset="0"/>
              </a:rPr>
              <a:t>fprintf</a:t>
            </a:r>
            <a:r>
              <a:rPr kumimoji="0" lang="en-US" altLang="zh-TW" sz="2100" dirty="0"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zh-TW" sz="2100" dirty="0" err="1">
                <a:latin typeface="Consolas" pitchFamily="49" charset="0"/>
                <a:cs typeface="Consolas" pitchFamily="49" charset="0"/>
              </a:rPr>
              <a:t>stderr</a:t>
            </a:r>
            <a:r>
              <a:rPr kumimoji="0" lang="en-US" altLang="zh-TW" sz="2100" dirty="0">
                <a:latin typeface="Consolas" pitchFamily="49" charset="0"/>
                <a:cs typeface="Consolas" pitchFamily="49" charset="0"/>
              </a:rPr>
              <a:t>, "Position is out of bounds \n");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0" lang="en-US" altLang="zh-TW" sz="2100" dirty="0">
                <a:latin typeface="Consolas" pitchFamily="49" charset="0"/>
                <a:cs typeface="Consolas" pitchFamily="49" charset="0"/>
              </a:rPr>
              <a:t>        exit(1);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0" lang="en-US" altLang="zh-TW" sz="21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0" lang="en-US" altLang="zh-TW" sz="2100" dirty="0">
                <a:latin typeface="Consolas" pitchFamily="49" charset="0"/>
                <a:cs typeface="Consolas" pitchFamily="49" charset="0"/>
              </a:rPr>
              <a:t>    if (!</a:t>
            </a:r>
            <a:r>
              <a:rPr kumimoji="0" lang="en-US" altLang="zh-TW" sz="2100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kumimoji="0" lang="en-US" altLang="zh-TW" sz="2100" dirty="0">
                <a:latin typeface="Consolas" pitchFamily="49" charset="0"/>
                <a:cs typeface="Consolas" pitchFamily="49" charset="0"/>
              </a:rPr>
              <a:t>(s)) </a:t>
            </a:r>
            <a:r>
              <a:rPr kumimoji="0" lang="en-US" altLang="zh-TW" sz="2100" dirty="0" err="1">
                <a:latin typeface="Consolas" pitchFamily="49" charset="0"/>
                <a:cs typeface="Consolas" pitchFamily="49" charset="0"/>
              </a:rPr>
              <a:t>strcpy</a:t>
            </a:r>
            <a:r>
              <a:rPr kumimoji="0" lang="en-US" altLang="zh-TW" sz="2100" dirty="0">
                <a:latin typeface="Consolas" pitchFamily="49" charset="0"/>
                <a:cs typeface="Consolas" pitchFamily="49" charset="0"/>
              </a:rPr>
              <a:t>(s, 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0" lang="en-US" altLang="zh-TW" sz="2100" dirty="0">
                <a:latin typeface="Consolas" pitchFamily="49" charset="0"/>
                <a:cs typeface="Consolas" pitchFamily="49" charset="0"/>
              </a:rPr>
              <a:t>    else if (</a:t>
            </a:r>
            <a:r>
              <a:rPr kumimoji="0" lang="en-US" altLang="zh-TW" sz="2100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kumimoji="0" lang="en-US" altLang="zh-TW" sz="2100" dirty="0">
                <a:latin typeface="Consolas" pitchFamily="49" charset="0"/>
                <a:cs typeface="Consolas" pitchFamily="49" charset="0"/>
              </a:rPr>
              <a:t>(t))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0" lang="en-US" altLang="zh-TW" sz="2100" dirty="0"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altLang="zh-TW" sz="2100" dirty="0" err="1">
                <a:latin typeface="Consolas" pitchFamily="49" charset="0"/>
                <a:cs typeface="Consolas" pitchFamily="49" charset="0"/>
              </a:rPr>
              <a:t>strncpy</a:t>
            </a:r>
            <a:r>
              <a:rPr kumimoji="0" lang="en-US" altLang="zh-TW" sz="2100" dirty="0">
                <a:latin typeface="Consolas" pitchFamily="49" charset="0"/>
                <a:cs typeface="Consolas" pitchFamily="49" charset="0"/>
              </a:rPr>
              <a:t>(temp, s, i);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0" lang="en-US" altLang="zh-TW" sz="2100" dirty="0"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altLang="zh-TW" sz="2100" dirty="0" err="1">
                <a:latin typeface="Consolas" pitchFamily="49" charset="0"/>
                <a:cs typeface="Consolas" pitchFamily="49" charset="0"/>
              </a:rPr>
              <a:t>strcat</a:t>
            </a:r>
            <a:r>
              <a:rPr kumimoji="0" lang="en-US" altLang="zh-TW" sz="2100" dirty="0">
                <a:latin typeface="Consolas" pitchFamily="49" charset="0"/>
                <a:cs typeface="Consolas" pitchFamily="49" charset="0"/>
              </a:rPr>
              <a:t>(temp, 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0" lang="en-US" altLang="zh-TW" sz="2100" dirty="0"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altLang="zh-TW" sz="2100" dirty="0" err="1">
                <a:latin typeface="Consolas" pitchFamily="49" charset="0"/>
                <a:cs typeface="Consolas" pitchFamily="49" charset="0"/>
              </a:rPr>
              <a:t>strcat</a:t>
            </a:r>
            <a:r>
              <a:rPr kumimoji="0" lang="en-US" altLang="zh-TW" sz="2100" dirty="0">
                <a:latin typeface="Consolas" pitchFamily="49" charset="0"/>
                <a:cs typeface="Consolas" pitchFamily="49" charset="0"/>
              </a:rPr>
              <a:t>(temp, (s + i));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0" lang="en-US" altLang="zh-TW" sz="2100" dirty="0"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altLang="zh-TW" sz="2100" dirty="0" err="1">
                <a:latin typeface="Consolas" pitchFamily="49" charset="0"/>
                <a:cs typeface="Consolas" pitchFamily="49" charset="0"/>
              </a:rPr>
              <a:t>strcpy</a:t>
            </a:r>
            <a:r>
              <a:rPr kumimoji="0" lang="en-US" altLang="zh-TW" sz="2100" dirty="0">
                <a:latin typeface="Consolas" pitchFamily="49" charset="0"/>
                <a:cs typeface="Consolas" pitchFamily="49" charset="0"/>
              </a:rPr>
              <a:t>(s, temp);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0" lang="en-US" altLang="zh-TW" sz="21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0" lang="en-US" altLang="zh-TW" sz="2100" dirty="0">
                <a:latin typeface="Consolas" pitchFamily="49" charset="0"/>
                <a:cs typeface="Consolas" pitchFamily="49" charset="0"/>
              </a:rPr>
              <a:t>}</a:t>
            </a:r>
            <a:endParaRPr kumimoji="0" lang="zh-TW" altLang="en-US" sz="2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09" name="文字方塊 1"/>
          <p:cNvSpPr txBox="1">
            <a:spLocks noChangeArrowheads="1"/>
          </p:cNvSpPr>
          <p:nvPr/>
        </p:nvSpPr>
        <p:spPr bwMode="auto">
          <a:xfrm>
            <a:off x="7304088" y="5726113"/>
            <a:ext cx="1146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strnins.c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644</TotalTime>
  <Words>1724</Words>
  <Application>Microsoft Macintosh PowerPoint</Application>
  <PresentationFormat>On-screen Show (4:3)</PresentationFormat>
  <Paragraphs>310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Consolas</vt:lpstr>
      <vt:lpstr>Wingdings</vt:lpstr>
      <vt:lpstr>Orbit</vt:lpstr>
      <vt:lpstr>資 料 結 構 第二章</vt:lpstr>
      <vt:lpstr>陣列與指標(Array and Pointer) </vt:lpstr>
      <vt:lpstr>自我參考結構 </vt:lpstr>
      <vt:lpstr>多項式抽象資料型態 </vt:lpstr>
      <vt:lpstr>PowerPoint Presentation</vt:lpstr>
      <vt:lpstr>      接上頁程式碼</vt:lpstr>
      <vt:lpstr>多維陣列 </vt:lpstr>
      <vt:lpstr>字串抽象資料型態 </vt:lpstr>
      <vt:lpstr>      接上頁程式範例</vt:lpstr>
      <vt:lpstr>字串樣式比對 </vt:lpstr>
      <vt:lpstr>      接上頁程式範例</vt:lpstr>
    </vt:vector>
  </TitlesOfParts>
  <Company>West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 料 結 構</dc:title>
  <dc:creator>West</dc:creator>
  <cp:lastModifiedBy>宇傑 廖</cp:lastModifiedBy>
  <cp:revision>94</cp:revision>
  <cp:lastPrinted>1601-01-01T00:00:00Z</cp:lastPrinted>
  <dcterms:created xsi:type="dcterms:W3CDTF">2002-09-12T16:50:16Z</dcterms:created>
  <dcterms:modified xsi:type="dcterms:W3CDTF">2022-06-05T04:32:16Z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