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2"/>
    <p:restoredTop sz="94633"/>
  </p:normalViewPr>
  <p:slideViewPr>
    <p:cSldViewPr>
      <p:cViewPr varScale="1">
        <p:scale>
          <a:sx n="90" d="100"/>
          <a:sy n="90" d="100"/>
        </p:scale>
        <p:origin x="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24575,'47'77'0,"-1"-1"0,-15-33 0,21 37 0,-2-16 0,-34-64 0,-7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24575,'7'32'0,"6"18"0,7 3 0,4 19 0,-9-19 0,0 0 0,10 27 0,2 9 0,-5-22 0,-5-30 0,-4 13 0,1-25 0,-5-2 0,0 0 0,5-5 0,-12 6 0,13-30 0,-14 10 0,7-19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24575,'21'54'0,"-2"-4"0,1-1 0,-3-12 0,16 30 0,-13-31 0,13 31 0,-16-30 0,17 30 0,-15-31 0,25 31 0,-21-13 0,-2-2 0,-1 3-899,5 25 899,-8-11 0,2 3 0,5-13 0,0-2 0,-5 0 0,-2 1 0,2 15 0,-2-4 0,4 11-68,-15-25 1,1-3 67,14 2 0,-2-5 0,-10-24 0,-2-1 0,-7-8 893,8-7-893,-21-2 141,2-7-141,-21-7 0,7 5 0,1-5 0,8 0 0,0 5 0,0-13 0,7 14 0,2-7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0 24575,'-7'17'0,"5"-1"0,-12 0 0,-3 7 0,-1 2 0,-5 0 0,4 23 0,-6-18 0,4 19 0,-2-16 0,7-8 0,-1 5 0,1-12 0,7 5 0,2-6 0,0-1 0,5 0 0,-12 0 0,5 0 0,0 0 0,-5 1 0,12-1 0,-5 0 0,-1-7 0,7 5 0,-7-12 0,8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24575,'-9'16'0,"-12"7"0,17-5 0,-17 13 0,12-6 0,0 7 0,-6 0 0,6 1 0,0-1 0,-5-7 0,5 5 0,-10 13 0,2-6 0,-3 12 0,4-24 0,0 6 0,7-13 0,-6 5 0,14-7 0,-14 0 0,14 0 0,-7 1 0,1-1 0,5 0 0,-12 0 0,5 0 0,0 0 0,-5 1 0,12-1 0,-12-7 0,12 5 0,-5-5 0,-1 7 0,7 0 0,-7 0 0,1 1 0,5-1 0,-5 0 0,7-7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24575,'17'16'0,"-8"0"0,5 7 0,-5-5 0,0 13 0,9 11 0,-16-5 0,19 30 0,-8-13 0,1 17 0,7 0 0,-19 0 0,16-17 0,-6 13 0,-2-13 0,8 0 0,-16-5 0,5-16 0,0-8 0,-5 5 0,12-5 0,-12 1 0,12-3 0,-12-7 0,5 0 0,-7-14 0,0 3 0,0-12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24575,'-9'16'0,"-6"0"0,14 0 0,-14 0 0,13 0 0,-19 1 0,17-1 0,-17 7 0,12-5 0,0 5 0,-6-7 0,6 1 0,0-1 0,-5 0 0,12 0 0,-5 7 0,0-5 0,-2 6 0,0-1 0,-5-5 0,12 5 0,-5-7 0,0 1 0,19-8 0,-1-2 0,14 0 0,-2-5 0,1 5 0,-6-7 0,5 0 0,-7 0 0,0 0 0,0 0 0,1 0 0,-1 0 0,0 0 0,0 0 0,0 0 0,-7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2:0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24575,'-16'32'0,"-4"18"0,3-14 0,-2 14 0,3-18 0,-14 18 0,10-14 0,-17 14 0,19-18 0,2 1 0,1-8 0,6-2 0,0-7 0,-5 0 0,12 0 0,-5 1 0,7-1 0,7-7 0,2 5 0,14-12 0,2 12 0,8-12 0,16 5 0,-12-7 0,13 0 0,-18-7 0,-7 5 0,6-5 0,-21 0 0,19-2 0,-18 0 0,12 2 0,-7 0 0,0 5 0,1-5 0,-1 7 0,0 0 0,-14-8 0,3 7 0,-12-7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2:0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24575,'30'40'0,"4"7"0,3 24 0,-3 0 0,1 1 0,-12-18 0,10 12 0,-2-12 0,-1 0 0,5 13 0,-9-23 0,-1 1 0,4 35 0,-3-34 0,-1-2 0,-1 23 0,1-38 0,-13 12 0,2-25 0,-12-14 0,-9-4 0,-4-14 0,-5 7 0,9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2:0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 24575,'-25'14'0,"-2"21"0,7 19 0,-4 17 0,-10 1 0,7-1 0,-18 0 0,22-17 0,-7-4 0,14-18 0,0-7 0,7-2 0,-12-7 0,17 1 0,-25-1 0,26-7 0,-12-2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2:0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24575,'16'0'0,"8"0"0,-6 0 0,12 0 0,-5 0 0,0 0 0,6 0 0,-13 7 0,5-5 0,-7 5 0,1-7 0,-1 8 0,0-7 0,0 6 0,0 1 0,-7 1 0,6 7 0,-7-7 0,9 5 0,-1-12 0,-7 19 0,-2-10 0,-7 13 0,0-8 0,-7 0 0,-2 7 0,-7 2 0,7 8 0,-20 16 0,17-12 0,-18 12 0,10 1 0,-4-13 0,3 12 0,-2-24 0,6 6 0,1-13 0,7 5 0,-5-7 0,12 0 0,-12 1 0,12-1 0,-12 0 0,5 0 0,0 0 0,-6-7 0,13 6 0,-5-14 0,7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24575,'-9'16'0,"-5"0"0,12 0 0,-13 0 0,14 1 0,-14-1 0,6 7 0,0-5 0,-5 13 0,5-14 0,-7 14 0,0-6 0,7 0 0,-6 6 0,14-13 0,-14 5 0,13-7 0,-5 0 0,0 0 0,5-7 0,-5-1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2:0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24575,'7'9'0,"2"5"0,7-12 0,0 12 0,0-5 0,0 7 0,1 8 0,-1-6 0,0 5 0,0 0 0,0 2 0,8 8 0,-6-8 0,12 5 0,-12-4 0,5-1 0,-7 5 0,8-12 0,-13 5 0,10-14 0,-12 6 0,7-6 0,0 7 0,8 0 0,-6 0 0,5 0 0,0 0 0,-5 1 0,6 6 0,-8-5 0,0 5 0,0-14 0,0 13 0,0-19 0,0 19 0,1-13 0,-1 7 0,0 0 0,0 0 0,7 0 0,-5-7 0,6-1 0,-15-1 0,5-5 0,-5 5 0,-32-18 0,23 9 0,-32-9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24575,'32'-16'0,"1"-7"0,-8 12 0,23-25 0,-19 24 0,21-8 0,2 0 0,-6 9 0,4-3 0,2 1 0,2-1 0,0 1 0,-5-5 0,-16 9 0,-1 0 0,-7 2 0,-2 0 0,-6 5 0,-8-12 0,12 12 0,-10-5 0,5 7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24575,'0'16'0,"0"7"0,0 20 0,10 11 0,-7 17 0,1-20 0,2 4-1240,3 1 1,-1 4 1239,-7 31 0,2 4 0,14-16 0,0 1 0,-14 15 0,-2-4 0,7-31 0,1-4 295,-3-1 0,-2-4-295,-1 3 0,8-4 0,-11-25 0,7-9 0,-5-16 0,5-2 0,-7-5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24575,'23'7'0,"-5"-5"0,13 5 0,-13-7 0,12 0 0,-12 0 0,6-7 0,-8 5 0,0-5 0,-7 14 0,5 2 0,-12 7 0,12 7 0,-12 3 0,12 6 0,-12 17 0,5 5 0,4 18 0,-8-1 0,7 0 0,1 0 0,-9 0 0,16-17 0,-6 13 0,-2-30 0,8 12 0,-16-16 0,12-8 0,-5-2 0,0 0 0,-2-5 0,0 6 0,-5-8 0,5 0 0,-7 0 0,0 8 0,0-7 0,8 14 0,-7-13 0,-8-16 0,4 1 0,-12-17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4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24575,'16'-16'0,"1"0"0,-1 0 0,0 0 0,0 0 0,0 0 0,-7-1 0,6 8 0,-7 2 0,-30 18 0,21-9 0,-31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24575,'7'-16'0,"-5"0"0,12 7 0,-12-6 0,13 13 0,-14-5 0,6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24575,'7'-9'0,"-5"-5"0,12 12 0,2-20 0,2 19 0,6-19 0,-8 13 0,0-7 0,0 7 0,0-5 0,0 12 0,1-5 0,-8 0 0,5 5 0,-5-5 0,7 7 0,0 0 0,0 0 0,0 0 0,1 0 0,-1 0 0,0 0 0,0-7 0,0 5 0,0-5 0,-7-1 0,-1 7 0,-8-7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2:21:5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24575,'7'-16'0,"2"0"0,8-1 0,-1 8 0,-7-5 0,5 5 0,-5 0 0,7-5 0,0 12 0,-7-12 0,6 12 0,-14-13 0,14 14 0,-6-7 0,0 1 0,5 6 0,-12-7 0,5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385DE-56D1-46CA-B2D1-3808CB55D35F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4A31-80EB-434C-B152-D9C81F775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34A31-80EB-434C-B152-D9C81F775B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8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34A31-80EB-434C-B152-D9C81F775B9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3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77AF-7C45-42F4-8427-7458570D38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8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6A3C2-0DB5-48FB-A793-E63449B7C0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170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DF154-76FF-4196-A132-841155870B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11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B11B-2841-43FD-AE7B-7564A5E13B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1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4EC9-8016-4636-BA48-A53051A00C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4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F782-8437-405D-BB3D-BD3A40A954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8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8BC7-3F4C-415F-B834-862477BF54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7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0F4B9-C8C5-47D7-AD4E-B2337654EA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4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49794-9032-427E-A7FF-57643DD279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9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42D6-F0A7-4495-8A7A-521F338EF9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31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09AD-B3DB-4975-B457-D410B4EA71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38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FEE9-829D-4581-9F83-660D79E559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088309A-1B0B-44E5-8FDC-087AE9496C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4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第三章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924300" y="3933825"/>
            <a:ext cx="46005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rPr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環狀佇列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b="1" dirty="0">
                <a:solidFill>
                  <a:srgbClr val="CC0000"/>
                </a:solidFill>
                <a:effectLst/>
              </a:rPr>
              <a:t>容量：</a:t>
            </a:r>
            <a:r>
              <a:rPr lang="en-US" altLang="zh-TW" sz="1400" b="1" dirty="0">
                <a:solidFill>
                  <a:srgbClr val="CC0000"/>
                </a:solidFill>
                <a:effectLst/>
              </a:rPr>
              <a:t>MAX-QUEUE-SIZE-1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/* add an item to the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addq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front,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rear, element item)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*rear = (*rear + 1) % MAX_QUEUE_SIZE;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if  (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front == *rear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queue_full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(rear); /* reset rear and print error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queue[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rear] =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/* remove front element from the queue and put it in item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element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deleteq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front,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rear)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element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=-1;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if (*front == rear)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    /* </a:t>
            </a:r>
            <a:r>
              <a:rPr lang="en-US" altLang="zh-TW" sz="1400" b="1" dirty="0" err="1">
                <a:latin typeface="Consolas" pitchFamily="49" charset="0"/>
                <a:cs typeface="Consolas" pitchFamily="49" charset="0"/>
              </a:rPr>
              <a:t>queue_empty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returns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    return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*front = (*front + 1) % MAX_QUEUE_SIZE;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    return queue[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front];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b="1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</p:txBody>
      </p:sp>
      <p:sp>
        <p:nvSpPr>
          <p:cNvPr id="12292" name="文字方塊 3"/>
          <p:cNvSpPr txBox="1">
            <a:spLocks noChangeArrowheads="1"/>
          </p:cNvSpPr>
          <p:nvPr/>
        </p:nvSpPr>
        <p:spPr bwMode="auto">
          <a:xfrm>
            <a:off x="6588125" y="580548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運算式計算 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簡介：</a:t>
            </a:r>
          </a:p>
          <a:p>
            <a:pPr eaLnBrk="1" hangingPunct="1">
              <a:defRPr/>
            </a:pPr>
            <a:r>
              <a:rPr lang="en-US" altLang="zh-TW" sz="2800" dirty="0"/>
              <a:t>Ex</a:t>
            </a:r>
          </a:p>
          <a:p>
            <a:pPr eaLnBrk="1" hangingPunct="1">
              <a:defRPr/>
            </a:pPr>
            <a:r>
              <a:rPr lang="en-US" altLang="zh-TW" sz="2800" dirty="0"/>
              <a:t>x = a / b –c +d * e – a *c</a:t>
            </a:r>
          </a:p>
          <a:p>
            <a:pPr eaLnBrk="1" hangingPunct="1">
              <a:defRPr/>
            </a:pPr>
            <a:r>
              <a:rPr lang="en-US" altLang="zh-TW" sz="2800" dirty="0"/>
              <a:t>x =((( a / b ) – c ) + ( d * e ) – ( a * c ))</a:t>
            </a:r>
          </a:p>
          <a:p>
            <a:pPr eaLnBrk="1" hangingPunct="1">
              <a:defRPr/>
            </a:pPr>
            <a:r>
              <a:rPr lang="zh-TW" altLang="en-US" sz="2800" dirty="0"/>
              <a:t>問題：</a:t>
            </a:r>
          </a:p>
          <a:p>
            <a:pPr eaLnBrk="1" hangingPunct="1">
              <a:defRPr/>
            </a:pPr>
            <a:r>
              <a:rPr lang="zh-TW" altLang="en-US" sz="2800" dirty="0"/>
              <a:t>１．如何處理有無弧號及其他運算元之先後序。</a:t>
            </a:r>
          </a:p>
          <a:p>
            <a:pPr eaLnBrk="1" hangingPunct="1">
              <a:defRPr/>
            </a:pPr>
            <a:r>
              <a:rPr lang="zh-TW" altLang="en-US" sz="2800" dirty="0"/>
              <a:t>２．如何判斷運算式是否正確。</a:t>
            </a:r>
          </a:p>
          <a:p>
            <a:pPr eaLnBrk="1" hangingPunct="1">
              <a:defRPr/>
            </a:pPr>
            <a:r>
              <a:rPr lang="zh-TW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解決方法</a:t>
            </a:r>
            <a:r>
              <a:rPr lang="zh-TW" altLang="en-US" sz="2800" dirty="0"/>
              <a:t>：弧號優先順序表。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/>
              </a:rPr>
              <a:t>後序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(postfix)</a:t>
            </a:r>
            <a:r>
              <a:rPr lang="zh-TW" altLang="en-US" b="1" dirty="0">
                <a:solidFill>
                  <a:srgbClr val="FF0000"/>
                </a:solidFill>
                <a:effectLst/>
              </a:rPr>
              <a:t>運算式 </a:t>
            </a:r>
          </a:p>
        </p:txBody>
      </p:sp>
      <p:graphicFrame>
        <p:nvGraphicFramePr>
          <p:cNvPr id="374833" name="Group 4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3557588"/>
        </p:xfrm>
        <a:graphic>
          <a:graphicData uri="http://schemas.openxmlformats.org/drawingml/2006/table">
            <a:tbl>
              <a:tblPr/>
              <a:tblGrid>
                <a:gridCol w="271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中序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後序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+ b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b +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2+3*4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234*+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a*b+5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ab*5+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(1+2)*7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12+7*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9" name="Line 55"/>
          <p:cNvSpPr>
            <a:spLocks noChangeShapeType="1"/>
          </p:cNvSpPr>
          <p:nvPr/>
        </p:nvSpPr>
        <p:spPr bwMode="auto">
          <a:xfrm>
            <a:off x="2484438" y="2636838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0" name="Line 56"/>
          <p:cNvSpPr>
            <a:spLocks noChangeShapeType="1"/>
          </p:cNvSpPr>
          <p:nvPr/>
        </p:nvSpPr>
        <p:spPr bwMode="auto">
          <a:xfrm>
            <a:off x="2627313" y="4724400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1" name="Line 57"/>
          <p:cNvSpPr>
            <a:spLocks noChangeShapeType="1"/>
          </p:cNvSpPr>
          <p:nvPr/>
        </p:nvSpPr>
        <p:spPr bwMode="auto">
          <a:xfrm>
            <a:off x="2627313" y="4005263"/>
            <a:ext cx="267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2" name="Line 58"/>
          <p:cNvSpPr>
            <a:spLocks noChangeShapeType="1"/>
          </p:cNvSpPr>
          <p:nvPr/>
        </p:nvSpPr>
        <p:spPr bwMode="auto">
          <a:xfrm>
            <a:off x="2555875" y="3284538"/>
            <a:ext cx="267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63" name="Text Box 59"/>
          <p:cNvSpPr txBox="1">
            <a:spLocks noChangeArrowheads="1"/>
          </p:cNvSpPr>
          <p:nvPr/>
        </p:nvSpPr>
        <p:spPr bwMode="auto">
          <a:xfrm>
            <a:off x="735013" y="5468938"/>
            <a:ext cx="407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優點：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１．不用考慮括號。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２．利用在堆疊上時，計算非常便利</a:t>
            </a:r>
            <a:r>
              <a:rPr lang="zh-TW" altLang="en-US" sz="1800" dirty="0">
                <a:solidFill>
                  <a:schemeClr val="folHlink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/>
              </a:rPr>
              <a:t>中序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(infix)</a:t>
            </a:r>
            <a:r>
              <a:rPr lang="zh-TW" altLang="en-US" b="1" dirty="0">
                <a:solidFill>
                  <a:srgbClr val="FF0000"/>
                </a:solidFill>
                <a:effectLst/>
              </a:rPr>
              <a:t>轉成後序 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(postfix)</a:t>
            </a:r>
            <a:endParaRPr lang="zh-TW" alt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b="1" dirty="0">
                <a:solidFill>
                  <a:srgbClr val="CC0000"/>
                </a:solidFill>
                <a:effectLst/>
              </a:rPr>
              <a:t>手算法</a:t>
            </a:r>
            <a:r>
              <a:rPr lang="en-US" altLang="zh-TW" sz="2400" b="1" dirty="0">
                <a:solidFill>
                  <a:srgbClr val="CC0000"/>
                </a:solidFill>
                <a:effectLst/>
              </a:rPr>
              <a:t>: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(1)</a:t>
            </a:r>
            <a:r>
              <a:rPr lang="zh-TW" altLang="en-US" sz="2400" dirty="0"/>
              <a:t>將運算式完全加上</a:t>
            </a:r>
            <a:r>
              <a:rPr lang="zh-TW" altLang="en-US" sz="2400" b="1" dirty="0">
                <a:solidFill>
                  <a:srgbClr val="CC0000"/>
                </a:solidFill>
                <a:effectLst/>
              </a:rPr>
              <a:t>括號</a:t>
            </a:r>
            <a:r>
              <a:rPr lang="zh-TW" altLang="en-US" sz="2400" dirty="0"/>
              <a:t>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(2)</a:t>
            </a:r>
            <a:r>
              <a:rPr lang="zh-TW" altLang="en-US" sz="2400" dirty="0"/>
              <a:t>移動所有運算符號至相對右括號之前。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(3)</a:t>
            </a:r>
            <a:r>
              <a:rPr lang="zh-TW" altLang="en-US" sz="2400" dirty="0"/>
              <a:t>刪除所有括號。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0" lang="en-US" altLang="zh-TW" sz="2400" dirty="0"/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Ex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(a)  a / b – c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zh-TW" altLang="en-US" sz="2400" dirty="0"/>
              <a:t>　</a:t>
            </a:r>
            <a:r>
              <a:rPr kumimoji="0" lang="en-US" altLang="zh-TW" sz="2400" dirty="0"/>
              <a:t>→( ( a / b ) – c ) → ( ( a b / ) c - )→ a b / c-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(b)  a / b – c + d * e – a * c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→((((a / b ) – c ) + ( d * e )) – ( a * c ))</a:t>
            </a:r>
          </a:p>
          <a:p>
            <a:pPr marL="812800" indent="-8128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→a b / c – d e * + a c * 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實際應用堆疊運算</a:t>
            </a:r>
            <a:r>
              <a:rPr lang="en-US" altLang="zh-TW">
                <a:solidFill>
                  <a:srgbClr val="CC0000"/>
                </a:solidFill>
                <a:effectLst/>
              </a:rPr>
              <a:t>:</a:t>
            </a:r>
            <a:r>
              <a:rPr lang="zh-TW" altLang="en-US">
                <a:solidFill>
                  <a:srgbClr val="CC0000"/>
                </a:solidFill>
                <a:effectLst/>
              </a:rPr>
              <a:t>電腦法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Ex  6 2 /3 –42 *+  </a:t>
            </a:r>
            <a:r>
              <a:rPr lang="en-US" altLang="zh-TW" b="1" dirty="0">
                <a:solidFill>
                  <a:srgbClr val="CC0000"/>
                </a:solidFill>
                <a:effectLst/>
              </a:rPr>
              <a:t>↔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/>
              <a:t> 6 / 2 – 3 + 4 * 2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原則：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zh-TW" altLang="en-US" b="1" dirty="0">
                <a:solidFill>
                  <a:srgbClr val="FFFF00"/>
                </a:solidFill>
              </a:rPr>
              <a:t>一</a:t>
            </a:r>
            <a:r>
              <a:rPr lang="en-US" altLang="zh-TW" b="1" dirty="0">
                <a:solidFill>
                  <a:srgbClr val="FFFF00"/>
                </a:solidFill>
              </a:rPr>
              <a:t>)</a:t>
            </a:r>
            <a:r>
              <a:rPr lang="zh-TW" altLang="en-US" b="1" dirty="0">
                <a:solidFill>
                  <a:srgbClr val="FFFF00"/>
                </a:solidFill>
              </a:rPr>
              <a:t>從頭讀取，若為字元則放入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中，若為運算符號則從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中，取二字元作運算，再放入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中。</a:t>
            </a:r>
          </a:p>
          <a:p>
            <a:pPr marL="812800" indent="-812800" eaLnBrk="1" hangingPunct="1">
              <a:buFont typeface="Wingdings" panose="05000000000000000000" pitchFamily="2" charset="2"/>
              <a:buNone/>
              <a:defRPr/>
            </a:pP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zh-TW" altLang="en-US" b="1" dirty="0">
                <a:solidFill>
                  <a:srgbClr val="FFFF00"/>
                </a:solidFill>
              </a:rPr>
              <a:t>二</a:t>
            </a:r>
            <a:r>
              <a:rPr lang="en-US" altLang="zh-TW" b="1" dirty="0">
                <a:solidFill>
                  <a:srgbClr val="FFFF00"/>
                </a:solidFill>
              </a:rPr>
              <a:t>)</a:t>
            </a:r>
            <a:r>
              <a:rPr lang="zh-TW" altLang="en-US" b="1" dirty="0">
                <a:solidFill>
                  <a:srgbClr val="FFFF00"/>
                </a:solidFill>
              </a:rPr>
              <a:t>若讀到最後，則將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中之字元取出即為答案。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實際應用堆疊運算</a:t>
            </a:r>
            <a:r>
              <a:rPr lang="en-US" altLang="zh-TW"/>
              <a:t>(</a:t>
            </a:r>
            <a:r>
              <a:rPr lang="zh-TW" altLang="en-US">
                <a:solidFill>
                  <a:srgbClr val="CC0000"/>
                </a:solidFill>
                <a:effectLst/>
              </a:rPr>
              <a:t>電腦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7411" name="Group 7"/>
          <p:cNvGrpSpPr>
            <a:grpSpLocks/>
          </p:cNvGrpSpPr>
          <p:nvPr/>
        </p:nvGrpSpPr>
        <p:grpSpPr bwMode="auto">
          <a:xfrm>
            <a:off x="468313" y="2133600"/>
            <a:ext cx="790575" cy="1152525"/>
            <a:chOff x="295" y="1207"/>
            <a:chExt cx="498" cy="726"/>
          </a:xfrm>
        </p:grpSpPr>
        <p:sp>
          <p:nvSpPr>
            <p:cNvPr id="17453" name="Line 4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4" name="Line 5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5" name="Line 6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619250" y="2133600"/>
            <a:ext cx="790575" cy="1152525"/>
            <a:chOff x="295" y="1207"/>
            <a:chExt cx="498" cy="726"/>
          </a:xfrm>
        </p:grpSpPr>
        <p:sp>
          <p:nvSpPr>
            <p:cNvPr id="17450" name="Line 9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1" name="Line 10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2" name="Line 11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3" name="Group 12"/>
          <p:cNvGrpSpPr>
            <a:grpSpLocks/>
          </p:cNvGrpSpPr>
          <p:nvPr/>
        </p:nvGrpSpPr>
        <p:grpSpPr bwMode="auto">
          <a:xfrm>
            <a:off x="2843213" y="2133600"/>
            <a:ext cx="790575" cy="1152525"/>
            <a:chOff x="295" y="1207"/>
            <a:chExt cx="498" cy="726"/>
          </a:xfrm>
        </p:grpSpPr>
        <p:sp>
          <p:nvSpPr>
            <p:cNvPr id="17447" name="Line 13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8" name="Line 14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9" name="Line 15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4" name="Group 16"/>
          <p:cNvGrpSpPr>
            <a:grpSpLocks/>
          </p:cNvGrpSpPr>
          <p:nvPr/>
        </p:nvGrpSpPr>
        <p:grpSpPr bwMode="auto">
          <a:xfrm>
            <a:off x="4356100" y="2133600"/>
            <a:ext cx="790575" cy="1152525"/>
            <a:chOff x="295" y="1207"/>
            <a:chExt cx="498" cy="726"/>
          </a:xfrm>
        </p:grpSpPr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5" name="Line 18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6" name="Line 19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5" name="Group 20"/>
          <p:cNvGrpSpPr>
            <a:grpSpLocks/>
          </p:cNvGrpSpPr>
          <p:nvPr/>
        </p:nvGrpSpPr>
        <p:grpSpPr bwMode="auto">
          <a:xfrm>
            <a:off x="5724525" y="2133600"/>
            <a:ext cx="790575" cy="1152525"/>
            <a:chOff x="295" y="1207"/>
            <a:chExt cx="498" cy="726"/>
          </a:xfrm>
        </p:grpSpPr>
        <p:sp>
          <p:nvSpPr>
            <p:cNvPr id="17441" name="Line 21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2" name="Line 22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3" name="Line 23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6948488" y="2133600"/>
            <a:ext cx="790575" cy="1152525"/>
            <a:chOff x="295" y="1207"/>
            <a:chExt cx="498" cy="726"/>
          </a:xfrm>
        </p:grpSpPr>
        <p:sp>
          <p:nvSpPr>
            <p:cNvPr id="17438" name="Line 25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9" name="Line 26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0" name="Line 27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7" name="Group 28"/>
          <p:cNvGrpSpPr>
            <a:grpSpLocks/>
          </p:cNvGrpSpPr>
          <p:nvPr/>
        </p:nvGrpSpPr>
        <p:grpSpPr bwMode="auto">
          <a:xfrm>
            <a:off x="8101013" y="2133600"/>
            <a:ext cx="790575" cy="1152525"/>
            <a:chOff x="295" y="1207"/>
            <a:chExt cx="498" cy="726"/>
          </a:xfrm>
        </p:grpSpPr>
        <p:sp>
          <p:nvSpPr>
            <p:cNvPr id="17435" name="Line 29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6" name="Line 30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7" name="Line 31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18" name="Group 32"/>
          <p:cNvGrpSpPr>
            <a:grpSpLocks/>
          </p:cNvGrpSpPr>
          <p:nvPr/>
        </p:nvGrpSpPr>
        <p:grpSpPr bwMode="auto">
          <a:xfrm>
            <a:off x="468313" y="4941888"/>
            <a:ext cx="790575" cy="1152525"/>
            <a:chOff x="295" y="1207"/>
            <a:chExt cx="498" cy="726"/>
          </a:xfrm>
        </p:grpSpPr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>
              <a:off x="29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Line 34"/>
            <p:cNvSpPr>
              <a:spLocks noChangeShapeType="1"/>
            </p:cNvSpPr>
            <p:nvPr/>
          </p:nvSpPr>
          <p:spPr bwMode="auto">
            <a:xfrm>
              <a:off x="79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295" y="19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9" name="Text Box 36"/>
          <p:cNvSpPr txBox="1">
            <a:spLocks noChangeArrowheads="1"/>
          </p:cNvSpPr>
          <p:nvPr/>
        </p:nvSpPr>
        <p:spPr bwMode="auto">
          <a:xfrm>
            <a:off x="1887538" y="2800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7420" name="Text Box 37"/>
          <p:cNvSpPr txBox="1">
            <a:spLocks noChangeArrowheads="1"/>
          </p:cNvSpPr>
          <p:nvPr/>
        </p:nvSpPr>
        <p:spPr bwMode="auto">
          <a:xfrm>
            <a:off x="3059113" y="2492375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7421" name="Text Box 38"/>
          <p:cNvSpPr txBox="1">
            <a:spLocks noChangeArrowheads="1"/>
          </p:cNvSpPr>
          <p:nvPr/>
        </p:nvSpPr>
        <p:spPr bwMode="auto">
          <a:xfrm>
            <a:off x="4500563" y="27813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6/2</a:t>
            </a:r>
            <a:endParaRPr lang="en-US" altLang="zh-TW" sz="1800"/>
          </a:p>
        </p:txBody>
      </p:sp>
      <p:sp>
        <p:nvSpPr>
          <p:cNvPr id="17422" name="Text Box 39"/>
          <p:cNvSpPr txBox="1">
            <a:spLocks noChangeArrowheads="1"/>
          </p:cNvSpPr>
          <p:nvPr/>
        </p:nvSpPr>
        <p:spPr bwMode="auto">
          <a:xfrm>
            <a:off x="5867400" y="2636838"/>
            <a:ext cx="50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</a:t>
            </a:r>
          </a:p>
        </p:txBody>
      </p:sp>
      <p:sp>
        <p:nvSpPr>
          <p:cNvPr id="17423" name="Text Box 40"/>
          <p:cNvSpPr txBox="1">
            <a:spLocks noChangeArrowheads="1"/>
          </p:cNvSpPr>
          <p:nvPr/>
        </p:nvSpPr>
        <p:spPr bwMode="auto">
          <a:xfrm>
            <a:off x="7019925" y="2636838"/>
            <a:ext cx="70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4" name="Text Box 41"/>
          <p:cNvSpPr txBox="1">
            <a:spLocks noChangeArrowheads="1"/>
          </p:cNvSpPr>
          <p:nvPr/>
        </p:nvSpPr>
        <p:spPr bwMode="auto">
          <a:xfrm>
            <a:off x="8172450" y="2276475"/>
            <a:ext cx="704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   2 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5" name="Text Box 42"/>
          <p:cNvSpPr txBox="1">
            <a:spLocks noChangeArrowheads="1"/>
          </p:cNvSpPr>
          <p:nvPr/>
        </p:nvSpPr>
        <p:spPr bwMode="auto">
          <a:xfrm>
            <a:off x="539750" y="5084763"/>
            <a:ext cx="704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   </a:t>
            </a:r>
            <a:r>
              <a:rPr lang="en-US" altLang="zh-TW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4*2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</a:t>
            </a:r>
          </a:p>
        </p:txBody>
      </p:sp>
      <p:sp>
        <p:nvSpPr>
          <p:cNvPr id="17426" name="Line 43"/>
          <p:cNvSpPr>
            <a:spLocks noChangeShapeType="1"/>
          </p:cNvSpPr>
          <p:nvPr/>
        </p:nvSpPr>
        <p:spPr bwMode="auto">
          <a:xfrm>
            <a:off x="1979613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7" name="Line 44"/>
          <p:cNvSpPr>
            <a:spLocks noChangeShapeType="1"/>
          </p:cNvSpPr>
          <p:nvPr/>
        </p:nvSpPr>
        <p:spPr bwMode="auto">
          <a:xfrm>
            <a:off x="1979613" y="60213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8" name="Line 45"/>
          <p:cNvSpPr>
            <a:spLocks noChangeShapeType="1"/>
          </p:cNvSpPr>
          <p:nvPr/>
        </p:nvSpPr>
        <p:spPr bwMode="auto">
          <a:xfrm>
            <a:off x="3276600" y="49418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9" name="Text Box 46"/>
          <p:cNvSpPr txBox="1">
            <a:spLocks noChangeArrowheads="1"/>
          </p:cNvSpPr>
          <p:nvPr/>
        </p:nvSpPr>
        <p:spPr bwMode="auto">
          <a:xfrm>
            <a:off x="1979613" y="551656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6/2-3+4*2 </a:t>
            </a:r>
            <a:endParaRPr lang="zh-TW" altLang="en-US" sz="1800"/>
          </a:p>
        </p:txBody>
      </p:sp>
      <p:sp>
        <p:nvSpPr>
          <p:cNvPr id="17430" name="Text Box 47"/>
          <p:cNvSpPr txBox="1">
            <a:spLocks noChangeArrowheads="1"/>
          </p:cNvSpPr>
          <p:nvPr/>
        </p:nvSpPr>
        <p:spPr bwMode="auto">
          <a:xfrm>
            <a:off x="4624388" y="517683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Ans</a:t>
            </a:r>
            <a:r>
              <a:rPr lang="zh-TW" altLang="en-US" sz="1800"/>
              <a:t>： </a:t>
            </a:r>
            <a:r>
              <a:rPr lang="en-US" altLang="zh-TW" sz="1800"/>
              <a:t>6/2-3+4*2</a:t>
            </a:r>
            <a:endParaRPr lang="zh-TW" altLang="en-US" sz="1800"/>
          </a:p>
        </p:txBody>
      </p:sp>
      <p:sp>
        <p:nvSpPr>
          <p:cNvPr id="17431" name="文字方塊 1"/>
          <p:cNvSpPr txBox="1">
            <a:spLocks noChangeArrowheads="1"/>
          </p:cNvSpPr>
          <p:nvPr/>
        </p:nvSpPr>
        <p:spPr bwMode="auto">
          <a:xfrm>
            <a:off x="3214688" y="1304925"/>
            <a:ext cx="2520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/>
              <a:t>6 2 /3 –42 *+</a:t>
            </a:r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程式結構 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#define MAX_STACK_SIZE 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#define MAX_EXPR_SIZE 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plus, minus, times,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   divide, mod,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operand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TW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precedence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stack[MAX_STACK_SIZE];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[MAX_EXPR_SIZE];</a:t>
            </a:r>
            <a:endParaRPr lang="zh-TW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276600" y="5805488"/>
            <a:ext cx="1008063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8437" name="文字方塊 4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precedence token;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symbol;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op1, op2;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n = 0; /* counter for the expression string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top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token =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symbol, 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while (token != </a:t>
            </a:r>
            <a:r>
              <a:rPr lang="en-US" altLang="zh-TW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if (token == operand)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symbol - '0'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); /* stack insert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else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/* remove two operands, perform operation, and return result to the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*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op2 = delete(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top); /* stack delete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op1 = delete(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switch (token)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   case plus: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op1 +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   case minus: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op1 -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   case times: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op1 *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   case divide: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op1 / op2);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    case mod: add(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top, op1 % op2);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    token =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symbol, 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return delete(&amp;top); /* return result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4427538" y="6381750"/>
            <a:ext cx="649287" cy="4762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9460" name="文字方塊 3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8913"/>
            <a:ext cx="8229600" cy="666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precedence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(char </a:t>
            </a:r>
            <a:r>
              <a:rPr lang="en-US" altLang="zh-TW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symbol,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*symbol 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[(*n)++];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switch (*symbol)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'(': return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')': return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'+': return plus;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'-': return minus;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'/': return divide;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'*': return times;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'%': return mod;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case '\0': return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/* no error checking, default is operand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default : return operand;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7861300" y="6129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eval.c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如何將中序法</a:t>
            </a:r>
            <a:r>
              <a:rPr lang="en-US" altLang="zh-TW" dirty="0"/>
              <a:t>(infix)</a:t>
            </a:r>
            <a:r>
              <a:rPr lang="zh-TW" altLang="en-US" dirty="0"/>
              <a:t>改為後序法</a:t>
            </a:r>
            <a:r>
              <a:rPr lang="en-US" altLang="zh-TW" dirty="0"/>
              <a:t>(postfix)</a:t>
            </a:r>
            <a:r>
              <a:rPr lang="zh-TW" altLang="en-US" dirty="0"/>
              <a:t> 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Ex   [Simple  expression ] </a:t>
            </a:r>
            <a:r>
              <a:rPr lang="zh-TW" altLang="en-US" dirty="0"/>
              <a:t>後序表示法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原則：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（１）讀到字元一律輸出。</a:t>
            </a:r>
          </a:p>
          <a:p>
            <a:pPr eaLnBrk="1" hangingPunct="1">
              <a:buNone/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（２）若讀到運算元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zh-TW" altLang="en-US" b="1" dirty="0">
                <a:solidFill>
                  <a:srgbClr val="FFFF00"/>
                </a:solidFill>
              </a:rPr>
              <a:t> 且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之</a:t>
            </a:r>
            <a:r>
              <a:rPr lang="en-US" altLang="zh-TW" b="1" dirty="0">
                <a:solidFill>
                  <a:srgbClr val="FFFF00"/>
                </a:solidFill>
              </a:rPr>
              <a:t>top</a:t>
            </a:r>
            <a:r>
              <a:rPr lang="zh-TW" altLang="en-US" b="1" dirty="0">
                <a:solidFill>
                  <a:srgbClr val="FFFF00"/>
                </a:solidFill>
              </a:rPr>
              <a:t>元素之優先權低於所讀到之運算元</a:t>
            </a:r>
            <a:r>
              <a:rPr lang="en-US" altLang="zh-TW" b="1" dirty="0">
                <a:solidFill>
                  <a:srgbClr val="FFFF00"/>
                </a:solidFill>
              </a:rPr>
              <a:t>, </a:t>
            </a:r>
            <a:r>
              <a:rPr lang="zh-TW" altLang="en-US" b="1" dirty="0">
                <a:solidFill>
                  <a:srgbClr val="FFFF00"/>
                </a:solidFill>
              </a:rPr>
              <a:t>則將運算元放入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</a:t>
            </a:r>
            <a:r>
              <a:rPr lang="en-US" altLang="zh-TW" b="1" dirty="0">
                <a:solidFill>
                  <a:srgbClr val="FFFF00"/>
                </a:solidFill>
              </a:rPr>
              <a:t>; </a:t>
            </a:r>
            <a:r>
              <a:rPr lang="zh-TW" altLang="en-US" b="1" dirty="0">
                <a:solidFill>
                  <a:srgbClr val="FFFF00"/>
                </a:solidFill>
              </a:rPr>
              <a:t>否則</a:t>
            </a:r>
            <a:r>
              <a:rPr lang="en-US" altLang="zh-TW" b="1" dirty="0">
                <a:solidFill>
                  <a:srgbClr val="FFFF00"/>
                </a:solidFill>
              </a:rPr>
              <a:t>top</a:t>
            </a:r>
            <a:r>
              <a:rPr lang="zh-TW" altLang="en-US" b="1" dirty="0">
                <a:solidFill>
                  <a:srgbClr val="FFFF00"/>
                </a:solidFill>
              </a:rPr>
              <a:t>元素輸出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zh-TW" altLang="en-US" b="1" dirty="0">
                <a:solidFill>
                  <a:srgbClr val="FFFF00"/>
                </a:solidFill>
              </a:rPr>
              <a:t>直到</a:t>
            </a:r>
            <a:r>
              <a:rPr lang="en-US" altLang="zh-TW" b="1" dirty="0">
                <a:solidFill>
                  <a:srgbClr val="FFFF00"/>
                </a:solidFill>
              </a:rPr>
              <a:t>top</a:t>
            </a:r>
            <a:r>
              <a:rPr lang="zh-TW" altLang="en-US" b="1" dirty="0">
                <a:solidFill>
                  <a:srgbClr val="FFFF00"/>
                </a:solidFill>
              </a:rPr>
              <a:t>元素之優先權低於所讀到之運算元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zh-TW" altLang="en-US" b="1">
                <a:solidFill>
                  <a:srgbClr val="FFFF00"/>
                </a:solidFill>
              </a:rPr>
              <a:t>再將所讀到的運算元</a:t>
            </a:r>
            <a:r>
              <a:rPr lang="zh-TW" altLang="en-US" b="1" dirty="0">
                <a:solidFill>
                  <a:srgbClr val="FFFF00"/>
                </a:solidFill>
              </a:rPr>
              <a:t>放入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（３）讀到</a:t>
            </a:r>
            <a:r>
              <a:rPr lang="en-US" altLang="zh-TW" b="1" dirty="0" err="1">
                <a:solidFill>
                  <a:srgbClr val="FFFF00"/>
                </a:solidFill>
              </a:rPr>
              <a:t>eos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zh-TW" altLang="en-US" b="1" dirty="0">
                <a:solidFill>
                  <a:srgbClr val="FFFF00"/>
                </a:solidFill>
              </a:rPr>
              <a:t>將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中之運算元輸出。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堆疊（</a:t>
            </a:r>
            <a:r>
              <a:rPr lang="en-US" altLang="zh-TW"/>
              <a:t>Stack</a:t>
            </a:r>
            <a:r>
              <a:rPr lang="zh-TW" altLang="en-US"/>
              <a:t>） </a:t>
            </a:r>
          </a:p>
        </p:txBody>
      </p:sp>
      <p:grpSp>
        <p:nvGrpSpPr>
          <p:cNvPr id="4099" name="Group 22"/>
          <p:cNvGrpSpPr>
            <a:grpSpLocks/>
          </p:cNvGrpSpPr>
          <p:nvPr/>
        </p:nvGrpSpPr>
        <p:grpSpPr bwMode="auto">
          <a:xfrm>
            <a:off x="611188" y="1916113"/>
            <a:ext cx="504825" cy="1008062"/>
            <a:chOff x="748" y="1207"/>
            <a:chExt cx="318" cy="635"/>
          </a:xfrm>
        </p:grpSpPr>
        <p:sp>
          <p:nvSpPr>
            <p:cNvPr id="4147" name="Line 4"/>
            <p:cNvSpPr>
              <a:spLocks noChangeShapeType="1"/>
            </p:cNvSpPr>
            <p:nvPr/>
          </p:nvSpPr>
          <p:spPr bwMode="auto">
            <a:xfrm>
              <a:off x="748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8" name="Line 5"/>
            <p:cNvSpPr>
              <a:spLocks noChangeShapeType="1"/>
            </p:cNvSpPr>
            <p:nvPr/>
          </p:nvSpPr>
          <p:spPr bwMode="auto">
            <a:xfrm>
              <a:off x="748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9" name="Line 6"/>
            <p:cNvSpPr>
              <a:spLocks noChangeShapeType="1"/>
            </p:cNvSpPr>
            <p:nvPr/>
          </p:nvSpPr>
          <p:spPr bwMode="auto">
            <a:xfrm flipV="1">
              <a:off x="1066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0" name="Group 23"/>
          <p:cNvGrpSpPr>
            <a:grpSpLocks/>
          </p:cNvGrpSpPr>
          <p:nvPr/>
        </p:nvGrpSpPr>
        <p:grpSpPr bwMode="auto">
          <a:xfrm>
            <a:off x="1979613" y="1916113"/>
            <a:ext cx="504825" cy="1008062"/>
            <a:chOff x="1701" y="1207"/>
            <a:chExt cx="318" cy="635"/>
          </a:xfrm>
        </p:grpSpPr>
        <p:sp>
          <p:nvSpPr>
            <p:cNvPr id="4144" name="Line 7"/>
            <p:cNvSpPr>
              <a:spLocks noChangeShapeType="1"/>
            </p:cNvSpPr>
            <p:nvPr/>
          </p:nvSpPr>
          <p:spPr bwMode="auto">
            <a:xfrm>
              <a:off x="1701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5" name="Line 8"/>
            <p:cNvSpPr>
              <a:spLocks noChangeShapeType="1"/>
            </p:cNvSpPr>
            <p:nvPr/>
          </p:nvSpPr>
          <p:spPr bwMode="auto">
            <a:xfrm>
              <a:off x="1701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6" name="Line 9"/>
            <p:cNvSpPr>
              <a:spLocks noChangeShapeType="1"/>
            </p:cNvSpPr>
            <p:nvPr/>
          </p:nvSpPr>
          <p:spPr bwMode="auto">
            <a:xfrm flipV="1">
              <a:off x="2019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1" name="Group 24"/>
          <p:cNvGrpSpPr>
            <a:grpSpLocks/>
          </p:cNvGrpSpPr>
          <p:nvPr/>
        </p:nvGrpSpPr>
        <p:grpSpPr bwMode="auto">
          <a:xfrm>
            <a:off x="3492500" y="1916113"/>
            <a:ext cx="504825" cy="1008062"/>
            <a:chOff x="2608" y="1253"/>
            <a:chExt cx="318" cy="635"/>
          </a:xfrm>
        </p:grpSpPr>
        <p:sp>
          <p:nvSpPr>
            <p:cNvPr id="4141" name="Line 10"/>
            <p:cNvSpPr>
              <a:spLocks noChangeShapeType="1"/>
            </p:cNvSpPr>
            <p:nvPr/>
          </p:nvSpPr>
          <p:spPr bwMode="auto">
            <a:xfrm>
              <a:off x="2608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2" name="Line 11"/>
            <p:cNvSpPr>
              <a:spLocks noChangeShapeType="1"/>
            </p:cNvSpPr>
            <p:nvPr/>
          </p:nvSpPr>
          <p:spPr bwMode="auto">
            <a:xfrm>
              <a:off x="2608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V="1">
              <a:off x="2926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2" name="Group 25"/>
          <p:cNvGrpSpPr>
            <a:grpSpLocks/>
          </p:cNvGrpSpPr>
          <p:nvPr/>
        </p:nvGrpSpPr>
        <p:grpSpPr bwMode="auto">
          <a:xfrm>
            <a:off x="4932363" y="1916113"/>
            <a:ext cx="504825" cy="1008062"/>
            <a:chOff x="3379" y="1253"/>
            <a:chExt cx="318" cy="635"/>
          </a:xfrm>
        </p:grpSpPr>
        <p:sp>
          <p:nvSpPr>
            <p:cNvPr id="4138" name="Line 13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9" name="Line 14"/>
            <p:cNvSpPr>
              <a:spLocks noChangeShapeType="1"/>
            </p:cNvSpPr>
            <p:nvPr/>
          </p:nvSpPr>
          <p:spPr bwMode="auto">
            <a:xfrm>
              <a:off x="3379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0" name="Line 15"/>
            <p:cNvSpPr>
              <a:spLocks noChangeShapeType="1"/>
            </p:cNvSpPr>
            <p:nvPr/>
          </p:nvSpPr>
          <p:spPr bwMode="auto">
            <a:xfrm flipV="1">
              <a:off x="369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3" name="Group 27"/>
          <p:cNvGrpSpPr>
            <a:grpSpLocks/>
          </p:cNvGrpSpPr>
          <p:nvPr/>
        </p:nvGrpSpPr>
        <p:grpSpPr bwMode="auto">
          <a:xfrm>
            <a:off x="7812088" y="1916113"/>
            <a:ext cx="504825" cy="1008062"/>
            <a:chOff x="5284" y="1253"/>
            <a:chExt cx="318" cy="635"/>
          </a:xfrm>
        </p:grpSpPr>
        <p:sp>
          <p:nvSpPr>
            <p:cNvPr id="4135" name="Line 16"/>
            <p:cNvSpPr>
              <a:spLocks noChangeShapeType="1"/>
            </p:cNvSpPr>
            <p:nvPr/>
          </p:nvSpPr>
          <p:spPr bwMode="auto">
            <a:xfrm>
              <a:off x="5284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6" name="Line 17"/>
            <p:cNvSpPr>
              <a:spLocks noChangeShapeType="1"/>
            </p:cNvSpPr>
            <p:nvPr/>
          </p:nvSpPr>
          <p:spPr bwMode="auto">
            <a:xfrm>
              <a:off x="5284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7" name="Line 18"/>
            <p:cNvSpPr>
              <a:spLocks noChangeShapeType="1"/>
            </p:cNvSpPr>
            <p:nvPr/>
          </p:nvSpPr>
          <p:spPr bwMode="auto">
            <a:xfrm flipV="1">
              <a:off x="5602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4" name="Group 26"/>
          <p:cNvGrpSpPr>
            <a:grpSpLocks/>
          </p:cNvGrpSpPr>
          <p:nvPr/>
        </p:nvGrpSpPr>
        <p:grpSpPr bwMode="auto">
          <a:xfrm>
            <a:off x="6372225" y="1916113"/>
            <a:ext cx="504825" cy="1008062"/>
            <a:chOff x="4377" y="1253"/>
            <a:chExt cx="318" cy="635"/>
          </a:xfrm>
        </p:grpSpPr>
        <p:sp>
          <p:nvSpPr>
            <p:cNvPr id="4132" name="Line 19"/>
            <p:cNvSpPr>
              <a:spLocks noChangeShapeType="1"/>
            </p:cNvSpPr>
            <p:nvPr/>
          </p:nvSpPr>
          <p:spPr bwMode="auto">
            <a:xfrm>
              <a:off x="437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3" name="Line 20"/>
            <p:cNvSpPr>
              <a:spLocks noChangeShapeType="1"/>
            </p:cNvSpPr>
            <p:nvPr/>
          </p:nvSpPr>
          <p:spPr bwMode="auto">
            <a:xfrm>
              <a:off x="4377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4" name="Line 21"/>
            <p:cNvSpPr>
              <a:spLocks noChangeShapeType="1"/>
            </p:cNvSpPr>
            <p:nvPr/>
          </p:nvSpPr>
          <p:spPr bwMode="auto">
            <a:xfrm flipV="1">
              <a:off x="4695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05" name="Group 39"/>
          <p:cNvGrpSpPr>
            <a:grpSpLocks/>
          </p:cNvGrpSpPr>
          <p:nvPr/>
        </p:nvGrpSpPr>
        <p:grpSpPr bwMode="auto">
          <a:xfrm>
            <a:off x="2555875" y="2565400"/>
            <a:ext cx="788988" cy="366713"/>
            <a:chOff x="1610" y="1616"/>
            <a:chExt cx="497" cy="231"/>
          </a:xfrm>
        </p:grpSpPr>
        <p:sp>
          <p:nvSpPr>
            <p:cNvPr id="4130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06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07" name="Text Box 34"/>
          <p:cNvSpPr txBox="1">
            <a:spLocks noChangeArrowheads="1"/>
          </p:cNvSpPr>
          <p:nvPr/>
        </p:nvSpPr>
        <p:spPr bwMode="auto">
          <a:xfrm>
            <a:off x="3563938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08" name="Text Box 35"/>
          <p:cNvSpPr txBox="1">
            <a:spLocks noChangeArrowheads="1"/>
          </p:cNvSpPr>
          <p:nvPr/>
        </p:nvSpPr>
        <p:spPr bwMode="auto">
          <a:xfrm>
            <a:off x="3563938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09" name="Text Box 36"/>
          <p:cNvSpPr txBox="1">
            <a:spLocks noChangeArrowheads="1"/>
          </p:cNvSpPr>
          <p:nvPr/>
        </p:nvSpPr>
        <p:spPr bwMode="auto">
          <a:xfrm>
            <a:off x="5003800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0" name="Text Box 37"/>
          <p:cNvSpPr txBox="1">
            <a:spLocks noChangeArrowheads="1"/>
          </p:cNvSpPr>
          <p:nvPr/>
        </p:nvSpPr>
        <p:spPr bwMode="auto">
          <a:xfrm>
            <a:off x="5003800" y="2133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11" name="Text Box 38"/>
          <p:cNvSpPr txBox="1">
            <a:spLocks noChangeArrowheads="1"/>
          </p:cNvSpPr>
          <p:nvPr/>
        </p:nvSpPr>
        <p:spPr bwMode="auto">
          <a:xfrm>
            <a:off x="5003800" y="18446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4112" name="Group 40"/>
          <p:cNvGrpSpPr>
            <a:grpSpLocks/>
          </p:cNvGrpSpPr>
          <p:nvPr/>
        </p:nvGrpSpPr>
        <p:grpSpPr bwMode="auto">
          <a:xfrm>
            <a:off x="3995738" y="2205038"/>
            <a:ext cx="788987" cy="366712"/>
            <a:chOff x="1610" y="1616"/>
            <a:chExt cx="497" cy="231"/>
          </a:xfrm>
        </p:grpSpPr>
        <p:sp>
          <p:nvSpPr>
            <p:cNvPr id="4128" name="Text Box 41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9" name="Line 4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13" name="Group 43"/>
          <p:cNvGrpSpPr>
            <a:grpSpLocks/>
          </p:cNvGrpSpPr>
          <p:nvPr/>
        </p:nvGrpSpPr>
        <p:grpSpPr bwMode="auto">
          <a:xfrm>
            <a:off x="5508625" y="1844675"/>
            <a:ext cx="788988" cy="366713"/>
            <a:chOff x="1610" y="1616"/>
            <a:chExt cx="497" cy="231"/>
          </a:xfrm>
        </p:grpSpPr>
        <p:sp>
          <p:nvSpPr>
            <p:cNvPr id="4126" name="Text Box 44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7" name="Line 45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14" name="Text Box 46"/>
          <p:cNvSpPr txBox="1">
            <a:spLocks noChangeArrowheads="1"/>
          </p:cNvSpPr>
          <p:nvPr/>
        </p:nvSpPr>
        <p:spPr bwMode="auto">
          <a:xfrm>
            <a:off x="644366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5" name="Text Box 47"/>
          <p:cNvSpPr txBox="1">
            <a:spLocks noChangeArrowheads="1"/>
          </p:cNvSpPr>
          <p:nvPr/>
        </p:nvSpPr>
        <p:spPr bwMode="auto">
          <a:xfrm>
            <a:off x="644366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grpSp>
        <p:nvGrpSpPr>
          <p:cNvPr id="4116" name="Group 48"/>
          <p:cNvGrpSpPr>
            <a:grpSpLocks/>
          </p:cNvGrpSpPr>
          <p:nvPr/>
        </p:nvGrpSpPr>
        <p:grpSpPr bwMode="auto">
          <a:xfrm>
            <a:off x="6877050" y="2205038"/>
            <a:ext cx="788988" cy="366712"/>
            <a:chOff x="1610" y="1616"/>
            <a:chExt cx="497" cy="231"/>
          </a:xfrm>
        </p:grpSpPr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5" name="Line 50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17" name="Text Box 51"/>
          <p:cNvSpPr txBox="1">
            <a:spLocks noChangeArrowheads="1"/>
          </p:cNvSpPr>
          <p:nvPr/>
        </p:nvSpPr>
        <p:spPr bwMode="auto">
          <a:xfrm>
            <a:off x="788511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4118" name="Text Box 52"/>
          <p:cNvSpPr txBox="1">
            <a:spLocks noChangeArrowheads="1"/>
          </p:cNvSpPr>
          <p:nvPr/>
        </p:nvSpPr>
        <p:spPr bwMode="auto">
          <a:xfrm>
            <a:off x="788511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4119" name="Text Box 53"/>
          <p:cNvSpPr txBox="1">
            <a:spLocks noChangeArrowheads="1"/>
          </p:cNvSpPr>
          <p:nvPr/>
        </p:nvSpPr>
        <p:spPr bwMode="auto">
          <a:xfrm>
            <a:off x="7885113" y="1916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</a:t>
            </a:r>
          </a:p>
        </p:txBody>
      </p:sp>
      <p:grpSp>
        <p:nvGrpSpPr>
          <p:cNvPr id="4120" name="Group 54"/>
          <p:cNvGrpSpPr>
            <a:grpSpLocks/>
          </p:cNvGrpSpPr>
          <p:nvPr/>
        </p:nvGrpSpPr>
        <p:grpSpPr bwMode="auto">
          <a:xfrm>
            <a:off x="8355013" y="1916113"/>
            <a:ext cx="788987" cy="366712"/>
            <a:chOff x="1610" y="1616"/>
            <a:chExt cx="497" cy="231"/>
          </a:xfrm>
        </p:grpSpPr>
        <p:sp>
          <p:nvSpPr>
            <p:cNvPr id="4122" name="Text Box 55"/>
            <p:cNvSpPr txBox="1">
              <a:spLocks noChangeArrowheads="1"/>
            </p:cNvSpPr>
            <p:nvPr/>
          </p:nvSpPr>
          <p:spPr bwMode="auto">
            <a:xfrm>
              <a:off x="1791" y="16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top</a:t>
              </a:r>
            </a:p>
          </p:txBody>
        </p:sp>
        <p:sp>
          <p:nvSpPr>
            <p:cNvPr id="4123" name="Line 5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21" name="Text Box 57"/>
          <p:cNvSpPr txBox="1">
            <a:spLocks noChangeArrowheads="1"/>
          </p:cNvSpPr>
          <p:nvPr/>
        </p:nvSpPr>
        <p:spPr bwMode="auto">
          <a:xfrm>
            <a:off x="2843213" y="4437063"/>
            <a:ext cx="314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(Last-In  First-Out </a:t>
            </a:r>
            <a:r>
              <a:rPr lang="zh-TW" altLang="en-US" sz="1800"/>
              <a:t>簡寫</a:t>
            </a:r>
            <a:r>
              <a:rPr lang="en-US" altLang="zh-TW" sz="1800"/>
              <a:t>LIFO) </a:t>
            </a:r>
            <a:endParaRPr lang="zh-TW" altLang="en-US" sz="1800"/>
          </a:p>
        </p:txBody>
      </p:sp>
      <p:grpSp>
        <p:nvGrpSpPr>
          <p:cNvPr id="54" name="Group 39"/>
          <p:cNvGrpSpPr>
            <a:grpSpLocks/>
          </p:cNvGrpSpPr>
          <p:nvPr/>
        </p:nvGrpSpPr>
        <p:grpSpPr bwMode="auto">
          <a:xfrm>
            <a:off x="899592" y="2987104"/>
            <a:ext cx="1260477" cy="369888"/>
            <a:chOff x="1610" y="1616"/>
            <a:chExt cx="794" cy="233"/>
          </a:xfrm>
        </p:grpSpPr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solidFill>
                    <a:srgbClr val="FF0000"/>
                  </a:solidFill>
                </a:rPr>
                <a:t>top</a:t>
              </a:r>
              <a:r>
                <a:rPr lang="zh-TW" altLang="en-US" sz="1800" dirty="0">
                  <a:solidFill>
                    <a:srgbClr val="FF0000"/>
                  </a:solidFill>
                </a:rPr>
                <a:t> </a:t>
              </a:r>
              <a:r>
                <a:rPr lang="en-US" altLang="zh-TW" sz="1800" dirty="0">
                  <a:solidFill>
                    <a:srgbClr val="FF0000"/>
                  </a:solidFill>
                </a:rPr>
                <a:t>=</a:t>
              </a:r>
              <a:r>
                <a:rPr lang="zh-TW" altLang="en-US" sz="1800" dirty="0">
                  <a:solidFill>
                    <a:srgbClr val="FF0000"/>
                  </a:solidFill>
                </a:rPr>
                <a:t> </a:t>
              </a:r>
              <a:r>
                <a:rPr lang="en-US" altLang="zh-TW" sz="18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6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a + b * c</a:t>
            </a:r>
            <a:endParaRPr lang="zh-TW" altLang="en-US" dirty="0"/>
          </a:p>
        </p:txBody>
      </p:sp>
      <p:graphicFrame>
        <p:nvGraphicFramePr>
          <p:cNvPr id="384086" name="Group 8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688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符號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            堆疊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[0]          [1]           [2]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top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輸出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eos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abc*+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85" name="Text Box 87"/>
          <p:cNvSpPr txBox="1">
            <a:spLocks noChangeArrowheads="1"/>
          </p:cNvSpPr>
          <p:nvPr/>
        </p:nvSpPr>
        <p:spPr bwMode="auto">
          <a:xfrm>
            <a:off x="539750" y="6237288"/>
            <a:ext cx="2614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註：* 之優先順序高於 </a:t>
            </a:r>
            <a:r>
              <a:rPr lang="en-US" altLang="zh-TW" sz="1800" b="1" dirty="0">
                <a:solidFill>
                  <a:srgbClr val="FF0000"/>
                </a:solidFill>
              </a:rPr>
              <a:t>+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 </a:t>
            </a:r>
            <a:r>
              <a:rPr lang="en-US" altLang="en-US" dirty="0"/>
              <a:t>：</a:t>
            </a:r>
            <a:r>
              <a:rPr lang="en-US" altLang="zh-TW" dirty="0"/>
              <a:t>a * ( b +c) * d</a:t>
            </a:r>
            <a:endParaRPr lang="zh-TW" alt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括號處理原則：在到達右括號以前，將運算元依優先權推入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，當到達右括號時，將</a:t>
            </a:r>
            <a:r>
              <a:rPr lang="en-US" altLang="zh-TW" b="1" dirty="0">
                <a:solidFill>
                  <a:srgbClr val="FFFF00"/>
                </a:solidFill>
              </a:rPr>
              <a:t>stack</a:t>
            </a:r>
            <a:r>
              <a:rPr lang="zh-TW" altLang="en-US" b="1" dirty="0">
                <a:solidFill>
                  <a:srgbClr val="FFFF00"/>
                </a:solidFill>
              </a:rPr>
              <a:t>中之運算元拿出至左括號為止。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208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05014"/>
              </p:ext>
            </p:extLst>
          </p:nvPr>
        </p:nvGraphicFramePr>
        <p:xfrm>
          <a:off x="395288" y="620713"/>
          <a:ext cx="8748712" cy="6105522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88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符號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stack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top 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輸出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   [0]                [1]                 [2]  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 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)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abc+*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*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abc+*d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eos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abc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+*d*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64" name="文字方塊 1"/>
          <p:cNvSpPr txBox="1">
            <a:spLocks noChangeArrowheads="1"/>
          </p:cNvSpPr>
          <p:nvPr/>
        </p:nvSpPr>
        <p:spPr bwMode="auto">
          <a:xfrm>
            <a:off x="3492500" y="115888"/>
            <a:ext cx="2290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/>
              <a:t>a * ( b +c) * d</a:t>
            </a:r>
            <a:endParaRPr lang="zh-TW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解決括號問題： 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646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b="1" dirty="0">
                <a:solidFill>
                  <a:srgbClr val="FF0000"/>
                </a:solidFill>
              </a:rPr>
              <a:t>問題：當讀到左括號時，因其優先權最高，故其他元素無法進入</a:t>
            </a:r>
            <a:r>
              <a:rPr lang="en-US" altLang="zh-TW" sz="2800" b="1" dirty="0">
                <a:solidFill>
                  <a:srgbClr val="FF0000"/>
                </a:solidFill>
              </a:rPr>
              <a:t>stack</a:t>
            </a:r>
            <a:r>
              <a:rPr lang="zh-TW" altLang="en-US" sz="2800" b="1" dirty="0">
                <a:solidFill>
                  <a:srgbClr val="FF0000"/>
                </a:solidFill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改進方法：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ISP (</a:t>
            </a:r>
            <a:r>
              <a:rPr lang="en-US" altLang="zh-TW" sz="2800" dirty="0" err="1"/>
              <a:t>in_stack</a:t>
            </a:r>
            <a:r>
              <a:rPr lang="en-US" altLang="zh-TW" sz="2800" dirty="0"/>
              <a:t> _precedence)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ICP (</a:t>
            </a:r>
            <a:r>
              <a:rPr lang="en-US" altLang="zh-TW" sz="2800" dirty="0" err="1"/>
              <a:t>in_coming</a:t>
            </a:r>
            <a:r>
              <a:rPr lang="en-US" altLang="zh-TW" sz="2800" dirty="0"/>
              <a:t> _precedence)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static </a:t>
            </a:r>
            <a:r>
              <a:rPr kumimoji="0"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TW" sz="2400" dirty="0" err="1">
                <a:latin typeface="Consolas" pitchFamily="49" charset="0"/>
                <a:cs typeface="Consolas" pitchFamily="49" charset="0"/>
              </a:rPr>
              <a:t>isp</a:t>
            </a: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[] = { 0, 19, 12, 12, 13, 13, 13, 0 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static </a:t>
            </a:r>
            <a:r>
              <a:rPr kumimoji="0"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TW" sz="2400" dirty="0" err="1">
                <a:latin typeface="Consolas" pitchFamily="49" charset="0"/>
                <a:cs typeface="Consolas" pitchFamily="49" charset="0"/>
              </a:rPr>
              <a:t>icp</a:t>
            </a:r>
            <a:r>
              <a:rPr kumimoji="0" lang="en-US" altLang="zh-TW" sz="2400" dirty="0">
                <a:latin typeface="Consolas" pitchFamily="49" charset="0"/>
                <a:cs typeface="Consolas" pitchFamily="49" charset="0"/>
              </a:rPr>
              <a:t>[] = { 20, 19, 12, 12, 13, 13, 13, 0 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(   )   +  -   *  /  %  operand</a:t>
            </a:r>
            <a:endParaRPr lang="zh-TW" altLang="en-US" sz="2800" dirty="0"/>
          </a:p>
        </p:txBody>
      </p:sp>
      <p:sp>
        <p:nvSpPr>
          <p:cNvPr id="25604" name="文字方塊 3"/>
          <p:cNvSpPr txBox="1">
            <a:spLocks noChangeArrowheads="1"/>
          </p:cNvSpPr>
          <p:nvPr/>
        </p:nvSpPr>
        <p:spPr bwMode="auto">
          <a:xfrm>
            <a:off x="7861300" y="612933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postfix.c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4D0FE-AA7C-0E20-96D2-CA477E2BCA62}"/>
              </a:ext>
            </a:extLst>
          </p:cNvPr>
          <p:cNvSpPr txBox="1"/>
          <p:nvPr/>
        </p:nvSpPr>
        <p:spPr>
          <a:xfrm>
            <a:off x="1547664" y="5589240"/>
            <a:ext cx="4086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左括號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 讀進</a:t>
            </a:r>
            <a:r>
              <a:rPr lang="en-US" altLang="zh-TW" sz="2000" dirty="0">
                <a:solidFill>
                  <a:srgbClr val="FF0000"/>
                </a:solidFill>
              </a:rPr>
              <a:t>stack</a:t>
            </a:r>
            <a:r>
              <a:rPr lang="zh-TW" altLang="en-US" sz="2000" dirty="0">
                <a:solidFill>
                  <a:srgbClr val="FF0000"/>
                </a:solidFill>
              </a:rPr>
              <a:t>前優先順序最高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zh-TW" altLang="en-US" sz="2000" dirty="0">
                <a:solidFill>
                  <a:srgbClr val="FF0000"/>
                </a:solidFill>
              </a:rPr>
              <a:t>但進入</a:t>
            </a:r>
            <a:r>
              <a:rPr lang="en-US" altLang="zh-TW" sz="2000" dirty="0">
                <a:solidFill>
                  <a:srgbClr val="FF0000"/>
                </a:solidFill>
              </a:rPr>
              <a:t>stack </a:t>
            </a:r>
            <a:r>
              <a:rPr lang="zh-TW" altLang="en-US" sz="2000" dirty="0">
                <a:solidFill>
                  <a:srgbClr val="FF0000"/>
                </a:solidFill>
              </a:rPr>
              <a:t>後優先順序變最低</a:t>
            </a:r>
            <a:endParaRPr lang="en-TW" sz="2000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04D9F-6C01-0AE3-97DC-5BB61F4A98EA}"/>
              </a:ext>
            </a:extLst>
          </p:cNvPr>
          <p:cNvGrpSpPr/>
          <p:nvPr/>
        </p:nvGrpSpPr>
        <p:grpSpPr>
          <a:xfrm>
            <a:off x="9083497" y="4571820"/>
            <a:ext cx="707040" cy="903960"/>
            <a:chOff x="9083497" y="4571820"/>
            <a:chExt cx="707040" cy="9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8D204D-BE67-9D5E-32EA-A4BF17341FE6}"/>
                    </a:ext>
                  </a:extLst>
                </p14:cNvPr>
                <p14:cNvContentPartPr/>
                <p14:nvPr/>
              </p14:nvContentPartPr>
              <p14:xfrm>
                <a:off x="9083497" y="4571820"/>
                <a:ext cx="9324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8D204D-BE67-9D5E-32EA-A4BF17341F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74857" y="4562820"/>
                  <a:ext cx="11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CE62FE-0FEC-0CDE-FD8C-A88A7F4116B5}"/>
                    </a:ext>
                  </a:extLst>
                </p14:cNvPr>
                <p14:cNvContentPartPr/>
                <p14:nvPr/>
              </p14:nvContentPartPr>
              <p14:xfrm>
                <a:off x="9281497" y="4589100"/>
                <a:ext cx="70200" cy="14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CE62FE-0FEC-0CDE-FD8C-A88A7F4116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72497" y="4580460"/>
                  <a:ext cx="87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704583-A7FD-9886-ADAF-A1769A7593B2}"/>
                    </a:ext>
                  </a:extLst>
                </p14:cNvPr>
                <p14:cNvContentPartPr/>
                <p14:nvPr/>
              </p14:nvContentPartPr>
              <p14:xfrm>
                <a:off x="9170977" y="4687020"/>
                <a:ext cx="276840" cy="10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704583-A7FD-9886-ADAF-A1769A7593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1977" y="4678020"/>
                  <a:ext cx="294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6B5FAC-46C6-4EAB-2FBF-C64D7D311F82}"/>
                    </a:ext>
                  </a:extLst>
                </p14:cNvPr>
                <p14:cNvContentPartPr/>
                <p14:nvPr/>
              </p14:nvContentPartPr>
              <p14:xfrm>
                <a:off x="9218137" y="4811580"/>
                <a:ext cx="50400" cy="47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6B5FAC-46C6-4EAB-2FBF-C64D7D311F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09497" y="4802940"/>
                  <a:ext cx="680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A0710C-B325-17B2-767C-7F0E8FDA4E0D}"/>
                    </a:ext>
                  </a:extLst>
                </p14:cNvPr>
                <p14:cNvContentPartPr/>
                <p14:nvPr/>
              </p14:nvContentPartPr>
              <p14:xfrm>
                <a:off x="9255577" y="4849380"/>
                <a:ext cx="151200" cy="38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A0710C-B325-17B2-767C-7F0E8FDA4E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6577" y="4840740"/>
                  <a:ext cx="1688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6FF2CC-213F-D3BC-7F85-3D25B784671B}"/>
                    </a:ext>
                  </a:extLst>
                </p14:cNvPr>
                <p14:cNvContentPartPr/>
                <p14:nvPr/>
              </p14:nvContentPartPr>
              <p14:xfrm>
                <a:off x="9321817" y="4953420"/>
                <a:ext cx="46800" cy="4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6FF2CC-213F-D3BC-7F85-3D25B78467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12817" y="4944420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A30A31-8E9F-6A35-EBB7-9BAE740BB4BF}"/>
                    </a:ext>
                  </a:extLst>
                </p14:cNvPr>
                <p14:cNvContentPartPr/>
                <p14:nvPr/>
              </p14:nvContentPartPr>
              <p14:xfrm>
                <a:off x="9371857" y="5049180"/>
                <a:ext cx="17640" cy="2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A30A31-8E9F-6A35-EBB7-9BAE740BB4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62857" y="5040180"/>
                  <a:ext cx="35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C8F02B-44C4-F39A-8A10-E24341CC1A74}"/>
                    </a:ext>
                  </a:extLst>
                </p14:cNvPr>
                <p14:cNvContentPartPr/>
                <p14:nvPr/>
              </p14:nvContentPartPr>
              <p14:xfrm>
                <a:off x="9243337" y="5072220"/>
                <a:ext cx="140040" cy="6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C8F02B-44C4-F39A-8A10-E24341CC1A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697" y="5063220"/>
                  <a:ext cx="157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9E0160-F8D0-573D-97C1-270E1F0EB106}"/>
                    </a:ext>
                  </a:extLst>
                </p14:cNvPr>
                <p14:cNvContentPartPr/>
                <p14:nvPr/>
              </p14:nvContentPartPr>
              <p14:xfrm>
                <a:off x="9255217" y="4990860"/>
                <a:ext cx="70200" cy="5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9E0160-F8D0-573D-97C1-270E1F0EB1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6217" y="4981860"/>
                  <a:ext cx="87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D77B2A-EEE7-E863-502E-0AA517D9376C}"/>
                    </a:ext>
                  </a:extLst>
                </p14:cNvPr>
                <p14:cNvContentPartPr/>
                <p14:nvPr/>
              </p14:nvContentPartPr>
              <p14:xfrm>
                <a:off x="9482017" y="4886100"/>
                <a:ext cx="97200" cy="27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D77B2A-EEE7-E863-502E-0AA517D937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73017" y="4877460"/>
                  <a:ext cx="114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35F0A1-CAFC-179F-50F0-526819076780}"/>
                    </a:ext>
                  </a:extLst>
                </p14:cNvPr>
                <p14:cNvContentPartPr/>
                <p14:nvPr/>
              </p14:nvContentPartPr>
              <p14:xfrm>
                <a:off x="9567337" y="4865940"/>
                <a:ext cx="223200" cy="60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35F0A1-CAFC-179F-50F0-526819076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58337" y="4857300"/>
                  <a:ext cx="240840" cy="62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E717CF-ECED-6E65-B521-958A31202DF0}"/>
              </a:ext>
            </a:extLst>
          </p:cNvPr>
          <p:cNvGrpSpPr/>
          <p:nvPr/>
        </p:nvGrpSpPr>
        <p:grpSpPr>
          <a:xfrm>
            <a:off x="9010417" y="3615300"/>
            <a:ext cx="846360" cy="759240"/>
            <a:chOff x="9010417" y="3615300"/>
            <a:chExt cx="84636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1BEBEC-81A2-7251-0ED8-6282BE36749F}"/>
                    </a:ext>
                  </a:extLst>
                </p14:cNvPr>
                <p14:cNvContentPartPr/>
                <p14:nvPr/>
              </p14:nvContentPartPr>
              <p14:xfrm>
                <a:off x="9010417" y="3801060"/>
                <a:ext cx="113400" cy="20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1BEBEC-81A2-7251-0ED8-6282BE3674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01417" y="3792060"/>
                  <a:ext cx="131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893B9B-C17E-E036-97BE-47DE726B42FA}"/>
                    </a:ext>
                  </a:extLst>
                </p14:cNvPr>
                <p14:cNvContentPartPr/>
                <p14:nvPr/>
              </p14:nvContentPartPr>
              <p14:xfrm>
                <a:off x="9065857" y="3826620"/>
                <a:ext cx="13680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893B9B-C17E-E036-97BE-47DE726B42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56857" y="3817980"/>
                  <a:ext cx="154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687DC9-9D61-FF15-C776-1E64D3A1A8D6}"/>
                    </a:ext>
                  </a:extLst>
                </p14:cNvPr>
                <p14:cNvContentPartPr/>
                <p14:nvPr/>
              </p14:nvContentPartPr>
              <p14:xfrm>
                <a:off x="9147217" y="3962700"/>
                <a:ext cx="95400" cy="35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687DC9-9D61-FF15-C776-1E64D3A1A8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8217" y="3954060"/>
                  <a:ext cx="113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17A342-E61A-1061-9F9C-F9E18F7AE24C}"/>
                    </a:ext>
                  </a:extLst>
                </p14:cNvPr>
                <p14:cNvContentPartPr/>
                <p14:nvPr/>
              </p14:nvContentPartPr>
              <p14:xfrm>
                <a:off x="9368257" y="3615300"/>
                <a:ext cx="101880" cy="163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17A342-E61A-1061-9F9C-F9E18F7AE2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9617" y="3606660"/>
                  <a:ext cx="119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5D9AA5-B43F-B745-0190-4C5722D9E986}"/>
                    </a:ext>
                  </a:extLst>
                </p14:cNvPr>
                <p14:cNvContentPartPr/>
                <p14:nvPr/>
              </p14:nvContentPartPr>
              <p14:xfrm>
                <a:off x="9438097" y="3731580"/>
                <a:ext cx="173880" cy="20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5D9AA5-B43F-B745-0190-4C5722D9E9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9457" y="3722940"/>
                  <a:ext cx="191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B8539C-F19D-CCFB-6B29-7BAD3DBD65FF}"/>
                    </a:ext>
                  </a:extLst>
                </p14:cNvPr>
                <p14:cNvContentPartPr/>
                <p14:nvPr/>
              </p14:nvContentPartPr>
              <p14:xfrm>
                <a:off x="9591817" y="3806100"/>
                <a:ext cx="191160" cy="36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B8539C-F19D-CCFB-6B29-7BAD3DBD65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82817" y="3797460"/>
                  <a:ext cx="208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771F82-AD75-470E-BAF2-6D7F8E8F39BF}"/>
                    </a:ext>
                  </a:extLst>
                </p14:cNvPr>
                <p14:cNvContentPartPr/>
                <p14:nvPr/>
              </p14:nvContentPartPr>
              <p14:xfrm>
                <a:off x="9484177" y="3971340"/>
                <a:ext cx="132840" cy="22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771F82-AD75-470E-BAF2-6D7F8E8F39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5177" y="3962700"/>
                  <a:ext cx="15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ADC523-9A67-77D6-F22B-3051E6E95AD2}"/>
                    </a:ext>
                  </a:extLst>
                </p14:cNvPr>
                <p14:cNvContentPartPr/>
                <p14:nvPr/>
              </p14:nvContentPartPr>
              <p14:xfrm>
                <a:off x="9559777" y="4096260"/>
                <a:ext cx="140040" cy="27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ADC523-9A67-77D6-F22B-3051E6E95A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50777" y="4087260"/>
                  <a:ext cx="157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096EA4-7798-6ED9-C20C-888FD10FCA1B}"/>
                    </a:ext>
                  </a:extLst>
                </p14:cNvPr>
                <p14:cNvContentPartPr/>
                <p14:nvPr/>
              </p14:nvContentPartPr>
              <p14:xfrm>
                <a:off x="9577417" y="4106340"/>
                <a:ext cx="279360" cy="26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096EA4-7798-6ED9-C20C-888FD10FCA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68777" y="4097700"/>
                  <a:ext cx="29700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範例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4500563" cy="5299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/* output the postfix of the expression.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* The expression string, the stack, 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* top are global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void postfix(void)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char symbol;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precedence token;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n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top = 0; 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/* place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on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stack[0] = </a:t>
            </a:r>
            <a:r>
              <a:rPr lang="en-US" altLang="zh-TW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for (token =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symbol, 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token !=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token =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symbol, &amp;n))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if (token == 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operand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("%c", symbol);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else if (token == </a:t>
            </a:r>
            <a:r>
              <a:rPr lang="en-US" altLang="zh-TW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rparen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/* unstack tokens until left    parenthesis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while (stack[top] != </a:t>
            </a:r>
            <a:r>
              <a:rPr lang="en-US" altLang="zh-TW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lparen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(delete(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top));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delete(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top); /* discard the left parenthesis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}</a:t>
            </a:r>
            <a:endParaRPr lang="zh-TW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4684713" y="1544638"/>
            <a:ext cx="4459287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else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/*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remove and print symbol whose 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isp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is greater than or equal to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the current token’s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icp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isp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[stack[top]] &gt;=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icp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[token])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(delete(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add(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top, token);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while ((token = delete(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top)) !=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eos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print_token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(token);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("\n");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4500563" y="1341438"/>
            <a:ext cx="720725" cy="144462"/>
          </a:xfrm>
          <a:prstGeom prst="curvedDownArrow">
            <a:avLst>
              <a:gd name="adj1" fmla="val 99781"/>
              <a:gd name="adj2" fmla="val 19956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26630" name="文字方塊 5"/>
          <p:cNvSpPr txBox="1">
            <a:spLocks noChangeArrowheads="1"/>
          </p:cNvSpPr>
          <p:nvPr/>
        </p:nvSpPr>
        <p:spPr bwMode="auto">
          <a:xfrm>
            <a:off x="7861300" y="612933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postfix.c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結構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114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#define MAX_STACK_SIZE 100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element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other data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}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element stack[MAX_STACK_SIZE];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top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/* return the top element from the stack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element delete(</a:t>
            </a:r>
            <a:r>
              <a:rPr lang="en-US" altLang="zh-TW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top)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    if (*top == -1)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        /* returns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sz="1600" b="1" dirty="0" err="1">
                <a:latin typeface="Consolas" pitchFamily="49" charset="0"/>
                <a:cs typeface="Consolas" pitchFamily="49" charset="0"/>
              </a:rPr>
              <a:t>stack_empty</a:t>
            </a: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    return stack[(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top)</a:t>
            </a: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4365625" y="1576388"/>
            <a:ext cx="4572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/* add an item to the global stack */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top, element item)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if (*top &gt;= MAX_STACK_SIZE - 1)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stack_full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top)++;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stack[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top].key =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item.key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5" name="文字方塊 2"/>
          <p:cNvSpPr txBox="1">
            <a:spLocks noChangeArrowheads="1"/>
          </p:cNvSpPr>
          <p:nvPr/>
        </p:nvSpPr>
        <p:spPr bwMode="auto">
          <a:xfrm>
            <a:off x="6588125" y="5805488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stack.c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佇列（</a:t>
            </a:r>
            <a:r>
              <a:rPr lang="en-US" altLang="zh-TW"/>
              <a:t>Queue</a:t>
            </a:r>
            <a:r>
              <a:rPr lang="zh-TW" altLang="en-US"/>
              <a:t>）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11188" y="1916113"/>
            <a:ext cx="504825" cy="1008062"/>
            <a:chOff x="748" y="1207"/>
            <a:chExt cx="318" cy="635"/>
          </a:xfrm>
        </p:grpSpPr>
        <p:sp>
          <p:nvSpPr>
            <p:cNvPr id="6206" name="Line 4"/>
            <p:cNvSpPr>
              <a:spLocks noChangeShapeType="1"/>
            </p:cNvSpPr>
            <p:nvPr/>
          </p:nvSpPr>
          <p:spPr bwMode="auto">
            <a:xfrm>
              <a:off x="748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7" name="Line 5"/>
            <p:cNvSpPr>
              <a:spLocks noChangeShapeType="1"/>
            </p:cNvSpPr>
            <p:nvPr/>
          </p:nvSpPr>
          <p:spPr bwMode="auto">
            <a:xfrm>
              <a:off x="748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8" name="Line 6"/>
            <p:cNvSpPr>
              <a:spLocks noChangeShapeType="1"/>
            </p:cNvSpPr>
            <p:nvPr/>
          </p:nvSpPr>
          <p:spPr bwMode="auto">
            <a:xfrm flipV="1">
              <a:off x="1066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771775" y="1916113"/>
            <a:ext cx="504825" cy="1008062"/>
            <a:chOff x="1701" y="1207"/>
            <a:chExt cx="318" cy="635"/>
          </a:xfrm>
        </p:grpSpPr>
        <p:sp>
          <p:nvSpPr>
            <p:cNvPr id="6203" name="Line 8"/>
            <p:cNvSpPr>
              <a:spLocks noChangeShapeType="1"/>
            </p:cNvSpPr>
            <p:nvPr/>
          </p:nvSpPr>
          <p:spPr bwMode="auto">
            <a:xfrm>
              <a:off x="1701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4" name="Line 9"/>
            <p:cNvSpPr>
              <a:spLocks noChangeShapeType="1"/>
            </p:cNvSpPr>
            <p:nvPr/>
          </p:nvSpPr>
          <p:spPr bwMode="auto">
            <a:xfrm>
              <a:off x="1701" y="18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5" name="Line 10"/>
            <p:cNvSpPr>
              <a:spLocks noChangeShapeType="1"/>
            </p:cNvSpPr>
            <p:nvPr/>
          </p:nvSpPr>
          <p:spPr bwMode="auto">
            <a:xfrm flipV="1">
              <a:off x="2019" y="120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5076825" y="1916113"/>
            <a:ext cx="504825" cy="1008062"/>
            <a:chOff x="2608" y="1253"/>
            <a:chExt cx="318" cy="635"/>
          </a:xfrm>
        </p:grpSpPr>
        <p:sp>
          <p:nvSpPr>
            <p:cNvPr id="6200" name="Line 12"/>
            <p:cNvSpPr>
              <a:spLocks noChangeShapeType="1"/>
            </p:cNvSpPr>
            <p:nvPr/>
          </p:nvSpPr>
          <p:spPr bwMode="auto">
            <a:xfrm>
              <a:off x="2608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1" name="Line 13"/>
            <p:cNvSpPr>
              <a:spLocks noChangeShapeType="1"/>
            </p:cNvSpPr>
            <p:nvPr/>
          </p:nvSpPr>
          <p:spPr bwMode="auto">
            <a:xfrm>
              <a:off x="2608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02" name="Line 14"/>
            <p:cNvSpPr>
              <a:spLocks noChangeShapeType="1"/>
            </p:cNvSpPr>
            <p:nvPr/>
          </p:nvSpPr>
          <p:spPr bwMode="auto">
            <a:xfrm flipV="1">
              <a:off x="2926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0" name="Group 15"/>
          <p:cNvGrpSpPr>
            <a:grpSpLocks/>
          </p:cNvGrpSpPr>
          <p:nvPr/>
        </p:nvGrpSpPr>
        <p:grpSpPr bwMode="auto">
          <a:xfrm>
            <a:off x="7237413" y="1989138"/>
            <a:ext cx="504825" cy="1008062"/>
            <a:chOff x="3379" y="1253"/>
            <a:chExt cx="318" cy="635"/>
          </a:xfrm>
        </p:grpSpPr>
        <p:sp>
          <p:nvSpPr>
            <p:cNvPr id="6197" name="Line 16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8" name="Line 17"/>
            <p:cNvSpPr>
              <a:spLocks noChangeShapeType="1"/>
            </p:cNvSpPr>
            <p:nvPr/>
          </p:nvSpPr>
          <p:spPr bwMode="auto">
            <a:xfrm>
              <a:off x="3379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9" name="Line 18"/>
            <p:cNvSpPr>
              <a:spLocks noChangeShapeType="1"/>
            </p:cNvSpPr>
            <p:nvPr/>
          </p:nvSpPr>
          <p:spPr bwMode="auto">
            <a:xfrm flipV="1">
              <a:off x="369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1" name="Group 19"/>
          <p:cNvGrpSpPr>
            <a:grpSpLocks/>
          </p:cNvGrpSpPr>
          <p:nvPr/>
        </p:nvGrpSpPr>
        <p:grpSpPr bwMode="auto">
          <a:xfrm>
            <a:off x="2770188" y="4508500"/>
            <a:ext cx="504825" cy="1008063"/>
            <a:chOff x="5284" y="1253"/>
            <a:chExt cx="318" cy="635"/>
          </a:xfrm>
        </p:grpSpPr>
        <p:sp>
          <p:nvSpPr>
            <p:cNvPr id="6194" name="Line 20"/>
            <p:cNvSpPr>
              <a:spLocks noChangeShapeType="1"/>
            </p:cNvSpPr>
            <p:nvPr/>
          </p:nvSpPr>
          <p:spPr bwMode="auto">
            <a:xfrm>
              <a:off x="5284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5" name="Line 21"/>
            <p:cNvSpPr>
              <a:spLocks noChangeShapeType="1"/>
            </p:cNvSpPr>
            <p:nvPr/>
          </p:nvSpPr>
          <p:spPr bwMode="auto">
            <a:xfrm>
              <a:off x="5284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6" name="Line 22"/>
            <p:cNvSpPr>
              <a:spLocks noChangeShapeType="1"/>
            </p:cNvSpPr>
            <p:nvPr/>
          </p:nvSpPr>
          <p:spPr bwMode="auto">
            <a:xfrm flipV="1">
              <a:off x="5602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468313" y="4508500"/>
            <a:ext cx="504825" cy="1008063"/>
            <a:chOff x="4377" y="1253"/>
            <a:chExt cx="318" cy="635"/>
          </a:xfrm>
        </p:grpSpPr>
        <p:sp>
          <p:nvSpPr>
            <p:cNvPr id="6191" name="Line 24"/>
            <p:cNvSpPr>
              <a:spLocks noChangeShapeType="1"/>
            </p:cNvSpPr>
            <p:nvPr/>
          </p:nvSpPr>
          <p:spPr bwMode="auto">
            <a:xfrm>
              <a:off x="437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2" name="Line 25"/>
            <p:cNvSpPr>
              <a:spLocks noChangeShapeType="1"/>
            </p:cNvSpPr>
            <p:nvPr/>
          </p:nvSpPr>
          <p:spPr bwMode="auto">
            <a:xfrm>
              <a:off x="4377" y="188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3" name="Line 26"/>
            <p:cNvSpPr>
              <a:spLocks noChangeShapeType="1"/>
            </p:cNvSpPr>
            <p:nvPr/>
          </p:nvSpPr>
          <p:spPr bwMode="auto">
            <a:xfrm flipV="1">
              <a:off x="4695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53" name="Group 27"/>
          <p:cNvGrpSpPr>
            <a:grpSpLocks/>
          </p:cNvGrpSpPr>
          <p:nvPr/>
        </p:nvGrpSpPr>
        <p:grpSpPr bwMode="auto">
          <a:xfrm>
            <a:off x="3419475" y="2492375"/>
            <a:ext cx="1392238" cy="641350"/>
            <a:chOff x="1610" y="1616"/>
            <a:chExt cx="877" cy="257"/>
          </a:xfrm>
        </p:grpSpPr>
        <p:sp>
          <p:nvSpPr>
            <p:cNvPr id="6189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rear = 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front = -1</a:t>
              </a:r>
            </a:p>
          </p:txBody>
        </p:sp>
        <p:sp>
          <p:nvSpPr>
            <p:cNvPr id="6190" name="Line 2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4" name="Text Box 30"/>
          <p:cNvSpPr txBox="1">
            <a:spLocks noChangeArrowheads="1"/>
          </p:cNvSpPr>
          <p:nvPr/>
        </p:nvSpPr>
        <p:spPr bwMode="auto">
          <a:xfrm>
            <a:off x="284321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5" name="Text Box 31"/>
          <p:cNvSpPr txBox="1">
            <a:spLocks noChangeArrowheads="1"/>
          </p:cNvSpPr>
          <p:nvPr/>
        </p:nvSpPr>
        <p:spPr bwMode="auto">
          <a:xfrm>
            <a:off x="5148263" y="2492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6" name="Text Box 32"/>
          <p:cNvSpPr txBox="1">
            <a:spLocks noChangeArrowheads="1"/>
          </p:cNvSpPr>
          <p:nvPr/>
        </p:nvSpPr>
        <p:spPr bwMode="auto">
          <a:xfrm>
            <a:off x="5148263" y="22050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57" name="Text Box 33"/>
          <p:cNvSpPr txBox="1">
            <a:spLocks noChangeArrowheads="1"/>
          </p:cNvSpPr>
          <p:nvPr/>
        </p:nvSpPr>
        <p:spPr bwMode="auto">
          <a:xfrm>
            <a:off x="7308850" y="2565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sp>
        <p:nvSpPr>
          <p:cNvPr id="6158" name="Text Box 34"/>
          <p:cNvSpPr txBox="1">
            <a:spLocks noChangeArrowheads="1"/>
          </p:cNvSpPr>
          <p:nvPr/>
        </p:nvSpPr>
        <p:spPr bwMode="auto">
          <a:xfrm>
            <a:off x="7308850" y="22066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59" name="Text Box 35"/>
          <p:cNvSpPr txBox="1">
            <a:spLocks noChangeArrowheads="1"/>
          </p:cNvSpPr>
          <p:nvPr/>
        </p:nvSpPr>
        <p:spPr bwMode="auto">
          <a:xfrm>
            <a:off x="7308850" y="19177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6160" name="Group 36"/>
          <p:cNvGrpSpPr>
            <a:grpSpLocks/>
          </p:cNvGrpSpPr>
          <p:nvPr/>
        </p:nvGrpSpPr>
        <p:grpSpPr bwMode="auto">
          <a:xfrm>
            <a:off x="5580063" y="2205038"/>
            <a:ext cx="1265237" cy="366712"/>
            <a:chOff x="1610" y="1616"/>
            <a:chExt cx="797" cy="231"/>
          </a:xfrm>
        </p:grpSpPr>
        <p:sp>
          <p:nvSpPr>
            <p:cNvPr id="6187" name="Text Box 37"/>
            <p:cNvSpPr txBox="1">
              <a:spLocks noChangeArrowheads="1"/>
            </p:cNvSpPr>
            <p:nvPr/>
          </p:nvSpPr>
          <p:spPr bwMode="auto">
            <a:xfrm>
              <a:off x="1791" y="1616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1</a:t>
              </a:r>
            </a:p>
          </p:txBody>
        </p:sp>
        <p:sp>
          <p:nvSpPr>
            <p:cNvPr id="6188" name="Line 38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61" name="Group 39"/>
          <p:cNvGrpSpPr>
            <a:grpSpLocks/>
          </p:cNvGrpSpPr>
          <p:nvPr/>
        </p:nvGrpSpPr>
        <p:grpSpPr bwMode="auto">
          <a:xfrm>
            <a:off x="7813675" y="1917700"/>
            <a:ext cx="1265238" cy="366713"/>
            <a:chOff x="1610" y="1616"/>
            <a:chExt cx="797" cy="231"/>
          </a:xfrm>
        </p:grpSpPr>
        <p:sp>
          <p:nvSpPr>
            <p:cNvPr id="6185" name="Text Box 40"/>
            <p:cNvSpPr txBox="1">
              <a:spLocks noChangeArrowheads="1"/>
            </p:cNvSpPr>
            <p:nvPr/>
          </p:nvSpPr>
          <p:spPr bwMode="auto">
            <a:xfrm>
              <a:off x="1791" y="1616"/>
              <a:ext cx="6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2</a:t>
              </a:r>
            </a:p>
          </p:txBody>
        </p:sp>
        <p:sp>
          <p:nvSpPr>
            <p:cNvPr id="6186" name="Line 41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62" name="Text Box 42"/>
          <p:cNvSpPr txBox="1">
            <a:spLocks noChangeArrowheads="1"/>
          </p:cNvSpPr>
          <p:nvPr/>
        </p:nvSpPr>
        <p:spPr bwMode="auto">
          <a:xfrm>
            <a:off x="539750" y="50847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63" name="Text Box 43"/>
          <p:cNvSpPr txBox="1">
            <a:spLocks noChangeArrowheads="1"/>
          </p:cNvSpPr>
          <p:nvPr/>
        </p:nvSpPr>
        <p:spPr bwMode="auto">
          <a:xfrm>
            <a:off x="539750" y="47974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grpSp>
        <p:nvGrpSpPr>
          <p:cNvPr id="6164" name="Group 44"/>
          <p:cNvGrpSpPr>
            <a:grpSpLocks/>
          </p:cNvGrpSpPr>
          <p:nvPr/>
        </p:nvGrpSpPr>
        <p:grpSpPr bwMode="auto">
          <a:xfrm>
            <a:off x="973138" y="4797425"/>
            <a:ext cx="1273175" cy="369888"/>
            <a:chOff x="1610" y="1616"/>
            <a:chExt cx="802" cy="233"/>
          </a:xfrm>
        </p:grpSpPr>
        <p:sp>
          <p:nvSpPr>
            <p:cNvPr id="6183" name="Text Box 45"/>
            <p:cNvSpPr txBox="1">
              <a:spLocks noChangeArrowheads="1"/>
            </p:cNvSpPr>
            <p:nvPr/>
          </p:nvSpPr>
          <p:spPr bwMode="auto">
            <a:xfrm>
              <a:off x="1791" y="161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2</a:t>
              </a:r>
            </a:p>
          </p:txBody>
        </p:sp>
        <p:sp>
          <p:nvSpPr>
            <p:cNvPr id="6184" name="Line 4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65" name="Text Box 47"/>
          <p:cNvSpPr txBox="1">
            <a:spLocks noChangeArrowheads="1"/>
          </p:cNvSpPr>
          <p:nvPr/>
        </p:nvSpPr>
        <p:spPr bwMode="auto">
          <a:xfrm>
            <a:off x="2843213" y="50847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6166" name="Text Box 48"/>
          <p:cNvSpPr txBox="1">
            <a:spLocks noChangeArrowheads="1"/>
          </p:cNvSpPr>
          <p:nvPr/>
        </p:nvSpPr>
        <p:spPr bwMode="auto">
          <a:xfrm>
            <a:off x="2843213" y="47974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sp>
        <p:nvSpPr>
          <p:cNvPr id="6167" name="Text Box 49"/>
          <p:cNvSpPr txBox="1">
            <a:spLocks noChangeArrowheads="1"/>
          </p:cNvSpPr>
          <p:nvPr/>
        </p:nvSpPr>
        <p:spPr bwMode="auto">
          <a:xfrm>
            <a:off x="2843213" y="45085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</a:t>
            </a:r>
          </a:p>
        </p:txBody>
      </p:sp>
      <p:grpSp>
        <p:nvGrpSpPr>
          <p:cNvPr id="6168" name="Group 50"/>
          <p:cNvGrpSpPr>
            <a:grpSpLocks/>
          </p:cNvGrpSpPr>
          <p:nvPr/>
        </p:nvGrpSpPr>
        <p:grpSpPr bwMode="auto">
          <a:xfrm>
            <a:off x="3346450" y="4508500"/>
            <a:ext cx="1273175" cy="369888"/>
            <a:chOff x="1610" y="1616"/>
            <a:chExt cx="802" cy="233"/>
          </a:xfrm>
        </p:grpSpPr>
        <p:sp>
          <p:nvSpPr>
            <p:cNvPr id="6181" name="Text Box 51"/>
            <p:cNvSpPr txBox="1">
              <a:spLocks noChangeArrowheads="1"/>
            </p:cNvSpPr>
            <p:nvPr/>
          </p:nvSpPr>
          <p:spPr bwMode="auto">
            <a:xfrm>
              <a:off x="1791" y="161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rear = 3</a:t>
              </a:r>
            </a:p>
          </p:txBody>
        </p:sp>
        <p:sp>
          <p:nvSpPr>
            <p:cNvPr id="6182" name="Line 5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69" name="Group 54"/>
          <p:cNvGrpSpPr>
            <a:grpSpLocks/>
          </p:cNvGrpSpPr>
          <p:nvPr/>
        </p:nvGrpSpPr>
        <p:grpSpPr bwMode="auto">
          <a:xfrm>
            <a:off x="5651500" y="2708275"/>
            <a:ext cx="1392238" cy="366713"/>
            <a:chOff x="1610" y="1616"/>
            <a:chExt cx="877" cy="231"/>
          </a:xfrm>
        </p:grpSpPr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-1</a:t>
              </a:r>
            </a:p>
          </p:txBody>
        </p:sp>
        <p:sp>
          <p:nvSpPr>
            <p:cNvPr id="6180" name="Line 56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0" name="Group 57"/>
          <p:cNvGrpSpPr>
            <a:grpSpLocks/>
          </p:cNvGrpSpPr>
          <p:nvPr/>
        </p:nvGrpSpPr>
        <p:grpSpPr bwMode="auto">
          <a:xfrm>
            <a:off x="7878763" y="2708275"/>
            <a:ext cx="1392237" cy="366713"/>
            <a:chOff x="1610" y="1616"/>
            <a:chExt cx="877" cy="231"/>
          </a:xfrm>
        </p:grpSpPr>
        <p:sp>
          <p:nvSpPr>
            <p:cNvPr id="6177" name="Text Box 58"/>
            <p:cNvSpPr txBox="1">
              <a:spLocks noChangeArrowheads="1"/>
            </p:cNvSpPr>
            <p:nvPr/>
          </p:nvSpPr>
          <p:spPr bwMode="auto">
            <a:xfrm>
              <a:off x="1791" y="161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-1</a:t>
              </a:r>
            </a:p>
          </p:txBody>
        </p:sp>
        <p:sp>
          <p:nvSpPr>
            <p:cNvPr id="6178" name="Line 5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1" name="Group 60"/>
          <p:cNvGrpSpPr>
            <a:grpSpLocks/>
          </p:cNvGrpSpPr>
          <p:nvPr/>
        </p:nvGrpSpPr>
        <p:grpSpPr bwMode="auto">
          <a:xfrm>
            <a:off x="1042988" y="5084763"/>
            <a:ext cx="1189037" cy="366712"/>
            <a:chOff x="1610" y="1616"/>
            <a:chExt cx="749" cy="231"/>
          </a:xfrm>
        </p:grpSpPr>
        <p:sp>
          <p:nvSpPr>
            <p:cNvPr id="6175" name="Text Box 61"/>
            <p:cNvSpPr txBox="1">
              <a:spLocks noChangeArrowheads="1"/>
            </p:cNvSpPr>
            <p:nvPr/>
          </p:nvSpPr>
          <p:spPr bwMode="auto">
            <a:xfrm>
              <a:off x="1791" y="1616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front=0</a:t>
              </a:r>
            </a:p>
          </p:txBody>
        </p:sp>
        <p:sp>
          <p:nvSpPr>
            <p:cNvPr id="6176" name="Line 62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72" name="Group 63"/>
          <p:cNvGrpSpPr>
            <a:grpSpLocks/>
          </p:cNvGrpSpPr>
          <p:nvPr/>
        </p:nvGrpSpPr>
        <p:grpSpPr bwMode="auto">
          <a:xfrm>
            <a:off x="3348038" y="5084763"/>
            <a:ext cx="1316037" cy="366712"/>
            <a:chOff x="1610" y="1616"/>
            <a:chExt cx="829" cy="231"/>
          </a:xfrm>
        </p:grpSpPr>
        <p:sp>
          <p:nvSpPr>
            <p:cNvPr id="6173" name="Text Box 64"/>
            <p:cNvSpPr txBox="1">
              <a:spLocks noChangeArrowheads="1"/>
            </p:cNvSpPr>
            <p:nvPr/>
          </p:nvSpPr>
          <p:spPr bwMode="auto">
            <a:xfrm>
              <a:off x="1791" y="1616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front = 0</a:t>
              </a:r>
            </a:p>
          </p:txBody>
        </p:sp>
        <p:sp>
          <p:nvSpPr>
            <p:cNvPr id="6174" name="Line 65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5" name="Group 27"/>
          <p:cNvGrpSpPr>
            <a:grpSpLocks/>
          </p:cNvGrpSpPr>
          <p:nvPr/>
        </p:nvGrpSpPr>
        <p:grpSpPr bwMode="auto">
          <a:xfrm>
            <a:off x="1331640" y="2644775"/>
            <a:ext cx="1465263" cy="646341"/>
            <a:chOff x="1610" y="1616"/>
            <a:chExt cx="923" cy="259"/>
          </a:xfrm>
        </p:grpSpPr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1791" y="1616"/>
              <a:ext cx="74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dirty="0">
                  <a:solidFill>
                    <a:srgbClr val="FF0000"/>
                  </a:solidFill>
                </a:rPr>
                <a:t>rear = -1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dirty="0">
                  <a:solidFill>
                    <a:srgbClr val="FF0000"/>
                  </a:solidFill>
                </a:rPr>
                <a:t>front = -1</a:t>
              </a:r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 flipH="1">
              <a:off x="1610" y="175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結構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5370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#define MAX_QUEUE_SIZE 100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/* other data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} element;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element queue[MAX_QUEUE_SIZE];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rear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front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/* remove element at the front of the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element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deleteq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front,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rear)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TW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front == rear)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/* return an error key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queue_empty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(); return queue[</a:t>
            </a:r>
            <a:r>
              <a:rPr lang="en-US" altLang="zh-TW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++*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front];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4787900" y="1574800"/>
            <a:ext cx="4176713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/* add an item to the queue */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addq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rear, element item)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 == MAX_QUEUE_SIZE - 1)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queue_full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queue[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++*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rear] = item;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文字方塊 4"/>
          <p:cNvSpPr txBox="1">
            <a:spLocks noChangeArrowheads="1"/>
          </p:cNvSpPr>
          <p:nvPr/>
        </p:nvSpPr>
        <p:spPr bwMode="auto">
          <a:xfrm>
            <a:off x="6588125" y="58054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pPr algn="l" eaLnBrk="1" hangingPunct="1">
              <a:defRPr/>
            </a:pPr>
            <a:r>
              <a:rPr lang="zh-TW" altLang="en-US" dirty="0">
                <a:effectLst/>
              </a:rPr>
              <a:t>印表機排程</a:t>
            </a:r>
          </a:p>
        </p:txBody>
      </p:sp>
      <p:graphicFrame>
        <p:nvGraphicFramePr>
          <p:cNvPr id="367776" name="Group 1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95745"/>
              </p:ext>
            </p:extLst>
          </p:nvPr>
        </p:nvGraphicFramePr>
        <p:xfrm>
          <a:off x="457200" y="1052737"/>
          <a:ext cx="8229600" cy="513598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front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rear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Q[0]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Q[1]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Q[2]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Q[3]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-1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J1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J2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J3 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J4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effectLst/>
              </a:rPr>
              <a:t>直線佇列</a:t>
            </a:r>
            <a:r>
              <a:rPr lang="zh-TW" altLang="en-US" dirty="0">
                <a:effectLst/>
              </a:rPr>
              <a:t> 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/>
              </a:rPr>
              <a:t>缺點：前方使用過之位置不能再使用。</a:t>
            </a:r>
          </a:p>
          <a:p>
            <a:pPr eaLnBrk="1" hangingPunct="1">
              <a:defRPr/>
            </a:pPr>
            <a:r>
              <a:rPr lang="zh-TW" altLang="en-US" dirty="0">
                <a:effectLst/>
              </a:rPr>
              <a:t>改良：將每次剩下的元素重新安排（往左移），但此行為非常浪費時間。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/>
              </a:rPr>
              <a:t>環形佇列 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971550" y="2565400"/>
            <a:ext cx="2395538" cy="2178050"/>
            <a:chOff x="1228" y="2741"/>
            <a:chExt cx="3772" cy="3430"/>
          </a:xfrm>
        </p:grpSpPr>
        <p:sp>
          <p:nvSpPr>
            <p:cNvPr id="10270" name="Oval 5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71" name="Oval 6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72" name="Line 7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3" name="Line 8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9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10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Line 11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Line 12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3779838" y="2565400"/>
            <a:ext cx="15621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rear = 0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grpSp>
        <p:nvGrpSpPr>
          <p:cNvPr id="10245" name="Group 22"/>
          <p:cNvGrpSpPr>
            <a:grpSpLocks/>
          </p:cNvGrpSpPr>
          <p:nvPr/>
        </p:nvGrpSpPr>
        <p:grpSpPr bwMode="auto">
          <a:xfrm>
            <a:off x="5940425" y="2636838"/>
            <a:ext cx="2393950" cy="2179637"/>
            <a:chOff x="1228" y="2741"/>
            <a:chExt cx="3772" cy="3430"/>
          </a:xfrm>
        </p:grpSpPr>
        <p:sp>
          <p:nvSpPr>
            <p:cNvPr id="10262" name="Oval 23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63" name="Oval 24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0264" name="Line 25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6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Line 27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Line 28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Line 29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6" name="Text Box 31"/>
          <p:cNvSpPr txBox="1">
            <a:spLocks noChangeArrowheads="1"/>
          </p:cNvSpPr>
          <p:nvPr/>
        </p:nvSpPr>
        <p:spPr bwMode="auto">
          <a:xfrm>
            <a:off x="5940425" y="2133600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0247" name="Text Box 32"/>
          <p:cNvSpPr txBox="1">
            <a:spLocks noChangeArrowheads="1"/>
          </p:cNvSpPr>
          <p:nvPr/>
        </p:nvSpPr>
        <p:spPr bwMode="auto">
          <a:xfrm>
            <a:off x="5291138" y="3408363"/>
            <a:ext cx="5207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0248" name="Text Box 33"/>
          <p:cNvSpPr txBox="1">
            <a:spLocks noChangeArrowheads="1"/>
          </p:cNvSpPr>
          <p:nvPr/>
        </p:nvSpPr>
        <p:spPr bwMode="auto">
          <a:xfrm>
            <a:off x="7997825" y="2163763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0249" name="Text Box 34"/>
          <p:cNvSpPr txBox="1">
            <a:spLocks noChangeArrowheads="1"/>
          </p:cNvSpPr>
          <p:nvPr/>
        </p:nvSpPr>
        <p:spPr bwMode="auto">
          <a:xfrm flipH="1">
            <a:off x="8415338" y="3429000"/>
            <a:ext cx="7286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0250" name="Text Box 35"/>
          <p:cNvSpPr txBox="1">
            <a:spLocks noChangeArrowheads="1"/>
          </p:cNvSpPr>
          <p:nvPr/>
        </p:nvSpPr>
        <p:spPr bwMode="auto">
          <a:xfrm>
            <a:off x="7956550" y="4724400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0251" name="Text Box 36"/>
          <p:cNvSpPr txBox="1">
            <a:spLocks noChangeArrowheads="1"/>
          </p:cNvSpPr>
          <p:nvPr/>
        </p:nvSpPr>
        <p:spPr bwMode="auto">
          <a:xfrm>
            <a:off x="5940425" y="4724400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6588125" y="2852738"/>
            <a:ext cx="417513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J2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3" name="Text Box 38"/>
          <p:cNvSpPr txBox="1">
            <a:spLocks noChangeArrowheads="1"/>
          </p:cNvSpPr>
          <p:nvPr/>
        </p:nvSpPr>
        <p:spPr bwMode="auto">
          <a:xfrm>
            <a:off x="7380288" y="2924175"/>
            <a:ext cx="45085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J3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4" name="Text Box 39"/>
          <p:cNvSpPr txBox="1">
            <a:spLocks noChangeArrowheads="1"/>
          </p:cNvSpPr>
          <p:nvPr/>
        </p:nvSpPr>
        <p:spPr bwMode="auto">
          <a:xfrm>
            <a:off x="6011863" y="3644900"/>
            <a:ext cx="520700" cy="312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J1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0255" name="Text Box 40"/>
          <p:cNvSpPr txBox="1">
            <a:spLocks noChangeArrowheads="1"/>
          </p:cNvSpPr>
          <p:nvPr/>
        </p:nvSpPr>
        <p:spPr bwMode="auto">
          <a:xfrm>
            <a:off x="1116013" y="4797425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0256" name="Text Box 41"/>
          <p:cNvSpPr txBox="1">
            <a:spLocks noChangeArrowheads="1"/>
          </p:cNvSpPr>
          <p:nvPr/>
        </p:nvSpPr>
        <p:spPr bwMode="auto">
          <a:xfrm>
            <a:off x="2771775" y="4797425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0257" name="Text Box 42"/>
          <p:cNvSpPr txBox="1">
            <a:spLocks noChangeArrowheads="1"/>
          </p:cNvSpPr>
          <p:nvPr/>
        </p:nvSpPr>
        <p:spPr bwMode="auto">
          <a:xfrm flipH="1">
            <a:off x="3563938" y="3573463"/>
            <a:ext cx="7286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0258" name="Text Box 43"/>
          <p:cNvSpPr txBox="1">
            <a:spLocks noChangeArrowheads="1"/>
          </p:cNvSpPr>
          <p:nvPr/>
        </p:nvSpPr>
        <p:spPr bwMode="auto">
          <a:xfrm>
            <a:off x="250825" y="3500438"/>
            <a:ext cx="5207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0259" name="Text Box 44"/>
          <p:cNvSpPr txBox="1">
            <a:spLocks noChangeArrowheads="1"/>
          </p:cNvSpPr>
          <p:nvPr/>
        </p:nvSpPr>
        <p:spPr bwMode="auto">
          <a:xfrm>
            <a:off x="827088" y="22764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0260" name="Text Box 45"/>
          <p:cNvSpPr txBox="1">
            <a:spLocks noChangeArrowheads="1"/>
          </p:cNvSpPr>
          <p:nvPr/>
        </p:nvSpPr>
        <p:spPr bwMode="auto">
          <a:xfrm>
            <a:off x="2843213" y="2276475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0261" name="Text Box 46"/>
          <p:cNvSpPr txBox="1">
            <a:spLocks noChangeArrowheads="1"/>
          </p:cNvSpPr>
          <p:nvPr/>
        </p:nvSpPr>
        <p:spPr bwMode="auto">
          <a:xfrm>
            <a:off x="6372225" y="5373688"/>
            <a:ext cx="15621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rear = 3</a:t>
            </a:r>
            <a:endParaRPr lang="en-US" altLang="zh-TW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Full Queue</a:t>
            </a:r>
            <a:endParaRPr lang="zh-TW" altLang="en-US"/>
          </a:p>
        </p:txBody>
      </p:sp>
      <p:sp>
        <p:nvSpPr>
          <p:cNvPr id="11267" name="Text Box 48"/>
          <p:cNvSpPr txBox="1">
            <a:spLocks noChangeArrowheads="1"/>
          </p:cNvSpPr>
          <p:nvPr/>
        </p:nvSpPr>
        <p:spPr bwMode="auto">
          <a:xfrm>
            <a:off x="323850" y="3263900"/>
            <a:ext cx="5207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1268" name="Text Box 50"/>
          <p:cNvSpPr txBox="1">
            <a:spLocks noChangeArrowheads="1"/>
          </p:cNvSpPr>
          <p:nvPr/>
        </p:nvSpPr>
        <p:spPr bwMode="auto">
          <a:xfrm>
            <a:off x="1157288" y="4354513"/>
            <a:ext cx="644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1269" name="Oval 56"/>
          <p:cNvSpPr>
            <a:spLocks noChangeArrowheads="1"/>
          </p:cNvSpPr>
          <p:nvPr/>
        </p:nvSpPr>
        <p:spPr bwMode="auto">
          <a:xfrm>
            <a:off x="971550" y="2205038"/>
            <a:ext cx="2395538" cy="2178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0" name="Oval 57"/>
          <p:cNvSpPr>
            <a:spLocks noChangeArrowheads="1"/>
          </p:cNvSpPr>
          <p:nvPr/>
        </p:nvSpPr>
        <p:spPr bwMode="auto">
          <a:xfrm>
            <a:off x="1635125" y="2840038"/>
            <a:ext cx="1003300" cy="895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71" name="Line 58"/>
          <p:cNvSpPr>
            <a:spLocks noChangeShapeType="1"/>
          </p:cNvSpPr>
          <p:nvPr/>
        </p:nvSpPr>
        <p:spPr bwMode="auto">
          <a:xfrm>
            <a:off x="1054100" y="27971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2" name="Line 59"/>
          <p:cNvSpPr>
            <a:spLocks noChangeShapeType="1"/>
          </p:cNvSpPr>
          <p:nvPr/>
        </p:nvSpPr>
        <p:spPr bwMode="auto">
          <a:xfrm flipH="1">
            <a:off x="2170113" y="2174875"/>
            <a:ext cx="28575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60"/>
          <p:cNvSpPr>
            <a:spLocks noChangeShapeType="1"/>
          </p:cNvSpPr>
          <p:nvPr/>
        </p:nvSpPr>
        <p:spPr bwMode="auto">
          <a:xfrm flipH="1">
            <a:off x="2616200" y="27971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4" name="Line 61"/>
          <p:cNvSpPr>
            <a:spLocks noChangeShapeType="1"/>
          </p:cNvSpPr>
          <p:nvPr/>
        </p:nvSpPr>
        <p:spPr bwMode="auto">
          <a:xfrm flipH="1">
            <a:off x="1262063" y="3549650"/>
            <a:ext cx="46990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Line 62"/>
          <p:cNvSpPr>
            <a:spLocks noChangeShapeType="1"/>
          </p:cNvSpPr>
          <p:nvPr/>
        </p:nvSpPr>
        <p:spPr bwMode="auto">
          <a:xfrm>
            <a:off x="2198688" y="373062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6" name="Line 63"/>
          <p:cNvSpPr>
            <a:spLocks noChangeShapeType="1"/>
          </p:cNvSpPr>
          <p:nvPr/>
        </p:nvSpPr>
        <p:spPr bwMode="auto">
          <a:xfrm>
            <a:off x="2616200" y="3419475"/>
            <a:ext cx="623888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64"/>
          <p:cNvSpPr txBox="1">
            <a:spLocks noChangeArrowheads="1"/>
          </p:cNvSpPr>
          <p:nvPr/>
        </p:nvSpPr>
        <p:spPr bwMode="auto">
          <a:xfrm>
            <a:off x="949325" y="18446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1278" name="Text Box 65"/>
          <p:cNvSpPr txBox="1">
            <a:spLocks noChangeArrowheads="1"/>
          </p:cNvSpPr>
          <p:nvPr/>
        </p:nvSpPr>
        <p:spPr bwMode="auto">
          <a:xfrm>
            <a:off x="3032125" y="2019300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1279" name="Text Box 66"/>
          <p:cNvSpPr txBox="1">
            <a:spLocks noChangeArrowheads="1"/>
          </p:cNvSpPr>
          <p:nvPr/>
        </p:nvSpPr>
        <p:spPr bwMode="auto">
          <a:xfrm flipH="1">
            <a:off x="3449638" y="3108325"/>
            <a:ext cx="7286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1280" name="Text Box 67"/>
          <p:cNvSpPr txBox="1">
            <a:spLocks noChangeArrowheads="1"/>
          </p:cNvSpPr>
          <p:nvPr/>
        </p:nvSpPr>
        <p:spPr bwMode="auto">
          <a:xfrm>
            <a:off x="3032125" y="4195763"/>
            <a:ext cx="9382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1281" name="Text Box 68"/>
          <p:cNvSpPr txBox="1">
            <a:spLocks noChangeArrowheads="1"/>
          </p:cNvSpPr>
          <p:nvPr/>
        </p:nvSpPr>
        <p:spPr bwMode="auto">
          <a:xfrm>
            <a:off x="2408238" y="3794125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J5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82" name="Text Box 69"/>
          <p:cNvSpPr txBox="1">
            <a:spLocks noChangeArrowheads="1"/>
          </p:cNvSpPr>
          <p:nvPr/>
        </p:nvSpPr>
        <p:spPr bwMode="auto">
          <a:xfrm>
            <a:off x="4067175" y="1989138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front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rear = 5</a:t>
            </a:r>
            <a:endParaRPr lang="zh-TW" altLang="en-US" sz="1800"/>
          </a:p>
        </p:txBody>
      </p:sp>
      <p:grpSp>
        <p:nvGrpSpPr>
          <p:cNvPr id="11283" name="Group 70"/>
          <p:cNvGrpSpPr>
            <a:grpSpLocks/>
          </p:cNvGrpSpPr>
          <p:nvPr/>
        </p:nvGrpSpPr>
        <p:grpSpPr bwMode="auto">
          <a:xfrm>
            <a:off x="5651500" y="2060575"/>
            <a:ext cx="2395538" cy="2178050"/>
            <a:chOff x="1228" y="2741"/>
            <a:chExt cx="3772" cy="3430"/>
          </a:xfrm>
        </p:grpSpPr>
        <p:sp>
          <p:nvSpPr>
            <p:cNvPr id="11300" name="Oval 71"/>
            <p:cNvSpPr>
              <a:spLocks noChangeArrowheads="1"/>
            </p:cNvSpPr>
            <p:nvPr/>
          </p:nvSpPr>
          <p:spPr bwMode="auto">
            <a:xfrm>
              <a:off x="1228" y="2741"/>
              <a:ext cx="3772" cy="34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01" name="Oval 72"/>
            <p:cNvSpPr>
              <a:spLocks noChangeArrowheads="1"/>
            </p:cNvSpPr>
            <p:nvPr/>
          </p:nvSpPr>
          <p:spPr bwMode="auto">
            <a:xfrm>
              <a:off x="2307" y="3788"/>
              <a:ext cx="1581" cy="14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11302" name="Line 73"/>
            <p:cNvSpPr>
              <a:spLocks noChangeShapeType="1"/>
            </p:cNvSpPr>
            <p:nvPr/>
          </p:nvSpPr>
          <p:spPr bwMode="auto">
            <a:xfrm>
              <a:off x="139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3" name="Line 74"/>
            <p:cNvSpPr>
              <a:spLocks noChangeShapeType="1"/>
            </p:cNvSpPr>
            <p:nvPr/>
          </p:nvSpPr>
          <p:spPr bwMode="auto">
            <a:xfrm flipH="1">
              <a:off x="3150" y="2741"/>
              <a:ext cx="46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75"/>
            <p:cNvSpPr>
              <a:spLocks noChangeShapeType="1"/>
            </p:cNvSpPr>
            <p:nvPr/>
          </p:nvSpPr>
          <p:spPr bwMode="auto">
            <a:xfrm flipH="1">
              <a:off x="3852" y="372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76"/>
            <p:cNvSpPr>
              <a:spLocks noChangeShapeType="1"/>
            </p:cNvSpPr>
            <p:nvPr/>
          </p:nvSpPr>
          <p:spPr bwMode="auto">
            <a:xfrm flipH="1">
              <a:off x="1720" y="4905"/>
              <a:ext cx="74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77"/>
            <p:cNvSpPr>
              <a:spLocks noChangeShapeType="1"/>
            </p:cNvSpPr>
            <p:nvPr/>
          </p:nvSpPr>
          <p:spPr bwMode="auto">
            <a:xfrm>
              <a:off x="3196" y="5191"/>
              <a:ext cx="0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78"/>
            <p:cNvSpPr>
              <a:spLocks noChangeShapeType="1"/>
            </p:cNvSpPr>
            <p:nvPr/>
          </p:nvSpPr>
          <p:spPr bwMode="auto">
            <a:xfrm>
              <a:off x="3852" y="4701"/>
              <a:ext cx="984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84" name="Text Box 79"/>
          <p:cNvSpPr txBox="1">
            <a:spLocks noChangeArrowheads="1"/>
          </p:cNvSpPr>
          <p:nvPr/>
        </p:nvSpPr>
        <p:spPr bwMode="auto">
          <a:xfrm>
            <a:off x="5651500" y="1730375"/>
            <a:ext cx="72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[2]</a:t>
            </a:r>
            <a:endParaRPr lang="en-US" altLang="zh-TW" sz="1800"/>
          </a:p>
        </p:txBody>
      </p:sp>
      <p:sp>
        <p:nvSpPr>
          <p:cNvPr id="11285" name="Text Box 80"/>
          <p:cNvSpPr txBox="1">
            <a:spLocks noChangeArrowheads="1"/>
          </p:cNvSpPr>
          <p:nvPr/>
        </p:nvSpPr>
        <p:spPr bwMode="auto">
          <a:xfrm>
            <a:off x="5026025" y="3149600"/>
            <a:ext cx="520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[1]</a:t>
            </a:r>
            <a:endParaRPr lang="en-US" altLang="zh-TW" sz="1800"/>
          </a:p>
        </p:txBody>
      </p:sp>
      <p:sp>
        <p:nvSpPr>
          <p:cNvPr id="11286" name="Text Box 81"/>
          <p:cNvSpPr txBox="1">
            <a:spLocks noChangeArrowheads="1"/>
          </p:cNvSpPr>
          <p:nvPr/>
        </p:nvSpPr>
        <p:spPr bwMode="auto">
          <a:xfrm>
            <a:off x="7734300" y="1905000"/>
            <a:ext cx="765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Times New Roman" panose="02020603050405020304" pitchFamily="18" charset="0"/>
              </a:rPr>
              <a:t>[3]</a:t>
            </a:r>
            <a:endParaRPr lang="en-US" altLang="zh-TW" sz="1800"/>
          </a:p>
        </p:txBody>
      </p:sp>
      <p:sp>
        <p:nvSpPr>
          <p:cNvPr id="11287" name="Text Box 82"/>
          <p:cNvSpPr txBox="1">
            <a:spLocks noChangeArrowheads="1"/>
          </p:cNvSpPr>
          <p:nvPr/>
        </p:nvSpPr>
        <p:spPr bwMode="auto">
          <a:xfrm flipH="1">
            <a:off x="8150225" y="2994025"/>
            <a:ext cx="730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[4]</a:t>
            </a:r>
            <a:endParaRPr lang="en-US" altLang="zh-TW" sz="1800"/>
          </a:p>
        </p:txBody>
      </p:sp>
      <p:sp>
        <p:nvSpPr>
          <p:cNvPr id="11288" name="Text Box 83"/>
          <p:cNvSpPr txBox="1">
            <a:spLocks noChangeArrowheads="1"/>
          </p:cNvSpPr>
          <p:nvPr/>
        </p:nvSpPr>
        <p:spPr bwMode="auto">
          <a:xfrm>
            <a:off x="7734300" y="4081463"/>
            <a:ext cx="936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[5]</a:t>
            </a:r>
            <a:endParaRPr lang="en-US" altLang="zh-TW" sz="1800"/>
          </a:p>
        </p:txBody>
      </p:sp>
      <p:sp>
        <p:nvSpPr>
          <p:cNvPr id="11289" name="Text Box 84"/>
          <p:cNvSpPr txBox="1">
            <a:spLocks noChangeArrowheads="1"/>
          </p:cNvSpPr>
          <p:nvPr/>
        </p:nvSpPr>
        <p:spPr bwMode="auto">
          <a:xfrm>
            <a:off x="5859463" y="4238625"/>
            <a:ext cx="6445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</a:rPr>
              <a:t>[0]</a:t>
            </a:r>
            <a:endParaRPr lang="en-US" altLang="zh-TW" sz="1800"/>
          </a:p>
        </p:txBody>
      </p:sp>
      <p:sp>
        <p:nvSpPr>
          <p:cNvPr id="11290" name="Text Box 85"/>
          <p:cNvSpPr txBox="1">
            <a:spLocks noChangeArrowheads="1"/>
          </p:cNvSpPr>
          <p:nvPr/>
        </p:nvSpPr>
        <p:spPr bwMode="auto">
          <a:xfrm>
            <a:off x="7019925" y="3644900"/>
            <a:ext cx="52070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J5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1" name="Text Box 86"/>
          <p:cNvSpPr txBox="1">
            <a:spLocks noChangeArrowheads="1"/>
          </p:cNvSpPr>
          <p:nvPr/>
        </p:nvSpPr>
        <p:spPr bwMode="auto">
          <a:xfrm>
            <a:off x="6227763" y="3716338"/>
            <a:ext cx="527050" cy="296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J6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2" name="Text Box 87"/>
          <p:cNvSpPr txBox="1">
            <a:spLocks noChangeArrowheads="1"/>
          </p:cNvSpPr>
          <p:nvPr/>
        </p:nvSpPr>
        <p:spPr bwMode="auto">
          <a:xfrm>
            <a:off x="5724525" y="3068638"/>
            <a:ext cx="520700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J7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3" name="Text Box 88"/>
          <p:cNvSpPr txBox="1">
            <a:spLocks noChangeArrowheads="1"/>
          </p:cNvSpPr>
          <p:nvPr/>
        </p:nvSpPr>
        <p:spPr bwMode="auto">
          <a:xfrm>
            <a:off x="6227763" y="2349500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J8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4" name="Text Box 89"/>
          <p:cNvSpPr txBox="1">
            <a:spLocks noChangeArrowheads="1"/>
          </p:cNvSpPr>
          <p:nvPr/>
        </p:nvSpPr>
        <p:spPr bwMode="auto">
          <a:xfrm>
            <a:off x="7092950" y="2349500"/>
            <a:ext cx="452438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J9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5" name="Text Box 90"/>
          <p:cNvSpPr txBox="1">
            <a:spLocks noChangeArrowheads="1"/>
          </p:cNvSpPr>
          <p:nvPr/>
        </p:nvSpPr>
        <p:spPr bwMode="auto">
          <a:xfrm>
            <a:off x="5992813" y="4816475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front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rear = 3</a:t>
            </a:r>
            <a:endParaRPr lang="zh-TW" altLang="en-US" sz="1800"/>
          </a:p>
        </p:txBody>
      </p:sp>
      <p:sp>
        <p:nvSpPr>
          <p:cNvPr id="11296" name="Text Box 91"/>
          <p:cNvSpPr txBox="1">
            <a:spLocks noChangeArrowheads="1"/>
          </p:cNvSpPr>
          <p:nvPr/>
        </p:nvSpPr>
        <p:spPr bwMode="auto">
          <a:xfrm>
            <a:off x="1476375" y="2492375"/>
            <a:ext cx="415925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J2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7" name="Text Box 92"/>
          <p:cNvSpPr txBox="1">
            <a:spLocks noChangeArrowheads="1"/>
          </p:cNvSpPr>
          <p:nvPr/>
        </p:nvSpPr>
        <p:spPr bwMode="auto">
          <a:xfrm>
            <a:off x="1187450" y="3213100"/>
            <a:ext cx="41592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J1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8" name="Text Box 93"/>
          <p:cNvSpPr txBox="1">
            <a:spLocks noChangeArrowheads="1"/>
          </p:cNvSpPr>
          <p:nvPr/>
        </p:nvSpPr>
        <p:spPr bwMode="auto">
          <a:xfrm>
            <a:off x="2411413" y="2492375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J3</a:t>
            </a:r>
            <a:endParaRPr lang="en-US" altLang="zh-TW" sz="1800">
              <a:solidFill>
                <a:schemeClr val="bg1"/>
              </a:solidFill>
            </a:endParaRPr>
          </a:p>
        </p:txBody>
      </p:sp>
      <p:sp>
        <p:nvSpPr>
          <p:cNvPr id="11299" name="Text Box 94"/>
          <p:cNvSpPr txBox="1">
            <a:spLocks noChangeArrowheads="1"/>
          </p:cNvSpPr>
          <p:nvPr/>
        </p:nvSpPr>
        <p:spPr bwMode="auto">
          <a:xfrm>
            <a:off x="2843213" y="3068638"/>
            <a:ext cx="41592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chemeClr val="bg1"/>
                </a:solidFill>
                <a:latin typeface="Times New Roman" panose="02020603050405020304" pitchFamily="18" charset="0"/>
              </a:rPr>
              <a:t>J4</a:t>
            </a:r>
            <a:endParaRPr lang="en-US" altLang="zh-TW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1112</TotalTime>
  <Words>2172</Words>
  <Application>Microsoft Macintosh PowerPoint</Application>
  <PresentationFormat>On-screen Show (4:3)</PresentationFormat>
  <Paragraphs>451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Wingdings</vt:lpstr>
      <vt:lpstr>Orbit</vt:lpstr>
      <vt:lpstr>資 料 結 構 第三章</vt:lpstr>
      <vt:lpstr>堆疊（Stack） </vt:lpstr>
      <vt:lpstr>結構</vt:lpstr>
      <vt:lpstr>佇列（Queue） </vt:lpstr>
      <vt:lpstr>結構 </vt:lpstr>
      <vt:lpstr>印表機排程</vt:lpstr>
      <vt:lpstr>直線佇列 </vt:lpstr>
      <vt:lpstr>環形佇列 </vt:lpstr>
      <vt:lpstr>Full Queue</vt:lpstr>
      <vt:lpstr>環狀佇列</vt:lpstr>
      <vt:lpstr>運算式計算 </vt:lpstr>
      <vt:lpstr>後序(postfix)運算式 </vt:lpstr>
      <vt:lpstr>中序(infix)轉成後序 (postfix)</vt:lpstr>
      <vt:lpstr>實際應用堆疊運算:電腦法</vt:lpstr>
      <vt:lpstr>實際應用堆疊運算(電腦)</vt:lpstr>
      <vt:lpstr>程式結構 </vt:lpstr>
      <vt:lpstr>PowerPoint Presentation</vt:lpstr>
      <vt:lpstr>PowerPoint Presentation</vt:lpstr>
      <vt:lpstr>如何將中序法(infix)改為後序法(postfix) </vt:lpstr>
      <vt:lpstr>例:  a + b * c</vt:lpstr>
      <vt:lpstr>Ex ：a * ( b +c) * d</vt:lpstr>
      <vt:lpstr>PowerPoint Presentation</vt:lpstr>
      <vt:lpstr>解決括號問題： 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第三章</dc:title>
  <dc:creator>CrazyLion</dc:creator>
  <cp:lastModifiedBy>宇傑 廖</cp:lastModifiedBy>
  <cp:revision>225</cp:revision>
  <cp:lastPrinted>1601-01-01T00:00:00Z</cp:lastPrinted>
  <dcterms:created xsi:type="dcterms:W3CDTF">2002-10-14T00:16:52Z</dcterms:created>
  <dcterms:modified xsi:type="dcterms:W3CDTF">2023-02-07T02:41:37Z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