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 autoAdjust="0"/>
    <p:restoredTop sz="94632" autoAdjust="0"/>
  </p:normalViewPr>
  <p:slideViewPr>
    <p:cSldViewPr>
      <p:cViewPr>
        <p:scale>
          <a:sx n="121" d="100"/>
          <a:sy n="121" d="100"/>
        </p:scale>
        <p:origin x="100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2:42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0 24575,'-10'9'0,"-2"0"0,3-2 0,1-3 0,1-1 0,-2-1 0,-1 0 0,1 0 0,5-2 0,2 0 0,-3 1 0,-6 1 0,-10 3 0,-4 1 0,3-2 0,8 0 0,8-3 0,-3 0 0,4 0 0,-2-1 0,7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4:1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24575,'43'3'0,"17"1"0,37 3 0,-28-3 0,-15-1 0,1-1 0,26 0 0,-30-1 0,0 0 0,43 1 0,-28-2 0,-14 0 0,-5-2 0,3-2 0,5-2 0,5-1 0,4 1 0,-6 2 0,-10 1 0,-15 2-6784,-17 0 6784,-9 1 0,-4-1 0,-1 0 0,2 0 0,5 1 0,7-1 0,7 0 6784,8-2-6784,10-1 0,2 1 0,-5 1 0,-8 0 0,-13 0 0,-4 1 0,-9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4:1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24575,'31'0'0,"5"0"0,14-1 0,9-1 0,-1-3 0,9 0 0,-1-1 0,5 1 0,8 0 0,5-1 0,5 1 0,1 1 0,-3 1 0,-2 2 0,1 1 0,4 0 0,1 0 0,-1 0 0,-6 0 0,-11-1 0,-1 0 0,-2-1 0,1 1 0,-2 1 0,-7-2 0,-6-2 0,-4-1 0,5-1 0,5 0 0,16 1 0,16-1 0,-44 4 0,1 1 0,5 0 0,1 0 0,2 0 0,-1 1 0,5-1 0,0 0 0,1 1 0,-1-2 0,-5 1 0,-2-1 0,0 1 0,-1-1 0,43-1 0,-1-1 0,-6 0 0,-13-1 0,-7 2 0,-7-1 0,20 0 0,-34 2 0,3 1 0,6-1 0,2 0 0,4 0 0,-1-1 0,-9 1 0,-2-1 0,36-1 0,-18-1 0,-6 3 0,14-1 0,15 1 0,-43 0 0,1 1 0,-1-1 0,-1 1 0,44-2 0,0 2 0,-44 1 0,1 0 0,3 0 0,0 0 0,43 0 0,-17 0 0,-20-1 0,-13 0 0,3-1 0,1 0 0,8 1 0,9-2 0,9 1 0,19 0 0,-41 0 0,2 1 0,6 0 0,0 0 0,-1 0 0,-1 1 0,-4-1 0,-2 1 0,44-1 0,-20-1 0,-5 1 0,-13 0 0,-13 1 0,3 0 0,3 0 0,15 0 0,-14 0 0,29 0 0,-18 0 0,3 0 0,-18 0 0,-32 0 0,-13 0 0,0-3 0,-4 3 0,3-3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4:3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24575,'10'0'0,"5"0"0,10 0 0,16-2 0,19-2 0,14-2 0,9-2 0,3 1 0,-3 1 0,-5-1 0,-7 2 0,-10-2 0,-4 3 0,-7 2 0,-3 1 0,-6 1 0,-10 0 0,-2 0 0,-6 0 0,-7 0 0,-5 0 0,-4 0 0,3 0 0,6 0 0,4 0 0,7-1 0,3 0 0,3-1 0,-1 1 0,-12 1 0,-7-2 0,-6-6 0,-3 4 0,1-2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5:36.8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 24575,'62'0'0,"-14"0"0,6-1 0,21 0 0,2 0 0,-17-1 0,0 0 0,12 0 0,-5-1 0,9-5 0,20-1 0,-46 4 0,2-1 0,2 1 0,2 0 0,5 1 0,1-1 0,1 0 0,0 1 0,1-1 0,-1 0 0,-4 1 0,-2 0 0,-2 1 0,1 0 0,1 1 0,-1 0 0,-4 1 0,-1 0 0,0 0 0,-2 0 0,38-1 0,-6-3 0,4 1 0,10 0 0,-36 2 0,4 1 0,9-1 0,5 2 0,12-1 0,3 0 0,4 1 0,-1 0 0,-4 0 0,-2 0 0,-7 0 0,-4 0 0,-12 0 0,-4 0 0,-8 0 0,-3 0 0,30 0 0,-19 0 0,-14 0 0,-4 0 0,3 0 0,6 0 0,15 0 0,8 0 0,8 0 0,2 0 0,-14 0 0,-19 0 0,-19 0 0,-17 0 0,-5-1 0,-5 0 0,0 0 0,4 1 0,-4 0 0,11 0 0,-8 0 0,1 0 0,-4 0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5:38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 24575,'35'-3'0,"17"0"0,-13 0 0,35 0 0,21 0 0,-15 1 0,8 1 0,-21 0 0,2 0 0,-1 0 0,30 1 0,-3-1 0,-16 0 0,-6 1 0,-20-1 0,-4 0 0,39-1 0,-7 1 0,6 1 0,-38 0 0,3 0 0,9 0 0,4 0 0,21 0 0,4 0 0,8 0 0,2 0 0,-31 0 0,0 0 0,-1 0 0,29 0 0,-4 0 0,-16 0 0,-2 0 0,-3 0 0,0 0 0,0 0 0,1 0 0,7 0 0,3 0 0,11 0 0,4 0-207,-27 0 0,1 0 0,0 0 207,3 0 0,0 0 0,-1 0 0,-3 0 0,-2 0 0,-2 0 0,21 0 0,-7 0 0,-18 0 0,-6 0 0,25 0 0,-19 0 0,-8 0 0,3 0 621,-5 0-621,-7 0 0,-12 0 0,-12-1 0,-3 0 0,1 0 0,-8 0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7:45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24575,'61'-1'0,"4"-2"0,18 0 0,7 0 0,-6 2 0,7 0 0,-9-1 0,-6 1 0,3-1 0,-11 2 0,0 0 0,-12 0 0,-16 0 0,-12 0 0,-5 0 0,1 0 0,1 0 0,-3 0 0,-7 0 0,-5 0 0,0 0 0,7 0 0,22 0 0,30 0 0,31 0 0,-47 0 0,0 0 0,42 0 0,-17 0 0,-16-1 0,-3-1 0,-15 1 0,-16 0 0,-13 1 0,10 0 0,21 0 0,13 0 0,7-1 0,-10 0 0,-8 0 0,-6-1 0,-12 1 0,-14 0 0,-14 0 0,-3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7:47.1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78 24575,'72'-2'0,"-4"0"0,5-1 0,-15 1 0,3-1 0,12 0 0,10 0 0,1-1-1419,1 1 0,2 0 1,7-1 1418,-18 2 0,5-1 0,2 0 0,3 1 0,1-1-454,9 1 0,3-1 1,2 1-1,0 0 1,-1 0 453,-15 0 0,0 1 0,0-1 0,-1 1 0,0 0 0,-2 0 0,7 0 0,0 1 0,-2-1 0,-2 1 0,-2-1 134,7 1 0,-2 0 0,-3 0 1,-2 0-135,9 0 0,-3 0 0,-3 0-9,-13 0 0,-3 0 0,-2 0 9,18 0 0,-6 0 893,-19 0 1,-5 0-894,17 0 3035,-33 0-3035,-21 0 1155,-5-1-1155,3 0 37,4-1-37,0 1 0,-5 0 0,-7-1 0,-2 2 0,0-2 0,-3 2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8:12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66 24575,'62'-5'0,"-7"3"0,1-1 0,20-1 0,-13 2 0,1 0 0,30 2 0,-26 1 0,3 0 0,3 0 0,-1 0 0,-3 1 0,-3-1 0,-13 1 0,-2 0 0,48-1 0,-46 0 0,1 0 0,0-2 0,0 0 0,2 0 0,-1 0 0,-4 0 0,-1-1 0,0 0 0,0 0 0,49-2 0,0-1 0,-12 0 0,-21 1 0,-19 2 0,-19 1 0,-8 0 0,1 0 0,3 0 0,5 0 0,4 0 0,13 0 0,24-2 0,28-2 0,-45 2 0,0 1 0,39-3 0,-41 2 0,-28 1 0,-24 2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8:17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24575,'47'0'0,"26"0"0,-26 0 0,20 0 0,-42 0 0,5 0 0,4-1 0,3 0 0,6 0 0,2 0 0,-1 0 0,3 1 0,9 1 0,15 3 0,8 0 0,4 2 0,-9 0 0,-11-1 0,-11 0 0,-10-2 0,-7-1 0,-10-1 0,-5-1 0,-4 0 0,-3 0 0,-3 0 0,-3 0 0,0 0 0,3 0 0,1 0 0,1 0 0,-5 0 0,-1 0 0,-4 0 0,0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0:02.1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16383,'62'7'0,"-1"0"0,9-1 0,3-1 0,10 1 0,2-2 0,-1 0 0,0 0 0,2-1 0,-7-1 0,15 2 0,-10-2 0,-58-2 0,11 0 0,4 0 0,15 1 0,21 0 0,-23 1 0,4 0 0,11-1 0,3 1 0,5-1 0,1 0 0,-5 0 0,-3 0 0,-15-1 0,-4 0 0,29 1 0,-19 1 0,-3 1 0,-3-1 0,-6 0 0,-5-3 0,3-1 0,24-2 0,19-1 0,7 1 0,-12 2 0,-25 2 0,-15 0 0,-6 0 0,-4 0 0,-5 0 0,-1 0 0,10 0 0,13 0 0,12-2 0,-1 1 0,-14-1 0,-11 2 0,-16 0 0,-1-1 0,9-1 0,40-1 0,-18-1 0,34 1 0,-53 1 0,1 0 0,-6 1 0,7-2 0,-7 1 0,8-2 0,-26 0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2:43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24575,'15'0'0,"-1"0"0,-8 0 0,20 1 0,29 0 0,16 2 0,14-1 0,-18 0 0,-28-1 0,-15 0 0,-21-1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2:24.0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103 10 24575,'-24'0'0,"-2"0"0,0 0 0,6 0 0,14-2 0,10-1 0,-1 1 0,4 0 0,-4 2 0,1 0 0,1 0 0,0 0 0,-1 0 0,3 0 0,4 1 0,8 0 0,1 0 0,-3 0 0,-5-1 0,0 0 0,1 0 0,0-1 0,-6 1 0,-5-1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5:08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3 24575,'-21'2'0,"6"0"0,7-2 0,5 0 0,3 0 0,6-2 0,-1 0 0,6 0 0,0 2 0,12 3 0,-11-1 0,5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5:11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 24575,'10'0'0,"-2"0"0,5-1 0,10-1 0,8-1 0,-1 1 0,-11 1 0,-22 0 0,-15 1 0,0 0 0,3 0 0,10 0 0,4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5:14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9 24575,'39'-1'0,"5"-2"0,-11 1 0,-4-1 0,-23 3 0,1 0 0,-1 0 0,-35 2 0,-6 1 0,-22 1 0,27-1 0,11-2 0,20-3 0,2 1 0,-1-1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7:00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2893 597 24575,'-10'-18'0,"-18"-14"0,-11-12 0,-8 0 0,-16 5 0,-27 1 0,15 12 0,-10 0 0,9 3 0,-5 1 0,-3-1-497,8 3 1,-2 0-1,-3 0 1,-1 0 496,-7 0 0,-4 1 0,1 1 0,0 1 0,4 1 0,1 1 0,0 1 0,3 1-136,-18-1 0,4 2 1,6 2 135,-13 3 0,13 2 0,33 3 0,7 3 0,-9 6 0,24 8 0,1 6 1942,-5 5-1942,-8 5 451,-8 3-451,-4 1 0,1-1 0,6-2 0,7-1 0,10-2 0,11-6 0,13-7 0,8-7 0,4 0 0,2 2 0,2 2 0,2-1 0,0-2 0,-2-5 0,-3-2 0,0 1 0,0 6 0,0 7 0,0 7 0,0 2 0,0 0 0,-1-1 0,0-5 0,0-7 0,0-7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7:01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24575,'50'6'0,"0"-2"0,7 1 0,20 1 0,7-1 0,11 0 0,1 0 0,-3-1 0,-2-1 0,-8 0 0,-2 0 0,-8 1 0,-2-1 0,-5 0 0,-2 1 0,-10-2 0,-2 0 0,38 3 0,-15 2 0,0 3 0,-3 2 0,-11-2 0,-13-4 0,-21-3 0,-17-3 0,-4-2 0,-5-1 0,0 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7:33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79 24575,'94'-12'0,"-17"2"0,2 1 0,-17 2 0,2 1 0,31-3 0,0 1 0,-32 4 0,0 2 0,27-2 0,7 1-422,-24 1 0,3 1 1,2 0 421,8 1 0,2 1 0,0 0 0,2 1 0,0-1 0,-2 2 0,-6-1 0,-2 0 0,-2 0 154,22 1 1,-5-1-155,-20-2 0,-4 1 0,-8-1 0,-3 0 0,-7-1 0,-1 1 0,48-2 0,-4 1 478,-41 1 0,3 0-478,11 1 0,4 0 0,5 2 0,2-1 0,4 2 0,0 0 0,-5-1 0,-2 1 0,-1-1 0,-1 0 0,0 0 0,1-1 0,1 0 0,-1 0 0,-2 0 0,-1 0 0,-4 1 0,0 0 0,4 0 0,1 0 0,5 0 0,2 1 0,9 0 0,0 0 0,0 1 0,-2-1 0,-10 0 0,-3-1 0,-10-1 0,-5 0 0,37 1 0,-11-1 0,-2-2 0,3 0 0,9 0 0,-41 1 0,1 0 0,8 0 0,2 1 0,6 1 0,3 0 0,12 0 0,2-1 0,8 0 0,4 0-284,-26 0 0,2 0 0,1 0 284,4 0 0,0 1 0,1-1 0,0 1 0,0 1 0,0-1 0,2 1 0,-1 0 0,0 0 0,-3 0 0,0-1 0,0 0 0,4 1 0,1 0 0,-1 0 0,1 1 0,0-1 0,0 1 0,3-1 0,0 1 0,1-1 0,3-1 0,0 1 0,0-1 0,-7-1 0,0 1 0,-3-2 0,-5 0 0,-2 0 0,-3-1 0,14 1 0,-6-1 0,-18 0 0,-5 0 0,42-1 0,-47 0 0,2 0 0,12-1 0,5 0 0,8 1 0,3-1 426,0 0 0,-1 1-426,-10-1 0,-3 0 0,-13 1 0,-2 0 0,38-3 0,-42 1 0,0 0 0,5-1 0,1-1 0,-3-1 0,-2 1 0,28-4 0,-40 4 0,-27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9:16.1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59:16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01:47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1291 0 24575,'21'5'0,"23"7"0,26 8 0,17 9 0,5 8 0,-9 1 0,-7 2 0,0 5 0,0 7 0,-1 12 0,-34-23 0,0 4 0,-1 5 0,0 4 0,3 7 0,0 5 0,1 6 0,-1 2 0,2 7 0,0 1 0,2 3 0,0 1 0,-2-2 0,1 0 0,-1-1 0,-1 0 0,-3-2 0,-1 2-272,-12-19 1,1 3-1,-1 2 272,1 4 0,-1 1 0,-1 2 0,-1 3 0,0 1 0,-2 0 0,0-2 0,-3 0 0,0-3-1,2 21 0,-3-3 1,-4-9 0,-2 0 0,-5-2 0,-1 2 0,-4-19 0,-2 3 0,0 2-398,0 12 0,-2 2 0,0 3 398,0-13 0,0 1 0,-1 1 0,0 1 0,0 2 0,0 1 0,0 0 0,-2-1 0,1-2 0,-1-2 0,-1 1 0,0-3 0,-2 19 0,-1-3 0,-2-2-189,-1-9 1,-2-2 0,-2 0 188,-3-2 0,-1-1 0,-3 1 0,-3 3 0,-2 0 0,-1 3-212,-5 12 0,-1 2 0,-1 1 212,7-21 0,0 0 0,1 1 0,0-3 0,-5 17 0,0-2 0,3-4 0,4-14 1,2-2 0,2-8-1,1 0 0,3-9 1116,-3 7-1116,2-19 580,-2-5-580,-3 3 1514,-2 1-1514,3-5 0,2-7 0,-4 0 0,-10 5 0,-13 10 0,-10 9 0,-4 0 0,2-6 0,5-9 0,2-10 0,-3-1 0,-12 0 0,-16 3 0,-14 1 0,43-12 0,-1 0 0,-2-1 0,1 1 0,-2-1 0,0-1 0,1 0 0,0-1 0,1-1 0,1 0 0,2 0 0,2-1 0,-39 8 0,8 0 0,3-1 0,-15 4 0,38-9 0,-3 0 0,-5 3 0,-1-1 0,2 1 0,1-1 0,-33 9 0,32-8 0,28-6 0,13-4 0,5-1 0,3-1 0,1-1 0,0 1 0,-3 0 0,-3 2 0,1 0 0,1 1 0,3-1 0,4-1 0,1-2 0,1 0 0,-4-1 0,1 1 0,2-1 0,15-19 0,36-51 0,-25 30 0,19-32 0,-39 65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2:45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177 1 24575,'-38'7'0,"-6"2"0,13-3 0,-1 1 0,22-6 0,0 0 0,3-1 0,4 0 0,1-1 0,3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01:49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0 184 24575,'40'-7'0,"45"-16"0,-23 7 0,-8 0 0,0-1 0,2-3 0,2-2 0,-18 5 0,-19 8 0,-11 5 0,26-4 0,-15 2 0,26-4 0,-34 6 0,1 1 0,-14 1 0,-11 3 0,4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01:50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24575,'-8'62'0,"2"-3"0,4-17 0,1-2 0,1-5 0,1-4 0,4 4 0,2 1 0,3 3 0,0 0 0,-1-6 0,-3-1 0,-1 0 0,-1 1 0,-1 2 0,-1-5 0,0-9 0,1-13 0,-2-6 0,2-6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02:54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24575,'61'-3'0,"26"-6"0,-21 4 0,26-4 0,-41 6 0,20-1 0,-20 0 0,-1 1 0,14 1 0,-12 0 0,0 0 0,20 2 0,-21-1 0,4 1 0,3-2 0,3 0 0,1 1 0,2-1 0,3 0 0,0-1 0,1 1 0,0 1 0,-1 0 0,-1 0 0,-3 0 0,-2-1 0,-1 1 0,-1 1 0,-5-1 0,-2 0 0,43 0 0,-7 0 0,-12 1 0,3 0 0,0 0 0,-2 0 0,0 0 0,9 0 0,-31 1 0,3 0 0,6 1 0,2 1 0,8 0 0,2 2 0,-2 1 0,0 1 0,0-1 0,1 1 0,1 0 0,-1 0 0,-3 0 0,-1-1 0,-4 0 0,-1 0 0,-7 0 0,0-1 0,0 0 0,0 0 0,0 0 0,1 0 0,-1-1 0,-1 0 0,-6-1 0,-1 0 0,38 1 0,0-1 0,-39-1 0,1 0 0,9 0 0,3 0 0,3 1 0,2-1 0,2 1 0,2 0 0,8 1 0,3 0 0,5 1 0,3 0 0,7 1 0,1-1 0,-3-1 0,-1 0 0,-7-1 0,-1-1 0,-6-1 0,-1-1 0,6 0 0,3 0 0,10 1 0,2-1 0,-32 1 0,1-1 0,-1 1 0,30 0 0,-2 0 0,-17 0 0,-4 1 0,-7-1 0,-1 0 0,-1 0 0,2 0 0,8-1 0,2 1 0,4-1 0,0 0 0,0 0 0,0 0 0,2-1 0,-2 0 0,-5 0 0,-1-2 0,-1 0 0,-2 0 0,-6-2 0,-1 1 0,-4-1 0,0 0 0,0 1 0,-2 1 0,-3 0 0,-2 1 0,-4 0 0,-2 0 0,33 1 0,-7-2 0,3 0 0,16 2 0,-37 0 0,3 1 0,8-1 0,3 2 0,7-1 0,1 1 0,3-1 0,1 1 0,2 0 0,-1 0 0,-3 0 0,-1 0 0,1-1 0,0 1 0,2 0 0,1 0 0,-2 1 0,-1-1 0,-3 1 0,-3 0 0,-9 0 0,-3-1 0,-8 1 0,0-1 0,1 0 0,1 0 0,5 0 0,1-1 0,0 0 0,-2 0 0,-5-1 0,-3-1 0,39-2 0,-13 0 0,11 0 0,-41 2 0,1 1 0,2-1 0,-1 0 0,38-1 0,-5 0 0,0 0 0,0-1 0,-3 0 0,-26 2 0,-17 1 0,-8-1 0,0 1 0,-1 0 0,-3 0 0,1 0 0,5 0 0,-1-1 0,-5 1 0,-11 1 0,-10 0 0,-5-2 0,0 1 0,-1-1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06:49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734 1 24575,'-86'3'0,"5"-1"0,22-2 0,-7 0 0,-7 0 0,-2 0 0,4 0 0,11 0 0,11 0 0,11 0 0,7 0 0,8 0 0,10 0 0,6 0 0,6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07:30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2381 103 24575,'-22'0'0,"-23"0"0,-46 0 0,26-1 0,-4 0 0,-4 0 0,-3-2 0,-15 0 0,-3-1 0,-1-1 0,-1-1 0,-1 1 0,-2 1 0,31 2 0,0-1 0,2 1 0,-21 1 0,5 0 0,9 1 0,4 0 0,13-1 0,3 0 0,-34-1 0,10-3 0,-9-1 0,-1-1 0,11 1 0,19 3 0,22 0 0,12 2 0,10 0 0,4 0 0,4 0 0,-5-1 0,-9-1 0,-8-1 0,-6 0 0,1 0 0,4 1 0,5 2 0,13 0 0,2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07:33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24575,'14'-2'0,"7"0"0,15 2 0,21 0 0,16 0 0,7 0 0,-5 0 0,-11-1 0,-13 0 0,-5-1 0,-6 1 0,-6 1 0,8-1 0,3-2 0,2-1 0,-9 1 0,-10 0 0,-1 1 0,1 0 0,-1 0 0,-10 1 0,-10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0:17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1 446 24575,'54'-2'0,"1"-1"0,2 1 0,22-2 0,-13 1 0,-4-1 0,-14-2 0,5 1 0,-10 0 0,-15 1 0,3 0 0,11-2 0,12-2 0,15-1 0,7 1 0,10 2 0,2 2 0,-1 0 0,-5-1 0,-8-2 0,-7-1 0,-10-1 0,-12 2 0,-14 1 0,-6 2 0,0 0 0,13-3 0,15-4 0,1 0 0,-7 0 0,-12 4 0,-9 0 0,5 0 0,1-1 0,-2 2 0,-10 3 0,6-2 0,9-1 0,14-4 0,2 0 0,-10 3 0,-22 3 0,-9 1 0,-22-8 0,0 0 0,-25-20 0,-4-6 0,-6-5 0,11 9 0,20 17 0,11 11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0:18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 24575,'1'7'0,"2"2"0,-2-4 0,0 5 0,-3 5 0,-6 16 0,-5 13 0,-8 4 0,-1-4 0,2-13 0,5-10 0,7-9 0,5-7 0,2-4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3:10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1438 300 24575,'-9'0'0,"2"0"0,-9 4 0,-14 1 0,-19 3 0,13-3 0,-4-2 0,27-3 0,-1 1 0,-6 0 0,-11 0 0,-23-1 0,-14-2 0,-3-4 0,11-1 0,15 0 0,12 2 0,8 2 0,-1 2 0,-8 0 0,-10-1 0,-1 1 0,5 0 0,3 0 0,3 1 0,-4 0 0,1 0 0,6 0 0,8 0 0,7 0 0,0 1 0,-8 0 0,-11 0 0,-9 0 0,-4-1 0,3 0 0,5 0 0,-3 0 0,0-1 0,6-1 0,11 1 0,16-5 0,13-12 0,12-20 0,9-15 0,3-6 0,-5 7 0,-10 17 0,-7 15 0,-4 12 0,-1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3:11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24575,'34'35'0,"2"2"0,4 9 0,-2 0 0,-2-1 0,-4-6 0,-6-10 0,-6-9 0,-8-10 0,-5-5 0,0 0 0,0-1 0,5 0 0,-5-1 0,-1-2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2:47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214 0 24575,'-16'0'0,"-2"0"0,-4 1 0,3 0 0,7 0 0,5 0 0,-4-1 0,-5 1 0,-5 1 0,-2 0 0,5 0 0,2 0 0,7-2 0,3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3:12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2633 803 24575,'-9'0'0,"-1"0"0,-6 0 0,-5 0 0,-4 0 0,-6-1 0,-7 0 0,-7-2 0,-11 0 0,-6 0 0,0 0 0,5 0 0,10 0 0,1-1 0,-8-2 0,-18-2 0,23 2 0,-2-1 0,-7-2 0,-3 0 0,-6-2 0,-1-1 0,3 0 0,2 0 0,7 1 0,3 1 0,-35-5 0,23 6 0,10 2 0,10 1 0,4 1 0,2 1 0,0-1 0,-3 1 0,0 0 0,-13-1 0,-15-3 0,-23-5 0,37 6 0,-2-2 0,1 1 0,0-1 0,5 2 0,2 1 0,-20-4 0,29 6 0,23 2 0,11 1 0,-5 1 0,-6 0 0,-10-1 0,-8-1 0,-5-2 0,-2 0 0,7 1 0,10 1 0,15 0 0,15-10 0,41-38 0,-12 13 0,7-7 0,2-4 0,21-26 0,-27 28 0,-1-1 0,20-31 0,-29 34 0,-16 25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3:13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24575,'0'14'0,"-2"9"0,-1 11 0,1 10 0,0 4 0,3 9 0,6 9 0,10 9 0,12 0 0,6-10 0,-1-15 0,-9-18 0,-12-14 0,-3-14 0,3-19 0,-6-17 0,3 10 0,-9-2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5:18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789 72 24575,'-82'2'0,"41"0"0,-12-1 0,-2 1 0,-1-1 0,-9 0 0,-7-1 0,5-1 0,5 0 0,3-2 0,-2-1 0,5 2 0,16-4 0,21-5 0,19-6 0,3 4 0,1-3 0,-2 14 0,-1-1 0,-1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5:19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1 197 24575,'19'-23'0,"14"-19"0,-11 15 0,13-18 0,-21 26 0,2-1 0,-4 5 0,-5 11 0,-4 3 0,-2 1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5:20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24575,'20'35'0,"15"16"0,6 7 0,8 7 0,-1-4 0,-8-12 0,-5-9 0,-16-23 0,-7-18 0,-9-3 0,1-3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5:26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 24575,'54'7'0,"-14"-1"0,-4-1 0,-16 0 0,-4 6 0,1 7 0,0 11 0,-3 8 0,-6 3 0,-4 0 0,-2-3 0,-3 0 0,-3 0 0,-3-3 0,-8-1 0,-9-3 0,-14 0 0,-8 3 0,-4 3 0,7-1 0,9-5 0,8-7 0,7-8 0,2-5 0,3-3 0,5-3 0,5 0 0,10-1 0,5-1 0,3 1 0,1-1 0,0 0 0,8 2 0,11 0 0,12 4 0,5 0 0,0 6 0,-4 7 0,-3 12 0,-4 9 0,-8-3 0,-9-5 0,-12-10 0,-8-4 0,-3 4 0,-5 7 0,-4 10 0,-3 5 0,-1 1 0,0-6 0,-1-3 0,-2-2 0,-3 3 0,-2 0 0,1-4 0,1-7 0,3-9 0,-3-4 0,-3-1 0,-2 1 0,-1 0 0,4-2 0,3-2 0,5-4 0,4-3 0,3-1 0,1-2 0,-2 1 0,2-1 0,1 1 0,14 0 0,14 2 0,6 1 0,4 1 0,-2 3 0,-17-5 0,1 6 0,-11 3 0,2 12 0,-1 10 0,-1 4 0,-2 0 0,-1-2 0,-1-1 0,-2-2 0,-2-2 0,-3 2 0,-3 2 0,-1 4 0,-5 5 0,-1 3 0,-3 3 0,-1 0 0,3-8 0,3-7 0,3-10 0,1-4 0,-1-3 0,-1-1 0,0-2 0,0-1 0,2-1 0,-2 0 0,-1 4 0,-2 2 0,-2 2 0,2-4 0,4-4 0,6-7 0,2-4 0,3-3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6:1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701 856 24575,'-36'-31'0,"-31"-13"0,21 17 0,-4-1 0,-9-3 0,-3 0 0,0 1 0,1 2 0,12 6 0,3 1 0,-13-8 0,28 13 0,29 10 0,-5-4 0,-6-2 0,-6-1 0,-1 1 0,8 0 0,14-5 0,33-21 0,-3 4 0,5 2 0,6-4 0,2 2 0,1-1 0,7-9 0,0 0 0,-8 5 0,-4 1 0,10-12 0,-50 39 0,-26 24 0,9-1 0,-8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6:12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24575,'1'19'0,"1"18"0,2 14 0,2 20 0,2 12 0,3 11 0,-5-44 0,0 0 0,6 37 0,-3-25 0,-4-30 0,-2-18 0,-3-12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18:49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1 215 24575,'90'0'0,"-32"-1"0,5 0 0,20-1 0,7 0 0,-11-2 0,5 0 0,-7 1 0,-2 0 0,0 0 0,-3-1 0,5 0 0,-4 0 0,4 1 0,1 0 0,-9 0 0,5 1 0,2-1-288,6 0 0,2 0 0,-2 0 288,-5 0 0,-2 1 0,0 0 0,0 0 0,-1-1 0,-2 0 0,29-1 0,-4 1 71,-4 0 0,-2 0-71,-6 0 0,0-1 0,-5 0 0,0 0 0,4-2 0,0-1 0,0 0 0,-1 0 0,0 1 0,-1 0 0,-7 1 0,-3 0 0,-5 1 0,-1 0 0,-2 0 0,0 0 324,1 0 1,-1 0-325,4 0 0,1 0 36,2 0 1,1 0-37,5 0 0,1 1 0,3-1 0,3 1 0,8 1 0,3 0 0,0 1 0,2 0 0,1 1 0,1-1 0,-32 1 0,1 0 0,-1 0 0,29 0 0,-1 0 0,1 0 0,-2 0 0,-11 0 0,-5 0 0,-13 0 0,-6 0 0,25 0 0,-39-1 0,-22 0 0,-16 0 0,-5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20:45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6504 298 24575,'-56'-11'0,"-29"-3"0,21 6 0,-8 0 0,7 1 0,-4 0 0,-5-1-1258,-1 1 0,-4-1 0,-4 0 0,-3 0 1258,1 1 0,-3-1 0,-3 1 0,-2-1 0,-2 0-513,3 1 0,-3-1 0,-2 0 1,-1-1-1,-1 1 0,0 0 513,8 1 0,-1 0 0,-1 0 0,0 0 0,1 0 0,0 1 0,3-1 0,-7 1 0,2-1 0,1 1 0,1 0 0,1 1 0,3-1 95,-8 0 1,1 0-1,2 1 1,3 0-1,5 1-95,1 1 0,4 0 0,4 2 0,4 1-19,-1 1 0,4 2 1,2 1 18,-23 3 0,4 1 968,14-1 1,3 1-969,0-1 0,1 0 1970,3-1 0,0 1-1970,-5 1 0,-2 1 0,-11 2 0,-4 0 0,21-3 0,-3 0 0,-1-1 0,-3-1 0,0 0 0,0-2 0,5 0 0,0 0 0,4-2 860,-11 0 0,8-1-860,-16-1 91,33 1-91,12 1 0,-4 5 0,-1 4 0,3 6 0,5 5 0,0 7 0,-3 10 0,0 1 0,4-6 0,9-11 0,7-8 0,-4 3 0,-14 12 0,-11 12 0,-4 2 0,7-6 0,16-14 0,9-10 0,12-9 0,2-1 0,2-1 0,-7 3 0,-4 2 0,-2 2 0,11-4 0,64-12 0,28-12 0,9-3 0,-38 10 0,1-1 0,44-12 0,-13 0 0,-51 10 0,-2 0 0,-18 5 0,-16 6 0,-4 3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2:49.0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 24575,'28'2'0,"10"2"0,7 2 0,-1 0 0,-14-1 0,-11-3 0,-5-1 0,-1 1 0,0 0 0,-3 0 0,3-1 0,-2-1 0,3 0 0,0-5 0,-16-7 0,-19-6 0,8 5 0,-10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20:46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387 1096 24575,'-22'0'0,"2"0"0,-4-1 0,7 0 0,2 0 0,-4 0 0,-1 1 0,-1 0 0,6 0 0,5 0 0,3 1 0,-1 1 0,2-3 0,1-1 0,3-9 0,-3-12 0,-7-43 0,-1-2 0,-3-12 0,3 9 0,-1-5 0,0-2-170,0-6 1,0-1 0,0 2 169,3 8 0,0 3 0,2 7 0,2 5 0,2 10 0,2 5 0,3 45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20:55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 24575,'36'0'0,"44"0"0,-16-2 0,2 1 0,3 0 0,-14 0 0,-1-1 0,11 0 0,2 0 0,-7 1 0,-2-1 0,36-1 0,-7 1 0,6-1 0,-38 1 0,1-1 0,5 1 0,0-1 0,4 1 0,1 1 0,3-1 0,-1 1 0,1 0 0,-1 0 0,0 0 0,0 1 0,-2-1 0,-1 0 0,1 0 0,0-1 0,2 1 0,-2-1 0,-1 0 0,-3-1 0,-8 0 0,-4 0 0,25-2 0,-23 0 0,-9 0 0,5 1 0,11 0 0,25 0 0,-31 2 0,3 1 0,9-1 0,2 1 0,7-1 0,2 0 0,4 1 0,2 0 0,13 1 0,1 1 0,3 1 0,-1 1 0,-4 0 0,-2 1 0,-13 0 0,-4-1 0,-13 0 0,-1-1 0,7 0 0,3-2 0,10 0 0,3 0 0,7 0 0,1 0 0,-8 0 0,-3 0 0,-14 0 0,-5 0 0,35 0 0,-11 0 0,3 0 0,1 0 0,-2-1 0,-10 0 0,-2-2 0,-3-1 0,2-1 0,-3 0 0,-14 1 0,-16 1 0,-19 0 0,-11 2 0,-8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20:58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 24575,'32'0'0,"20"0"0,5 0 0,14-1 0,13 0 0,7 0 0,-19-1 0,5 0-915,5 1 0,10-1 1,6 2 914,-4-1 0,6 1 0,2 0 0,2 0-365,-15 1 1,1-1-1,2 1 1,-1 0-1,1 1 365,0-1 0,1 1 0,0 0 0,-2 0 0,-2 0 0,7 1 0,-2 0 0,-3 0 0,-4 0-71,3 1 1,-4-1 0,-5 1 70,13 0 0,-8-1 0,-21-1 0,-4-1 0,-8 0 0,-3 0 1789,41-1-1789,-42 0 0,2-1 1358,8 0 1,3 0-1359,11 0 0,2 0 136,5 0 0,0 0-136,-3 1 0,-1-1 0,-6 0 0,-2 0 0,-4 0 0,-2-1 0,1 0 0,0 1 0,3 0 0,0 0 0,3 0 0,0 0 0,-4 1 0,-1 0 0,-1 0 0,-1 0 0,-4 0 0,1 0 0,2 0 0,1 0 0,6 1 0,2-2 0,-2 1 0,1-1 0,0-1 0,-1-1 0,-4 0 0,-1-1 0,0 0 0,2-1 0,3 0 0,1 1 0,4 0 0,0 1 0,4 0 0,-1 2 0,-2 0 0,0 0 0,0 1 0,-1 0 0,-4 0 0,-1-1 0,-4 0 0,-2 0 0,-2 0 0,-2 0 0,-7-1 0,-1-1 0,39-1 0,-8-2 0,-2-1 0,-3 0 0,-8 1 0,-17 1 0,-21 2 0,-12 2 0,-10 1 0,-2-1 0,-3 1 0,-1-1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3:23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24575,'44'2'0,"14"1"0,19 0 0,7-1 0,-6-2 0,-14-3 0,-23 1 0,-17 0 0,-10 0 0,7 1 0,18-1 0,11-1 0,4 0 0,-2 0 0,4 2 0,11 1 0,2 0 0,-5 0 0,-18 0 0,-17 0 0,-7 0 0,-5 0 0,-1 0 0,-3 0 0,-2 0 0,0 0 0,1 0 0,5 0 0,3 0 0,-1 0 0,-8 0 0,-6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3:26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24575,'8'3'0,"13"2"0,-2 0 0,21 1 0,-9-2 0,5 0 0,-6-2 0,-3-2 0,0 0 0,-4 0 0,-1 0 0,-4 0 0,0 0 0,0 0 0,3 0 0,7 0 0,7 0 0,9 0 0,1 0 0,-6 0 0,-5 0 0,-1 0 0,6 1 0,5 0 0,2 0 0,-3 1 0,-1 0 0,4-1 0,4 1 0,4 0 0,3 1 0,-2 0 0,1-1 0,-4 0 0,-7 0 0,-7-1 0,0 0 0,5 0 0,5-1 0,6 1 0,0 1 0,-1 0 0,0 0 0,-1 0 0,7-1 0,5 1 0,3-1 0,3 2 0,-7-2 0,-4 2 0,-3-1 0,0 0 0,6 0 0,-1-1 0,-8 1 0,-24-1 0,-9-1 0,-11 0 0,9 0 0,13 0 0,9 1 0,5 1 0,-1-1 0,-7-1 0,0 0 0,-4 0 0,1 0 0,-1 0 0,-5 0 0,3 0 0,3 0 0,8 0 0,1 0 0,-1-1 0,-4 0 0,-5 0 0,-1 0 0,-5 0 0,-5 0 0,-2 0 0,-2 0 0,-1 1 0,-2 0 0,-5 0 0,-6 0 0,0 0 0,0 0 0,2 0 0,-3 0 0,1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3:35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24575,'16'3'0,"10"1"0,6 2 0,17-2 0,6 0 0,7-3 0,9 0 0,0-1 0,24 0 0,-32-1 0,5 0 0,15 0 0,3 0 0,6-1 0,-2 0 0,-10 0 0,-4 1 0,-13-1 0,-4 1 0,27-3 0,-6 0 0,15-1 0,-40 2 0,1 1 0,8-1 0,0 1 0,-1 0 0,-1 0 0,-5 1 0,-2-1 0,42-1 0,-8 2 0,-37 0 0,2 0 0,5 1 0,1 0 0,4 0 0,0 0 0,-1 0 0,-1 0 0,-9 0 0,-3 0 0,41-3 0,-7-2 0,5-2 0,8-1 0,0 2 0,-11 2 0,-20 3 0,-18 1 0,-8 0 0,2 0 0,18 1 0,21 1 0,18 2 0,-44-1 0,1-1 0,-4 0 0,0 1 0,-1-1 0,1 0 0,-2 0 0,0 0 0,48 4 0,-7 0 0,-23-1 0,-22-3 0,-19-1 0,-12 0 0,-7-1 0,-3 0 0,-3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4:44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939 0 24575,'-27'2'0,"-26"0"0,-40-1 0,36-1 0,-2 1 0,2-1 0,1 1 0,-27 2 0,38 0 0,26 0 0,12 4 0,-1 4 0,-3 4 0,-2 4 0,1-3 0,1-1 0,2-5 0,1-1 0,1-3 0,0 0 0,2 0 0,0-1 0,-1 1 0,-2 0 0,-3 3 0,-1-1 0,3-2 0,2-1 0,1-2 0,1 2 0,-1 0 0,-2 2 0,1 1 0,0 2 0,-2 4 0,-2 1 0,2 0 0,2-4 0,4-5 0,1-2 0,-1 2 0,-1 3 0,-1 2 0,-3 5 0,-4 6 0,-3 7 0,-3 2 0,3-5 0,5-8 0,5-10 0,2-3 0,-1 0 0,-2 2 0,0 1 0,0 0 0,0 1 0,-2 2 0,-3 2 0,2-1 0,10-4 0,14-5 0,44-3 0,-26 0 0,31 0 0,-46 0 0,-1 0 0,-7 0 0,-14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4:45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49 195 24575,'-5'-30'0,"1"4"0,0 0 0,2 6 0,-1 4 0,0 6 0,0 0 0,-1-3 0,-2-2 0,-1 0 0,2 6 0,3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6:26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0 159 24575,'36'1'0,"21"0"0,10 0 0,-5 1 0,-18-2 0,-22 0 0,-1 0 0,1 0 0,3 0 0,-2 0 0,-5 0 0,-6 0 0,-2 0 0,4 1 0,4 0 0,1 1 0,4 0 0,-8-1 0,12 0 0,-5 0 0,1 0 0,-8-1 0,-14-11 0,-11-22 0,2 6 0,-4-18 0,10 23 0,-1 1 0,2 10 0,1 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6:27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483 0 24575,'-8'15'0,"-10"13"0,-14 15 0,-18 21 0,-15 11 0,28-33 0,-2 1 0,0 2 0,0 1 0,5-2 0,2-1 0,-16 31 0,21-23 0,16-27 0,8-16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2:50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33 24575,'35'-9'0,"-5"2"0,4 1 0,-17 4 0,6-1 0,-11 2 0,1 0 0,-3 1 0,-4 0 0,2-1 0,4 0 0,3 0 0,-4 0 0,-5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7:17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28 109 24575,'0'23'0,"-4"24"0,-4 36 0,3-24 0,-3 8 0,6-55 0,1 5 0,1-9 0,3-3 0,15 0 0,42-8 0,-7-3 0,9-2 0,24-3 0,8 0 0,-18 4 0,3-1 0,0 1 0,0 1 0,0 1 0,-1 1 0,-7 2 0,0 0 0,-4 1 0,14 1 0,-8 0 0,22 2 0,-32 3 0,-34-6 0,-12-8 0,-28-38 0,-6-16 0,-13-16 0,-7 5 0,5 28 0,10 16 0,10 19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7:18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1 24575,'-12'43'0,"-13"19"0,-14 20 0,14-33 0,-1 0 0,2-2 0,1-2 0,-19 33 0,9-21 0,12-22 0,8-13 0,8-16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47:36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24575,'31'0'0,"34"0"0,-10 0 0,-2 0 0,4 0 0,34 0 0,-32 0 0,2 0 0,-2 0 0,-2 0 0,34 1 0,-13 1 0,-15 2 0,-4 0 0,2-1 0,4-1 0,15 0 0,19 0 0,-40 0 0,1 0 0,3 0 0,0 0 0,-2 0 0,-1 0 0,-6-1 0,-1 0 0,39-1 0,0 0 0,1 0 0,4 1 0,1 1 0,-3 0 0,-2-1 0,-8-1 0,2 1 0,-2 1 0,8-1 0,-43 0 0,1-1 0,0 0 0,1-1 0,4 0 0,0 0 0,3 1 0,0-1 0,6 1 0,2 1 0,0 0 0,0 0 0,-3 0 0,-3 0 0,-8 0 0,-3-1 0,26 0 0,-16 0 0,-7 0 0,3 0 0,5-3 0,-6 0 0,-16 1 0,-18 0 0,-15 2 0,-4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59:28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0 971 24575,'0'31'0,"0"15"0,0 27 0,0 13 0,2-33 0,1 3 0,3 9 0,0 1 0,1 2 0,0 1 0,0-3 0,1-3 0,0 28 0,-5-42 0,17-37 0,61-43 0,-4-1 0,13-6 0,-21 12 0,6-2 0,6-2 0,2 1-788,1 0 0,3 0 1,4-1-1,2-1 1,2 1 787,-5 1 0,2 0 0,1 0 0,3 0 0,1-1 0,1-1-534,-16 5 0,1 0 0,2 0 0,1-1 0,0 0 0,0 0 0,1-1 0,-1 0 534,1-1 0,2 0 0,-1 0 0,0-1 0,1 0 0,-1 0 0,0-1 0,0 1 0,-1-1 0,1-1 0,0 0 0,-1 0 0,0 0 0,-1 0 0,-1 0 0,-2 0-245,3-1 1,0 0 0,-1-1-1,-1 1 1,-3 0 0,-2 1-1,-2 0 245,10-5 0,-2 1 0,-3 0 0,-4 2 0,-5 1 0,17-9 0,-6 3 0,-12 3 0,-13 5 0,-12 4 628,-3 1 1,-30 18-1,-10 6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51:38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24575,'27'0'0,"18"0"0,19-2 0,5-1 0,-3-1 0,-13 0 0,-7 2 0,-4 1 0,-3 1 0,0 0 0,-2 0 0,2 0 0,2 0 0,4 1 0,2 0 0,-7 1 0,-10-1 0,-13-1 0,-9 0 0,4 1 0,3 1 0,2 0 0,2 0 0,-6-1 0,-4-1 0,2 0 0,-8 0 0,2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8:51:4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24575,'19'0'0,"32"3"0,-15-2 0,41 5 0,-18 0 0,19 0 0,3-2 0,-17-1 0,-16-2 0,-9 1 0,-2 0 0,0-1 0,-4 0 0,-9 0 0,-7-1 0,-5 0 0,-2 0 0,-2 0 0,2 0 0,-1 0 0,1 0 0,5 0 0,15 0 0,10 0-6784,0 0 6784,-13 0 0,-13 0 0,-7 0 0,0 0 0,-1 0 0,3 0 0,3 0 6784,6 0-6784,4 0 0,-2 0 0,-6 0 0,-6 0 0,-6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9:00:18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24575,'30'0'0,"19"0"0,16 0 0,6-1 0,-13-2 0,-12 0 0,-9 1 0,-11 1 0,-7 1 0,-2 0 0,2 0 0,7 0 0,9 0 0,14 0 0,9-1 0,6 0 0,-4-1 0,-8 0 0,-6 0 0,-3 1 0,2-1 0,3 0 0,3-3 0,0-1 0,-5 1 0,-9 1 0,-6 1 0,-1 2 0,4 0 0,0 1 0,0 0 0,-5 0 0,-5-1 0,-4 0 0,1-1 0,5 1 0,5 0 0,-2 0 0,-9 0 0,-10 1 0,-1 0 0,-5 0 0,3 0 0,-6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9:00:20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 24575,'72'0'0,"-2"0"0,3 0 0,-23 0 0,2 0 0,32 0 0,-2 0 0,0-1 0,-31 0 0,1-1 0,43-1 0,-25-2 0,-20 1 0,-14 1 0,-4-2 0,-4 1 0,-4 1 0,-1-1 0,4 1 0,5-2 0,13-2 0,3 0 0,-1 0 0,-9 2 0,-10 1 0,-6 1 0,-4 1 0,-1 0 0,1 0 0,-1 1 0,-3 1 0,-7 0 0,-3 0 0,-2 0 0,1-1 0,1 0 0,-1 1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2:52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24575,'22'3'0,"10"0"0,2-3 0,-3 0 0,-13 0 0,-8 0 0,-1 1 0,9-1 0,2 2 0,-6-1 0,-5-1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2:53.4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24575,'59'0'0,"0"0"0,-5 0 0,-14-1 0,-21 0 0,-4 0 0,3 0 0,0 1 0,-6 0 0,-5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5T07:43:07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 24575,'29'0'0,"18"0"0,-4 0 0,32-2 0,-7-2 0,-18 1 0,3-1 0,5 1 0,1 0 0,7 1 0,2 1 0,8 1 0,1 1 0,0 0 0,0 0 0,7 0 0,1 0 0,-2-1 0,-1 0 0,1 0 0,-1 0 0,3 0 0,0 0 0,-8 0 0,-1 0 0,-3 0 0,0 0 0,-4 1 0,0 0 0,1 0 0,1 1 0,4 2 0,2-1 0,-1 1 0,0-1 0,-5 1 0,-3-2 0,-10 0 0,-2-1 0,-1-1 0,2 0 0,6 0 0,4 0 0,17 0 0,6 0 0,-18 0 0,2 0 0,1 0 0,2 0 0,-1 0 0,0 0 0,-3 0 0,-1 0 0,-3 0 0,16 0 0,-7 0 0,-19 0 0,-6 0 0,18 0 0,-35 0 0,-19 0 0,-9 0 0,-1 0 0,7 0 0,0 0 0,24 0 0,15 0 0,19-1 0,5-1 0,-13 1 0,-5 0 0,4 1 0,14 0 0,11-2 0,3 0 0,-15-1 0,-20 0 0,-21 2 0,-20 1 0,-7 0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536F9A-AD9C-4E01-B03F-7B74D2F599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182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662A35D-05C7-45ED-9FE9-AE7F63F04875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403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536F9A-AD9C-4E01-B03F-7B74D2F5995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66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E5E5A26-E453-46DF-A25C-7E449FE387EB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399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A224D-F87C-4358-9CF5-0304C3D89C5B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B706-30D3-49D9-AD32-D527D62B9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03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96B9F-13A5-4BA7-806E-9A23B47D3628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9E68-CA18-4755-9840-AD01C5E439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77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746C1-1FB3-4E55-B452-D8B8271D7086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98A8-DA8B-4985-A519-F6B47AE32D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519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78C6-4DD2-41B3-B249-05BCC308775F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2888-9072-41DC-9A6B-69B0CAE4B9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63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8B68D-A629-4245-BEE3-CC802D3A9134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C3EA6-2DAB-4709-96D6-D3EBD12690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6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7387C-EDC3-48F0-9643-30D204920C4B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93541-9074-4D71-8170-2BB3E8E4BC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76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30B67-ACA3-4681-B595-3DF33D786EAD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B6A7F-7E29-402C-94FA-726906C174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7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A29A8-747D-4986-8525-8D9354667032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44379-6C5B-417E-BD21-BFE38F8FE7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311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7FD70-76CF-4F68-9D9C-4BA7982C3258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2921D-9411-447C-971D-C60D9ED358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6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44ECC-39DC-4E27-B3E1-72A8F99DE4A2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565E1-4D29-421E-A2AC-F07E56860E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5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1750-E2AE-47F3-AE58-6C124DA69903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A6A7E-5B54-4671-8512-8BA60626D2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227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9447A906-F469-4A6D-9E1B-FF595D5A2191}" type="datetime1">
              <a:rPr lang="zh-TW" altLang="en-US"/>
              <a:pPr>
                <a:defRPr/>
              </a:pPr>
              <a:t>2022/6/25</a:t>
            </a:fld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F0EA8E3-911E-4F39-97C3-3E5538C708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customXml" Target="../ink/ink52.xml"/><Relationship Id="rId4" Type="http://schemas.openxmlformats.org/officeDocument/2006/relationships/customXml" Target="../ink/ink49.xml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57.png"/><Relationship Id="rId18" Type="http://schemas.openxmlformats.org/officeDocument/2006/relationships/customXml" Target="../ink/ink61.xml"/><Relationship Id="rId3" Type="http://schemas.openxmlformats.org/officeDocument/2006/relationships/image" Target="../media/image52.pn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customXml" Target="../ink/ink58.xml"/><Relationship Id="rId17" Type="http://schemas.openxmlformats.org/officeDocument/2006/relationships/image" Target="../media/image59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10" Type="http://schemas.openxmlformats.org/officeDocument/2006/relationships/customXml" Target="../ink/ink57.xml"/><Relationship Id="rId19" Type="http://schemas.openxmlformats.org/officeDocument/2006/relationships/image" Target="../media/image60.png"/><Relationship Id="rId4" Type="http://schemas.openxmlformats.org/officeDocument/2006/relationships/customXml" Target="../ink/ink54.xml"/><Relationship Id="rId9" Type="http://schemas.openxmlformats.org/officeDocument/2006/relationships/image" Target="../media/image55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customXml" Target="../ink/ink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customXml" Target="../ink/ink6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1.png"/><Relationship Id="rId4" Type="http://schemas.openxmlformats.org/officeDocument/2006/relationships/customXml" Target="../ink/ink21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25.png"/><Relationship Id="rId4" Type="http://schemas.openxmlformats.org/officeDocument/2006/relationships/customXml" Target="../ink/ink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customXml" Target="../ink/ink30.xml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9.xml"/><Relationship Id="rId10" Type="http://schemas.openxmlformats.org/officeDocument/2006/relationships/image" Target="../media/image30.png"/><Relationship Id="rId4" Type="http://schemas.openxmlformats.org/officeDocument/2006/relationships/customXml" Target="../ink/ink28.xml"/><Relationship Id="rId9" Type="http://schemas.openxmlformats.org/officeDocument/2006/relationships/customXml" Target="../ink/ink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36.png"/><Relationship Id="rId18" Type="http://schemas.openxmlformats.org/officeDocument/2006/relationships/customXml" Target="../ink/ink40.xm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customXml" Target="../ink/ink37.xml"/><Relationship Id="rId17" Type="http://schemas.openxmlformats.org/officeDocument/2006/relationships/image" Target="../media/image38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customXml" Target="../ink/ink36.xml"/><Relationship Id="rId19" Type="http://schemas.openxmlformats.org/officeDocument/2006/relationships/image" Target="../media/image39.png"/><Relationship Id="rId4" Type="http://schemas.openxmlformats.org/officeDocument/2006/relationships/customXml" Target="../ink/ink33.xml"/><Relationship Id="rId9" Type="http://schemas.openxmlformats.org/officeDocument/2006/relationships/image" Target="../media/image34.png"/><Relationship Id="rId14" Type="http://schemas.openxmlformats.org/officeDocument/2006/relationships/customXml" Target="../ink/ink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customXml" Target="../ink/ink47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customXml" Target="../ink/ink46.xml"/><Relationship Id="rId4" Type="http://schemas.openxmlformats.org/officeDocument/2006/relationships/customXml" Target="../ink/ink43.xml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85863-015F-4832-B921-263A571403A5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409825"/>
            <a:ext cx="6624637" cy="9445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第八章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3933825"/>
            <a:ext cx="4600575" cy="7334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dirty="0"/>
              <a:t>陳興夏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6B870-3580-439B-A4BD-61DD48634A28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4989512" cy="3384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線性探測法之缺點：識別字之叢聚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改進：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    </a:t>
            </a:r>
            <a:r>
              <a:rPr lang="en-US" altLang="zh-TW" sz="2200" dirty="0">
                <a:solidFill>
                  <a:srgbClr val="FF0000"/>
                </a:solidFill>
                <a:effectLst/>
              </a:rPr>
              <a:t>(1) </a:t>
            </a:r>
            <a:r>
              <a:rPr lang="zh-TW" altLang="en-US" sz="2200" dirty="0">
                <a:solidFill>
                  <a:srgbClr val="FF0000"/>
                </a:solidFill>
                <a:effectLst/>
              </a:rPr>
              <a:t>二次探測法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TW" altLang="en-US" sz="2000" dirty="0">
                <a:solidFill>
                  <a:srgbClr val="FFFF00"/>
                </a:solidFill>
              </a:rPr>
              <a:t>（</a:t>
            </a:r>
            <a:r>
              <a:rPr lang="en-US" altLang="zh-TW" sz="2000" dirty="0">
                <a:solidFill>
                  <a:srgbClr val="FFFF00"/>
                </a:solidFill>
              </a:rPr>
              <a:t>f(x) + </a:t>
            </a:r>
            <a:r>
              <a:rPr lang="en-US" altLang="zh-TW" sz="2000" dirty="0" err="1">
                <a:solidFill>
                  <a:srgbClr val="FFFF00"/>
                </a:solidFill>
              </a:rPr>
              <a:t>i</a:t>
            </a:r>
            <a:r>
              <a:rPr lang="en-US" altLang="zh-TW" sz="2000" dirty="0">
                <a:solidFill>
                  <a:srgbClr val="FFFF00"/>
                </a:solidFill>
              </a:rPr>
              <a:t> </a:t>
            </a:r>
            <a:r>
              <a:rPr lang="en-US" altLang="zh-TW" sz="2000" baseline="30000" dirty="0">
                <a:solidFill>
                  <a:srgbClr val="FFFF00"/>
                </a:solidFill>
              </a:rPr>
              <a:t>2</a:t>
            </a:r>
            <a:r>
              <a:rPr lang="zh-TW" altLang="en-US" sz="2000" dirty="0">
                <a:solidFill>
                  <a:srgbClr val="FFFF00"/>
                </a:solidFill>
              </a:rPr>
              <a:t>） </a:t>
            </a:r>
            <a:r>
              <a:rPr lang="en-US" altLang="zh-TW" sz="2000" dirty="0">
                <a:solidFill>
                  <a:srgbClr val="FFFF00"/>
                </a:solidFill>
              </a:rPr>
              <a:t>% b </a:t>
            </a:r>
            <a:r>
              <a:rPr lang="zh-TW" altLang="en-US" sz="2000" dirty="0"/>
              <a:t>和</a:t>
            </a:r>
            <a:r>
              <a:rPr lang="zh-TW" altLang="en-US" sz="2000" dirty="0">
                <a:solidFill>
                  <a:srgbClr val="00B0F0"/>
                </a:solidFill>
              </a:rPr>
              <a:t>（</a:t>
            </a:r>
            <a:r>
              <a:rPr lang="en-US" altLang="zh-TW" sz="2000" dirty="0">
                <a:solidFill>
                  <a:srgbClr val="00B0F0"/>
                </a:solidFill>
              </a:rPr>
              <a:t>f(x) – </a:t>
            </a:r>
            <a:r>
              <a:rPr lang="en-US" altLang="zh-TW" sz="2000" dirty="0" err="1">
                <a:solidFill>
                  <a:srgbClr val="00B0F0"/>
                </a:solidFill>
              </a:rPr>
              <a:t>i</a:t>
            </a:r>
            <a:r>
              <a:rPr lang="en-US" altLang="zh-TW" sz="2000" dirty="0">
                <a:solidFill>
                  <a:srgbClr val="00B0F0"/>
                </a:solidFill>
              </a:rPr>
              <a:t> </a:t>
            </a:r>
            <a:r>
              <a:rPr lang="en-US" altLang="zh-TW" sz="2000" baseline="30000" dirty="0">
                <a:solidFill>
                  <a:srgbClr val="00B0F0"/>
                </a:solidFill>
              </a:rPr>
              <a:t>2</a:t>
            </a:r>
            <a:r>
              <a:rPr lang="zh-TW" altLang="en-US" sz="2000" dirty="0">
                <a:solidFill>
                  <a:srgbClr val="00B0F0"/>
                </a:solidFill>
              </a:rPr>
              <a:t>） </a:t>
            </a:r>
            <a:r>
              <a:rPr lang="en-US" altLang="zh-TW" sz="2000" dirty="0">
                <a:solidFill>
                  <a:srgbClr val="00B0F0"/>
                </a:solidFill>
              </a:rPr>
              <a:t>% b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      1 ≤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≤ ( b-1) / 2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(2)</a:t>
            </a:r>
            <a:r>
              <a:rPr lang="en-US" altLang="zh-TW" sz="2000" dirty="0">
                <a:effectLst/>
              </a:rPr>
              <a:t> </a:t>
            </a:r>
            <a:r>
              <a:rPr lang="zh-TW" altLang="en-US" sz="2200" dirty="0">
                <a:solidFill>
                  <a:srgbClr val="FF0000"/>
                </a:solidFill>
                <a:effectLst/>
              </a:rPr>
              <a:t>重複雜湊：找其他雜湊函數 </a:t>
            </a:r>
            <a:r>
              <a:rPr lang="en-US" altLang="zh-TW" sz="2200" dirty="0">
                <a:solidFill>
                  <a:srgbClr val="FF0000"/>
                </a:solidFill>
                <a:effectLst/>
              </a:rPr>
              <a:t>g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         </a:t>
            </a:r>
            <a:r>
              <a:rPr lang="zh-TW" altLang="en-US" sz="2200" dirty="0"/>
              <a:t>例：第一次雜湊函數 </a:t>
            </a:r>
            <a:r>
              <a:rPr lang="en-US" altLang="zh-TW" sz="2200" dirty="0"/>
              <a:t>f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         </a:t>
            </a:r>
            <a:r>
              <a:rPr lang="zh-TW" altLang="en-US" sz="2200" dirty="0"/>
              <a:t>若溢位改以雜湊函數 </a:t>
            </a:r>
            <a:r>
              <a:rPr lang="en-US" altLang="zh-TW" sz="2200" dirty="0"/>
              <a:t>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6BBCC7-E707-3D5A-2F44-5118C7B3F70F}"/>
                  </a:ext>
                </a:extLst>
              </p14:cNvPr>
              <p14:cNvContentPartPr/>
              <p14:nvPr/>
            </p14:nvContentPartPr>
            <p14:xfrm>
              <a:off x="3105567" y="1510374"/>
              <a:ext cx="2167560" cy="7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6BBCC7-E707-3D5A-2F44-5118C7B3F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927" y="1492734"/>
                <a:ext cx="2203200" cy="113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2EB21BC-4DDC-BE20-0C0D-C0A3F442583E}"/>
              </a:ext>
            </a:extLst>
          </p:cNvPr>
          <p:cNvSpPr txBox="1"/>
          <p:nvPr/>
        </p:nvSpPr>
        <p:spPr>
          <a:xfrm>
            <a:off x="6005455" y="2060848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i=1:一次退1格</a:t>
            </a:r>
          </a:p>
          <a:p>
            <a:r>
              <a:rPr lang="en-TW" dirty="0">
                <a:solidFill>
                  <a:srgbClr val="FF0000"/>
                </a:solidFill>
              </a:rPr>
              <a:t>i=2:一次退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格</a:t>
            </a:r>
            <a:endParaRPr lang="en-TW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364208-ED44-58F1-0EA4-AA4A0983C2FB}"/>
              </a:ext>
            </a:extLst>
          </p:cNvPr>
          <p:cNvGrpSpPr/>
          <p:nvPr/>
        </p:nvGrpSpPr>
        <p:grpSpPr>
          <a:xfrm>
            <a:off x="3509127" y="1974757"/>
            <a:ext cx="2407680" cy="412560"/>
            <a:chOff x="3509127" y="1974757"/>
            <a:chExt cx="240768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CD7765-377E-1E83-4B7D-2193981EA1BC}"/>
                    </a:ext>
                  </a:extLst>
                </p14:cNvPr>
                <p14:cNvContentPartPr/>
                <p14:nvPr/>
              </p14:nvContentPartPr>
              <p14:xfrm>
                <a:off x="3575367" y="2153677"/>
                <a:ext cx="2341440" cy="233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CD7765-377E-1E83-4B7D-2193981EA1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66367" y="2145037"/>
                  <a:ext cx="235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429A27-F1EB-4CF6-1EC4-AE79A70B656B}"/>
                    </a:ext>
                  </a:extLst>
                </p14:cNvPr>
                <p14:cNvContentPartPr/>
                <p14:nvPr/>
              </p14:nvContentPartPr>
              <p14:xfrm>
                <a:off x="3509127" y="1974757"/>
                <a:ext cx="139320" cy="39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429A27-F1EB-4CF6-1EC4-AE79A70B65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0487" y="1965757"/>
                  <a:ext cx="156960" cy="41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A6CB39-FC75-A9DE-E805-0F0C86CF5B87}"/>
                  </a:ext>
                </a:extLst>
              </p14:cNvPr>
              <p14:cNvContentPartPr/>
              <p14:nvPr/>
            </p14:nvContentPartPr>
            <p14:xfrm>
              <a:off x="2033487" y="3897517"/>
              <a:ext cx="2110320" cy="37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A6CB39-FC75-A9DE-E805-0F0C86CF5B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487" y="3888517"/>
                <a:ext cx="21279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C5E2DB-A35D-4CF0-E87E-336DAF89BBCE}"/>
                  </a:ext>
                </a:extLst>
              </p14:cNvPr>
              <p14:cNvContentPartPr/>
              <p14:nvPr/>
            </p14:nvContentPartPr>
            <p14:xfrm>
              <a:off x="1725687" y="4335637"/>
              <a:ext cx="2690280" cy="41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C5E2DB-A35D-4CF0-E87E-336DAF89BB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6687" y="4326637"/>
                <a:ext cx="2707920" cy="5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EDA78-D18E-4F93-8564-ECB31216494C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129063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dirty="0"/>
              <a:t>方法二、</a:t>
            </a:r>
            <a:r>
              <a:rPr lang="zh-TW" altLang="en-US" sz="2000" dirty="0">
                <a:solidFill>
                  <a:srgbClr val="FFFF00"/>
                </a:solidFill>
              </a:rPr>
              <a:t>鍵結串列法</a:t>
            </a:r>
            <a:r>
              <a:rPr lang="zh-TW" altLang="en-US" sz="2000" dirty="0"/>
              <a:t>。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b=</a:t>
            </a:r>
            <a:r>
              <a:rPr lang="zh-TW" altLang="en-US" sz="2000" dirty="0">
                <a:solidFill>
                  <a:srgbClr val="FF0000"/>
                </a:solidFill>
                <a:effectLst/>
              </a:rPr>
              <a:t>固定   </a:t>
            </a:r>
            <a:r>
              <a:rPr lang="en-US" altLang="zh-TW" sz="2000" dirty="0">
                <a:solidFill>
                  <a:srgbClr val="FFFF00"/>
                </a:solidFill>
                <a:effectLst/>
              </a:rPr>
              <a:t>s=</a:t>
            </a:r>
            <a:r>
              <a:rPr lang="zh-TW" altLang="en-US" sz="2000" dirty="0">
                <a:solidFill>
                  <a:srgbClr val="FFFF00"/>
                </a:solidFill>
                <a:effectLst/>
              </a:rPr>
              <a:t>不固定</a:t>
            </a:r>
          </a:p>
          <a:p>
            <a:pPr eaLnBrk="1" hangingPunct="1">
              <a:defRPr/>
            </a:pPr>
            <a:r>
              <a:rPr lang="zh-TW" altLang="en-US" sz="2000" dirty="0"/>
              <a:t>例：將</a:t>
            </a:r>
            <a:r>
              <a:rPr lang="en-US" altLang="zh-TW" sz="2000" dirty="0" err="1"/>
              <a:t>acos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atoi</a:t>
            </a:r>
            <a:r>
              <a:rPr lang="en-US" altLang="zh-TW" sz="2000" dirty="0"/>
              <a:t>, char, define, exp, ceil, cos, float, </a:t>
            </a:r>
            <a:r>
              <a:rPr lang="en-US" altLang="zh-TW" sz="2000" dirty="0" err="1"/>
              <a:t>atol</a:t>
            </a:r>
            <a:r>
              <a:rPr lang="en-US" altLang="zh-TW" sz="2000" dirty="0"/>
              <a:t>, floor,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      </a:t>
            </a:r>
            <a:r>
              <a:rPr lang="en-US" altLang="zh-TW" sz="2000" dirty="0" err="1"/>
              <a:t>ctime</a:t>
            </a:r>
            <a:r>
              <a:rPr lang="zh-TW" altLang="en-US" sz="2000" dirty="0"/>
              <a:t>放入</a:t>
            </a:r>
            <a:r>
              <a:rPr lang="en-US" altLang="zh-TW" sz="2000" dirty="0"/>
              <a:t>26</a:t>
            </a:r>
            <a:r>
              <a:rPr lang="zh-TW" altLang="en-US" sz="2000" dirty="0"/>
              <a:t>個桶中之雜湊表，並以鍵結串列法處理溢位。</a:t>
            </a:r>
            <a:r>
              <a:rPr lang="zh-TW" altLang="en-US" sz="2200" dirty="0"/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1916113"/>
            <a:ext cx="30416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[0]→acos→atoi→atol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[1]→NULL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[2]→char→ceil→cos→ctime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[3]→define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[4]→exp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[5]→float→floor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[6]→NULL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[25]→NULL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616450" y="1700213"/>
            <a:ext cx="40640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void chain_insert (element item, list_pointer ht[])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/* insert the key into the table using chaining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int hash_value  =  hash(item.key);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list_pointer ptr,trail=NULL,lead=ht[hash_value];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for  (;  lead;  trail  =  lead,  lead  =  lead-&gt;link){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    if  (!strcmp (lead-&gt;item.key,item.key))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        fprintf(stderr,  "The key is in the table\n");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        exit (1);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ptr  =  (list_pointer) malloc (sizeof(list));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if  (IS_FULL(ptr))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   fprintf (stderr,  "The memort is full\n");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   exit(1);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ptr-&gt;item  =  item;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ptr-&gt;link   = 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if  (trail)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   trail-&gt;link  =  ptr;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      ht[hash_value]  =  ptr;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} 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14388" y="4868863"/>
            <a:ext cx="3646487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優點：此線性探測法效率好，且不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           會發生溢位。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缺點：若鍵串過長，則找尋花費許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           多時間。 </a:t>
            </a:r>
            <a:endParaRPr lang="en-US" altLang="zh-TW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必須要找好的雜湊函數</a:t>
            </a:r>
            <a:r>
              <a:rPr lang="zh-TW" altLang="en-US" sz="1800">
                <a:solidFill>
                  <a:srgbClr val="FF0000"/>
                </a:solidFill>
                <a:latin typeface="新細明體" panose="02020500000000000000" pitchFamily="18" charset="-120"/>
              </a:rPr>
              <a:t>。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15367" name="文字方塊 2"/>
          <p:cNvSpPr txBox="1">
            <a:spLocks noChangeArrowheads="1"/>
          </p:cNvSpPr>
          <p:nvPr/>
        </p:nvSpPr>
        <p:spPr bwMode="auto">
          <a:xfrm>
            <a:off x="7620000" y="5689600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chaining.c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C93437-3CD2-A486-36C0-5404E64B8D94}"/>
                  </a:ext>
                </a:extLst>
              </p14:cNvPr>
              <p14:cNvContentPartPr/>
              <p14:nvPr/>
            </p14:nvContentPartPr>
            <p14:xfrm>
              <a:off x="3895047" y="5221957"/>
              <a:ext cx="434160" cy="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C93437-3CD2-A486-36C0-5404E64B8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6047" y="5212957"/>
                <a:ext cx="4518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13C85D-0ACF-D305-223C-69955954F17E}"/>
                  </a:ext>
                </a:extLst>
              </p14:cNvPr>
              <p14:cNvContentPartPr/>
              <p14:nvPr/>
            </p14:nvContentPartPr>
            <p14:xfrm>
              <a:off x="1616607" y="5446237"/>
              <a:ext cx="1165320" cy="3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13C85D-0ACF-D305-223C-69955954F1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7967" y="5437597"/>
                <a:ext cx="11829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42F47-8ED0-D2D0-BF70-4FDA0FDB01AB}"/>
                  </a:ext>
                </a:extLst>
              </p14:cNvPr>
              <p14:cNvContentPartPr/>
              <p14:nvPr/>
            </p14:nvContentPartPr>
            <p14:xfrm>
              <a:off x="1779327" y="6260197"/>
              <a:ext cx="1619640" cy="3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42F47-8ED0-D2D0-BF70-4FDA0FDB01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0327" y="6251557"/>
                <a:ext cx="1637280" cy="48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0D80F-AA0B-4B95-82DB-62AA75C37899}"/>
              </a:ext>
            </a:extLst>
          </p:cNvPr>
          <p:cNvSpPr txBox="1"/>
          <p:nvPr/>
        </p:nvSpPr>
        <p:spPr>
          <a:xfrm>
            <a:off x="7818675" y="144598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FF00"/>
                </a:solidFill>
              </a:rPr>
              <a:t>要雜湊的東西與雜湊表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DF1B08-1C9D-C9FD-56EB-43AC96CD1A49}"/>
              </a:ext>
            </a:extLst>
          </p:cNvPr>
          <p:cNvGrpSpPr/>
          <p:nvPr/>
        </p:nvGrpSpPr>
        <p:grpSpPr>
          <a:xfrm>
            <a:off x="7503687" y="1580934"/>
            <a:ext cx="346320" cy="197640"/>
            <a:chOff x="7503687" y="1580934"/>
            <a:chExt cx="34632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EE57A5-F758-C36C-0C64-C1A254368D74}"/>
                    </a:ext>
                  </a:extLst>
                </p14:cNvPr>
                <p14:cNvContentPartPr/>
                <p14:nvPr/>
              </p14:nvContentPartPr>
              <p14:xfrm>
                <a:off x="7511607" y="1580934"/>
                <a:ext cx="338400" cy="19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EE57A5-F758-C36C-0C64-C1A254368D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2607" y="1571934"/>
                  <a:ext cx="356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60A173-1A2D-643C-C147-E93F9954B9FB}"/>
                    </a:ext>
                  </a:extLst>
                </p14:cNvPr>
                <p14:cNvContentPartPr/>
                <p14:nvPr/>
              </p14:nvContentPartPr>
              <p14:xfrm>
                <a:off x="7503687" y="1706574"/>
                <a:ext cx="18000" cy="7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60A173-1A2D-643C-C147-E93F9954B9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95047" y="1697574"/>
                  <a:ext cx="35640" cy="88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85512C-FA07-A8D7-D512-523126847BAF}"/>
              </a:ext>
            </a:extLst>
          </p:cNvPr>
          <p:cNvSpPr txBox="1"/>
          <p:nvPr/>
        </p:nvSpPr>
        <p:spPr>
          <a:xfrm>
            <a:off x="2892901" y="3000414"/>
            <a:ext cx="18774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FF00"/>
                </a:solidFill>
              </a:rPr>
              <a:t>假設要被雜湊的東西</a:t>
            </a:r>
          </a:p>
          <a:p>
            <a:r>
              <a:rPr lang="en-TW" sz="1200" dirty="0">
                <a:solidFill>
                  <a:srgbClr val="FFFF00"/>
                </a:solidFill>
              </a:rPr>
              <a:t>已在雜湊表裡面則退出</a:t>
            </a:r>
          </a:p>
          <a:p>
            <a:endParaRPr lang="en-TW" sz="1200" dirty="0">
              <a:solidFill>
                <a:srgbClr val="FFFF00"/>
              </a:solidFill>
            </a:endParaRPr>
          </a:p>
          <a:p>
            <a:endParaRPr lang="en-TW" sz="1200" dirty="0">
              <a:solidFill>
                <a:srgbClr val="FFFF00"/>
              </a:solidFill>
            </a:endParaRPr>
          </a:p>
          <a:p>
            <a:endParaRPr lang="en-TW" sz="1200" dirty="0">
              <a:solidFill>
                <a:srgbClr val="FFFF00"/>
              </a:solidFill>
            </a:endParaRPr>
          </a:p>
          <a:p>
            <a:endParaRPr lang="en-TW" sz="1200" dirty="0">
              <a:solidFill>
                <a:srgbClr val="FFFF00"/>
              </a:solidFill>
            </a:endParaRPr>
          </a:p>
          <a:p>
            <a:r>
              <a:rPr lang="en-TW" sz="1200" dirty="0">
                <a:solidFill>
                  <a:srgbClr val="FFFF00"/>
                </a:solidFill>
              </a:rPr>
              <a:t>如果沒有則建車廂並放入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211B6A-B270-4FF6-2AE2-BCC4B3E4CEA7}"/>
              </a:ext>
            </a:extLst>
          </p:cNvPr>
          <p:cNvGrpSpPr/>
          <p:nvPr/>
        </p:nvGrpSpPr>
        <p:grpSpPr>
          <a:xfrm>
            <a:off x="4719447" y="3102604"/>
            <a:ext cx="225000" cy="303480"/>
            <a:chOff x="4719447" y="3102604"/>
            <a:chExt cx="22500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94F283-C229-C4A9-6650-AAAB4AE1722A}"/>
                    </a:ext>
                  </a:extLst>
                </p14:cNvPr>
                <p14:cNvContentPartPr/>
                <p14:nvPr/>
              </p14:nvContentPartPr>
              <p14:xfrm>
                <a:off x="4719447" y="3102604"/>
                <a:ext cx="214920" cy="6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94F283-C229-C4A9-6650-AAAB4AE172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0447" y="3093604"/>
                  <a:ext cx="232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CFB3C9-E097-214B-2583-1D890F6D9D11}"/>
                    </a:ext>
                  </a:extLst>
                </p14:cNvPr>
                <p14:cNvContentPartPr/>
                <p14:nvPr/>
              </p14:nvContentPartPr>
              <p14:xfrm>
                <a:off x="4770207" y="3173524"/>
                <a:ext cx="174240" cy="23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CFB3C9-E097-214B-2583-1D890F6D9D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61567" y="3164524"/>
                  <a:ext cx="19188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6CF840-B3EB-FC83-8501-4EEEC630B298}"/>
              </a:ext>
            </a:extLst>
          </p:cNvPr>
          <p:cNvGrpSpPr/>
          <p:nvPr/>
        </p:nvGrpSpPr>
        <p:grpSpPr>
          <a:xfrm>
            <a:off x="4270527" y="4337326"/>
            <a:ext cx="518400" cy="318240"/>
            <a:chOff x="4270527" y="4337326"/>
            <a:chExt cx="51840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207DEB-239A-0836-5811-1B343D07E851}"/>
                    </a:ext>
                  </a:extLst>
                </p14:cNvPr>
                <p14:cNvContentPartPr/>
                <p14:nvPr/>
              </p14:nvContentPartPr>
              <p14:xfrm>
                <a:off x="4270527" y="4337326"/>
                <a:ext cx="508680" cy="156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207DEB-239A-0836-5811-1B343D07E8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61527" y="4328686"/>
                  <a:ext cx="526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BBF06A-79AF-4221-04AC-2574D236E5FE}"/>
                    </a:ext>
                  </a:extLst>
                </p14:cNvPr>
                <p14:cNvContentPartPr/>
                <p14:nvPr/>
              </p14:nvContentPartPr>
              <p14:xfrm>
                <a:off x="4684887" y="4448206"/>
                <a:ext cx="104040" cy="20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BBF06A-79AF-4221-04AC-2574D236E5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75887" y="4439566"/>
                  <a:ext cx="12168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94B7E5-262A-96DE-72FB-138F702AA075}"/>
                  </a:ext>
                </a:extLst>
              </p14:cNvPr>
              <p14:cNvContentPartPr/>
              <p14:nvPr/>
            </p14:nvContentPartPr>
            <p14:xfrm>
              <a:off x="1876167" y="953326"/>
              <a:ext cx="1449000" cy="17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94B7E5-262A-96DE-72FB-138F702AA0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67167" y="944326"/>
                <a:ext cx="14666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65D824-0F9E-1A3D-A311-4A87B36787A6}"/>
                  </a:ext>
                </a:extLst>
              </p14:cNvPr>
              <p14:cNvContentPartPr/>
              <p14:nvPr/>
            </p14:nvContentPartPr>
            <p14:xfrm>
              <a:off x="7142607" y="-162766"/>
              <a:ext cx="1844640" cy="671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65D824-0F9E-1A3D-A311-4A87B36787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3607" y="-171766"/>
                <a:ext cx="1862280" cy="68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4168C4-0A15-4F02-9E71-0716C88F5B14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solidFill>
                  <a:srgbClr val="FFFF00"/>
                </a:solidFill>
              </a:rPr>
              <a:t>動態雜湊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2962275" cy="749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1800" dirty="0">
                <a:solidFill>
                  <a:srgbClr val="FFFF00"/>
                </a:solidFill>
              </a:rPr>
              <a:t>b = </a:t>
            </a:r>
            <a:r>
              <a:rPr lang="zh-TW" altLang="en-US" sz="1800" dirty="0">
                <a:solidFill>
                  <a:srgbClr val="FFFF00"/>
                </a:solidFill>
              </a:rPr>
              <a:t>不固定</a:t>
            </a:r>
            <a:r>
              <a:rPr lang="en-US" altLang="zh-TW" sz="1800" dirty="0"/>
              <a:t>,    </a:t>
            </a:r>
            <a:r>
              <a:rPr lang="en-US" altLang="zh-TW" sz="1800" dirty="0">
                <a:solidFill>
                  <a:srgbClr val="00B0F0"/>
                </a:solidFill>
              </a:rPr>
              <a:t>s = </a:t>
            </a:r>
            <a:r>
              <a:rPr lang="zh-TW" altLang="en-US" sz="1800" dirty="0">
                <a:solidFill>
                  <a:srgbClr val="00B0F0"/>
                </a:solidFill>
              </a:rPr>
              <a:t>固定</a:t>
            </a:r>
          </a:p>
          <a:p>
            <a:pPr eaLnBrk="1" hangingPunct="1">
              <a:defRPr/>
            </a:pPr>
            <a:r>
              <a:rPr lang="zh-TW" altLang="en-US" sz="1800" dirty="0"/>
              <a:t>使用目錄法： 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808038" y="2024063"/>
            <a:ext cx="182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例：　　</a:t>
            </a:r>
            <a:r>
              <a:rPr lang="en-US" altLang="zh-TW" sz="2000"/>
              <a:t>s = 2 </a:t>
            </a:r>
          </a:p>
        </p:txBody>
      </p:sp>
      <p:grpSp>
        <p:nvGrpSpPr>
          <p:cNvPr id="16390" name="Group 74"/>
          <p:cNvGrpSpPr>
            <a:grpSpLocks/>
          </p:cNvGrpSpPr>
          <p:nvPr/>
        </p:nvGrpSpPr>
        <p:grpSpPr bwMode="auto">
          <a:xfrm>
            <a:off x="898525" y="2636838"/>
            <a:ext cx="3168650" cy="3816350"/>
            <a:chOff x="476" y="1661"/>
            <a:chExt cx="1996" cy="2404"/>
          </a:xfrm>
        </p:grpSpPr>
        <p:grpSp>
          <p:nvGrpSpPr>
            <p:cNvPr id="16413" name="Group 6"/>
            <p:cNvGrpSpPr>
              <a:grpSpLocks/>
            </p:cNvGrpSpPr>
            <p:nvPr/>
          </p:nvGrpSpPr>
          <p:grpSpPr bwMode="auto">
            <a:xfrm>
              <a:off x="476" y="1661"/>
              <a:ext cx="680" cy="2404"/>
              <a:chOff x="1292" y="1253"/>
              <a:chExt cx="1407" cy="2903"/>
            </a:xfrm>
          </p:grpSpPr>
          <p:sp>
            <p:nvSpPr>
              <p:cNvPr id="16444" name="Rectangle 7"/>
              <p:cNvSpPr>
                <a:spLocks noChangeArrowheads="1"/>
              </p:cNvSpPr>
              <p:nvPr/>
            </p:nvSpPr>
            <p:spPr bwMode="auto">
              <a:xfrm>
                <a:off x="1292" y="1253"/>
                <a:ext cx="1407" cy="29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6445" name="Line 8"/>
              <p:cNvSpPr>
                <a:spLocks noChangeShapeType="1"/>
              </p:cNvSpPr>
              <p:nvPr/>
            </p:nvSpPr>
            <p:spPr bwMode="auto">
              <a:xfrm>
                <a:off x="1292" y="2568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6" name="Line 9"/>
              <p:cNvSpPr>
                <a:spLocks noChangeShapeType="1"/>
              </p:cNvSpPr>
              <p:nvPr/>
            </p:nvSpPr>
            <p:spPr bwMode="auto">
              <a:xfrm>
                <a:off x="1292" y="3521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7" name="Line 10"/>
              <p:cNvSpPr>
                <a:spLocks noChangeShapeType="1"/>
              </p:cNvSpPr>
              <p:nvPr/>
            </p:nvSpPr>
            <p:spPr bwMode="auto">
              <a:xfrm>
                <a:off x="1292" y="1933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8" name="Line 11"/>
              <p:cNvSpPr>
                <a:spLocks noChangeShapeType="1"/>
              </p:cNvSpPr>
              <p:nvPr/>
            </p:nvSpPr>
            <p:spPr bwMode="auto">
              <a:xfrm>
                <a:off x="1292" y="2251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9" name="Line 12"/>
              <p:cNvSpPr>
                <a:spLocks noChangeShapeType="1"/>
              </p:cNvSpPr>
              <p:nvPr/>
            </p:nvSpPr>
            <p:spPr bwMode="auto">
              <a:xfrm>
                <a:off x="1292" y="1616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0" name="Line 13"/>
              <p:cNvSpPr>
                <a:spLocks noChangeShapeType="1"/>
              </p:cNvSpPr>
              <p:nvPr/>
            </p:nvSpPr>
            <p:spPr bwMode="auto">
              <a:xfrm>
                <a:off x="1292" y="2886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1" name="Line 14"/>
              <p:cNvSpPr>
                <a:spLocks noChangeShapeType="1"/>
              </p:cNvSpPr>
              <p:nvPr/>
            </p:nvSpPr>
            <p:spPr bwMode="auto">
              <a:xfrm>
                <a:off x="1292" y="3203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2" name="Line 15"/>
              <p:cNvSpPr>
                <a:spLocks noChangeShapeType="1"/>
              </p:cNvSpPr>
              <p:nvPr/>
            </p:nvSpPr>
            <p:spPr bwMode="auto">
              <a:xfrm>
                <a:off x="1292" y="3838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14" name="Group 16"/>
            <p:cNvGrpSpPr>
              <a:grpSpLocks/>
            </p:cNvGrpSpPr>
            <p:nvPr/>
          </p:nvGrpSpPr>
          <p:grpSpPr bwMode="auto">
            <a:xfrm>
              <a:off x="1156" y="1661"/>
              <a:ext cx="1134" cy="2404"/>
              <a:chOff x="1292" y="1253"/>
              <a:chExt cx="1407" cy="2903"/>
            </a:xfrm>
          </p:grpSpPr>
          <p:sp>
            <p:nvSpPr>
              <p:cNvPr id="16435" name="Rectangle 17"/>
              <p:cNvSpPr>
                <a:spLocks noChangeArrowheads="1"/>
              </p:cNvSpPr>
              <p:nvPr/>
            </p:nvSpPr>
            <p:spPr bwMode="auto">
              <a:xfrm>
                <a:off x="1292" y="1253"/>
                <a:ext cx="1407" cy="29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6436" name="Line 18"/>
              <p:cNvSpPr>
                <a:spLocks noChangeShapeType="1"/>
              </p:cNvSpPr>
              <p:nvPr/>
            </p:nvSpPr>
            <p:spPr bwMode="auto">
              <a:xfrm>
                <a:off x="1292" y="2568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37" name="Line 19"/>
              <p:cNvSpPr>
                <a:spLocks noChangeShapeType="1"/>
              </p:cNvSpPr>
              <p:nvPr/>
            </p:nvSpPr>
            <p:spPr bwMode="auto">
              <a:xfrm>
                <a:off x="1292" y="3521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38" name="Line 20"/>
              <p:cNvSpPr>
                <a:spLocks noChangeShapeType="1"/>
              </p:cNvSpPr>
              <p:nvPr/>
            </p:nvSpPr>
            <p:spPr bwMode="auto">
              <a:xfrm>
                <a:off x="1292" y="1933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39" name="Line 21"/>
              <p:cNvSpPr>
                <a:spLocks noChangeShapeType="1"/>
              </p:cNvSpPr>
              <p:nvPr/>
            </p:nvSpPr>
            <p:spPr bwMode="auto">
              <a:xfrm>
                <a:off x="1292" y="2251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0" name="Line 22"/>
              <p:cNvSpPr>
                <a:spLocks noChangeShapeType="1"/>
              </p:cNvSpPr>
              <p:nvPr/>
            </p:nvSpPr>
            <p:spPr bwMode="auto">
              <a:xfrm>
                <a:off x="1292" y="1616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1" name="Line 23"/>
              <p:cNvSpPr>
                <a:spLocks noChangeShapeType="1"/>
              </p:cNvSpPr>
              <p:nvPr/>
            </p:nvSpPr>
            <p:spPr bwMode="auto">
              <a:xfrm>
                <a:off x="1292" y="2886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2" name="Line 24"/>
              <p:cNvSpPr>
                <a:spLocks noChangeShapeType="1"/>
              </p:cNvSpPr>
              <p:nvPr/>
            </p:nvSpPr>
            <p:spPr bwMode="auto">
              <a:xfrm>
                <a:off x="1292" y="3203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3" name="Line 25"/>
              <p:cNvSpPr>
                <a:spLocks noChangeShapeType="1"/>
              </p:cNvSpPr>
              <p:nvPr/>
            </p:nvSpPr>
            <p:spPr bwMode="auto">
              <a:xfrm>
                <a:off x="1292" y="3838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15" name="Group 72"/>
            <p:cNvGrpSpPr>
              <a:grpSpLocks/>
            </p:cNvGrpSpPr>
            <p:nvPr/>
          </p:nvGrpSpPr>
          <p:grpSpPr bwMode="auto">
            <a:xfrm>
              <a:off x="521" y="1698"/>
              <a:ext cx="588" cy="2367"/>
              <a:chOff x="521" y="1698"/>
              <a:chExt cx="588" cy="2367"/>
            </a:xfrm>
          </p:grpSpPr>
          <p:sp>
            <p:nvSpPr>
              <p:cNvPr id="16426" name="Text Box 47"/>
              <p:cNvSpPr txBox="1">
                <a:spLocks noChangeArrowheads="1"/>
              </p:cNvSpPr>
              <p:nvPr/>
            </p:nvSpPr>
            <p:spPr bwMode="auto">
              <a:xfrm>
                <a:off x="521" y="169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/>
                  <a:t>識別字 </a:t>
                </a:r>
              </a:p>
            </p:txBody>
          </p:sp>
          <p:sp>
            <p:nvSpPr>
              <p:cNvPr id="16427" name="Text Box 48"/>
              <p:cNvSpPr txBox="1">
                <a:spLocks noChangeArrowheads="1"/>
              </p:cNvSpPr>
              <p:nvPr/>
            </p:nvSpPr>
            <p:spPr bwMode="auto">
              <a:xfrm>
                <a:off x="669" y="2207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a1</a:t>
                </a:r>
                <a:r>
                  <a:rPr lang="en-US" altLang="zh-TW" sz="2000" b="1"/>
                  <a:t> </a:t>
                </a:r>
              </a:p>
            </p:txBody>
          </p:sp>
          <p:sp>
            <p:nvSpPr>
              <p:cNvPr id="16428" name="Text Box 49"/>
              <p:cNvSpPr txBox="1">
                <a:spLocks noChangeArrowheads="1"/>
              </p:cNvSpPr>
              <p:nvPr/>
            </p:nvSpPr>
            <p:spPr bwMode="auto">
              <a:xfrm>
                <a:off x="669" y="2470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b0</a:t>
                </a:r>
                <a:r>
                  <a:rPr lang="en-US" altLang="zh-TW" sz="2000" b="1"/>
                  <a:t> </a:t>
                </a:r>
              </a:p>
            </p:txBody>
          </p:sp>
          <p:sp>
            <p:nvSpPr>
              <p:cNvPr id="16429" name="Text Box 50"/>
              <p:cNvSpPr txBox="1">
                <a:spLocks noChangeArrowheads="1"/>
              </p:cNvSpPr>
              <p:nvPr/>
            </p:nvSpPr>
            <p:spPr bwMode="auto">
              <a:xfrm>
                <a:off x="669" y="2731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b1</a:t>
                </a:r>
                <a:r>
                  <a:rPr lang="en-US" altLang="zh-TW" sz="2000" b="1"/>
                  <a:t> </a:t>
                </a:r>
              </a:p>
            </p:txBody>
          </p:sp>
          <p:sp>
            <p:nvSpPr>
              <p:cNvPr id="16430" name="Text Box 51"/>
              <p:cNvSpPr txBox="1">
                <a:spLocks noChangeArrowheads="1"/>
              </p:cNvSpPr>
              <p:nvPr/>
            </p:nvSpPr>
            <p:spPr bwMode="auto">
              <a:xfrm>
                <a:off x="669" y="3022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c0</a:t>
                </a:r>
                <a:r>
                  <a:rPr lang="en-US" altLang="zh-TW" sz="2000" b="1"/>
                  <a:t> </a:t>
                </a:r>
              </a:p>
            </p:txBody>
          </p:sp>
          <p:sp>
            <p:nvSpPr>
              <p:cNvPr id="16431" name="Text Box 52"/>
              <p:cNvSpPr txBox="1">
                <a:spLocks noChangeArrowheads="1"/>
              </p:cNvSpPr>
              <p:nvPr/>
            </p:nvSpPr>
            <p:spPr bwMode="auto">
              <a:xfrm>
                <a:off x="669" y="1955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a0</a:t>
                </a:r>
                <a:r>
                  <a:rPr lang="en-US" altLang="zh-TW" sz="2000" b="1"/>
                  <a:t> </a:t>
                </a:r>
              </a:p>
            </p:txBody>
          </p:sp>
          <p:sp>
            <p:nvSpPr>
              <p:cNvPr id="16432" name="Text Box 53"/>
              <p:cNvSpPr txBox="1">
                <a:spLocks noChangeArrowheads="1"/>
              </p:cNvSpPr>
              <p:nvPr/>
            </p:nvSpPr>
            <p:spPr bwMode="auto">
              <a:xfrm>
                <a:off x="669" y="3271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c1</a:t>
                </a:r>
                <a:r>
                  <a:rPr lang="en-US" altLang="zh-TW" sz="2000" b="1"/>
                  <a:t> </a:t>
                </a:r>
              </a:p>
            </p:txBody>
          </p:sp>
          <p:sp>
            <p:nvSpPr>
              <p:cNvPr id="16433" name="Text Box 54"/>
              <p:cNvSpPr txBox="1">
                <a:spLocks noChangeArrowheads="1"/>
              </p:cNvSpPr>
              <p:nvPr/>
            </p:nvSpPr>
            <p:spPr bwMode="auto">
              <a:xfrm>
                <a:off x="669" y="3574"/>
                <a:ext cx="28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.</a:t>
                </a:r>
              </a:p>
              <a:p>
                <a:pPr eaLnBrk="1" hangingPunct="1">
                  <a:lnSpc>
                    <a:spcPct val="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c2</a:t>
                </a:r>
                <a:endParaRPr lang="en-US" altLang="zh-TW" sz="2000" b="1"/>
              </a:p>
            </p:txBody>
          </p:sp>
          <p:sp>
            <p:nvSpPr>
              <p:cNvPr id="16434" name="Text Box 55"/>
              <p:cNvSpPr txBox="1">
                <a:spLocks noChangeArrowheads="1"/>
              </p:cNvSpPr>
              <p:nvPr/>
            </p:nvSpPr>
            <p:spPr bwMode="auto">
              <a:xfrm>
                <a:off x="657" y="3815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c3</a:t>
                </a:r>
                <a:r>
                  <a:rPr lang="en-US" altLang="zh-TW" sz="2000" b="1"/>
                  <a:t> </a:t>
                </a:r>
              </a:p>
            </p:txBody>
          </p:sp>
        </p:grpSp>
        <p:grpSp>
          <p:nvGrpSpPr>
            <p:cNvPr id="16416" name="Group 73"/>
            <p:cNvGrpSpPr>
              <a:grpSpLocks/>
            </p:cNvGrpSpPr>
            <p:nvPr/>
          </p:nvGrpSpPr>
          <p:grpSpPr bwMode="auto">
            <a:xfrm>
              <a:off x="1161" y="1698"/>
              <a:ext cx="1311" cy="2364"/>
              <a:chOff x="1161" y="1698"/>
              <a:chExt cx="1311" cy="2364"/>
            </a:xfrm>
          </p:grpSpPr>
          <p:sp>
            <p:nvSpPr>
              <p:cNvPr id="16417" name="Text Box 37"/>
              <p:cNvSpPr txBox="1">
                <a:spLocks noChangeArrowheads="1"/>
              </p:cNvSpPr>
              <p:nvPr/>
            </p:nvSpPr>
            <p:spPr bwMode="auto">
              <a:xfrm>
                <a:off x="1161" y="1698"/>
                <a:ext cx="13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/>
                  <a:t>二       進       位</a:t>
                </a:r>
              </a:p>
            </p:txBody>
          </p:sp>
          <p:sp>
            <p:nvSpPr>
              <p:cNvPr id="16418" name="Text Box 56"/>
              <p:cNvSpPr txBox="1">
                <a:spLocks noChangeArrowheads="1"/>
              </p:cNvSpPr>
              <p:nvPr/>
            </p:nvSpPr>
            <p:spPr bwMode="auto">
              <a:xfrm>
                <a:off x="1338" y="2247"/>
                <a:ext cx="7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100  001 </a:t>
                </a:r>
              </a:p>
            </p:txBody>
          </p:sp>
          <p:sp>
            <p:nvSpPr>
              <p:cNvPr id="16419" name="Text Box 57"/>
              <p:cNvSpPr txBox="1">
                <a:spLocks noChangeArrowheads="1"/>
              </p:cNvSpPr>
              <p:nvPr/>
            </p:nvSpPr>
            <p:spPr bwMode="auto">
              <a:xfrm>
                <a:off x="1338" y="2519"/>
                <a:ext cx="7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101  000 </a:t>
                </a:r>
              </a:p>
            </p:txBody>
          </p:sp>
          <p:sp>
            <p:nvSpPr>
              <p:cNvPr id="16420" name="Text Box 58"/>
              <p:cNvSpPr txBox="1">
                <a:spLocks noChangeArrowheads="1"/>
              </p:cNvSpPr>
              <p:nvPr/>
            </p:nvSpPr>
            <p:spPr bwMode="auto">
              <a:xfrm>
                <a:off x="1338" y="2791"/>
                <a:ext cx="7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101  001</a:t>
                </a:r>
                <a:r>
                  <a:rPr lang="en-US" altLang="zh-TW" sz="1800"/>
                  <a:t> </a:t>
                </a:r>
              </a:p>
            </p:txBody>
          </p:sp>
          <p:sp>
            <p:nvSpPr>
              <p:cNvPr id="16421" name="Text Box 59"/>
              <p:cNvSpPr txBox="1">
                <a:spLocks noChangeArrowheads="1"/>
              </p:cNvSpPr>
              <p:nvPr/>
            </p:nvSpPr>
            <p:spPr bwMode="auto">
              <a:xfrm>
                <a:off x="1338" y="3038"/>
                <a:ext cx="7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110  000 </a:t>
                </a:r>
              </a:p>
            </p:txBody>
          </p:sp>
          <p:sp>
            <p:nvSpPr>
              <p:cNvPr id="16422" name="Text Box 60"/>
              <p:cNvSpPr txBox="1">
                <a:spLocks noChangeArrowheads="1"/>
              </p:cNvSpPr>
              <p:nvPr/>
            </p:nvSpPr>
            <p:spPr bwMode="auto">
              <a:xfrm>
                <a:off x="1338" y="1971"/>
                <a:ext cx="7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100  000</a:t>
                </a:r>
                <a:r>
                  <a:rPr lang="en-US" altLang="zh-TW" sz="1800"/>
                  <a:t> </a:t>
                </a:r>
              </a:p>
            </p:txBody>
          </p:sp>
          <p:sp>
            <p:nvSpPr>
              <p:cNvPr id="16423" name="Text Box 61"/>
              <p:cNvSpPr txBox="1">
                <a:spLocks noChangeArrowheads="1"/>
              </p:cNvSpPr>
              <p:nvPr/>
            </p:nvSpPr>
            <p:spPr bwMode="auto">
              <a:xfrm>
                <a:off x="1338" y="3287"/>
                <a:ext cx="7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110  001 </a:t>
                </a:r>
              </a:p>
            </p:txBody>
          </p:sp>
          <p:sp>
            <p:nvSpPr>
              <p:cNvPr id="16424" name="Text Box 62"/>
              <p:cNvSpPr txBox="1">
                <a:spLocks noChangeArrowheads="1"/>
              </p:cNvSpPr>
              <p:nvPr/>
            </p:nvSpPr>
            <p:spPr bwMode="auto">
              <a:xfrm>
                <a:off x="1338" y="3579"/>
                <a:ext cx="716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.</a:t>
                </a:r>
              </a:p>
              <a:p>
                <a:pPr eaLnBrk="1" hangingPunct="1">
                  <a:lnSpc>
                    <a:spcPct val="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110  010 </a:t>
                </a:r>
              </a:p>
            </p:txBody>
          </p:sp>
          <p:sp>
            <p:nvSpPr>
              <p:cNvPr id="16425" name="Text Box 63"/>
              <p:cNvSpPr txBox="1">
                <a:spLocks noChangeArrowheads="1"/>
              </p:cNvSpPr>
              <p:nvPr/>
            </p:nvSpPr>
            <p:spPr bwMode="auto">
              <a:xfrm>
                <a:off x="1338" y="3831"/>
                <a:ext cx="7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110  011 </a:t>
                </a:r>
              </a:p>
            </p:txBody>
          </p:sp>
        </p:grpSp>
      </p:grpSp>
      <p:sp>
        <p:nvSpPr>
          <p:cNvPr id="16391" name="Text Box 75"/>
          <p:cNvSpPr txBox="1">
            <a:spLocks noChangeArrowheads="1"/>
          </p:cNvSpPr>
          <p:nvPr/>
        </p:nvSpPr>
        <p:spPr bwMode="auto">
          <a:xfrm>
            <a:off x="4356100" y="255746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(a) </a:t>
            </a:r>
            <a:r>
              <a:rPr lang="zh-TW" altLang="en-US" sz="1800"/>
              <a:t>將</a:t>
            </a:r>
            <a:r>
              <a:rPr lang="en-US" altLang="zh-TW" sz="1800"/>
              <a:t>a0, b0, c2, a1, b1, c3</a:t>
            </a:r>
            <a:r>
              <a:rPr lang="zh-TW" altLang="en-US" sz="1800"/>
              <a:t>放入表中 </a:t>
            </a:r>
          </a:p>
        </p:txBody>
      </p:sp>
      <p:grpSp>
        <p:nvGrpSpPr>
          <p:cNvPr id="16392" name="Group 96"/>
          <p:cNvGrpSpPr>
            <a:grpSpLocks/>
          </p:cNvGrpSpPr>
          <p:nvPr/>
        </p:nvGrpSpPr>
        <p:grpSpPr bwMode="auto">
          <a:xfrm>
            <a:off x="4643438" y="2997200"/>
            <a:ext cx="3313112" cy="3024188"/>
            <a:chOff x="3061" y="1661"/>
            <a:chExt cx="2087" cy="1905"/>
          </a:xfrm>
        </p:grpSpPr>
        <p:grpSp>
          <p:nvGrpSpPr>
            <p:cNvPr id="16393" name="Group 76"/>
            <p:cNvGrpSpPr>
              <a:grpSpLocks/>
            </p:cNvGrpSpPr>
            <p:nvPr/>
          </p:nvGrpSpPr>
          <p:grpSpPr bwMode="auto">
            <a:xfrm>
              <a:off x="3810" y="1990"/>
              <a:ext cx="431" cy="488"/>
              <a:chOff x="3564" y="9610"/>
              <a:chExt cx="1063" cy="939"/>
            </a:xfrm>
          </p:grpSpPr>
          <p:sp>
            <p:nvSpPr>
              <p:cNvPr id="16411" name="Line 77"/>
              <p:cNvSpPr>
                <a:spLocks noChangeShapeType="1"/>
              </p:cNvSpPr>
              <p:nvPr/>
            </p:nvSpPr>
            <p:spPr bwMode="auto">
              <a:xfrm flipV="1">
                <a:off x="3571" y="9610"/>
                <a:ext cx="1056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2" name="Line 78"/>
              <p:cNvSpPr>
                <a:spLocks noChangeShapeType="1"/>
              </p:cNvSpPr>
              <p:nvPr/>
            </p:nvSpPr>
            <p:spPr bwMode="auto">
              <a:xfrm>
                <a:off x="3564" y="10133"/>
                <a:ext cx="1022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394" name="Line 79"/>
            <p:cNvSpPr>
              <a:spLocks noChangeShapeType="1"/>
            </p:cNvSpPr>
            <p:nvPr/>
          </p:nvSpPr>
          <p:spPr bwMode="auto">
            <a:xfrm flipV="1">
              <a:off x="3061" y="2239"/>
              <a:ext cx="704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5" name="Line 80"/>
            <p:cNvSpPr>
              <a:spLocks noChangeShapeType="1"/>
            </p:cNvSpPr>
            <p:nvPr/>
          </p:nvSpPr>
          <p:spPr bwMode="auto">
            <a:xfrm>
              <a:off x="3061" y="2704"/>
              <a:ext cx="756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6396" name="Group 81"/>
            <p:cNvGrpSpPr>
              <a:grpSpLocks/>
            </p:cNvGrpSpPr>
            <p:nvPr/>
          </p:nvGrpSpPr>
          <p:grpSpPr bwMode="auto">
            <a:xfrm>
              <a:off x="3861" y="3009"/>
              <a:ext cx="380" cy="466"/>
              <a:chOff x="3564" y="9610"/>
              <a:chExt cx="1063" cy="939"/>
            </a:xfrm>
          </p:grpSpPr>
          <p:sp>
            <p:nvSpPr>
              <p:cNvPr id="16409" name="Line 82"/>
              <p:cNvSpPr>
                <a:spLocks noChangeShapeType="1"/>
              </p:cNvSpPr>
              <p:nvPr/>
            </p:nvSpPr>
            <p:spPr bwMode="auto">
              <a:xfrm flipV="1">
                <a:off x="3571" y="9610"/>
                <a:ext cx="1056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0" name="Line 83"/>
              <p:cNvSpPr>
                <a:spLocks noChangeShapeType="1"/>
              </p:cNvSpPr>
              <p:nvPr/>
            </p:nvSpPr>
            <p:spPr bwMode="auto">
              <a:xfrm>
                <a:off x="3564" y="10133"/>
                <a:ext cx="1022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397" name="Rectangle 84"/>
            <p:cNvSpPr>
              <a:spLocks noChangeArrowheads="1"/>
            </p:cNvSpPr>
            <p:nvPr/>
          </p:nvSpPr>
          <p:spPr bwMode="auto">
            <a:xfrm>
              <a:off x="4286" y="1888"/>
              <a:ext cx="8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6398" name="Rectangle 85"/>
            <p:cNvSpPr>
              <a:spLocks noChangeArrowheads="1"/>
            </p:cNvSpPr>
            <p:nvPr/>
          </p:nvSpPr>
          <p:spPr bwMode="auto">
            <a:xfrm>
              <a:off x="4286" y="2341"/>
              <a:ext cx="8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6399" name="Rectangle 86"/>
            <p:cNvSpPr>
              <a:spLocks noChangeArrowheads="1"/>
            </p:cNvSpPr>
            <p:nvPr/>
          </p:nvSpPr>
          <p:spPr bwMode="auto">
            <a:xfrm>
              <a:off x="4331" y="2886"/>
              <a:ext cx="8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6400" name="Rectangle 87"/>
            <p:cNvSpPr>
              <a:spLocks noChangeArrowheads="1"/>
            </p:cNvSpPr>
            <p:nvPr/>
          </p:nvSpPr>
          <p:spPr bwMode="auto">
            <a:xfrm>
              <a:off x="4331" y="3339"/>
              <a:ext cx="8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23640" name="Text Box 88"/>
            <p:cNvSpPr txBox="1">
              <a:spLocks noChangeArrowheads="1"/>
            </p:cNvSpPr>
            <p:nvPr/>
          </p:nvSpPr>
          <p:spPr bwMode="auto">
            <a:xfrm>
              <a:off x="4536" y="1661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>
                  <a:solidFill>
                    <a:srgbClr val="FF0000"/>
                  </a:solidFill>
                </a:rPr>
                <a:t>00</a:t>
              </a:r>
              <a:r>
                <a:rPr lang="en-US" altLang="zh-TW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3641" name="Text Box 89"/>
            <p:cNvSpPr txBox="1">
              <a:spLocks noChangeArrowheads="1"/>
            </p:cNvSpPr>
            <p:nvPr/>
          </p:nvSpPr>
          <p:spPr bwMode="auto">
            <a:xfrm>
              <a:off x="4536" y="2129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>
                  <a:solidFill>
                    <a:srgbClr val="FF0000"/>
                  </a:solidFill>
                </a:rPr>
                <a:t>10</a:t>
              </a:r>
              <a:r>
                <a:rPr lang="en-US" altLang="zh-TW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3642" name="Text Box 90"/>
            <p:cNvSpPr txBox="1">
              <a:spLocks noChangeArrowheads="1"/>
            </p:cNvSpPr>
            <p:nvPr/>
          </p:nvSpPr>
          <p:spPr bwMode="auto">
            <a:xfrm>
              <a:off x="4582" y="2659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>
                  <a:solidFill>
                    <a:srgbClr val="FF0000"/>
                  </a:solidFill>
                </a:rPr>
                <a:t>01</a:t>
              </a:r>
              <a:r>
                <a:rPr lang="en-US" altLang="zh-TW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3643" name="Text Box 91"/>
            <p:cNvSpPr txBox="1">
              <a:spLocks noChangeArrowheads="1"/>
            </p:cNvSpPr>
            <p:nvPr/>
          </p:nvSpPr>
          <p:spPr bwMode="auto">
            <a:xfrm>
              <a:off x="4582" y="3158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>
                  <a:solidFill>
                    <a:srgbClr val="FF0000"/>
                  </a:solidFill>
                </a:rPr>
                <a:t>11</a:t>
              </a:r>
              <a:r>
                <a:rPr lang="en-US" altLang="zh-TW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3644" name="Text Box 92"/>
            <p:cNvSpPr txBox="1">
              <a:spLocks noChangeArrowheads="1"/>
            </p:cNvSpPr>
            <p:nvPr/>
          </p:nvSpPr>
          <p:spPr bwMode="auto">
            <a:xfrm>
              <a:off x="4456" y="1888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a0, b0</a:t>
              </a:r>
              <a:r>
                <a:rPr lang="en-US" altLang="zh-TW"/>
                <a:t> </a:t>
              </a:r>
            </a:p>
          </p:txBody>
        </p: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4568" y="2337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c2</a:t>
              </a:r>
              <a:r>
                <a:rPr lang="en-US" altLang="zh-TW"/>
                <a:t> 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4468" y="2882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a1, b1</a:t>
              </a:r>
              <a:r>
                <a:rPr lang="en-US" altLang="zh-TW"/>
                <a:t> 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568" y="3335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c3</a:t>
              </a:r>
              <a:r>
                <a:rPr lang="en-US" altLang="zh-TW"/>
                <a:t>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5BB321-2A19-D734-39C2-025CDD6951A6}"/>
                  </a:ext>
                </a:extLst>
              </p14:cNvPr>
              <p14:cNvContentPartPr/>
              <p14:nvPr/>
            </p14:nvContentPartPr>
            <p14:xfrm>
              <a:off x="2389887" y="3432997"/>
              <a:ext cx="323640" cy="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5BB321-2A19-D734-39C2-025CDD6951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1247" y="3424357"/>
                <a:ext cx="3412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4041B5-7A91-4F9F-90D5-68678071A001}"/>
                  </a:ext>
                </a:extLst>
              </p14:cNvPr>
              <p14:cNvContentPartPr/>
              <p14:nvPr/>
            </p14:nvContentPartPr>
            <p14:xfrm>
              <a:off x="2887407" y="3478357"/>
              <a:ext cx="378360" cy="1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4041B5-7A91-4F9F-90D5-68678071A0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8407" y="3469357"/>
                <a:ext cx="396000" cy="3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5D826-2724-4E73-B37D-54EA41CF03AE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(b) </a:t>
            </a:r>
            <a:r>
              <a:rPr lang="zh-TW" altLang="en-US" sz="1800"/>
              <a:t>插入</a:t>
            </a:r>
            <a:r>
              <a:rPr lang="en-US" altLang="zh-TW" sz="1800"/>
              <a:t>c5 </a:t>
            </a:r>
          </a:p>
        </p:txBody>
      </p:sp>
      <p:grpSp>
        <p:nvGrpSpPr>
          <p:cNvPr id="17412" name="Group 39"/>
          <p:cNvGrpSpPr>
            <a:grpSpLocks/>
          </p:cNvGrpSpPr>
          <p:nvPr/>
        </p:nvGrpSpPr>
        <p:grpSpPr bwMode="auto">
          <a:xfrm>
            <a:off x="2914650" y="1997075"/>
            <a:ext cx="1296988" cy="727075"/>
            <a:chOff x="2154" y="1258"/>
            <a:chExt cx="817" cy="458"/>
          </a:xfrm>
        </p:grpSpPr>
        <p:sp>
          <p:nvSpPr>
            <p:cNvPr id="17479" name="Rectangle 14"/>
            <p:cNvSpPr>
              <a:spLocks noChangeArrowheads="1"/>
            </p:cNvSpPr>
            <p:nvPr/>
          </p:nvSpPr>
          <p:spPr bwMode="auto">
            <a:xfrm>
              <a:off x="2154" y="1485"/>
              <a:ext cx="8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7480" name="Text Box 18"/>
            <p:cNvSpPr txBox="1">
              <a:spLocks noChangeArrowheads="1"/>
            </p:cNvSpPr>
            <p:nvPr/>
          </p:nvSpPr>
          <p:spPr bwMode="auto">
            <a:xfrm>
              <a:off x="2381" y="1258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00 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279" y="1485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a0, b0</a:t>
              </a:r>
              <a:r>
                <a:rPr lang="en-US" altLang="zh-TW"/>
                <a:t> </a:t>
              </a:r>
            </a:p>
          </p:txBody>
        </p:sp>
      </p:grpSp>
      <p:grpSp>
        <p:nvGrpSpPr>
          <p:cNvPr id="17413" name="Group 38"/>
          <p:cNvGrpSpPr>
            <a:grpSpLocks/>
          </p:cNvGrpSpPr>
          <p:nvPr/>
        </p:nvGrpSpPr>
        <p:grpSpPr bwMode="auto">
          <a:xfrm>
            <a:off x="2914650" y="2740025"/>
            <a:ext cx="1296988" cy="696913"/>
            <a:chOff x="2108" y="1726"/>
            <a:chExt cx="817" cy="439"/>
          </a:xfrm>
        </p:grpSpPr>
        <p:sp>
          <p:nvSpPr>
            <p:cNvPr id="17476" name="Rectangle 15"/>
            <p:cNvSpPr>
              <a:spLocks noChangeArrowheads="1"/>
            </p:cNvSpPr>
            <p:nvPr/>
          </p:nvSpPr>
          <p:spPr bwMode="auto">
            <a:xfrm>
              <a:off x="2108" y="1938"/>
              <a:ext cx="8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7477" name="Text Box 19"/>
            <p:cNvSpPr txBox="1">
              <a:spLocks noChangeArrowheads="1"/>
            </p:cNvSpPr>
            <p:nvPr/>
          </p:nvSpPr>
          <p:spPr bwMode="auto">
            <a:xfrm>
              <a:off x="2359" y="172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10 </a:t>
              </a: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2345" y="1934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c2</a:t>
              </a:r>
              <a:r>
                <a:rPr lang="en-US" altLang="zh-TW"/>
                <a:t> </a:t>
              </a:r>
            </a:p>
          </p:txBody>
        </p:sp>
      </p:grpSp>
      <p:grpSp>
        <p:nvGrpSpPr>
          <p:cNvPr id="17414" name="Group 37"/>
          <p:cNvGrpSpPr>
            <a:grpSpLocks/>
          </p:cNvGrpSpPr>
          <p:nvPr/>
        </p:nvGrpSpPr>
        <p:grpSpPr bwMode="auto">
          <a:xfrm>
            <a:off x="2914650" y="3429000"/>
            <a:ext cx="1296988" cy="654050"/>
            <a:chOff x="2154" y="2115"/>
            <a:chExt cx="817" cy="412"/>
          </a:xfrm>
        </p:grpSpPr>
        <p:sp>
          <p:nvSpPr>
            <p:cNvPr id="17473" name="Rectangle 16"/>
            <p:cNvSpPr>
              <a:spLocks noChangeArrowheads="1"/>
            </p:cNvSpPr>
            <p:nvPr/>
          </p:nvSpPr>
          <p:spPr bwMode="auto">
            <a:xfrm>
              <a:off x="2154" y="2296"/>
              <a:ext cx="8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359" y="2115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>
                  <a:solidFill>
                    <a:srgbClr val="FF0000"/>
                  </a:solidFill>
                </a:rPr>
                <a:t>001</a:t>
              </a:r>
              <a:r>
                <a:rPr lang="en-US" altLang="zh-TW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2233" y="229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a1</a:t>
              </a:r>
              <a:r>
                <a:rPr lang="en-US" altLang="zh-TW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, b1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</a:p>
          </p:txBody>
        </p:sp>
      </p:grpSp>
      <p:grpSp>
        <p:nvGrpSpPr>
          <p:cNvPr id="17415" name="Group 36"/>
          <p:cNvGrpSpPr>
            <a:grpSpLocks/>
          </p:cNvGrpSpPr>
          <p:nvPr/>
        </p:nvGrpSpPr>
        <p:grpSpPr bwMode="auto">
          <a:xfrm>
            <a:off x="2914650" y="4749800"/>
            <a:ext cx="1296988" cy="695325"/>
            <a:chOff x="2109" y="2901"/>
            <a:chExt cx="817" cy="438"/>
          </a:xfrm>
        </p:grpSpPr>
        <p:sp>
          <p:nvSpPr>
            <p:cNvPr id="17470" name="Rectangle 17"/>
            <p:cNvSpPr>
              <a:spLocks noChangeArrowheads="1"/>
            </p:cNvSpPr>
            <p:nvPr/>
          </p:nvSpPr>
          <p:spPr bwMode="auto">
            <a:xfrm>
              <a:off x="2109" y="3112"/>
              <a:ext cx="8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359" y="2901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>
                  <a:solidFill>
                    <a:srgbClr val="FF0000"/>
                  </a:solidFill>
                </a:rPr>
                <a:t>11</a:t>
              </a:r>
              <a:r>
                <a:rPr lang="en-US" altLang="zh-TW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2345" y="3108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c3</a:t>
              </a:r>
              <a:r>
                <a:rPr lang="en-US" altLang="zh-TW"/>
                <a:t> </a:t>
              </a:r>
            </a:p>
          </p:txBody>
        </p:sp>
      </p:grpSp>
      <p:grpSp>
        <p:nvGrpSpPr>
          <p:cNvPr id="17416" name="Group 91"/>
          <p:cNvGrpSpPr>
            <a:grpSpLocks/>
          </p:cNvGrpSpPr>
          <p:nvPr/>
        </p:nvGrpSpPr>
        <p:grpSpPr bwMode="auto">
          <a:xfrm>
            <a:off x="468313" y="2565400"/>
            <a:ext cx="2374900" cy="2735263"/>
            <a:chOff x="431" y="1616"/>
            <a:chExt cx="1496" cy="1723"/>
          </a:xfrm>
        </p:grpSpPr>
        <p:grpSp>
          <p:nvGrpSpPr>
            <p:cNvPr id="17460" name="Group 26"/>
            <p:cNvGrpSpPr>
              <a:grpSpLocks/>
            </p:cNvGrpSpPr>
            <p:nvPr/>
          </p:nvGrpSpPr>
          <p:grpSpPr bwMode="auto">
            <a:xfrm>
              <a:off x="1502" y="1616"/>
              <a:ext cx="425" cy="376"/>
              <a:chOff x="3564" y="9610"/>
              <a:chExt cx="1063" cy="939"/>
            </a:xfrm>
          </p:grpSpPr>
          <p:sp>
            <p:nvSpPr>
              <p:cNvPr id="17468" name="Line 27"/>
              <p:cNvSpPr>
                <a:spLocks noChangeShapeType="1"/>
              </p:cNvSpPr>
              <p:nvPr/>
            </p:nvSpPr>
            <p:spPr bwMode="auto">
              <a:xfrm flipV="1">
                <a:off x="3571" y="9610"/>
                <a:ext cx="1056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69" name="Line 28"/>
              <p:cNvSpPr>
                <a:spLocks noChangeShapeType="1"/>
              </p:cNvSpPr>
              <p:nvPr/>
            </p:nvSpPr>
            <p:spPr bwMode="auto">
              <a:xfrm>
                <a:off x="3564" y="10133"/>
                <a:ext cx="1022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61" name="Line 29"/>
            <p:cNvSpPr>
              <a:spLocks noChangeShapeType="1"/>
            </p:cNvSpPr>
            <p:nvPr/>
          </p:nvSpPr>
          <p:spPr bwMode="auto">
            <a:xfrm flipV="1">
              <a:off x="431" y="1841"/>
              <a:ext cx="1034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2" name="Line 30"/>
            <p:cNvSpPr>
              <a:spLocks noChangeShapeType="1"/>
            </p:cNvSpPr>
            <p:nvPr/>
          </p:nvSpPr>
          <p:spPr bwMode="auto">
            <a:xfrm>
              <a:off x="431" y="2432"/>
              <a:ext cx="58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7463" name="Group 31"/>
            <p:cNvGrpSpPr>
              <a:grpSpLocks/>
            </p:cNvGrpSpPr>
            <p:nvPr/>
          </p:nvGrpSpPr>
          <p:grpSpPr bwMode="auto">
            <a:xfrm>
              <a:off x="1473" y="2432"/>
              <a:ext cx="453" cy="454"/>
              <a:chOff x="3564" y="9610"/>
              <a:chExt cx="1063" cy="939"/>
            </a:xfrm>
          </p:grpSpPr>
          <p:sp>
            <p:nvSpPr>
              <p:cNvPr id="17466" name="Line 32"/>
              <p:cNvSpPr>
                <a:spLocks noChangeShapeType="1"/>
              </p:cNvSpPr>
              <p:nvPr/>
            </p:nvSpPr>
            <p:spPr bwMode="auto">
              <a:xfrm flipV="1">
                <a:off x="3571" y="9610"/>
                <a:ext cx="1056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67" name="Line 33"/>
              <p:cNvSpPr>
                <a:spLocks noChangeShapeType="1"/>
              </p:cNvSpPr>
              <p:nvPr/>
            </p:nvSpPr>
            <p:spPr bwMode="auto">
              <a:xfrm>
                <a:off x="3564" y="10133"/>
                <a:ext cx="1022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64" name="Line 34"/>
            <p:cNvSpPr>
              <a:spLocks noChangeShapeType="1"/>
            </p:cNvSpPr>
            <p:nvPr/>
          </p:nvSpPr>
          <p:spPr bwMode="auto">
            <a:xfrm flipV="1">
              <a:off x="1020" y="2684"/>
              <a:ext cx="424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5" name="Line 35"/>
            <p:cNvSpPr>
              <a:spLocks noChangeShapeType="1"/>
            </p:cNvSpPr>
            <p:nvPr/>
          </p:nvSpPr>
          <p:spPr bwMode="auto">
            <a:xfrm>
              <a:off x="1020" y="2886"/>
              <a:ext cx="905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7" name="Group 44"/>
          <p:cNvGrpSpPr>
            <a:grpSpLocks/>
          </p:cNvGrpSpPr>
          <p:nvPr/>
        </p:nvGrpSpPr>
        <p:grpSpPr bwMode="auto">
          <a:xfrm>
            <a:off x="2914650" y="4070350"/>
            <a:ext cx="1296988" cy="654050"/>
            <a:chOff x="2154" y="2564"/>
            <a:chExt cx="817" cy="412"/>
          </a:xfrm>
        </p:grpSpPr>
        <p:sp>
          <p:nvSpPr>
            <p:cNvPr id="17457" name="Rectangle 41"/>
            <p:cNvSpPr>
              <a:spLocks noChangeArrowheads="1"/>
            </p:cNvSpPr>
            <p:nvPr/>
          </p:nvSpPr>
          <p:spPr bwMode="auto">
            <a:xfrm>
              <a:off x="2154" y="2745"/>
              <a:ext cx="81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24618" name="Text Box 42"/>
            <p:cNvSpPr txBox="1">
              <a:spLocks noChangeArrowheads="1"/>
            </p:cNvSpPr>
            <p:nvPr/>
          </p:nvSpPr>
          <p:spPr bwMode="auto">
            <a:xfrm>
              <a:off x="2359" y="25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>
                  <a:solidFill>
                    <a:srgbClr val="FF0000"/>
                  </a:solidFill>
                </a:rPr>
                <a:t>101</a:t>
              </a:r>
              <a:r>
                <a:rPr lang="en-US" altLang="zh-TW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4619" name="Text Box 43"/>
            <p:cNvSpPr txBox="1">
              <a:spLocks noChangeArrowheads="1"/>
            </p:cNvSpPr>
            <p:nvPr/>
          </p:nvSpPr>
          <p:spPr bwMode="auto">
            <a:xfrm>
              <a:off x="2391" y="2745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c5</a:t>
              </a:r>
              <a:r>
                <a:rPr lang="en-US" altLang="zh-TW"/>
                <a:t> </a:t>
              </a:r>
            </a:p>
          </p:txBody>
        </p:sp>
      </p:grpSp>
      <p:sp>
        <p:nvSpPr>
          <p:cNvPr id="17418" name="Text Box 46"/>
          <p:cNvSpPr txBox="1">
            <a:spLocks noChangeArrowheads="1"/>
          </p:cNvSpPr>
          <p:nvPr/>
        </p:nvSpPr>
        <p:spPr bwMode="auto">
          <a:xfrm>
            <a:off x="4519613" y="155733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(c) </a:t>
            </a:r>
            <a:r>
              <a:rPr lang="zh-TW" altLang="en-US" sz="1800"/>
              <a:t>加入</a:t>
            </a:r>
            <a:r>
              <a:rPr lang="en-US" altLang="zh-TW" sz="1800"/>
              <a:t>c1 </a:t>
            </a:r>
          </a:p>
        </p:txBody>
      </p:sp>
      <p:grpSp>
        <p:nvGrpSpPr>
          <p:cNvPr id="17419" name="Group 111"/>
          <p:cNvGrpSpPr>
            <a:grpSpLocks/>
          </p:cNvGrpSpPr>
          <p:nvPr/>
        </p:nvGrpSpPr>
        <p:grpSpPr bwMode="auto">
          <a:xfrm>
            <a:off x="4643438" y="1700213"/>
            <a:ext cx="4105275" cy="3960812"/>
            <a:chOff x="2925" y="1071"/>
            <a:chExt cx="2586" cy="2495"/>
          </a:xfrm>
        </p:grpSpPr>
        <p:grpSp>
          <p:nvGrpSpPr>
            <p:cNvPr id="17420" name="Group 48"/>
            <p:cNvGrpSpPr>
              <a:grpSpLocks/>
            </p:cNvGrpSpPr>
            <p:nvPr/>
          </p:nvGrpSpPr>
          <p:grpSpPr bwMode="auto">
            <a:xfrm>
              <a:off x="4694" y="1071"/>
              <a:ext cx="817" cy="458"/>
              <a:chOff x="2154" y="1258"/>
              <a:chExt cx="817" cy="458"/>
            </a:xfrm>
          </p:grpSpPr>
          <p:sp>
            <p:nvSpPr>
              <p:cNvPr id="17454" name="Rectangle 49"/>
              <p:cNvSpPr>
                <a:spLocks noChangeArrowheads="1"/>
              </p:cNvSpPr>
              <p:nvPr/>
            </p:nvSpPr>
            <p:spPr bwMode="auto">
              <a:xfrm>
                <a:off x="2154" y="148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7455" name="Text Box 50"/>
              <p:cNvSpPr txBox="1">
                <a:spLocks noChangeArrowheads="1"/>
              </p:cNvSpPr>
              <p:nvPr/>
            </p:nvSpPr>
            <p:spPr bwMode="auto">
              <a:xfrm>
                <a:off x="2381" y="1258"/>
                <a:ext cx="2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0000"/>
                    </a:solidFill>
                  </a:rPr>
                  <a:t>00 </a:t>
                </a:r>
              </a:p>
            </p:txBody>
          </p:sp>
          <p:sp>
            <p:nvSpPr>
              <p:cNvPr id="24627" name="Text Box 51"/>
              <p:cNvSpPr txBox="1">
                <a:spLocks noChangeArrowheads="1"/>
              </p:cNvSpPr>
              <p:nvPr/>
            </p:nvSpPr>
            <p:spPr bwMode="auto">
              <a:xfrm>
                <a:off x="2279" y="1485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>
                    <a:effectLst>
                      <a:outerShdw blurRad="38100" dist="38100" dir="2700000" algn="tl">
                        <a:srgbClr val="010199"/>
                      </a:outerShdw>
                    </a:effectLst>
                  </a:rPr>
                  <a:t>a0, b0</a:t>
                </a:r>
                <a:r>
                  <a:rPr lang="en-US" altLang="zh-TW"/>
                  <a:t> </a:t>
                </a:r>
              </a:p>
            </p:txBody>
          </p:sp>
        </p:grpSp>
        <p:grpSp>
          <p:nvGrpSpPr>
            <p:cNvPr id="17421" name="Group 52"/>
            <p:cNvGrpSpPr>
              <a:grpSpLocks/>
            </p:cNvGrpSpPr>
            <p:nvPr/>
          </p:nvGrpSpPr>
          <p:grpSpPr bwMode="auto">
            <a:xfrm>
              <a:off x="4694" y="1480"/>
              <a:ext cx="817" cy="439"/>
              <a:chOff x="2108" y="1726"/>
              <a:chExt cx="817" cy="439"/>
            </a:xfrm>
          </p:grpSpPr>
          <p:sp>
            <p:nvSpPr>
              <p:cNvPr id="17451" name="Rectangle 53"/>
              <p:cNvSpPr>
                <a:spLocks noChangeArrowheads="1"/>
              </p:cNvSpPr>
              <p:nvPr/>
            </p:nvSpPr>
            <p:spPr bwMode="auto">
              <a:xfrm>
                <a:off x="2108" y="1938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24630" name="Text Box 54"/>
              <p:cNvSpPr txBox="1">
                <a:spLocks noChangeArrowheads="1"/>
              </p:cNvSpPr>
              <p:nvPr/>
            </p:nvSpPr>
            <p:spPr bwMode="auto">
              <a:xfrm>
                <a:off x="2359" y="1726"/>
                <a:ext cx="2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sz="1600">
                    <a:solidFill>
                      <a:srgbClr val="FF0000"/>
                    </a:solidFill>
                  </a:rPr>
                  <a:t>10</a:t>
                </a:r>
                <a:r>
                  <a:rPr lang="en-US" altLang="zh-TW" sz="16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31" name="Text Box 55"/>
              <p:cNvSpPr txBox="1">
                <a:spLocks noChangeArrowheads="1"/>
              </p:cNvSpPr>
              <p:nvPr/>
            </p:nvSpPr>
            <p:spPr bwMode="auto">
              <a:xfrm>
                <a:off x="2345" y="1934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>
                    <a:effectLst>
                      <a:outerShdw blurRad="38100" dist="38100" dir="2700000" algn="tl">
                        <a:srgbClr val="010199"/>
                      </a:outerShdw>
                    </a:effectLst>
                  </a:rPr>
                  <a:t>c2</a:t>
                </a:r>
                <a:r>
                  <a:rPr lang="en-US" altLang="zh-TW"/>
                  <a:t> </a:t>
                </a:r>
              </a:p>
            </p:txBody>
          </p:sp>
        </p:grpSp>
        <p:grpSp>
          <p:nvGrpSpPr>
            <p:cNvPr id="17422" name="Group 110"/>
            <p:cNvGrpSpPr>
              <a:grpSpLocks/>
            </p:cNvGrpSpPr>
            <p:nvPr/>
          </p:nvGrpSpPr>
          <p:grpSpPr bwMode="auto">
            <a:xfrm>
              <a:off x="4694" y="1933"/>
              <a:ext cx="817" cy="412"/>
              <a:chOff x="4694" y="1933"/>
              <a:chExt cx="817" cy="412"/>
            </a:xfrm>
          </p:grpSpPr>
          <p:sp>
            <p:nvSpPr>
              <p:cNvPr id="17448" name="Rectangle 57"/>
              <p:cNvSpPr>
                <a:spLocks noChangeArrowheads="1"/>
              </p:cNvSpPr>
              <p:nvPr/>
            </p:nvSpPr>
            <p:spPr bwMode="auto">
              <a:xfrm>
                <a:off x="4694" y="2114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4899" y="1933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sz="1600">
                    <a:solidFill>
                      <a:srgbClr val="FF0000"/>
                    </a:solidFill>
                  </a:rPr>
                  <a:t>0001</a:t>
                </a:r>
                <a:r>
                  <a:rPr lang="en-US" altLang="zh-TW" sz="16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35" name="Text Box 59"/>
              <p:cNvSpPr txBox="1">
                <a:spLocks noChangeArrowheads="1"/>
              </p:cNvSpPr>
              <p:nvPr/>
            </p:nvSpPr>
            <p:spPr bwMode="auto">
              <a:xfrm>
                <a:off x="4872" y="2114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>
                    <a:effectLst>
                      <a:outerShdw blurRad="38100" dist="38100" dir="2700000" algn="tl">
                        <a:srgbClr val="010199"/>
                      </a:outerShdw>
                    </a:effectLst>
                  </a:rPr>
                  <a:t>a1, c1</a:t>
                </a:r>
                <a:r>
                  <a:rPr lang="en-US" altLang="zh-TW"/>
                  <a:t> </a:t>
                </a:r>
              </a:p>
            </p:txBody>
          </p:sp>
        </p:grpSp>
        <p:grpSp>
          <p:nvGrpSpPr>
            <p:cNvPr id="17423" name="Group 60"/>
            <p:cNvGrpSpPr>
              <a:grpSpLocks/>
            </p:cNvGrpSpPr>
            <p:nvPr/>
          </p:nvGrpSpPr>
          <p:grpSpPr bwMode="auto">
            <a:xfrm>
              <a:off x="4694" y="3128"/>
              <a:ext cx="817" cy="438"/>
              <a:chOff x="2109" y="2901"/>
              <a:chExt cx="817" cy="438"/>
            </a:xfrm>
          </p:grpSpPr>
          <p:sp>
            <p:nvSpPr>
              <p:cNvPr id="17445" name="Rectangle 61"/>
              <p:cNvSpPr>
                <a:spLocks noChangeArrowheads="1"/>
              </p:cNvSpPr>
              <p:nvPr/>
            </p:nvSpPr>
            <p:spPr bwMode="auto">
              <a:xfrm>
                <a:off x="2109" y="3112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24638" name="Text Box 62"/>
              <p:cNvSpPr txBox="1">
                <a:spLocks noChangeArrowheads="1"/>
              </p:cNvSpPr>
              <p:nvPr/>
            </p:nvSpPr>
            <p:spPr bwMode="auto">
              <a:xfrm>
                <a:off x="2359" y="2901"/>
                <a:ext cx="2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sz="1600">
                    <a:solidFill>
                      <a:srgbClr val="FF0000"/>
                    </a:solidFill>
                  </a:rPr>
                  <a:t>11</a:t>
                </a:r>
                <a:r>
                  <a:rPr lang="en-US" altLang="zh-TW" sz="16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39" name="Text Box 63"/>
              <p:cNvSpPr txBox="1">
                <a:spLocks noChangeArrowheads="1"/>
              </p:cNvSpPr>
              <p:nvPr/>
            </p:nvSpPr>
            <p:spPr bwMode="auto">
              <a:xfrm>
                <a:off x="2345" y="3108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>
                    <a:effectLst>
                      <a:outerShdw blurRad="38100" dist="38100" dir="2700000" algn="tl">
                        <a:srgbClr val="010199"/>
                      </a:outerShdw>
                    </a:effectLst>
                  </a:rPr>
                  <a:t>c3</a:t>
                </a:r>
                <a:r>
                  <a:rPr lang="en-US" altLang="zh-TW"/>
                  <a:t> </a:t>
                </a:r>
              </a:p>
            </p:txBody>
          </p:sp>
        </p:grpSp>
        <p:grpSp>
          <p:nvGrpSpPr>
            <p:cNvPr id="17424" name="Group 74"/>
            <p:cNvGrpSpPr>
              <a:grpSpLocks/>
            </p:cNvGrpSpPr>
            <p:nvPr/>
          </p:nvGrpSpPr>
          <p:grpSpPr bwMode="auto">
            <a:xfrm>
              <a:off x="4694" y="2701"/>
              <a:ext cx="817" cy="412"/>
              <a:chOff x="2154" y="2564"/>
              <a:chExt cx="817" cy="412"/>
            </a:xfrm>
          </p:grpSpPr>
          <p:sp>
            <p:nvSpPr>
              <p:cNvPr id="17442" name="Rectangle 75"/>
              <p:cNvSpPr>
                <a:spLocks noChangeArrowheads="1"/>
              </p:cNvSpPr>
              <p:nvPr/>
            </p:nvSpPr>
            <p:spPr bwMode="auto">
              <a:xfrm>
                <a:off x="2154" y="274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24652" name="Text Box 76"/>
              <p:cNvSpPr txBox="1">
                <a:spLocks noChangeArrowheads="1"/>
              </p:cNvSpPr>
              <p:nvPr/>
            </p:nvSpPr>
            <p:spPr bwMode="auto">
              <a:xfrm>
                <a:off x="2359" y="2564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sz="1600">
                    <a:solidFill>
                      <a:srgbClr val="FF0000"/>
                    </a:solidFill>
                  </a:rPr>
                  <a:t>101</a:t>
                </a:r>
                <a:r>
                  <a:rPr lang="en-US" altLang="zh-TW" sz="16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53" name="Text Box 77"/>
              <p:cNvSpPr txBox="1">
                <a:spLocks noChangeArrowheads="1"/>
              </p:cNvSpPr>
              <p:nvPr/>
            </p:nvSpPr>
            <p:spPr bwMode="auto">
              <a:xfrm>
                <a:off x="2391" y="2745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>
                    <a:effectLst>
                      <a:outerShdw blurRad="38100" dist="38100" dir="2700000" algn="tl">
                        <a:srgbClr val="010199"/>
                      </a:outerShdw>
                    </a:effectLst>
                  </a:rPr>
                  <a:t>c5</a:t>
                </a:r>
                <a:r>
                  <a:rPr lang="en-US" altLang="zh-TW"/>
                  <a:t> </a:t>
                </a:r>
              </a:p>
            </p:txBody>
          </p:sp>
        </p:grpSp>
        <p:grpSp>
          <p:nvGrpSpPr>
            <p:cNvPr id="17425" name="Group 109"/>
            <p:cNvGrpSpPr>
              <a:grpSpLocks/>
            </p:cNvGrpSpPr>
            <p:nvPr/>
          </p:nvGrpSpPr>
          <p:grpSpPr bwMode="auto">
            <a:xfrm>
              <a:off x="2925" y="1434"/>
              <a:ext cx="1769" cy="1967"/>
              <a:chOff x="2925" y="1434"/>
              <a:chExt cx="1769" cy="1967"/>
            </a:xfrm>
          </p:grpSpPr>
          <p:grpSp>
            <p:nvGrpSpPr>
              <p:cNvPr id="17430" name="Group 79"/>
              <p:cNvGrpSpPr>
                <a:grpSpLocks/>
              </p:cNvGrpSpPr>
              <p:nvPr/>
            </p:nvGrpSpPr>
            <p:grpSpPr bwMode="auto">
              <a:xfrm>
                <a:off x="4247" y="1434"/>
                <a:ext cx="425" cy="376"/>
                <a:chOff x="3564" y="9610"/>
                <a:chExt cx="1063" cy="939"/>
              </a:xfrm>
            </p:grpSpPr>
            <p:sp>
              <p:nvSpPr>
                <p:cNvPr id="1744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571" y="9610"/>
                  <a:ext cx="1056" cy="4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41" name="Line 81"/>
                <p:cNvSpPr>
                  <a:spLocks noChangeShapeType="1"/>
                </p:cNvSpPr>
                <p:nvPr/>
              </p:nvSpPr>
              <p:spPr bwMode="auto">
                <a:xfrm>
                  <a:off x="3564" y="10133"/>
                  <a:ext cx="1022" cy="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7431" name="Line 82"/>
              <p:cNvSpPr>
                <a:spLocks noChangeShapeType="1"/>
              </p:cNvSpPr>
              <p:nvPr/>
            </p:nvSpPr>
            <p:spPr bwMode="auto">
              <a:xfrm flipV="1">
                <a:off x="2925" y="1659"/>
                <a:ext cx="1285" cy="8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7432" name="Group 83"/>
              <p:cNvGrpSpPr>
                <a:grpSpLocks/>
              </p:cNvGrpSpPr>
              <p:nvPr/>
            </p:nvGrpSpPr>
            <p:grpSpPr bwMode="auto">
              <a:xfrm>
                <a:off x="4269" y="2218"/>
                <a:ext cx="425" cy="376"/>
                <a:chOff x="3564" y="9610"/>
                <a:chExt cx="1063" cy="939"/>
              </a:xfrm>
            </p:grpSpPr>
            <p:sp>
              <p:nvSpPr>
                <p:cNvPr id="17438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571" y="9610"/>
                  <a:ext cx="1056" cy="4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39" name="Line 85"/>
                <p:cNvSpPr>
                  <a:spLocks noChangeShapeType="1"/>
                </p:cNvSpPr>
                <p:nvPr/>
              </p:nvSpPr>
              <p:spPr bwMode="auto">
                <a:xfrm>
                  <a:off x="3564" y="10133"/>
                  <a:ext cx="1022" cy="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7433" name="Line 86"/>
              <p:cNvSpPr>
                <a:spLocks noChangeShapeType="1"/>
              </p:cNvSpPr>
              <p:nvPr/>
            </p:nvSpPr>
            <p:spPr bwMode="auto">
              <a:xfrm flipV="1">
                <a:off x="3839" y="2431"/>
                <a:ext cx="423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4" name="Line 87"/>
              <p:cNvSpPr>
                <a:spLocks noChangeShapeType="1"/>
              </p:cNvSpPr>
              <p:nvPr/>
            </p:nvSpPr>
            <p:spPr bwMode="auto">
              <a:xfrm>
                <a:off x="3839" y="2634"/>
                <a:ext cx="831" cy="3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5" name="Line 88"/>
              <p:cNvSpPr>
                <a:spLocks noChangeShapeType="1"/>
              </p:cNvSpPr>
              <p:nvPr/>
            </p:nvSpPr>
            <p:spPr bwMode="auto">
              <a:xfrm flipV="1">
                <a:off x="3411" y="2648"/>
                <a:ext cx="423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6" name="Line 89"/>
              <p:cNvSpPr>
                <a:spLocks noChangeShapeType="1"/>
              </p:cNvSpPr>
              <p:nvPr/>
            </p:nvSpPr>
            <p:spPr bwMode="auto">
              <a:xfrm>
                <a:off x="3409" y="2857"/>
                <a:ext cx="1208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7" name="Line 90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49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26" name="Group 105"/>
            <p:cNvGrpSpPr>
              <a:grpSpLocks/>
            </p:cNvGrpSpPr>
            <p:nvPr/>
          </p:nvGrpSpPr>
          <p:grpSpPr bwMode="auto">
            <a:xfrm>
              <a:off x="4694" y="2338"/>
              <a:ext cx="817" cy="412"/>
              <a:chOff x="2154" y="2564"/>
              <a:chExt cx="817" cy="412"/>
            </a:xfrm>
          </p:grpSpPr>
          <p:sp>
            <p:nvSpPr>
              <p:cNvPr id="17427" name="Rectangle 106"/>
              <p:cNvSpPr>
                <a:spLocks noChangeArrowheads="1"/>
              </p:cNvSpPr>
              <p:nvPr/>
            </p:nvSpPr>
            <p:spPr bwMode="auto">
              <a:xfrm>
                <a:off x="2154" y="274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24683" name="Text Box 107"/>
              <p:cNvSpPr txBox="1">
                <a:spLocks noChangeArrowheads="1"/>
              </p:cNvSpPr>
              <p:nvPr/>
            </p:nvSpPr>
            <p:spPr bwMode="auto">
              <a:xfrm>
                <a:off x="2359" y="2564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sz="1600">
                    <a:solidFill>
                      <a:srgbClr val="FF0000"/>
                    </a:solidFill>
                  </a:rPr>
                  <a:t>1001</a:t>
                </a:r>
                <a:r>
                  <a:rPr lang="en-US" altLang="zh-TW" sz="16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84" name="Text Box 108"/>
              <p:cNvSpPr txBox="1">
                <a:spLocks noChangeArrowheads="1"/>
              </p:cNvSpPr>
              <p:nvPr/>
            </p:nvSpPr>
            <p:spPr bwMode="auto">
              <a:xfrm>
                <a:off x="2391" y="274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10199"/>
                      </a:outerShdw>
                    </a:effectLst>
                  </a:rPr>
                  <a:t>b1</a:t>
                </a:r>
                <a:r>
                  <a:rPr lang="en-US" altLang="zh-TW" dirty="0"/>
                  <a:t> 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6C5D66-739F-FF66-F85F-F144B418B6E3}"/>
                  </a:ext>
                </a:extLst>
              </p14:cNvPr>
              <p14:cNvContentPartPr/>
              <p14:nvPr/>
            </p14:nvContentPartPr>
            <p14:xfrm>
              <a:off x="7799247" y="3312919"/>
              <a:ext cx="555480" cy="2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6C5D66-739F-FF66-F85F-F144B418B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0607" y="3304279"/>
                <a:ext cx="5731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62CEC8-9D0B-BC42-A7BC-592F5B268734}"/>
                  </a:ext>
                </a:extLst>
              </p14:cNvPr>
              <p14:cNvContentPartPr/>
              <p14:nvPr/>
            </p14:nvContentPartPr>
            <p14:xfrm>
              <a:off x="7898247" y="3951199"/>
              <a:ext cx="512640" cy="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62CEC8-9D0B-BC42-A7BC-592F5B2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9247" y="3942199"/>
                <a:ext cx="530280" cy="4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8A7E2-9D80-4AB5-9488-253765285A88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25923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原則：</a:t>
            </a:r>
            <a:r>
              <a:rPr lang="zh-TW" altLang="en-US" sz="2200" dirty="0">
                <a:solidFill>
                  <a:srgbClr val="FFFF00"/>
                </a:solidFill>
                <a:effectLst/>
              </a:rPr>
              <a:t>溢位時則分頁</a:t>
            </a:r>
            <a:r>
              <a:rPr lang="zh-TW" altLang="en-US" sz="2200" dirty="0">
                <a:solidFill>
                  <a:srgbClr val="FF0000"/>
                </a:solidFill>
                <a:effectLst/>
              </a:rPr>
              <a:t>，並</a:t>
            </a:r>
            <a:r>
              <a:rPr lang="zh-TW" altLang="en-US" sz="2200" dirty="0">
                <a:solidFill>
                  <a:srgbClr val="FFFF00"/>
                </a:solidFill>
                <a:effectLst/>
              </a:rPr>
              <a:t>以上一位識別位數決定資料所在位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               置。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缺點：如果鍵值不能在分頁中均勻分佈，則目錄變得非常大。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優點：存取資料只須兩步驟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               </a:t>
            </a:r>
            <a:r>
              <a:rPr lang="en-US" altLang="zh-TW" sz="2200" dirty="0">
                <a:solidFill>
                  <a:srgbClr val="FF0000"/>
                </a:solidFill>
                <a:effectLst/>
              </a:rPr>
              <a:t>(1) </a:t>
            </a:r>
            <a:r>
              <a:rPr lang="zh-TW" altLang="en-US" sz="2200" dirty="0">
                <a:solidFill>
                  <a:srgbClr val="FF0000"/>
                </a:solidFill>
                <a:effectLst/>
              </a:rPr>
              <a:t>使用雜湊函數求得目錄項的位址。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>
                <a:solidFill>
                  <a:srgbClr val="FF0000"/>
                </a:solidFill>
                <a:effectLst/>
              </a:rPr>
              <a:t>               </a:t>
            </a:r>
            <a:r>
              <a:rPr lang="en-US" altLang="zh-TW" sz="2200" dirty="0">
                <a:solidFill>
                  <a:srgbClr val="FF0000"/>
                </a:solidFill>
                <a:effectLst/>
              </a:rPr>
              <a:t>(2) </a:t>
            </a:r>
            <a:r>
              <a:rPr lang="zh-TW" altLang="en-US" sz="2200" dirty="0">
                <a:solidFill>
                  <a:srgbClr val="FF0000"/>
                </a:solidFill>
                <a:effectLst/>
              </a:rPr>
              <a:t>擷取和此相關的分頁。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07397-D161-4523-A46B-1D6568604559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雜湊</a:t>
            </a:r>
            <a:r>
              <a:rPr lang="en-US" altLang="zh-TW" dirty="0"/>
              <a:t>(Hash)</a:t>
            </a:r>
            <a:r>
              <a:rPr lang="zh-TW" alt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168433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dirty="0">
                <a:solidFill>
                  <a:srgbClr val="FFFF00"/>
                </a:solidFill>
              </a:rPr>
              <a:t>靜態雜湊</a:t>
            </a:r>
            <a:r>
              <a:rPr lang="zh-TW" altLang="en-US" sz="2200" dirty="0"/>
              <a:t> </a:t>
            </a:r>
          </a:p>
          <a:p>
            <a:pPr eaLnBrk="1" hangingPunct="1">
              <a:defRPr/>
            </a:pPr>
            <a:r>
              <a:rPr lang="zh-TW" altLang="en-US" sz="2200" dirty="0"/>
              <a:t>雜湊表：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/>
              <a:t>     </a:t>
            </a:r>
            <a:r>
              <a:rPr lang="en-US" altLang="zh-TW" sz="2200" dirty="0"/>
              <a:t>b:</a:t>
            </a:r>
            <a:r>
              <a:rPr lang="zh-TW" altLang="en-US" sz="2200" dirty="0"/>
              <a:t>桶子     </a:t>
            </a:r>
            <a:r>
              <a:rPr lang="en-US" altLang="zh-TW" sz="2200" dirty="0"/>
              <a:t>s:</a:t>
            </a:r>
            <a:r>
              <a:rPr lang="zh-TW" altLang="en-US" sz="2200" dirty="0"/>
              <a:t>槽之個數 </a:t>
            </a:r>
          </a:p>
          <a:p>
            <a:pPr eaLnBrk="1" hangingPunct="1">
              <a:defRPr/>
            </a:pPr>
            <a:r>
              <a:rPr lang="zh-TW" altLang="en-US" sz="2200" dirty="0"/>
              <a:t>例： </a:t>
            </a:r>
            <a:r>
              <a:rPr lang="en-US" altLang="zh-TW" sz="2200" dirty="0"/>
              <a:t>b = 4    s = 2 </a:t>
            </a:r>
          </a:p>
        </p:txBody>
      </p:sp>
      <p:grpSp>
        <p:nvGrpSpPr>
          <p:cNvPr id="6149" name="Group 97"/>
          <p:cNvGrpSpPr>
            <a:grpSpLocks/>
          </p:cNvGrpSpPr>
          <p:nvPr/>
        </p:nvGrpSpPr>
        <p:grpSpPr bwMode="auto">
          <a:xfrm>
            <a:off x="1835150" y="3282950"/>
            <a:ext cx="574675" cy="1441450"/>
            <a:chOff x="1565" y="2069"/>
            <a:chExt cx="544" cy="1679"/>
          </a:xfrm>
        </p:grpSpPr>
        <p:sp>
          <p:nvSpPr>
            <p:cNvPr id="6158" name="Rectangle 93"/>
            <p:cNvSpPr>
              <a:spLocks noChangeArrowheads="1"/>
            </p:cNvSpPr>
            <p:nvPr/>
          </p:nvSpPr>
          <p:spPr bwMode="auto">
            <a:xfrm>
              <a:off x="1565" y="2069"/>
              <a:ext cx="544" cy="1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6159" name="Line 94"/>
            <p:cNvSpPr>
              <a:spLocks noChangeShapeType="1"/>
            </p:cNvSpPr>
            <p:nvPr/>
          </p:nvSpPr>
          <p:spPr bwMode="auto">
            <a:xfrm>
              <a:off x="1565" y="288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0" name="Line 95"/>
            <p:cNvSpPr>
              <a:spLocks noChangeShapeType="1"/>
            </p:cNvSpPr>
            <p:nvPr/>
          </p:nvSpPr>
          <p:spPr bwMode="auto">
            <a:xfrm>
              <a:off x="1565" y="247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96"/>
            <p:cNvSpPr>
              <a:spLocks noChangeShapeType="1"/>
            </p:cNvSpPr>
            <p:nvPr/>
          </p:nvSpPr>
          <p:spPr bwMode="auto">
            <a:xfrm>
              <a:off x="1565" y="329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50" name="Group 98"/>
          <p:cNvGrpSpPr>
            <a:grpSpLocks/>
          </p:cNvGrpSpPr>
          <p:nvPr/>
        </p:nvGrpSpPr>
        <p:grpSpPr bwMode="auto">
          <a:xfrm>
            <a:off x="2413000" y="3282950"/>
            <a:ext cx="574675" cy="1441450"/>
            <a:chOff x="1565" y="2069"/>
            <a:chExt cx="544" cy="1679"/>
          </a:xfrm>
        </p:grpSpPr>
        <p:sp>
          <p:nvSpPr>
            <p:cNvPr id="6154" name="Rectangle 99"/>
            <p:cNvSpPr>
              <a:spLocks noChangeArrowheads="1"/>
            </p:cNvSpPr>
            <p:nvPr/>
          </p:nvSpPr>
          <p:spPr bwMode="auto">
            <a:xfrm>
              <a:off x="1565" y="2069"/>
              <a:ext cx="544" cy="1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6155" name="Line 100"/>
            <p:cNvSpPr>
              <a:spLocks noChangeShapeType="1"/>
            </p:cNvSpPr>
            <p:nvPr/>
          </p:nvSpPr>
          <p:spPr bwMode="auto">
            <a:xfrm>
              <a:off x="1565" y="288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Line 101"/>
            <p:cNvSpPr>
              <a:spLocks noChangeShapeType="1"/>
            </p:cNvSpPr>
            <p:nvPr/>
          </p:nvSpPr>
          <p:spPr bwMode="auto">
            <a:xfrm>
              <a:off x="1565" y="247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102"/>
            <p:cNvSpPr>
              <a:spLocks noChangeShapeType="1"/>
            </p:cNvSpPr>
            <p:nvPr/>
          </p:nvSpPr>
          <p:spPr bwMode="auto">
            <a:xfrm>
              <a:off x="1565" y="329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51" name="Text Box 103"/>
          <p:cNvSpPr txBox="1">
            <a:spLocks noChangeArrowheads="1"/>
          </p:cNvSpPr>
          <p:nvPr/>
        </p:nvSpPr>
        <p:spPr bwMode="auto">
          <a:xfrm>
            <a:off x="1816100" y="2946400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s=2 </a:t>
            </a:r>
          </a:p>
        </p:txBody>
      </p:sp>
      <p:sp>
        <p:nvSpPr>
          <p:cNvPr id="6152" name="Text Box 104"/>
          <p:cNvSpPr txBox="1">
            <a:spLocks noChangeArrowheads="1"/>
          </p:cNvSpPr>
          <p:nvPr/>
        </p:nvSpPr>
        <p:spPr bwMode="auto">
          <a:xfrm>
            <a:off x="1331913" y="3230563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b=4</a:t>
            </a:r>
            <a:r>
              <a:rPr lang="en-US" altLang="zh-TW" sz="1800"/>
              <a:t> </a:t>
            </a:r>
          </a:p>
        </p:txBody>
      </p:sp>
      <p:sp>
        <p:nvSpPr>
          <p:cNvPr id="11369" name="Text Box 105"/>
          <p:cNvSpPr txBox="1">
            <a:spLocks noChangeArrowheads="1"/>
          </p:cNvSpPr>
          <p:nvPr/>
        </p:nvSpPr>
        <p:spPr bwMode="auto">
          <a:xfrm>
            <a:off x="539750" y="4941888"/>
            <a:ext cx="6285695" cy="8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TW" sz="2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</a:t>
            </a:r>
            <a:r>
              <a:rPr lang="zh-TW" altLang="en-US" sz="2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雜湊函數 </a:t>
            </a:r>
            <a:r>
              <a:rPr lang="en-US" altLang="zh-TW" sz="2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f(x):</a:t>
            </a:r>
            <a:r>
              <a:rPr lang="zh-TW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將</a:t>
            </a:r>
            <a:r>
              <a:rPr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x</a:t>
            </a:r>
            <a:r>
              <a:rPr lang="zh-TW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轉成雜湊或雜湊表中之位置</a:t>
            </a:r>
            <a:r>
              <a:rPr lang="zh-TW" altLang="en-US" sz="2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TW" altLang="en-US" sz="2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裝載密度 </a:t>
            </a:r>
            <a:r>
              <a:rPr lang="en-US" altLang="zh-TW" sz="2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= n/s*b   </a:t>
            </a:r>
            <a:r>
              <a:rPr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n</a:t>
            </a:r>
            <a:r>
              <a:rPr lang="zh-TW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為識別字數目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0A77C-8372-46B4-A1E0-232D0E4FAACC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3970338" cy="16557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/>
              <a:t>例：</a:t>
            </a:r>
            <a:r>
              <a:rPr lang="en-US" altLang="zh-TW" sz="2200"/>
              <a:t>b=26,   s =2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/>
              <a:t>           acos ,  define ,  float 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/>
              <a:t>           exp ,  char ,  atan ,  ceil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/>
              <a:t>           floor ,  clock ,  ctime </a:t>
            </a:r>
          </a:p>
        </p:txBody>
      </p:sp>
      <p:grpSp>
        <p:nvGrpSpPr>
          <p:cNvPr id="7172" name="Group 14"/>
          <p:cNvGrpSpPr>
            <a:grpSpLocks/>
          </p:cNvGrpSpPr>
          <p:nvPr/>
        </p:nvGrpSpPr>
        <p:grpSpPr bwMode="auto">
          <a:xfrm>
            <a:off x="1404938" y="2420938"/>
            <a:ext cx="647700" cy="3816350"/>
            <a:chOff x="1292" y="1253"/>
            <a:chExt cx="1407" cy="2903"/>
          </a:xfrm>
        </p:grpSpPr>
        <p:sp>
          <p:nvSpPr>
            <p:cNvPr id="7214" name="Rectangle 4"/>
            <p:cNvSpPr>
              <a:spLocks noChangeArrowheads="1"/>
            </p:cNvSpPr>
            <p:nvPr/>
          </p:nvSpPr>
          <p:spPr bwMode="auto">
            <a:xfrm>
              <a:off x="1292" y="1253"/>
              <a:ext cx="1407" cy="29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7215" name="Line 5"/>
            <p:cNvSpPr>
              <a:spLocks noChangeShapeType="1"/>
            </p:cNvSpPr>
            <p:nvPr/>
          </p:nvSpPr>
          <p:spPr bwMode="auto">
            <a:xfrm>
              <a:off x="1292" y="2568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6" name="Line 7"/>
            <p:cNvSpPr>
              <a:spLocks noChangeShapeType="1"/>
            </p:cNvSpPr>
            <p:nvPr/>
          </p:nvSpPr>
          <p:spPr bwMode="auto">
            <a:xfrm>
              <a:off x="1292" y="3521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7" name="Line 8"/>
            <p:cNvSpPr>
              <a:spLocks noChangeShapeType="1"/>
            </p:cNvSpPr>
            <p:nvPr/>
          </p:nvSpPr>
          <p:spPr bwMode="auto">
            <a:xfrm>
              <a:off x="1292" y="1933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8" name="Line 9"/>
            <p:cNvSpPr>
              <a:spLocks noChangeShapeType="1"/>
            </p:cNvSpPr>
            <p:nvPr/>
          </p:nvSpPr>
          <p:spPr bwMode="auto">
            <a:xfrm>
              <a:off x="1292" y="2251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9" name="Line 10"/>
            <p:cNvSpPr>
              <a:spLocks noChangeShapeType="1"/>
            </p:cNvSpPr>
            <p:nvPr/>
          </p:nvSpPr>
          <p:spPr bwMode="auto">
            <a:xfrm>
              <a:off x="1292" y="1616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0" name="Line 11"/>
            <p:cNvSpPr>
              <a:spLocks noChangeShapeType="1"/>
            </p:cNvSpPr>
            <p:nvPr/>
          </p:nvSpPr>
          <p:spPr bwMode="auto">
            <a:xfrm>
              <a:off x="1292" y="2886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1" name="Line 12"/>
            <p:cNvSpPr>
              <a:spLocks noChangeShapeType="1"/>
            </p:cNvSpPr>
            <p:nvPr/>
          </p:nvSpPr>
          <p:spPr bwMode="auto">
            <a:xfrm>
              <a:off x="1292" y="3203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2" name="Line 13"/>
            <p:cNvSpPr>
              <a:spLocks noChangeShapeType="1"/>
            </p:cNvSpPr>
            <p:nvPr/>
          </p:nvSpPr>
          <p:spPr bwMode="auto">
            <a:xfrm>
              <a:off x="1292" y="3838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2052638" y="2420938"/>
            <a:ext cx="1079500" cy="3816350"/>
            <a:chOff x="1292" y="1253"/>
            <a:chExt cx="1407" cy="2903"/>
          </a:xfrm>
        </p:grpSpPr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1292" y="1253"/>
              <a:ext cx="1407" cy="29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7206" name="Line 17"/>
            <p:cNvSpPr>
              <a:spLocks noChangeShapeType="1"/>
            </p:cNvSpPr>
            <p:nvPr/>
          </p:nvSpPr>
          <p:spPr bwMode="auto">
            <a:xfrm>
              <a:off x="1292" y="2568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7" name="Line 18"/>
            <p:cNvSpPr>
              <a:spLocks noChangeShapeType="1"/>
            </p:cNvSpPr>
            <p:nvPr/>
          </p:nvSpPr>
          <p:spPr bwMode="auto">
            <a:xfrm>
              <a:off x="1292" y="3521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8" name="Line 19"/>
            <p:cNvSpPr>
              <a:spLocks noChangeShapeType="1"/>
            </p:cNvSpPr>
            <p:nvPr/>
          </p:nvSpPr>
          <p:spPr bwMode="auto">
            <a:xfrm>
              <a:off x="1292" y="1933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9" name="Line 20"/>
            <p:cNvSpPr>
              <a:spLocks noChangeShapeType="1"/>
            </p:cNvSpPr>
            <p:nvPr/>
          </p:nvSpPr>
          <p:spPr bwMode="auto">
            <a:xfrm>
              <a:off x="1292" y="2251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0" name="Line 21"/>
            <p:cNvSpPr>
              <a:spLocks noChangeShapeType="1"/>
            </p:cNvSpPr>
            <p:nvPr/>
          </p:nvSpPr>
          <p:spPr bwMode="auto">
            <a:xfrm>
              <a:off x="1292" y="1616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1" name="Line 22"/>
            <p:cNvSpPr>
              <a:spLocks noChangeShapeType="1"/>
            </p:cNvSpPr>
            <p:nvPr/>
          </p:nvSpPr>
          <p:spPr bwMode="auto">
            <a:xfrm>
              <a:off x="1292" y="2886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2" name="Line 23"/>
            <p:cNvSpPr>
              <a:spLocks noChangeShapeType="1"/>
            </p:cNvSpPr>
            <p:nvPr/>
          </p:nvSpPr>
          <p:spPr bwMode="auto">
            <a:xfrm>
              <a:off x="1292" y="3203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3" name="Line 24"/>
            <p:cNvSpPr>
              <a:spLocks noChangeShapeType="1"/>
            </p:cNvSpPr>
            <p:nvPr/>
          </p:nvSpPr>
          <p:spPr bwMode="auto">
            <a:xfrm>
              <a:off x="1292" y="3838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174" name="Group 25"/>
          <p:cNvGrpSpPr>
            <a:grpSpLocks/>
          </p:cNvGrpSpPr>
          <p:nvPr/>
        </p:nvGrpSpPr>
        <p:grpSpPr bwMode="auto">
          <a:xfrm>
            <a:off x="3132138" y="2420938"/>
            <a:ext cx="996950" cy="3816350"/>
            <a:chOff x="1292" y="1253"/>
            <a:chExt cx="1407" cy="2903"/>
          </a:xfrm>
        </p:grpSpPr>
        <p:sp>
          <p:nvSpPr>
            <p:cNvPr id="7196" name="Rectangle 26"/>
            <p:cNvSpPr>
              <a:spLocks noChangeArrowheads="1"/>
            </p:cNvSpPr>
            <p:nvPr/>
          </p:nvSpPr>
          <p:spPr bwMode="auto">
            <a:xfrm>
              <a:off x="1292" y="1253"/>
              <a:ext cx="1407" cy="29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7197" name="Line 27"/>
            <p:cNvSpPr>
              <a:spLocks noChangeShapeType="1"/>
            </p:cNvSpPr>
            <p:nvPr/>
          </p:nvSpPr>
          <p:spPr bwMode="auto">
            <a:xfrm>
              <a:off x="1292" y="2568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8" name="Line 28"/>
            <p:cNvSpPr>
              <a:spLocks noChangeShapeType="1"/>
            </p:cNvSpPr>
            <p:nvPr/>
          </p:nvSpPr>
          <p:spPr bwMode="auto">
            <a:xfrm>
              <a:off x="1292" y="3521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9" name="Line 29"/>
            <p:cNvSpPr>
              <a:spLocks noChangeShapeType="1"/>
            </p:cNvSpPr>
            <p:nvPr/>
          </p:nvSpPr>
          <p:spPr bwMode="auto">
            <a:xfrm>
              <a:off x="1292" y="1933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0" name="Line 30"/>
            <p:cNvSpPr>
              <a:spLocks noChangeShapeType="1"/>
            </p:cNvSpPr>
            <p:nvPr/>
          </p:nvSpPr>
          <p:spPr bwMode="auto">
            <a:xfrm>
              <a:off x="1292" y="2251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1" name="Line 31"/>
            <p:cNvSpPr>
              <a:spLocks noChangeShapeType="1"/>
            </p:cNvSpPr>
            <p:nvPr/>
          </p:nvSpPr>
          <p:spPr bwMode="auto">
            <a:xfrm>
              <a:off x="1292" y="1616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2" name="Line 32"/>
            <p:cNvSpPr>
              <a:spLocks noChangeShapeType="1"/>
            </p:cNvSpPr>
            <p:nvPr/>
          </p:nvSpPr>
          <p:spPr bwMode="auto">
            <a:xfrm>
              <a:off x="1292" y="2886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3" name="Line 33"/>
            <p:cNvSpPr>
              <a:spLocks noChangeShapeType="1"/>
            </p:cNvSpPr>
            <p:nvPr/>
          </p:nvSpPr>
          <p:spPr bwMode="auto">
            <a:xfrm>
              <a:off x="1292" y="3203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4" name="Line 34"/>
            <p:cNvSpPr>
              <a:spLocks noChangeShapeType="1"/>
            </p:cNvSpPr>
            <p:nvPr/>
          </p:nvSpPr>
          <p:spPr bwMode="auto">
            <a:xfrm>
              <a:off x="1292" y="3838"/>
              <a:ext cx="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175" name="Group 53"/>
          <p:cNvGrpSpPr>
            <a:grpSpLocks/>
          </p:cNvGrpSpPr>
          <p:nvPr/>
        </p:nvGrpSpPr>
        <p:grpSpPr bwMode="auto">
          <a:xfrm>
            <a:off x="2124075" y="2454275"/>
            <a:ext cx="946150" cy="2481263"/>
            <a:chOff x="2290" y="1456"/>
            <a:chExt cx="759" cy="1622"/>
          </a:xfrm>
        </p:grpSpPr>
        <p:sp>
          <p:nvSpPr>
            <p:cNvPr id="7191" name="Text Box 35"/>
            <p:cNvSpPr txBox="1">
              <a:spLocks noChangeArrowheads="1"/>
            </p:cNvSpPr>
            <p:nvPr/>
          </p:nvSpPr>
          <p:spPr bwMode="auto">
            <a:xfrm>
              <a:off x="2355" y="1456"/>
              <a:ext cx="63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acos</a:t>
              </a:r>
              <a:r>
                <a:rPr lang="en-US" altLang="zh-TW" sz="2000" b="1"/>
                <a:t> </a:t>
              </a:r>
            </a:p>
          </p:txBody>
        </p:sp>
        <p:sp>
          <p:nvSpPr>
            <p:cNvPr id="7192" name="Text Box 36"/>
            <p:cNvSpPr txBox="1">
              <a:spLocks noChangeArrowheads="1"/>
            </p:cNvSpPr>
            <p:nvPr/>
          </p:nvSpPr>
          <p:spPr bwMode="auto">
            <a:xfrm>
              <a:off x="2364" y="2001"/>
              <a:ext cx="60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char </a:t>
              </a:r>
            </a:p>
          </p:txBody>
        </p:sp>
        <p:sp>
          <p:nvSpPr>
            <p:cNvPr id="7193" name="Text Box 37"/>
            <p:cNvSpPr txBox="1">
              <a:spLocks noChangeArrowheads="1"/>
            </p:cNvSpPr>
            <p:nvPr/>
          </p:nvSpPr>
          <p:spPr bwMode="auto">
            <a:xfrm>
              <a:off x="2290" y="2273"/>
              <a:ext cx="75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define </a:t>
              </a:r>
            </a:p>
          </p:txBody>
        </p:sp>
        <p:sp>
          <p:nvSpPr>
            <p:cNvPr id="7194" name="Text Box 38"/>
            <p:cNvSpPr txBox="1">
              <a:spLocks noChangeArrowheads="1"/>
            </p:cNvSpPr>
            <p:nvPr/>
          </p:nvSpPr>
          <p:spPr bwMode="auto">
            <a:xfrm>
              <a:off x="2380" y="2545"/>
              <a:ext cx="53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exp </a:t>
              </a:r>
            </a:p>
          </p:txBody>
        </p:sp>
        <p:sp>
          <p:nvSpPr>
            <p:cNvPr id="7195" name="Text Box 39"/>
            <p:cNvSpPr txBox="1">
              <a:spLocks noChangeArrowheads="1"/>
            </p:cNvSpPr>
            <p:nvPr/>
          </p:nvSpPr>
          <p:spPr bwMode="auto">
            <a:xfrm>
              <a:off x="2373" y="2818"/>
              <a:ext cx="58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float </a:t>
              </a:r>
            </a:p>
          </p:txBody>
        </p:sp>
      </p:grpSp>
      <p:grpSp>
        <p:nvGrpSpPr>
          <p:cNvPr id="7176" name="Group 54"/>
          <p:cNvGrpSpPr>
            <a:grpSpLocks/>
          </p:cNvGrpSpPr>
          <p:nvPr/>
        </p:nvGrpSpPr>
        <p:grpSpPr bwMode="auto">
          <a:xfrm>
            <a:off x="3203575" y="2454275"/>
            <a:ext cx="817563" cy="2481263"/>
            <a:chOff x="3443" y="1456"/>
            <a:chExt cx="656" cy="1622"/>
          </a:xfrm>
        </p:grpSpPr>
        <p:sp>
          <p:nvSpPr>
            <p:cNvPr id="7188" name="Text Box 40"/>
            <p:cNvSpPr txBox="1">
              <a:spLocks noChangeArrowheads="1"/>
            </p:cNvSpPr>
            <p:nvPr/>
          </p:nvSpPr>
          <p:spPr bwMode="auto">
            <a:xfrm>
              <a:off x="3443" y="1456"/>
              <a:ext cx="60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atan </a:t>
              </a:r>
            </a:p>
          </p:txBody>
        </p:sp>
        <p:sp>
          <p:nvSpPr>
            <p:cNvPr id="7189" name="Text Box 41"/>
            <p:cNvSpPr txBox="1">
              <a:spLocks noChangeArrowheads="1"/>
            </p:cNvSpPr>
            <p:nvPr/>
          </p:nvSpPr>
          <p:spPr bwMode="auto">
            <a:xfrm>
              <a:off x="3477" y="2001"/>
              <a:ext cx="51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ceil </a:t>
              </a:r>
            </a:p>
          </p:txBody>
        </p:sp>
        <p:sp>
          <p:nvSpPr>
            <p:cNvPr id="7190" name="Text Box 42"/>
            <p:cNvSpPr txBox="1">
              <a:spLocks noChangeArrowheads="1"/>
            </p:cNvSpPr>
            <p:nvPr/>
          </p:nvSpPr>
          <p:spPr bwMode="auto">
            <a:xfrm>
              <a:off x="3498" y="2818"/>
              <a:ext cx="60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floor </a:t>
              </a:r>
            </a:p>
          </p:txBody>
        </p:sp>
      </p:grpSp>
      <p:grpSp>
        <p:nvGrpSpPr>
          <p:cNvPr id="7177" name="Group 52"/>
          <p:cNvGrpSpPr>
            <a:grpSpLocks/>
          </p:cNvGrpSpPr>
          <p:nvPr/>
        </p:nvGrpSpPr>
        <p:grpSpPr bwMode="auto">
          <a:xfrm>
            <a:off x="1547813" y="2454275"/>
            <a:ext cx="538162" cy="3729038"/>
            <a:chOff x="1544" y="1456"/>
            <a:chExt cx="432" cy="2438"/>
          </a:xfrm>
        </p:grpSpPr>
        <p:sp>
          <p:nvSpPr>
            <p:cNvPr id="7179" name="Text Box 43"/>
            <p:cNvSpPr txBox="1">
              <a:spLocks noChangeArrowheads="1"/>
            </p:cNvSpPr>
            <p:nvPr/>
          </p:nvSpPr>
          <p:spPr bwMode="auto">
            <a:xfrm>
              <a:off x="1589" y="1456"/>
              <a:ext cx="3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0</a:t>
              </a:r>
              <a:r>
                <a:rPr lang="en-US" altLang="zh-TW" sz="2000" b="1"/>
                <a:t> </a:t>
              </a:r>
            </a:p>
          </p:txBody>
        </p:sp>
        <p:sp>
          <p:nvSpPr>
            <p:cNvPr id="7180" name="Text Box 44"/>
            <p:cNvSpPr txBox="1">
              <a:spLocks noChangeArrowheads="1"/>
            </p:cNvSpPr>
            <p:nvPr/>
          </p:nvSpPr>
          <p:spPr bwMode="auto">
            <a:xfrm>
              <a:off x="1569" y="2001"/>
              <a:ext cx="31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2</a:t>
              </a:r>
              <a:r>
                <a:rPr lang="en-US" altLang="zh-TW" sz="2000" b="1"/>
                <a:t> </a:t>
              </a:r>
            </a:p>
          </p:txBody>
        </p:sp>
        <p:sp>
          <p:nvSpPr>
            <p:cNvPr id="7181" name="Text Box 45"/>
            <p:cNvSpPr txBox="1">
              <a:spLocks noChangeArrowheads="1"/>
            </p:cNvSpPr>
            <p:nvPr/>
          </p:nvSpPr>
          <p:spPr bwMode="auto">
            <a:xfrm>
              <a:off x="1569" y="2274"/>
              <a:ext cx="31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3</a:t>
              </a:r>
              <a:r>
                <a:rPr lang="en-US" altLang="zh-TW" sz="2000" b="1"/>
                <a:t> </a:t>
              </a:r>
            </a:p>
          </p:txBody>
        </p:sp>
        <p:sp>
          <p:nvSpPr>
            <p:cNvPr id="7182" name="Text Box 46"/>
            <p:cNvSpPr txBox="1">
              <a:spLocks noChangeArrowheads="1"/>
            </p:cNvSpPr>
            <p:nvPr/>
          </p:nvSpPr>
          <p:spPr bwMode="auto">
            <a:xfrm>
              <a:off x="1569" y="2545"/>
              <a:ext cx="31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4</a:t>
              </a:r>
              <a:r>
                <a:rPr lang="en-US" altLang="zh-TW" sz="2000" b="1"/>
                <a:t> </a:t>
              </a:r>
            </a:p>
          </p:txBody>
        </p:sp>
        <p:sp>
          <p:nvSpPr>
            <p:cNvPr id="7183" name="Text Box 47"/>
            <p:cNvSpPr txBox="1">
              <a:spLocks noChangeArrowheads="1"/>
            </p:cNvSpPr>
            <p:nvPr/>
          </p:nvSpPr>
          <p:spPr bwMode="auto">
            <a:xfrm>
              <a:off x="1569" y="2817"/>
              <a:ext cx="31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5</a:t>
              </a:r>
              <a:r>
                <a:rPr lang="en-US" altLang="zh-TW" sz="2000" b="1"/>
                <a:t> </a:t>
              </a:r>
            </a:p>
          </p:txBody>
        </p:sp>
        <p:sp>
          <p:nvSpPr>
            <p:cNvPr id="7184" name="Text Box 48"/>
            <p:cNvSpPr txBox="1">
              <a:spLocks noChangeArrowheads="1"/>
            </p:cNvSpPr>
            <p:nvPr/>
          </p:nvSpPr>
          <p:spPr bwMode="auto">
            <a:xfrm>
              <a:off x="1589" y="1729"/>
              <a:ext cx="3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1</a:t>
              </a:r>
              <a:r>
                <a:rPr lang="en-US" altLang="zh-TW" sz="2000" b="1"/>
                <a:t> </a:t>
              </a:r>
            </a:p>
          </p:txBody>
        </p:sp>
        <p:sp>
          <p:nvSpPr>
            <p:cNvPr id="7185" name="Text Box 49"/>
            <p:cNvSpPr txBox="1">
              <a:spLocks noChangeArrowheads="1"/>
            </p:cNvSpPr>
            <p:nvPr/>
          </p:nvSpPr>
          <p:spPr bwMode="auto">
            <a:xfrm>
              <a:off x="1589" y="3090"/>
              <a:ext cx="3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6</a:t>
              </a:r>
              <a:r>
                <a:rPr lang="en-US" altLang="zh-TW" sz="2000" b="1"/>
                <a:t> </a:t>
              </a:r>
            </a:p>
          </p:txBody>
        </p:sp>
        <p:sp>
          <p:nvSpPr>
            <p:cNvPr id="7186" name="Text Box 50"/>
            <p:cNvSpPr txBox="1">
              <a:spLocks noChangeArrowheads="1"/>
            </p:cNvSpPr>
            <p:nvPr/>
          </p:nvSpPr>
          <p:spPr bwMode="auto">
            <a:xfrm>
              <a:off x="1612" y="3385"/>
              <a:ext cx="26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.</a:t>
              </a:r>
            </a:p>
            <a:p>
              <a:pPr eaLnBrk="1" hangingPunct="1">
                <a:lnSpc>
                  <a:spcPct val="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.</a:t>
              </a:r>
            </a:p>
            <a:p>
              <a:pPr eaLnBrk="1" hangingPunct="1">
                <a:lnSpc>
                  <a:spcPct val="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.</a:t>
              </a:r>
              <a:r>
                <a:rPr lang="en-US" altLang="zh-TW" sz="2000" b="1"/>
                <a:t> </a:t>
              </a:r>
            </a:p>
          </p:txBody>
        </p:sp>
        <p:sp>
          <p:nvSpPr>
            <p:cNvPr id="7187" name="Text Box 51"/>
            <p:cNvSpPr txBox="1">
              <a:spLocks noChangeArrowheads="1"/>
            </p:cNvSpPr>
            <p:nvPr/>
          </p:nvSpPr>
          <p:spPr bwMode="auto">
            <a:xfrm>
              <a:off x="1544" y="3634"/>
              <a:ext cx="43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25</a:t>
              </a:r>
              <a:r>
                <a:rPr lang="en-US" altLang="zh-TW" sz="2000" b="1"/>
                <a:t> </a:t>
              </a:r>
            </a:p>
          </p:txBody>
        </p:sp>
      </p:grp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4354513" y="2492375"/>
            <a:ext cx="4681537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TW" sz="2200"/>
              <a:t>  </a:t>
            </a:r>
            <a:r>
              <a:rPr lang="en-US" altLang="zh-TW" sz="2000"/>
              <a:t>f(x):  </a:t>
            </a:r>
            <a:r>
              <a:rPr lang="zh-TW" altLang="en-US" sz="2000"/>
              <a:t>識別</a:t>
            </a:r>
            <a:r>
              <a:rPr lang="en-US" altLang="zh-TW" sz="2000"/>
              <a:t>x</a:t>
            </a:r>
            <a:r>
              <a:rPr lang="zh-TW" altLang="en-US" sz="2000"/>
              <a:t>之第一字母，將</a:t>
            </a:r>
            <a:r>
              <a:rPr lang="en-US" altLang="zh-TW" sz="2000"/>
              <a:t>x</a:t>
            </a:r>
            <a:r>
              <a:rPr lang="zh-TW" altLang="en-US" sz="2000"/>
              <a:t>放入槽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        中。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TW" altLang="en-US" sz="2000"/>
              <a:t>  碰撞：例</a:t>
            </a:r>
            <a:r>
              <a:rPr lang="en-US" altLang="zh-TW" sz="2000"/>
              <a:t>char ,ceil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TW" sz="2000"/>
              <a:t>               </a:t>
            </a:r>
            <a:r>
              <a:rPr lang="zh-TW" altLang="en-US" sz="2000"/>
              <a:t>將相同識別字放入相槽中。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TW" altLang="en-US" sz="2000"/>
              <a:t>  溢位：將</a:t>
            </a:r>
            <a:r>
              <a:rPr lang="en-US" altLang="zh-TW" sz="2000"/>
              <a:t>clock</a:t>
            </a:r>
            <a:r>
              <a:rPr lang="zh-TW" altLang="en-US" sz="2000"/>
              <a:t>放入發生溢位（超過</a:t>
            </a:r>
            <a:r>
              <a:rPr lang="en-US" altLang="zh-TW" sz="2000"/>
              <a:t>s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TW" sz="2000"/>
              <a:t>               </a:t>
            </a:r>
            <a:r>
              <a:rPr lang="zh-TW" altLang="en-US" sz="2000"/>
              <a:t>之數目）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TW" altLang="en-US" sz="2000"/>
              <a:t>  </a:t>
            </a:r>
            <a:r>
              <a:rPr lang="zh-TW" altLang="en-US" sz="2000">
                <a:solidFill>
                  <a:srgbClr val="FF0000"/>
                </a:solidFill>
              </a:rPr>
              <a:t>好的雜湊函數：</a:t>
            </a:r>
            <a:r>
              <a:rPr lang="en-US" altLang="zh-TW" sz="2000">
                <a:solidFill>
                  <a:srgbClr val="FF0000"/>
                </a:solidFill>
              </a:rPr>
              <a:t>(1) </a:t>
            </a:r>
            <a:r>
              <a:rPr lang="zh-TW" altLang="en-US" sz="2000">
                <a:solidFill>
                  <a:srgbClr val="FF0000"/>
                </a:solidFill>
              </a:rPr>
              <a:t>碰撞，溢位少。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TW" altLang="en-US" sz="2000">
                <a:solidFill>
                  <a:srgbClr val="FF0000"/>
                </a:solidFill>
              </a:rPr>
              <a:t>                              </a:t>
            </a:r>
            <a:r>
              <a:rPr lang="en-US" altLang="zh-TW" sz="2000">
                <a:solidFill>
                  <a:srgbClr val="FF0000"/>
                </a:solidFill>
              </a:rPr>
              <a:t>(2) </a:t>
            </a:r>
            <a:r>
              <a:rPr lang="zh-TW" altLang="en-US" sz="2000">
                <a:solidFill>
                  <a:srgbClr val="FF0000"/>
                </a:solidFill>
              </a:rPr>
              <a:t>裝載密度高。</a:t>
            </a:r>
            <a:r>
              <a:rPr lang="zh-TW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160A0D-8F96-0C19-D883-CDC77A3E2493}"/>
                  </a:ext>
                </a:extLst>
              </p14:cNvPr>
              <p14:cNvContentPartPr/>
              <p14:nvPr/>
            </p14:nvContentPartPr>
            <p14:xfrm>
              <a:off x="2345967" y="2807404"/>
              <a:ext cx="74880" cy="2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160A0D-8F96-0C19-D883-CDC77A3E24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8327" y="2789404"/>
                <a:ext cx="110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5DF229-ECC3-6220-E341-CC0A7479556D}"/>
                  </a:ext>
                </a:extLst>
              </p14:cNvPr>
              <p14:cNvContentPartPr/>
              <p14:nvPr/>
            </p14:nvContentPartPr>
            <p14:xfrm>
              <a:off x="3280887" y="2811724"/>
              <a:ext cx="146160" cy="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5DF229-ECC3-6220-E341-CC0A747955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2887" y="2794084"/>
                <a:ext cx="181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DA2194-BA2F-F61E-42AF-B32193ABCF22}"/>
                  </a:ext>
                </a:extLst>
              </p14:cNvPr>
              <p14:cNvContentPartPr/>
              <p14:nvPr/>
            </p14:nvContentPartPr>
            <p14:xfrm>
              <a:off x="2325447" y="3635764"/>
              <a:ext cx="63720" cy="1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DA2194-BA2F-F61E-42AF-B32193ABCF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07447" y="3618124"/>
                <a:ext cx="99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FA7AFB-C689-9C24-E62B-D8BD6C27A9A2}"/>
                  </a:ext>
                </a:extLst>
              </p14:cNvPr>
              <p14:cNvContentPartPr/>
              <p14:nvPr/>
            </p14:nvContentPartPr>
            <p14:xfrm>
              <a:off x="3375207" y="3639724"/>
              <a:ext cx="77040" cy="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FA7AFB-C689-9C24-E62B-D8BD6C27A9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57207" y="3621724"/>
                <a:ext cx="1126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8F0BB6-B486-E21F-2DD0-B9ACD18C22EA}"/>
                  </a:ext>
                </a:extLst>
              </p14:cNvPr>
              <p14:cNvContentPartPr/>
              <p14:nvPr/>
            </p14:nvContentPartPr>
            <p14:xfrm>
              <a:off x="2250567" y="4015564"/>
              <a:ext cx="110520" cy="2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8F0BB6-B486-E21F-2DD0-B9ACD18C22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32567" y="3997564"/>
                <a:ext cx="1461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AABFE8-64F0-5B77-FF91-D91D12C94DF6}"/>
                  </a:ext>
                </a:extLst>
              </p14:cNvPr>
              <p14:cNvContentPartPr/>
              <p14:nvPr/>
            </p14:nvContentPartPr>
            <p14:xfrm>
              <a:off x="2361447" y="4498324"/>
              <a:ext cx="84240" cy="1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AABFE8-64F0-5B77-FF91-D91D12C94D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43807" y="4480324"/>
                <a:ext cx="119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3D38B6-F8D6-32CF-1ED4-4FFCF662C52D}"/>
                  </a:ext>
                </a:extLst>
              </p14:cNvPr>
              <p14:cNvContentPartPr/>
              <p14:nvPr/>
            </p14:nvContentPartPr>
            <p14:xfrm>
              <a:off x="2317887" y="4869124"/>
              <a:ext cx="78480" cy="4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3D38B6-F8D6-32CF-1ED4-4FFCF662C5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9887" y="4851484"/>
                <a:ext cx="114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9B68CD-AB88-B0BC-9AD1-254B2B93AAC4}"/>
                  </a:ext>
                </a:extLst>
              </p14:cNvPr>
              <p14:cNvContentPartPr/>
              <p14:nvPr/>
            </p14:nvContentPartPr>
            <p14:xfrm>
              <a:off x="3384927" y="4897564"/>
              <a:ext cx="108720" cy="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9B68CD-AB88-B0BC-9AD1-254B2B93AA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67287" y="4879924"/>
                <a:ext cx="144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1E42E9-2E47-3318-36C2-4AA562AA3C7E}"/>
                  </a:ext>
                </a:extLst>
              </p14:cNvPr>
              <p14:cNvContentPartPr/>
              <p14:nvPr/>
            </p14:nvContentPartPr>
            <p14:xfrm>
              <a:off x="1439127" y="942244"/>
              <a:ext cx="1844640" cy="12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1E42E9-2E47-3318-36C2-4AA562AA3C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21487" y="924244"/>
                <a:ext cx="18802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1B1E4A-663E-FAB4-6C4B-02F829C79564}"/>
                  </a:ext>
                </a:extLst>
              </p14:cNvPr>
              <p14:cNvContentPartPr/>
              <p14:nvPr/>
            </p14:nvContentPartPr>
            <p14:xfrm>
              <a:off x="4719087" y="3652684"/>
              <a:ext cx="536040" cy="20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1B1E4A-663E-FAB4-6C4B-02F829C795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10087" y="3643684"/>
                <a:ext cx="553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0A61CE-F614-DF13-12F5-FB66B7AE11F2}"/>
                  </a:ext>
                </a:extLst>
              </p14:cNvPr>
              <p14:cNvContentPartPr/>
              <p14:nvPr/>
            </p14:nvContentPartPr>
            <p14:xfrm>
              <a:off x="5831847" y="3920884"/>
              <a:ext cx="2562120" cy="74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0A61CE-F614-DF13-12F5-FB66B7AE11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23207" y="3911884"/>
                <a:ext cx="25797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77F059-60E1-11B1-9F15-0A53D8135053}"/>
                  </a:ext>
                </a:extLst>
              </p14:cNvPr>
              <p14:cNvContentPartPr/>
              <p14:nvPr/>
            </p14:nvContentPartPr>
            <p14:xfrm>
              <a:off x="4758327" y="4374844"/>
              <a:ext cx="438120" cy="30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77F059-60E1-11B1-9F15-0A53D813505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49327" y="4366204"/>
                <a:ext cx="455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B9F282-3FF2-A6B5-208F-DAF4817719C6}"/>
                  </a:ext>
                </a:extLst>
              </p14:cNvPr>
              <p14:cNvContentPartPr/>
              <p14:nvPr/>
            </p14:nvContentPartPr>
            <p14:xfrm>
              <a:off x="6836247" y="5092324"/>
              <a:ext cx="1569240" cy="45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B9F282-3FF2-A6B5-208F-DAF4817719C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18247" y="5074684"/>
                <a:ext cx="16048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999FDB-2382-4142-7AA9-3613AE17737F}"/>
                  </a:ext>
                </a:extLst>
              </p14:cNvPr>
              <p14:cNvContentPartPr/>
              <p14:nvPr/>
            </p14:nvContentPartPr>
            <p14:xfrm>
              <a:off x="6855327" y="5557084"/>
              <a:ext cx="1646280" cy="11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999FDB-2382-4142-7AA9-3613AE1773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37687" y="5539084"/>
                <a:ext cx="1681920" cy="4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D6263-7D13-4253-988C-3FEE21B73B47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雜湊函數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200" dirty="0">
                <a:solidFill>
                  <a:srgbClr val="FF0000"/>
                </a:solidFill>
              </a:rPr>
              <a:t>雜湊函數</a:t>
            </a:r>
            <a:r>
              <a:rPr lang="zh-TW" altLang="en-US" sz="2200" dirty="0"/>
              <a:t>：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200" dirty="0"/>
              <a:t>    </a:t>
            </a:r>
            <a:r>
              <a:rPr lang="en-US" altLang="zh-TW" sz="2200" dirty="0"/>
              <a:t>(1) </a:t>
            </a:r>
            <a:r>
              <a:rPr lang="zh-TW" altLang="en-US" sz="2200" dirty="0"/>
              <a:t>機器碼總合平方後取中間</a:t>
            </a:r>
            <a:r>
              <a:rPr lang="en-US" altLang="zh-TW" sz="2200" dirty="0"/>
              <a:t>4</a:t>
            </a:r>
            <a:r>
              <a:rPr lang="zh-TW" altLang="en-US" sz="2200" dirty="0"/>
              <a:t>位數：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TW" altLang="en-US" sz="2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200" dirty="0"/>
              <a:t>         例：取中間</a:t>
            </a:r>
            <a:r>
              <a:rPr lang="en-US" altLang="zh-TW" sz="2200" dirty="0"/>
              <a:t>4</a:t>
            </a:r>
            <a:r>
              <a:rPr lang="zh-TW" altLang="en-US" sz="2200" dirty="0"/>
              <a:t>位</a:t>
            </a:r>
            <a:endParaRPr lang="zh-TW" altLang="en-US" sz="2000" dirty="0"/>
          </a:p>
        </p:txBody>
      </p:sp>
      <p:grpSp>
        <p:nvGrpSpPr>
          <p:cNvPr id="8197" name="Group 13"/>
          <p:cNvGrpSpPr>
            <a:grpSpLocks/>
          </p:cNvGrpSpPr>
          <p:nvPr/>
        </p:nvGrpSpPr>
        <p:grpSpPr bwMode="auto">
          <a:xfrm>
            <a:off x="1692275" y="3284538"/>
            <a:ext cx="5851525" cy="630237"/>
            <a:chOff x="1144" y="1899"/>
            <a:chExt cx="3686" cy="397"/>
          </a:xfrm>
        </p:grpSpPr>
        <p:sp>
          <p:nvSpPr>
            <p:cNvPr id="8199" name="Line 4"/>
            <p:cNvSpPr>
              <a:spLocks noChangeShapeType="1"/>
            </p:cNvSpPr>
            <p:nvPr/>
          </p:nvSpPr>
          <p:spPr bwMode="auto">
            <a:xfrm flipV="1">
              <a:off x="1610" y="2115"/>
              <a:ext cx="54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638" y="1899"/>
              <a:ext cx="42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r>
                <a:rPr lang="zh-TW" altLang="en-US" sz="1600">
                  <a:effectLst>
                    <a:outerShdw blurRad="38100" dist="38100" dir="2700000" algn="tl">
                      <a:srgbClr val="010199"/>
                    </a:outerShdw>
                  </a:effectLst>
                  <a:latin typeface="Times New Roman" panose="02020603050405020304" pitchFamily="18" charset="0"/>
                </a:rPr>
                <a:t>轉成</a:t>
              </a:r>
              <a:endParaRPr lang="zh-TW" altLang="en-US" sz="1600">
                <a:effectLst>
                  <a:outerShdw blurRad="38100" dist="38100" dir="2700000" algn="tl">
                    <a:srgbClr val="010199"/>
                  </a:outerShdw>
                </a:effectLst>
              </a:endParaRPr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610" y="2115"/>
              <a:ext cx="51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 sz="1600">
                  <a:effectLst>
                    <a:outerShdw blurRad="38100" dist="38100" dir="2700000" algn="tl">
                      <a:srgbClr val="010199"/>
                    </a:outerShdw>
                  </a:effectLst>
                  <a:latin typeface="Times New Roman" panose="02020603050405020304" pitchFamily="18" charset="0"/>
                </a:rPr>
                <a:t>機器碼</a:t>
              </a:r>
              <a:endParaRPr lang="zh-TW" altLang="en-US" sz="1600">
                <a:effectLst>
                  <a:outerShdw blurRad="38100" dist="38100" dir="2700000" algn="tl">
                    <a:srgbClr val="010199"/>
                  </a:outerShdw>
                </a:effectLst>
              </a:endParaRP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144" y="1975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altLang="zh-TW" sz="2000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good</a:t>
              </a:r>
              <a:endParaRPr lang="en-US" altLang="zh-TW" sz="2000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2167" y="1963"/>
              <a:ext cx="1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altLang="zh-TW" sz="2000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‘g’ + ‘o’ + ‘o’ + ‘d’</a:t>
              </a:r>
              <a:endParaRPr lang="en-US" altLang="zh-TW" sz="2000"/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127" y="1963"/>
              <a:ext cx="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TW" altLang="en-US" sz="2000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數目</a:t>
              </a:r>
              <a:r>
                <a:rPr lang="en-US" altLang="zh-TW" sz="2000">
                  <a:effectLst>
                    <a:outerShdw blurRad="38100" dist="38100" dir="2700000" algn="tl">
                      <a:srgbClr val="010199"/>
                    </a:outerShdw>
                  </a:effectLst>
                </a:rPr>
                <a:t>425</a:t>
              </a:r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 flipV="1">
              <a:off x="3515" y="2115"/>
              <a:ext cx="54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692275" y="4419600"/>
            <a:ext cx="316865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010199"/>
                  </a:outerShdw>
                </a:effectLst>
              </a:rPr>
              <a:t>425 * 425 =180425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010199"/>
                  </a:outerShdw>
                </a:effectLst>
              </a:rPr>
              <a:t>f(good) = 8042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TW" alt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注意：所以允許</a:t>
            </a:r>
            <a:r>
              <a:rPr lang="en-US" altLang="zh-TW">
                <a:effectLst>
                  <a:outerShdw blurRad="38100" dist="38100" dir="2700000" algn="tl">
                    <a:srgbClr val="010199"/>
                  </a:outerShdw>
                </a:effectLst>
              </a:rPr>
              <a:t>10000</a:t>
            </a:r>
            <a:r>
              <a:rPr lang="zh-TW" alt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個桶子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26F34-B6FD-F105-DF84-582AC217E091}"/>
              </a:ext>
            </a:extLst>
          </p:cNvPr>
          <p:cNvSpPr txBox="1"/>
          <p:nvPr/>
        </p:nvSpPr>
        <p:spPr>
          <a:xfrm>
            <a:off x="1279530" y="22574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FF00"/>
                </a:solidFill>
              </a:rPr>
              <a:t>ASCII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7B545E-E436-9F8E-4394-A88874627E1E}"/>
              </a:ext>
            </a:extLst>
          </p:cNvPr>
          <p:cNvGrpSpPr/>
          <p:nvPr/>
        </p:nvGrpSpPr>
        <p:grpSpPr>
          <a:xfrm>
            <a:off x="2694807" y="2329514"/>
            <a:ext cx="2563920" cy="47160"/>
            <a:chOff x="2694807" y="2329514"/>
            <a:chExt cx="2563920" cy="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4E135C8-37AA-1B65-A03F-0EC9DA91DA67}"/>
                    </a:ext>
                  </a:extLst>
                </p14:cNvPr>
                <p14:cNvContentPartPr/>
                <p14:nvPr/>
              </p14:nvContentPartPr>
              <p14:xfrm>
                <a:off x="2694807" y="2364794"/>
                <a:ext cx="793080" cy="11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4E135C8-37AA-1B65-A03F-0EC9DA91DA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76807" y="2346794"/>
                  <a:ext cx="828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9EAED8-3D4B-6202-8246-06A184B124EA}"/>
                    </a:ext>
                  </a:extLst>
                </p14:cNvPr>
                <p14:cNvContentPartPr/>
                <p14:nvPr/>
              </p14:nvContentPartPr>
              <p14:xfrm>
                <a:off x="3802167" y="2329514"/>
                <a:ext cx="1456560" cy="2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9EAED8-3D4B-6202-8246-06A184B124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84167" y="2311514"/>
                  <a:ext cx="14922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61ACD9-928C-3FED-F433-50226BD1E663}"/>
                  </a:ext>
                </a:extLst>
              </p14:cNvPr>
              <p14:cNvContentPartPr/>
              <p14:nvPr/>
            </p14:nvContentPartPr>
            <p14:xfrm>
              <a:off x="6541407" y="3801554"/>
              <a:ext cx="970920" cy="2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61ACD9-928C-3FED-F433-50226BD1E6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3767" y="3783914"/>
                <a:ext cx="1006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52C54E-1248-9C12-4FF6-76842DBEC792}"/>
                  </a:ext>
                </a:extLst>
              </p14:cNvPr>
              <p14:cNvContentPartPr/>
              <p14:nvPr/>
            </p14:nvContentPartPr>
            <p14:xfrm>
              <a:off x="2801007" y="5052194"/>
              <a:ext cx="448560" cy="1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52C54E-1248-9C12-4FF6-76842DBEC7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3367" y="5034194"/>
                <a:ext cx="4842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A0CE85-24C4-175B-A960-0AE442511461}"/>
                  </a:ext>
                </a:extLst>
              </p14:cNvPr>
              <p14:cNvContentPartPr/>
              <p14:nvPr/>
            </p14:nvContentPartPr>
            <p14:xfrm>
              <a:off x="3430287" y="5280434"/>
              <a:ext cx="1301040" cy="28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A0CE85-24C4-175B-A960-0AE4425114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6287" y="5172794"/>
                <a:ext cx="1408680" cy="24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F3D8-CC33-46EF-9D28-9C2D1BC20D5E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35013" y="590550"/>
            <a:ext cx="717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9144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3716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8288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200"/>
              <a:t>(2)  </a:t>
            </a:r>
            <a:r>
              <a:rPr lang="zh-TW" altLang="en-US" sz="2200"/>
              <a:t>除法：除以一質數 </a:t>
            </a:r>
            <a:r>
              <a:rPr lang="en-US" altLang="zh-TW" sz="2200"/>
              <a:t>M </a:t>
            </a:r>
            <a:r>
              <a:rPr lang="zh-TW" altLang="en-US" sz="2200"/>
              <a:t>或 </a:t>
            </a:r>
            <a:r>
              <a:rPr lang="en-US" altLang="zh-TW" sz="2200"/>
              <a:t>b</a:t>
            </a:r>
            <a:r>
              <a:rPr lang="zh-TW" altLang="en-US" sz="2200"/>
              <a:t>，以餘數決定表中之位置。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187450" y="1125538"/>
            <a:ext cx="6176963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"/>
            </a:pPr>
            <a:r>
              <a:rPr lang="en-US" altLang="zh-TW" sz="1800" dirty="0"/>
              <a:t>  </a:t>
            </a:r>
            <a:r>
              <a:rPr lang="en-US" altLang="zh-TW" sz="2200" dirty="0"/>
              <a:t>f(x) = x % M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"/>
            </a:pPr>
            <a:r>
              <a:rPr lang="en-US" altLang="zh-TW" sz="2200" dirty="0"/>
              <a:t>  x </a:t>
            </a:r>
            <a:r>
              <a:rPr lang="zh-TW" altLang="en-US" sz="2200" dirty="0"/>
              <a:t>為將識別字</a:t>
            </a:r>
            <a:r>
              <a:rPr lang="zh-TW" altLang="en-US" sz="2200"/>
              <a:t>轉成機器碼</a:t>
            </a:r>
            <a:r>
              <a:rPr lang="zh-TW" altLang="en-US" sz="2200" dirty="0"/>
              <a:t>後再除以質數 </a:t>
            </a:r>
            <a:r>
              <a:rPr lang="en-US" altLang="zh-TW" sz="2200" dirty="0"/>
              <a:t>M</a:t>
            </a:r>
            <a:r>
              <a:rPr lang="zh-TW" altLang="en-US" sz="2200" dirty="0"/>
              <a:t>。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"/>
            </a:pPr>
            <a:r>
              <a:rPr lang="zh-TW" altLang="en-US" sz="2200" dirty="0"/>
              <a:t>  例：</a:t>
            </a:r>
            <a:r>
              <a:rPr lang="en-US" altLang="zh-TW" sz="1800" dirty="0"/>
              <a:t>good → 425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TW" sz="1800" dirty="0"/>
              <a:t>               </a:t>
            </a:r>
            <a:r>
              <a:rPr lang="zh-TW" altLang="en-US" sz="1800" dirty="0"/>
              <a:t>放入</a:t>
            </a:r>
            <a:r>
              <a:rPr lang="en-US" altLang="zh-TW" sz="1800" dirty="0"/>
              <a:t>100</a:t>
            </a:r>
            <a:r>
              <a:rPr lang="zh-TW" altLang="en-US" sz="1800" dirty="0"/>
              <a:t>個桶子之表示，找</a:t>
            </a:r>
            <a:r>
              <a:rPr lang="en-US" altLang="zh-TW" sz="1800" dirty="0"/>
              <a:t>M =97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TW" sz="1800" dirty="0"/>
              <a:t>               f(good ) = 425 % 97 =37 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712788" y="3071813"/>
            <a:ext cx="18780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9144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3716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8288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200"/>
              <a:t>(3)  </a:t>
            </a:r>
            <a:r>
              <a:rPr lang="zh-TW" altLang="en-US" sz="2200"/>
              <a:t>折疊法： 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1165225" y="3606800"/>
            <a:ext cx="51514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"/>
            </a:pPr>
            <a:r>
              <a:rPr lang="en-US" altLang="zh-TW" sz="1800"/>
              <a:t>   </a:t>
            </a:r>
            <a:r>
              <a:rPr lang="zh-TW" altLang="en-US" sz="2200"/>
              <a:t>移位折疊：（將識別字分割成數段） 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"/>
            </a:pPr>
            <a:r>
              <a:rPr lang="zh-TW" altLang="en-US" sz="2200"/>
              <a:t>  例： </a:t>
            </a:r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2039938" y="4367213"/>
            <a:ext cx="456406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X = 123203241220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X</a:t>
            </a:r>
            <a:r>
              <a:rPr lang="en-US" altLang="zh-TW" sz="1800" baseline="-25000"/>
              <a:t>1</a:t>
            </a:r>
            <a:r>
              <a:rPr lang="en-US" altLang="zh-TW" sz="1800"/>
              <a:t> = 123,   X</a:t>
            </a:r>
            <a:r>
              <a:rPr lang="en-US" altLang="zh-TW" sz="1800" baseline="-25000"/>
              <a:t>2</a:t>
            </a:r>
            <a:r>
              <a:rPr lang="en-US" altLang="zh-TW" sz="1800"/>
              <a:t> = 203,   X</a:t>
            </a:r>
            <a:r>
              <a:rPr lang="en-US" altLang="zh-TW" sz="1800" baseline="-25000"/>
              <a:t>3</a:t>
            </a:r>
            <a:r>
              <a:rPr lang="en-US" altLang="zh-TW" sz="1800"/>
              <a:t> = 241,   X</a:t>
            </a:r>
            <a:r>
              <a:rPr lang="en-US" altLang="zh-TW" sz="1800" baseline="-25000"/>
              <a:t>4</a:t>
            </a:r>
            <a:r>
              <a:rPr lang="en-US" altLang="zh-TW" sz="1800"/>
              <a:t> = 220,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X</a:t>
            </a:r>
            <a:r>
              <a:rPr lang="en-US" altLang="zh-TW" sz="1800" baseline="-25000"/>
              <a:t>1</a:t>
            </a:r>
            <a:r>
              <a:rPr lang="en-US" altLang="zh-TW" sz="1800"/>
              <a:t>+X</a:t>
            </a:r>
            <a:r>
              <a:rPr lang="en-US" altLang="zh-TW" sz="1800" baseline="-25000"/>
              <a:t>4</a:t>
            </a:r>
            <a:r>
              <a:rPr lang="en-US" altLang="zh-TW" sz="1800"/>
              <a:t> =343 </a:t>
            </a:r>
            <a:r>
              <a:rPr lang="zh-TW" altLang="en-US" sz="1800"/>
              <a:t>代表雜湊之地址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邊界折疊：同上例：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偶數項反轉　</a:t>
            </a:r>
            <a:r>
              <a:rPr lang="en-US" altLang="zh-TW" sz="1800"/>
              <a:t>X</a:t>
            </a:r>
            <a:r>
              <a:rPr lang="en-US" altLang="zh-TW" sz="1800" baseline="-25000"/>
              <a:t>2</a:t>
            </a:r>
            <a:r>
              <a:rPr lang="en-US" altLang="zh-TW" sz="1800"/>
              <a:t>=302  ,   X</a:t>
            </a:r>
            <a:r>
              <a:rPr lang="en-US" altLang="zh-TW" sz="1800" baseline="-25000"/>
              <a:t>4</a:t>
            </a:r>
            <a:r>
              <a:rPr lang="en-US" altLang="zh-TW" sz="1800"/>
              <a:t> = 22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X</a:t>
            </a:r>
            <a:r>
              <a:rPr lang="en-US" altLang="zh-TW" sz="1800" baseline="-25000"/>
              <a:t>1</a:t>
            </a:r>
            <a:r>
              <a:rPr lang="en-US" altLang="zh-TW" sz="1800"/>
              <a:t>+X</a:t>
            </a:r>
            <a:r>
              <a:rPr lang="en-US" altLang="zh-TW" sz="1800" baseline="-25000"/>
              <a:t>4</a:t>
            </a:r>
            <a:r>
              <a:rPr lang="en-US" altLang="zh-TW" sz="1800"/>
              <a:t>=145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6FFE3-CFAB-BBFD-0854-6E3FE6A018A6}"/>
              </a:ext>
            </a:extLst>
          </p:cNvPr>
          <p:cNvSpPr txBox="1"/>
          <p:nvPr/>
        </p:nvSpPr>
        <p:spPr>
          <a:xfrm>
            <a:off x="2195736" y="255865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TW" dirty="0">
                <a:solidFill>
                  <a:srgbClr val="FF0000"/>
                </a:solidFill>
              </a:rPr>
              <a:t>x 桶子有100個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 err="1">
                <a:solidFill>
                  <a:srgbClr val="FF0000"/>
                </a:solidFill>
              </a:rPr>
              <a:t>找比他小一點的質數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97</a:t>
            </a:r>
            <a:endParaRPr lang="en-TW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2CD619-2CFF-6A37-9FCA-0F20C76218B1}"/>
                  </a:ext>
                </a:extLst>
              </p14:cNvPr>
              <p14:cNvContentPartPr/>
              <p14:nvPr/>
            </p14:nvContentPartPr>
            <p14:xfrm>
              <a:off x="1051047" y="2052314"/>
              <a:ext cx="60840" cy="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2CD619-2CFF-6A37-9FCA-0F20C7621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407" y="2034674"/>
                <a:ext cx="964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FCC784-264F-3AF5-8127-FFFFF4543E06}"/>
                  </a:ext>
                </a:extLst>
              </p14:cNvPr>
              <p14:cNvContentPartPr/>
              <p14:nvPr/>
            </p14:nvContentPartPr>
            <p14:xfrm>
              <a:off x="1989567" y="5115443"/>
              <a:ext cx="31320" cy="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FCC784-264F-3AF5-8127-FFFFF4543E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1927" y="5097803"/>
                <a:ext cx="66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2818B0-BECE-FD32-895E-1AD2A3B1C03D}"/>
                  </a:ext>
                </a:extLst>
              </p14:cNvPr>
              <p14:cNvContentPartPr/>
              <p14:nvPr/>
            </p14:nvContentPartPr>
            <p14:xfrm>
              <a:off x="1979847" y="5357723"/>
              <a:ext cx="48600" cy="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2818B0-BECE-FD32-895E-1AD2A3B1C0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207" y="5339723"/>
                <a:ext cx="84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395804-D66C-8864-063B-BBA81B20576A}"/>
                  </a:ext>
                </a:extLst>
              </p14:cNvPr>
              <p14:cNvContentPartPr/>
              <p14:nvPr/>
            </p14:nvContentPartPr>
            <p14:xfrm>
              <a:off x="1965087" y="5670203"/>
              <a:ext cx="61200" cy="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395804-D66C-8864-063B-BBA81B2057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7087" y="5652203"/>
                <a:ext cx="96840" cy="4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C624D-0F85-4EC3-9F51-F85BEAE2E8FA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15250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 err="1"/>
              <a:t>int</a:t>
            </a:r>
            <a:r>
              <a:rPr lang="en-US" altLang="zh-TW" sz="2200" dirty="0"/>
              <a:t> transform(char *key)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/* simple additive approach to create a natural number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that is within the integer range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 err="1"/>
              <a:t>int</a:t>
            </a:r>
            <a:r>
              <a:rPr lang="en-US" altLang="zh-TW" sz="2200" dirty="0"/>
              <a:t> number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while (*key){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	number =number + *key;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	*key++;}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return number;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 err="1"/>
              <a:t>int</a:t>
            </a:r>
            <a:r>
              <a:rPr lang="en-US" altLang="zh-TW" sz="2200" dirty="0"/>
              <a:t> hash(char *key)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/*  transform key to a natural number, and return this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result modulus the table size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    return (transform(key) % TABLE_SIZE);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} 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495300"/>
            <a:ext cx="2232025" cy="630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新細明體" panose="02020500000000000000" pitchFamily="18" charset="-120"/>
              </a:rPr>
              <a:t>=  </a:t>
            </a:r>
            <a:r>
              <a:rPr lang="zh-TW" altLang="en-US" sz="2800"/>
              <a:t>演算法 </a:t>
            </a:r>
            <a:r>
              <a:rPr lang="en-US" altLang="zh-TW" sz="2800">
                <a:latin typeface="新細明體" panose="02020500000000000000" pitchFamily="18" charset="-120"/>
              </a:rPr>
              <a:t>=</a:t>
            </a:r>
            <a:r>
              <a:rPr lang="en-US" altLang="zh-TW" sz="280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3FE39-9543-59C8-BC9F-656FCB6EC44E}"/>
              </a:ext>
            </a:extLst>
          </p:cNvPr>
          <p:cNvSpPr txBox="1"/>
          <p:nvPr/>
        </p:nvSpPr>
        <p:spPr>
          <a:xfrm>
            <a:off x="3369986" y="4581128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要被雜湊的英文單字ex. good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9EA406-344E-B492-8016-88F290CE5960}"/>
                  </a:ext>
                </a:extLst>
              </p14:cNvPr>
              <p14:cNvContentPartPr/>
              <p14:nvPr/>
            </p14:nvContentPartPr>
            <p14:xfrm>
              <a:off x="2759247" y="4293923"/>
              <a:ext cx="1041480" cy="21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9EA406-344E-B492-8016-88F290CE5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607" y="4284923"/>
                <a:ext cx="10591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242FD6-DCD8-1596-BEBE-4C5C69694C1A}"/>
                  </a:ext>
                </a:extLst>
              </p14:cNvPr>
              <p14:cNvContentPartPr/>
              <p14:nvPr/>
            </p14:nvContentPartPr>
            <p14:xfrm>
              <a:off x="2555487" y="4865243"/>
              <a:ext cx="613440" cy="4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242FD6-DCD8-1596-BEBE-4C5C69694C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6847" y="4856243"/>
                <a:ext cx="6310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DF909A-B381-B80D-9C7B-6CB29317DDF0}"/>
                  </a:ext>
                </a:extLst>
              </p14:cNvPr>
              <p14:cNvContentPartPr/>
              <p14:nvPr/>
            </p14:nvContentPartPr>
            <p14:xfrm>
              <a:off x="2113767" y="6264563"/>
              <a:ext cx="3884760" cy="8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DF909A-B381-B80D-9C7B-6CB29317DD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6127" y="6246923"/>
                <a:ext cx="3920400" cy="1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DAF2A-F293-4F4E-B510-F8BE218C9BED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溢位處理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19732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dirty="0">
                <a:solidFill>
                  <a:srgbClr val="FF0000"/>
                </a:solidFill>
              </a:rPr>
              <a:t>溢位處理</a:t>
            </a:r>
            <a:r>
              <a:rPr lang="zh-TW" altLang="en-US" sz="2000" dirty="0"/>
              <a:t>： </a:t>
            </a:r>
          </a:p>
          <a:p>
            <a:pPr eaLnBrk="1" hangingPunct="1">
              <a:defRPr/>
            </a:pPr>
            <a:r>
              <a:rPr lang="zh-TW" altLang="en-US" sz="2000" dirty="0"/>
              <a:t>方法一、</a:t>
            </a:r>
            <a:r>
              <a:rPr lang="zh-TW" altLang="en-US" sz="2000" dirty="0">
                <a:solidFill>
                  <a:srgbClr val="FF0000"/>
                </a:solidFill>
              </a:rPr>
              <a:t>線性探測法</a:t>
            </a:r>
          </a:p>
          <a:p>
            <a:pPr eaLnBrk="1" hangingPunct="1">
              <a:defRPr/>
            </a:pPr>
            <a:r>
              <a:rPr lang="zh-TW" altLang="en-US" sz="2000" dirty="0"/>
              <a:t>適用於：</a:t>
            </a:r>
            <a:r>
              <a:rPr lang="en-US" altLang="zh-TW" sz="2000" dirty="0"/>
              <a:t>s </a:t>
            </a:r>
            <a:r>
              <a:rPr lang="zh-TW" altLang="en-US" sz="2000" dirty="0"/>
              <a:t>固定</a:t>
            </a:r>
            <a:r>
              <a:rPr lang="en-US" altLang="zh-TW" sz="2000" dirty="0"/>
              <a:t>, b </a:t>
            </a:r>
            <a:r>
              <a:rPr lang="zh-TW" altLang="en-US" sz="2000" dirty="0"/>
              <a:t>固定</a:t>
            </a:r>
          </a:p>
          <a:p>
            <a:pPr eaLnBrk="1" hangingPunct="1">
              <a:defRPr/>
            </a:pPr>
            <a:r>
              <a:rPr lang="zh-TW" altLang="en-US" sz="2000" dirty="0"/>
              <a:t>例：</a:t>
            </a:r>
            <a:r>
              <a:rPr lang="en-US" altLang="zh-TW" sz="2000" dirty="0"/>
              <a:t>b = 13,   s =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       </a:t>
            </a:r>
            <a:r>
              <a:rPr lang="zh-TW" altLang="en-US" sz="2000" dirty="0"/>
              <a:t>將</a:t>
            </a:r>
            <a:r>
              <a:rPr lang="en-US" altLang="zh-TW" sz="2000" dirty="0"/>
              <a:t>for , do , while , if , else , function   </a:t>
            </a:r>
            <a:r>
              <a:rPr lang="zh-TW" altLang="en-US" sz="2000" dirty="0"/>
              <a:t>雜湊入表中 </a:t>
            </a:r>
          </a:p>
        </p:txBody>
      </p:sp>
      <p:grpSp>
        <p:nvGrpSpPr>
          <p:cNvPr id="11269" name="Group 71"/>
          <p:cNvGrpSpPr>
            <a:grpSpLocks/>
          </p:cNvGrpSpPr>
          <p:nvPr/>
        </p:nvGrpSpPr>
        <p:grpSpPr bwMode="auto">
          <a:xfrm>
            <a:off x="827088" y="3141663"/>
            <a:ext cx="4248150" cy="3027362"/>
            <a:chOff x="521" y="1979"/>
            <a:chExt cx="2676" cy="1907"/>
          </a:xfrm>
        </p:grpSpPr>
        <p:grpSp>
          <p:nvGrpSpPr>
            <p:cNvPr id="11271" name="Group 67"/>
            <p:cNvGrpSpPr>
              <a:grpSpLocks/>
            </p:cNvGrpSpPr>
            <p:nvPr/>
          </p:nvGrpSpPr>
          <p:grpSpPr bwMode="auto">
            <a:xfrm>
              <a:off x="521" y="1980"/>
              <a:ext cx="621" cy="1905"/>
              <a:chOff x="612" y="2115"/>
              <a:chExt cx="621" cy="1905"/>
            </a:xfrm>
          </p:grpSpPr>
          <p:grpSp>
            <p:nvGrpSpPr>
              <p:cNvPr id="11320" name="Group 13"/>
              <p:cNvGrpSpPr>
                <a:grpSpLocks/>
              </p:cNvGrpSpPr>
              <p:nvPr/>
            </p:nvGrpSpPr>
            <p:grpSpPr bwMode="auto">
              <a:xfrm>
                <a:off x="612" y="2115"/>
                <a:ext cx="590" cy="1905"/>
                <a:chOff x="884" y="2069"/>
                <a:chExt cx="590" cy="1905"/>
              </a:xfrm>
            </p:grpSpPr>
            <p:sp>
              <p:nvSpPr>
                <p:cNvPr id="11328" name="Rectangle 4"/>
                <p:cNvSpPr>
                  <a:spLocks noChangeArrowheads="1"/>
                </p:cNvSpPr>
                <p:nvPr/>
              </p:nvSpPr>
              <p:spPr bwMode="auto">
                <a:xfrm>
                  <a:off x="884" y="2069"/>
                  <a:ext cx="590" cy="190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/>
                </a:p>
              </p:txBody>
            </p:sp>
            <p:sp>
              <p:nvSpPr>
                <p:cNvPr id="11329" name="Line 5"/>
                <p:cNvSpPr>
                  <a:spLocks noChangeShapeType="1"/>
                </p:cNvSpPr>
                <p:nvPr/>
              </p:nvSpPr>
              <p:spPr bwMode="auto">
                <a:xfrm>
                  <a:off x="884" y="3158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30" name="Line 6"/>
                <p:cNvSpPr>
                  <a:spLocks noChangeShapeType="1"/>
                </p:cNvSpPr>
                <p:nvPr/>
              </p:nvSpPr>
              <p:spPr bwMode="auto">
                <a:xfrm>
                  <a:off x="884" y="2341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31" name="Line 7"/>
                <p:cNvSpPr>
                  <a:spLocks noChangeShapeType="1"/>
                </p:cNvSpPr>
                <p:nvPr/>
              </p:nvSpPr>
              <p:spPr bwMode="auto">
                <a:xfrm>
                  <a:off x="884" y="2614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32" name="Line 8"/>
                <p:cNvSpPr>
                  <a:spLocks noChangeShapeType="1"/>
                </p:cNvSpPr>
                <p:nvPr/>
              </p:nvSpPr>
              <p:spPr bwMode="auto">
                <a:xfrm>
                  <a:off x="884" y="2886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33" name="Line 9"/>
                <p:cNvSpPr>
                  <a:spLocks noChangeShapeType="1"/>
                </p:cNvSpPr>
                <p:nvPr/>
              </p:nvSpPr>
              <p:spPr bwMode="auto">
                <a:xfrm>
                  <a:off x="884" y="3430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34" name="Line 10"/>
                <p:cNvSpPr>
                  <a:spLocks noChangeShapeType="1"/>
                </p:cNvSpPr>
                <p:nvPr/>
              </p:nvSpPr>
              <p:spPr bwMode="auto">
                <a:xfrm>
                  <a:off x="884" y="3702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321" name="Text Box 12"/>
              <p:cNvSpPr txBox="1">
                <a:spLocks noChangeArrowheads="1"/>
              </p:cNvSpPr>
              <p:nvPr/>
            </p:nvSpPr>
            <p:spPr bwMode="auto">
              <a:xfrm>
                <a:off x="658" y="2130"/>
                <a:ext cx="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600"/>
                  <a:t>識別字 </a:t>
                </a:r>
              </a:p>
            </p:txBody>
          </p:sp>
          <p:sp>
            <p:nvSpPr>
              <p:cNvPr id="11322" name="Text Box 14"/>
              <p:cNvSpPr txBox="1">
                <a:spLocks noChangeArrowheads="1"/>
              </p:cNvSpPr>
              <p:nvPr/>
            </p:nvSpPr>
            <p:spPr bwMode="auto">
              <a:xfrm>
                <a:off x="754" y="2402"/>
                <a:ext cx="2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for</a:t>
                </a:r>
              </a:p>
            </p:txBody>
          </p:sp>
          <p:sp>
            <p:nvSpPr>
              <p:cNvPr id="11323" name="Text Box 15"/>
              <p:cNvSpPr txBox="1">
                <a:spLocks noChangeArrowheads="1"/>
              </p:cNvSpPr>
              <p:nvPr/>
            </p:nvSpPr>
            <p:spPr bwMode="auto">
              <a:xfrm>
                <a:off x="762" y="2674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do</a:t>
                </a:r>
              </a:p>
            </p:txBody>
          </p:sp>
          <p:sp>
            <p:nvSpPr>
              <p:cNvPr id="11324" name="Text Box 16"/>
              <p:cNvSpPr txBox="1">
                <a:spLocks noChangeArrowheads="1"/>
              </p:cNvSpPr>
              <p:nvPr/>
            </p:nvSpPr>
            <p:spPr bwMode="auto">
              <a:xfrm>
                <a:off x="703" y="2932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while</a:t>
                </a:r>
              </a:p>
            </p:txBody>
          </p:sp>
          <p:sp>
            <p:nvSpPr>
              <p:cNvPr id="11325" name="Text Box 17"/>
              <p:cNvSpPr txBox="1">
                <a:spLocks noChangeArrowheads="1"/>
              </p:cNvSpPr>
              <p:nvPr/>
            </p:nvSpPr>
            <p:spPr bwMode="auto">
              <a:xfrm>
                <a:off x="795" y="3219"/>
                <a:ext cx="19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if</a:t>
                </a:r>
              </a:p>
            </p:txBody>
          </p:sp>
          <p:sp>
            <p:nvSpPr>
              <p:cNvPr id="11326" name="Text Box 18"/>
              <p:cNvSpPr txBox="1">
                <a:spLocks noChangeArrowheads="1"/>
              </p:cNvSpPr>
              <p:nvPr/>
            </p:nvSpPr>
            <p:spPr bwMode="auto">
              <a:xfrm>
                <a:off x="716" y="3491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else</a:t>
                </a:r>
              </a:p>
            </p:txBody>
          </p:sp>
          <p:sp>
            <p:nvSpPr>
              <p:cNvPr id="11327" name="Text Box 19"/>
              <p:cNvSpPr txBox="1">
                <a:spLocks noChangeArrowheads="1"/>
              </p:cNvSpPr>
              <p:nvPr/>
            </p:nvSpPr>
            <p:spPr bwMode="auto">
              <a:xfrm>
                <a:off x="612" y="3763"/>
                <a:ext cx="62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function</a:t>
                </a:r>
              </a:p>
            </p:txBody>
          </p:sp>
        </p:grpSp>
        <p:grpSp>
          <p:nvGrpSpPr>
            <p:cNvPr id="11272" name="Group 68"/>
            <p:cNvGrpSpPr>
              <a:grpSpLocks/>
            </p:cNvGrpSpPr>
            <p:nvPr/>
          </p:nvGrpSpPr>
          <p:grpSpPr bwMode="auto">
            <a:xfrm>
              <a:off x="1091" y="1980"/>
              <a:ext cx="1517" cy="1905"/>
              <a:chOff x="1182" y="2115"/>
              <a:chExt cx="1517" cy="1905"/>
            </a:xfrm>
          </p:grpSpPr>
          <p:grpSp>
            <p:nvGrpSpPr>
              <p:cNvPr id="11305" name="Group 21"/>
              <p:cNvGrpSpPr>
                <a:grpSpLocks/>
              </p:cNvGrpSpPr>
              <p:nvPr/>
            </p:nvGrpSpPr>
            <p:grpSpPr bwMode="auto">
              <a:xfrm>
                <a:off x="1201" y="2115"/>
                <a:ext cx="1452" cy="1905"/>
                <a:chOff x="884" y="2069"/>
                <a:chExt cx="590" cy="1905"/>
              </a:xfrm>
            </p:grpSpPr>
            <p:sp>
              <p:nvSpPr>
                <p:cNvPr id="11313" name="Rectangle 22"/>
                <p:cNvSpPr>
                  <a:spLocks noChangeArrowheads="1"/>
                </p:cNvSpPr>
                <p:nvPr/>
              </p:nvSpPr>
              <p:spPr bwMode="auto">
                <a:xfrm>
                  <a:off x="884" y="2069"/>
                  <a:ext cx="590" cy="190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/>
                </a:p>
              </p:txBody>
            </p:sp>
            <p:sp>
              <p:nvSpPr>
                <p:cNvPr id="11314" name="Line 23"/>
                <p:cNvSpPr>
                  <a:spLocks noChangeShapeType="1"/>
                </p:cNvSpPr>
                <p:nvPr/>
              </p:nvSpPr>
              <p:spPr bwMode="auto">
                <a:xfrm>
                  <a:off x="884" y="3158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5" name="Line 24"/>
                <p:cNvSpPr>
                  <a:spLocks noChangeShapeType="1"/>
                </p:cNvSpPr>
                <p:nvPr/>
              </p:nvSpPr>
              <p:spPr bwMode="auto">
                <a:xfrm>
                  <a:off x="884" y="2341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6" name="Line 25"/>
                <p:cNvSpPr>
                  <a:spLocks noChangeShapeType="1"/>
                </p:cNvSpPr>
                <p:nvPr/>
              </p:nvSpPr>
              <p:spPr bwMode="auto">
                <a:xfrm>
                  <a:off x="884" y="2614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7" name="Line 26"/>
                <p:cNvSpPr>
                  <a:spLocks noChangeShapeType="1"/>
                </p:cNvSpPr>
                <p:nvPr/>
              </p:nvSpPr>
              <p:spPr bwMode="auto">
                <a:xfrm>
                  <a:off x="884" y="2886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8" name="Line 27"/>
                <p:cNvSpPr>
                  <a:spLocks noChangeShapeType="1"/>
                </p:cNvSpPr>
                <p:nvPr/>
              </p:nvSpPr>
              <p:spPr bwMode="auto">
                <a:xfrm>
                  <a:off x="884" y="3430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9" name="Line 28"/>
                <p:cNvSpPr>
                  <a:spLocks noChangeShapeType="1"/>
                </p:cNvSpPr>
                <p:nvPr/>
              </p:nvSpPr>
              <p:spPr bwMode="auto">
                <a:xfrm>
                  <a:off x="884" y="3702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306" name="Text Box 29"/>
              <p:cNvSpPr txBox="1">
                <a:spLocks noChangeArrowheads="1"/>
              </p:cNvSpPr>
              <p:nvPr/>
            </p:nvSpPr>
            <p:spPr bwMode="auto">
              <a:xfrm>
                <a:off x="1182" y="2129"/>
                <a:ext cx="136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600"/>
                  <a:t>組    合    語    言    碼 </a:t>
                </a:r>
              </a:p>
            </p:txBody>
          </p:sp>
          <p:sp>
            <p:nvSpPr>
              <p:cNvPr id="11307" name="Text Box 30"/>
              <p:cNvSpPr txBox="1">
                <a:spLocks noChangeArrowheads="1"/>
              </p:cNvSpPr>
              <p:nvPr/>
            </p:nvSpPr>
            <p:spPr bwMode="auto">
              <a:xfrm>
                <a:off x="1194" y="2401"/>
                <a:ext cx="9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102+111+114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308" name="Text Box 31"/>
              <p:cNvSpPr txBox="1">
                <a:spLocks noChangeArrowheads="1"/>
              </p:cNvSpPr>
              <p:nvPr/>
            </p:nvSpPr>
            <p:spPr bwMode="auto">
              <a:xfrm>
                <a:off x="1182" y="2673"/>
                <a:ext cx="65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100+111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309" name="Text Box 32"/>
              <p:cNvSpPr txBox="1">
                <a:spLocks noChangeArrowheads="1"/>
              </p:cNvSpPr>
              <p:nvPr/>
            </p:nvSpPr>
            <p:spPr bwMode="auto">
              <a:xfrm>
                <a:off x="1182" y="2931"/>
                <a:ext cx="151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119+104+105+108+101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310" name="Text Box 33"/>
              <p:cNvSpPr txBox="1">
                <a:spLocks noChangeArrowheads="1"/>
              </p:cNvSpPr>
              <p:nvPr/>
            </p:nvSpPr>
            <p:spPr bwMode="auto">
              <a:xfrm>
                <a:off x="1182" y="3218"/>
                <a:ext cx="65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105+102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311" name="Text Box 34"/>
              <p:cNvSpPr txBox="1">
                <a:spLocks noChangeArrowheads="1"/>
              </p:cNvSpPr>
              <p:nvPr/>
            </p:nvSpPr>
            <p:spPr bwMode="auto">
              <a:xfrm>
                <a:off x="1182" y="3490"/>
                <a:ext cx="12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101+108+115+101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312" name="Text Box 35"/>
              <p:cNvSpPr txBox="1">
                <a:spLocks noChangeArrowheads="1"/>
              </p:cNvSpPr>
              <p:nvPr/>
            </p:nvSpPr>
            <p:spPr bwMode="auto">
              <a:xfrm>
                <a:off x="1196" y="3747"/>
                <a:ext cx="1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……………………</a:t>
                </a:r>
                <a:endParaRPr lang="en-US" altLang="zh-TW" sz="1800"/>
              </a:p>
            </p:txBody>
          </p:sp>
        </p:grpSp>
        <p:grpSp>
          <p:nvGrpSpPr>
            <p:cNvPr id="11273" name="Group 69"/>
            <p:cNvGrpSpPr>
              <a:grpSpLocks/>
            </p:cNvGrpSpPr>
            <p:nvPr/>
          </p:nvGrpSpPr>
          <p:grpSpPr bwMode="auto">
            <a:xfrm>
              <a:off x="2562" y="1979"/>
              <a:ext cx="379" cy="1906"/>
              <a:chOff x="2653" y="2114"/>
              <a:chExt cx="379" cy="1906"/>
            </a:xfrm>
          </p:grpSpPr>
          <p:grpSp>
            <p:nvGrpSpPr>
              <p:cNvPr id="11290" name="Group 36"/>
              <p:cNvGrpSpPr>
                <a:grpSpLocks/>
              </p:cNvGrpSpPr>
              <p:nvPr/>
            </p:nvGrpSpPr>
            <p:grpSpPr bwMode="auto">
              <a:xfrm>
                <a:off x="2653" y="2115"/>
                <a:ext cx="363" cy="1905"/>
                <a:chOff x="884" y="2069"/>
                <a:chExt cx="590" cy="1905"/>
              </a:xfrm>
            </p:grpSpPr>
            <p:sp>
              <p:nvSpPr>
                <p:cNvPr id="11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884" y="2069"/>
                  <a:ext cx="590" cy="190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 dirty="0"/>
                </a:p>
              </p:txBody>
            </p:sp>
            <p:sp>
              <p:nvSpPr>
                <p:cNvPr id="11299" name="Line 38"/>
                <p:cNvSpPr>
                  <a:spLocks noChangeShapeType="1"/>
                </p:cNvSpPr>
                <p:nvPr/>
              </p:nvSpPr>
              <p:spPr bwMode="auto">
                <a:xfrm>
                  <a:off x="884" y="3158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0" name="Line 39"/>
                <p:cNvSpPr>
                  <a:spLocks noChangeShapeType="1"/>
                </p:cNvSpPr>
                <p:nvPr/>
              </p:nvSpPr>
              <p:spPr bwMode="auto">
                <a:xfrm>
                  <a:off x="884" y="2341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1" name="Line 40"/>
                <p:cNvSpPr>
                  <a:spLocks noChangeShapeType="1"/>
                </p:cNvSpPr>
                <p:nvPr/>
              </p:nvSpPr>
              <p:spPr bwMode="auto">
                <a:xfrm>
                  <a:off x="884" y="2614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2" name="Line 41"/>
                <p:cNvSpPr>
                  <a:spLocks noChangeShapeType="1"/>
                </p:cNvSpPr>
                <p:nvPr/>
              </p:nvSpPr>
              <p:spPr bwMode="auto">
                <a:xfrm>
                  <a:off x="884" y="2886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3" name="Line 42"/>
                <p:cNvSpPr>
                  <a:spLocks noChangeShapeType="1"/>
                </p:cNvSpPr>
                <p:nvPr/>
              </p:nvSpPr>
              <p:spPr bwMode="auto">
                <a:xfrm>
                  <a:off x="884" y="3430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4" name="Line 43"/>
                <p:cNvSpPr>
                  <a:spLocks noChangeShapeType="1"/>
                </p:cNvSpPr>
                <p:nvPr/>
              </p:nvSpPr>
              <p:spPr bwMode="auto">
                <a:xfrm>
                  <a:off x="884" y="3702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91" name="Text Box 44"/>
              <p:cNvSpPr txBox="1">
                <a:spLocks noChangeArrowheads="1"/>
              </p:cNvSpPr>
              <p:nvPr/>
            </p:nvSpPr>
            <p:spPr bwMode="auto">
              <a:xfrm>
                <a:off x="2744" y="2114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/>
                  <a:t>x </a:t>
                </a:r>
              </a:p>
            </p:txBody>
          </p:sp>
          <p:sp>
            <p:nvSpPr>
              <p:cNvPr id="11292" name="Text Box 45"/>
              <p:cNvSpPr txBox="1">
                <a:spLocks noChangeArrowheads="1"/>
              </p:cNvSpPr>
              <p:nvPr/>
            </p:nvSpPr>
            <p:spPr bwMode="auto">
              <a:xfrm>
                <a:off x="2653" y="2401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327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93" name="Text Box 46"/>
              <p:cNvSpPr txBox="1">
                <a:spLocks noChangeArrowheads="1"/>
              </p:cNvSpPr>
              <p:nvPr/>
            </p:nvSpPr>
            <p:spPr bwMode="auto">
              <a:xfrm>
                <a:off x="2653" y="2673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211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94" name="Text Box 47"/>
              <p:cNvSpPr txBox="1">
                <a:spLocks noChangeArrowheads="1"/>
              </p:cNvSpPr>
              <p:nvPr/>
            </p:nvSpPr>
            <p:spPr bwMode="auto">
              <a:xfrm>
                <a:off x="2653" y="2931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537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95" name="Text Box 48"/>
              <p:cNvSpPr txBox="1">
                <a:spLocks noChangeArrowheads="1"/>
              </p:cNvSpPr>
              <p:nvPr/>
            </p:nvSpPr>
            <p:spPr bwMode="auto">
              <a:xfrm>
                <a:off x="2653" y="321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207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96" name="Text Box 49"/>
              <p:cNvSpPr txBox="1">
                <a:spLocks noChangeArrowheads="1"/>
              </p:cNvSpPr>
              <p:nvPr/>
            </p:nvSpPr>
            <p:spPr bwMode="auto">
              <a:xfrm>
                <a:off x="2653" y="3490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425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97" name="Text Box 50"/>
              <p:cNvSpPr txBox="1">
                <a:spLocks noChangeArrowheads="1"/>
              </p:cNvSpPr>
              <p:nvPr/>
            </p:nvSpPr>
            <p:spPr bwMode="auto">
              <a:xfrm>
                <a:off x="2667" y="376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870</a:t>
                </a:r>
                <a:r>
                  <a:rPr lang="en-US" altLang="zh-TW" sz="1600"/>
                  <a:t> </a:t>
                </a:r>
              </a:p>
            </p:txBody>
          </p:sp>
        </p:grpSp>
        <p:grpSp>
          <p:nvGrpSpPr>
            <p:cNvPr id="11274" name="Group 70"/>
            <p:cNvGrpSpPr>
              <a:grpSpLocks/>
            </p:cNvGrpSpPr>
            <p:nvPr/>
          </p:nvGrpSpPr>
          <p:grpSpPr bwMode="auto">
            <a:xfrm>
              <a:off x="2903" y="1981"/>
              <a:ext cx="294" cy="1905"/>
              <a:chOff x="2994" y="2116"/>
              <a:chExt cx="294" cy="1905"/>
            </a:xfrm>
          </p:grpSpPr>
          <p:grpSp>
            <p:nvGrpSpPr>
              <p:cNvPr id="11275" name="Group 51"/>
              <p:cNvGrpSpPr>
                <a:grpSpLocks/>
              </p:cNvGrpSpPr>
              <p:nvPr/>
            </p:nvGrpSpPr>
            <p:grpSpPr bwMode="auto">
              <a:xfrm>
                <a:off x="3016" y="2116"/>
                <a:ext cx="272" cy="1905"/>
                <a:chOff x="884" y="2069"/>
                <a:chExt cx="590" cy="1905"/>
              </a:xfrm>
            </p:grpSpPr>
            <p:sp>
              <p:nvSpPr>
                <p:cNvPr id="11283" name="Rectangle 52"/>
                <p:cNvSpPr>
                  <a:spLocks noChangeArrowheads="1"/>
                </p:cNvSpPr>
                <p:nvPr/>
              </p:nvSpPr>
              <p:spPr bwMode="auto">
                <a:xfrm>
                  <a:off x="884" y="2069"/>
                  <a:ext cx="590" cy="190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/>
                </a:p>
              </p:txBody>
            </p:sp>
            <p:sp>
              <p:nvSpPr>
                <p:cNvPr id="11284" name="Line 53"/>
                <p:cNvSpPr>
                  <a:spLocks noChangeShapeType="1"/>
                </p:cNvSpPr>
                <p:nvPr/>
              </p:nvSpPr>
              <p:spPr bwMode="auto">
                <a:xfrm>
                  <a:off x="884" y="3158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85" name="Line 54"/>
                <p:cNvSpPr>
                  <a:spLocks noChangeShapeType="1"/>
                </p:cNvSpPr>
                <p:nvPr/>
              </p:nvSpPr>
              <p:spPr bwMode="auto">
                <a:xfrm>
                  <a:off x="884" y="2341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86" name="Line 55"/>
                <p:cNvSpPr>
                  <a:spLocks noChangeShapeType="1"/>
                </p:cNvSpPr>
                <p:nvPr/>
              </p:nvSpPr>
              <p:spPr bwMode="auto">
                <a:xfrm>
                  <a:off x="884" y="2614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87" name="Line 56"/>
                <p:cNvSpPr>
                  <a:spLocks noChangeShapeType="1"/>
                </p:cNvSpPr>
                <p:nvPr/>
              </p:nvSpPr>
              <p:spPr bwMode="auto">
                <a:xfrm>
                  <a:off x="884" y="2886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88" name="Line 57"/>
                <p:cNvSpPr>
                  <a:spLocks noChangeShapeType="1"/>
                </p:cNvSpPr>
                <p:nvPr/>
              </p:nvSpPr>
              <p:spPr bwMode="auto">
                <a:xfrm>
                  <a:off x="884" y="3430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89" name="Line 58"/>
                <p:cNvSpPr>
                  <a:spLocks noChangeShapeType="1"/>
                </p:cNvSpPr>
                <p:nvPr/>
              </p:nvSpPr>
              <p:spPr bwMode="auto">
                <a:xfrm>
                  <a:off x="884" y="3702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76" name="Text Box 59"/>
              <p:cNvSpPr txBox="1">
                <a:spLocks noChangeArrowheads="1"/>
              </p:cNvSpPr>
              <p:nvPr/>
            </p:nvSpPr>
            <p:spPr bwMode="auto">
              <a:xfrm>
                <a:off x="3016" y="213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f(x) </a:t>
                </a:r>
              </a:p>
            </p:txBody>
          </p:sp>
          <p:sp>
            <p:nvSpPr>
              <p:cNvPr id="11277" name="Text Box 60"/>
              <p:cNvSpPr txBox="1">
                <a:spLocks noChangeArrowheads="1"/>
              </p:cNvSpPr>
              <p:nvPr/>
            </p:nvSpPr>
            <p:spPr bwMode="auto">
              <a:xfrm>
                <a:off x="3016" y="2402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78" name="Text Box 61"/>
              <p:cNvSpPr txBox="1">
                <a:spLocks noChangeArrowheads="1"/>
              </p:cNvSpPr>
              <p:nvPr/>
            </p:nvSpPr>
            <p:spPr bwMode="auto">
              <a:xfrm>
                <a:off x="3016" y="2674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79" name="Text Box 62"/>
              <p:cNvSpPr txBox="1">
                <a:spLocks noChangeArrowheads="1"/>
              </p:cNvSpPr>
              <p:nvPr/>
            </p:nvSpPr>
            <p:spPr bwMode="auto">
              <a:xfrm>
                <a:off x="3016" y="2932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80" name="Text Box 63"/>
              <p:cNvSpPr txBox="1">
                <a:spLocks noChangeArrowheads="1"/>
              </p:cNvSpPr>
              <p:nvPr/>
            </p:nvSpPr>
            <p:spPr bwMode="auto">
              <a:xfrm>
                <a:off x="2994" y="3218"/>
                <a:ext cx="2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81" name="Text Box 64"/>
              <p:cNvSpPr txBox="1">
                <a:spLocks noChangeArrowheads="1"/>
              </p:cNvSpPr>
              <p:nvPr/>
            </p:nvSpPr>
            <p:spPr bwMode="auto">
              <a:xfrm>
                <a:off x="3045" y="3491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9</a:t>
                </a:r>
                <a:r>
                  <a:rPr lang="en-US" altLang="zh-TW" sz="1600"/>
                  <a:t> </a:t>
                </a:r>
              </a:p>
            </p:txBody>
          </p:sp>
          <p:sp>
            <p:nvSpPr>
              <p:cNvPr id="11282" name="Text Box 65"/>
              <p:cNvSpPr txBox="1">
                <a:spLocks noChangeArrowheads="1"/>
              </p:cNvSpPr>
              <p:nvPr/>
            </p:nvSpPr>
            <p:spPr bwMode="auto">
              <a:xfrm>
                <a:off x="2994" y="3763"/>
                <a:ext cx="2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</a:t>
                </a:r>
                <a:r>
                  <a:rPr lang="en-US" altLang="zh-TW" sz="1600"/>
                  <a:t> </a:t>
                </a:r>
              </a:p>
            </p:txBody>
          </p:sp>
        </p:grpSp>
      </p:grpSp>
      <p:sp>
        <p:nvSpPr>
          <p:cNvPr id="11270" name="Text Box 66"/>
          <p:cNvSpPr txBox="1">
            <a:spLocks noChangeArrowheads="1"/>
          </p:cNvSpPr>
          <p:nvPr/>
        </p:nvSpPr>
        <p:spPr bwMode="auto">
          <a:xfrm>
            <a:off x="5594350" y="3014662"/>
            <a:ext cx="26606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f(x) = X % 13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500">
                <a:solidFill>
                  <a:srgbClr val="FF0000"/>
                </a:solidFill>
              </a:rPr>
              <a:t>線性探測法：順向找下一空位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[0]   </a:t>
            </a:r>
            <a:r>
              <a:rPr lang="en-US" altLang="zh-TW" sz="1500">
                <a:solidFill>
                  <a:srgbClr val="FF0000"/>
                </a:solidFill>
              </a:rPr>
              <a:t>function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[1]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[2]   </a:t>
            </a:r>
            <a:r>
              <a:rPr lang="en-US" altLang="zh-TW" sz="1500">
                <a:solidFill>
                  <a:srgbClr val="FF0000"/>
                </a:solidFill>
              </a:rPr>
              <a:t>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[3]   </a:t>
            </a:r>
            <a:r>
              <a:rPr lang="en-US" altLang="zh-TW" sz="1500">
                <a:solidFill>
                  <a:srgbClr val="FF0000"/>
                </a:solidFill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[4]   </a:t>
            </a:r>
            <a:r>
              <a:rPr lang="en-US" altLang="zh-TW" sz="1500">
                <a:solidFill>
                  <a:srgbClr val="FF0000"/>
                </a:solidFill>
              </a:rPr>
              <a:t>while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[5]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[6]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[7]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[8]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[9]   </a:t>
            </a:r>
            <a:r>
              <a:rPr lang="en-US" altLang="zh-TW" sz="1500">
                <a:solidFill>
                  <a:srgbClr val="FF0000"/>
                </a:solidFill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[10]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[11]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/>
              <a:t>[12]  </a:t>
            </a:r>
            <a:r>
              <a:rPr lang="en-US" altLang="zh-TW" sz="1500">
                <a:solidFill>
                  <a:srgbClr val="FF0000"/>
                </a:solidFill>
              </a:rPr>
              <a:t>if</a:t>
            </a:r>
            <a:r>
              <a:rPr lang="en-US" altLang="zh-TW" sz="150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FA999-76BA-9DAF-81C6-DAC3E9D2A725}"/>
              </a:ext>
            </a:extLst>
          </p:cNvPr>
          <p:cNvGrpSpPr/>
          <p:nvPr/>
        </p:nvGrpSpPr>
        <p:grpSpPr>
          <a:xfrm>
            <a:off x="5565087" y="3181163"/>
            <a:ext cx="1440" cy="360"/>
            <a:chOff x="5565087" y="3181163"/>
            <a:chExt cx="14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628F2A-57A6-B7FA-392C-CE404D9A9D64}"/>
                    </a:ext>
                  </a:extLst>
                </p14:cNvPr>
                <p14:cNvContentPartPr/>
                <p14:nvPr/>
              </p14:nvContentPartPr>
              <p14:xfrm>
                <a:off x="5565087" y="3181163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628F2A-57A6-B7FA-392C-CE404D9A9D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7447" y="316316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5C06F4B-203E-3C69-0C2A-D8B281259365}"/>
                    </a:ext>
                  </a:extLst>
                </p14:cNvPr>
                <p14:cNvContentPartPr/>
                <p14:nvPr/>
              </p14:nvContentPartPr>
              <p14:xfrm>
                <a:off x="5566167" y="3181163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5C06F4B-203E-3C69-0C2A-D8B2812593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8167" y="316316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6FEE83D-DCDA-5CD0-1788-06DCCC377EB5}"/>
              </a:ext>
            </a:extLst>
          </p:cNvPr>
          <p:cNvSpPr txBox="1"/>
          <p:nvPr/>
        </p:nvSpPr>
        <p:spPr>
          <a:xfrm>
            <a:off x="4566335" y="6167437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200" dirty="0">
                <a:solidFill>
                  <a:srgbClr val="FFFF00"/>
                </a:solidFill>
              </a:rPr>
              <a:t>餘數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0C48AD-1BB4-FF96-8320-3EC1864E80DC}"/>
              </a:ext>
            </a:extLst>
          </p:cNvPr>
          <p:cNvGrpSpPr/>
          <p:nvPr/>
        </p:nvGrpSpPr>
        <p:grpSpPr>
          <a:xfrm>
            <a:off x="6338007" y="3602719"/>
            <a:ext cx="1145880" cy="2793240"/>
            <a:chOff x="6338007" y="3602719"/>
            <a:chExt cx="1145880" cy="27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75BE99-FC45-206B-79F8-8C9483D001F9}"/>
                    </a:ext>
                  </a:extLst>
                </p14:cNvPr>
                <p14:cNvContentPartPr/>
                <p14:nvPr/>
              </p14:nvContentPartPr>
              <p14:xfrm>
                <a:off x="6338007" y="3666079"/>
                <a:ext cx="1145880" cy="272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75BE99-FC45-206B-79F8-8C9483D001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29007" y="3657079"/>
                  <a:ext cx="1163520" cy="27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4458E4-421F-AD18-8B87-9A280A4D019A}"/>
                    </a:ext>
                  </a:extLst>
                </p14:cNvPr>
                <p14:cNvContentPartPr/>
                <p14:nvPr/>
              </p14:nvContentPartPr>
              <p14:xfrm>
                <a:off x="6813207" y="3602719"/>
                <a:ext cx="219960" cy="6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4458E4-421F-AD18-8B87-9A280A4D01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04207" y="3593719"/>
                  <a:ext cx="237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26D275-2257-485D-F5D7-5BB246746539}"/>
                    </a:ext>
                  </a:extLst>
                </p14:cNvPr>
                <p14:cNvContentPartPr/>
                <p14:nvPr/>
              </p14:nvContentPartPr>
              <p14:xfrm>
                <a:off x="6815727" y="3667159"/>
                <a:ext cx="25920" cy="23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26D275-2257-485D-F5D7-5BB2467465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07087" y="3658159"/>
                  <a:ext cx="43560" cy="249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05E9E-97E3-415D-9787-F7E8492BA70D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044575" y="763588"/>
            <a:ext cx="55435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rgbClr val="FF0000"/>
                </a:solidFill>
              </a:rPr>
              <a:t>  </a:t>
            </a:r>
            <a:r>
              <a:rPr lang="zh-TW" altLang="en-US" sz="2000">
                <a:solidFill>
                  <a:srgbClr val="FF0000"/>
                </a:solidFill>
              </a:rPr>
              <a:t>線性探測法四種可能之結果：</a:t>
            </a:r>
            <a:endParaRPr lang="zh-TW" altLang="zh-TW" sz="200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>
                <a:solidFill>
                  <a:srgbClr val="FF0000"/>
                </a:solidFill>
              </a:rPr>
              <a:t>    </a:t>
            </a:r>
            <a:r>
              <a:rPr lang="en-US" altLang="zh-TW" sz="2000">
                <a:solidFill>
                  <a:srgbClr val="FF0000"/>
                </a:solidFill>
              </a:rPr>
              <a:t>(1) </a:t>
            </a:r>
            <a:r>
              <a:rPr lang="zh-TW" altLang="en-US" sz="2000">
                <a:solidFill>
                  <a:srgbClr val="FF0000"/>
                </a:solidFill>
              </a:rPr>
              <a:t>桶中已包含ｘ。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>
                <a:solidFill>
                  <a:srgbClr val="FF0000"/>
                </a:solidFill>
              </a:rPr>
              <a:t>    </a:t>
            </a:r>
            <a:r>
              <a:rPr lang="en-US" altLang="zh-TW" sz="2000">
                <a:solidFill>
                  <a:srgbClr val="FF0000"/>
                </a:solidFill>
              </a:rPr>
              <a:t>(2) </a:t>
            </a:r>
            <a:r>
              <a:rPr lang="zh-TW" altLang="en-US" sz="2000">
                <a:solidFill>
                  <a:srgbClr val="FF0000"/>
                </a:solidFill>
              </a:rPr>
              <a:t>桶中無任何元素，將ｘ放入。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>
                <a:solidFill>
                  <a:srgbClr val="FF0000"/>
                </a:solidFill>
              </a:rPr>
              <a:t>    </a:t>
            </a:r>
            <a:r>
              <a:rPr lang="en-US" altLang="zh-TW" sz="2000">
                <a:solidFill>
                  <a:srgbClr val="FF0000"/>
                </a:solidFill>
              </a:rPr>
              <a:t>(3) </a:t>
            </a:r>
            <a:r>
              <a:rPr lang="zh-TW" altLang="en-US" sz="2000">
                <a:solidFill>
                  <a:srgbClr val="FF0000"/>
                </a:solidFill>
              </a:rPr>
              <a:t>桶中已有其他元素，找下一空位。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>
                <a:solidFill>
                  <a:srgbClr val="FF0000"/>
                </a:solidFill>
              </a:rPr>
              <a:t>    </a:t>
            </a:r>
            <a:r>
              <a:rPr lang="en-US" altLang="zh-TW" sz="2000">
                <a:solidFill>
                  <a:srgbClr val="FF0000"/>
                </a:solidFill>
              </a:rPr>
              <a:t>(4) </a:t>
            </a:r>
            <a:r>
              <a:rPr lang="zh-TW" altLang="en-US" sz="2000">
                <a:solidFill>
                  <a:srgbClr val="FF0000"/>
                </a:solidFill>
              </a:rPr>
              <a:t>尋找下一空位，回到原來位（桶子滿了）。 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763713" y="2565400"/>
            <a:ext cx="4608512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void </a:t>
            </a:r>
            <a:r>
              <a:rPr lang="en-US" altLang="zh-TW" sz="1300" dirty="0" err="1"/>
              <a:t>linear_insert</a:t>
            </a:r>
            <a:r>
              <a:rPr lang="en-US" altLang="zh-TW" sz="1300" dirty="0"/>
              <a:t> (element item, element </a:t>
            </a:r>
            <a:r>
              <a:rPr lang="en-US" altLang="zh-TW" sz="1300" dirty="0" err="1"/>
              <a:t>ht</a:t>
            </a:r>
            <a:r>
              <a:rPr lang="en-US" altLang="zh-TW" sz="1300" dirty="0"/>
              <a:t>[ ]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/*  insert the key into the table using the linear probing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technique, exit the function if the table is full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</a:t>
            </a:r>
            <a:r>
              <a:rPr lang="en-US" altLang="zh-TW" sz="1300" dirty="0" err="1"/>
              <a:t>int</a:t>
            </a:r>
            <a:r>
              <a:rPr lang="en-US" altLang="zh-TW" sz="1300" dirty="0"/>
              <a:t> 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,  </a:t>
            </a:r>
            <a:r>
              <a:rPr lang="en-US" altLang="zh-TW" sz="1300" dirty="0" err="1"/>
              <a:t>hash_value</a:t>
            </a:r>
            <a:r>
              <a:rPr lang="en-US" altLang="zh-TW" sz="13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</a:t>
            </a:r>
            <a:r>
              <a:rPr lang="en-US" altLang="zh-TW" sz="1300" dirty="0" err="1"/>
              <a:t>hash_value</a:t>
            </a:r>
            <a:r>
              <a:rPr lang="en-US" altLang="zh-TW" sz="1300" dirty="0"/>
              <a:t> = hash(</a:t>
            </a:r>
            <a:r>
              <a:rPr lang="en-US" altLang="zh-TW" sz="1300" dirty="0" err="1"/>
              <a:t>item.key</a:t>
            </a:r>
            <a:r>
              <a:rPr lang="en-US" altLang="zh-TW" sz="13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  =  </a:t>
            </a:r>
            <a:r>
              <a:rPr lang="en-US" altLang="zh-TW" sz="1300" dirty="0" err="1"/>
              <a:t>hash_value</a:t>
            </a:r>
            <a:r>
              <a:rPr lang="en-US" altLang="zh-TW" sz="13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while  (</a:t>
            </a:r>
            <a:r>
              <a:rPr lang="en-US" altLang="zh-TW" sz="1300" dirty="0" err="1"/>
              <a:t>strlen</a:t>
            </a:r>
            <a:r>
              <a:rPr lang="en-US" altLang="zh-TW" sz="1300" dirty="0"/>
              <a:t>(</a:t>
            </a:r>
            <a:r>
              <a:rPr lang="en-US" altLang="zh-TW" sz="1300" dirty="0" err="1"/>
              <a:t>ht</a:t>
            </a:r>
            <a:r>
              <a:rPr lang="en-US" altLang="zh-TW" sz="1300" dirty="0"/>
              <a:t>[</a:t>
            </a:r>
            <a:r>
              <a:rPr lang="en-US" altLang="zh-TW" sz="1300" dirty="0" err="1"/>
              <a:t>i</a:t>
            </a:r>
            <a:r>
              <a:rPr lang="en-US" altLang="zh-TW" sz="1300" dirty="0"/>
              <a:t>].key))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     if  (!</a:t>
            </a:r>
            <a:r>
              <a:rPr lang="en-US" altLang="zh-TW" sz="1300" dirty="0" err="1"/>
              <a:t>strcmp</a:t>
            </a:r>
            <a:r>
              <a:rPr lang="en-US" altLang="zh-TW" sz="1300" dirty="0"/>
              <a:t>(</a:t>
            </a:r>
            <a:r>
              <a:rPr lang="en-US" altLang="zh-TW" sz="1300" dirty="0" err="1"/>
              <a:t>ht</a:t>
            </a:r>
            <a:r>
              <a:rPr lang="en-US" altLang="zh-TW" sz="1300" dirty="0"/>
              <a:t>[</a:t>
            </a:r>
            <a:r>
              <a:rPr lang="en-US" altLang="zh-TW" sz="1300" dirty="0" err="1"/>
              <a:t>i</a:t>
            </a:r>
            <a:r>
              <a:rPr lang="en-US" altLang="zh-TW" sz="1300" dirty="0"/>
              <a:t>].</a:t>
            </a:r>
            <a:r>
              <a:rPr lang="en-US" altLang="zh-TW" sz="1300" dirty="0" err="1"/>
              <a:t>key,item.key</a:t>
            </a:r>
            <a:r>
              <a:rPr lang="en-US" altLang="zh-TW" sz="1300" dirty="0"/>
              <a:t>))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        </a:t>
            </a:r>
            <a:r>
              <a:rPr lang="en-US" altLang="zh-TW" sz="1300" dirty="0" err="1"/>
              <a:t>fprintf</a:t>
            </a:r>
            <a:r>
              <a:rPr lang="en-US" altLang="zh-TW" sz="1300" dirty="0"/>
              <a:t>(</a:t>
            </a:r>
            <a:r>
              <a:rPr lang="en-US" altLang="zh-TW" sz="1300" dirty="0" err="1"/>
              <a:t>stderr</a:t>
            </a:r>
            <a:r>
              <a:rPr lang="en-US" altLang="zh-TW" sz="1300" dirty="0"/>
              <a:t>,"Duplicate entry\n");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        exit(1);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    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 =  (i+1)   % TABLE_SIZE;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     if  (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 == </a:t>
            </a:r>
            <a:r>
              <a:rPr lang="en-US" altLang="zh-TW" sz="1300" dirty="0" err="1"/>
              <a:t>hash_value</a:t>
            </a:r>
            <a:r>
              <a:rPr lang="en-US" altLang="zh-TW" sz="1300" dirty="0"/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         </a:t>
            </a:r>
            <a:r>
              <a:rPr lang="en-US" altLang="zh-TW" sz="1300" dirty="0" err="1"/>
              <a:t>fprintf</a:t>
            </a:r>
            <a:r>
              <a:rPr lang="en-US" altLang="zh-TW" sz="1300" dirty="0"/>
              <a:t> (</a:t>
            </a:r>
            <a:r>
              <a:rPr lang="en-US" altLang="zh-TW" sz="1300" dirty="0" err="1"/>
              <a:t>stderr</a:t>
            </a:r>
            <a:r>
              <a:rPr lang="en-US" altLang="zh-TW" sz="1300" dirty="0"/>
              <a:t>, "The table is full\n");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         exit (1);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     </a:t>
            </a:r>
            <a:r>
              <a:rPr lang="en-US" altLang="zh-TW" sz="1300" dirty="0" err="1"/>
              <a:t>ht</a:t>
            </a:r>
            <a:r>
              <a:rPr lang="en-US" altLang="zh-TW" sz="1300" dirty="0"/>
              <a:t>[</a:t>
            </a:r>
            <a:r>
              <a:rPr lang="en-US" altLang="zh-TW" sz="1300" dirty="0" err="1"/>
              <a:t>i</a:t>
            </a:r>
            <a:r>
              <a:rPr lang="en-US" altLang="zh-TW" sz="1300" dirty="0"/>
              <a:t>]  =  item;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dirty="0"/>
              <a:t>} </a:t>
            </a:r>
          </a:p>
        </p:txBody>
      </p:sp>
      <p:sp>
        <p:nvSpPr>
          <p:cNvPr id="12293" name="文字方塊 1"/>
          <p:cNvSpPr txBox="1">
            <a:spLocks noChangeArrowheads="1"/>
          </p:cNvSpPr>
          <p:nvPr/>
        </p:nvSpPr>
        <p:spPr bwMode="auto">
          <a:xfrm>
            <a:off x="6875463" y="5013325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linear.c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7B3BC9-3206-0DBB-B4DA-8981E620DB29}"/>
                  </a:ext>
                </a:extLst>
              </p14:cNvPr>
              <p14:cNvContentPartPr/>
              <p14:nvPr/>
            </p14:nvContentPartPr>
            <p14:xfrm>
              <a:off x="1780407" y="2550799"/>
              <a:ext cx="4543200" cy="7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7B3BC9-3206-0DBB-B4DA-8981E620DB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1767" y="2541799"/>
                <a:ext cx="4560840" cy="92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1CACCE-5B56-58D8-80CF-C4CBFCB57AC9}"/>
              </a:ext>
            </a:extLst>
          </p:cNvPr>
          <p:cNvSpPr txBox="1"/>
          <p:nvPr/>
        </p:nvSpPr>
        <p:spPr>
          <a:xfrm>
            <a:off x="4572000" y="3573016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H</a:t>
            </a:r>
            <a:r>
              <a:rPr lang="en-TW" sz="1200" dirty="0">
                <a:solidFill>
                  <a:srgbClr val="FFFF00"/>
                </a:solidFill>
              </a:rPr>
              <a:t>ash函式換算出在那個位子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420E24-1022-79A1-D287-8B48A2133A4E}"/>
                  </a:ext>
                </a:extLst>
              </p14:cNvPr>
              <p14:cNvContentPartPr/>
              <p14:nvPr/>
            </p14:nvContentPartPr>
            <p14:xfrm>
              <a:off x="4340007" y="3722599"/>
              <a:ext cx="264240" cy="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420E24-1022-79A1-D287-8B48A2133A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1367" y="3713959"/>
                <a:ext cx="28188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453EB4-87FB-9FC5-2648-AD7D519AF36F}"/>
              </a:ext>
            </a:extLst>
          </p:cNvPr>
          <p:cNvSpPr txBox="1"/>
          <p:nvPr/>
        </p:nvSpPr>
        <p:spPr>
          <a:xfrm>
            <a:off x="6166234" y="26459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FF00"/>
                </a:solidFill>
              </a:rPr>
              <a:t>雜湊表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7771EE-6002-2157-D35A-4E93A8A523D0}"/>
              </a:ext>
            </a:extLst>
          </p:cNvPr>
          <p:cNvGrpSpPr/>
          <p:nvPr/>
        </p:nvGrpSpPr>
        <p:grpSpPr>
          <a:xfrm>
            <a:off x="4836087" y="2744479"/>
            <a:ext cx="1283760" cy="124200"/>
            <a:chOff x="4836087" y="2744479"/>
            <a:chExt cx="128376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DB67F5-BE90-409C-FD80-C70ACD113916}"/>
                    </a:ext>
                  </a:extLst>
                </p14:cNvPr>
                <p14:cNvContentPartPr/>
                <p14:nvPr/>
              </p14:nvContentPartPr>
              <p14:xfrm>
                <a:off x="5262687" y="2744479"/>
                <a:ext cx="857160" cy="3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DB67F5-BE90-409C-FD80-C70ACD1139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54047" y="2735839"/>
                  <a:ext cx="874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269D0F-B549-7D54-EAB2-61B873ECD664}"/>
                    </a:ext>
                  </a:extLst>
                </p14:cNvPr>
                <p14:cNvContentPartPr/>
                <p14:nvPr/>
              </p14:nvContentPartPr>
              <p14:xfrm>
                <a:off x="4836087" y="2857519"/>
                <a:ext cx="323280" cy="11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269D0F-B549-7D54-EAB2-61B873ECD6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7447" y="2848519"/>
                  <a:ext cx="340920" cy="2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715EAF5-0735-73B0-6346-1BB1EE9608B5}"/>
              </a:ext>
            </a:extLst>
          </p:cNvPr>
          <p:cNvSpPr txBox="1"/>
          <p:nvPr/>
        </p:nvSpPr>
        <p:spPr>
          <a:xfrm>
            <a:off x="32169" y="4089724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FF00"/>
                </a:solidFill>
              </a:rPr>
              <a:t>這段迴圈做判斷</a:t>
            </a:r>
          </a:p>
          <a:p>
            <a:r>
              <a:rPr lang="en-TW" sz="1200" dirty="0">
                <a:solidFill>
                  <a:srgbClr val="FFFF00"/>
                </a:solidFill>
              </a:rPr>
              <a:t>如果雜湊表那位</a:t>
            </a:r>
          </a:p>
          <a:p>
            <a:r>
              <a:rPr lang="en-TW" sz="1200" dirty="0">
                <a:solidFill>
                  <a:srgbClr val="FFFF00"/>
                </a:solidFill>
              </a:rPr>
              <a:t>子是空的就是0</a:t>
            </a:r>
          </a:p>
          <a:p>
            <a:r>
              <a:rPr lang="en-TW" sz="1200" dirty="0">
                <a:solidFill>
                  <a:srgbClr val="FFFF00"/>
                </a:solidFill>
              </a:rPr>
              <a:t>直接加入</a:t>
            </a:r>
            <a:r>
              <a:rPr lang="zh-TW" altLang="en-US" sz="1200" dirty="0">
                <a:solidFill>
                  <a:srgbClr val="FFFF00"/>
                </a:solidFill>
              </a:rPr>
              <a:t> </a:t>
            </a:r>
            <a:r>
              <a:rPr lang="en-US" altLang="zh-TW" sz="1200" dirty="0">
                <a:solidFill>
                  <a:srgbClr val="FFFF00"/>
                </a:solidFill>
              </a:rPr>
              <a:t>or</a:t>
            </a:r>
            <a:r>
              <a:rPr lang="zh-TW" altLang="en-US" sz="1200" dirty="0">
                <a:solidFill>
                  <a:srgbClr val="FFFF00"/>
                </a:solidFill>
              </a:rPr>
              <a:t> 近</a:t>
            </a:r>
            <a:endParaRPr lang="en-US" altLang="zh-TW" sz="1200" dirty="0">
              <a:solidFill>
                <a:srgbClr val="FFFF00"/>
              </a:solidFill>
            </a:endParaRPr>
          </a:p>
          <a:p>
            <a:r>
              <a:rPr lang="zh-TW" altLang="en-US" sz="1200" dirty="0">
                <a:solidFill>
                  <a:srgbClr val="FFFF00"/>
                </a:solidFill>
              </a:rPr>
              <a:t>入迴圈中</a:t>
            </a:r>
            <a:endParaRPr lang="en-TW" sz="1200" dirty="0">
              <a:solidFill>
                <a:srgbClr val="FFFF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5A1400-2555-88C4-4820-33DF15859FD1}"/>
              </a:ext>
            </a:extLst>
          </p:cNvPr>
          <p:cNvGrpSpPr/>
          <p:nvPr/>
        </p:nvGrpSpPr>
        <p:grpSpPr>
          <a:xfrm>
            <a:off x="1284327" y="4065679"/>
            <a:ext cx="749520" cy="163800"/>
            <a:chOff x="1284327" y="4065679"/>
            <a:chExt cx="74952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53F218-6A65-A9A9-7A84-E17C3013D55A}"/>
                    </a:ext>
                  </a:extLst>
                </p14:cNvPr>
                <p14:cNvContentPartPr/>
                <p14:nvPr/>
              </p14:nvContentPartPr>
              <p14:xfrm>
                <a:off x="1284327" y="4065679"/>
                <a:ext cx="749520" cy="160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53F218-6A65-A9A9-7A84-E17C3013D5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5687" y="4056679"/>
                  <a:ext cx="767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85FA77-33EF-A51D-AF0C-6239DDCDEE8F}"/>
                    </a:ext>
                  </a:extLst>
                </p14:cNvPr>
                <p14:cNvContentPartPr/>
                <p14:nvPr/>
              </p14:nvContentPartPr>
              <p14:xfrm>
                <a:off x="1967607" y="4126879"/>
                <a:ext cx="41040" cy="10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85FA77-33EF-A51D-AF0C-6239DDCDEE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8967" y="4118239"/>
                  <a:ext cx="58680" cy="12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D5E6AB-5802-16D3-05FD-42EBC9935FC4}"/>
              </a:ext>
            </a:extLst>
          </p:cNvPr>
          <p:cNvSpPr txBox="1"/>
          <p:nvPr/>
        </p:nvSpPr>
        <p:spPr>
          <a:xfrm>
            <a:off x="5266168" y="4134147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FF00"/>
                </a:solidFill>
              </a:rPr>
              <a:t>先判斷這個值是不是跟</a:t>
            </a:r>
          </a:p>
          <a:p>
            <a:r>
              <a:rPr lang="en-TW" sz="1200" dirty="0">
                <a:solidFill>
                  <a:srgbClr val="FFFF00"/>
                </a:solidFill>
              </a:rPr>
              <a:t>已在雜湊表裡面的值一樣？？</a:t>
            </a:r>
          </a:p>
          <a:p>
            <a:r>
              <a:rPr lang="en-TW" sz="1200" dirty="0">
                <a:solidFill>
                  <a:srgbClr val="FFFF00"/>
                </a:solidFill>
              </a:rPr>
              <a:t>如果一樣則退出</a:t>
            </a:r>
          </a:p>
          <a:p>
            <a:endParaRPr lang="en-TW" sz="1200" dirty="0">
              <a:solidFill>
                <a:srgbClr val="FFFF00"/>
              </a:solidFill>
            </a:endParaRPr>
          </a:p>
          <a:p>
            <a:endParaRPr lang="en-TW" sz="1200" dirty="0">
              <a:solidFill>
                <a:srgbClr val="FFFF00"/>
              </a:solidFill>
            </a:endParaRPr>
          </a:p>
          <a:p>
            <a:r>
              <a:rPr lang="en-TW" sz="1200" dirty="0">
                <a:solidFill>
                  <a:srgbClr val="FFFF00"/>
                </a:solidFill>
              </a:rPr>
              <a:t>不一樣則把位子後移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B3EA46-66B3-77CD-19DE-181CB92F0041}"/>
              </a:ext>
            </a:extLst>
          </p:cNvPr>
          <p:cNvGrpSpPr/>
          <p:nvPr/>
        </p:nvGrpSpPr>
        <p:grpSpPr>
          <a:xfrm>
            <a:off x="4793247" y="4145412"/>
            <a:ext cx="517680" cy="205552"/>
            <a:chOff x="4793247" y="4145412"/>
            <a:chExt cx="517680" cy="2055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B2CFCA-24C7-E685-0F4E-078AE87341D7}"/>
                    </a:ext>
                  </a:extLst>
                </p14:cNvPr>
                <p14:cNvContentPartPr/>
                <p14:nvPr/>
              </p14:nvContentPartPr>
              <p14:xfrm>
                <a:off x="4793247" y="4145412"/>
                <a:ext cx="517680" cy="11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B2CFCA-24C7-E685-0F4E-078AE8734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4607" y="4136412"/>
                  <a:ext cx="535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6003E4-782E-218B-BC06-0B8891A6D370}"/>
                    </a:ext>
                  </a:extLst>
                </p14:cNvPr>
                <p14:cNvContentPartPr/>
                <p14:nvPr/>
              </p14:nvContentPartPr>
              <p14:xfrm>
                <a:off x="4794327" y="4232164"/>
                <a:ext cx="115560" cy="118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6003E4-782E-218B-BC06-0B8891A6D3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85327" y="4223164"/>
                  <a:ext cx="13320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903D62-DEE6-BAA3-56EB-5B094A4AC41D}"/>
              </a:ext>
            </a:extLst>
          </p:cNvPr>
          <p:cNvGrpSpPr/>
          <p:nvPr/>
        </p:nvGrpSpPr>
        <p:grpSpPr>
          <a:xfrm>
            <a:off x="4403367" y="4874044"/>
            <a:ext cx="948240" cy="384120"/>
            <a:chOff x="4403367" y="4874044"/>
            <a:chExt cx="94824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C9AB19-92D5-682D-A64B-575E38799C35}"/>
                    </a:ext>
                  </a:extLst>
                </p14:cNvPr>
                <p14:cNvContentPartPr/>
                <p14:nvPr/>
              </p14:nvContentPartPr>
              <p14:xfrm>
                <a:off x="4403367" y="4874044"/>
                <a:ext cx="948240" cy="28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C9AB19-92D5-682D-A64B-575E38799C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94367" y="4865404"/>
                  <a:ext cx="965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17C918-56B8-A723-0DE0-A50EC8635343}"/>
                    </a:ext>
                  </a:extLst>
                </p14:cNvPr>
                <p14:cNvContentPartPr/>
                <p14:nvPr/>
              </p14:nvContentPartPr>
              <p14:xfrm>
                <a:off x="4433967" y="5040364"/>
                <a:ext cx="73080" cy="217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17C918-56B8-A723-0DE0-A50EC86353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24967" y="5031364"/>
                  <a:ext cx="90720" cy="235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D29BC-AB1A-4DC0-A56E-F66E573B8A03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384300" y="8112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95288" y="484188"/>
            <a:ext cx="82804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TW" altLang="en-US" sz="2000"/>
              <a:t>例：將</a:t>
            </a:r>
            <a:r>
              <a:rPr lang="en-US" altLang="zh-TW" sz="2000"/>
              <a:t>acos , atoi , char , define , exp , ceil , cos , float , atol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2000"/>
              <a:t>        floor , ctime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TW" sz="2000"/>
              <a:t>        </a:t>
            </a:r>
            <a:r>
              <a:rPr lang="zh-TW" altLang="en-US" sz="2000"/>
              <a:t>放入</a:t>
            </a:r>
            <a:r>
              <a:rPr lang="en-US" altLang="zh-TW" sz="2000"/>
              <a:t>b = 26 , s = 1</a:t>
            </a:r>
            <a:r>
              <a:rPr lang="zh-TW" altLang="en-US" sz="2000"/>
              <a:t>之雜湊表中。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TW" altLang="en-US" sz="2000"/>
              <a:t>        </a:t>
            </a:r>
            <a:r>
              <a:rPr lang="en-US" altLang="zh-TW" sz="2000"/>
              <a:t>f(x) </a:t>
            </a:r>
            <a:r>
              <a:rPr lang="zh-TW" altLang="en-US" sz="2000"/>
              <a:t>取 </a:t>
            </a:r>
            <a:r>
              <a:rPr lang="en-US" altLang="zh-TW" sz="2000"/>
              <a:t>x </a:t>
            </a:r>
            <a:r>
              <a:rPr lang="zh-TW" altLang="en-US" sz="2000"/>
              <a:t>之第一字母順序為雜湊之位置。 </a:t>
            </a:r>
          </a:p>
        </p:txBody>
      </p:sp>
      <p:grpSp>
        <p:nvGrpSpPr>
          <p:cNvPr id="13317" name="Group 106"/>
          <p:cNvGrpSpPr>
            <a:grpSpLocks/>
          </p:cNvGrpSpPr>
          <p:nvPr/>
        </p:nvGrpSpPr>
        <p:grpSpPr bwMode="auto">
          <a:xfrm>
            <a:off x="2627313" y="2100263"/>
            <a:ext cx="1081087" cy="4424362"/>
            <a:chOff x="1519" y="1278"/>
            <a:chExt cx="681" cy="2787"/>
          </a:xfrm>
        </p:grpSpPr>
        <p:grpSp>
          <p:nvGrpSpPr>
            <p:cNvPr id="13374" name="Group 20"/>
            <p:cNvGrpSpPr>
              <a:grpSpLocks/>
            </p:cNvGrpSpPr>
            <p:nvPr/>
          </p:nvGrpSpPr>
          <p:grpSpPr bwMode="auto">
            <a:xfrm>
              <a:off x="1519" y="1299"/>
              <a:ext cx="681" cy="2766"/>
              <a:chOff x="884" y="935"/>
              <a:chExt cx="1452" cy="3175"/>
            </a:xfrm>
          </p:grpSpPr>
          <p:sp>
            <p:nvSpPr>
              <p:cNvPr id="13389" name="Rectangle 6"/>
              <p:cNvSpPr>
                <a:spLocks noChangeArrowheads="1"/>
              </p:cNvSpPr>
              <p:nvPr/>
            </p:nvSpPr>
            <p:spPr bwMode="auto">
              <a:xfrm>
                <a:off x="884" y="935"/>
                <a:ext cx="1451" cy="31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3390" name="Line 7"/>
              <p:cNvSpPr>
                <a:spLocks noChangeShapeType="1"/>
              </p:cNvSpPr>
              <p:nvPr/>
            </p:nvSpPr>
            <p:spPr bwMode="auto">
              <a:xfrm>
                <a:off x="884" y="1162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1" name="Line 8"/>
              <p:cNvSpPr>
                <a:spLocks noChangeShapeType="1"/>
              </p:cNvSpPr>
              <p:nvPr/>
            </p:nvSpPr>
            <p:spPr bwMode="auto">
              <a:xfrm>
                <a:off x="884" y="1389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2" name="Line 9"/>
              <p:cNvSpPr>
                <a:spLocks noChangeShapeType="1"/>
              </p:cNvSpPr>
              <p:nvPr/>
            </p:nvSpPr>
            <p:spPr bwMode="auto">
              <a:xfrm>
                <a:off x="884" y="1616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3" name="Line 10"/>
              <p:cNvSpPr>
                <a:spLocks noChangeShapeType="1"/>
              </p:cNvSpPr>
              <p:nvPr/>
            </p:nvSpPr>
            <p:spPr bwMode="auto">
              <a:xfrm>
                <a:off x="884" y="1843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4" name="Line 11"/>
              <p:cNvSpPr>
                <a:spLocks noChangeShapeType="1"/>
              </p:cNvSpPr>
              <p:nvPr/>
            </p:nvSpPr>
            <p:spPr bwMode="auto">
              <a:xfrm>
                <a:off x="884" y="2070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5" name="Line 12"/>
              <p:cNvSpPr>
                <a:spLocks noChangeShapeType="1"/>
              </p:cNvSpPr>
              <p:nvPr/>
            </p:nvSpPr>
            <p:spPr bwMode="auto">
              <a:xfrm>
                <a:off x="884" y="2296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6" name="Line 13"/>
              <p:cNvSpPr>
                <a:spLocks noChangeShapeType="1"/>
              </p:cNvSpPr>
              <p:nvPr/>
            </p:nvSpPr>
            <p:spPr bwMode="auto">
              <a:xfrm>
                <a:off x="884" y="2523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7" name="Line 14"/>
              <p:cNvSpPr>
                <a:spLocks noChangeShapeType="1"/>
              </p:cNvSpPr>
              <p:nvPr/>
            </p:nvSpPr>
            <p:spPr bwMode="auto">
              <a:xfrm>
                <a:off x="884" y="2750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8" name="Line 15"/>
              <p:cNvSpPr>
                <a:spLocks noChangeShapeType="1"/>
              </p:cNvSpPr>
              <p:nvPr/>
            </p:nvSpPr>
            <p:spPr bwMode="auto">
              <a:xfrm>
                <a:off x="884" y="2977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9" name="Line 16"/>
              <p:cNvSpPr>
                <a:spLocks noChangeShapeType="1"/>
              </p:cNvSpPr>
              <p:nvPr/>
            </p:nvSpPr>
            <p:spPr bwMode="auto">
              <a:xfrm>
                <a:off x="884" y="3204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0" name="Line 17"/>
              <p:cNvSpPr>
                <a:spLocks noChangeShapeType="1"/>
              </p:cNvSpPr>
              <p:nvPr/>
            </p:nvSpPr>
            <p:spPr bwMode="auto">
              <a:xfrm>
                <a:off x="884" y="3430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1" name="Line 18"/>
              <p:cNvSpPr>
                <a:spLocks noChangeShapeType="1"/>
              </p:cNvSpPr>
              <p:nvPr/>
            </p:nvSpPr>
            <p:spPr bwMode="auto">
              <a:xfrm>
                <a:off x="884" y="3657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2" name="Line 19"/>
              <p:cNvSpPr>
                <a:spLocks noChangeShapeType="1"/>
              </p:cNvSpPr>
              <p:nvPr/>
            </p:nvSpPr>
            <p:spPr bwMode="auto">
              <a:xfrm>
                <a:off x="884" y="3884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75" name="Text Box 51"/>
            <p:cNvSpPr txBox="1">
              <a:spLocks noChangeArrowheads="1"/>
            </p:cNvSpPr>
            <p:nvPr/>
          </p:nvSpPr>
          <p:spPr bwMode="auto">
            <a:xfrm>
              <a:off x="1746" y="1278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500"/>
                <a:t>桶 </a:t>
              </a:r>
            </a:p>
          </p:txBody>
        </p:sp>
        <p:sp>
          <p:nvSpPr>
            <p:cNvPr id="13376" name="Text Box 52"/>
            <p:cNvSpPr txBox="1">
              <a:spLocks noChangeArrowheads="1"/>
            </p:cNvSpPr>
            <p:nvPr/>
          </p:nvSpPr>
          <p:spPr bwMode="auto">
            <a:xfrm>
              <a:off x="1780" y="1480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0 </a:t>
              </a:r>
            </a:p>
          </p:txBody>
        </p:sp>
        <p:sp>
          <p:nvSpPr>
            <p:cNvPr id="13377" name="Text Box 53"/>
            <p:cNvSpPr txBox="1">
              <a:spLocks noChangeArrowheads="1"/>
            </p:cNvSpPr>
            <p:nvPr/>
          </p:nvSpPr>
          <p:spPr bwMode="auto">
            <a:xfrm>
              <a:off x="1780" y="1661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1 </a:t>
              </a:r>
            </a:p>
          </p:txBody>
        </p:sp>
        <p:sp>
          <p:nvSpPr>
            <p:cNvPr id="13378" name="Text Box 54"/>
            <p:cNvSpPr txBox="1">
              <a:spLocks noChangeArrowheads="1"/>
            </p:cNvSpPr>
            <p:nvPr/>
          </p:nvSpPr>
          <p:spPr bwMode="auto">
            <a:xfrm>
              <a:off x="1780" y="1888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2 </a:t>
              </a:r>
            </a:p>
          </p:txBody>
        </p:sp>
        <p:sp>
          <p:nvSpPr>
            <p:cNvPr id="13379" name="Text Box 55"/>
            <p:cNvSpPr txBox="1">
              <a:spLocks noChangeArrowheads="1"/>
            </p:cNvSpPr>
            <p:nvPr/>
          </p:nvSpPr>
          <p:spPr bwMode="auto">
            <a:xfrm>
              <a:off x="1780" y="2094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3 </a:t>
              </a:r>
            </a:p>
          </p:txBody>
        </p:sp>
        <p:sp>
          <p:nvSpPr>
            <p:cNvPr id="13380" name="Text Box 56"/>
            <p:cNvSpPr txBox="1">
              <a:spLocks noChangeArrowheads="1"/>
            </p:cNvSpPr>
            <p:nvPr/>
          </p:nvSpPr>
          <p:spPr bwMode="auto">
            <a:xfrm>
              <a:off x="1780" y="2275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4 </a:t>
              </a:r>
            </a:p>
          </p:txBody>
        </p:sp>
        <p:sp>
          <p:nvSpPr>
            <p:cNvPr id="13381" name="Text Box 57"/>
            <p:cNvSpPr txBox="1">
              <a:spLocks noChangeArrowheads="1"/>
            </p:cNvSpPr>
            <p:nvPr/>
          </p:nvSpPr>
          <p:spPr bwMode="auto">
            <a:xfrm>
              <a:off x="1780" y="2478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5 </a:t>
              </a:r>
            </a:p>
          </p:txBody>
        </p:sp>
        <p:sp>
          <p:nvSpPr>
            <p:cNvPr id="13382" name="Text Box 58"/>
            <p:cNvSpPr txBox="1">
              <a:spLocks noChangeArrowheads="1"/>
            </p:cNvSpPr>
            <p:nvPr/>
          </p:nvSpPr>
          <p:spPr bwMode="auto">
            <a:xfrm>
              <a:off x="1780" y="2684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6 </a:t>
              </a:r>
            </a:p>
          </p:txBody>
        </p:sp>
        <p:sp>
          <p:nvSpPr>
            <p:cNvPr id="13383" name="Text Box 59"/>
            <p:cNvSpPr txBox="1">
              <a:spLocks noChangeArrowheads="1"/>
            </p:cNvSpPr>
            <p:nvPr/>
          </p:nvSpPr>
          <p:spPr bwMode="auto">
            <a:xfrm>
              <a:off x="1780" y="2865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7 </a:t>
              </a:r>
            </a:p>
          </p:txBody>
        </p:sp>
        <p:sp>
          <p:nvSpPr>
            <p:cNvPr id="13384" name="Text Box 60"/>
            <p:cNvSpPr txBox="1">
              <a:spLocks noChangeArrowheads="1"/>
            </p:cNvSpPr>
            <p:nvPr/>
          </p:nvSpPr>
          <p:spPr bwMode="auto">
            <a:xfrm>
              <a:off x="1780" y="3092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8 </a:t>
              </a:r>
            </a:p>
          </p:txBody>
        </p:sp>
        <p:sp>
          <p:nvSpPr>
            <p:cNvPr id="13385" name="Text Box 61"/>
            <p:cNvSpPr txBox="1">
              <a:spLocks noChangeArrowheads="1"/>
            </p:cNvSpPr>
            <p:nvPr/>
          </p:nvSpPr>
          <p:spPr bwMode="auto">
            <a:xfrm>
              <a:off x="1780" y="3298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9 </a:t>
              </a:r>
            </a:p>
          </p:txBody>
        </p:sp>
        <p:sp>
          <p:nvSpPr>
            <p:cNvPr id="13386" name="Text Box 62"/>
            <p:cNvSpPr txBox="1">
              <a:spLocks noChangeArrowheads="1"/>
            </p:cNvSpPr>
            <p:nvPr/>
          </p:nvSpPr>
          <p:spPr bwMode="auto">
            <a:xfrm>
              <a:off x="1746" y="3479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10 </a:t>
              </a:r>
            </a:p>
          </p:txBody>
        </p:sp>
        <p:sp>
          <p:nvSpPr>
            <p:cNvPr id="13387" name="Text Box 63"/>
            <p:cNvSpPr txBox="1">
              <a:spLocks noChangeArrowheads="1"/>
            </p:cNvSpPr>
            <p:nvPr/>
          </p:nvSpPr>
          <p:spPr bwMode="auto">
            <a:xfrm>
              <a:off x="1780" y="3653"/>
              <a:ext cx="2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:</a:t>
              </a:r>
            </a:p>
          </p:txBody>
        </p:sp>
        <p:sp>
          <p:nvSpPr>
            <p:cNvPr id="13388" name="Text Box 64"/>
            <p:cNvSpPr txBox="1">
              <a:spLocks noChangeArrowheads="1"/>
            </p:cNvSpPr>
            <p:nvPr/>
          </p:nvSpPr>
          <p:spPr bwMode="auto">
            <a:xfrm>
              <a:off x="1746" y="3863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25 </a:t>
              </a:r>
            </a:p>
          </p:txBody>
        </p:sp>
      </p:grpSp>
      <p:grpSp>
        <p:nvGrpSpPr>
          <p:cNvPr id="13318" name="Group 107"/>
          <p:cNvGrpSpPr>
            <a:grpSpLocks/>
          </p:cNvGrpSpPr>
          <p:nvPr/>
        </p:nvGrpSpPr>
        <p:grpSpPr bwMode="auto">
          <a:xfrm>
            <a:off x="3708400" y="2100263"/>
            <a:ext cx="1366838" cy="4424362"/>
            <a:chOff x="2200" y="1278"/>
            <a:chExt cx="861" cy="2787"/>
          </a:xfrm>
        </p:grpSpPr>
        <p:grpSp>
          <p:nvGrpSpPr>
            <p:cNvPr id="13347" name="Group 21"/>
            <p:cNvGrpSpPr>
              <a:grpSpLocks/>
            </p:cNvGrpSpPr>
            <p:nvPr/>
          </p:nvGrpSpPr>
          <p:grpSpPr bwMode="auto">
            <a:xfrm>
              <a:off x="2200" y="1299"/>
              <a:ext cx="817" cy="2766"/>
              <a:chOff x="884" y="935"/>
              <a:chExt cx="1452" cy="3175"/>
            </a:xfrm>
          </p:grpSpPr>
          <p:sp>
            <p:nvSpPr>
              <p:cNvPr id="13360" name="Rectangle 22"/>
              <p:cNvSpPr>
                <a:spLocks noChangeArrowheads="1"/>
              </p:cNvSpPr>
              <p:nvPr/>
            </p:nvSpPr>
            <p:spPr bwMode="auto">
              <a:xfrm>
                <a:off x="884" y="935"/>
                <a:ext cx="1451" cy="31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3361" name="Line 23"/>
              <p:cNvSpPr>
                <a:spLocks noChangeShapeType="1"/>
              </p:cNvSpPr>
              <p:nvPr/>
            </p:nvSpPr>
            <p:spPr bwMode="auto">
              <a:xfrm>
                <a:off x="884" y="1162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2" name="Line 24"/>
              <p:cNvSpPr>
                <a:spLocks noChangeShapeType="1"/>
              </p:cNvSpPr>
              <p:nvPr/>
            </p:nvSpPr>
            <p:spPr bwMode="auto">
              <a:xfrm>
                <a:off x="884" y="1389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3" name="Line 25"/>
              <p:cNvSpPr>
                <a:spLocks noChangeShapeType="1"/>
              </p:cNvSpPr>
              <p:nvPr/>
            </p:nvSpPr>
            <p:spPr bwMode="auto">
              <a:xfrm>
                <a:off x="884" y="1616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4" name="Line 26"/>
              <p:cNvSpPr>
                <a:spLocks noChangeShapeType="1"/>
              </p:cNvSpPr>
              <p:nvPr/>
            </p:nvSpPr>
            <p:spPr bwMode="auto">
              <a:xfrm>
                <a:off x="884" y="1843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5" name="Line 27"/>
              <p:cNvSpPr>
                <a:spLocks noChangeShapeType="1"/>
              </p:cNvSpPr>
              <p:nvPr/>
            </p:nvSpPr>
            <p:spPr bwMode="auto">
              <a:xfrm>
                <a:off x="884" y="2070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6" name="Line 28"/>
              <p:cNvSpPr>
                <a:spLocks noChangeShapeType="1"/>
              </p:cNvSpPr>
              <p:nvPr/>
            </p:nvSpPr>
            <p:spPr bwMode="auto">
              <a:xfrm>
                <a:off x="884" y="2296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7" name="Line 29"/>
              <p:cNvSpPr>
                <a:spLocks noChangeShapeType="1"/>
              </p:cNvSpPr>
              <p:nvPr/>
            </p:nvSpPr>
            <p:spPr bwMode="auto">
              <a:xfrm>
                <a:off x="884" y="2523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8" name="Line 30"/>
              <p:cNvSpPr>
                <a:spLocks noChangeShapeType="1"/>
              </p:cNvSpPr>
              <p:nvPr/>
            </p:nvSpPr>
            <p:spPr bwMode="auto">
              <a:xfrm>
                <a:off x="884" y="2750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9" name="Line 31"/>
              <p:cNvSpPr>
                <a:spLocks noChangeShapeType="1"/>
              </p:cNvSpPr>
              <p:nvPr/>
            </p:nvSpPr>
            <p:spPr bwMode="auto">
              <a:xfrm>
                <a:off x="884" y="2977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0" name="Line 32"/>
              <p:cNvSpPr>
                <a:spLocks noChangeShapeType="1"/>
              </p:cNvSpPr>
              <p:nvPr/>
            </p:nvSpPr>
            <p:spPr bwMode="auto">
              <a:xfrm>
                <a:off x="884" y="3204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1" name="Line 33"/>
              <p:cNvSpPr>
                <a:spLocks noChangeShapeType="1"/>
              </p:cNvSpPr>
              <p:nvPr/>
            </p:nvSpPr>
            <p:spPr bwMode="auto">
              <a:xfrm>
                <a:off x="884" y="3430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2" name="Line 34"/>
              <p:cNvSpPr>
                <a:spLocks noChangeShapeType="1"/>
              </p:cNvSpPr>
              <p:nvPr/>
            </p:nvSpPr>
            <p:spPr bwMode="auto">
              <a:xfrm>
                <a:off x="884" y="3657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3" name="Line 35"/>
              <p:cNvSpPr>
                <a:spLocks noChangeShapeType="1"/>
              </p:cNvSpPr>
              <p:nvPr/>
            </p:nvSpPr>
            <p:spPr bwMode="auto">
              <a:xfrm>
                <a:off x="884" y="3884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48" name="Text Box 80"/>
            <p:cNvSpPr txBox="1">
              <a:spLocks noChangeArrowheads="1"/>
            </p:cNvSpPr>
            <p:nvPr/>
          </p:nvSpPr>
          <p:spPr bwMode="auto">
            <a:xfrm>
              <a:off x="2505" y="1278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x </a:t>
              </a:r>
            </a:p>
          </p:txBody>
        </p:sp>
        <p:sp>
          <p:nvSpPr>
            <p:cNvPr id="13349" name="Text Box 81"/>
            <p:cNvSpPr txBox="1">
              <a:spLocks noChangeArrowheads="1"/>
            </p:cNvSpPr>
            <p:nvPr/>
          </p:nvSpPr>
          <p:spPr bwMode="auto">
            <a:xfrm>
              <a:off x="2427" y="1475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acos </a:t>
              </a:r>
            </a:p>
          </p:txBody>
        </p:sp>
        <p:sp>
          <p:nvSpPr>
            <p:cNvPr id="13350" name="Text Box 82"/>
            <p:cNvSpPr txBox="1">
              <a:spLocks noChangeArrowheads="1"/>
            </p:cNvSpPr>
            <p:nvPr/>
          </p:nvSpPr>
          <p:spPr bwMode="auto">
            <a:xfrm>
              <a:off x="2460" y="1661"/>
              <a:ext cx="4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atoi </a:t>
              </a:r>
            </a:p>
          </p:txBody>
        </p:sp>
        <p:sp>
          <p:nvSpPr>
            <p:cNvPr id="13351" name="Text Box 83"/>
            <p:cNvSpPr txBox="1">
              <a:spLocks noChangeArrowheads="1"/>
            </p:cNvSpPr>
            <p:nvPr/>
          </p:nvSpPr>
          <p:spPr bwMode="auto">
            <a:xfrm>
              <a:off x="2426" y="1884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char </a:t>
              </a:r>
            </a:p>
          </p:txBody>
        </p:sp>
        <p:sp>
          <p:nvSpPr>
            <p:cNvPr id="13352" name="Text Box 84"/>
            <p:cNvSpPr txBox="1">
              <a:spLocks noChangeArrowheads="1"/>
            </p:cNvSpPr>
            <p:nvPr/>
          </p:nvSpPr>
          <p:spPr bwMode="auto">
            <a:xfrm>
              <a:off x="2369" y="2069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define</a:t>
              </a:r>
            </a:p>
          </p:txBody>
        </p:sp>
        <p:sp>
          <p:nvSpPr>
            <p:cNvPr id="13353" name="Text Box 85"/>
            <p:cNvSpPr txBox="1">
              <a:spLocks noChangeArrowheads="1"/>
            </p:cNvSpPr>
            <p:nvPr/>
          </p:nvSpPr>
          <p:spPr bwMode="auto">
            <a:xfrm>
              <a:off x="2426" y="2275"/>
              <a:ext cx="4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exp</a:t>
              </a:r>
            </a:p>
          </p:txBody>
        </p:sp>
        <p:sp>
          <p:nvSpPr>
            <p:cNvPr id="13354" name="Text Box 86"/>
            <p:cNvSpPr txBox="1">
              <a:spLocks noChangeArrowheads="1"/>
            </p:cNvSpPr>
            <p:nvPr/>
          </p:nvSpPr>
          <p:spPr bwMode="auto">
            <a:xfrm>
              <a:off x="2426" y="2478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ceil</a:t>
              </a:r>
            </a:p>
          </p:txBody>
        </p:sp>
        <p:sp>
          <p:nvSpPr>
            <p:cNvPr id="13355" name="Text Box 87"/>
            <p:cNvSpPr txBox="1">
              <a:spLocks noChangeArrowheads="1"/>
            </p:cNvSpPr>
            <p:nvPr/>
          </p:nvSpPr>
          <p:spPr bwMode="auto">
            <a:xfrm>
              <a:off x="2426" y="2684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cos</a:t>
              </a:r>
            </a:p>
          </p:txBody>
        </p:sp>
        <p:sp>
          <p:nvSpPr>
            <p:cNvPr id="13356" name="Text Box 88"/>
            <p:cNvSpPr txBox="1">
              <a:spLocks noChangeArrowheads="1"/>
            </p:cNvSpPr>
            <p:nvPr/>
          </p:nvSpPr>
          <p:spPr bwMode="auto">
            <a:xfrm>
              <a:off x="2415" y="2865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float</a:t>
              </a:r>
            </a:p>
          </p:txBody>
        </p:sp>
        <p:sp>
          <p:nvSpPr>
            <p:cNvPr id="13357" name="Text Box 89"/>
            <p:cNvSpPr txBox="1">
              <a:spLocks noChangeArrowheads="1"/>
            </p:cNvSpPr>
            <p:nvPr/>
          </p:nvSpPr>
          <p:spPr bwMode="auto">
            <a:xfrm>
              <a:off x="2426" y="3063"/>
              <a:ext cx="4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atol</a:t>
              </a:r>
            </a:p>
          </p:txBody>
        </p:sp>
        <p:sp>
          <p:nvSpPr>
            <p:cNvPr id="13358" name="Text Box 90"/>
            <p:cNvSpPr txBox="1">
              <a:spLocks noChangeArrowheads="1"/>
            </p:cNvSpPr>
            <p:nvPr/>
          </p:nvSpPr>
          <p:spPr bwMode="auto">
            <a:xfrm>
              <a:off x="2415" y="3249"/>
              <a:ext cx="4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floor</a:t>
              </a:r>
            </a:p>
          </p:txBody>
        </p:sp>
        <p:sp>
          <p:nvSpPr>
            <p:cNvPr id="13359" name="Text Box 91"/>
            <p:cNvSpPr txBox="1">
              <a:spLocks noChangeArrowheads="1"/>
            </p:cNvSpPr>
            <p:nvPr/>
          </p:nvSpPr>
          <p:spPr bwMode="auto">
            <a:xfrm>
              <a:off x="2381" y="3430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ctime</a:t>
              </a:r>
            </a:p>
          </p:txBody>
        </p:sp>
      </p:grpSp>
      <p:grpSp>
        <p:nvGrpSpPr>
          <p:cNvPr id="13319" name="Group 108"/>
          <p:cNvGrpSpPr>
            <a:grpSpLocks/>
          </p:cNvGrpSpPr>
          <p:nvPr/>
        </p:nvGrpSpPr>
        <p:grpSpPr bwMode="auto">
          <a:xfrm>
            <a:off x="5003800" y="2100263"/>
            <a:ext cx="1296988" cy="4424362"/>
            <a:chOff x="3016" y="1278"/>
            <a:chExt cx="817" cy="2787"/>
          </a:xfrm>
        </p:grpSpPr>
        <p:grpSp>
          <p:nvGrpSpPr>
            <p:cNvPr id="13320" name="Group 36"/>
            <p:cNvGrpSpPr>
              <a:grpSpLocks/>
            </p:cNvGrpSpPr>
            <p:nvPr/>
          </p:nvGrpSpPr>
          <p:grpSpPr bwMode="auto">
            <a:xfrm>
              <a:off x="3016" y="1299"/>
              <a:ext cx="817" cy="2766"/>
              <a:chOff x="884" y="935"/>
              <a:chExt cx="1452" cy="3175"/>
            </a:xfrm>
          </p:grpSpPr>
          <p:sp>
            <p:nvSpPr>
              <p:cNvPr id="13333" name="Rectangle 37"/>
              <p:cNvSpPr>
                <a:spLocks noChangeArrowheads="1"/>
              </p:cNvSpPr>
              <p:nvPr/>
            </p:nvSpPr>
            <p:spPr bwMode="auto">
              <a:xfrm>
                <a:off x="884" y="935"/>
                <a:ext cx="1451" cy="31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13334" name="Line 38"/>
              <p:cNvSpPr>
                <a:spLocks noChangeShapeType="1"/>
              </p:cNvSpPr>
              <p:nvPr/>
            </p:nvSpPr>
            <p:spPr bwMode="auto">
              <a:xfrm>
                <a:off x="884" y="1162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5" name="Line 39"/>
              <p:cNvSpPr>
                <a:spLocks noChangeShapeType="1"/>
              </p:cNvSpPr>
              <p:nvPr/>
            </p:nvSpPr>
            <p:spPr bwMode="auto">
              <a:xfrm>
                <a:off x="884" y="1389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6" name="Line 40"/>
              <p:cNvSpPr>
                <a:spLocks noChangeShapeType="1"/>
              </p:cNvSpPr>
              <p:nvPr/>
            </p:nvSpPr>
            <p:spPr bwMode="auto">
              <a:xfrm>
                <a:off x="884" y="1616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7" name="Line 41"/>
              <p:cNvSpPr>
                <a:spLocks noChangeShapeType="1"/>
              </p:cNvSpPr>
              <p:nvPr/>
            </p:nvSpPr>
            <p:spPr bwMode="auto">
              <a:xfrm>
                <a:off x="884" y="1843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8" name="Line 42"/>
              <p:cNvSpPr>
                <a:spLocks noChangeShapeType="1"/>
              </p:cNvSpPr>
              <p:nvPr/>
            </p:nvSpPr>
            <p:spPr bwMode="auto">
              <a:xfrm>
                <a:off x="884" y="2070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9" name="Line 43"/>
              <p:cNvSpPr>
                <a:spLocks noChangeShapeType="1"/>
              </p:cNvSpPr>
              <p:nvPr/>
            </p:nvSpPr>
            <p:spPr bwMode="auto">
              <a:xfrm>
                <a:off x="884" y="2296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0" name="Line 44"/>
              <p:cNvSpPr>
                <a:spLocks noChangeShapeType="1"/>
              </p:cNvSpPr>
              <p:nvPr/>
            </p:nvSpPr>
            <p:spPr bwMode="auto">
              <a:xfrm>
                <a:off x="884" y="2523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1" name="Line 45"/>
              <p:cNvSpPr>
                <a:spLocks noChangeShapeType="1"/>
              </p:cNvSpPr>
              <p:nvPr/>
            </p:nvSpPr>
            <p:spPr bwMode="auto">
              <a:xfrm>
                <a:off x="884" y="2750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2" name="Line 46"/>
              <p:cNvSpPr>
                <a:spLocks noChangeShapeType="1"/>
              </p:cNvSpPr>
              <p:nvPr/>
            </p:nvSpPr>
            <p:spPr bwMode="auto">
              <a:xfrm>
                <a:off x="884" y="2977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3" name="Line 47"/>
              <p:cNvSpPr>
                <a:spLocks noChangeShapeType="1"/>
              </p:cNvSpPr>
              <p:nvPr/>
            </p:nvSpPr>
            <p:spPr bwMode="auto">
              <a:xfrm>
                <a:off x="884" y="3204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4" name="Line 48"/>
              <p:cNvSpPr>
                <a:spLocks noChangeShapeType="1"/>
              </p:cNvSpPr>
              <p:nvPr/>
            </p:nvSpPr>
            <p:spPr bwMode="auto">
              <a:xfrm>
                <a:off x="884" y="3430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5" name="Line 49"/>
              <p:cNvSpPr>
                <a:spLocks noChangeShapeType="1"/>
              </p:cNvSpPr>
              <p:nvPr/>
            </p:nvSpPr>
            <p:spPr bwMode="auto">
              <a:xfrm>
                <a:off x="884" y="3657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6" name="Line 50"/>
              <p:cNvSpPr>
                <a:spLocks noChangeShapeType="1"/>
              </p:cNvSpPr>
              <p:nvPr/>
            </p:nvSpPr>
            <p:spPr bwMode="auto">
              <a:xfrm>
                <a:off x="884" y="3884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21" name="Text Box 94"/>
            <p:cNvSpPr txBox="1">
              <a:spLocks noChangeArrowheads="1"/>
            </p:cNvSpPr>
            <p:nvPr/>
          </p:nvSpPr>
          <p:spPr bwMode="auto">
            <a:xfrm>
              <a:off x="3107" y="1278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搜尋次數</a:t>
              </a:r>
              <a:r>
                <a:rPr lang="zh-TW" altLang="en-US" sz="1800"/>
                <a:t> </a:t>
              </a:r>
            </a:p>
          </p:txBody>
        </p:sp>
        <p:sp>
          <p:nvSpPr>
            <p:cNvPr id="13322" name="Text Box 95"/>
            <p:cNvSpPr txBox="1">
              <a:spLocks noChangeArrowheads="1"/>
            </p:cNvSpPr>
            <p:nvPr/>
          </p:nvSpPr>
          <p:spPr bwMode="auto">
            <a:xfrm>
              <a:off x="3367" y="1504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1 </a:t>
              </a:r>
            </a:p>
          </p:txBody>
        </p:sp>
        <p:sp>
          <p:nvSpPr>
            <p:cNvPr id="13323" name="Text Box 96"/>
            <p:cNvSpPr txBox="1">
              <a:spLocks noChangeArrowheads="1"/>
            </p:cNvSpPr>
            <p:nvPr/>
          </p:nvSpPr>
          <p:spPr bwMode="auto">
            <a:xfrm>
              <a:off x="3367" y="1686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2 </a:t>
              </a:r>
            </a:p>
          </p:txBody>
        </p:sp>
        <p:sp>
          <p:nvSpPr>
            <p:cNvPr id="13324" name="Text Box 97"/>
            <p:cNvSpPr txBox="1">
              <a:spLocks noChangeArrowheads="1"/>
            </p:cNvSpPr>
            <p:nvPr/>
          </p:nvSpPr>
          <p:spPr bwMode="auto">
            <a:xfrm>
              <a:off x="3367" y="1888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1 </a:t>
              </a:r>
            </a:p>
          </p:txBody>
        </p:sp>
        <p:sp>
          <p:nvSpPr>
            <p:cNvPr id="13325" name="Text Box 98"/>
            <p:cNvSpPr txBox="1">
              <a:spLocks noChangeArrowheads="1"/>
            </p:cNvSpPr>
            <p:nvPr/>
          </p:nvSpPr>
          <p:spPr bwMode="auto">
            <a:xfrm>
              <a:off x="3367" y="2094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1 </a:t>
              </a:r>
            </a:p>
          </p:txBody>
        </p:sp>
        <p:sp>
          <p:nvSpPr>
            <p:cNvPr id="13326" name="Text Box 99"/>
            <p:cNvSpPr txBox="1">
              <a:spLocks noChangeArrowheads="1"/>
            </p:cNvSpPr>
            <p:nvPr/>
          </p:nvSpPr>
          <p:spPr bwMode="auto">
            <a:xfrm>
              <a:off x="3367" y="2276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1 </a:t>
              </a:r>
            </a:p>
          </p:txBody>
        </p:sp>
        <p:sp>
          <p:nvSpPr>
            <p:cNvPr id="13327" name="Text Box 100"/>
            <p:cNvSpPr txBox="1">
              <a:spLocks noChangeArrowheads="1"/>
            </p:cNvSpPr>
            <p:nvPr/>
          </p:nvSpPr>
          <p:spPr bwMode="auto">
            <a:xfrm>
              <a:off x="3367" y="2478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4 </a:t>
              </a:r>
            </a:p>
          </p:txBody>
        </p:sp>
        <p:sp>
          <p:nvSpPr>
            <p:cNvPr id="13328" name="Text Box 101"/>
            <p:cNvSpPr txBox="1">
              <a:spLocks noChangeArrowheads="1"/>
            </p:cNvSpPr>
            <p:nvPr/>
          </p:nvSpPr>
          <p:spPr bwMode="auto">
            <a:xfrm>
              <a:off x="3367" y="2684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5 </a:t>
              </a:r>
            </a:p>
          </p:txBody>
        </p:sp>
        <p:sp>
          <p:nvSpPr>
            <p:cNvPr id="13329" name="Text Box 102"/>
            <p:cNvSpPr txBox="1">
              <a:spLocks noChangeArrowheads="1"/>
            </p:cNvSpPr>
            <p:nvPr/>
          </p:nvSpPr>
          <p:spPr bwMode="auto">
            <a:xfrm>
              <a:off x="3367" y="2886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3 </a:t>
              </a:r>
            </a:p>
          </p:txBody>
        </p:sp>
        <p:sp>
          <p:nvSpPr>
            <p:cNvPr id="13330" name="Text Box 103"/>
            <p:cNvSpPr txBox="1">
              <a:spLocks noChangeArrowheads="1"/>
            </p:cNvSpPr>
            <p:nvPr/>
          </p:nvSpPr>
          <p:spPr bwMode="auto">
            <a:xfrm>
              <a:off x="3367" y="3067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9 </a:t>
              </a:r>
            </a:p>
          </p:txBody>
        </p:sp>
        <p:sp>
          <p:nvSpPr>
            <p:cNvPr id="13331" name="Text Box 104"/>
            <p:cNvSpPr txBox="1">
              <a:spLocks noChangeArrowheads="1"/>
            </p:cNvSpPr>
            <p:nvPr/>
          </p:nvSpPr>
          <p:spPr bwMode="auto">
            <a:xfrm>
              <a:off x="3367" y="3273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5 </a:t>
              </a:r>
            </a:p>
          </p:txBody>
        </p:sp>
        <p:sp>
          <p:nvSpPr>
            <p:cNvPr id="13332" name="Text Box 105"/>
            <p:cNvSpPr txBox="1">
              <a:spLocks noChangeArrowheads="1"/>
            </p:cNvSpPr>
            <p:nvPr/>
          </p:nvSpPr>
          <p:spPr bwMode="auto">
            <a:xfrm>
              <a:off x="3367" y="3475"/>
              <a:ext cx="2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500"/>
                <a:t>9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2E37E1-85B0-3402-1C78-AC02F6D89E32}"/>
              </a:ext>
            </a:extLst>
          </p:cNvPr>
          <p:cNvSpPr txBox="1"/>
          <p:nvPr/>
        </p:nvSpPr>
        <p:spPr>
          <a:xfrm>
            <a:off x="6855520" y="3089201"/>
            <a:ext cx="18485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ex.</a:t>
            </a:r>
            <a:r>
              <a:rPr lang="zh-TW" altLang="en-US" sz="1600" dirty="0">
                <a:solidFill>
                  <a:srgbClr val="FFFF00"/>
                </a:solidFill>
              </a:rPr>
              <a:t> 原本</a:t>
            </a:r>
            <a:r>
              <a:rPr lang="en-US" altLang="zh-TW" sz="1600" dirty="0">
                <a:solidFill>
                  <a:srgbClr val="FFFF00"/>
                </a:solidFill>
              </a:rPr>
              <a:t>ceil</a:t>
            </a:r>
            <a:r>
              <a:rPr lang="zh-TW" altLang="en-US" sz="1600" dirty="0">
                <a:solidFill>
                  <a:srgbClr val="FFFF00"/>
                </a:solidFill>
              </a:rPr>
              <a:t>是在此</a:t>
            </a:r>
            <a:endParaRPr lang="en-US" altLang="zh-TW" sz="1600" dirty="0">
              <a:solidFill>
                <a:srgbClr val="FFFF00"/>
              </a:solidFill>
            </a:endParaRPr>
          </a:p>
          <a:p>
            <a:endParaRPr lang="en-US" sz="1600" dirty="0">
              <a:solidFill>
                <a:srgbClr val="FFFF00"/>
              </a:solidFill>
            </a:endParaRP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找了4次</a:t>
            </a:r>
            <a:endParaRPr lang="en-TW" sz="1600" dirty="0">
              <a:solidFill>
                <a:srgbClr val="FFFF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BF0752-2379-2FF9-4A38-AAC661AA3F5A}"/>
              </a:ext>
            </a:extLst>
          </p:cNvPr>
          <p:cNvGrpSpPr/>
          <p:nvPr/>
        </p:nvGrpSpPr>
        <p:grpSpPr>
          <a:xfrm>
            <a:off x="6338727" y="3169254"/>
            <a:ext cx="433080" cy="980280"/>
            <a:chOff x="6338727" y="3169254"/>
            <a:chExt cx="433080" cy="9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276FA5-F9F1-5674-EA1F-76B0327FE2DC}"/>
                    </a:ext>
                  </a:extLst>
                </p14:cNvPr>
                <p14:cNvContentPartPr/>
                <p14:nvPr/>
              </p14:nvContentPartPr>
              <p14:xfrm>
                <a:off x="6487767" y="3231894"/>
                <a:ext cx="284040" cy="29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276FA5-F9F1-5674-EA1F-76B0327FE2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9127" y="3223254"/>
                  <a:ext cx="301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1C6452-DB4D-C5BF-E62B-D9D76235EB4A}"/>
                    </a:ext>
                  </a:extLst>
                </p14:cNvPr>
                <p14:cNvContentPartPr/>
                <p14:nvPr/>
              </p14:nvContentPartPr>
              <p14:xfrm>
                <a:off x="6495687" y="3169254"/>
                <a:ext cx="59040" cy="70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1C6452-DB4D-C5BF-E62B-D9D76235EB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87047" y="3160614"/>
                  <a:ext cx="76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60C3B8-604B-655A-758E-E6649BE1C0AB}"/>
                    </a:ext>
                  </a:extLst>
                </p14:cNvPr>
                <p14:cNvContentPartPr/>
                <p14:nvPr/>
              </p14:nvContentPartPr>
              <p14:xfrm>
                <a:off x="6504687" y="3259614"/>
                <a:ext cx="110880" cy="13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60C3B8-604B-655A-758E-E6649BE1C0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6047" y="3250974"/>
                  <a:ext cx="128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F0ACDC-8E54-B0A2-3580-FA1E0A2EB66C}"/>
                    </a:ext>
                  </a:extLst>
                </p14:cNvPr>
                <p14:cNvContentPartPr/>
                <p14:nvPr/>
              </p14:nvContentPartPr>
              <p14:xfrm>
                <a:off x="6338727" y="3276534"/>
                <a:ext cx="168120" cy="87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F0ACDC-8E54-B0A2-3580-FA1E0A2EB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29727" y="3267894"/>
                  <a:ext cx="185760" cy="89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773512-1649-C899-0069-6E646B3454C4}"/>
              </a:ext>
            </a:extLst>
          </p:cNvPr>
          <p:cNvGrpSpPr/>
          <p:nvPr/>
        </p:nvGrpSpPr>
        <p:grpSpPr>
          <a:xfrm>
            <a:off x="6629607" y="3728694"/>
            <a:ext cx="252360" cy="380160"/>
            <a:chOff x="6629607" y="3728694"/>
            <a:chExt cx="25236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037180-3C66-8149-B898-FC72A8DED61A}"/>
                    </a:ext>
                  </a:extLst>
                </p14:cNvPr>
                <p14:cNvContentPartPr/>
                <p14:nvPr/>
              </p14:nvContentPartPr>
              <p14:xfrm>
                <a:off x="6629607" y="3728694"/>
                <a:ext cx="252360" cy="308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037180-3C66-8149-B898-FC72A8DED6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20607" y="3720054"/>
                  <a:ext cx="270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73BA9F-85F8-7760-C52E-1403BD05E1BA}"/>
                    </a:ext>
                  </a:extLst>
                </p14:cNvPr>
                <p14:cNvContentPartPr/>
                <p14:nvPr/>
              </p14:nvContentPartPr>
              <p14:xfrm>
                <a:off x="6632487" y="3873414"/>
                <a:ext cx="26640" cy="23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73BA9F-85F8-7760-C52E-1403BD05E1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23847" y="3864774"/>
                  <a:ext cx="44280" cy="253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31D1823-9EC3-0CC2-35F2-2F2588C544C9}"/>
              </a:ext>
            </a:extLst>
          </p:cNvPr>
          <p:cNvSpPr txBox="1"/>
          <p:nvPr/>
        </p:nvSpPr>
        <p:spPr>
          <a:xfrm>
            <a:off x="299009" y="2832386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這是雜湊函數設的</a:t>
            </a:r>
          </a:p>
          <a:p>
            <a:r>
              <a:rPr lang="en-TW" dirty="0">
                <a:solidFill>
                  <a:srgbClr val="FF0000"/>
                </a:solidFill>
              </a:rPr>
              <a:t>不好的示範</a:t>
            </a:r>
          </a:p>
          <a:p>
            <a:r>
              <a:rPr lang="en-TW" dirty="0">
                <a:solidFill>
                  <a:srgbClr val="FF0000"/>
                </a:solidFill>
              </a:rPr>
              <a:t>叢聚次數太多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1696</Words>
  <Application>Microsoft Macintosh PowerPoint</Application>
  <PresentationFormat>On-screen Show (4:3)</PresentationFormat>
  <Paragraphs>368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Times New Roman</vt:lpstr>
      <vt:lpstr>Wingdings</vt:lpstr>
      <vt:lpstr>Orbit</vt:lpstr>
      <vt:lpstr>資 料 結 構 第八章</vt:lpstr>
      <vt:lpstr>雜湊(Hash) </vt:lpstr>
      <vt:lpstr>PowerPoint Presentation</vt:lpstr>
      <vt:lpstr>雜湊函數 </vt:lpstr>
      <vt:lpstr>PowerPoint Presentation</vt:lpstr>
      <vt:lpstr>=  演算法 = </vt:lpstr>
      <vt:lpstr>溢位處理 </vt:lpstr>
      <vt:lpstr>PowerPoint Presentation</vt:lpstr>
      <vt:lpstr>PowerPoint Presentation</vt:lpstr>
      <vt:lpstr>PowerPoint Presentation</vt:lpstr>
      <vt:lpstr>PowerPoint Presentation</vt:lpstr>
      <vt:lpstr>動態雜湊 </vt:lpstr>
      <vt:lpstr>PowerPoint Presentation</vt:lpstr>
      <vt:lpstr>PowerPoint Presentation</vt:lpstr>
    </vt:vector>
  </TitlesOfParts>
  <Company>info3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 第六章</dc:title>
  <dc:creator>info3</dc:creator>
  <cp:lastModifiedBy>宇傑 廖</cp:lastModifiedBy>
  <cp:revision>149</cp:revision>
  <dcterms:created xsi:type="dcterms:W3CDTF">2003-06-28T14:25:57Z</dcterms:created>
  <dcterms:modified xsi:type="dcterms:W3CDTF">2022-06-25T09:02:42Z</dcterms:modified>
</cp:coreProperties>
</file>