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Nuni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b29de5177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b29de5177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b29de5177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b29de5177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b29de5177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b29de5177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b29de5177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b29de5177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b29de5177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b29de5177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b29de5177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b29de5177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b29de5177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b29de5177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b29de5177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b29de5177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b29de5177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b29de5177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b29de5177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b29de5177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b29de5177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b29de5177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b29de5177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b29de5177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b29de5177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b29de517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b29de5177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b29de5177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b29de5177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b29de5177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b29de5177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b29de5177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b29de5177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b29de5177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158450" y="1847700"/>
            <a:ext cx="70386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Scikit-Learn’s </a:t>
            </a:r>
            <a:r>
              <a:rPr lang="en"/>
              <a:t>Grid Search API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997100" y="3096833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3: Xiaoyu Wang, Adhira Deogade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 txBox="1"/>
          <p:nvPr>
            <p:ph idx="1" type="body"/>
          </p:nvPr>
        </p:nvSpPr>
        <p:spPr>
          <a:xfrm>
            <a:off x="819150" y="8242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By default, accuracy is the score that is optimized, but other scores can be specified in the </a:t>
            </a:r>
            <a:r>
              <a:rPr b="1" lang="en" sz="14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score</a:t>
            </a:r>
            <a:r>
              <a:rPr lang="en" sz="14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argument of the </a:t>
            </a:r>
            <a:r>
              <a:rPr b="1" lang="en" sz="14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GridSearchCV</a:t>
            </a:r>
            <a:r>
              <a:rPr lang="en" sz="14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constructor.</a:t>
            </a:r>
            <a:endParaRPr sz="140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By default, the grid search will only use one thread. By setting the </a:t>
            </a:r>
            <a:r>
              <a:rPr b="1" lang="en" sz="14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n_jobs</a:t>
            </a:r>
            <a:r>
              <a:rPr lang="en" sz="14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argument in the </a:t>
            </a:r>
            <a:r>
              <a:rPr b="1" lang="en" sz="14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GridSearchCV</a:t>
            </a:r>
            <a:r>
              <a:rPr lang="en" sz="14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constructor to -1, the process will use all cores on your machine. Depending on your Keras backend, this may interfere with the main neural network training process.</a:t>
            </a:r>
            <a:endParaRPr sz="140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 Example: </a:t>
            </a:r>
            <a:endParaRPr sz="140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8725" y="3563025"/>
            <a:ext cx="6686550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 txBox="1"/>
          <p:nvPr>
            <p:ph type="title"/>
          </p:nvPr>
        </p:nvSpPr>
        <p:spPr>
          <a:xfrm>
            <a:off x="819150" y="7566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Tune the Hyperparameters? </a:t>
            </a:r>
            <a:endParaRPr/>
          </a:p>
        </p:txBody>
      </p:sp>
      <p:pic>
        <p:nvPicPr>
          <p:cNvPr id="185" name="Google Shape;18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125" y="1454275"/>
            <a:ext cx="7607350" cy="2012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3"/>
          <p:cNvSpPr txBox="1"/>
          <p:nvPr/>
        </p:nvSpPr>
        <p:spPr>
          <a:xfrm>
            <a:off x="916575" y="3657400"/>
            <a:ext cx="7305900" cy="9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Given the challenge of time, I decided to keep epochs constant and create a grid search for batch_size and optimizers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 txBox="1"/>
          <p:nvPr>
            <p:ph type="title"/>
          </p:nvPr>
        </p:nvSpPr>
        <p:spPr>
          <a:xfrm>
            <a:off x="769575" y="8126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Conduct Grid Search &amp; Find the Best</a:t>
            </a:r>
            <a:endParaRPr/>
          </a:p>
        </p:txBody>
      </p:sp>
      <p:pic>
        <p:nvPicPr>
          <p:cNvPr id="192" name="Google Shape;19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450" y="1678300"/>
            <a:ext cx="7737500" cy="124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Results On CNN Model</a:t>
            </a:r>
            <a:endParaRPr/>
          </a:p>
        </p:txBody>
      </p:sp>
      <p:pic>
        <p:nvPicPr>
          <p:cNvPr id="198" name="Google Shape;198;p25"/>
          <p:cNvPicPr preferRelativeResize="0"/>
          <p:nvPr/>
        </p:nvPicPr>
        <p:blipFill rotWithShape="1">
          <a:blip r:embed="rId3">
            <a:alphaModFix/>
          </a:blip>
          <a:srcRect b="95144" l="0" r="0" t="0"/>
          <a:stretch/>
        </p:blipFill>
        <p:spPr>
          <a:xfrm>
            <a:off x="766425" y="1400875"/>
            <a:ext cx="5678725" cy="39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150" y="1800200"/>
            <a:ext cx="7850827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/>
          <p:nvPr>
            <p:ph type="title"/>
          </p:nvPr>
        </p:nvSpPr>
        <p:spPr>
          <a:xfrm>
            <a:off x="769575" y="8126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the Best</a:t>
            </a:r>
            <a:endParaRPr/>
          </a:p>
        </p:txBody>
      </p:sp>
      <p:pic>
        <p:nvPicPr>
          <p:cNvPr id="205" name="Google Shape;20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300" y="1612350"/>
            <a:ext cx="4439374" cy="262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Tips For Hyperparameter Optimization</a:t>
            </a:r>
            <a:endParaRPr/>
          </a:p>
        </p:txBody>
      </p:sp>
      <p:sp>
        <p:nvSpPr>
          <p:cNvPr id="211" name="Google Shape;211;p27"/>
          <p:cNvSpPr txBox="1"/>
          <p:nvPr>
            <p:ph idx="1" type="body"/>
          </p:nvPr>
        </p:nvSpPr>
        <p:spPr>
          <a:xfrm>
            <a:off x="819150" y="18383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rgbClr val="6FA8D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Review the Whole Grid</a:t>
            </a:r>
            <a:r>
              <a:rPr i="1" lang="en" sz="1600">
                <a:solidFill>
                  <a:srgbClr val="6FA8D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</a:t>
            </a:r>
            <a:endParaRPr i="1" sz="1600">
              <a:solidFill>
                <a:srgbClr val="6FA8D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Do not just focus on the best result;</a:t>
            </a:r>
            <a:endParaRPr sz="140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Review the whole grid of results and look for trends to support configuration decision</a:t>
            </a:r>
            <a:endParaRPr b="1" sz="14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Tips For Hyperparameter Optimization</a:t>
            </a:r>
            <a:endParaRPr/>
          </a:p>
        </p:txBody>
      </p:sp>
      <p:sp>
        <p:nvSpPr>
          <p:cNvPr id="217" name="Google Shape;217;p28"/>
          <p:cNvSpPr txBox="1"/>
          <p:nvPr>
            <p:ph idx="1" type="body"/>
          </p:nvPr>
        </p:nvSpPr>
        <p:spPr>
          <a:xfrm>
            <a:off x="819150" y="18383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rgbClr val="6FA8D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1" i="1" lang="en" sz="1600">
                <a:solidFill>
                  <a:srgbClr val="6FA8D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-fold Cross Validation</a:t>
            </a:r>
            <a:endParaRPr i="1" sz="1600">
              <a:solidFill>
                <a:srgbClr val="6FA8D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results usually show some variance. </a:t>
            </a:r>
            <a:endParaRPr sz="140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default cross-validation of 3 was used, but perhaps k=5 or k=10 would be more stable. Carefully choose your cross validation configuration to ensure your results are stable.</a:t>
            </a:r>
            <a:endParaRPr sz="140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275" y="3615722"/>
            <a:ext cx="6168425" cy="58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Tips For Hyperparameter Optimization</a:t>
            </a:r>
            <a:endParaRPr/>
          </a:p>
        </p:txBody>
      </p:sp>
      <p:sp>
        <p:nvSpPr>
          <p:cNvPr id="224" name="Google Shape;224;p29"/>
          <p:cNvSpPr txBox="1"/>
          <p:nvPr>
            <p:ph idx="1" type="body"/>
          </p:nvPr>
        </p:nvSpPr>
        <p:spPr>
          <a:xfrm>
            <a:off x="819150" y="18383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rgbClr val="6FA8D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Do Not Transfer Results</a:t>
            </a:r>
            <a:endParaRPr i="1" sz="1600">
              <a:solidFill>
                <a:srgbClr val="6FA8D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Results are generally problem specific. </a:t>
            </a:r>
            <a:endParaRPr sz="140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Try to avoid favorite configurations on each new problem that you see. </a:t>
            </a:r>
            <a:endParaRPr sz="140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 is unlikely that optimal results you discover on one problem will transfer to next project. </a:t>
            </a:r>
            <a:endParaRPr sz="140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Instead look for broader trends like number of layers or relationships between parameters.</a:t>
            </a:r>
            <a:endParaRPr sz="140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/>
          <p:nvPr>
            <p:ph type="title"/>
          </p:nvPr>
        </p:nvSpPr>
        <p:spPr>
          <a:xfrm>
            <a:off x="769725" y="2051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mic Sans MS"/>
                <a:ea typeface="Comic Sans MS"/>
                <a:cs typeface="Comic Sans MS"/>
                <a:sym typeface="Comic Sans MS"/>
              </a:rPr>
              <a:t>Thank You !</a:t>
            </a:r>
            <a:endParaRPr sz="3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 Search in Scikit-Learn API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7013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Hyperparameter optimization is a big part of deep learning.</a:t>
            </a:r>
            <a:endParaRPr sz="140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reason is that neural networks are notoriously difficult to configure and there are a lot of parameters that need to be set. On top of that, individual models can be very slow to train.</a:t>
            </a:r>
            <a:endParaRPr sz="140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FA8D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 we will discover how to use the grid search capability from the scikit-learn python machine learning library </a:t>
            </a:r>
            <a:endParaRPr b="1" sz="1600">
              <a:solidFill>
                <a:srgbClr val="6FA8D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FA8D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 tune the hyperparameters of Keras deep learning models.</a:t>
            </a:r>
            <a:endParaRPr b="1" sz="1600">
              <a:solidFill>
                <a:srgbClr val="6FA8D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6475" y="491013"/>
            <a:ext cx="5640449" cy="4161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type="title"/>
          </p:nvPr>
        </p:nvSpPr>
        <p:spPr>
          <a:xfrm>
            <a:off x="819150" y="18835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use Keras Models in Scikit-Learn?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Wrappers</a:t>
            </a:r>
            <a:endParaRPr/>
          </a:p>
        </p:txBody>
      </p:sp>
      <p:sp>
        <p:nvSpPr>
          <p:cNvPr id="151" name="Google Shape;151;p17"/>
          <p:cNvSpPr txBox="1"/>
          <p:nvPr>
            <p:ph idx="1" type="body"/>
          </p:nvPr>
        </p:nvSpPr>
        <p:spPr>
          <a:xfrm>
            <a:off x="819150" y="17337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E0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keras.wrappers.scikit_learn.KerasClassifier(build_fn=None, **sk_params)</a:t>
            </a:r>
            <a:endParaRPr b="1" i="1" sz="1200">
              <a:solidFill>
                <a:srgbClr val="E0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63636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Implements the Scikit-Learn classifier interface</a:t>
            </a:r>
            <a:endParaRPr sz="1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63636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E0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keras.wrappers.scikit_learn.KerasRegressor(build_fn=None, **sk_params)</a:t>
            </a:r>
            <a:endParaRPr sz="12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63636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Implements the Scikit-Learn regressor interface</a:t>
            </a:r>
            <a:endParaRPr sz="1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/>
          <p:nvPr>
            <p:ph idx="1" type="body"/>
          </p:nvPr>
        </p:nvSpPr>
        <p:spPr>
          <a:xfrm>
            <a:off x="819150" y="982400"/>
            <a:ext cx="7505700" cy="20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Keras models can be used in scikit-learn by wrapping them with the </a:t>
            </a:r>
            <a:r>
              <a:rPr b="1" lang="en" sz="14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KerasClassifier</a:t>
            </a:r>
            <a:r>
              <a:rPr lang="en" sz="14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1" lang="en" sz="14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KerasRegressor</a:t>
            </a:r>
            <a:r>
              <a:rPr lang="en" sz="14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class.</a:t>
            </a:r>
            <a:endParaRPr sz="140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 use these wrappers you must define a function that creates and returns your Keras sequential model, then pass this function to the </a:t>
            </a:r>
            <a:r>
              <a:rPr b="1" lang="en" sz="14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build_fn</a:t>
            </a:r>
            <a:r>
              <a:rPr lang="en" sz="14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argument when constructing the </a:t>
            </a:r>
            <a:r>
              <a:rPr b="1" lang="en" sz="14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KerasClassifier</a:t>
            </a:r>
            <a:r>
              <a:rPr lang="en" sz="14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class.</a:t>
            </a:r>
            <a:endParaRPr sz="140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 example:</a:t>
            </a:r>
            <a:endParaRPr sz="140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3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0313" y="3175400"/>
            <a:ext cx="4143375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/>
          <p:nvPr>
            <p:ph type="title"/>
          </p:nvPr>
        </p:nvSpPr>
        <p:spPr>
          <a:xfrm>
            <a:off x="819150" y="18737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use Grid Search in Scikit-Learn?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/>
          <p:nvPr>
            <p:ph idx="1" type="body"/>
          </p:nvPr>
        </p:nvSpPr>
        <p:spPr>
          <a:xfrm>
            <a:off x="819150" y="13477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Grid search is a model hyperparameter optimization technique.</a:t>
            </a:r>
            <a:br>
              <a:rPr lang="en" sz="1400">
                <a:latin typeface="Arial"/>
                <a:ea typeface="Arial"/>
                <a:cs typeface="Arial"/>
                <a:sym typeface="Arial"/>
              </a:rPr>
            </a:br>
            <a:br>
              <a:rPr lang="en" sz="1400"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latin typeface="Arial"/>
                <a:ea typeface="Arial"/>
                <a:cs typeface="Arial"/>
                <a:sym typeface="Arial"/>
              </a:rPr>
              <a:t>In scikit-learn this technique is provided in the </a:t>
            </a:r>
            <a:r>
              <a:rPr b="1" i="1" lang="en" sz="1400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GridSearchCV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class.</a:t>
            </a:r>
            <a:br>
              <a:rPr lang="en" sz="1400">
                <a:latin typeface="Arial"/>
                <a:ea typeface="Arial"/>
                <a:cs typeface="Arial"/>
                <a:sym typeface="Arial"/>
              </a:rPr>
            </a:br>
            <a:br>
              <a:rPr lang="en" sz="1400"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latin typeface="Arial"/>
                <a:ea typeface="Arial"/>
                <a:cs typeface="Arial"/>
                <a:sym typeface="Arial"/>
              </a:rPr>
              <a:t>When constructing this class we must provide a dictionary of hyperparameters to evaluate in the</a:t>
            </a:r>
            <a:r>
              <a:rPr b="1" i="1" lang="en" sz="1400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 param_grid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argument.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lang="en" sz="1400">
                <a:solidFill>
                  <a:srgbClr val="6FA8DC"/>
                </a:solidFill>
                <a:latin typeface="Arial"/>
                <a:ea typeface="Arial"/>
                <a:cs typeface="Arial"/>
                <a:sym typeface="Arial"/>
              </a:rPr>
              <a:t>his is a map of the model parameter name and an array of values to try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/>
          <p:nvPr>
            <p:ph idx="1" type="body"/>
          </p:nvPr>
        </p:nvSpPr>
        <p:spPr>
          <a:xfrm>
            <a:off x="819150" y="17211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" sz="14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GridSearchCV</a:t>
            </a:r>
            <a:r>
              <a:rPr lang="en" sz="14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process will then construct and evaluate one model for each combination of parameters. </a:t>
            </a:r>
            <a:endParaRPr sz="140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Cross validation is used to evaluate each individual model and the default of 3-fold cross validation is used.</a:t>
            </a:r>
            <a:endParaRPr sz="140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7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1"/>
          <p:cNvSpPr txBox="1"/>
          <p:nvPr>
            <p:ph type="title"/>
          </p:nvPr>
        </p:nvSpPr>
        <p:spPr>
          <a:xfrm>
            <a:off x="759850" y="7665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r>
              <a:rPr lang="en"/>
              <a:t>ridSearchCV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