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2" r:id="rId7"/>
    <p:sldId id="263" r:id="rId8"/>
    <p:sldId id="267" r:id="rId9"/>
    <p:sldId id="271" r:id="rId10"/>
    <p:sldId id="269" r:id="rId11"/>
    <p:sldId id="264"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100" d="100"/>
          <a:sy n="100" d="100"/>
        </p:scale>
        <p:origin x="87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227749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96871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F6F13-03FE-4A42-B963-5643DF27645A}"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95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21955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F6F13-03FE-4A42-B963-5643DF27645A}"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203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2737943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62114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3034865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142875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209292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289120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163795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423559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404624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30631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308690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71D45230-C2CB-4D89-A3B9-53CC82A2ADD2}" type="datetimeFigureOut">
              <a:rPr lang="zh-TW" altLang="en-US" smtClean="0"/>
              <a:t>2019/12/17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71024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D45230-C2CB-4D89-A3B9-53CC82A2ADD2}" type="datetimeFigureOut">
              <a:rPr lang="zh-TW" altLang="en-US" smtClean="0"/>
              <a:t>2019/12/17</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8F6F13-03FE-4A42-B963-5643DF27645A}" type="slidenum">
              <a:rPr lang="zh-TW" altLang="en-US" smtClean="0"/>
              <a:t>‹#›</a:t>
            </a:fld>
            <a:endParaRPr lang="zh-TW" altLang="en-US"/>
          </a:p>
        </p:txBody>
      </p:sp>
    </p:spTree>
    <p:extLst>
      <p:ext uri="{BB962C8B-B14F-4D97-AF65-F5344CB8AC3E}">
        <p14:creationId xmlns:p14="http://schemas.microsoft.com/office/powerpoint/2010/main" val="251327793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EA41C-D873-47C4-BC87-638ACBCC3F9C}"/>
              </a:ext>
            </a:extLst>
          </p:cNvPr>
          <p:cNvSpPr>
            <a:spLocks noGrp="1"/>
          </p:cNvSpPr>
          <p:nvPr>
            <p:ph type="ctrTitle"/>
          </p:nvPr>
        </p:nvSpPr>
        <p:spPr/>
        <p:txBody>
          <a:bodyPr/>
          <a:lstStyle/>
          <a:p>
            <a:r>
              <a:rPr lang="zh-TW" altLang="en-US" dirty="0"/>
              <a:t>溫室監控系統</a:t>
            </a:r>
          </a:p>
        </p:txBody>
      </p:sp>
      <p:sp>
        <p:nvSpPr>
          <p:cNvPr id="3" name="副標題 2">
            <a:extLst>
              <a:ext uri="{FF2B5EF4-FFF2-40B4-BE49-F238E27FC236}">
                <a16:creationId xmlns:a16="http://schemas.microsoft.com/office/drawing/2014/main" id="{6ACC8F37-461C-4809-9903-78FB19B90588}"/>
              </a:ext>
            </a:extLst>
          </p:cNvPr>
          <p:cNvSpPr>
            <a:spLocks noGrp="1"/>
          </p:cNvSpPr>
          <p:nvPr>
            <p:ph type="subTitle" idx="1"/>
          </p:nvPr>
        </p:nvSpPr>
        <p:spPr>
          <a:xfrm>
            <a:off x="2589213" y="4777379"/>
            <a:ext cx="8915399" cy="1720240"/>
          </a:xfrm>
        </p:spPr>
        <p:txBody>
          <a:bodyPr>
            <a:normAutofit/>
          </a:bodyPr>
          <a:lstStyle/>
          <a:p>
            <a:r>
              <a:rPr lang="en-US" altLang="zh-TW" dirty="0"/>
              <a:t>105021108</a:t>
            </a:r>
            <a:r>
              <a:rPr lang="zh-TW" altLang="en-US" dirty="0"/>
              <a:t> </a:t>
            </a:r>
            <a:r>
              <a:rPr lang="zh-TW" altLang="en-US" dirty="0">
                <a:ea typeface="新細明體" panose="02020500000000000000" pitchFamily="18" charset="-120"/>
              </a:rPr>
              <a:t>張惟舜、105021107 廖旋宏</a:t>
            </a:r>
            <a:endParaRPr lang="en-US" altLang="zh-TW" dirty="0">
              <a:ea typeface="新細明體" panose="02020500000000000000" pitchFamily="18" charset="-120"/>
            </a:endParaRPr>
          </a:p>
          <a:p>
            <a:r>
              <a:rPr lang="zh-TW" altLang="en-US" dirty="0">
                <a:ea typeface="新細明體" panose="02020500000000000000" pitchFamily="18" charset="-120"/>
              </a:rPr>
              <a:t>105021021 楊惟竣、105021019 林承鴻</a:t>
            </a:r>
          </a:p>
          <a:p>
            <a:endParaRPr lang="en-US" altLang="zh-TW" dirty="0">
              <a:ea typeface="新細明體" panose="02020500000000000000" pitchFamily="18" charset="-120"/>
            </a:endParaRPr>
          </a:p>
          <a:p>
            <a:r>
              <a:rPr lang="zh-TW" altLang="en-US" dirty="0">
                <a:ea typeface="新細明體" panose="02020500000000000000" pitchFamily="18" charset="-120"/>
              </a:rPr>
              <a:t>指導教授 : 陳永欽  教授</a:t>
            </a:r>
            <a:endParaRPr lang="zh-TW" altLang="en-US" dirty="0"/>
          </a:p>
          <a:p>
            <a:endParaRPr lang="zh-TW" altLang="en-US" dirty="0">
              <a:ea typeface="新細明體" panose="02020500000000000000" pitchFamily="18" charset="-120"/>
            </a:endParaRPr>
          </a:p>
        </p:txBody>
      </p:sp>
    </p:spTree>
    <p:extLst>
      <p:ext uri="{BB962C8B-B14F-4D97-AF65-F5344CB8AC3E}">
        <p14:creationId xmlns:p14="http://schemas.microsoft.com/office/powerpoint/2010/main" val="39715440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latin typeface="微軟正黑體" panose="020B0604030504040204" pitchFamily="34" charset="-120"/>
                <a:ea typeface="微軟正黑體" panose="020B0604030504040204" pitchFamily="34" charset="-120"/>
                <a:sym typeface="SimSun" panose="02010600030101010101" pitchFamily="2" charset="-122"/>
              </a:rPr>
              <a:t>脈衝寬度調變</a:t>
            </a:r>
            <a:r>
              <a:rPr lang="en-US" altLang="zh-TW" dirty="0" smtClean="0">
                <a:latin typeface="微軟正黑體" panose="020B0604030504040204" pitchFamily="34" charset="-120"/>
                <a:sym typeface="Trebuchet MS" panose="020B0603020202020204" pitchFamily="34" charset="0"/>
              </a:rPr>
              <a:t>(</a:t>
            </a:r>
            <a:r>
              <a:rPr lang="en-US" altLang="zh-TW" dirty="0">
                <a:latin typeface="微軟正黑體" panose="020B0604030504040204" pitchFamily="34" charset="-120"/>
              </a:rPr>
              <a:t>Pulse Width Modulation</a:t>
            </a:r>
            <a:r>
              <a:rPr lang="en-US" altLang="zh-TW" dirty="0" smtClean="0">
                <a:latin typeface="微軟正黑體" panose="020B0604030504040204" pitchFamily="34" charset="-120"/>
                <a:sym typeface="Trebuchet MS" panose="020B0603020202020204" pitchFamily="34" charset="0"/>
              </a:rPr>
              <a:t>)</a:t>
            </a:r>
            <a:endParaRPr lang="zh-TW" altLang="en-US" dirty="0"/>
          </a:p>
        </p:txBody>
      </p:sp>
      <p:pic>
        <p:nvPicPr>
          <p:cNvPr id="30" name="Picture 12" descr="圖片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969" y="2479431"/>
            <a:ext cx="3744859"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3" descr="圖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767" y="2479431"/>
            <a:ext cx="3505804"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3299056" y="5820507"/>
            <a:ext cx="620683" cy="369332"/>
          </a:xfrm>
          <a:prstGeom prst="rect">
            <a:avLst/>
          </a:prstGeom>
          <a:noFill/>
        </p:spPr>
        <p:txBody>
          <a:bodyPr wrap="none" rtlCol="0">
            <a:spAutoFit/>
          </a:bodyPr>
          <a:lstStyle/>
          <a:p>
            <a:r>
              <a:rPr lang="en-US" altLang="zh-TW" dirty="0" smtClean="0"/>
              <a:t>30%</a:t>
            </a:r>
            <a:endParaRPr lang="zh-TW" altLang="en-US" dirty="0"/>
          </a:p>
        </p:txBody>
      </p:sp>
      <p:sp>
        <p:nvSpPr>
          <p:cNvPr id="32" name="文字方塊 31"/>
          <p:cNvSpPr txBox="1"/>
          <p:nvPr/>
        </p:nvSpPr>
        <p:spPr>
          <a:xfrm>
            <a:off x="8491327" y="5820507"/>
            <a:ext cx="620683" cy="369332"/>
          </a:xfrm>
          <a:prstGeom prst="rect">
            <a:avLst/>
          </a:prstGeom>
          <a:noFill/>
        </p:spPr>
        <p:txBody>
          <a:bodyPr wrap="none" rtlCol="0">
            <a:spAutoFit/>
          </a:bodyPr>
          <a:lstStyle/>
          <a:p>
            <a:r>
              <a:rPr lang="en-US" altLang="zh-TW" dirty="0"/>
              <a:t>7</a:t>
            </a:r>
            <a:r>
              <a:rPr lang="en-US" altLang="zh-TW" dirty="0" smtClean="0"/>
              <a:t>0%</a:t>
            </a:r>
            <a:endParaRPr lang="zh-TW" altLang="en-US" dirty="0"/>
          </a:p>
        </p:txBody>
      </p:sp>
    </p:spTree>
    <p:extLst>
      <p:ext uri="{BB962C8B-B14F-4D97-AF65-F5344CB8AC3E}">
        <p14:creationId xmlns:p14="http://schemas.microsoft.com/office/powerpoint/2010/main" val="2416602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使用者</a:t>
            </a:r>
            <a:r>
              <a:rPr lang="zh-TW" altLang="en-US" dirty="0"/>
              <a:t>介面</a:t>
            </a:r>
          </a:p>
        </p:txBody>
      </p:sp>
    </p:spTree>
    <p:extLst>
      <p:ext uri="{BB962C8B-B14F-4D97-AF65-F5344CB8AC3E}">
        <p14:creationId xmlns:p14="http://schemas.microsoft.com/office/powerpoint/2010/main" val="2770813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0" y="3024553"/>
            <a:ext cx="12192000" cy="1354015"/>
          </a:xfrm>
        </p:spPr>
        <p:txBody>
          <a:bodyPr>
            <a:normAutofit/>
          </a:bodyPr>
          <a:lstStyle/>
          <a:p>
            <a:pPr marL="0" indent="0" algn="ctr">
              <a:buNone/>
            </a:pPr>
            <a:r>
              <a:rPr lang="en-US" altLang="zh-TW" sz="6000" dirty="0" smtClean="0">
                <a:latin typeface="+mj-ea"/>
                <a:ea typeface="+mj-ea"/>
              </a:rPr>
              <a:t>END</a:t>
            </a:r>
            <a:endParaRPr lang="zh-TW" altLang="en-US" sz="6000" dirty="0">
              <a:latin typeface="+mj-ea"/>
              <a:ea typeface="+mj-ea"/>
            </a:endParaRPr>
          </a:p>
        </p:txBody>
      </p:sp>
    </p:spTree>
    <p:extLst>
      <p:ext uri="{BB962C8B-B14F-4D97-AF65-F5344CB8AC3E}">
        <p14:creationId xmlns:p14="http://schemas.microsoft.com/office/powerpoint/2010/main" val="3221477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7EE47-2B3C-4BD6-A57E-7F46BB067A2E}"/>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7E69D1A7-10BD-466B-A844-15A8C9D46FB3}"/>
              </a:ext>
            </a:extLst>
          </p:cNvPr>
          <p:cNvSpPr>
            <a:spLocks noGrp="1"/>
          </p:cNvSpPr>
          <p:nvPr>
            <p:ph sz="quarter" idx="13"/>
          </p:nvPr>
        </p:nvSpPr>
        <p:spPr>
          <a:xfrm>
            <a:off x="1215614" y="2367092"/>
            <a:ext cx="10061985" cy="3424107"/>
          </a:xfrm>
        </p:spPr>
        <p:txBody>
          <a:bodyPr>
            <a:normAutofit/>
          </a:bodyPr>
          <a:lstStyle/>
          <a:p>
            <a:r>
              <a:rPr lang="zh-TW" altLang="en-US" sz="2200" dirty="0">
                <a:latin typeface="微軟正黑體" panose="020B0604030504040204" pitchFamily="34" charset="-120"/>
                <a:ea typeface="微軟正黑體" panose="020B0604030504040204" pitchFamily="34" charset="-120"/>
              </a:rPr>
              <a:t>摘要</a:t>
            </a:r>
            <a:endParaRPr lang="en-US" altLang="zh-TW" sz="2200" dirty="0">
              <a:latin typeface="微軟正黑體" panose="020B0604030504040204" pitchFamily="34" charset="-120"/>
              <a:ea typeface="微軟正黑體" panose="020B0604030504040204" pitchFamily="34" charset="-120"/>
            </a:endParaRPr>
          </a:p>
          <a:p>
            <a:r>
              <a:rPr lang="zh-CN" altLang="en-US" sz="2200" dirty="0">
                <a:latin typeface="微軟正黑體" panose="020B0604030504040204" pitchFamily="34" charset="-120"/>
                <a:ea typeface="微軟正黑體" panose="020B0604030504040204" pitchFamily="34" charset="-120"/>
                <a:sym typeface="SimSun" panose="02010600030101010101" pitchFamily="2" charset="-122"/>
              </a:rPr>
              <a:t>研究背景及動機</a:t>
            </a:r>
            <a:endParaRPr lang="en-US" altLang="zh-CN" sz="2200" dirty="0">
              <a:latin typeface="微軟正黑體" panose="020B0604030504040204" pitchFamily="34" charset="-120"/>
              <a:ea typeface="微軟正黑體" panose="020B0604030504040204" pitchFamily="34" charset="-120"/>
              <a:sym typeface="SimSun" panose="02010600030101010101" pitchFamily="2" charset="-122"/>
            </a:endParaRPr>
          </a:p>
          <a:p>
            <a:r>
              <a:rPr lang="zh-TW" altLang="en-US" sz="2200" dirty="0" smtClean="0">
                <a:latin typeface="微軟正黑體" panose="020B0604030504040204" pitchFamily="34" charset="-120"/>
                <a:ea typeface="微軟正黑體" panose="020B0604030504040204" pitchFamily="34" charset="-120"/>
                <a:sym typeface="SimSun" panose="02010600030101010101" pitchFamily="2" charset="-122"/>
              </a:rPr>
              <a:t>系統</a:t>
            </a:r>
            <a:r>
              <a:rPr lang="zh-TW" altLang="en-US" sz="2200" dirty="0">
                <a:latin typeface="微軟正黑體" panose="020B0604030504040204" pitchFamily="34" charset="-120"/>
                <a:ea typeface="微軟正黑體" panose="020B0604030504040204" pitchFamily="34" charset="-120"/>
                <a:sym typeface="SimSun" panose="02010600030101010101" pitchFamily="2" charset="-122"/>
              </a:rPr>
              <a:t>設計</a:t>
            </a:r>
            <a:endParaRPr lang="en-US" altLang="zh-TW" sz="2200" dirty="0">
              <a:latin typeface="微軟正黑體" panose="020B0604030504040204" pitchFamily="34" charset="-120"/>
              <a:ea typeface="微軟正黑體" panose="020B0604030504040204" pitchFamily="34" charset="-120"/>
              <a:sym typeface="SimSun" panose="02010600030101010101" pitchFamily="2" charset="-122"/>
            </a:endParaRPr>
          </a:p>
          <a:p>
            <a:r>
              <a:rPr lang="zh-CN" altLang="en-US" sz="2200" dirty="0">
                <a:latin typeface="微軟正黑體" panose="020B0604030504040204" pitchFamily="34" charset="-120"/>
                <a:ea typeface="微軟正黑體" panose="020B0604030504040204" pitchFamily="34" charset="-120"/>
                <a:sym typeface="SimSun" panose="02010600030101010101" pitchFamily="2" charset="-122"/>
              </a:rPr>
              <a:t>脈衝寬度</a:t>
            </a:r>
            <a:r>
              <a:rPr lang="zh-CN" altLang="en-US" sz="2200">
                <a:latin typeface="微軟正黑體" panose="020B0604030504040204" pitchFamily="34" charset="-120"/>
                <a:ea typeface="微軟正黑體" panose="020B0604030504040204" pitchFamily="34" charset="-120"/>
                <a:sym typeface="SimSun" panose="02010600030101010101" pitchFamily="2" charset="-122"/>
              </a:rPr>
              <a:t>調</a:t>
            </a:r>
            <a:r>
              <a:rPr lang="zh-CN" altLang="en-US" sz="2200" smtClean="0">
                <a:latin typeface="微軟正黑體" panose="020B0604030504040204" pitchFamily="34" charset="-120"/>
                <a:ea typeface="微軟正黑體" panose="020B0604030504040204" pitchFamily="34" charset="-120"/>
                <a:sym typeface="SimSun" panose="02010600030101010101" pitchFamily="2" charset="-122"/>
              </a:rPr>
              <a:t>變</a:t>
            </a:r>
            <a:endParaRPr lang="zh-TW" altLang="en-US" sz="2200" dirty="0">
              <a:latin typeface="微軟正黑體" panose="020B0604030504040204" pitchFamily="34" charset="-120"/>
              <a:ea typeface="微軟正黑體" panose="020B0604030504040204" pitchFamily="34" charset="-120"/>
              <a:sym typeface="Trebuchet MS" panose="020B0603020202020204" pitchFamily="34" charset="0"/>
            </a:endParaRPr>
          </a:p>
          <a:p>
            <a:r>
              <a:rPr lang="zh-TW" altLang="en-US" sz="2200" dirty="0">
                <a:latin typeface="微軟正黑體" panose="020B0604030504040204" pitchFamily="34" charset="-120"/>
                <a:ea typeface="微軟正黑體" panose="020B0604030504040204" pitchFamily="34" charset="-120"/>
                <a:sym typeface="SimSun" panose="02010600030101010101" pitchFamily="2" charset="-122"/>
              </a:rPr>
              <a:t>使用者介面</a:t>
            </a:r>
            <a:endParaRPr lang="en-US" altLang="zh-TW" sz="2200" dirty="0">
              <a:latin typeface="微軟正黑體" panose="020B0604030504040204" pitchFamily="34" charset="-120"/>
              <a:ea typeface="微軟正黑體" panose="020B0604030504040204" pitchFamily="34" charset="-120"/>
              <a:sym typeface="SimSun" panose="02010600030101010101" pitchFamily="2" charset="-122"/>
            </a:endParaRPr>
          </a:p>
        </p:txBody>
      </p:sp>
    </p:spTree>
    <p:extLst>
      <p:ext uri="{BB962C8B-B14F-4D97-AF65-F5344CB8AC3E}">
        <p14:creationId xmlns:p14="http://schemas.microsoft.com/office/powerpoint/2010/main" val="27676571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7EE47-2B3C-4BD6-A57E-7F46BB067A2E}"/>
              </a:ext>
            </a:extLst>
          </p:cNvPr>
          <p:cNvSpPr>
            <a:spLocks noGrp="1"/>
          </p:cNvSpPr>
          <p:nvPr>
            <p:ph type="title"/>
          </p:nvPr>
        </p:nvSpPr>
        <p:spPr/>
        <p:txBody>
          <a:bodyPr/>
          <a:lstStyle/>
          <a:p>
            <a:r>
              <a:rPr lang="zh-TW" altLang="en-US" dirty="0"/>
              <a:t>摘要</a:t>
            </a:r>
          </a:p>
        </p:txBody>
      </p:sp>
      <p:sp>
        <p:nvSpPr>
          <p:cNvPr id="3" name="內容版面配置區 2">
            <a:extLst>
              <a:ext uri="{FF2B5EF4-FFF2-40B4-BE49-F238E27FC236}">
                <a16:creationId xmlns:a16="http://schemas.microsoft.com/office/drawing/2014/main" id="{7E69D1A7-10BD-466B-A844-15A8C9D46FB3}"/>
              </a:ext>
            </a:extLst>
          </p:cNvPr>
          <p:cNvSpPr>
            <a:spLocks noGrp="1"/>
          </p:cNvSpPr>
          <p:nvPr>
            <p:ph sz="quarter" idx="13"/>
          </p:nvPr>
        </p:nvSpPr>
        <p:spPr>
          <a:xfrm>
            <a:off x="1215614" y="2367092"/>
            <a:ext cx="10061985" cy="3424107"/>
          </a:xfrm>
        </p:spPr>
        <p:txBody>
          <a:bodyPr>
            <a:normAutofit/>
          </a:bodyPr>
          <a:lstStyle/>
          <a:p>
            <a:pPr>
              <a:lnSpc>
                <a:spcPct val="150000"/>
              </a:lnSpc>
            </a:pPr>
            <a:r>
              <a:rPr lang="zh-TW" altLang="zh-TW" sz="2200" dirty="0"/>
              <a:t>隨著科技的進步</a:t>
            </a:r>
            <a:r>
              <a:rPr lang="zh-TW" altLang="zh-TW" sz="2200" dirty="0" smtClean="0"/>
              <a:t>，</a:t>
            </a:r>
            <a:r>
              <a:rPr lang="zh-TW" altLang="en-US" sz="2200" dirty="0" smtClean="0"/>
              <a:t>生活周遭的</a:t>
            </a:r>
            <a:r>
              <a:rPr lang="en-US" altLang="zh-TW" sz="2200" dirty="0" smtClean="0"/>
              <a:t>3C</a:t>
            </a:r>
            <a:r>
              <a:rPr lang="zh-TW" altLang="en-US" sz="2200" dirty="0" smtClean="0"/>
              <a:t>產品越來越多，</a:t>
            </a:r>
            <a:r>
              <a:rPr lang="zh-TW" altLang="zh-TW" sz="2200" dirty="0" smtClean="0"/>
              <a:t>物</a:t>
            </a:r>
            <a:r>
              <a:rPr lang="zh-TW" altLang="zh-TW" sz="2200" dirty="0"/>
              <a:t>聯</a:t>
            </a:r>
            <a:r>
              <a:rPr lang="zh-TW" altLang="zh-TW" sz="2200" dirty="0" smtClean="0"/>
              <a:t>網</a:t>
            </a:r>
            <a:r>
              <a:rPr lang="zh-TW" altLang="en-US" sz="2200" dirty="0" smtClean="0"/>
              <a:t>也因此開</a:t>
            </a:r>
            <a:r>
              <a:rPr lang="zh-TW" altLang="en-US" sz="2200" dirty="0"/>
              <a:t>始</a:t>
            </a:r>
            <a:r>
              <a:rPr lang="zh-TW" altLang="zh-TW" sz="2200" dirty="0" smtClean="0"/>
              <a:t>蓬勃</a:t>
            </a:r>
            <a:r>
              <a:rPr lang="zh-TW" altLang="zh-TW" sz="2200" dirty="0"/>
              <a:t>發展，使我們能實現人與物件、物件與物件能夠隨時隨地的互相溝通。本專題目的</a:t>
            </a:r>
            <a:r>
              <a:rPr lang="zh-TW" altLang="en-US" sz="2200" dirty="0"/>
              <a:t>在於</a:t>
            </a:r>
            <a:r>
              <a:rPr lang="zh-TW" altLang="zh-TW" sz="2200" dirty="0"/>
              <a:t>利用</a:t>
            </a:r>
            <a:r>
              <a:rPr lang="zh-TW" altLang="en-US" sz="2200" dirty="0"/>
              <a:t> </a:t>
            </a:r>
            <a:r>
              <a:rPr lang="en-US" altLang="zh-TW" sz="2200" dirty="0"/>
              <a:t>Arduino</a:t>
            </a:r>
            <a:r>
              <a:rPr lang="zh-TW" altLang="en-US" sz="2200" dirty="0"/>
              <a:t> 與各項</a:t>
            </a:r>
            <a:r>
              <a:rPr lang="zh-TW" altLang="zh-TW" sz="2200" dirty="0"/>
              <a:t>模組</a:t>
            </a:r>
            <a:r>
              <a:rPr lang="zh-TW" altLang="en-US" sz="2200" dirty="0"/>
              <a:t>、</a:t>
            </a:r>
            <a:r>
              <a:rPr lang="zh-TW" altLang="zh-TW" sz="2200" dirty="0"/>
              <a:t>感測器，建立低成本</a:t>
            </a:r>
            <a:r>
              <a:rPr lang="zh-TW" altLang="en-US" sz="2200" dirty="0" smtClean="0"/>
              <a:t>的</a:t>
            </a:r>
            <a:r>
              <a:rPr lang="zh-TW" altLang="zh-TW" sz="2200" dirty="0" smtClean="0"/>
              <a:t>溫室農場監控</a:t>
            </a:r>
            <a:r>
              <a:rPr lang="zh-TW" altLang="zh-TW" sz="2200" dirty="0"/>
              <a:t>系統，可感測並記錄溫室中的環境參數，藉以輔助農場管理者即時掌握並維護各種農作物在溫室設施栽培中所需的最佳生長環境，獲得更高的產量與品質。</a:t>
            </a:r>
            <a:endParaRPr lang="zh-TW" altLang="en-US" sz="2200" dirty="0"/>
          </a:p>
        </p:txBody>
      </p:sp>
    </p:spTree>
    <p:extLst>
      <p:ext uri="{BB962C8B-B14F-4D97-AF65-F5344CB8AC3E}">
        <p14:creationId xmlns:p14="http://schemas.microsoft.com/office/powerpoint/2010/main" val="15386563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7EE47-2B3C-4BD6-A57E-7F46BB067A2E}"/>
              </a:ext>
            </a:extLst>
          </p:cNvPr>
          <p:cNvSpPr>
            <a:spLocks noGrp="1"/>
          </p:cNvSpPr>
          <p:nvPr>
            <p:ph type="title"/>
          </p:nvPr>
        </p:nvSpPr>
        <p:spPr/>
        <p:txBody>
          <a:bodyPr/>
          <a:lstStyle/>
          <a:p>
            <a:r>
              <a:rPr lang="zh-TW" altLang="en-US" dirty="0"/>
              <a:t>研究背景及動機</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87" y="2470638"/>
            <a:ext cx="2340000" cy="2791370"/>
          </a:xfrm>
          <a:prstGeom prst="rect">
            <a:avLst/>
          </a:prstGeom>
        </p:spPr>
      </p:pic>
      <p:pic>
        <p:nvPicPr>
          <p:cNvPr id="7" name="圖片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821637" y="2470638"/>
            <a:ext cx="4146920" cy="2790000"/>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9707" y="2470638"/>
            <a:ext cx="2842641" cy="2790000"/>
          </a:xfrm>
          <a:prstGeom prst="rect">
            <a:avLst/>
          </a:prstGeom>
        </p:spPr>
      </p:pic>
    </p:spTree>
    <p:extLst>
      <p:ext uri="{BB962C8B-B14F-4D97-AF65-F5344CB8AC3E}">
        <p14:creationId xmlns:p14="http://schemas.microsoft.com/office/powerpoint/2010/main" val="173204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7EE47-2B3C-4BD6-A57E-7F46BB067A2E}"/>
              </a:ext>
            </a:extLst>
          </p:cNvPr>
          <p:cNvSpPr>
            <a:spLocks noGrp="1"/>
          </p:cNvSpPr>
          <p:nvPr>
            <p:ph type="title"/>
          </p:nvPr>
        </p:nvSpPr>
        <p:spPr/>
        <p:txBody>
          <a:bodyPr/>
          <a:lstStyle/>
          <a:p>
            <a:r>
              <a:rPr lang="zh-TW" altLang="en-US" dirty="0"/>
              <a:t>研究背景及動機</a:t>
            </a:r>
          </a:p>
        </p:txBody>
      </p:sp>
      <p:pic>
        <p:nvPicPr>
          <p:cNvPr id="3" name="圖片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64679" y="2523393"/>
            <a:ext cx="3780000" cy="2520000"/>
          </a:xfrm>
          <a:prstGeom prst="rect">
            <a:avLst/>
          </a:prstGeom>
        </p:spPr>
      </p:pic>
      <p:pic>
        <p:nvPicPr>
          <p:cNvPr id="5" name="圖片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891904" y="2523393"/>
            <a:ext cx="3665455" cy="2520000"/>
          </a:xfrm>
          <a:prstGeom prst="rect">
            <a:avLst/>
          </a:prstGeom>
        </p:spPr>
      </p:pic>
    </p:spTree>
    <p:extLst>
      <p:ext uri="{BB962C8B-B14F-4D97-AF65-F5344CB8AC3E}">
        <p14:creationId xmlns:p14="http://schemas.microsoft.com/office/powerpoint/2010/main" val="42631870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a:t>
            </a:r>
            <a:r>
              <a:rPr lang="zh-TW" altLang="en-US" dirty="0"/>
              <a:t>設計</a:t>
            </a:r>
          </a:p>
        </p:txBody>
      </p:sp>
      <p:pic>
        <p:nvPicPr>
          <p:cNvPr id="5" name="圖片 4"/>
          <p:cNvPicPr>
            <a:picLocks noChangeAspect="1"/>
          </p:cNvPicPr>
          <p:nvPr/>
        </p:nvPicPr>
        <p:blipFill>
          <a:blip r:embed="rId2"/>
          <a:stretch>
            <a:fillRect/>
          </a:stretch>
        </p:blipFill>
        <p:spPr>
          <a:xfrm>
            <a:off x="689954" y="2138040"/>
            <a:ext cx="1048829" cy="1192194"/>
          </a:xfrm>
          <a:prstGeom prst="rect">
            <a:avLst/>
          </a:prstGeom>
        </p:spPr>
      </p:pic>
      <p:grpSp>
        <p:nvGrpSpPr>
          <p:cNvPr id="8" name="群組 7"/>
          <p:cNvGrpSpPr/>
          <p:nvPr/>
        </p:nvGrpSpPr>
        <p:grpSpPr>
          <a:xfrm>
            <a:off x="3890462" y="2214569"/>
            <a:ext cx="1519222" cy="1186031"/>
            <a:chOff x="4484353" y="3149208"/>
            <a:chExt cx="1845750" cy="1477477"/>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353" y="3149208"/>
              <a:ext cx="928420" cy="1120294"/>
            </a:xfrm>
            <a:prstGeom prst="rect">
              <a:avLst/>
            </a:prstGeom>
          </p:spPr>
        </p:pic>
        <p:pic>
          <p:nvPicPr>
            <p:cNvPr id="7" name="圖片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412773" y="3709355"/>
              <a:ext cx="917330" cy="917330"/>
            </a:xfrm>
            <a:prstGeom prst="rect">
              <a:avLst/>
            </a:prstGeom>
          </p:spPr>
        </p:pic>
      </p:grpSp>
      <p:sp>
        <p:nvSpPr>
          <p:cNvPr id="11" name="文字方塊 10"/>
          <p:cNvSpPr txBox="1"/>
          <p:nvPr/>
        </p:nvSpPr>
        <p:spPr>
          <a:xfrm>
            <a:off x="2303226" y="2871041"/>
            <a:ext cx="1107996" cy="369332"/>
          </a:xfrm>
          <a:prstGeom prst="rect">
            <a:avLst/>
          </a:prstGeom>
          <a:noFill/>
        </p:spPr>
        <p:txBody>
          <a:bodyPr wrap="none" rtlCol="0">
            <a:spAutoFit/>
          </a:bodyPr>
          <a:lstStyle/>
          <a:p>
            <a:r>
              <a:rPr lang="zh-TW" altLang="en-US" dirty="0" smtClean="0"/>
              <a:t>取得資料</a:t>
            </a:r>
            <a:endParaRPr lang="zh-TW" altLang="en-US" dirty="0"/>
          </a:p>
        </p:txBody>
      </p:sp>
      <p:cxnSp>
        <p:nvCxnSpPr>
          <p:cNvPr id="13" name="直線單箭頭接點 12"/>
          <p:cNvCxnSpPr/>
          <p:nvPr/>
        </p:nvCxnSpPr>
        <p:spPr>
          <a:xfrm flipH="1">
            <a:off x="5616287" y="2735535"/>
            <a:ext cx="15600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9" name="圖片 18"/>
          <p:cNvPicPr>
            <a:picLocks noChangeAspect="1"/>
          </p:cNvPicPr>
          <p:nvPr/>
        </p:nvPicPr>
        <p:blipFill>
          <a:blip r:embed="rId5"/>
          <a:stretch>
            <a:fillRect/>
          </a:stretch>
        </p:blipFill>
        <p:spPr>
          <a:xfrm>
            <a:off x="7432773" y="2339333"/>
            <a:ext cx="1898151" cy="940105"/>
          </a:xfrm>
          <a:prstGeom prst="rect">
            <a:avLst/>
          </a:prstGeom>
        </p:spPr>
      </p:pic>
      <p:sp>
        <p:nvSpPr>
          <p:cNvPr id="20" name="文字方塊 19"/>
          <p:cNvSpPr txBox="1"/>
          <p:nvPr/>
        </p:nvSpPr>
        <p:spPr>
          <a:xfrm>
            <a:off x="6039916" y="2876610"/>
            <a:ext cx="1107996" cy="369332"/>
          </a:xfrm>
          <a:prstGeom prst="rect">
            <a:avLst/>
          </a:prstGeom>
          <a:noFill/>
        </p:spPr>
        <p:txBody>
          <a:bodyPr wrap="none" rtlCol="0">
            <a:spAutoFit/>
          </a:bodyPr>
          <a:lstStyle/>
          <a:p>
            <a:r>
              <a:rPr lang="zh-TW" altLang="en-US" dirty="0" smtClean="0"/>
              <a:t>存入資料</a:t>
            </a:r>
            <a:endParaRPr lang="zh-TW" altLang="en-US" dirty="0"/>
          </a:p>
        </p:txBody>
      </p:sp>
      <p:cxnSp>
        <p:nvCxnSpPr>
          <p:cNvPr id="21" name="直線單箭頭接點 20"/>
          <p:cNvCxnSpPr/>
          <p:nvPr/>
        </p:nvCxnSpPr>
        <p:spPr>
          <a:xfrm flipH="1">
            <a:off x="2072287" y="2696555"/>
            <a:ext cx="141379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9587340" y="2732646"/>
            <a:ext cx="886696" cy="14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9223121" y="3603764"/>
            <a:ext cx="844804" cy="8444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8542308" y="3677168"/>
            <a:ext cx="28114" cy="11273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0" name="群組 39"/>
          <p:cNvGrpSpPr/>
          <p:nvPr/>
        </p:nvGrpSpPr>
        <p:grpSpPr>
          <a:xfrm>
            <a:off x="10719262" y="2223532"/>
            <a:ext cx="1177131" cy="1182228"/>
            <a:chOff x="10111222" y="1236821"/>
            <a:chExt cx="1243713" cy="1262416"/>
          </a:xfrm>
        </p:grpSpPr>
        <p:grpSp>
          <p:nvGrpSpPr>
            <p:cNvPr id="32" name="群組 31"/>
            <p:cNvGrpSpPr/>
            <p:nvPr/>
          </p:nvGrpSpPr>
          <p:grpSpPr>
            <a:xfrm>
              <a:off x="10111222" y="1644372"/>
              <a:ext cx="1243713" cy="854865"/>
              <a:chOff x="7048767" y="1652005"/>
              <a:chExt cx="1625780" cy="1158746"/>
            </a:xfrm>
          </p:grpSpPr>
          <p:pic>
            <p:nvPicPr>
              <p:cNvPr id="30" name="圖片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048767" y="1652005"/>
                <a:ext cx="963884" cy="963884"/>
              </a:xfrm>
              <a:prstGeom prst="rect">
                <a:avLst/>
              </a:prstGeom>
            </p:spPr>
          </p:pic>
          <p:pic>
            <p:nvPicPr>
              <p:cNvPr id="31" name="圖片 30"/>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934681" y="2070885"/>
                <a:ext cx="739866" cy="739866"/>
              </a:xfrm>
              <a:prstGeom prst="rect">
                <a:avLst/>
              </a:prstGeom>
            </p:spPr>
          </p:pic>
        </p:grpSp>
        <p:sp>
          <p:nvSpPr>
            <p:cNvPr id="36" name="文字方塊 35"/>
            <p:cNvSpPr txBox="1"/>
            <p:nvPr/>
          </p:nvSpPr>
          <p:spPr>
            <a:xfrm>
              <a:off x="10226384" y="1236821"/>
              <a:ext cx="926778" cy="394383"/>
            </a:xfrm>
            <a:prstGeom prst="rect">
              <a:avLst/>
            </a:prstGeom>
            <a:noFill/>
          </p:spPr>
          <p:txBody>
            <a:bodyPr wrap="none" rtlCol="0">
              <a:spAutoFit/>
            </a:bodyPr>
            <a:lstStyle/>
            <a:p>
              <a:r>
                <a:rPr lang="zh-TW" altLang="en-US" dirty="0" smtClean="0"/>
                <a:t>溫溼度</a:t>
              </a:r>
              <a:endParaRPr lang="zh-TW" altLang="en-US" dirty="0"/>
            </a:p>
          </p:txBody>
        </p:sp>
      </p:grpSp>
      <p:grpSp>
        <p:nvGrpSpPr>
          <p:cNvPr id="41" name="群組 40"/>
          <p:cNvGrpSpPr/>
          <p:nvPr/>
        </p:nvGrpSpPr>
        <p:grpSpPr>
          <a:xfrm>
            <a:off x="10173499" y="4325530"/>
            <a:ext cx="1025167" cy="1296413"/>
            <a:chOff x="10733079" y="3399718"/>
            <a:chExt cx="1025167" cy="1296413"/>
          </a:xfrm>
        </p:grpSpPr>
        <p:pic>
          <p:nvPicPr>
            <p:cNvPr id="34" name="圖片 3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733079" y="3670964"/>
              <a:ext cx="1025167" cy="1025167"/>
            </a:xfrm>
            <a:prstGeom prst="rect">
              <a:avLst/>
            </a:prstGeom>
          </p:spPr>
        </p:pic>
        <p:sp>
          <p:nvSpPr>
            <p:cNvPr id="37" name="文字方塊 36"/>
            <p:cNvSpPr txBox="1"/>
            <p:nvPr/>
          </p:nvSpPr>
          <p:spPr>
            <a:xfrm>
              <a:off x="10918905" y="3399718"/>
              <a:ext cx="646331" cy="369332"/>
            </a:xfrm>
            <a:prstGeom prst="rect">
              <a:avLst/>
            </a:prstGeom>
            <a:noFill/>
          </p:spPr>
          <p:txBody>
            <a:bodyPr wrap="none" rtlCol="0">
              <a:spAutoFit/>
            </a:bodyPr>
            <a:lstStyle/>
            <a:p>
              <a:r>
                <a:rPr lang="zh-TW" altLang="en-US" dirty="0" smtClean="0"/>
                <a:t>氣體</a:t>
              </a:r>
              <a:endParaRPr lang="zh-TW" altLang="en-US" dirty="0"/>
            </a:p>
          </p:txBody>
        </p:sp>
      </p:grpSp>
      <p:grpSp>
        <p:nvGrpSpPr>
          <p:cNvPr id="43" name="群組 42"/>
          <p:cNvGrpSpPr/>
          <p:nvPr/>
        </p:nvGrpSpPr>
        <p:grpSpPr>
          <a:xfrm>
            <a:off x="8099362" y="4981034"/>
            <a:ext cx="1107996" cy="1273997"/>
            <a:chOff x="10494163" y="5039041"/>
            <a:chExt cx="1107996" cy="1273997"/>
          </a:xfrm>
        </p:grpSpPr>
        <p:pic>
          <p:nvPicPr>
            <p:cNvPr id="33" name="圖片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23790" y="5464296"/>
              <a:ext cx="848742" cy="848742"/>
            </a:xfrm>
            <a:prstGeom prst="rect">
              <a:avLst/>
            </a:prstGeom>
          </p:spPr>
        </p:pic>
        <p:sp>
          <p:nvSpPr>
            <p:cNvPr id="38" name="文字方塊 37"/>
            <p:cNvSpPr txBox="1"/>
            <p:nvPr/>
          </p:nvSpPr>
          <p:spPr>
            <a:xfrm>
              <a:off x="10494163" y="5039041"/>
              <a:ext cx="1107996" cy="369332"/>
            </a:xfrm>
            <a:prstGeom prst="rect">
              <a:avLst/>
            </a:prstGeom>
            <a:noFill/>
          </p:spPr>
          <p:txBody>
            <a:bodyPr wrap="none" rtlCol="0">
              <a:spAutoFit/>
            </a:bodyPr>
            <a:lstStyle/>
            <a:p>
              <a:r>
                <a:rPr lang="zh-TW" altLang="en-US" dirty="0"/>
                <a:t>環境</a:t>
              </a:r>
              <a:r>
                <a:rPr lang="zh-TW" altLang="en-US" dirty="0" smtClean="0"/>
                <a:t>亮度</a:t>
              </a:r>
              <a:endParaRPr lang="zh-TW" altLang="en-US" dirty="0"/>
            </a:p>
          </p:txBody>
        </p:sp>
      </p:grpSp>
      <p:cxnSp>
        <p:nvCxnSpPr>
          <p:cNvPr id="45" name="直線單箭頭接點 44"/>
          <p:cNvCxnSpPr/>
          <p:nvPr/>
        </p:nvCxnSpPr>
        <p:spPr>
          <a:xfrm>
            <a:off x="1123211" y="3768239"/>
            <a:ext cx="278491" cy="1212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8" name="圖片 47"/>
          <p:cNvPicPr>
            <a:picLocks noChangeAspect="1"/>
          </p:cNvPicPr>
          <p:nvPr/>
        </p:nvPicPr>
        <p:blipFill>
          <a:blip r:embed="rId5"/>
          <a:stretch>
            <a:fillRect/>
          </a:stretch>
        </p:blipFill>
        <p:spPr>
          <a:xfrm>
            <a:off x="1123211" y="5167149"/>
            <a:ext cx="1898151" cy="940105"/>
          </a:xfrm>
          <a:prstGeom prst="rect">
            <a:avLst/>
          </a:prstGeom>
        </p:spPr>
      </p:pic>
      <p:cxnSp>
        <p:nvCxnSpPr>
          <p:cNvPr id="49" name="直線單箭頭接點 48"/>
          <p:cNvCxnSpPr/>
          <p:nvPr/>
        </p:nvCxnSpPr>
        <p:spPr>
          <a:xfrm>
            <a:off x="3310170" y="5644364"/>
            <a:ext cx="116058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2" name="圖片 5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580369" y="5126405"/>
            <a:ext cx="1035918" cy="1035918"/>
          </a:xfrm>
          <a:prstGeom prst="rect">
            <a:avLst/>
          </a:prstGeom>
        </p:spPr>
      </p:pic>
      <p:sp>
        <p:nvSpPr>
          <p:cNvPr id="53" name="文字方塊 52"/>
          <p:cNvSpPr txBox="1"/>
          <p:nvPr/>
        </p:nvSpPr>
        <p:spPr>
          <a:xfrm>
            <a:off x="3130977" y="5105134"/>
            <a:ext cx="1569660" cy="369332"/>
          </a:xfrm>
          <a:prstGeom prst="rect">
            <a:avLst/>
          </a:prstGeom>
          <a:noFill/>
        </p:spPr>
        <p:txBody>
          <a:bodyPr wrap="none" rtlCol="0">
            <a:spAutoFit/>
          </a:bodyPr>
          <a:lstStyle/>
          <a:p>
            <a:r>
              <a:rPr lang="zh-TW" altLang="en-US" dirty="0" smtClean="0"/>
              <a:t>控制電燈亮</a:t>
            </a:r>
            <a:r>
              <a:rPr lang="zh-TW" altLang="en-US" dirty="0"/>
              <a:t>度</a:t>
            </a:r>
          </a:p>
        </p:txBody>
      </p:sp>
      <p:sp>
        <p:nvSpPr>
          <p:cNvPr id="56" name="文字方塊 55"/>
          <p:cNvSpPr txBox="1"/>
          <p:nvPr/>
        </p:nvSpPr>
        <p:spPr>
          <a:xfrm>
            <a:off x="2560332" y="2180694"/>
            <a:ext cx="542136" cy="369332"/>
          </a:xfrm>
          <a:prstGeom prst="rect">
            <a:avLst/>
          </a:prstGeom>
          <a:noFill/>
        </p:spPr>
        <p:txBody>
          <a:bodyPr wrap="none" rtlCol="0">
            <a:spAutoFit/>
          </a:bodyPr>
          <a:lstStyle/>
          <a:p>
            <a:r>
              <a:rPr lang="en-US" altLang="zh-TW" dirty="0" smtClean="0"/>
              <a:t>wifi</a:t>
            </a:r>
            <a:endParaRPr lang="zh-TW" altLang="en-US" dirty="0"/>
          </a:p>
        </p:txBody>
      </p:sp>
      <p:sp>
        <p:nvSpPr>
          <p:cNvPr id="57" name="文字方塊 56"/>
          <p:cNvSpPr txBox="1"/>
          <p:nvPr/>
        </p:nvSpPr>
        <p:spPr>
          <a:xfrm>
            <a:off x="6247175" y="2294890"/>
            <a:ext cx="542136" cy="369332"/>
          </a:xfrm>
          <a:prstGeom prst="rect">
            <a:avLst/>
          </a:prstGeom>
          <a:noFill/>
        </p:spPr>
        <p:txBody>
          <a:bodyPr wrap="none" rtlCol="0">
            <a:spAutoFit/>
          </a:bodyPr>
          <a:lstStyle/>
          <a:p>
            <a:r>
              <a:rPr lang="en-US" altLang="zh-TW" dirty="0" smtClean="0"/>
              <a:t>wifi</a:t>
            </a:r>
            <a:endParaRPr lang="zh-TW" altLang="en-US" dirty="0"/>
          </a:p>
        </p:txBody>
      </p:sp>
      <p:sp>
        <p:nvSpPr>
          <p:cNvPr id="58" name="文字方塊 57"/>
          <p:cNvSpPr txBox="1"/>
          <p:nvPr/>
        </p:nvSpPr>
        <p:spPr>
          <a:xfrm>
            <a:off x="666913" y="4189970"/>
            <a:ext cx="542136" cy="369332"/>
          </a:xfrm>
          <a:prstGeom prst="rect">
            <a:avLst/>
          </a:prstGeom>
          <a:noFill/>
        </p:spPr>
        <p:txBody>
          <a:bodyPr wrap="none" rtlCol="0">
            <a:spAutoFit/>
          </a:bodyPr>
          <a:lstStyle/>
          <a:p>
            <a:r>
              <a:rPr lang="en-US" altLang="zh-TW" dirty="0" smtClean="0"/>
              <a:t>wifi</a:t>
            </a:r>
            <a:endParaRPr lang="zh-TW" altLang="en-US" dirty="0"/>
          </a:p>
        </p:txBody>
      </p:sp>
      <p:sp>
        <p:nvSpPr>
          <p:cNvPr id="39" name="文字方塊 38"/>
          <p:cNvSpPr txBox="1"/>
          <p:nvPr/>
        </p:nvSpPr>
        <p:spPr>
          <a:xfrm>
            <a:off x="1365472" y="4202275"/>
            <a:ext cx="981359" cy="369332"/>
          </a:xfrm>
          <a:prstGeom prst="rect">
            <a:avLst/>
          </a:prstGeom>
          <a:noFill/>
        </p:spPr>
        <p:txBody>
          <a:bodyPr wrap="none" rtlCol="0">
            <a:spAutoFit/>
          </a:bodyPr>
          <a:lstStyle/>
          <a:p>
            <a:r>
              <a:rPr lang="en-US" altLang="zh-TW" dirty="0" smtClean="0"/>
              <a:t>pwm</a:t>
            </a:r>
            <a:r>
              <a:rPr lang="zh-TW" altLang="en-US" dirty="0" smtClean="0"/>
              <a:t>值</a:t>
            </a:r>
            <a:endParaRPr lang="zh-TW" altLang="en-US" dirty="0"/>
          </a:p>
        </p:txBody>
      </p:sp>
    </p:spTree>
    <p:extLst>
      <p:ext uri="{BB962C8B-B14F-4D97-AF65-F5344CB8AC3E}">
        <p14:creationId xmlns:p14="http://schemas.microsoft.com/office/powerpoint/2010/main" val="384237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53" grpId="0"/>
      <p:bldP spid="56" grpId="0"/>
      <p:bldP spid="57" grpId="0"/>
      <p:bldP spid="5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latin typeface="微軟正黑體" panose="020B0604030504040204" pitchFamily="34" charset="-120"/>
                <a:ea typeface="微軟正黑體" panose="020B0604030504040204" pitchFamily="34" charset="-120"/>
                <a:sym typeface="SimSun" panose="02010600030101010101" pitchFamily="2" charset="-122"/>
              </a:rPr>
              <a:t>脈衝寬度調變</a:t>
            </a:r>
            <a:r>
              <a:rPr lang="en-US" altLang="zh-TW" dirty="0" smtClean="0">
                <a:latin typeface="微軟正黑體" panose="020B0604030504040204" pitchFamily="34" charset="-120"/>
                <a:sym typeface="Trebuchet MS" panose="020B0603020202020204" pitchFamily="34" charset="0"/>
              </a:rPr>
              <a:t>(</a:t>
            </a:r>
            <a:r>
              <a:rPr lang="en-US" altLang="zh-TW" dirty="0">
                <a:latin typeface="微軟正黑體" panose="020B0604030504040204" pitchFamily="34" charset="-120"/>
              </a:rPr>
              <a:t>Pulse Width Modulation</a:t>
            </a:r>
            <a:r>
              <a:rPr lang="en-US" altLang="zh-TW" dirty="0" smtClean="0">
                <a:latin typeface="微軟正黑體" panose="020B0604030504040204" pitchFamily="34" charset="-120"/>
                <a:sym typeface="Trebuchet MS" panose="020B0603020202020204" pitchFamily="34" charset="0"/>
              </a:rPr>
              <a:t>)</a:t>
            </a:r>
            <a:endParaRPr lang="zh-TW" altLang="en-US" dirty="0"/>
          </a:p>
        </p:txBody>
      </p:sp>
      <p:grpSp>
        <p:nvGrpSpPr>
          <p:cNvPr id="11" name="群組 10"/>
          <p:cNvGrpSpPr/>
          <p:nvPr/>
        </p:nvGrpSpPr>
        <p:grpSpPr>
          <a:xfrm>
            <a:off x="923191" y="2304562"/>
            <a:ext cx="10477682" cy="3085178"/>
            <a:chOff x="923191" y="2304562"/>
            <a:chExt cx="10477682" cy="3085178"/>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91" y="2304562"/>
              <a:ext cx="3853961" cy="2569307"/>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510" y="3183062"/>
              <a:ext cx="4191363" cy="1089754"/>
            </a:xfrm>
            <a:prstGeom prst="rect">
              <a:avLst/>
            </a:prstGeom>
          </p:spPr>
        </p:pic>
        <p:cxnSp>
          <p:nvCxnSpPr>
            <p:cNvPr id="7" name="直線單箭頭接點 6"/>
            <p:cNvCxnSpPr/>
            <p:nvPr/>
          </p:nvCxnSpPr>
          <p:spPr>
            <a:xfrm flipV="1">
              <a:off x="5228400" y="3727939"/>
              <a:ext cx="1529862" cy="175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2296173" y="5020408"/>
              <a:ext cx="1107996" cy="369332"/>
            </a:xfrm>
            <a:prstGeom prst="rect">
              <a:avLst/>
            </a:prstGeom>
            <a:noFill/>
          </p:spPr>
          <p:txBody>
            <a:bodyPr wrap="none" rtlCol="0">
              <a:spAutoFit/>
            </a:bodyPr>
            <a:lstStyle/>
            <a:p>
              <a:r>
                <a:rPr lang="zh-TW" altLang="en-US" dirty="0" smtClean="0"/>
                <a:t>類比訊</a:t>
              </a:r>
              <a:r>
                <a:rPr lang="zh-TW" altLang="en-US" dirty="0"/>
                <a:t>號</a:t>
              </a:r>
            </a:p>
          </p:txBody>
        </p:sp>
        <p:sp>
          <p:nvSpPr>
            <p:cNvPr id="9" name="文字方塊 8"/>
            <p:cNvSpPr txBox="1"/>
            <p:nvPr/>
          </p:nvSpPr>
          <p:spPr>
            <a:xfrm>
              <a:off x="8982025" y="4352193"/>
              <a:ext cx="646331" cy="369332"/>
            </a:xfrm>
            <a:prstGeom prst="rect">
              <a:avLst/>
            </a:prstGeom>
            <a:noFill/>
          </p:spPr>
          <p:txBody>
            <a:bodyPr wrap="none" rtlCol="0">
              <a:spAutoFit/>
            </a:bodyPr>
            <a:lstStyle/>
            <a:p>
              <a:r>
                <a:rPr lang="zh-TW" altLang="en-US" dirty="0"/>
                <a:t>脈</a:t>
              </a:r>
              <a:r>
                <a:rPr lang="zh-TW" altLang="en-US" dirty="0" smtClean="0"/>
                <a:t>波</a:t>
              </a:r>
              <a:endParaRPr lang="zh-TW" altLang="en-US" dirty="0"/>
            </a:p>
          </p:txBody>
        </p:sp>
      </p:grpSp>
    </p:spTree>
    <p:extLst>
      <p:ext uri="{BB962C8B-B14F-4D97-AF65-F5344CB8AC3E}">
        <p14:creationId xmlns:p14="http://schemas.microsoft.com/office/powerpoint/2010/main" val="156811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latin typeface="微軟正黑體" panose="020B0604030504040204" pitchFamily="34" charset="-120"/>
                <a:ea typeface="微軟正黑體" panose="020B0604030504040204" pitchFamily="34" charset="-120"/>
                <a:sym typeface="SimSun" panose="02010600030101010101" pitchFamily="2" charset="-122"/>
              </a:rPr>
              <a:t>脈衝寬度調變</a:t>
            </a:r>
            <a:r>
              <a:rPr lang="en-US" altLang="zh-TW" dirty="0" smtClean="0">
                <a:latin typeface="微軟正黑體" panose="020B0604030504040204" pitchFamily="34" charset="-120"/>
                <a:sym typeface="Trebuchet MS" panose="020B0603020202020204" pitchFamily="34" charset="0"/>
              </a:rPr>
              <a:t>(</a:t>
            </a:r>
            <a:r>
              <a:rPr lang="en-US" altLang="zh-TW" dirty="0">
                <a:latin typeface="微軟正黑體" panose="020B0604030504040204" pitchFamily="34" charset="-120"/>
              </a:rPr>
              <a:t>Pulse Width Modulation</a:t>
            </a:r>
            <a:r>
              <a:rPr lang="en-US" altLang="zh-TW" dirty="0" smtClean="0">
                <a:latin typeface="微軟正黑體" panose="020B0604030504040204" pitchFamily="34" charset="-120"/>
                <a:sym typeface="Trebuchet MS" panose="020B0603020202020204" pitchFamily="34" charset="0"/>
              </a:rPr>
              <a:t>)</a:t>
            </a:r>
            <a:endParaRPr lang="zh-TW" altLang="en-US" dirty="0"/>
          </a:p>
        </p:txBody>
      </p:sp>
      <p:sp>
        <p:nvSpPr>
          <p:cNvPr id="6" name="矩形 5"/>
          <p:cNvSpPr/>
          <p:nvPr/>
        </p:nvSpPr>
        <p:spPr>
          <a:xfrm>
            <a:off x="5974813" y="3244334"/>
            <a:ext cx="242374" cy="369332"/>
          </a:xfrm>
          <a:prstGeom prst="rect">
            <a:avLst/>
          </a:prstGeom>
        </p:spPr>
        <p:txBody>
          <a:bodyPr wrap="none">
            <a:spAutoFit/>
          </a:bodyPr>
          <a:lstStyle/>
          <a:p>
            <a:r>
              <a:rPr lang="zh-TW" altLang="en-US" dirty="0">
                <a:solidFill>
                  <a:srgbClr val="000000"/>
                </a:solidFill>
                <a:latin typeface="Times New Roman" panose="02020603050405020304" pitchFamily="18" charset="0"/>
              </a:rPr>
              <a:t> </a:t>
            </a:r>
            <a:endParaRPr lang="zh-TW" altLang="en-US" dirty="0"/>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052" y="1905000"/>
            <a:ext cx="6934270" cy="4664030"/>
          </a:xfrm>
          <a:prstGeom prst="rect">
            <a:avLst/>
          </a:prstGeom>
        </p:spPr>
      </p:pic>
    </p:spTree>
    <p:extLst>
      <p:ext uri="{BB962C8B-B14F-4D97-AF65-F5344CB8AC3E}">
        <p14:creationId xmlns:p14="http://schemas.microsoft.com/office/powerpoint/2010/main" val="3124286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latin typeface="微軟正黑體" panose="020B0604030504040204" pitchFamily="34" charset="-120"/>
                <a:ea typeface="微軟正黑體" panose="020B0604030504040204" pitchFamily="34" charset="-120"/>
                <a:sym typeface="SimSun" panose="02010600030101010101" pitchFamily="2" charset="-122"/>
              </a:rPr>
              <a:t>脈衝寬度調變</a:t>
            </a:r>
            <a:r>
              <a:rPr lang="en-US" altLang="zh-TW" dirty="0">
                <a:latin typeface="微軟正黑體" panose="020B0604030504040204" pitchFamily="34" charset="-120"/>
                <a:sym typeface="Trebuchet MS" panose="020B0603020202020204" pitchFamily="34" charset="0"/>
              </a:rPr>
              <a:t>(</a:t>
            </a:r>
            <a:r>
              <a:rPr lang="en-US" altLang="zh-TW" dirty="0">
                <a:latin typeface="微軟正黑體" panose="020B0604030504040204" pitchFamily="34" charset="-120"/>
              </a:rPr>
              <a:t>Pulse Width Modulation</a:t>
            </a:r>
            <a:r>
              <a:rPr lang="en-US" altLang="zh-TW" dirty="0">
                <a:latin typeface="微軟正黑體" panose="020B0604030504040204" pitchFamily="34" charset="-120"/>
                <a:sym typeface="Trebuchet MS" panose="020B0603020202020204" pitchFamily="34" charset="0"/>
              </a:rPr>
              <a:t>)</a:t>
            </a:r>
            <a:endParaRPr lang="zh-TW" altLang="en-US" dirty="0"/>
          </a:p>
        </p:txBody>
      </p:sp>
      <p:grpSp>
        <p:nvGrpSpPr>
          <p:cNvPr id="174" name="群組 173"/>
          <p:cNvGrpSpPr/>
          <p:nvPr/>
        </p:nvGrpSpPr>
        <p:grpSpPr>
          <a:xfrm>
            <a:off x="4925722" y="6275195"/>
            <a:ext cx="949163" cy="369332"/>
            <a:chOff x="4925722" y="6275195"/>
            <a:chExt cx="949163" cy="369332"/>
          </a:xfrm>
        </p:grpSpPr>
        <p:sp>
          <p:nvSpPr>
            <p:cNvPr id="46" name="橢圓 45"/>
            <p:cNvSpPr/>
            <p:nvPr/>
          </p:nvSpPr>
          <p:spPr>
            <a:xfrm>
              <a:off x="4925722" y="6423861"/>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4997722" y="6275195"/>
              <a:ext cx="877163" cy="369332"/>
            </a:xfrm>
            <a:prstGeom prst="rect">
              <a:avLst/>
            </a:prstGeom>
            <a:noFill/>
          </p:spPr>
          <p:txBody>
            <a:bodyPr wrap="none" rtlCol="0">
              <a:spAutoFit/>
            </a:bodyPr>
            <a:lstStyle/>
            <a:p>
              <a:r>
                <a:rPr lang="zh-TW" altLang="en-US" dirty="0" smtClean="0"/>
                <a:t>零交</a:t>
              </a:r>
              <a:r>
                <a:rPr lang="zh-TW" altLang="en-US" dirty="0"/>
                <a:t>越</a:t>
              </a:r>
            </a:p>
          </p:txBody>
        </p:sp>
      </p:grpSp>
      <p:sp>
        <p:nvSpPr>
          <p:cNvPr id="52" name="文字方塊 51"/>
          <p:cNvSpPr txBox="1"/>
          <p:nvPr/>
        </p:nvSpPr>
        <p:spPr>
          <a:xfrm>
            <a:off x="3491544" y="2162241"/>
            <a:ext cx="2528256" cy="584775"/>
          </a:xfrm>
          <a:prstGeom prst="rect">
            <a:avLst/>
          </a:prstGeom>
          <a:noFill/>
        </p:spPr>
        <p:txBody>
          <a:bodyPr wrap="none" rtlCol="0">
            <a:spAutoFit/>
          </a:bodyPr>
          <a:lstStyle/>
          <a:p>
            <a:r>
              <a:rPr lang="zh-TW" altLang="en-US" sz="1600" dirty="0" smtClean="0"/>
              <a:t>將</a:t>
            </a:r>
            <a:r>
              <a:rPr lang="zh-TW" altLang="en-US" sz="1600" dirty="0"/>
              <a:t>半</a:t>
            </a:r>
            <a:r>
              <a:rPr lang="zh-TW" altLang="en-US" sz="1600" dirty="0" smtClean="0"/>
              <a:t>波劃分成</a:t>
            </a:r>
            <a:r>
              <a:rPr lang="en-US" altLang="zh-TW" sz="1600" dirty="0" smtClean="0"/>
              <a:t>128</a:t>
            </a:r>
            <a:r>
              <a:rPr lang="zh-TW" altLang="en-US" sz="1600" dirty="0" smtClean="0"/>
              <a:t>等分，</a:t>
            </a:r>
            <a:endParaRPr lang="en-US" altLang="zh-TW" sz="1600" dirty="0" smtClean="0"/>
          </a:p>
          <a:p>
            <a:r>
              <a:rPr lang="zh-TW" altLang="en-US" sz="1600" dirty="0"/>
              <a:t>每</a:t>
            </a:r>
            <a:r>
              <a:rPr lang="zh-TW" altLang="en-US" sz="1600" dirty="0" smtClean="0"/>
              <a:t>等分的時間</a:t>
            </a:r>
            <a:r>
              <a:rPr lang="en-US" altLang="zh-TW" sz="1600" dirty="0" smtClean="0"/>
              <a:t>=65µs(</a:t>
            </a:r>
            <a:r>
              <a:rPr lang="zh-TW" altLang="en-US" sz="1600" dirty="0" smtClean="0"/>
              <a:t>微秒</a:t>
            </a:r>
            <a:r>
              <a:rPr lang="en-US" altLang="zh-TW" sz="1600" dirty="0" smtClean="0"/>
              <a:t>)</a:t>
            </a:r>
            <a:endParaRPr lang="zh-TW" altLang="en-US" sz="1600" dirty="0"/>
          </a:p>
        </p:txBody>
      </p:sp>
      <p:grpSp>
        <p:nvGrpSpPr>
          <p:cNvPr id="162" name="群組 161"/>
          <p:cNvGrpSpPr/>
          <p:nvPr/>
        </p:nvGrpSpPr>
        <p:grpSpPr>
          <a:xfrm>
            <a:off x="4523572" y="2431914"/>
            <a:ext cx="1755527" cy="1043447"/>
            <a:chOff x="4523572" y="2431914"/>
            <a:chExt cx="1755527" cy="1043447"/>
          </a:xfrm>
        </p:grpSpPr>
        <p:cxnSp>
          <p:nvCxnSpPr>
            <p:cNvPr id="17" name="直線接點 16"/>
            <p:cNvCxnSpPr/>
            <p:nvPr/>
          </p:nvCxnSpPr>
          <p:spPr>
            <a:xfrm flipH="1">
              <a:off x="6276149" y="2614800"/>
              <a:ext cx="0" cy="860561"/>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a:off x="4523572" y="2857506"/>
              <a:ext cx="1755527" cy="0"/>
            </a:xfrm>
            <a:prstGeom prst="straightConnector1">
              <a:avLst/>
            </a:prstGeom>
            <a:ln w="127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4523572" y="2431914"/>
              <a:ext cx="0" cy="1033028"/>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06" name="群組 105"/>
          <p:cNvGrpSpPr/>
          <p:nvPr/>
        </p:nvGrpSpPr>
        <p:grpSpPr>
          <a:xfrm>
            <a:off x="4171950" y="2426717"/>
            <a:ext cx="4362450" cy="2090044"/>
            <a:chOff x="4171950" y="2243831"/>
            <a:chExt cx="4362450" cy="2090044"/>
          </a:xfrm>
        </p:grpSpPr>
        <p:cxnSp>
          <p:nvCxnSpPr>
            <p:cNvPr id="13" name="直線接點 12"/>
            <p:cNvCxnSpPr/>
            <p:nvPr/>
          </p:nvCxnSpPr>
          <p:spPr>
            <a:xfrm flipV="1">
              <a:off x="4171950" y="3285231"/>
              <a:ext cx="4362450" cy="0"/>
            </a:xfrm>
            <a:prstGeom prst="line">
              <a:avLst/>
            </a:prstGeom>
            <a:ln w="28575"/>
          </p:spPr>
          <p:style>
            <a:lnRef idx="1">
              <a:schemeClr val="accent5"/>
            </a:lnRef>
            <a:fillRef idx="0">
              <a:schemeClr val="accent5"/>
            </a:fillRef>
            <a:effectRef idx="0">
              <a:schemeClr val="accent5"/>
            </a:effectRef>
            <a:fontRef idx="minor">
              <a:schemeClr val="tx1"/>
            </a:fontRef>
          </p:style>
        </p:cxnSp>
        <p:grpSp>
          <p:nvGrpSpPr>
            <p:cNvPr id="103" name="群組 102"/>
            <p:cNvGrpSpPr/>
            <p:nvPr/>
          </p:nvGrpSpPr>
          <p:grpSpPr>
            <a:xfrm>
              <a:off x="4314825" y="2243831"/>
              <a:ext cx="3925623" cy="2090044"/>
              <a:chOff x="4314825" y="2243831"/>
              <a:chExt cx="3925623" cy="2090044"/>
            </a:xfrm>
          </p:grpSpPr>
          <p:sp>
            <p:nvSpPr>
              <p:cNvPr id="38" name="手繪多邊形 37"/>
              <p:cNvSpPr/>
              <p:nvPr/>
            </p:nvSpPr>
            <p:spPr>
              <a:xfrm rot="10800000">
                <a:off x="6282026" y="2243831"/>
                <a:ext cx="1752600" cy="1041400"/>
              </a:xfrm>
              <a:custGeom>
                <a:avLst/>
                <a:gdLst>
                  <a:gd name="connsiteX0" fmla="*/ 0 w 1752600"/>
                  <a:gd name="connsiteY0" fmla="*/ 0 h 1041400"/>
                  <a:gd name="connsiteX1" fmla="*/ 876300 w 1752600"/>
                  <a:gd name="connsiteY1" fmla="*/ 1041400 h 1041400"/>
                  <a:gd name="connsiteX2" fmla="*/ 1752600 w 1752600"/>
                  <a:gd name="connsiteY2" fmla="*/ 3175 h 1041400"/>
                </a:gdLst>
                <a:ahLst/>
                <a:cxnLst>
                  <a:cxn ang="0">
                    <a:pos x="connsiteX0" y="connsiteY0"/>
                  </a:cxn>
                  <a:cxn ang="0">
                    <a:pos x="connsiteX1" y="connsiteY1"/>
                  </a:cxn>
                  <a:cxn ang="0">
                    <a:pos x="connsiteX2" y="connsiteY2"/>
                  </a:cxn>
                </a:cxnLst>
                <a:rect l="l" t="t" r="r" b="b"/>
                <a:pathLst>
                  <a:path w="1752600" h="1041400">
                    <a:moveTo>
                      <a:pt x="0" y="0"/>
                    </a:moveTo>
                    <a:cubicBezTo>
                      <a:pt x="292100" y="520435"/>
                      <a:pt x="584200" y="1040871"/>
                      <a:pt x="876300" y="1041400"/>
                    </a:cubicBezTo>
                    <a:cubicBezTo>
                      <a:pt x="1168400" y="1041929"/>
                      <a:pt x="1460500" y="522552"/>
                      <a:pt x="1752600" y="3175"/>
                    </a:cubicBezTo>
                  </a:path>
                </a:pathLst>
              </a:custGeom>
              <a:ln w="12700"/>
            </p:spPr>
            <p:style>
              <a:lnRef idx="1">
                <a:schemeClr val="accent5"/>
              </a:lnRef>
              <a:fillRef idx="0">
                <a:schemeClr val="accent5"/>
              </a:fillRef>
              <a:effectRef idx="0">
                <a:schemeClr val="accent5"/>
              </a:effectRef>
              <a:fontRef idx="minor">
                <a:schemeClr val="tx1"/>
              </a:fontRef>
            </p:style>
            <p:txBody>
              <a:bodyPr rtlCol="0" anchor="ctr"/>
              <a:lstStyle/>
              <a:p>
                <a:pPr algn="ctr"/>
                <a:endParaRPr lang="zh-TW" altLang="en-US"/>
              </a:p>
            </p:txBody>
          </p:sp>
          <p:grpSp>
            <p:nvGrpSpPr>
              <p:cNvPr id="102" name="群組 101"/>
              <p:cNvGrpSpPr/>
              <p:nvPr/>
            </p:nvGrpSpPr>
            <p:grpSpPr>
              <a:xfrm>
                <a:off x="4314825" y="2895600"/>
                <a:ext cx="1965325" cy="1438275"/>
                <a:chOff x="4314825" y="2895600"/>
                <a:chExt cx="1965325" cy="1438275"/>
              </a:xfrm>
            </p:grpSpPr>
            <p:sp>
              <p:nvSpPr>
                <p:cNvPr id="37" name="手繪多邊形 36"/>
                <p:cNvSpPr/>
                <p:nvPr/>
              </p:nvSpPr>
              <p:spPr>
                <a:xfrm>
                  <a:off x="4527550" y="3292475"/>
                  <a:ext cx="1752600" cy="1041400"/>
                </a:xfrm>
                <a:custGeom>
                  <a:avLst/>
                  <a:gdLst>
                    <a:gd name="connsiteX0" fmla="*/ 0 w 1752600"/>
                    <a:gd name="connsiteY0" fmla="*/ 0 h 1041400"/>
                    <a:gd name="connsiteX1" fmla="*/ 876300 w 1752600"/>
                    <a:gd name="connsiteY1" fmla="*/ 1041400 h 1041400"/>
                    <a:gd name="connsiteX2" fmla="*/ 1752600 w 1752600"/>
                    <a:gd name="connsiteY2" fmla="*/ 3175 h 1041400"/>
                  </a:gdLst>
                  <a:ahLst/>
                  <a:cxnLst>
                    <a:cxn ang="0">
                      <a:pos x="connsiteX0" y="connsiteY0"/>
                    </a:cxn>
                    <a:cxn ang="0">
                      <a:pos x="connsiteX1" y="connsiteY1"/>
                    </a:cxn>
                    <a:cxn ang="0">
                      <a:pos x="connsiteX2" y="connsiteY2"/>
                    </a:cxn>
                  </a:cxnLst>
                  <a:rect l="l" t="t" r="r" b="b"/>
                  <a:pathLst>
                    <a:path w="1752600" h="1041400">
                      <a:moveTo>
                        <a:pt x="0" y="0"/>
                      </a:moveTo>
                      <a:cubicBezTo>
                        <a:pt x="292100" y="520435"/>
                        <a:pt x="584200" y="1040871"/>
                        <a:pt x="876300" y="1041400"/>
                      </a:cubicBezTo>
                      <a:cubicBezTo>
                        <a:pt x="1168400" y="1041929"/>
                        <a:pt x="1460500" y="522552"/>
                        <a:pt x="1752600" y="3175"/>
                      </a:cubicBezTo>
                    </a:path>
                  </a:pathLst>
                </a:custGeom>
                <a:ln w="12700"/>
              </p:spPr>
              <p:style>
                <a:lnRef idx="1">
                  <a:schemeClr val="accent5"/>
                </a:lnRef>
                <a:fillRef idx="0">
                  <a:schemeClr val="accent5"/>
                </a:fillRef>
                <a:effectRef idx="0">
                  <a:schemeClr val="accent5"/>
                </a:effectRef>
                <a:fontRef idx="minor">
                  <a:schemeClr val="tx1"/>
                </a:fontRef>
              </p:style>
              <p:txBody>
                <a:bodyPr rtlCol="0" anchor="ctr"/>
                <a:lstStyle/>
                <a:p>
                  <a:pPr algn="ctr"/>
                  <a:endParaRPr lang="zh-TW" altLang="en-US"/>
                </a:p>
              </p:txBody>
            </p:sp>
            <p:cxnSp>
              <p:nvCxnSpPr>
                <p:cNvPr id="88" name="直線接點 87"/>
                <p:cNvCxnSpPr/>
                <p:nvPr/>
              </p:nvCxnSpPr>
              <p:spPr>
                <a:xfrm>
                  <a:off x="4314825" y="2895600"/>
                  <a:ext cx="208747" cy="386456"/>
                </a:xfrm>
                <a:prstGeom prst="line">
                  <a:avLst/>
                </a:prstGeom>
                <a:ln w="12700"/>
              </p:spPr>
              <p:style>
                <a:lnRef idx="1">
                  <a:schemeClr val="accent5"/>
                </a:lnRef>
                <a:fillRef idx="0">
                  <a:schemeClr val="accent5"/>
                </a:fillRef>
                <a:effectRef idx="0">
                  <a:schemeClr val="accent5"/>
                </a:effectRef>
                <a:fontRef idx="minor">
                  <a:schemeClr val="tx1"/>
                </a:fontRef>
              </p:style>
            </p:cxnSp>
          </p:grpSp>
          <p:cxnSp>
            <p:nvCxnSpPr>
              <p:cNvPr id="89" name="直線接點 88"/>
              <p:cNvCxnSpPr/>
              <p:nvPr/>
            </p:nvCxnSpPr>
            <p:spPr>
              <a:xfrm>
                <a:off x="8031701" y="3285231"/>
                <a:ext cx="208747" cy="386456"/>
              </a:xfrm>
              <a:prstGeom prst="line">
                <a:avLst/>
              </a:prstGeom>
              <a:ln w="12700"/>
            </p:spPr>
            <p:style>
              <a:lnRef idx="1">
                <a:schemeClr val="accent5"/>
              </a:lnRef>
              <a:fillRef idx="0">
                <a:schemeClr val="accent5"/>
              </a:fillRef>
              <a:effectRef idx="0">
                <a:schemeClr val="accent5"/>
              </a:effectRef>
              <a:fontRef idx="minor">
                <a:schemeClr val="tx1"/>
              </a:fontRef>
            </p:style>
          </p:cxnSp>
        </p:grpSp>
      </p:grpSp>
      <p:grpSp>
        <p:nvGrpSpPr>
          <p:cNvPr id="166" name="群組 165"/>
          <p:cNvGrpSpPr/>
          <p:nvPr/>
        </p:nvGrpSpPr>
        <p:grpSpPr>
          <a:xfrm>
            <a:off x="7181812" y="2502552"/>
            <a:ext cx="708570" cy="934796"/>
            <a:chOff x="7181812" y="2502552"/>
            <a:chExt cx="708570" cy="934796"/>
          </a:xfrm>
        </p:grpSpPr>
        <p:cxnSp>
          <p:nvCxnSpPr>
            <p:cNvPr id="90" name="直線接點 89"/>
            <p:cNvCxnSpPr/>
            <p:nvPr/>
          </p:nvCxnSpPr>
          <p:spPr>
            <a:xfrm rot="10800000" flipH="1">
              <a:off x="7186235" y="2871304"/>
              <a:ext cx="473549" cy="566044"/>
            </a:xfrm>
            <a:prstGeom prst="line">
              <a:avLst/>
            </a:prstGeom>
          </p:spPr>
          <p:style>
            <a:lnRef idx="1">
              <a:schemeClr val="accent5"/>
            </a:lnRef>
            <a:fillRef idx="0">
              <a:schemeClr val="accent5"/>
            </a:fillRef>
            <a:effectRef idx="0">
              <a:schemeClr val="accent5"/>
            </a:effectRef>
            <a:fontRef idx="minor">
              <a:schemeClr val="tx1"/>
            </a:fontRef>
          </p:style>
        </p:cxnSp>
        <p:cxnSp>
          <p:nvCxnSpPr>
            <p:cNvPr id="91" name="直線接點 90"/>
            <p:cNvCxnSpPr/>
            <p:nvPr/>
          </p:nvCxnSpPr>
          <p:spPr>
            <a:xfrm rot="10800000" flipH="1">
              <a:off x="7336620" y="2980330"/>
              <a:ext cx="379137" cy="457018"/>
            </a:xfrm>
            <a:prstGeom prst="line">
              <a:avLst/>
            </a:prstGeom>
          </p:spPr>
          <p:style>
            <a:lnRef idx="1">
              <a:schemeClr val="accent5"/>
            </a:lnRef>
            <a:fillRef idx="0">
              <a:schemeClr val="accent5"/>
            </a:fillRef>
            <a:effectRef idx="0">
              <a:schemeClr val="accent5"/>
            </a:effectRef>
            <a:fontRef idx="minor">
              <a:schemeClr val="tx1"/>
            </a:fontRef>
          </p:style>
        </p:cxnSp>
        <p:cxnSp>
          <p:nvCxnSpPr>
            <p:cNvPr id="92" name="直線接點 91"/>
            <p:cNvCxnSpPr/>
            <p:nvPr/>
          </p:nvCxnSpPr>
          <p:spPr>
            <a:xfrm rot="10800000" flipH="1">
              <a:off x="7480575" y="3106044"/>
              <a:ext cx="289157" cy="331304"/>
            </a:xfrm>
            <a:prstGeom prst="line">
              <a:avLst/>
            </a:prstGeom>
          </p:spPr>
          <p:style>
            <a:lnRef idx="1">
              <a:schemeClr val="accent5"/>
            </a:lnRef>
            <a:fillRef idx="0">
              <a:schemeClr val="accent5"/>
            </a:fillRef>
            <a:effectRef idx="0">
              <a:schemeClr val="accent5"/>
            </a:effectRef>
            <a:fontRef idx="minor">
              <a:schemeClr val="tx1"/>
            </a:fontRef>
          </p:style>
        </p:cxnSp>
        <p:cxnSp>
          <p:nvCxnSpPr>
            <p:cNvPr id="93" name="直線接點 92"/>
            <p:cNvCxnSpPr/>
            <p:nvPr/>
          </p:nvCxnSpPr>
          <p:spPr>
            <a:xfrm rot="10800000" flipH="1">
              <a:off x="7625153" y="3195444"/>
              <a:ext cx="211254" cy="238362"/>
            </a:xfrm>
            <a:prstGeom prst="line">
              <a:avLst/>
            </a:prstGeom>
          </p:spPr>
          <p:style>
            <a:lnRef idx="1">
              <a:schemeClr val="accent5"/>
            </a:lnRef>
            <a:fillRef idx="0">
              <a:schemeClr val="accent5"/>
            </a:fillRef>
            <a:effectRef idx="0">
              <a:schemeClr val="accent5"/>
            </a:effectRef>
            <a:fontRef idx="minor">
              <a:schemeClr val="tx1"/>
            </a:fontRef>
          </p:style>
        </p:cxnSp>
        <p:cxnSp>
          <p:nvCxnSpPr>
            <p:cNvPr id="94" name="直線接點 93"/>
            <p:cNvCxnSpPr/>
            <p:nvPr/>
          </p:nvCxnSpPr>
          <p:spPr>
            <a:xfrm rot="10800000" flipH="1">
              <a:off x="7760515" y="3299100"/>
              <a:ext cx="129867" cy="138248"/>
            </a:xfrm>
            <a:prstGeom prst="line">
              <a:avLst/>
            </a:prstGeom>
          </p:spPr>
          <p:style>
            <a:lnRef idx="1">
              <a:schemeClr val="accent5"/>
            </a:lnRef>
            <a:fillRef idx="0">
              <a:schemeClr val="accent5"/>
            </a:fillRef>
            <a:effectRef idx="0">
              <a:schemeClr val="accent5"/>
            </a:effectRef>
            <a:fontRef idx="minor">
              <a:schemeClr val="tx1"/>
            </a:fontRef>
          </p:style>
        </p:cxnSp>
        <p:cxnSp>
          <p:nvCxnSpPr>
            <p:cNvPr id="95" name="直線接點 94"/>
            <p:cNvCxnSpPr/>
            <p:nvPr/>
          </p:nvCxnSpPr>
          <p:spPr>
            <a:xfrm rot="10800000" flipH="1">
              <a:off x="7186235" y="2794582"/>
              <a:ext cx="394160" cy="469429"/>
            </a:xfrm>
            <a:prstGeom prst="line">
              <a:avLst/>
            </a:prstGeom>
          </p:spPr>
          <p:style>
            <a:lnRef idx="1">
              <a:schemeClr val="accent5"/>
            </a:lnRef>
            <a:fillRef idx="0">
              <a:schemeClr val="accent5"/>
            </a:fillRef>
            <a:effectRef idx="0">
              <a:schemeClr val="accent5"/>
            </a:effectRef>
            <a:fontRef idx="minor">
              <a:schemeClr val="tx1"/>
            </a:fontRef>
          </p:style>
        </p:cxnSp>
        <p:cxnSp>
          <p:nvCxnSpPr>
            <p:cNvPr id="96" name="直線接點 95"/>
            <p:cNvCxnSpPr/>
            <p:nvPr/>
          </p:nvCxnSpPr>
          <p:spPr>
            <a:xfrm rot="10800000" flipH="1">
              <a:off x="7186234" y="2703728"/>
              <a:ext cx="339083" cy="408453"/>
            </a:xfrm>
            <a:prstGeom prst="line">
              <a:avLst/>
            </a:prstGeom>
          </p:spPr>
          <p:style>
            <a:lnRef idx="1">
              <a:schemeClr val="accent5"/>
            </a:lnRef>
            <a:fillRef idx="0">
              <a:schemeClr val="accent5"/>
            </a:fillRef>
            <a:effectRef idx="0">
              <a:schemeClr val="accent5"/>
            </a:effectRef>
            <a:fontRef idx="minor">
              <a:schemeClr val="tx1"/>
            </a:fontRef>
          </p:style>
        </p:cxnSp>
        <p:cxnSp>
          <p:nvCxnSpPr>
            <p:cNvPr id="97" name="直線接點 96"/>
            <p:cNvCxnSpPr/>
            <p:nvPr/>
          </p:nvCxnSpPr>
          <p:spPr>
            <a:xfrm rot="10800000" flipH="1">
              <a:off x="7181812" y="2633362"/>
              <a:ext cx="274591" cy="329447"/>
            </a:xfrm>
            <a:prstGeom prst="line">
              <a:avLst/>
            </a:prstGeom>
          </p:spPr>
          <p:style>
            <a:lnRef idx="1">
              <a:schemeClr val="accent5"/>
            </a:lnRef>
            <a:fillRef idx="0">
              <a:schemeClr val="accent5"/>
            </a:fillRef>
            <a:effectRef idx="0">
              <a:schemeClr val="accent5"/>
            </a:effectRef>
            <a:fontRef idx="minor">
              <a:schemeClr val="tx1"/>
            </a:fontRef>
          </p:style>
        </p:cxnSp>
        <p:cxnSp>
          <p:nvCxnSpPr>
            <p:cNvPr id="98" name="直線接點 97"/>
            <p:cNvCxnSpPr/>
            <p:nvPr/>
          </p:nvCxnSpPr>
          <p:spPr>
            <a:xfrm rot="10800000" flipH="1">
              <a:off x="7186234" y="2570102"/>
              <a:ext cx="197081" cy="242626"/>
            </a:xfrm>
            <a:prstGeom prst="line">
              <a:avLst/>
            </a:prstGeom>
          </p:spPr>
          <p:style>
            <a:lnRef idx="1">
              <a:schemeClr val="accent5"/>
            </a:lnRef>
            <a:fillRef idx="0">
              <a:schemeClr val="accent5"/>
            </a:fillRef>
            <a:effectRef idx="0">
              <a:schemeClr val="accent5"/>
            </a:effectRef>
            <a:fontRef idx="minor">
              <a:schemeClr val="tx1"/>
            </a:fontRef>
          </p:style>
        </p:cxnSp>
        <p:cxnSp>
          <p:nvCxnSpPr>
            <p:cNvPr id="99" name="直線接點 98"/>
            <p:cNvCxnSpPr/>
            <p:nvPr/>
          </p:nvCxnSpPr>
          <p:spPr>
            <a:xfrm rot="10800000" flipH="1">
              <a:off x="7186233" y="2502552"/>
              <a:ext cx="132874" cy="152611"/>
            </a:xfrm>
            <a:prstGeom prst="line">
              <a:avLst/>
            </a:prstGeom>
          </p:spPr>
          <p:style>
            <a:lnRef idx="1">
              <a:schemeClr val="accent5"/>
            </a:lnRef>
            <a:fillRef idx="0">
              <a:schemeClr val="accent5"/>
            </a:fillRef>
            <a:effectRef idx="0">
              <a:schemeClr val="accent5"/>
            </a:effectRef>
            <a:fontRef idx="minor">
              <a:schemeClr val="tx1"/>
            </a:fontRef>
          </p:style>
        </p:cxnSp>
      </p:grpSp>
      <p:cxnSp>
        <p:nvCxnSpPr>
          <p:cNvPr id="105" name="直線接點 104"/>
          <p:cNvCxnSpPr/>
          <p:nvPr/>
        </p:nvCxnSpPr>
        <p:spPr>
          <a:xfrm flipH="1">
            <a:off x="7152940" y="2426360"/>
            <a:ext cx="1244" cy="105906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70" name="群組 169"/>
          <p:cNvGrpSpPr/>
          <p:nvPr/>
        </p:nvGrpSpPr>
        <p:grpSpPr>
          <a:xfrm>
            <a:off x="4133850" y="5524744"/>
            <a:ext cx="4352925" cy="371042"/>
            <a:chOff x="4133850" y="5524744"/>
            <a:chExt cx="4352925" cy="371042"/>
          </a:xfrm>
        </p:grpSpPr>
        <p:cxnSp>
          <p:nvCxnSpPr>
            <p:cNvPr id="39" name="直線接點 38"/>
            <p:cNvCxnSpPr/>
            <p:nvPr/>
          </p:nvCxnSpPr>
          <p:spPr>
            <a:xfrm>
              <a:off x="4133850" y="5859786"/>
              <a:ext cx="4352925" cy="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29" name="直線接點 128"/>
            <p:cNvCxnSpPr/>
            <p:nvPr/>
          </p:nvCxnSpPr>
          <p:spPr>
            <a:xfrm flipH="1">
              <a:off x="4522790" y="5866809"/>
              <a:ext cx="876679" cy="0"/>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487572" y="5823786"/>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5" name="文字方塊 134"/>
            <p:cNvSpPr txBox="1"/>
            <p:nvPr/>
          </p:nvSpPr>
          <p:spPr>
            <a:xfrm>
              <a:off x="4696907" y="5524744"/>
              <a:ext cx="528444" cy="338554"/>
            </a:xfrm>
            <a:prstGeom prst="rect">
              <a:avLst/>
            </a:prstGeom>
            <a:noFill/>
          </p:spPr>
          <p:txBody>
            <a:bodyPr wrap="square" rtlCol="0">
              <a:spAutoFit/>
            </a:bodyPr>
            <a:lstStyle/>
            <a:p>
              <a:pPr algn="ctr"/>
              <a:r>
                <a:rPr lang="en-US" altLang="zh-TW" sz="1600" dirty="0" smtClean="0"/>
                <a:t>off</a:t>
              </a:r>
              <a:endParaRPr lang="zh-TW" altLang="en-US" sz="1600" dirty="0"/>
            </a:p>
          </p:txBody>
        </p:sp>
      </p:grpSp>
      <p:cxnSp>
        <p:nvCxnSpPr>
          <p:cNvPr id="28" name="直線接點 27"/>
          <p:cNvCxnSpPr/>
          <p:nvPr/>
        </p:nvCxnSpPr>
        <p:spPr>
          <a:xfrm flipH="1">
            <a:off x="5401336" y="3464942"/>
            <a:ext cx="1244" cy="105906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68" name="群組 167"/>
          <p:cNvGrpSpPr/>
          <p:nvPr/>
        </p:nvGrpSpPr>
        <p:grpSpPr>
          <a:xfrm>
            <a:off x="5381545" y="3064535"/>
            <a:ext cx="758905" cy="1374379"/>
            <a:chOff x="5381545" y="3064535"/>
            <a:chExt cx="758905" cy="1374379"/>
          </a:xfrm>
        </p:grpSpPr>
        <p:grpSp>
          <p:nvGrpSpPr>
            <p:cNvPr id="101" name="群組 100"/>
            <p:cNvGrpSpPr/>
            <p:nvPr/>
          </p:nvGrpSpPr>
          <p:grpSpPr>
            <a:xfrm>
              <a:off x="5431880" y="3504118"/>
              <a:ext cx="708570" cy="934796"/>
              <a:chOff x="5431880" y="3321232"/>
              <a:chExt cx="708570" cy="934796"/>
            </a:xfrm>
          </p:grpSpPr>
          <p:cxnSp>
            <p:nvCxnSpPr>
              <p:cNvPr id="60" name="直線接點 59"/>
              <p:cNvCxnSpPr/>
              <p:nvPr/>
            </p:nvCxnSpPr>
            <p:spPr>
              <a:xfrm>
                <a:off x="5436303" y="3321232"/>
                <a:ext cx="473549" cy="566044"/>
              </a:xfrm>
              <a:prstGeom prst="line">
                <a:avLst/>
              </a:prstGeom>
            </p:spPr>
            <p:style>
              <a:lnRef idx="1">
                <a:schemeClr val="accent5"/>
              </a:lnRef>
              <a:fillRef idx="0">
                <a:schemeClr val="accent5"/>
              </a:fillRef>
              <a:effectRef idx="0">
                <a:schemeClr val="accent5"/>
              </a:effectRef>
              <a:fontRef idx="minor">
                <a:schemeClr val="tx1"/>
              </a:fontRef>
            </p:style>
          </p:cxnSp>
          <p:cxnSp>
            <p:nvCxnSpPr>
              <p:cNvPr id="63" name="直線接點 62"/>
              <p:cNvCxnSpPr/>
              <p:nvPr/>
            </p:nvCxnSpPr>
            <p:spPr>
              <a:xfrm>
                <a:off x="5586688" y="3321232"/>
                <a:ext cx="379137" cy="457018"/>
              </a:xfrm>
              <a:prstGeom prst="line">
                <a:avLst/>
              </a:prstGeom>
            </p:spPr>
            <p:style>
              <a:lnRef idx="1">
                <a:schemeClr val="accent5"/>
              </a:lnRef>
              <a:fillRef idx="0">
                <a:schemeClr val="accent5"/>
              </a:fillRef>
              <a:effectRef idx="0">
                <a:schemeClr val="accent5"/>
              </a:effectRef>
              <a:fontRef idx="minor">
                <a:schemeClr val="tx1"/>
              </a:fontRef>
            </p:style>
          </p:cxnSp>
          <p:cxnSp>
            <p:nvCxnSpPr>
              <p:cNvPr id="67" name="直線接點 66"/>
              <p:cNvCxnSpPr/>
              <p:nvPr/>
            </p:nvCxnSpPr>
            <p:spPr>
              <a:xfrm>
                <a:off x="5730643" y="3321232"/>
                <a:ext cx="289157" cy="331304"/>
              </a:xfrm>
              <a:prstGeom prst="line">
                <a:avLst/>
              </a:prstGeom>
            </p:spPr>
            <p:style>
              <a:lnRef idx="1">
                <a:schemeClr val="accent5"/>
              </a:lnRef>
              <a:fillRef idx="0">
                <a:schemeClr val="accent5"/>
              </a:fillRef>
              <a:effectRef idx="0">
                <a:schemeClr val="accent5"/>
              </a:effectRef>
              <a:fontRef idx="minor">
                <a:schemeClr val="tx1"/>
              </a:fontRef>
            </p:style>
          </p:cxnSp>
          <p:cxnSp>
            <p:nvCxnSpPr>
              <p:cNvPr id="70" name="直線接點 69"/>
              <p:cNvCxnSpPr/>
              <p:nvPr/>
            </p:nvCxnSpPr>
            <p:spPr>
              <a:xfrm>
                <a:off x="5875221" y="3324774"/>
                <a:ext cx="211254" cy="238362"/>
              </a:xfrm>
              <a:prstGeom prst="line">
                <a:avLst/>
              </a:prstGeom>
            </p:spPr>
            <p:style>
              <a:lnRef idx="1">
                <a:schemeClr val="accent5"/>
              </a:lnRef>
              <a:fillRef idx="0">
                <a:schemeClr val="accent5"/>
              </a:fillRef>
              <a:effectRef idx="0">
                <a:schemeClr val="accent5"/>
              </a:effectRef>
              <a:fontRef idx="minor">
                <a:schemeClr val="tx1"/>
              </a:fontRef>
            </p:style>
          </p:cxnSp>
          <p:cxnSp>
            <p:nvCxnSpPr>
              <p:cNvPr id="73" name="直線接點 72"/>
              <p:cNvCxnSpPr/>
              <p:nvPr/>
            </p:nvCxnSpPr>
            <p:spPr>
              <a:xfrm>
                <a:off x="6010583" y="3321232"/>
                <a:ext cx="129867" cy="138248"/>
              </a:xfrm>
              <a:prstGeom prst="line">
                <a:avLst/>
              </a:prstGeom>
            </p:spPr>
            <p:style>
              <a:lnRef idx="1">
                <a:schemeClr val="accent5"/>
              </a:lnRef>
              <a:fillRef idx="0">
                <a:schemeClr val="accent5"/>
              </a:fillRef>
              <a:effectRef idx="0">
                <a:schemeClr val="accent5"/>
              </a:effectRef>
              <a:fontRef idx="minor">
                <a:schemeClr val="tx1"/>
              </a:fontRef>
            </p:style>
          </p:cxnSp>
          <p:cxnSp>
            <p:nvCxnSpPr>
              <p:cNvPr id="75" name="直線接點 74"/>
              <p:cNvCxnSpPr/>
              <p:nvPr/>
            </p:nvCxnSpPr>
            <p:spPr>
              <a:xfrm>
                <a:off x="5436303" y="3494569"/>
                <a:ext cx="394160" cy="469429"/>
              </a:xfrm>
              <a:prstGeom prst="line">
                <a:avLst/>
              </a:prstGeom>
            </p:spPr>
            <p:style>
              <a:lnRef idx="1">
                <a:schemeClr val="accent5"/>
              </a:lnRef>
              <a:fillRef idx="0">
                <a:schemeClr val="accent5"/>
              </a:fillRef>
              <a:effectRef idx="0">
                <a:schemeClr val="accent5"/>
              </a:effectRef>
              <a:fontRef idx="minor">
                <a:schemeClr val="tx1"/>
              </a:fontRef>
            </p:style>
          </p:cxnSp>
          <p:cxnSp>
            <p:nvCxnSpPr>
              <p:cNvPr id="77" name="直線接點 76"/>
              <p:cNvCxnSpPr/>
              <p:nvPr/>
            </p:nvCxnSpPr>
            <p:spPr>
              <a:xfrm>
                <a:off x="5436302" y="3646399"/>
                <a:ext cx="339083" cy="408453"/>
              </a:xfrm>
              <a:prstGeom prst="line">
                <a:avLst/>
              </a:prstGeom>
            </p:spPr>
            <p:style>
              <a:lnRef idx="1">
                <a:schemeClr val="accent5"/>
              </a:lnRef>
              <a:fillRef idx="0">
                <a:schemeClr val="accent5"/>
              </a:fillRef>
              <a:effectRef idx="0">
                <a:schemeClr val="accent5"/>
              </a:effectRef>
              <a:fontRef idx="minor">
                <a:schemeClr val="tx1"/>
              </a:fontRef>
            </p:style>
          </p:cxnSp>
          <p:cxnSp>
            <p:nvCxnSpPr>
              <p:cNvPr id="80" name="直線接點 79"/>
              <p:cNvCxnSpPr/>
              <p:nvPr/>
            </p:nvCxnSpPr>
            <p:spPr>
              <a:xfrm>
                <a:off x="5431880" y="3795771"/>
                <a:ext cx="274591" cy="329447"/>
              </a:xfrm>
              <a:prstGeom prst="line">
                <a:avLst/>
              </a:prstGeom>
            </p:spPr>
            <p:style>
              <a:lnRef idx="1">
                <a:schemeClr val="accent5"/>
              </a:lnRef>
              <a:fillRef idx="0">
                <a:schemeClr val="accent5"/>
              </a:fillRef>
              <a:effectRef idx="0">
                <a:schemeClr val="accent5"/>
              </a:effectRef>
              <a:fontRef idx="minor">
                <a:schemeClr val="tx1"/>
              </a:fontRef>
            </p:style>
          </p:cxnSp>
          <p:cxnSp>
            <p:nvCxnSpPr>
              <p:cNvPr id="83" name="直線接點 82"/>
              <p:cNvCxnSpPr/>
              <p:nvPr/>
            </p:nvCxnSpPr>
            <p:spPr>
              <a:xfrm>
                <a:off x="5436302" y="3945852"/>
                <a:ext cx="197081" cy="242626"/>
              </a:xfrm>
              <a:prstGeom prst="line">
                <a:avLst/>
              </a:prstGeom>
            </p:spPr>
            <p:style>
              <a:lnRef idx="1">
                <a:schemeClr val="accent5"/>
              </a:lnRef>
              <a:fillRef idx="0">
                <a:schemeClr val="accent5"/>
              </a:fillRef>
              <a:effectRef idx="0">
                <a:schemeClr val="accent5"/>
              </a:effectRef>
              <a:fontRef idx="minor">
                <a:schemeClr val="tx1"/>
              </a:fontRef>
            </p:style>
          </p:cxnSp>
          <p:cxnSp>
            <p:nvCxnSpPr>
              <p:cNvPr id="85" name="直線接點 84"/>
              <p:cNvCxnSpPr/>
              <p:nvPr/>
            </p:nvCxnSpPr>
            <p:spPr>
              <a:xfrm>
                <a:off x="5436301" y="4103417"/>
                <a:ext cx="132874" cy="152611"/>
              </a:xfrm>
              <a:prstGeom prst="line">
                <a:avLst/>
              </a:prstGeom>
            </p:spPr>
            <p:style>
              <a:lnRef idx="1">
                <a:schemeClr val="accent5"/>
              </a:lnRef>
              <a:fillRef idx="0">
                <a:schemeClr val="accent5"/>
              </a:fillRef>
              <a:effectRef idx="0">
                <a:schemeClr val="accent5"/>
              </a:effectRef>
              <a:fontRef idx="minor">
                <a:schemeClr val="tx1"/>
              </a:fontRef>
            </p:style>
          </p:cxnSp>
        </p:grpSp>
        <p:cxnSp>
          <p:nvCxnSpPr>
            <p:cNvPr id="137" name="直線單箭頭接點 136"/>
            <p:cNvCxnSpPr/>
            <p:nvPr/>
          </p:nvCxnSpPr>
          <p:spPr>
            <a:xfrm flipH="1">
              <a:off x="5420349" y="3294552"/>
              <a:ext cx="102962" cy="1287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40" name="文字方塊 139"/>
            <p:cNvSpPr txBox="1"/>
            <p:nvPr/>
          </p:nvSpPr>
          <p:spPr>
            <a:xfrm>
              <a:off x="5381545" y="3064535"/>
              <a:ext cx="624833" cy="276999"/>
            </a:xfrm>
            <a:prstGeom prst="rect">
              <a:avLst/>
            </a:prstGeom>
            <a:noFill/>
          </p:spPr>
          <p:txBody>
            <a:bodyPr wrap="square" rtlCol="0">
              <a:spAutoFit/>
            </a:bodyPr>
            <a:lstStyle/>
            <a:p>
              <a:pPr algn="ctr"/>
              <a:r>
                <a:rPr lang="zh-TW" altLang="en-US" sz="1200" b="1" dirty="0"/>
                <a:t>觸發</a:t>
              </a:r>
            </a:p>
          </p:txBody>
        </p:sp>
      </p:grpSp>
      <p:grpSp>
        <p:nvGrpSpPr>
          <p:cNvPr id="163" name="群組 162"/>
          <p:cNvGrpSpPr/>
          <p:nvPr/>
        </p:nvGrpSpPr>
        <p:grpSpPr>
          <a:xfrm>
            <a:off x="3852466" y="3513976"/>
            <a:ext cx="900509" cy="412413"/>
            <a:chOff x="3852466" y="3513976"/>
            <a:chExt cx="900509" cy="412413"/>
          </a:xfrm>
        </p:grpSpPr>
        <p:cxnSp>
          <p:nvCxnSpPr>
            <p:cNvPr id="141" name="直線單箭頭接點 140"/>
            <p:cNvCxnSpPr/>
            <p:nvPr/>
          </p:nvCxnSpPr>
          <p:spPr>
            <a:xfrm flipV="1">
              <a:off x="4397950" y="3513976"/>
              <a:ext cx="108816" cy="1283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44" name="文字方塊 143"/>
            <p:cNvSpPr txBox="1"/>
            <p:nvPr/>
          </p:nvSpPr>
          <p:spPr>
            <a:xfrm>
              <a:off x="3852466" y="3649390"/>
              <a:ext cx="900509" cy="276999"/>
            </a:xfrm>
            <a:prstGeom prst="rect">
              <a:avLst/>
            </a:prstGeom>
            <a:noFill/>
          </p:spPr>
          <p:txBody>
            <a:bodyPr wrap="square" rtlCol="0">
              <a:spAutoFit/>
            </a:bodyPr>
            <a:lstStyle/>
            <a:p>
              <a:pPr algn="ctr"/>
              <a:r>
                <a:rPr lang="zh-TW" altLang="en-US" sz="1200" b="1" dirty="0" smtClean="0"/>
                <a:t>開始計</a:t>
              </a:r>
              <a:r>
                <a:rPr lang="zh-TW" altLang="en-US" sz="1200" b="1" dirty="0"/>
                <a:t>數</a:t>
              </a:r>
            </a:p>
          </p:txBody>
        </p:sp>
      </p:grpSp>
      <p:grpSp>
        <p:nvGrpSpPr>
          <p:cNvPr id="171" name="群組 170"/>
          <p:cNvGrpSpPr/>
          <p:nvPr/>
        </p:nvGrpSpPr>
        <p:grpSpPr>
          <a:xfrm>
            <a:off x="6276149" y="5521231"/>
            <a:ext cx="876679" cy="351570"/>
            <a:chOff x="6276149" y="5521231"/>
            <a:chExt cx="876679" cy="351570"/>
          </a:xfrm>
        </p:grpSpPr>
        <p:cxnSp>
          <p:nvCxnSpPr>
            <p:cNvPr id="130" name="直線接點 129"/>
            <p:cNvCxnSpPr/>
            <p:nvPr/>
          </p:nvCxnSpPr>
          <p:spPr>
            <a:xfrm flipH="1">
              <a:off x="6276149" y="5872801"/>
              <a:ext cx="876679" cy="0"/>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6454400" y="5521231"/>
              <a:ext cx="528444" cy="338554"/>
            </a:xfrm>
            <a:prstGeom prst="rect">
              <a:avLst/>
            </a:prstGeom>
            <a:noFill/>
          </p:spPr>
          <p:txBody>
            <a:bodyPr wrap="square" rtlCol="0">
              <a:spAutoFit/>
            </a:bodyPr>
            <a:lstStyle/>
            <a:p>
              <a:pPr algn="ctr"/>
              <a:r>
                <a:rPr lang="en-US" altLang="zh-TW" sz="1600" dirty="0" smtClean="0"/>
                <a:t>off</a:t>
              </a:r>
              <a:endParaRPr lang="zh-TW" altLang="en-US" sz="1600" dirty="0"/>
            </a:p>
          </p:txBody>
        </p:sp>
      </p:grpSp>
      <p:grpSp>
        <p:nvGrpSpPr>
          <p:cNvPr id="173" name="群組 172"/>
          <p:cNvGrpSpPr/>
          <p:nvPr/>
        </p:nvGrpSpPr>
        <p:grpSpPr>
          <a:xfrm>
            <a:off x="7151585" y="4719198"/>
            <a:ext cx="919041" cy="1176588"/>
            <a:chOff x="7151585" y="4719198"/>
            <a:chExt cx="919041" cy="1176588"/>
          </a:xfrm>
        </p:grpSpPr>
        <p:grpSp>
          <p:nvGrpSpPr>
            <p:cNvPr id="172" name="群組 171"/>
            <p:cNvGrpSpPr/>
            <p:nvPr/>
          </p:nvGrpSpPr>
          <p:grpSpPr>
            <a:xfrm>
              <a:off x="7151585" y="4719198"/>
              <a:ext cx="877924" cy="1140587"/>
              <a:chOff x="7151585" y="4719198"/>
              <a:chExt cx="877924" cy="1140587"/>
            </a:xfrm>
          </p:grpSpPr>
          <p:grpSp>
            <p:nvGrpSpPr>
              <p:cNvPr id="122" name="群組 121"/>
              <p:cNvGrpSpPr/>
              <p:nvPr/>
            </p:nvGrpSpPr>
            <p:grpSpPr>
              <a:xfrm>
                <a:off x="7151585" y="5044367"/>
                <a:ext cx="877924" cy="815418"/>
                <a:chOff x="5399469" y="4697055"/>
                <a:chExt cx="877924" cy="815418"/>
              </a:xfrm>
            </p:grpSpPr>
            <p:cxnSp>
              <p:nvCxnSpPr>
                <p:cNvPr id="123" name="直線接點 122"/>
                <p:cNvCxnSpPr/>
                <p:nvPr/>
              </p:nvCxnSpPr>
              <p:spPr>
                <a:xfrm flipH="1">
                  <a:off x="5399469" y="4697055"/>
                  <a:ext cx="1244" cy="808395"/>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flipH="1">
                  <a:off x="5399470" y="4697055"/>
                  <a:ext cx="876679" cy="0"/>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flipH="1">
                  <a:off x="6276149" y="4704078"/>
                  <a:ext cx="1244" cy="808395"/>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grpSp>
          <p:sp>
            <p:nvSpPr>
              <p:cNvPr id="133" name="文字方塊 132"/>
              <p:cNvSpPr txBox="1"/>
              <p:nvPr/>
            </p:nvSpPr>
            <p:spPr>
              <a:xfrm>
                <a:off x="7326325" y="4719198"/>
                <a:ext cx="528444" cy="338554"/>
              </a:xfrm>
              <a:prstGeom prst="rect">
                <a:avLst/>
              </a:prstGeom>
              <a:noFill/>
            </p:spPr>
            <p:txBody>
              <a:bodyPr wrap="square" rtlCol="0">
                <a:spAutoFit/>
              </a:bodyPr>
              <a:lstStyle/>
              <a:p>
                <a:pPr algn="ctr"/>
                <a:r>
                  <a:rPr lang="en-US" altLang="zh-TW" sz="1600" dirty="0" smtClean="0"/>
                  <a:t>on</a:t>
                </a:r>
                <a:endParaRPr lang="zh-TW" altLang="en-US" sz="1600" dirty="0"/>
              </a:p>
            </p:txBody>
          </p:sp>
        </p:grpSp>
        <p:sp>
          <p:nvSpPr>
            <p:cNvPr id="45" name="橢圓 44"/>
            <p:cNvSpPr/>
            <p:nvPr/>
          </p:nvSpPr>
          <p:spPr>
            <a:xfrm>
              <a:off x="7998626" y="5823786"/>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69" name="群組 168"/>
          <p:cNvGrpSpPr/>
          <p:nvPr/>
        </p:nvGrpSpPr>
        <p:grpSpPr>
          <a:xfrm>
            <a:off x="5399469" y="4716303"/>
            <a:ext cx="915630" cy="1179483"/>
            <a:chOff x="5399469" y="4716303"/>
            <a:chExt cx="915630" cy="1179483"/>
          </a:xfrm>
        </p:grpSpPr>
        <p:cxnSp>
          <p:nvCxnSpPr>
            <p:cNvPr id="111" name="直線接點 110"/>
            <p:cNvCxnSpPr/>
            <p:nvPr/>
          </p:nvCxnSpPr>
          <p:spPr>
            <a:xfrm flipH="1">
              <a:off x="5399469" y="5051391"/>
              <a:ext cx="1244" cy="808395"/>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flipH="1">
              <a:off x="5399470" y="5051391"/>
              <a:ext cx="876679" cy="0"/>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flipH="1">
              <a:off x="6276149" y="5058414"/>
              <a:ext cx="1244" cy="808395"/>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6243099" y="5823786"/>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2" name="文字方塊 131"/>
            <p:cNvSpPr txBox="1"/>
            <p:nvPr/>
          </p:nvSpPr>
          <p:spPr>
            <a:xfrm>
              <a:off x="5577042" y="4716303"/>
              <a:ext cx="528444" cy="338554"/>
            </a:xfrm>
            <a:prstGeom prst="rect">
              <a:avLst/>
            </a:prstGeom>
            <a:noFill/>
          </p:spPr>
          <p:txBody>
            <a:bodyPr wrap="square" rtlCol="0">
              <a:spAutoFit/>
            </a:bodyPr>
            <a:lstStyle/>
            <a:p>
              <a:pPr algn="ctr"/>
              <a:r>
                <a:rPr lang="en-US" altLang="zh-TW" sz="1600" dirty="0" smtClean="0"/>
                <a:t>on</a:t>
              </a:r>
              <a:endParaRPr lang="zh-TW" altLang="en-US" sz="1600" dirty="0"/>
            </a:p>
          </p:txBody>
        </p:sp>
      </p:grpSp>
    </p:spTree>
    <p:extLst>
      <p:ext uri="{BB962C8B-B14F-4D97-AF65-F5344CB8AC3E}">
        <p14:creationId xmlns:p14="http://schemas.microsoft.com/office/powerpoint/2010/main" val="18525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theme/theme1.xml><?xml version="1.0" encoding="utf-8"?>
<a:theme xmlns:a="http://schemas.openxmlformats.org/drawingml/2006/main" name="絲縷">
  <a:themeElements>
    <a:clrScheme name="自訂 2">
      <a:dk1>
        <a:sysClr val="windowText" lastClr="000000"/>
      </a:dk1>
      <a:lt1>
        <a:sysClr val="window" lastClr="FFFFFF"/>
      </a:lt1>
      <a:dk2>
        <a:srgbClr val="455F51"/>
      </a:dk2>
      <a:lt2>
        <a:srgbClr val="E2DFCC"/>
      </a:lt2>
      <a:accent1>
        <a:srgbClr val="739A2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610</TotalTime>
  <Words>241</Words>
  <Application>Microsoft Office PowerPoint</Application>
  <PresentationFormat>寬螢幕</PresentationFormat>
  <Paragraphs>46</Paragraphs>
  <Slides>12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vt:i4>
      </vt:variant>
    </vt:vector>
  </HeadingPairs>
  <TitlesOfParts>
    <vt:vector size="21" baseType="lpstr">
      <vt:lpstr>SimSun</vt:lpstr>
      <vt:lpstr>微軟正黑體</vt:lpstr>
      <vt:lpstr>新細明體</vt:lpstr>
      <vt:lpstr>Arial</vt:lpstr>
      <vt:lpstr>Century Gothic</vt:lpstr>
      <vt:lpstr>Times New Roman</vt:lpstr>
      <vt:lpstr>Trebuchet MS</vt:lpstr>
      <vt:lpstr>Wingdings 3</vt:lpstr>
      <vt:lpstr>絲縷</vt:lpstr>
      <vt:lpstr>溫室監控系統</vt:lpstr>
      <vt:lpstr>目錄</vt:lpstr>
      <vt:lpstr>摘要</vt:lpstr>
      <vt:lpstr>研究背景及動機</vt:lpstr>
      <vt:lpstr>研究背景及動機</vt:lpstr>
      <vt:lpstr>系統設計</vt:lpstr>
      <vt:lpstr>脈衝寬度調變(Pulse Width Modulation)</vt:lpstr>
      <vt:lpstr>脈衝寬度調變(Pulse Width Modulation)</vt:lpstr>
      <vt:lpstr>脈衝寬度調變(Pulse Width Modulation)</vt:lpstr>
      <vt:lpstr>脈衝寬度調變(Pulse Width Modulation)</vt:lpstr>
      <vt:lpstr>使用者介面</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溫室監控系統</dc:title>
  <dc:creator>I206PC</dc:creator>
  <cp:lastModifiedBy>OICT-I210</cp:lastModifiedBy>
  <cp:revision>48</cp:revision>
  <dcterms:created xsi:type="dcterms:W3CDTF">2019-12-12T10:52:02Z</dcterms:created>
  <dcterms:modified xsi:type="dcterms:W3CDTF">2019-12-17T12:52:51Z</dcterms:modified>
</cp:coreProperties>
</file>