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27" r:id="rId2"/>
    <p:sldId id="429" r:id="rId3"/>
    <p:sldId id="430" r:id="rId4"/>
    <p:sldId id="503" r:id="rId5"/>
    <p:sldId id="489" r:id="rId6"/>
    <p:sldId id="458" r:id="rId7"/>
    <p:sldId id="460" r:id="rId8"/>
    <p:sldId id="506" r:id="rId9"/>
    <p:sldId id="507" r:id="rId10"/>
    <p:sldId id="508" r:id="rId11"/>
    <p:sldId id="509" r:id="rId12"/>
    <p:sldId id="510" r:id="rId13"/>
    <p:sldId id="511" r:id="rId14"/>
    <p:sldId id="518" r:id="rId15"/>
    <p:sldId id="519" r:id="rId16"/>
    <p:sldId id="512" r:id="rId17"/>
    <p:sldId id="513" r:id="rId18"/>
    <p:sldId id="514" r:id="rId19"/>
    <p:sldId id="515" r:id="rId20"/>
    <p:sldId id="516" r:id="rId21"/>
    <p:sldId id="517" r:id="rId22"/>
    <p:sldId id="520" r:id="rId23"/>
    <p:sldId id="50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3"/>
    <a:srgbClr val="445469"/>
    <a:srgbClr val="409CC3"/>
    <a:srgbClr val="7C7A85"/>
    <a:srgbClr val="185C99"/>
    <a:srgbClr val="429CC1"/>
    <a:srgbClr val="7C7A87"/>
    <a:srgbClr val="9BDAF9"/>
    <a:srgbClr val="BDD7E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6314" autoAdjust="0"/>
  </p:normalViewPr>
  <p:slideViewPr>
    <p:cSldViewPr snapToGrid="0" showGuides="1">
      <p:cViewPr varScale="1">
        <p:scale>
          <a:sx n="78" d="100"/>
          <a:sy n="78" d="100"/>
        </p:scale>
        <p:origin x="9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ABF9-EF9A-41BB-ACD4-3704F73A32E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6A1B-A685-4D5E-9C01-99EEBD5C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60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2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1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7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1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33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7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7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2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2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4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88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6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8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7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4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3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1D15-A178-45C6-8CD6-049345CB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1EF2E-FB60-4E0A-9925-BC56FAFF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ACAF-C2EF-4003-9787-22918D0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AA0D9-B6D4-432A-946B-7C9C2BAF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BB19F-EB0B-41B6-BF7B-7B0710B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1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681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912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44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900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192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297994" y="489172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44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29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1692615"/>
            <a:ext cx="11391285" cy="3735421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E0236C-85EB-4215-8871-5E5ACFFFF4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91775" y="1801198"/>
            <a:ext cx="3735421" cy="35182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4064EC-39E2-4C98-81C7-D0D9B945F958}"/>
              </a:ext>
            </a:extLst>
          </p:cNvPr>
          <p:cNvSpPr txBox="1"/>
          <p:nvPr/>
        </p:nvSpPr>
        <p:spPr>
          <a:xfrm>
            <a:off x="1533535" y="2679810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某平台会员用户消费行为分析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8A739-D565-4A33-8901-6B77ABAB1139}"/>
              </a:ext>
            </a:extLst>
          </p:cNvPr>
          <p:cNvSpPr txBox="1"/>
          <p:nvPr/>
        </p:nvSpPr>
        <p:spPr>
          <a:xfrm>
            <a:off x="4132961" y="3843100"/>
            <a:ext cx="39260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807F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数字营销</a:t>
            </a:r>
            <a:r>
              <a:rPr lang="en-US" altLang="zh-CN" sz="2400" b="1" dirty="0">
                <a:solidFill>
                  <a:srgbClr val="807F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807F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数据分析案例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08E581-0304-45E5-AD75-5A2D718436D0}"/>
              </a:ext>
            </a:extLst>
          </p:cNvPr>
          <p:cNvCxnSpPr/>
          <p:nvPr/>
        </p:nvCxnSpPr>
        <p:spPr>
          <a:xfrm>
            <a:off x="2054862" y="3567890"/>
            <a:ext cx="8135822" cy="0"/>
          </a:xfrm>
          <a:prstGeom prst="line">
            <a:avLst/>
          </a:prstGeom>
          <a:ln>
            <a:solidFill>
              <a:srgbClr val="409C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2C1812-6B91-4E7D-9475-1134171BC9E0}"/>
              </a:ext>
            </a:extLst>
          </p:cNvPr>
          <p:cNvGrpSpPr/>
          <p:nvPr/>
        </p:nvGrpSpPr>
        <p:grpSpPr>
          <a:xfrm>
            <a:off x="2673631" y="3921817"/>
            <a:ext cx="6700229" cy="461963"/>
            <a:chOff x="2673631" y="3921817"/>
            <a:chExt cx="6700229" cy="46196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A1360E-1DFE-41BF-BE55-007989400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3631" y="3921817"/>
              <a:ext cx="1206500" cy="461963"/>
            </a:xfrm>
            <a:custGeom>
              <a:avLst/>
              <a:gdLst>
                <a:gd name="T0" fmla="*/ 298 w 321"/>
                <a:gd name="T1" fmla="*/ 9 h 120"/>
                <a:gd name="T2" fmla="*/ 251 w 321"/>
                <a:gd name="T3" fmla="*/ 36 h 120"/>
                <a:gd name="T4" fmla="*/ 215 w 321"/>
                <a:gd name="T5" fmla="*/ 39 h 120"/>
                <a:gd name="T6" fmla="*/ 167 w 321"/>
                <a:gd name="T7" fmla="*/ 53 h 120"/>
                <a:gd name="T8" fmla="*/ 141 w 321"/>
                <a:gd name="T9" fmla="*/ 68 h 120"/>
                <a:gd name="T10" fmla="*/ 123 w 321"/>
                <a:gd name="T11" fmla="*/ 77 h 120"/>
                <a:gd name="T12" fmla="*/ 71 w 321"/>
                <a:gd name="T13" fmla="*/ 106 h 120"/>
                <a:gd name="T14" fmla="*/ 31 w 321"/>
                <a:gd name="T15" fmla="*/ 105 h 120"/>
                <a:gd name="T16" fmla="*/ 11 w 321"/>
                <a:gd name="T17" fmla="*/ 89 h 120"/>
                <a:gd name="T18" fmla="*/ 19 w 321"/>
                <a:gd name="T19" fmla="*/ 37 h 120"/>
                <a:gd name="T20" fmla="*/ 60 w 321"/>
                <a:gd name="T21" fmla="*/ 16 h 120"/>
                <a:gd name="T22" fmla="*/ 83 w 321"/>
                <a:gd name="T23" fmla="*/ 40 h 120"/>
                <a:gd name="T24" fmla="*/ 54 w 321"/>
                <a:gd name="T25" fmla="*/ 46 h 120"/>
                <a:gd name="T26" fmla="*/ 64 w 321"/>
                <a:gd name="T27" fmla="*/ 41 h 120"/>
                <a:gd name="T28" fmla="*/ 52 w 321"/>
                <a:gd name="T29" fmla="*/ 38 h 120"/>
                <a:gd name="T30" fmla="*/ 90 w 321"/>
                <a:gd name="T31" fmla="*/ 49 h 120"/>
                <a:gd name="T32" fmla="*/ 57 w 321"/>
                <a:gd name="T33" fmla="*/ 4 h 120"/>
                <a:gd name="T34" fmla="*/ 2 w 321"/>
                <a:gd name="T35" fmla="*/ 61 h 120"/>
                <a:gd name="T36" fmla="*/ 45 w 321"/>
                <a:gd name="T37" fmla="*/ 119 h 120"/>
                <a:gd name="T38" fmla="*/ 66 w 321"/>
                <a:gd name="T39" fmla="*/ 119 h 120"/>
                <a:gd name="T40" fmla="*/ 114 w 321"/>
                <a:gd name="T41" fmla="*/ 101 h 120"/>
                <a:gd name="T42" fmla="*/ 126 w 321"/>
                <a:gd name="T43" fmla="*/ 94 h 120"/>
                <a:gd name="T44" fmla="*/ 170 w 321"/>
                <a:gd name="T45" fmla="*/ 67 h 120"/>
                <a:gd name="T46" fmla="*/ 195 w 321"/>
                <a:gd name="T47" fmla="*/ 53 h 120"/>
                <a:gd name="T48" fmla="*/ 236 w 321"/>
                <a:gd name="T49" fmla="*/ 40 h 120"/>
                <a:gd name="T50" fmla="*/ 247 w 321"/>
                <a:gd name="T51" fmla="*/ 46 h 120"/>
                <a:gd name="T52" fmla="*/ 277 w 321"/>
                <a:gd name="T53" fmla="*/ 106 h 120"/>
                <a:gd name="T54" fmla="*/ 274 w 321"/>
                <a:gd name="T55" fmla="*/ 40 h 120"/>
                <a:gd name="T56" fmla="*/ 257 w 321"/>
                <a:gd name="T57" fmla="*/ 36 h 120"/>
                <a:gd name="T58" fmla="*/ 276 w 321"/>
                <a:gd name="T59" fmla="*/ 17 h 120"/>
                <a:gd name="T60" fmla="*/ 312 w 321"/>
                <a:gd name="T61" fmla="*/ 32 h 120"/>
                <a:gd name="T62" fmla="*/ 303 w 321"/>
                <a:gd name="T63" fmla="*/ 35 h 120"/>
                <a:gd name="T64" fmla="*/ 298 w 321"/>
                <a:gd name="T65" fmla="*/ 30 h 120"/>
                <a:gd name="T66" fmla="*/ 306 w 321"/>
                <a:gd name="T67" fmla="*/ 45 h 120"/>
                <a:gd name="T68" fmla="*/ 270 w 321"/>
                <a:gd name="T69" fmla="*/ 42 h 120"/>
                <a:gd name="T70" fmla="*/ 292 w 321"/>
                <a:gd name="T71" fmla="*/ 89 h 120"/>
                <a:gd name="T72" fmla="*/ 258 w 321"/>
                <a:gd name="T73" fmla="*/ 82 h 120"/>
                <a:gd name="T74" fmla="*/ 257 w 321"/>
                <a:gd name="T75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1" h="120">
                  <a:moveTo>
                    <a:pt x="318" y="22"/>
                  </a:moveTo>
                  <a:cubicBezTo>
                    <a:pt x="315" y="14"/>
                    <a:pt x="308" y="10"/>
                    <a:pt x="298" y="9"/>
                  </a:cubicBezTo>
                  <a:cubicBezTo>
                    <a:pt x="279" y="7"/>
                    <a:pt x="265" y="17"/>
                    <a:pt x="257" y="27"/>
                  </a:cubicBezTo>
                  <a:cubicBezTo>
                    <a:pt x="256" y="29"/>
                    <a:pt x="254" y="35"/>
                    <a:pt x="251" y="36"/>
                  </a:cubicBezTo>
                  <a:cubicBezTo>
                    <a:pt x="250" y="36"/>
                    <a:pt x="248" y="35"/>
                    <a:pt x="247" y="35"/>
                  </a:cubicBezTo>
                  <a:cubicBezTo>
                    <a:pt x="235" y="34"/>
                    <a:pt x="226" y="37"/>
                    <a:pt x="215" y="39"/>
                  </a:cubicBezTo>
                  <a:cubicBezTo>
                    <a:pt x="203" y="41"/>
                    <a:pt x="194" y="45"/>
                    <a:pt x="183" y="48"/>
                  </a:cubicBezTo>
                  <a:cubicBezTo>
                    <a:pt x="178" y="49"/>
                    <a:pt x="172" y="51"/>
                    <a:pt x="167" y="53"/>
                  </a:cubicBezTo>
                  <a:cubicBezTo>
                    <a:pt x="164" y="54"/>
                    <a:pt x="161" y="58"/>
                    <a:pt x="157" y="60"/>
                  </a:cubicBezTo>
                  <a:cubicBezTo>
                    <a:pt x="152" y="63"/>
                    <a:pt x="146" y="65"/>
                    <a:pt x="141" y="68"/>
                  </a:cubicBezTo>
                  <a:cubicBezTo>
                    <a:pt x="139" y="69"/>
                    <a:pt x="137" y="71"/>
                    <a:pt x="135" y="73"/>
                  </a:cubicBezTo>
                  <a:cubicBezTo>
                    <a:pt x="132" y="74"/>
                    <a:pt x="127" y="75"/>
                    <a:pt x="123" y="77"/>
                  </a:cubicBezTo>
                  <a:cubicBezTo>
                    <a:pt x="118" y="80"/>
                    <a:pt x="114" y="85"/>
                    <a:pt x="108" y="88"/>
                  </a:cubicBezTo>
                  <a:cubicBezTo>
                    <a:pt x="96" y="95"/>
                    <a:pt x="86" y="101"/>
                    <a:pt x="71" y="106"/>
                  </a:cubicBezTo>
                  <a:cubicBezTo>
                    <a:pt x="65" y="108"/>
                    <a:pt x="56" y="111"/>
                    <a:pt x="49" y="111"/>
                  </a:cubicBezTo>
                  <a:cubicBezTo>
                    <a:pt x="43" y="111"/>
                    <a:pt x="36" y="108"/>
                    <a:pt x="31" y="105"/>
                  </a:cubicBezTo>
                  <a:cubicBezTo>
                    <a:pt x="28" y="103"/>
                    <a:pt x="23" y="100"/>
                    <a:pt x="20" y="97"/>
                  </a:cubicBezTo>
                  <a:cubicBezTo>
                    <a:pt x="17" y="95"/>
                    <a:pt x="13" y="92"/>
                    <a:pt x="11" y="89"/>
                  </a:cubicBezTo>
                  <a:cubicBezTo>
                    <a:pt x="9" y="86"/>
                    <a:pt x="6" y="81"/>
                    <a:pt x="6" y="79"/>
                  </a:cubicBezTo>
                  <a:cubicBezTo>
                    <a:pt x="1" y="62"/>
                    <a:pt x="12" y="47"/>
                    <a:pt x="19" y="37"/>
                  </a:cubicBezTo>
                  <a:cubicBezTo>
                    <a:pt x="22" y="35"/>
                    <a:pt x="26" y="30"/>
                    <a:pt x="29" y="28"/>
                  </a:cubicBezTo>
                  <a:cubicBezTo>
                    <a:pt x="37" y="22"/>
                    <a:pt x="47" y="16"/>
                    <a:pt x="60" y="16"/>
                  </a:cubicBezTo>
                  <a:cubicBezTo>
                    <a:pt x="74" y="16"/>
                    <a:pt x="83" y="24"/>
                    <a:pt x="84" y="35"/>
                  </a:cubicBezTo>
                  <a:cubicBezTo>
                    <a:pt x="84" y="37"/>
                    <a:pt x="83" y="39"/>
                    <a:pt x="83" y="40"/>
                  </a:cubicBezTo>
                  <a:cubicBezTo>
                    <a:pt x="81" y="47"/>
                    <a:pt x="72" y="55"/>
                    <a:pt x="62" y="54"/>
                  </a:cubicBezTo>
                  <a:cubicBezTo>
                    <a:pt x="59" y="53"/>
                    <a:pt x="54" y="50"/>
                    <a:pt x="54" y="46"/>
                  </a:cubicBezTo>
                  <a:cubicBezTo>
                    <a:pt x="54" y="43"/>
                    <a:pt x="56" y="41"/>
                    <a:pt x="58" y="40"/>
                  </a:cubicBezTo>
                  <a:cubicBezTo>
                    <a:pt x="61" y="40"/>
                    <a:pt x="62" y="43"/>
                    <a:pt x="64" y="41"/>
                  </a:cubicBezTo>
                  <a:cubicBezTo>
                    <a:pt x="67" y="38"/>
                    <a:pt x="60" y="35"/>
                    <a:pt x="57" y="36"/>
                  </a:cubicBezTo>
                  <a:cubicBezTo>
                    <a:pt x="56" y="36"/>
                    <a:pt x="53" y="37"/>
                    <a:pt x="52" y="38"/>
                  </a:cubicBezTo>
                  <a:cubicBezTo>
                    <a:pt x="43" y="47"/>
                    <a:pt x="56" y="60"/>
                    <a:pt x="65" y="61"/>
                  </a:cubicBezTo>
                  <a:cubicBezTo>
                    <a:pt x="76" y="62"/>
                    <a:pt x="85" y="56"/>
                    <a:pt x="90" y="49"/>
                  </a:cubicBezTo>
                  <a:cubicBezTo>
                    <a:pt x="97" y="42"/>
                    <a:pt x="98" y="29"/>
                    <a:pt x="93" y="19"/>
                  </a:cubicBezTo>
                  <a:cubicBezTo>
                    <a:pt x="88" y="6"/>
                    <a:pt x="74" y="0"/>
                    <a:pt x="57" y="4"/>
                  </a:cubicBezTo>
                  <a:cubicBezTo>
                    <a:pt x="37" y="9"/>
                    <a:pt x="26" y="23"/>
                    <a:pt x="15" y="37"/>
                  </a:cubicBezTo>
                  <a:cubicBezTo>
                    <a:pt x="9" y="43"/>
                    <a:pt x="5" y="52"/>
                    <a:pt x="2" y="61"/>
                  </a:cubicBezTo>
                  <a:cubicBezTo>
                    <a:pt x="1" y="67"/>
                    <a:pt x="0" y="75"/>
                    <a:pt x="2" y="82"/>
                  </a:cubicBezTo>
                  <a:cubicBezTo>
                    <a:pt x="8" y="100"/>
                    <a:pt x="26" y="113"/>
                    <a:pt x="45" y="119"/>
                  </a:cubicBezTo>
                  <a:cubicBezTo>
                    <a:pt x="49" y="120"/>
                    <a:pt x="55" y="120"/>
                    <a:pt x="58" y="120"/>
                  </a:cubicBezTo>
                  <a:cubicBezTo>
                    <a:pt x="61" y="120"/>
                    <a:pt x="64" y="120"/>
                    <a:pt x="66" y="119"/>
                  </a:cubicBezTo>
                  <a:cubicBezTo>
                    <a:pt x="77" y="118"/>
                    <a:pt x="88" y="114"/>
                    <a:pt x="97" y="111"/>
                  </a:cubicBezTo>
                  <a:cubicBezTo>
                    <a:pt x="104" y="108"/>
                    <a:pt x="108" y="104"/>
                    <a:pt x="114" y="101"/>
                  </a:cubicBezTo>
                  <a:cubicBezTo>
                    <a:pt x="116" y="100"/>
                    <a:pt x="118" y="100"/>
                    <a:pt x="119" y="99"/>
                  </a:cubicBezTo>
                  <a:cubicBezTo>
                    <a:pt x="122" y="98"/>
                    <a:pt x="124" y="95"/>
                    <a:pt x="126" y="94"/>
                  </a:cubicBezTo>
                  <a:cubicBezTo>
                    <a:pt x="134" y="89"/>
                    <a:pt x="141" y="84"/>
                    <a:pt x="149" y="78"/>
                  </a:cubicBezTo>
                  <a:cubicBezTo>
                    <a:pt x="155" y="74"/>
                    <a:pt x="163" y="71"/>
                    <a:pt x="170" y="67"/>
                  </a:cubicBezTo>
                  <a:cubicBezTo>
                    <a:pt x="178" y="62"/>
                    <a:pt x="185" y="59"/>
                    <a:pt x="192" y="55"/>
                  </a:cubicBezTo>
                  <a:cubicBezTo>
                    <a:pt x="193" y="55"/>
                    <a:pt x="194" y="53"/>
                    <a:pt x="195" y="53"/>
                  </a:cubicBezTo>
                  <a:cubicBezTo>
                    <a:pt x="198" y="52"/>
                    <a:pt x="202" y="51"/>
                    <a:pt x="205" y="50"/>
                  </a:cubicBezTo>
                  <a:cubicBezTo>
                    <a:pt x="214" y="46"/>
                    <a:pt x="224" y="41"/>
                    <a:pt x="236" y="40"/>
                  </a:cubicBezTo>
                  <a:cubicBezTo>
                    <a:pt x="238" y="40"/>
                    <a:pt x="248" y="39"/>
                    <a:pt x="249" y="41"/>
                  </a:cubicBezTo>
                  <a:cubicBezTo>
                    <a:pt x="249" y="42"/>
                    <a:pt x="247" y="45"/>
                    <a:pt x="247" y="46"/>
                  </a:cubicBezTo>
                  <a:cubicBezTo>
                    <a:pt x="241" y="62"/>
                    <a:pt x="242" y="84"/>
                    <a:pt x="249" y="97"/>
                  </a:cubicBezTo>
                  <a:cubicBezTo>
                    <a:pt x="253" y="104"/>
                    <a:pt x="268" y="109"/>
                    <a:pt x="277" y="106"/>
                  </a:cubicBezTo>
                  <a:cubicBezTo>
                    <a:pt x="291" y="101"/>
                    <a:pt x="299" y="90"/>
                    <a:pt x="300" y="74"/>
                  </a:cubicBezTo>
                  <a:cubicBezTo>
                    <a:pt x="302" y="55"/>
                    <a:pt x="287" y="45"/>
                    <a:pt x="274" y="40"/>
                  </a:cubicBezTo>
                  <a:cubicBezTo>
                    <a:pt x="271" y="39"/>
                    <a:pt x="269" y="39"/>
                    <a:pt x="266" y="38"/>
                  </a:cubicBezTo>
                  <a:cubicBezTo>
                    <a:pt x="265" y="38"/>
                    <a:pt x="258" y="37"/>
                    <a:pt x="257" y="36"/>
                  </a:cubicBezTo>
                  <a:cubicBezTo>
                    <a:pt x="257" y="35"/>
                    <a:pt x="261" y="30"/>
                    <a:pt x="261" y="29"/>
                  </a:cubicBezTo>
                  <a:cubicBezTo>
                    <a:pt x="265" y="24"/>
                    <a:pt x="271" y="19"/>
                    <a:pt x="276" y="17"/>
                  </a:cubicBezTo>
                  <a:cubicBezTo>
                    <a:pt x="283" y="14"/>
                    <a:pt x="294" y="13"/>
                    <a:pt x="302" y="15"/>
                  </a:cubicBezTo>
                  <a:cubicBezTo>
                    <a:pt x="308" y="16"/>
                    <a:pt x="313" y="24"/>
                    <a:pt x="312" y="32"/>
                  </a:cubicBezTo>
                  <a:cubicBezTo>
                    <a:pt x="312" y="35"/>
                    <a:pt x="310" y="39"/>
                    <a:pt x="307" y="40"/>
                  </a:cubicBezTo>
                  <a:cubicBezTo>
                    <a:pt x="304" y="40"/>
                    <a:pt x="303" y="37"/>
                    <a:pt x="303" y="35"/>
                  </a:cubicBezTo>
                  <a:cubicBezTo>
                    <a:pt x="304" y="32"/>
                    <a:pt x="310" y="32"/>
                    <a:pt x="308" y="29"/>
                  </a:cubicBezTo>
                  <a:cubicBezTo>
                    <a:pt x="308" y="27"/>
                    <a:pt x="301" y="29"/>
                    <a:pt x="298" y="30"/>
                  </a:cubicBezTo>
                  <a:cubicBezTo>
                    <a:pt x="297" y="32"/>
                    <a:pt x="296" y="36"/>
                    <a:pt x="296" y="37"/>
                  </a:cubicBezTo>
                  <a:cubicBezTo>
                    <a:pt x="297" y="41"/>
                    <a:pt x="301" y="45"/>
                    <a:pt x="306" y="45"/>
                  </a:cubicBezTo>
                  <a:cubicBezTo>
                    <a:pt x="314" y="45"/>
                    <a:pt x="321" y="31"/>
                    <a:pt x="318" y="22"/>
                  </a:cubicBezTo>
                  <a:close/>
                  <a:moveTo>
                    <a:pt x="270" y="42"/>
                  </a:moveTo>
                  <a:cubicBezTo>
                    <a:pt x="278" y="45"/>
                    <a:pt x="289" y="51"/>
                    <a:pt x="294" y="59"/>
                  </a:cubicBezTo>
                  <a:cubicBezTo>
                    <a:pt x="298" y="67"/>
                    <a:pt x="296" y="82"/>
                    <a:pt x="292" y="89"/>
                  </a:cubicBezTo>
                  <a:cubicBezTo>
                    <a:pt x="290" y="93"/>
                    <a:pt x="287" y="97"/>
                    <a:pt x="282" y="98"/>
                  </a:cubicBezTo>
                  <a:cubicBezTo>
                    <a:pt x="270" y="99"/>
                    <a:pt x="262" y="89"/>
                    <a:pt x="258" y="82"/>
                  </a:cubicBezTo>
                  <a:cubicBezTo>
                    <a:pt x="253" y="72"/>
                    <a:pt x="252" y="59"/>
                    <a:pt x="255" y="46"/>
                  </a:cubicBezTo>
                  <a:cubicBezTo>
                    <a:pt x="255" y="45"/>
                    <a:pt x="256" y="41"/>
                    <a:pt x="257" y="41"/>
                  </a:cubicBezTo>
                  <a:cubicBezTo>
                    <a:pt x="259" y="39"/>
                    <a:pt x="267" y="41"/>
                    <a:pt x="270" y="42"/>
                  </a:cubicBezTo>
                  <a:close/>
                </a:path>
              </a:pathLst>
            </a:custGeom>
            <a:solidFill>
              <a:srgbClr val="7FC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3D9B53-FA7C-4E1B-8DF7-187572C6B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360" y="3921817"/>
              <a:ext cx="1206500" cy="461963"/>
            </a:xfrm>
            <a:custGeom>
              <a:avLst/>
              <a:gdLst>
                <a:gd name="T0" fmla="*/ 306 w 321"/>
                <a:gd name="T1" fmla="*/ 37 h 120"/>
                <a:gd name="T2" fmla="*/ 228 w 321"/>
                <a:gd name="T3" fmla="*/ 19 h 120"/>
                <a:gd name="T4" fmla="*/ 257 w 321"/>
                <a:gd name="T5" fmla="*/ 61 h 120"/>
                <a:gd name="T6" fmla="*/ 264 w 321"/>
                <a:gd name="T7" fmla="*/ 36 h 120"/>
                <a:gd name="T8" fmla="*/ 263 w 321"/>
                <a:gd name="T9" fmla="*/ 40 h 120"/>
                <a:gd name="T10" fmla="*/ 259 w 321"/>
                <a:gd name="T11" fmla="*/ 54 h 120"/>
                <a:gd name="T12" fmla="*/ 238 w 321"/>
                <a:gd name="T13" fmla="*/ 35 h 120"/>
                <a:gd name="T14" fmla="*/ 293 w 321"/>
                <a:gd name="T15" fmla="*/ 28 h 120"/>
                <a:gd name="T16" fmla="*/ 316 w 321"/>
                <a:gd name="T17" fmla="*/ 79 h 120"/>
                <a:gd name="T18" fmla="*/ 301 w 321"/>
                <a:gd name="T19" fmla="*/ 97 h 120"/>
                <a:gd name="T20" fmla="*/ 272 w 321"/>
                <a:gd name="T21" fmla="*/ 111 h 120"/>
                <a:gd name="T22" fmla="*/ 213 w 321"/>
                <a:gd name="T23" fmla="*/ 88 h 120"/>
                <a:gd name="T24" fmla="*/ 186 w 321"/>
                <a:gd name="T25" fmla="*/ 73 h 120"/>
                <a:gd name="T26" fmla="*/ 164 w 321"/>
                <a:gd name="T27" fmla="*/ 60 h 120"/>
                <a:gd name="T28" fmla="*/ 138 w 321"/>
                <a:gd name="T29" fmla="*/ 48 h 120"/>
                <a:gd name="T30" fmla="*/ 74 w 321"/>
                <a:gd name="T31" fmla="*/ 35 h 120"/>
                <a:gd name="T32" fmla="*/ 64 w 321"/>
                <a:gd name="T33" fmla="*/ 27 h 120"/>
                <a:gd name="T34" fmla="*/ 3 w 321"/>
                <a:gd name="T35" fmla="*/ 22 h 120"/>
                <a:gd name="T36" fmla="*/ 25 w 321"/>
                <a:gd name="T37" fmla="*/ 37 h 120"/>
                <a:gd name="T38" fmla="*/ 13 w 321"/>
                <a:gd name="T39" fmla="*/ 29 h 120"/>
                <a:gd name="T40" fmla="*/ 14 w 321"/>
                <a:gd name="T41" fmla="*/ 40 h 120"/>
                <a:gd name="T42" fmla="*/ 19 w 321"/>
                <a:gd name="T43" fmla="*/ 15 h 120"/>
                <a:gd name="T44" fmla="*/ 60 w 321"/>
                <a:gd name="T45" fmla="*/ 29 h 120"/>
                <a:gd name="T46" fmla="*/ 55 w 321"/>
                <a:gd name="T47" fmla="*/ 38 h 120"/>
                <a:gd name="T48" fmla="*/ 21 w 321"/>
                <a:gd name="T49" fmla="*/ 74 h 120"/>
                <a:gd name="T50" fmla="*/ 72 w 321"/>
                <a:gd name="T51" fmla="*/ 97 h 120"/>
                <a:gd name="T52" fmla="*/ 72 w 321"/>
                <a:gd name="T53" fmla="*/ 41 h 120"/>
                <a:gd name="T54" fmla="*/ 116 w 321"/>
                <a:gd name="T55" fmla="*/ 50 h 120"/>
                <a:gd name="T56" fmla="*/ 129 w 321"/>
                <a:gd name="T57" fmla="*/ 55 h 120"/>
                <a:gd name="T58" fmla="*/ 172 w 321"/>
                <a:gd name="T59" fmla="*/ 78 h 120"/>
                <a:gd name="T60" fmla="*/ 202 w 321"/>
                <a:gd name="T61" fmla="*/ 99 h 120"/>
                <a:gd name="T62" fmla="*/ 224 w 321"/>
                <a:gd name="T63" fmla="*/ 111 h 120"/>
                <a:gd name="T64" fmla="*/ 263 w 321"/>
                <a:gd name="T65" fmla="*/ 120 h 120"/>
                <a:gd name="T66" fmla="*/ 319 w 321"/>
                <a:gd name="T67" fmla="*/ 82 h 120"/>
                <a:gd name="T68" fmla="*/ 63 w 321"/>
                <a:gd name="T69" fmla="*/ 82 h 120"/>
                <a:gd name="T70" fmla="*/ 29 w 321"/>
                <a:gd name="T71" fmla="*/ 89 h 120"/>
                <a:gd name="T72" fmla="*/ 51 w 321"/>
                <a:gd name="T73" fmla="*/ 42 h 120"/>
                <a:gd name="T74" fmla="*/ 66 w 321"/>
                <a:gd name="T75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1" h="120">
                  <a:moveTo>
                    <a:pt x="319" y="61"/>
                  </a:moveTo>
                  <a:cubicBezTo>
                    <a:pt x="316" y="52"/>
                    <a:pt x="312" y="43"/>
                    <a:pt x="306" y="37"/>
                  </a:cubicBezTo>
                  <a:cubicBezTo>
                    <a:pt x="295" y="23"/>
                    <a:pt x="284" y="9"/>
                    <a:pt x="264" y="4"/>
                  </a:cubicBezTo>
                  <a:cubicBezTo>
                    <a:pt x="247" y="0"/>
                    <a:pt x="233" y="6"/>
                    <a:pt x="228" y="19"/>
                  </a:cubicBezTo>
                  <a:cubicBezTo>
                    <a:pt x="223" y="29"/>
                    <a:pt x="224" y="42"/>
                    <a:pt x="231" y="49"/>
                  </a:cubicBezTo>
                  <a:cubicBezTo>
                    <a:pt x="236" y="56"/>
                    <a:pt x="245" y="62"/>
                    <a:pt x="257" y="61"/>
                  </a:cubicBezTo>
                  <a:cubicBezTo>
                    <a:pt x="265" y="60"/>
                    <a:pt x="278" y="47"/>
                    <a:pt x="269" y="38"/>
                  </a:cubicBezTo>
                  <a:cubicBezTo>
                    <a:pt x="268" y="37"/>
                    <a:pt x="266" y="36"/>
                    <a:pt x="264" y="36"/>
                  </a:cubicBezTo>
                  <a:cubicBezTo>
                    <a:pt x="261" y="35"/>
                    <a:pt x="254" y="38"/>
                    <a:pt x="257" y="41"/>
                  </a:cubicBezTo>
                  <a:cubicBezTo>
                    <a:pt x="259" y="43"/>
                    <a:pt x="260" y="40"/>
                    <a:pt x="263" y="40"/>
                  </a:cubicBezTo>
                  <a:cubicBezTo>
                    <a:pt x="265" y="41"/>
                    <a:pt x="267" y="43"/>
                    <a:pt x="267" y="46"/>
                  </a:cubicBezTo>
                  <a:cubicBezTo>
                    <a:pt x="267" y="50"/>
                    <a:pt x="262" y="53"/>
                    <a:pt x="259" y="54"/>
                  </a:cubicBezTo>
                  <a:cubicBezTo>
                    <a:pt x="249" y="55"/>
                    <a:pt x="240" y="47"/>
                    <a:pt x="238" y="40"/>
                  </a:cubicBezTo>
                  <a:cubicBezTo>
                    <a:pt x="238" y="39"/>
                    <a:pt x="238" y="37"/>
                    <a:pt x="238" y="35"/>
                  </a:cubicBezTo>
                  <a:cubicBezTo>
                    <a:pt x="238" y="24"/>
                    <a:pt x="248" y="16"/>
                    <a:pt x="261" y="16"/>
                  </a:cubicBezTo>
                  <a:cubicBezTo>
                    <a:pt x="274" y="16"/>
                    <a:pt x="284" y="22"/>
                    <a:pt x="293" y="28"/>
                  </a:cubicBezTo>
                  <a:cubicBezTo>
                    <a:pt x="295" y="30"/>
                    <a:pt x="300" y="35"/>
                    <a:pt x="302" y="37"/>
                  </a:cubicBezTo>
                  <a:cubicBezTo>
                    <a:pt x="309" y="47"/>
                    <a:pt x="320" y="62"/>
                    <a:pt x="316" y="79"/>
                  </a:cubicBezTo>
                  <a:cubicBezTo>
                    <a:pt x="315" y="81"/>
                    <a:pt x="312" y="86"/>
                    <a:pt x="310" y="89"/>
                  </a:cubicBezTo>
                  <a:cubicBezTo>
                    <a:pt x="308" y="92"/>
                    <a:pt x="304" y="95"/>
                    <a:pt x="301" y="97"/>
                  </a:cubicBezTo>
                  <a:cubicBezTo>
                    <a:pt x="298" y="100"/>
                    <a:pt x="294" y="103"/>
                    <a:pt x="290" y="105"/>
                  </a:cubicBezTo>
                  <a:cubicBezTo>
                    <a:pt x="285" y="108"/>
                    <a:pt x="278" y="111"/>
                    <a:pt x="272" y="111"/>
                  </a:cubicBezTo>
                  <a:cubicBezTo>
                    <a:pt x="265" y="111"/>
                    <a:pt x="257" y="108"/>
                    <a:pt x="250" y="106"/>
                  </a:cubicBezTo>
                  <a:cubicBezTo>
                    <a:pt x="236" y="101"/>
                    <a:pt x="225" y="95"/>
                    <a:pt x="213" y="88"/>
                  </a:cubicBezTo>
                  <a:cubicBezTo>
                    <a:pt x="208" y="85"/>
                    <a:pt x="203" y="80"/>
                    <a:pt x="198" y="77"/>
                  </a:cubicBezTo>
                  <a:cubicBezTo>
                    <a:pt x="194" y="75"/>
                    <a:pt x="190" y="74"/>
                    <a:pt x="186" y="73"/>
                  </a:cubicBezTo>
                  <a:cubicBezTo>
                    <a:pt x="184" y="71"/>
                    <a:pt x="182" y="69"/>
                    <a:pt x="180" y="68"/>
                  </a:cubicBezTo>
                  <a:cubicBezTo>
                    <a:pt x="175" y="65"/>
                    <a:pt x="169" y="63"/>
                    <a:pt x="164" y="60"/>
                  </a:cubicBezTo>
                  <a:cubicBezTo>
                    <a:pt x="160" y="58"/>
                    <a:pt x="157" y="54"/>
                    <a:pt x="154" y="53"/>
                  </a:cubicBezTo>
                  <a:cubicBezTo>
                    <a:pt x="149" y="51"/>
                    <a:pt x="143" y="49"/>
                    <a:pt x="138" y="48"/>
                  </a:cubicBezTo>
                  <a:cubicBezTo>
                    <a:pt x="128" y="45"/>
                    <a:pt x="118" y="41"/>
                    <a:pt x="106" y="39"/>
                  </a:cubicBezTo>
                  <a:cubicBezTo>
                    <a:pt x="95" y="37"/>
                    <a:pt x="86" y="34"/>
                    <a:pt x="74" y="35"/>
                  </a:cubicBezTo>
                  <a:cubicBezTo>
                    <a:pt x="73" y="35"/>
                    <a:pt x="71" y="36"/>
                    <a:pt x="70" y="36"/>
                  </a:cubicBezTo>
                  <a:cubicBezTo>
                    <a:pt x="68" y="35"/>
                    <a:pt x="65" y="29"/>
                    <a:pt x="64" y="27"/>
                  </a:cubicBezTo>
                  <a:cubicBezTo>
                    <a:pt x="56" y="17"/>
                    <a:pt x="42" y="7"/>
                    <a:pt x="23" y="9"/>
                  </a:cubicBezTo>
                  <a:cubicBezTo>
                    <a:pt x="13" y="10"/>
                    <a:pt x="6" y="14"/>
                    <a:pt x="3" y="22"/>
                  </a:cubicBezTo>
                  <a:cubicBezTo>
                    <a:pt x="0" y="31"/>
                    <a:pt x="8" y="45"/>
                    <a:pt x="15" y="45"/>
                  </a:cubicBezTo>
                  <a:cubicBezTo>
                    <a:pt x="20" y="45"/>
                    <a:pt x="24" y="41"/>
                    <a:pt x="25" y="37"/>
                  </a:cubicBezTo>
                  <a:cubicBezTo>
                    <a:pt x="25" y="36"/>
                    <a:pt x="25" y="32"/>
                    <a:pt x="23" y="30"/>
                  </a:cubicBezTo>
                  <a:cubicBezTo>
                    <a:pt x="21" y="29"/>
                    <a:pt x="13" y="27"/>
                    <a:pt x="13" y="29"/>
                  </a:cubicBezTo>
                  <a:cubicBezTo>
                    <a:pt x="11" y="32"/>
                    <a:pt x="18" y="32"/>
                    <a:pt x="18" y="35"/>
                  </a:cubicBezTo>
                  <a:cubicBezTo>
                    <a:pt x="18" y="37"/>
                    <a:pt x="17" y="40"/>
                    <a:pt x="14" y="40"/>
                  </a:cubicBezTo>
                  <a:cubicBezTo>
                    <a:pt x="11" y="39"/>
                    <a:pt x="9" y="35"/>
                    <a:pt x="9" y="32"/>
                  </a:cubicBezTo>
                  <a:cubicBezTo>
                    <a:pt x="8" y="24"/>
                    <a:pt x="13" y="16"/>
                    <a:pt x="19" y="15"/>
                  </a:cubicBezTo>
                  <a:cubicBezTo>
                    <a:pt x="27" y="13"/>
                    <a:pt x="38" y="14"/>
                    <a:pt x="45" y="17"/>
                  </a:cubicBezTo>
                  <a:cubicBezTo>
                    <a:pt x="50" y="19"/>
                    <a:pt x="56" y="24"/>
                    <a:pt x="60" y="29"/>
                  </a:cubicBezTo>
                  <a:cubicBezTo>
                    <a:pt x="61" y="30"/>
                    <a:pt x="64" y="35"/>
                    <a:pt x="64" y="36"/>
                  </a:cubicBezTo>
                  <a:cubicBezTo>
                    <a:pt x="63" y="37"/>
                    <a:pt x="57" y="38"/>
                    <a:pt x="55" y="38"/>
                  </a:cubicBezTo>
                  <a:cubicBezTo>
                    <a:pt x="52" y="39"/>
                    <a:pt x="50" y="39"/>
                    <a:pt x="47" y="40"/>
                  </a:cubicBezTo>
                  <a:cubicBezTo>
                    <a:pt x="34" y="45"/>
                    <a:pt x="20" y="55"/>
                    <a:pt x="21" y="74"/>
                  </a:cubicBezTo>
                  <a:cubicBezTo>
                    <a:pt x="22" y="90"/>
                    <a:pt x="30" y="101"/>
                    <a:pt x="44" y="106"/>
                  </a:cubicBezTo>
                  <a:cubicBezTo>
                    <a:pt x="53" y="109"/>
                    <a:pt x="68" y="104"/>
                    <a:pt x="72" y="97"/>
                  </a:cubicBezTo>
                  <a:cubicBezTo>
                    <a:pt x="80" y="84"/>
                    <a:pt x="80" y="62"/>
                    <a:pt x="74" y="46"/>
                  </a:cubicBezTo>
                  <a:cubicBezTo>
                    <a:pt x="74" y="45"/>
                    <a:pt x="72" y="42"/>
                    <a:pt x="72" y="41"/>
                  </a:cubicBezTo>
                  <a:cubicBezTo>
                    <a:pt x="73" y="39"/>
                    <a:pt x="83" y="40"/>
                    <a:pt x="85" y="40"/>
                  </a:cubicBezTo>
                  <a:cubicBezTo>
                    <a:pt x="97" y="41"/>
                    <a:pt x="107" y="46"/>
                    <a:pt x="116" y="50"/>
                  </a:cubicBezTo>
                  <a:cubicBezTo>
                    <a:pt x="119" y="51"/>
                    <a:pt x="123" y="52"/>
                    <a:pt x="126" y="53"/>
                  </a:cubicBezTo>
                  <a:cubicBezTo>
                    <a:pt x="127" y="53"/>
                    <a:pt x="128" y="55"/>
                    <a:pt x="129" y="55"/>
                  </a:cubicBezTo>
                  <a:cubicBezTo>
                    <a:pt x="136" y="59"/>
                    <a:pt x="143" y="62"/>
                    <a:pt x="151" y="67"/>
                  </a:cubicBezTo>
                  <a:cubicBezTo>
                    <a:pt x="158" y="71"/>
                    <a:pt x="166" y="74"/>
                    <a:pt x="172" y="78"/>
                  </a:cubicBezTo>
                  <a:cubicBezTo>
                    <a:pt x="180" y="84"/>
                    <a:pt x="187" y="89"/>
                    <a:pt x="195" y="94"/>
                  </a:cubicBezTo>
                  <a:cubicBezTo>
                    <a:pt x="197" y="95"/>
                    <a:pt x="199" y="98"/>
                    <a:pt x="202" y="99"/>
                  </a:cubicBezTo>
                  <a:cubicBezTo>
                    <a:pt x="203" y="100"/>
                    <a:pt x="205" y="100"/>
                    <a:pt x="207" y="101"/>
                  </a:cubicBezTo>
                  <a:cubicBezTo>
                    <a:pt x="213" y="104"/>
                    <a:pt x="217" y="108"/>
                    <a:pt x="224" y="111"/>
                  </a:cubicBezTo>
                  <a:cubicBezTo>
                    <a:pt x="233" y="114"/>
                    <a:pt x="244" y="118"/>
                    <a:pt x="255" y="119"/>
                  </a:cubicBezTo>
                  <a:cubicBezTo>
                    <a:pt x="257" y="120"/>
                    <a:pt x="260" y="120"/>
                    <a:pt x="263" y="120"/>
                  </a:cubicBezTo>
                  <a:cubicBezTo>
                    <a:pt x="266" y="120"/>
                    <a:pt x="273" y="120"/>
                    <a:pt x="276" y="119"/>
                  </a:cubicBezTo>
                  <a:cubicBezTo>
                    <a:pt x="295" y="113"/>
                    <a:pt x="313" y="100"/>
                    <a:pt x="319" y="82"/>
                  </a:cubicBezTo>
                  <a:cubicBezTo>
                    <a:pt x="321" y="75"/>
                    <a:pt x="320" y="67"/>
                    <a:pt x="319" y="61"/>
                  </a:cubicBezTo>
                  <a:close/>
                  <a:moveTo>
                    <a:pt x="63" y="82"/>
                  </a:moveTo>
                  <a:cubicBezTo>
                    <a:pt x="59" y="89"/>
                    <a:pt x="51" y="99"/>
                    <a:pt x="39" y="98"/>
                  </a:cubicBezTo>
                  <a:cubicBezTo>
                    <a:pt x="34" y="97"/>
                    <a:pt x="31" y="93"/>
                    <a:pt x="29" y="89"/>
                  </a:cubicBezTo>
                  <a:cubicBezTo>
                    <a:pt x="25" y="82"/>
                    <a:pt x="23" y="67"/>
                    <a:pt x="27" y="59"/>
                  </a:cubicBezTo>
                  <a:cubicBezTo>
                    <a:pt x="32" y="51"/>
                    <a:pt x="43" y="45"/>
                    <a:pt x="51" y="42"/>
                  </a:cubicBezTo>
                  <a:cubicBezTo>
                    <a:pt x="54" y="41"/>
                    <a:pt x="62" y="39"/>
                    <a:pt x="64" y="41"/>
                  </a:cubicBezTo>
                  <a:cubicBezTo>
                    <a:pt x="65" y="41"/>
                    <a:pt x="66" y="45"/>
                    <a:pt x="66" y="46"/>
                  </a:cubicBezTo>
                  <a:cubicBezTo>
                    <a:pt x="69" y="59"/>
                    <a:pt x="68" y="72"/>
                    <a:pt x="63" y="82"/>
                  </a:cubicBezTo>
                  <a:close/>
                </a:path>
              </a:pathLst>
            </a:custGeom>
            <a:solidFill>
              <a:srgbClr val="7FC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51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Group 74">
            <a:extLst>
              <a:ext uri="{FF2B5EF4-FFF2-40B4-BE49-F238E27FC236}">
                <a16:creationId xmlns:a16="http://schemas.microsoft.com/office/drawing/2014/main" id="{FBA5B0A2-543B-4F45-B9C9-86AC4031B4CC}"/>
              </a:ext>
            </a:extLst>
          </p:cNvPr>
          <p:cNvGrpSpPr/>
          <p:nvPr/>
        </p:nvGrpSpPr>
        <p:grpSpPr>
          <a:xfrm>
            <a:off x="1000916" y="1251318"/>
            <a:ext cx="5095083" cy="842127"/>
            <a:chOff x="336337" y="2984337"/>
            <a:chExt cx="3822307" cy="631760"/>
          </a:xfrm>
        </p:grpSpPr>
        <p:sp>
          <p:nvSpPr>
            <p:cNvPr id="24" name="文本框 11">
              <a:extLst>
                <a:ext uri="{FF2B5EF4-FFF2-40B4-BE49-F238E27FC236}">
                  <a16:creationId xmlns:a16="http://schemas.microsoft.com/office/drawing/2014/main" id="{A97E1BDB-4434-4341-8274-19273BC94D0A}"/>
                </a:ext>
              </a:extLst>
            </p:cNvPr>
            <p:cNvSpPr txBox="1"/>
            <p:nvPr/>
          </p:nvSpPr>
          <p:spPr>
            <a:xfrm>
              <a:off x="336337" y="2984337"/>
              <a:ext cx="1485408" cy="23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用户第一次消费的月份</a:t>
              </a: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2A29F63C-1D9F-40A2-BBDD-579442D88973}"/>
                </a:ext>
              </a:extLst>
            </p:cNvPr>
            <p:cNvSpPr/>
            <p:nvPr/>
          </p:nvSpPr>
          <p:spPr>
            <a:xfrm>
              <a:off x="336813" y="3173457"/>
              <a:ext cx="3821831" cy="44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df.groupby(by='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')['month'].min().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value_counts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74">
            <a:extLst>
              <a:ext uri="{FF2B5EF4-FFF2-40B4-BE49-F238E27FC236}">
                <a16:creationId xmlns:a16="http://schemas.microsoft.com/office/drawing/2014/main" id="{C8BE3A9C-568F-4A9F-BEF8-869B44B10D66}"/>
              </a:ext>
            </a:extLst>
          </p:cNvPr>
          <p:cNvGrpSpPr/>
          <p:nvPr/>
        </p:nvGrpSpPr>
        <p:grpSpPr>
          <a:xfrm>
            <a:off x="6528085" y="1251318"/>
            <a:ext cx="4662364" cy="842127"/>
            <a:chOff x="336337" y="2984337"/>
            <a:chExt cx="3497683" cy="631760"/>
          </a:xfrm>
        </p:grpSpPr>
        <p:sp>
          <p:nvSpPr>
            <p:cNvPr id="32" name="文本框 11">
              <a:extLst>
                <a:ext uri="{FF2B5EF4-FFF2-40B4-BE49-F238E27FC236}">
                  <a16:creationId xmlns:a16="http://schemas.microsoft.com/office/drawing/2014/main" id="{3E536785-F164-4022-96AB-37B114315802}"/>
                </a:ext>
              </a:extLst>
            </p:cNvPr>
            <p:cNvSpPr txBox="1"/>
            <p:nvPr/>
          </p:nvSpPr>
          <p:spPr>
            <a:xfrm>
              <a:off x="336337" y="2984337"/>
              <a:ext cx="1620096" cy="23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用户最后一次消费的月份</a:t>
              </a:r>
            </a:p>
          </p:txBody>
        </p:sp>
        <p:sp>
          <p:nvSpPr>
            <p:cNvPr id="33" name="矩形 9">
              <a:extLst>
                <a:ext uri="{FF2B5EF4-FFF2-40B4-BE49-F238E27FC236}">
                  <a16:creationId xmlns:a16="http://schemas.microsoft.com/office/drawing/2014/main" id="{5FD04203-046A-4FDD-8F1A-C692358D2EA6}"/>
                </a:ext>
              </a:extLst>
            </p:cNvPr>
            <p:cNvSpPr/>
            <p:nvPr/>
          </p:nvSpPr>
          <p:spPr>
            <a:xfrm>
              <a:off x="336813" y="3173457"/>
              <a:ext cx="3497207" cy="44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df.groupby(by='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')['month'].max().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value_counts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315ED88-002F-4D53-9D08-A49FD165E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974" y="2379489"/>
            <a:ext cx="3766011" cy="1355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BAD4C9-FC20-42B2-A482-AC7808C12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104" y="2139582"/>
            <a:ext cx="2029094" cy="42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新老客户的占比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236307" y="166118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如何判断一个用户是新客户还是老客户？</a:t>
            </a: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8A15DBD7-FC23-4F7E-AC01-17D7C40CD3FB}"/>
              </a:ext>
            </a:extLst>
          </p:cNvPr>
          <p:cNvSpPr txBox="1"/>
          <p:nvPr/>
        </p:nvSpPr>
        <p:spPr>
          <a:xfrm>
            <a:off x="1236308" y="2071052"/>
            <a:ext cx="101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如果第一次购买的时间和最后一次购买的时间相同，那么证明这个人只买了一次，那对于平台来说就属于新用户</a:t>
            </a: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D0730449-4416-4019-8051-9C4F97C43AD6}"/>
              </a:ext>
            </a:extLst>
          </p:cNvPr>
          <p:cNvSpPr txBox="1"/>
          <p:nvPr/>
        </p:nvSpPr>
        <p:spPr>
          <a:xfrm>
            <a:off x="1038406" y="2828835"/>
            <a:ext cx="10313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#agg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对分组后的结果进行多种指定聚合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new_old_user_df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df.groupby(by='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user_id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')['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'].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(['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min','max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’])</a:t>
            </a:r>
          </a:p>
          <a:p>
            <a:pPr algn="l"/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统计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的个数</a:t>
            </a:r>
          </a:p>
          <a:p>
            <a:pPr algn="l"/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new_old_user_df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['min'] ==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new_old_user_df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['max']).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value_counts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3B2142-A438-481A-A54D-8C1093E01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513" y="4563234"/>
            <a:ext cx="3334833" cy="10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236308" y="1661185"/>
            <a:ext cx="10226019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模型是衡量客户价值和客户创利能力的重要工具和手段。在众多的客户关系管理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(CRM)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的分析模式中，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模型是被广泛提到的。该机械模型通过一个客户的近期购买行为、购买的总体频率以及花了多少钱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项指标来描述该客户的价值状况。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最近一次消费 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(Recency)——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最后一次交易距离今天的间隔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消费频率 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(Frequency)——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用户消费总次数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消费金额 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(Monetary)——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用户消费总金额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F888E-3512-423C-897E-B946B5259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535" y="2958010"/>
            <a:ext cx="3428388" cy="33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236308" y="1661185"/>
            <a:ext cx="2575201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'111':'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重要价值客户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'011':'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重要保持客户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'101':'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重要挽留客户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'001':'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重要发展客户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'110':'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一般价值客户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'010':'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一般保持客户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'100':'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一般挽留客户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'000':'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一般发展客户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872F1FEF-FC1D-41FF-BB88-CEA2E993CA86}"/>
              </a:ext>
            </a:extLst>
          </p:cNvPr>
          <p:cNvSpPr txBox="1"/>
          <p:nvPr/>
        </p:nvSpPr>
        <p:spPr>
          <a:xfrm>
            <a:off x="3811509" y="1785300"/>
            <a:ext cx="714733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这里采用均值方案，将数据减去该列平均值，如果大于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则该项值为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，否则为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，根据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三项数据将用户分为八种用户类型。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A1D49-AB1D-4FC2-9F34-024FED4C3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919" y="2884908"/>
            <a:ext cx="4770327" cy="32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5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832919" y="132710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操作步骤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zh-CN" altLang="en-US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872F1FEF-FC1D-41FF-BB88-CEA2E993CA86}"/>
              </a:ext>
            </a:extLst>
          </p:cNvPr>
          <p:cNvSpPr txBox="1"/>
          <p:nvPr/>
        </p:nvSpPr>
        <p:spPr>
          <a:xfrm>
            <a:off x="832919" y="1785300"/>
            <a:ext cx="1012592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df.pivot_table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(index='user_id',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aggfunc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={'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order_product':'sum','order_amount':'sum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’,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order_dt':"max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"})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C819DEC7-927A-4743-B113-F751891C5FB5}"/>
              </a:ext>
            </a:extLst>
          </p:cNvPr>
          <p:cNvSpPr txBox="1"/>
          <p:nvPr/>
        </p:nvSpPr>
        <p:spPr>
          <a:xfrm>
            <a:off x="832919" y="2613226"/>
            <a:ext cx="1012592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使用透视表，拿出对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模型有用的数据。</a:t>
            </a: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517DF14D-DC4C-4053-9352-906BDE3B166F}"/>
              </a:ext>
            </a:extLst>
          </p:cNvPr>
          <p:cNvSpPr txBox="1"/>
          <p:nvPr/>
        </p:nvSpPr>
        <p:spPr>
          <a:xfrm>
            <a:off x="832919" y="339209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操作步骤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10E3567D-50CC-40F2-B6EC-B3209AEF29DF}"/>
              </a:ext>
            </a:extLst>
          </p:cNvPr>
          <p:cNvSpPr txBox="1"/>
          <p:nvPr/>
        </p:nvSpPr>
        <p:spPr>
          <a:xfrm>
            <a:off x="832919" y="3815796"/>
            <a:ext cx="1012592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df['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'].max() #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今天的日期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['R'] = -(df.groupby(by='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user_id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')['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'].max() -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)/np.timedelta64(1,'D')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D41531DF-1CD2-4580-BE17-6094C8937B4D}"/>
              </a:ext>
            </a:extLst>
          </p:cNvPr>
          <p:cNvSpPr txBox="1"/>
          <p:nvPr/>
        </p:nvSpPr>
        <p:spPr>
          <a:xfrm>
            <a:off x="832919" y="4744569"/>
            <a:ext cx="1012592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列，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为最后一次交易距今日的时间，对于数据来讲，日期最大值为今日</a:t>
            </a: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2E756B9A-2EA8-4746-9C7C-8BACCA3AB2FB}"/>
              </a:ext>
            </a:extLst>
          </p:cNvPr>
          <p:cNvSpPr txBox="1"/>
          <p:nvPr/>
        </p:nvSpPr>
        <p:spPr>
          <a:xfrm>
            <a:off x="832918" y="541764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操作步骤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3922D5A0-F400-4290-8FE1-911254B6A482}"/>
              </a:ext>
            </a:extLst>
          </p:cNvPr>
          <p:cNvSpPr txBox="1"/>
          <p:nvPr/>
        </p:nvSpPr>
        <p:spPr>
          <a:xfrm>
            <a:off x="832918" y="5771683"/>
            <a:ext cx="1012592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记得将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列删除，这一列是为了计算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列而存在的</a:t>
            </a:r>
          </a:p>
        </p:txBody>
      </p:sp>
    </p:spTree>
    <p:extLst>
      <p:ext uri="{BB962C8B-B14F-4D97-AF65-F5344CB8AC3E}">
        <p14:creationId xmlns:p14="http://schemas.microsoft.com/office/powerpoint/2010/main" val="429166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用户消费行为分析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832919" y="132710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操作步骤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endParaRPr lang="zh-CN" altLang="en-US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3922D5A0-F400-4290-8FE1-911254B6A482}"/>
              </a:ext>
            </a:extLst>
          </p:cNvPr>
          <p:cNvSpPr txBox="1"/>
          <p:nvPr/>
        </p:nvSpPr>
        <p:spPr>
          <a:xfrm>
            <a:off x="774070" y="5388688"/>
            <a:ext cx="1012592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['label'] 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rfm.apply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(lambda x : x -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x.mean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()).apply(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rfm_func,axis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1)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0A67CF-210E-45DE-AC53-3C656A084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18" y="1831712"/>
            <a:ext cx="4173648" cy="2912092"/>
          </a:xfrm>
          <a:prstGeom prst="rect">
            <a:avLst/>
          </a:prstGeom>
        </p:spPr>
      </p:pic>
      <p:sp>
        <p:nvSpPr>
          <p:cNvPr id="23" name="文本框 11">
            <a:extLst>
              <a:ext uri="{FF2B5EF4-FFF2-40B4-BE49-F238E27FC236}">
                <a16:creationId xmlns:a16="http://schemas.microsoft.com/office/drawing/2014/main" id="{3DE7A401-7F3A-417E-A651-949361D2A735}"/>
              </a:ext>
            </a:extLst>
          </p:cNvPr>
          <p:cNvSpPr txBox="1"/>
          <p:nvPr/>
        </p:nvSpPr>
        <p:spPr>
          <a:xfrm>
            <a:off x="774070" y="4836792"/>
            <a:ext cx="1012592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使用固定的函数来计算用户层级</a:t>
            </a:r>
          </a:p>
        </p:txBody>
      </p:sp>
    </p:spTree>
    <p:extLst>
      <p:ext uri="{BB962C8B-B14F-4D97-AF65-F5344CB8AC3E}">
        <p14:creationId xmlns:p14="http://schemas.microsoft.com/office/powerpoint/2010/main" val="252968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用户的生命周期模型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236308" y="1661185"/>
            <a:ext cx="1004431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unreg: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观望用户（前两月没买，第三个月才第一次买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则用户前两个月为观望用户）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unactive: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首月购买后，后序月份没有购买则在没有购买的月份中该用户的为非活跃用户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当前月就进行首次购买的用户在当前月为新用户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连续月份购买的用户在这些月中为活跃用户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return: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购买之后间隔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月再次购买的第一个月份为该月份的回头客</a:t>
            </a: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64E3D2BE-7C44-48CD-858A-280BABE9703E}"/>
              </a:ext>
            </a:extLst>
          </p:cNvPr>
          <p:cNvSpPr txBox="1"/>
          <p:nvPr/>
        </p:nvSpPr>
        <p:spPr>
          <a:xfrm>
            <a:off x="1322860" y="4256444"/>
            <a:ext cx="10044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分析用户每个月份是否有消费，如果有则为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，没有则为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根据以上规则计算用户在当月的生命周期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22113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统计每个用户每个月的消费次数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171852" y="1726671"/>
            <a:ext cx="10044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user_month_count_df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df.pivot_table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(index='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user_id',values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order_dt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’,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aggfunc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='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count',columns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='month').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fillna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(0)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DD609-D6D5-4EE2-9CDD-4FFD03D46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449" y="2826279"/>
            <a:ext cx="9591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统计每个用户每个月是否消费，消费记录为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否则记录为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endParaRPr lang="zh-CN" altLang="en-US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FB5FAD8F-BFCA-4B67-991D-6822DCED29ED}"/>
              </a:ext>
            </a:extLst>
          </p:cNvPr>
          <p:cNvSpPr txBox="1"/>
          <p:nvPr/>
        </p:nvSpPr>
        <p:spPr>
          <a:xfrm>
            <a:off x="1171852" y="1726671"/>
            <a:ext cx="100443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df_purchase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user_month_count_df.applymap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(lambda x:1 if x &gt;= 1 else 0)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8494B-4CF9-4B64-9952-A8181D008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852" y="2901285"/>
            <a:ext cx="9639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A97E1BDB-4434-4341-8274-19273BC94D0A}"/>
              </a:ext>
            </a:extLst>
          </p:cNvPr>
          <p:cNvSpPr txBox="1"/>
          <p:nvPr/>
        </p:nvSpPr>
        <p:spPr>
          <a:xfrm>
            <a:off x="1000916" y="12513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根据算法计算用户的生命周期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E75F92-27C1-404C-89A3-9A28C8EE9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765" y="1509086"/>
            <a:ext cx="4048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8533EA-16AA-4AA0-B1BE-862F3A514C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4895678"/>
          </a:xfrm>
          <a:prstGeom prst="rect">
            <a:avLst/>
          </a:prstGeom>
        </p:spPr>
      </p:pic>
      <p:sp>
        <p:nvSpPr>
          <p:cNvPr id="50" name="折角形 1">
            <a:extLst>
              <a:ext uri="{FF2B5EF4-FFF2-40B4-BE49-F238E27FC236}">
                <a16:creationId xmlns:a16="http://schemas.microsoft.com/office/drawing/2014/main" id="{058D578C-A17F-4472-83B9-D1E49C9AB3E9}"/>
              </a:ext>
            </a:extLst>
          </p:cNvPr>
          <p:cNvSpPr/>
          <p:nvPr/>
        </p:nvSpPr>
        <p:spPr>
          <a:xfrm>
            <a:off x="2881917" y="3111515"/>
            <a:ext cx="6486525" cy="2234565"/>
          </a:xfrm>
          <a:prstGeom prst="foldedCorner">
            <a:avLst/>
          </a:prstGeom>
          <a:noFill/>
          <a:ln w="28575">
            <a:solidFill>
              <a:srgbClr val="185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6550D1-A6E5-4492-B029-E5F11248F12E}"/>
              </a:ext>
            </a:extLst>
          </p:cNvPr>
          <p:cNvSpPr txBox="1"/>
          <p:nvPr/>
        </p:nvSpPr>
        <p:spPr>
          <a:xfrm>
            <a:off x="3193067" y="3567445"/>
            <a:ext cx="15760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dirty="0">
                <a:solidFill>
                  <a:srgbClr val="185C99"/>
                </a:solidFill>
                <a:latin typeface="Broadway" panose="04040905080B02020502" charset="0"/>
              </a:rPr>
              <a:t>01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5CB609A-7B46-4B74-82E5-C49D788C04BC}"/>
              </a:ext>
            </a:extLst>
          </p:cNvPr>
          <p:cNvCxnSpPr/>
          <p:nvPr/>
        </p:nvCxnSpPr>
        <p:spPr>
          <a:xfrm>
            <a:off x="4926617" y="3653805"/>
            <a:ext cx="0" cy="1151255"/>
          </a:xfrm>
          <a:prstGeom prst="line">
            <a:avLst/>
          </a:prstGeom>
          <a:ln w="12700">
            <a:solidFill>
              <a:srgbClr val="497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FBDB6D1-09EB-4F3E-BD2A-83604335B3B9}"/>
              </a:ext>
            </a:extLst>
          </p:cNvPr>
          <p:cNvSpPr txBox="1"/>
          <p:nvPr/>
        </p:nvSpPr>
        <p:spPr>
          <a:xfrm>
            <a:off x="5217447" y="3653805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8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数字化营销</a:t>
            </a:r>
            <a:endParaRPr lang="zh-CN" altLang="en-US" sz="28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2989D8-D659-4243-BAD0-AFDCEE5FCB40}"/>
              </a:ext>
            </a:extLst>
          </p:cNvPr>
          <p:cNvSpPr txBox="1"/>
          <p:nvPr/>
        </p:nvSpPr>
        <p:spPr>
          <a:xfrm>
            <a:off x="5217447" y="4205033"/>
            <a:ext cx="3774153" cy="52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如何实现数字化营销：建立数字化接触点、实现用户数字化、打通营销数据链</a:t>
            </a:r>
            <a:endParaRPr lang="zh-CN" altLang="en-US" sz="105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9204" y="5699464"/>
            <a:ext cx="314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EFCF3"/>
                </a:solidFill>
                <a:latin typeface="Montserrat Extra Bold" panose="00000900000000000000" pitchFamily="50" charset="-94"/>
              </a:rPr>
              <a:t>https://www.ypppt.com/</a:t>
            </a:r>
            <a:endParaRPr lang="zh-CN" altLang="en-US" sz="1600" dirty="0">
              <a:solidFill>
                <a:srgbClr val="FEFCF3"/>
              </a:solidFill>
              <a:latin typeface="Montserrat Extra Bold" panose="000009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35774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D38BF-84A3-44BA-9235-569C8C49D46B}"/>
              </a:ext>
            </a:extLst>
          </p:cNvPr>
          <p:cNvSpPr txBox="1"/>
          <p:nvPr/>
        </p:nvSpPr>
        <p:spPr>
          <a:xfrm>
            <a:off x="914400" y="1969399"/>
            <a:ext cx="10590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df_purchase_new = DataFrame(data=pivoted_status.values.tolist(),</a:t>
            </a:r>
            <a:endParaRPr lang="en-US" altLang="zh-CN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index=df_purchase.index,columns=df_purchase.columns)</a:t>
            </a: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391C8B41-8343-4BDA-8663-5C361A32AC9E}"/>
              </a:ext>
            </a:extLst>
          </p:cNvPr>
          <p:cNvSpPr txBox="1"/>
          <p:nvPr/>
        </p:nvSpPr>
        <p:spPr>
          <a:xfrm>
            <a:off x="617854" y="1289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转成矩阵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F5E7CE-086C-44EE-8115-C657CEA8A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926017"/>
            <a:ext cx="9563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1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用户生命周期分析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D38BF-84A3-44BA-9235-569C8C49D46B}"/>
              </a:ext>
            </a:extLst>
          </p:cNvPr>
          <p:cNvSpPr txBox="1"/>
          <p:nvPr/>
        </p:nvSpPr>
        <p:spPr>
          <a:xfrm>
            <a:off x="914400" y="1969399"/>
            <a:ext cx="1059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purchase_status_ct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df_purchase_new.apply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(lambda x : 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pd.value_counts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(x)).</a:t>
            </a:r>
            <a:r>
              <a:rPr lang="en-US" altLang="zh-CN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fillna</a:t>
            </a:r>
            <a:r>
              <a:rPr lang="en-US" altLang="zh-CN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</a:rPr>
              <a:t>(0)</a:t>
            </a:r>
            <a:endParaRPr lang="zh-CN" altLang="en-US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391C8B41-8343-4BDA-8663-5C361A32AC9E}"/>
              </a:ext>
            </a:extLst>
          </p:cNvPr>
          <p:cNvSpPr txBox="1"/>
          <p:nvPr/>
        </p:nvSpPr>
        <p:spPr>
          <a:xfrm>
            <a:off x="914400" y="148746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统计每个月份，各个生命周期的用户的数量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95E02-5A7E-4FAD-B44C-69186B2E1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852" y="2982448"/>
            <a:ext cx="9572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391C8B41-8343-4BDA-8663-5C361A32AC9E}"/>
              </a:ext>
            </a:extLst>
          </p:cNvPr>
          <p:cNvSpPr txBox="1"/>
          <p:nvPr/>
        </p:nvSpPr>
        <p:spPr>
          <a:xfrm>
            <a:off x="914400" y="1487467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提供了一份网上购物的订单数据，共有四列，分别为：</a:t>
            </a:r>
            <a:endParaRPr lang="en-US" altLang="zh-CN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CustomerID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：用户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</a:p>
          <a:p>
            <a:pPr algn="l"/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Quantity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：购买数量</a:t>
            </a:r>
            <a:endParaRPr lang="en-US" altLang="zh-CN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InvoiceDate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：购买时间</a:t>
            </a:r>
            <a:endParaRPr lang="en-US" altLang="zh-CN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dirty="0" err="1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UnitPrice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：商品单价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A1AB2E-DE45-41F8-B946-A64500379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1487467"/>
            <a:ext cx="4295775" cy="1552575"/>
          </a:xfrm>
          <a:prstGeom prst="rect">
            <a:avLst/>
          </a:prstGeom>
        </p:spPr>
      </p:pic>
      <p:sp>
        <p:nvSpPr>
          <p:cNvPr id="16" name="文本框 11">
            <a:extLst>
              <a:ext uri="{FF2B5EF4-FFF2-40B4-BE49-F238E27FC236}">
                <a16:creationId xmlns:a16="http://schemas.microsoft.com/office/drawing/2014/main" id="{02534249-1D62-47A9-BC48-CE635643351E}"/>
              </a:ext>
            </a:extLst>
          </p:cNvPr>
          <p:cNvSpPr txBox="1"/>
          <p:nvPr/>
        </p:nvSpPr>
        <p:spPr>
          <a:xfrm>
            <a:off x="727588" y="3655977"/>
            <a:ext cx="11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 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请根据课上所讲，用</a:t>
            </a:r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RFM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模型给该数据的用户分层，给出分层后的结果</a:t>
            </a:r>
            <a:endParaRPr lang="en-US" altLang="zh-CN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25B698CE-C870-41B3-A5C9-6A1D25085990}"/>
              </a:ext>
            </a:extLst>
          </p:cNvPr>
          <p:cNvSpPr txBox="1"/>
          <p:nvPr/>
        </p:nvSpPr>
        <p:spPr>
          <a:xfrm>
            <a:off x="2012349" y="3200803"/>
            <a:ext cx="81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注意：数据中没有用户消费的金额列，是需要通过购买数量和商品单价计算的</a:t>
            </a:r>
            <a:endParaRPr lang="en-US" altLang="zh-CN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260E5C5-66C9-43C0-9BA0-56D742F3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501" y="4753680"/>
            <a:ext cx="1441964" cy="13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1">
            <a:extLst>
              <a:ext uri="{FF2B5EF4-FFF2-40B4-BE49-F238E27FC236}">
                <a16:creationId xmlns:a16="http://schemas.microsoft.com/office/drawing/2014/main" id="{10105500-5C9C-4639-90BB-7DBB21D49DD0}"/>
              </a:ext>
            </a:extLst>
          </p:cNvPr>
          <p:cNvSpPr txBox="1"/>
          <p:nvPr/>
        </p:nvSpPr>
        <p:spPr>
          <a:xfrm>
            <a:off x="727588" y="4159147"/>
            <a:ext cx="11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 </a:t>
            </a:r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基于学过的互联网营销内容，为核桃编程公司，设计一个营销管理系统，包括需求分析和概要设计方案</a:t>
            </a: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9697474A-78B5-4529-9C42-8EFBAD940A04}"/>
              </a:ext>
            </a:extLst>
          </p:cNvPr>
          <p:cNvSpPr txBox="1"/>
          <p:nvPr/>
        </p:nvSpPr>
        <p:spPr>
          <a:xfrm>
            <a:off x="732507" y="4695006"/>
            <a:ext cx="11151586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以小组为单位，完成以上两项内容，其中（</a:t>
            </a:r>
            <a:r>
              <a:rPr lang="en-US" altLang="zh-CN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）需体现代码工作。</a:t>
            </a:r>
            <a:endParaRPr lang="en-US" altLang="zh-CN" sz="2000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需提交一份</a:t>
            </a:r>
            <a:r>
              <a:rPr lang="en-US" altLang="zh-CN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</a:t>
            </a:r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文档、答辩</a:t>
            </a:r>
            <a:r>
              <a:rPr lang="en-US" altLang="zh-CN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，需小组答辩</a:t>
            </a:r>
            <a:endParaRPr lang="en-US" altLang="zh-CN" sz="2000" b="1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2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4064EC-39E2-4C98-81C7-D0D9B945F958}"/>
              </a:ext>
            </a:extLst>
          </p:cNvPr>
          <p:cNvSpPr txBox="1"/>
          <p:nvPr/>
        </p:nvSpPr>
        <p:spPr>
          <a:xfrm>
            <a:off x="4303517" y="2679810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08E581-0304-45E5-AD75-5A2D718436D0}"/>
              </a:ext>
            </a:extLst>
          </p:cNvPr>
          <p:cNvCxnSpPr/>
          <p:nvPr/>
        </p:nvCxnSpPr>
        <p:spPr>
          <a:xfrm>
            <a:off x="2054862" y="3567890"/>
            <a:ext cx="8135822" cy="0"/>
          </a:xfrm>
          <a:prstGeom prst="line">
            <a:avLst/>
          </a:prstGeom>
          <a:ln>
            <a:solidFill>
              <a:srgbClr val="409C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2C1812-6B91-4E7D-9475-1134171BC9E0}"/>
              </a:ext>
            </a:extLst>
          </p:cNvPr>
          <p:cNvGrpSpPr/>
          <p:nvPr/>
        </p:nvGrpSpPr>
        <p:grpSpPr>
          <a:xfrm>
            <a:off x="2583096" y="2910493"/>
            <a:ext cx="6700229" cy="461963"/>
            <a:chOff x="2673631" y="3921817"/>
            <a:chExt cx="6700229" cy="46196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A1360E-1DFE-41BF-BE55-007989400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3631" y="3921817"/>
              <a:ext cx="1206500" cy="461963"/>
            </a:xfrm>
            <a:custGeom>
              <a:avLst/>
              <a:gdLst>
                <a:gd name="T0" fmla="*/ 298 w 321"/>
                <a:gd name="T1" fmla="*/ 9 h 120"/>
                <a:gd name="T2" fmla="*/ 251 w 321"/>
                <a:gd name="T3" fmla="*/ 36 h 120"/>
                <a:gd name="T4" fmla="*/ 215 w 321"/>
                <a:gd name="T5" fmla="*/ 39 h 120"/>
                <a:gd name="T6" fmla="*/ 167 w 321"/>
                <a:gd name="T7" fmla="*/ 53 h 120"/>
                <a:gd name="T8" fmla="*/ 141 w 321"/>
                <a:gd name="T9" fmla="*/ 68 h 120"/>
                <a:gd name="T10" fmla="*/ 123 w 321"/>
                <a:gd name="T11" fmla="*/ 77 h 120"/>
                <a:gd name="T12" fmla="*/ 71 w 321"/>
                <a:gd name="T13" fmla="*/ 106 h 120"/>
                <a:gd name="T14" fmla="*/ 31 w 321"/>
                <a:gd name="T15" fmla="*/ 105 h 120"/>
                <a:gd name="T16" fmla="*/ 11 w 321"/>
                <a:gd name="T17" fmla="*/ 89 h 120"/>
                <a:gd name="T18" fmla="*/ 19 w 321"/>
                <a:gd name="T19" fmla="*/ 37 h 120"/>
                <a:gd name="T20" fmla="*/ 60 w 321"/>
                <a:gd name="T21" fmla="*/ 16 h 120"/>
                <a:gd name="T22" fmla="*/ 83 w 321"/>
                <a:gd name="T23" fmla="*/ 40 h 120"/>
                <a:gd name="T24" fmla="*/ 54 w 321"/>
                <a:gd name="T25" fmla="*/ 46 h 120"/>
                <a:gd name="T26" fmla="*/ 64 w 321"/>
                <a:gd name="T27" fmla="*/ 41 h 120"/>
                <a:gd name="T28" fmla="*/ 52 w 321"/>
                <a:gd name="T29" fmla="*/ 38 h 120"/>
                <a:gd name="T30" fmla="*/ 90 w 321"/>
                <a:gd name="T31" fmla="*/ 49 h 120"/>
                <a:gd name="T32" fmla="*/ 57 w 321"/>
                <a:gd name="T33" fmla="*/ 4 h 120"/>
                <a:gd name="T34" fmla="*/ 2 w 321"/>
                <a:gd name="T35" fmla="*/ 61 h 120"/>
                <a:gd name="T36" fmla="*/ 45 w 321"/>
                <a:gd name="T37" fmla="*/ 119 h 120"/>
                <a:gd name="T38" fmla="*/ 66 w 321"/>
                <a:gd name="T39" fmla="*/ 119 h 120"/>
                <a:gd name="T40" fmla="*/ 114 w 321"/>
                <a:gd name="T41" fmla="*/ 101 h 120"/>
                <a:gd name="T42" fmla="*/ 126 w 321"/>
                <a:gd name="T43" fmla="*/ 94 h 120"/>
                <a:gd name="T44" fmla="*/ 170 w 321"/>
                <a:gd name="T45" fmla="*/ 67 h 120"/>
                <a:gd name="T46" fmla="*/ 195 w 321"/>
                <a:gd name="T47" fmla="*/ 53 h 120"/>
                <a:gd name="T48" fmla="*/ 236 w 321"/>
                <a:gd name="T49" fmla="*/ 40 h 120"/>
                <a:gd name="T50" fmla="*/ 247 w 321"/>
                <a:gd name="T51" fmla="*/ 46 h 120"/>
                <a:gd name="T52" fmla="*/ 277 w 321"/>
                <a:gd name="T53" fmla="*/ 106 h 120"/>
                <a:gd name="T54" fmla="*/ 274 w 321"/>
                <a:gd name="T55" fmla="*/ 40 h 120"/>
                <a:gd name="T56" fmla="*/ 257 w 321"/>
                <a:gd name="T57" fmla="*/ 36 h 120"/>
                <a:gd name="T58" fmla="*/ 276 w 321"/>
                <a:gd name="T59" fmla="*/ 17 h 120"/>
                <a:gd name="T60" fmla="*/ 312 w 321"/>
                <a:gd name="T61" fmla="*/ 32 h 120"/>
                <a:gd name="T62" fmla="*/ 303 w 321"/>
                <a:gd name="T63" fmla="*/ 35 h 120"/>
                <a:gd name="T64" fmla="*/ 298 w 321"/>
                <a:gd name="T65" fmla="*/ 30 h 120"/>
                <a:gd name="T66" fmla="*/ 306 w 321"/>
                <a:gd name="T67" fmla="*/ 45 h 120"/>
                <a:gd name="T68" fmla="*/ 270 w 321"/>
                <a:gd name="T69" fmla="*/ 42 h 120"/>
                <a:gd name="T70" fmla="*/ 292 w 321"/>
                <a:gd name="T71" fmla="*/ 89 h 120"/>
                <a:gd name="T72" fmla="*/ 258 w 321"/>
                <a:gd name="T73" fmla="*/ 82 h 120"/>
                <a:gd name="T74" fmla="*/ 257 w 321"/>
                <a:gd name="T75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1" h="120">
                  <a:moveTo>
                    <a:pt x="318" y="22"/>
                  </a:moveTo>
                  <a:cubicBezTo>
                    <a:pt x="315" y="14"/>
                    <a:pt x="308" y="10"/>
                    <a:pt x="298" y="9"/>
                  </a:cubicBezTo>
                  <a:cubicBezTo>
                    <a:pt x="279" y="7"/>
                    <a:pt x="265" y="17"/>
                    <a:pt x="257" y="27"/>
                  </a:cubicBezTo>
                  <a:cubicBezTo>
                    <a:pt x="256" y="29"/>
                    <a:pt x="254" y="35"/>
                    <a:pt x="251" y="36"/>
                  </a:cubicBezTo>
                  <a:cubicBezTo>
                    <a:pt x="250" y="36"/>
                    <a:pt x="248" y="35"/>
                    <a:pt x="247" y="35"/>
                  </a:cubicBezTo>
                  <a:cubicBezTo>
                    <a:pt x="235" y="34"/>
                    <a:pt x="226" y="37"/>
                    <a:pt x="215" y="39"/>
                  </a:cubicBezTo>
                  <a:cubicBezTo>
                    <a:pt x="203" y="41"/>
                    <a:pt x="194" y="45"/>
                    <a:pt x="183" y="48"/>
                  </a:cubicBezTo>
                  <a:cubicBezTo>
                    <a:pt x="178" y="49"/>
                    <a:pt x="172" y="51"/>
                    <a:pt x="167" y="53"/>
                  </a:cubicBezTo>
                  <a:cubicBezTo>
                    <a:pt x="164" y="54"/>
                    <a:pt x="161" y="58"/>
                    <a:pt x="157" y="60"/>
                  </a:cubicBezTo>
                  <a:cubicBezTo>
                    <a:pt x="152" y="63"/>
                    <a:pt x="146" y="65"/>
                    <a:pt x="141" y="68"/>
                  </a:cubicBezTo>
                  <a:cubicBezTo>
                    <a:pt x="139" y="69"/>
                    <a:pt x="137" y="71"/>
                    <a:pt x="135" y="73"/>
                  </a:cubicBezTo>
                  <a:cubicBezTo>
                    <a:pt x="132" y="74"/>
                    <a:pt x="127" y="75"/>
                    <a:pt x="123" y="77"/>
                  </a:cubicBezTo>
                  <a:cubicBezTo>
                    <a:pt x="118" y="80"/>
                    <a:pt x="114" y="85"/>
                    <a:pt x="108" y="88"/>
                  </a:cubicBezTo>
                  <a:cubicBezTo>
                    <a:pt x="96" y="95"/>
                    <a:pt x="86" y="101"/>
                    <a:pt x="71" y="106"/>
                  </a:cubicBezTo>
                  <a:cubicBezTo>
                    <a:pt x="65" y="108"/>
                    <a:pt x="56" y="111"/>
                    <a:pt x="49" y="111"/>
                  </a:cubicBezTo>
                  <a:cubicBezTo>
                    <a:pt x="43" y="111"/>
                    <a:pt x="36" y="108"/>
                    <a:pt x="31" y="105"/>
                  </a:cubicBezTo>
                  <a:cubicBezTo>
                    <a:pt x="28" y="103"/>
                    <a:pt x="23" y="100"/>
                    <a:pt x="20" y="97"/>
                  </a:cubicBezTo>
                  <a:cubicBezTo>
                    <a:pt x="17" y="95"/>
                    <a:pt x="13" y="92"/>
                    <a:pt x="11" y="89"/>
                  </a:cubicBezTo>
                  <a:cubicBezTo>
                    <a:pt x="9" y="86"/>
                    <a:pt x="6" y="81"/>
                    <a:pt x="6" y="79"/>
                  </a:cubicBezTo>
                  <a:cubicBezTo>
                    <a:pt x="1" y="62"/>
                    <a:pt x="12" y="47"/>
                    <a:pt x="19" y="37"/>
                  </a:cubicBezTo>
                  <a:cubicBezTo>
                    <a:pt x="22" y="35"/>
                    <a:pt x="26" y="30"/>
                    <a:pt x="29" y="28"/>
                  </a:cubicBezTo>
                  <a:cubicBezTo>
                    <a:pt x="37" y="22"/>
                    <a:pt x="47" y="16"/>
                    <a:pt x="60" y="16"/>
                  </a:cubicBezTo>
                  <a:cubicBezTo>
                    <a:pt x="74" y="16"/>
                    <a:pt x="83" y="24"/>
                    <a:pt x="84" y="35"/>
                  </a:cubicBezTo>
                  <a:cubicBezTo>
                    <a:pt x="84" y="37"/>
                    <a:pt x="83" y="39"/>
                    <a:pt x="83" y="40"/>
                  </a:cubicBezTo>
                  <a:cubicBezTo>
                    <a:pt x="81" y="47"/>
                    <a:pt x="72" y="55"/>
                    <a:pt x="62" y="54"/>
                  </a:cubicBezTo>
                  <a:cubicBezTo>
                    <a:pt x="59" y="53"/>
                    <a:pt x="54" y="50"/>
                    <a:pt x="54" y="46"/>
                  </a:cubicBezTo>
                  <a:cubicBezTo>
                    <a:pt x="54" y="43"/>
                    <a:pt x="56" y="41"/>
                    <a:pt x="58" y="40"/>
                  </a:cubicBezTo>
                  <a:cubicBezTo>
                    <a:pt x="61" y="40"/>
                    <a:pt x="62" y="43"/>
                    <a:pt x="64" y="41"/>
                  </a:cubicBezTo>
                  <a:cubicBezTo>
                    <a:pt x="67" y="38"/>
                    <a:pt x="60" y="35"/>
                    <a:pt x="57" y="36"/>
                  </a:cubicBezTo>
                  <a:cubicBezTo>
                    <a:pt x="56" y="36"/>
                    <a:pt x="53" y="37"/>
                    <a:pt x="52" y="38"/>
                  </a:cubicBezTo>
                  <a:cubicBezTo>
                    <a:pt x="43" y="47"/>
                    <a:pt x="56" y="60"/>
                    <a:pt x="65" y="61"/>
                  </a:cubicBezTo>
                  <a:cubicBezTo>
                    <a:pt x="76" y="62"/>
                    <a:pt x="85" y="56"/>
                    <a:pt x="90" y="49"/>
                  </a:cubicBezTo>
                  <a:cubicBezTo>
                    <a:pt x="97" y="42"/>
                    <a:pt x="98" y="29"/>
                    <a:pt x="93" y="19"/>
                  </a:cubicBezTo>
                  <a:cubicBezTo>
                    <a:pt x="88" y="6"/>
                    <a:pt x="74" y="0"/>
                    <a:pt x="57" y="4"/>
                  </a:cubicBezTo>
                  <a:cubicBezTo>
                    <a:pt x="37" y="9"/>
                    <a:pt x="26" y="23"/>
                    <a:pt x="15" y="37"/>
                  </a:cubicBezTo>
                  <a:cubicBezTo>
                    <a:pt x="9" y="43"/>
                    <a:pt x="5" y="52"/>
                    <a:pt x="2" y="61"/>
                  </a:cubicBezTo>
                  <a:cubicBezTo>
                    <a:pt x="1" y="67"/>
                    <a:pt x="0" y="75"/>
                    <a:pt x="2" y="82"/>
                  </a:cubicBezTo>
                  <a:cubicBezTo>
                    <a:pt x="8" y="100"/>
                    <a:pt x="26" y="113"/>
                    <a:pt x="45" y="119"/>
                  </a:cubicBezTo>
                  <a:cubicBezTo>
                    <a:pt x="49" y="120"/>
                    <a:pt x="55" y="120"/>
                    <a:pt x="58" y="120"/>
                  </a:cubicBezTo>
                  <a:cubicBezTo>
                    <a:pt x="61" y="120"/>
                    <a:pt x="64" y="120"/>
                    <a:pt x="66" y="119"/>
                  </a:cubicBezTo>
                  <a:cubicBezTo>
                    <a:pt x="77" y="118"/>
                    <a:pt x="88" y="114"/>
                    <a:pt x="97" y="111"/>
                  </a:cubicBezTo>
                  <a:cubicBezTo>
                    <a:pt x="104" y="108"/>
                    <a:pt x="108" y="104"/>
                    <a:pt x="114" y="101"/>
                  </a:cubicBezTo>
                  <a:cubicBezTo>
                    <a:pt x="116" y="100"/>
                    <a:pt x="118" y="100"/>
                    <a:pt x="119" y="99"/>
                  </a:cubicBezTo>
                  <a:cubicBezTo>
                    <a:pt x="122" y="98"/>
                    <a:pt x="124" y="95"/>
                    <a:pt x="126" y="94"/>
                  </a:cubicBezTo>
                  <a:cubicBezTo>
                    <a:pt x="134" y="89"/>
                    <a:pt x="141" y="84"/>
                    <a:pt x="149" y="78"/>
                  </a:cubicBezTo>
                  <a:cubicBezTo>
                    <a:pt x="155" y="74"/>
                    <a:pt x="163" y="71"/>
                    <a:pt x="170" y="67"/>
                  </a:cubicBezTo>
                  <a:cubicBezTo>
                    <a:pt x="178" y="62"/>
                    <a:pt x="185" y="59"/>
                    <a:pt x="192" y="55"/>
                  </a:cubicBezTo>
                  <a:cubicBezTo>
                    <a:pt x="193" y="55"/>
                    <a:pt x="194" y="53"/>
                    <a:pt x="195" y="53"/>
                  </a:cubicBezTo>
                  <a:cubicBezTo>
                    <a:pt x="198" y="52"/>
                    <a:pt x="202" y="51"/>
                    <a:pt x="205" y="50"/>
                  </a:cubicBezTo>
                  <a:cubicBezTo>
                    <a:pt x="214" y="46"/>
                    <a:pt x="224" y="41"/>
                    <a:pt x="236" y="40"/>
                  </a:cubicBezTo>
                  <a:cubicBezTo>
                    <a:pt x="238" y="40"/>
                    <a:pt x="248" y="39"/>
                    <a:pt x="249" y="41"/>
                  </a:cubicBezTo>
                  <a:cubicBezTo>
                    <a:pt x="249" y="42"/>
                    <a:pt x="247" y="45"/>
                    <a:pt x="247" y="46"/>
                  </a:cubicBezTo>
                  <a:cubicBezTo>
                    <a:pt x="241" y="62"/>
                    <a:pt x="242" y="84"/>
                    <a:pt x="249" y="97"/>
                  </a:cubicBezTo>
                  <a:cubicBezTo>
                    <a:pt x="253" y="104"/>
                    <a:pt x="268" y="109"/>
                    <a:pt x="277" y="106"/>
                  </a:cubicBezTo>
                  <a:cubicBezTo>
                    <a:pt x="291" y="101"/>
                    <a:pt x="299" y="90"/>
                    <a:pt x="300" y="74"/>
                  </a:cubicBezTo>
                  <a:cubicBezTo>
                    <a:pt x="302" y="55"/>
                    <a:pt x="287" y="45"/>
                    <a:pt x="274" y="40"/>
                  </a:cubicBezTo>
                  <a:cubicBezTo>
                    <a:pt x="271" y="39"/>
                    <a:pt x="269" y="39"/>
                    <a:pt x="266" y="38"/>
                  </a:cubicBezTo>
                  <a:cubicBezTo>
                    <a:pt x="265" y="38"/>
                    <a:pt x="258" y="37"/>
                    <a:pt x="257" y="36"/>
                  </a:cubicBezTo>
                  <a:cubicBezTo>
                    <a:pt x="257" y="35"/>
                    <a:pt x="261" y="30"/>
                    <a:pt x="261" y="29"/>
                  </a:cubicBezTo>
                  <a:cubicBezTo>
                    <a:pt x="265" y="24"/>
                    <a:pt x="271" y="19"/>
                    <a:pt x="276" y="17"/>
                  </a:cubicBezTo>
                  <a:cubicBezTo>
                    <a:pt x="283" y="14"/>
                    <a:pt x="294" y="13"/>
                    <a:pt x="302" y="15"/>
                  </a:cubicBezTo>
                  <a:cubicBezTo>
                    <a:pt x="308" y="16"/>
                    <a:pt x="313" y="24"/>
                    <a:pt x="312" y="32"/>
                  </a:cubicBezTo>
                  <a:cubicBezTo>
                    <a:pt x="312" y="35"/>
                    <a:pt x="310" y="39"/>
                    <a:pt x="307" y="40"/>
                  </a:cubicBezTo>
                  <a:cubicBezTo>
                    <a:pt x="304" y="40"/>
                    <a:pt x="303" y="37"/>
                    <a:pt x="303" y="35"/>
                  </a:cubicBezTo>
                  <a:cubicBezTo>
                    <a:pt x="304" y="32"/>
                    <a:pt x="310" y="32"/>
                    <a:pt x="308" y="29"/>
                  </a:cubicBezTo>
                  <a:cubicBezTo>
                    <a:pt x="308" y="27"/>
                    <a:pt x="301" y="29"/>
                    <a:pt x="298" y="30"/>
                  </a:cubicBezTo>
                  <a:cubicBezTo>
                    <a:pt x="297" y="32"/>
                    <a:pt x="296" y="36"/>
                    <a:pt x="296" y="37"/>
                  </a:cubicBezTo>
                  <a:cubicBezTo>
                    <a:pt x="297" y="41"/>
                    <a:pt x="301" y="45"/>
                    <a:pt x="306" y="45"/>
                  </a:cubicBezTo>
                  <a:cubicBezTo>
                    <a:pt x="314" y="45"/>
                    <a:pt x="321" y="31"/>
                    <a:pt x="318" y="22"/>
                  </a:cubicBezTo>
                  <a:close/>
                  <a:moveTo>
                    <a:pt x="270" y="42"/>
                  </a:moveTo>
                  <a:cubicBezTo>
                    <a:pt x="278" y="45"/>
                    <a:pt x="289" y="51"/>
                    <a:pt x="294" y="59"/>
                  </a:cubicBezTo>
                  <a:cubicBezTo>
                    <a:pt x="298" y="67"/>
                    <a:pt x="296" y="82"/>
                    <a:pt x="292" y="89"/>
                  </a:cubicBezTo>
                  <a:cubicBezTo>
                    <a:pt x="290" y="93"/>
                    <a:pt x="287" y="97"/>
                    <a:pt x="282" y="98"/>
                  </a:cubicBezTo>
                  <a:cubicBezTo>
                    <a:pt x="270" y="99"/>
                    <a:pt x="262" y="89"/>
                    <a:pt x="258" y="82"/>
                  </a:cubicBezTo>
                  <a:cubicBezTo>
                    <a:pt x="253" y="72"/>
                    <a:pt x="252" y="59"/>
                    <a:pt x="255" y="46"/>
                  </a:cubicBezTo>
                  <a:cubicBezTo>
                    <a:pt x="255" y="45"/>
                    <a:pt x="256" y="41"/>
                    <a:pt x="257" y="41"/>
                  </a:cubicBezTo>
                  <a:cubicBezTo>
                    <a:pt x="259" y="39"/>
                    <a:pt x="267" y="41"/>
                    <a:pt x="270" y="42"/>
                  </a:cubicBezTo>
                  <a:close/>
                </a:path>
              </a:pathLst>
            </a:custGeom>
            <a:solidFill>
              <a:srgbClr val="7FC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3D9B53-FA7C-4E1B-8DF7-187572C6B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360" y="3921817"/>
              <a:ext cx="1206500" cy="461963"/>
            </a:xfrm>
            <a:custGeom>
              <a:avLst/>
              <a:gdLst>
                <a:gd name="T0" fmla="*/ 306 w 321"/>
                <a:gd name="T1" fmla="*/ 37 h 120"/>
                <a:gd name="T2" fmla="*/ 228 w 321"/>
                <a:gd name="T3" fmla="*/ 19 h 120"/>
                <a:gd name="T4" fmla="*/ 257 w 321"/>
                <a:gd name="T5" fmla="*/ 61 h 120"/>
                <a:gd name="T6" fmla="*/ 264 w 321"/>
                <a:gd name="T7" fmla="*/ 36 h 120"/>
                <a:gd name="T8" fmla="*/ 263 w 321"/>
                <a:gd name="T9" fmla="*/ 40 h 120"/>
                <a:gd name="T10" fmla="*/ 259 w 321"/>
                <a:gd name="T11" fmla="*/ 54 h 120"/>
                <a:gd name="T12" fmla="*/ 238 w 321"/>
                <a:gd name="T13" fmla="*/ 35 h 120"/>
                <a:gd name="T14" fmla="*/ 293 w 321"/>
                <a:gd name="T15" fmla="*/ 28 h 120"/>
                <a:gd name="T16" fmla="*/ 316 w 321"/>
                <a:gd name="T17" fmla="*/ 79 h 120"/>
                <a:gd name="T18" fmla="*/ 301 w 321"/>
                <a:gd name="T19" fmla="*/ 97 h 120"/>
                <a:gd name="T20" fmla="*/ 272 w 321"/>
                <a:gd name="T21" fmla="*/ 111 h 120"/>
                <a:gd name="T22" fmla="*/ 213 w 321"/>
                <a:gd name="T23" fmla="*/ 88 h 120"/>
                <a:gd name="T24" fmla="*/ 186 w 321"/>
                <a:gd name="T25" fmla="*/ 73 h 120"/>
                <a:gd name="T26" fmla="*/ 164 w 321"/>
                <a:gd name="T27" fmla="*/ 60 h 120"/>
                <a:gd name="T28" fmla="*/ 138 w 321"/>
                <a:gd name="T29" fmla="*/ 48 h 120"/>
                <a:gd name="T30" fmla="*/ 74 w 321"/>
                <a:gd name="T31" fmla="*/ 35 h 120"/>
                <a:gd name="T32" fmla="*/ 64 w 321"/>
                <a:gd name="T33" fmla="*/ 27 h 120"/>
                <a:gd name="T34" fmla="*/ 3 w 321"/>
                <a:gd name="T35" fmla="*/ 22 h 120"/>
                <a:gd name="T36" fmla="*/ 25 w 321"/>
                <a:gd name="T37" fmla="*/ 37 h 120"/>
                <a:gd name="T38" fmla="*/ 13 w 321"/>
                <a:gd name="T39" fmla="*/ 29 h 120"/>
                <a:gd name="T40" fmla="*/ 14 w 321"/>
                <a:gd name="T41" fmla="*/ 40 h 120"/>
                <a:gd name="T42" fmla="*/ 19 w 321"/>
                <a:gd name="T43" fmla="*/ 15 h 120"/>
                <a:gd name="T44" fmla="*/ 60 w 321"/>
                <a:gd name="T45" fmla="*/ 29 h 120"/>
                <a:gd name="T46" fmla="*/ 55 w 321"/>
                <a:gd name="T47" fmla="*/ 38 h 120"/>
                <a:gd name="T48" fmla="*/ 21 w 321"/>
                <a:gd name="T49" fmla="*/ 74 h 120"/>
                <a:gd name="T50" fmla="*/ 72 w 321"/>
                <a:gd name="T51" fmla="*/ 97 h 120"/>
                <a:gd name="T52" fmla="*/ 72 w 321"/>
                <a:gd name="T53" fmla="*/ 41 h 120"/>
                <a:gd name="T54" fmla="*/ 116 w 321"/>
                <a:gd name="T55" fmla="*/ 50 h 120"/>
                <a:gd name="T56" fmla="*/ 129 w 321"/>
                <a:gd name="T57" fmla="*/ 55 h 120"/>
                <a:gd name="T58" fmla="*/ 172 w 321"/>
                <a:gd name="T59" fmla="*/ 78 h 120"/>
                <a:gd name="T60" fmla="*/ 202 w 321"/>
                <a:gd name="T61" fmla="*/ 99 h 120"/>
                <a:gd name="T62" fmla="*/ 224 w 321"/>
                <a:gd name="T63" fmla="*/ 111 h 120"/>
                <a:gd name="T64" fmla="*/ 263 w 321"/>
                <a:gd name="T65" fmla="*/ 120 h 120"/>
                <a:gd name="T66" fmla="*/ 319 w 321"/>
                <a:gd name="T67" fmla="*/ 82 h 120"/>
                <a:gd name="T68" fmla="*/ 63 w 321"/>
                <a:gd name="T69" fmla="*/ 82 h 120"/>
                <a:gd name="T70" fmla="*/ 29 w 321"/>
                <a:gd name="T71" fmla="*/ 89 h 120"/>
                <a:gd name="T72" fmla="*/ 51 w 321"/>
                <a:gd name="T73" fmla="*/ 42 h 120"/>
                <a:gd name="T74" fmla="*/ 66 w 321"/>
                <a:gd name="T75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1" h="120">
                  <a:moveTo>
                    <a:pt x="319" y="61"/>
                  </a:moveTo>
                  <a:cubicBezTo>
                    <a:pt x="316" y="52"/>
                    <a:pt x="312" y="43"/>
                    <a:pt x="306" y="37"/>
                  </a:cubicBezTo>
                  <a:cubicBezTo>
                    <a:pt x="295" y="23"/>
                    <a:pt x="284" y="9"/>
                    <a:pt x="264" y="4"/>
                  </a:cubicBezTo>
                  <a:cubicBezTo>
                    <a:pt x="247" y="0"/>
                    <a:pt x="233" y="6"/>
                    <a:pt x="228" y="19"/>
                  </a:cubicBezTo>
                  <a:cubicBezTo>
                    <a:pt x="223" y="29"/>
                    <a:pt x="224" y="42"/>
                    <a:pt x="231" y="49"/>
                  </a:cubicBezTo>
                  <a:cubicBezTo>
                    <a:pt x="236" y="56"/>
                    <a:pt x="245" y="62"/>
                    <a:pt x="257" y="61"/>
                  </a:cubicBezTo>
                  <a:cubicBezTo>
                    <a:pt x="265" y="60"/>
                    <a:pt x="278" y="47"/>
                    <a:pt x="269" y="38"/>
                  </a:cubicBezTo>
                  <a:cubicBezTo>
                    <a:pt x="268" y="37"/>
                    <a:pt x="266" y="36"/>
                    <a:pt x="264" y="36"/>
                  </a:cubicBezTo>
                  <a:cubicBezTo>
                    <a:pt x="261" y="35"/>
                    <a:pt x="254" y="38"/>
                    <a:pt x="257" y="41"/>
                  </a:cubicBezTo>
                  <a:cubicBezTo>
                    <a:pt x="259" y="43"/>
                    <a:pt x="260" y="40"/>
                    <a:pt x="263" y="40"/>
                  </a:cubicBezTo>
                  <a:cubicBezTo>
                    <a:pt x="265" y="41"/>
                    <a:pt x="267" y="43"/>
                    <a:pt x="267" y="46"/>
                  </a:cubicBezTo>
                  <a:cubicBezTo>
                    <a:pt x="267" y="50"/>
                    <a:pt x="262" y="53"/>
                    <a:pt x="259" y="54"/>
                  </a:cubicBezTo>
                  <a:cubicBezTo>
                    <a:pt x="249" y="55"/>
                    <a:pt x="240" y="47"/>
                    <a:pt x="238" y="40"/>
                  </a:cubicBezTo>
                  <a:cubicBezTo>
                    <a:pt x="238" y="39"/>
                    <a:pt x="238" y="37"/>
                    <a:pt x="238" y="35"/>
                  </a:cubicBezTo>
                  <a:cubicBezTo>
                    <a:pt x="238" y="24"/>
                    <a:pt x="248" y="16"/>
                    <a:pt x="261" y="16"/>
                  </a:cubicBezTo>
                  <a:cubicBezTo>
                    <a:pt x="274" y="16"/>
                    <a:pt x="284" y="22"/>
                    <a:pt x="293" y="28"/>
                  </a:cubicBezTo>
                  <a:cubicBezTo>
                    <a:pt x="295" y="30"/>
                    <a:pt x="300" y="35"/>
                    <a:pt x="302" y="37"/>
                  </a:cubicBezTo>
                  <a:cubicBezTo>
                    <a:pt x="309" y="47"/>
                    <a:pt x="320" y="62"/>
                    <a:pt x="316" y="79"/>
                  </a:cubicBezTo>
                  <a:cubicBezTo>
                    <a:pt x="315" y="81"/>
                    <a:pt x="312" y="86"/>
                    <a:pt x="310" y="89"/>
                  </a:cubicBezTo>
                  <a:cubicBezTo>
                    <a:pt x="308" y="92"/>
                    <a:pt x="304" y="95"/>
                    <a:pt x="301" y="97"/>
                  </a:cubicBezTo>
                  <a:cubicBezTo>
                    <a:pt x="298" y="100"/>
                    <a:pt x="294" y="103"/>
                    <a:pt x="290" y="105"/>
                  </a:cubicBezTo>
                  <a:cubicBezTo>
                    <a:pt x="285" y="108"/>
                    <a:pt x="278" y="111"/>
                    <a:pt x="272" y="111"/>
                  </a:cubicBezTo>
                  <a:cubicBezTo>
                    <a:pt x="265" y="111"/>
                    <a:pt x="257" y="108"/>
                    <a:pt x="250" y="106"/>
                  </a:cubicBezTo>
                  <a:cubicBezTo>
                    <a:pt x="236" y="101"/>
                    <a:pt x="225" y="95"/>
                    <a:pt x="213" y="88"/>
                  </a:cubicBezTo>
                  <a:cubicBezTo>
                    <a:pt x="208" y="85"/>
                    <a:pt x="203" y="80"/>
                    <a:pt x="198" y="77"/>
                  </a:cubicBezTo>
                  <a:cubicBezTo>
                    <a:pt x="194" y="75"/>
                    <a:pt x="190" y="74"/>
                    <a:pt x="186" y="73"/>
                  </a:cubicBezTo>
                  <a:cubicBezTo>
                    <a:pt x="184" y="71"/>
                    <a:pt x="182" y="69"/>
                    <a:pt x="180" y="68"/>
                  </a:cubicBezTo>
                  <a:cubicBezTo>
                    <a:pt x="175" y="65"/>
                    <a:pt x="169" y="63"/>
                    <a:pt x="164" y="60"/>
                  </a:cubicBezTo>
                  <a:cubicBezTo>
                    <a:pt x="160" y="58"/>
                    <a:pt x="157" y="54"/>
                    <a:pt x="154" y="53"/>
                  </a:cubicBezTo>
                  <a:cubicBezTo>
                    <a:pt x="149" y="51"/>
                    <a:pt x="143" y="49"/>
                    <a:pt x="138" y="48"/>
                  </a:cubicBezTo>
                  <a:cubicBezTo>
                    <a:pt x="128" y="45"/>
                    <a:pt x="118" y="41"/>
                    <a:pt x="106" y="39"/>
                  </a:cubicBezTo>
                  <a:cubicBezTo>
                    <a:pt x="95" y="37"/>
                    <a:pt x="86" y="34"/>
                    <a:pt x="74" y="35"/>
                  </a:cubicBezTo>
                  <a:cubicBezTo>
                    <a:pt x="73" y="35"/>
                    <a:pt x="71" y="36"/>
                    <a:pt x="70" y="36"/>
                  </a:cubicBezTo>
                  <a:cubicBezTo>
                    <a:pt x="68" y="35"/>
                    <a:pt x="65" y="29"/>
                    <a:pt x="64" y="27"/>
                  </a:cubicBezTo>
                  <a:cubicBezTo>
                    <a:pt x="56" y="17"/>
                    <a:pt x="42" y="7"/>
                    <a:pt x="23" y="9"/>
                  </a:cubicBezTo>
                  <a:cubicBezTo>
                    <a:pt x="13" y="10"/>
                    <a:pt x="6" y="14"/>
                    <a:pt x="3" y="22"/>
                  </a:cubicBezTo>
                  <a:cubicBezTo>
                    <a:pt x="0" y="31"/>
                    <a:pt x="8" y="45"/>
                    <a:pt x="15" y="45"/>
                  </a:cubicBezTo>
                  <a:cubicBezTo>
                    <a:pt x="20" y="45"/>
                    <a:pt x="24" y="41"/>
                    <a:pt x="25" y="37"/>
                  </a:cubicBezTo>
                  <a:cubicBezTo>
                    <a:pt x="25" y="36"/>
                    <a:pt x="25" y="32"/>
                    <a:pt x="23" y="30"/>
                  </a:cubicBezTo>
                  <a:cubicBezTo>
                    <a:pt x="21" y="29"/>
                    <a:pt x="13" y="27"/>
                    <a:pt x="13" y="29"/>
                  </a:cubicBezTo>
                  <a:cubicBezTo>
                    <a:pt x="11" y="32"/>
                    <a:pt x="18" y="32"/>
                    <a:pt x="18" y="35"/>
                  </a:cubicBezTo>
                  <a:cubicBezTo>
                    <a:pt x="18" y="37"/>
                    <a:pt x="17" y="40"/>
                    <a:pt x="14" y="40"/>
                  </a:cubicBezTo>
                  <a:cubicBezTo>
                    <a:pt x="11" y="39"/>
                    <a:pt x="9" y="35"/>
                    <a:pt x="9" y="32"/>
                  </a:cubicBezTo>
                  <a:cubicBezTo>
                    <a:pt x="8" y="24"/>
                    <a:pt x="13" y="16"/>
                    <a:pt x="19" y="15"/>
                  </a:cubicBezTo>
                  <a:cubicBezTo>
                    <a:pt x="27" y="13"/>
                    <a:pt x="38" y="14"/>
                    <a:pt x="45" y="17"/>
                  </a:cubicBezTo>
                  <a:cubicBezTo>
                    <a:pt x="50" y="19"/>
                    <a:pt x="56" y="24"/>
                    <a:pt x="60" y="29"/>
                  </a:cubicBezTo>
                  <a:cubicBezTo>
                    <a:pt x="61" y="30"/>
                    <a:pt x="64" y="35"/>
                    <a:pt x="64" y="36"/>
                  </a:cubicBezTo>
                  <a:cubicBezTo>
                    <a:pt x="63" y="37"/>
                    <a:pt x="57" y="38"/>
                    <a:pt x="55" y="38"/>
                  </a:cubicBezTo>
                  <a:cubicBezTo>
                    <a:pt x="52" y="39"/>
                    <a:pt x="50" y="39"/>
                    <a:pt x="47" y="40"/>
                  </a:cubicBezTo>
                  <a:cubicBezTo>
                    <a:pt x="34" y="45"/>
                    <a:pt x="20" y="55"/>
                    <a:pt x="21" y="74"/>
                  </a:cubicBezTo>
                  <a:cubicBezTo>
                    <a:pt x="22" y="90"/>
                    <a:pt x="30" y="101"/>
                    <a:pt x="44" y="106"/>
                  </a:cubicBezTo>
                  <a:cubicBezTo>
                    <a:pt x="53" y="109"/>
                    <a:pt x="68" y="104"/>
                    <a:pt x="72" y="97"/>
                  </a:cubicBezTo>
                  <a:cubicBezTo>
                    <a:pt x="80" y="84"/>
                    <a:pt x="80" y="62"/>
                    <a:pt x="74" y="46"/>
                  </a:cubicBezTo>
                  <a:cubicBezTo>
                    <a:pt x="74" y="45"/>
                    <a:pt x="72" y="42"/>
                    <a:pt x="72" y="41"/>
                  </a:cubicBezTo>
                  <a:cubicBezTo>
                    <a:pt x="73" y="39"/>
                    <a:pt x="83" y="40"/>
                    <a:pt x="85" y="40"/>
                  </a:cubicBezTo>
                  <a:cubicBezTo>
                    <a:pt x="97" y="41"/>
                    <a:pt x="107" y="46"/>
                    <a:pt x="116" y="50"/>
                  </a:cubicBezTo>
                  <a:cubicBezTo>
                    <a:pt x="119" y="51"/>
                    <a:pt x="123" y="52"/>
                    <a:pt x="126" y="53"/>
                  </a:cubicBezTo>
                  <a:cubicBezTo>
                    <a:pt x="127" y="53"/>
                    <a:pt x="128" y="55"/>
                    <a:pt x="129" y="55"/>
                  </a:cubicBezTo>
                  <a:cubicBezTo>
                    <a:pt x="136" y="59"/>
                    <a:pt x="143" y="62"/>
                    <a:pt x="151" y="67"/>
                  </a:cubicBezTo>
                  <a:cubicBezTo>
                    <a:pt x="158" y="71"/>
                    <a:pt x="166" y="74"/>
                    <a:pt x="172" y="78"/>
                  </a:cubicBezTo>
                  <a:cubicBezTo>
                    <a:pt x="180" y="84"/>
                    <a:pt x="187" y="89"/>
                    <a:pt x="195" y="94"/>
                  </a:cubicBezTo>
                  <a:cubicBezTo>
                    <a:pt x="197" y="95"/>
                    <a:pt x="199" y="98"/>
                    <a:pt x="202" y="99"/>
                  </a:cubicBezTo>
                  <a:cubicBezTo>
                    <a:pt x="203" y="100"/>
                    <a:pt x="205" y="100"/>
                    <a:pt x="207" y="101"/>
                  </a:cubicBezTo>
                  <a:cubicBezTo>
                    <a:pt x="213" y="104"/>
                    <a:pt x="217" y="108"/>
                    <a:pt x="224" y="111"/>
                  </a:cubicBezTo>
                  <a:cubicBezTo>
                    <a:pt x="233" y="114"/>
                    <a:pt x="244" y="118"/>
                    <a:pt x="255" y="119"/>
                  </a:cubicBezTo>
                  <a:cubicBezTo>
                    <a:pt x="257" y="120"/>
                    <a:pt x="260" y="120"/>
                    <a:pt x="263" y="120"/>
                  </a:cubicBezTo>
                  <a:cubicBezTo>
                    <a:pt x="266" y="120"/>
                    <a:pt x="273" y="120"/>
                    <a:pt x="276" y="119"/>
                  </a:cubicBezTo>
                  <a:cubicBezTo>
                    <a:pt x="295" y="113"/>
                    <a:pt x="313" y="100"/>
                    <a:pt x="319" y="82"/>
                  </a:cubicBezTo>
                  <a:cubicBezTo>
                    <a:pt x="321" y="75"/>
                    <a:pt x="320" y="67"/>
                    <a:pt x="319" y="61"/>
                  </a:cubicBezTo>
                  <a:close/>
                  <a:moveTo>
                    <a:pt x="63" y="82"/>
                  </a:moveTo>
                  <a:cubicBezTo>
                    <a:pt x="59" y="89"/>
                    <a:pt x="51" y="99"/>
                    <a:pt x="39" y="98"/>
                  </a:cubicBezTo>
                  <a:cubicBezTo>
                    <a:pt x="34" y="97"/>
                    <a:pt x="31" y="93"/>
                    <a:pt x="29" y="89"/>
                  </a:cubicBezTo>
                  <a:cubicBezTo>
                    <a:pt x="25" y="82"/>
                    <a:pt x="23" y="67"/>
                    <a:pt x="27" y="59"/>
                  </a:cubicBezTo>
                  <a:cubicBezTo>
                    <a:pt x="32" y="51"/>
                    <a:pt x="43" y="45"/>
                    <a:pt x="51" y="42"/>
                  </a:cubicBezTo>
                  <a:cubicBezTo>
                    <a:pt x="54" y="41"/>
                    <a:pt x="62" y="39"/>
                    <a:pt x="64" y="41"/>
                  </a:cubicBezTo>
                  <a:cubicBezTo>
                    <a:pt x="65" y="41"/>
                    <a:pt x="66" y="45"/>
                    <a:pt x="66" y="46"/>
                  </a:cubicBezTo>
                  <a:cubicBezTo>
                    <a:pt x="69" y="59"/>
                    <a:pt x="68" y="72"/>
                    <a:pt x="63" y="82"/>
                  </a:cubicBezTo>
                  <a:close/>
                </a:path>
              </a:pathLst>
            </a:custGeom>
            <a:solidFill>
              <a:srgbClr val="7FC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7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269507" y="295139"/>
            <a:ext cx="97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4" y="495709"/>
            <a:ext cx="316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数字化营销的步骤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BCBA-4C8A-430B-A86B-87997B7153BB}"/>
              </a:ext>
            </a:extLst>
          </p:cNvPr>
          <p:cNvGrpSpPr/>
          <p:nvPr/>
        </p:nvGrpSpPr>
        <p:grpSpPr>
          <a:xfrm>
            <a:off x="1408001" y="3055621"/>
            <a:ext cx="751993" cy="751993"/>
            <a:chOff x="5457969" y="3185823"/>
            <a:chExt cx="1266825" cy="126682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83A44CF-9FE5-4420-9381-8BFD6820079A}"/>
                </a:ext>
              </a:extLst>
            </p:cNvPr>
            <p:cNvSpPr/>
            <p:nvPr/>
          </p:nvSpPr>
          <p:spPr>
            <a:xfrm>
              <a:off x="5457969" y="3185823"/>
              <a:ext cx="1266825" cy="1266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E55884-7185-4339-B4F0-A229908A9CC2}"/>
                </a:ext>
              </a:extLst>
            </p:cNvPr>
            <p:cNvSpPr/>
            <p:nvPr/>
          </p:nvSpPr>
          <p:spPr>
            <a:xfrm>
              <a:off x="5534168" y="3262022"/>
              <a:ext cx="1114425" cy="1114425"/>
            </a:xfrm>
            <a:prstGeom prst="ellipse">
              <a:avLst/>
            </a:prstGeom>
            <a:solidFill>
              <a:srgbClr val="409CC3"/>
            </a:solidFill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D71BF7-A0EC-452F-9439-BD4F946ADE81}"/>
              </a:ext>
            </a:extLst>
          </p:cNvPr>
          <p:cNvGrpSpPr/>
          <p:nvPr/>
        </p:nvGrpSpPr>
        <p:grpSpPr>
          <a:xfrm>
            <a:off x="1408001" y="4618483"/>
            <a:ext cx="751993" cy="751993"/>
            <a:chOff x="8944119" y="3185823"/>
            <a:chExt cx="1266825" cy="126682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B2608A2-1997-428C-9545-5FD9791E4EF0}"/>
                </a:ext>
              </a:extLst>
            </p:cNvPr>
            <p:cNvSpPr/>
            <p:nvPr/>
          </p:nvSpPr>
          <p:spPr>
            <a:xfrm>
              <a:off x="8944119" y="3185823"/>
              <a:ext cx="1266825" cy="1266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67EDFE9-7778-4080-BC56-7ACB2E73F254}"/>
                </a:ext>
              </a:extLst>
            </p:cNvPr>
            <p:cNvSpPr/>
            <p:nvPr/>
          </p:nvSpPr>
          <p:spPr>
            <a:xfrm>
              <a:off x="9010937" y="3262022"/>
              <a:ext cx="1114425" cy="1114425"/>
            </a:xfrm>
            <a:prstGeom prst="ellipse">
              <a:avLst/>
            </a:prstGeom>
            <a:solidFill>
              <a:srgbClr val="185C99"/>
            </a:solidFill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82393C-8551-4FDE-B245-ACC5EBEE5BCA}"/>
              </a:ext>
            </a:extLst>
          </p:cNvPr>
          <p:cNvGrpSpPr/>
          <p:nvPr/>
        </p:nvGrpSpPr>
        <p:grpSpPr>
          <a:xfrm>
            <a:off x="1402431" y="1438820"/>
            <a:ext cx="751993" cy="751993"/>
            <a:chOff x="1971819" y="3185823"/>
            <a:chExt cx="1266825" cy="126682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77BDCFE-917F-4249-81C8-3BEA5A66106A}"/>
                </a:ext>
              </a:extLst>
            </p:cNvPr>
            <p:cNvSpPr/>
            <p:nvPr/>
          </p:nvSpPr>
          <p:spPr>
            <a:xfrm>
              <a:off x="1971819" y="3185823"/>
              <a:ext cx="1266825" cy="1266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5CC79F2-3BF0-47DA-B38F-A1DDC664FF81}"/>
                </a:ext>
              </a:extLst>
            </p:cNvPr>
            <p:cNvSpPr/>
            <p:nvPr/>
          </p:nvSpPr>
          <p:spPr>
            <a:xfrm>
              <a:off x="2048018" y="3262022"/>
              <a:ext cx="1114425" cy="1114425"/>
            </a:xfrm>
            <a:prstGeom prst="ellipse">
              <a:avLst/>
            </a:prstGeom>
            <a:solidFill>
              <a:srgbClr val="9BDAF9"/>
            </a:solidFill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BB0DE34E-6B15-4E26-A870-A78EEEBAEADB}"/>
              </a:ext>
            </a:extLst>
          </p:cNvPr>
          <p:cNvGrpSpPr/>
          <p:nvPr/>
        </p:nvGrpSpPr>
        <p:grpSpPr>
          <a:xfrm>
            <a:off x="2240191" y="1400091"/>
            <a:ext cx="9185281" cy="1233914"/>
            <a:chOff x="524630" y="1640757"/>
            <a:chExt cx="6117584" cy="1233914"/>
          </a:xfrm>
        </p:grpSpPr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C4951199-B90A-4BBF-8B44-D1261062967A}"/>
                </a:ext>
              </a:extLst>
            </p:cNvPr>
            <p:cNvSpPr/>
            <p:nvPr/>
          </p:nvSpPr>
          <p:spPr>
            <a:xfrm>
              <a:off x="524630" y="1640757"/>
              <a:ext cx="1489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建立数字化接触点</a:t>
              </a:r>
              <a:endParaRPr lang="en-US" altLang="zh-CN" sz="20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30" name="Rectangle 43">
              <a:extLst>
                <a:ext uri="{FF2B5EF4-FFF2-40B4-BE49-F238E27FC236}">
                  <a16:creationId xmlns:a16="http://schemas.microsoft.com/office/drawing/2014/main" id="{FFFECFE5-CA3D-4A51-9721-CD68C58FD85A}"/>
                </a:ext>
              </a:extLst>
            </p:cNvPr>
            <p:cNvSpPr/>
            <p:nvPr/>
          </p:nvSpPr>
          <p:spPr>
            <a:xfrm>
              <a:off x="524630" y="2000264"/>
              <a:ext cx="611758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企业传统的宣传手段纸质名片，纸质宣传物料（资料）没法实现数字化接触点， 通过对企业名片数字化，企业宣传物料数字化，实现数字化接触点</a:t>
              </a:r>
              <a:endPara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2833356A-0EA6-4BF4-A520-67DA0A8C4EF7}"/>
              </a:ext>
            </a:extLst>
          </p:cNvPr>
          <p:cNvGrpSpPr/>
          <p:nvPr/>
        </p:nvGrpSpPr>
        <p:grpSpPr>
          <a:xfrm>
            <a:off x="2240191" y="3070790"/>
            <a:ext cx="9185280" cy="1154696"/>
            <a:chOff x="534152" y="1714906"/>
            <a:chExt cx="6117592" cy="1154696"/>
          </a:xfrm>
        </p:grpSpPr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379DEAB4-434F-4F25-B7D2-BFB07ED1B49B}"/>
                </a:ext>
              </a:extLst>
            </p:cNvPr>
            <p:cNvSpPr/>
            <p:nvPr/>
          </p:nvSpPr>
          <p:spPr>
            <a:xfrm>
              <a:off x="534152" y="1714906"/>
              <a:ext cx="13187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44546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实现用户数字化</a:t>
              </a:r>
              <a:endParaRPr lang="en-US" altLang="zh-CN" sz="2000" b="1" dirty="0">
                <a:solidFill>
                  <a:srgbClr val="44546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BDC69087-0A14-4A62-B1F2-CD56BF77879B}"/>
                </a:ext>
              </a:extLst>
            </p:cNvPr>
            <p:cNvSpPr/>
            <p:nvPr/>
          </p:nvSpPr>
          <p:spPr>
            <a:xfrm>
              <a:off x="556610" y="1995195"/>
              <a:ext cx="609513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通过智能跟踪及数据分析手段对用户实现用户画像，对用户标签化管理，对用户进行精准营销</a:t>
              </a:r>
              <a:endPara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D80BFAA8-91C3-4CF3-B4EE-69349C26E0B3}"/>
              </a:ext>
            </a:extLst>
          </p:cNvPr>
          <p:cNvGrpSpPr/>
          <p:nvPr/>
        </p:nvGrpSpPr>
        <p:grpSpPr>
          <a:xfrm>
            <a:off x="2240191" y="4601592"/>
            <a:ext cx="9185280" cy="1246311"/>
            <a:chOff x="557397" y="1706356"/>
            <a:chExt cx="6117582" cy="1246311"/>
          </a:xfrm>
        </p:grpSpPr>
        <p:sp>
          <p:nvSpPr>
            <p:cNvPr id="35" name="Rectangle 42">
              <a:extLst>
                <a:ext uri="{FF2B5EF4-FFF2-40B4-BE49-F238E27FC236}">
                  <a16:creationId xmlns:a16="http://schemas.microsoft.com/office/drawing/2014/main" id="{1ACF0761-08FA-4575-88FC-1E464251D26E}"/>
                </a:ext>
              </a:extLst>
            </p:cNvPr>
            <p:cNvSpPr/>
            <p:nvPr/>
          </p:nvSpPr>
          <p:spPr>
            <a:xfrm>
              <a:off x="557397" y="1706356"/>
              <a:ext cx="1318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44546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打通营销数据链</a:t>
              </a:r>
              <a:endParaRPr lang="en-US" altLang="zh-CN" sz="2000" b="1" dirty="0">
                <a:solidFill>
                  <a:srgbClr val="44546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6" name="Rectangle 43">
              <a:extLst>
                <a:ext uri="{FF2B5EF4-FFF2-40B4-BE49-F238E27FC236}">
                  <a16:creationId xmlns:a16="http://schemas.microsoft.com/office/drawing/2014/main" id="{871E040F-C95E-4E1A-8A6B-E2636CBD6BAB}"/>
                </a:ext>
              </a:extLst>
            </p:cNvPr>
            <p:cNvSpPr/>
            <p:nvPr/>
          </p:nvSpPr>
          <p:spPr>
            <a:xfrm>
              <a:off x="579857" y="2078260"/>
              <a:ext cx="609512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打通企业的供应链及需求链的数据，实现企业数字化营销闭环， 实现企业全环节数字化管理</a:t>
              </a:r>
              <a:endPara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5B9083-978E-4697-9007-76DE062D9E3E}"/>
              </a:ext>
            </a:extLst>
          </p:cNvPr>
          <p:cNvGrpSpPr/>
          <p:nvPr/>
        </p:nvGrpSpPr>
        <p:grpSpPr>
          <a:xfrm>
            <a:off x="1648994" y="1692907"/>
            <a:ext cx="278580" cy="243817"/>
            <a:chOff x="2461470" y="3669644"/>
            <a:chExt cx="366051" cy="320373"/>
          </a:xfrm>
        </p:grpSpPr>
        <p:sp>
          <p:nvSpPr>
            <p:cNvPr id="38" name="AutoShape 103">
              <a:extLst>
                <a:ext uri="{FF2B5EF4-FFF2-40B4-BE49-F238E27FC236}">
                  <a16:creationId xmlns:a16="http://schemas.microsoft.com/office/drawing/2014/main" id="{E99B2CC4-1437-4A67-8B73-220BA206D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037" y="3726585"/>
              <a:ext cx="131403" cy="86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AutoShape 104">
              <a:extLst>
                <a:ext uri="{FF2B5EF4-FFF2-40B4-BE49-F238E27FC236}">
                  <a16:creationId xmlns:a16="http://schemas.microsoft.com/office/drawing/2014/main" id="{57DB84B8-8A8E-4369-BE22-0300354B1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470" y="3669644"/>
              <a:ext cx="366051" cy="3203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155ABB-3C55-491F-A7F0-ED0B998C5A54}"/>
              </a:ext>
            </a:extLst>
          </p:cNvPr>
          <p:cNvGrpSpPr/>
          <p:nvPr/>
        </p:nvGrpSpPr>
        <p:grpSpPr>
          <a:xfrm>
            <a:off x="1688281" y="3270845"/>
            <a:ext cx="191435" cy="279056"/>
            <a:chOff x="5956238" y="3605879"/>
            <a:chExt cx="251543" cy="366676"/>
          </a:xfrm>
          <a:solidFill>
            <a:schemeClr val="bg1"/>
          </a:solidFill>
        </p:grpSpPr>
        <p:sp>
          <p:nvSpPr>
            <p:cNvPr id="41" name="AutoShape 113">
              <a:extLst>
                <a:ext uri="{FF2B5EF4-FFF2-40B4-BE49-F238E27FC236}">
                  <a16:creationId xmlns:a16="http://schemas.microsoft.com/office/drawing/2014/main" id="{1126590F-8D80-4A24-811B-669D96458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238" y="3605879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AutoShape 114">
              <a:extLst>
                <a:ext uri="{FF2B5EF4-FFF2-40B4-BE49-F238E27FC236}">
                  <a16:creationId xmlns:a16="http://schemas.microsoft.com/office/drawing/2014/main" id="{75532E82-6626-4205-88FA-60DC47123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179" y="3663446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3" name="AutoShape 4">
            <a:extLst>
              <a:ext uri="{FF2B5EF4-FFF2-40B4-BE49-F238E27FC236}">
                <a16:creationId xmlns:a16="http://schemas.microsoft.com/office/drawing/2014/main" id="{81C7203A-8D4B-4456-9DBE-DF982C915613}"/>
              </a:ext>
            </a:extLst>
          </p:cNvPr>
          <p:cNvSpPr>
            <a:spLocks/>
          </p:cNvSpPr>
          <p:nvPr/>
        </p:nvSpPr>
        <p:spPr bwMode="auto">
          <a:xfrm>
            <a:off x="1662664" y="4846015"/>
            <a:ext cx="269533" cy="2704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737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37832" y="295139"/>
            <a:ext cx="1107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4" y="495709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数字化营销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B0126B5-4E69-4AFC-B6B0-0CA7AB8C292D}"/>
              </a:ext>
            </a:extLst>
          </p:cNvPr>
          <p:cNvGrpSpPr/>
          <p:nvPr/>
        </p:nvGrpSpPr>
        <p:grpSpPr>
          <a:xfrm>
            <a:off x="1913895" y="932723"/>
            <a:ext cx="8890094" cy="5269568"/>
            <a:chOff x="1193235" y="803187"/>
            <a:chExt cx="6667571" cy="3952176"/>
          </a:xfrm>
        </p:grpSpPr>
        <p:sp>
          <p:nvSpPr>
            <p:cNvPr id="62" name="Freeform 138">
              <a:extLst>
                <a:ext uri="{FF2B5EF4-FFF2-40B4-BE49-F238E27FC236}">
                  <a16:creationId xmlns:a16="http://schemas.microsoft.com/office/drawing/2014/main" id="{A1F735E2-9D26-45BC-AF78-54C187B3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041" y="803187"/>
              <a:ext cx="229490" cy="883605"/>
            </a:xfrm>
            <a:custGeom>
              <a:avLst/>
              <a:gdLst>
                <a:gd name="T0" fmla="*/ 161 w 161"/>
                <a:gd name="T1" fmla="*/ 438 h 619"/>
                <a:gd name="T2" fmla="*/ 161 w 161"/>
                <a:gd name="T3" fmla="*/ 51 h 619"/>
                <a:gd name="T4" fmla="*/ 110 w 161"/>
                <a:gd name="T5" fmla="*/ 0 h 619"/>
                <a:gd name="T6" fmla="*/ 51 w 161"/>
                <a:gd name="T7" fmla="*/ 0 h 619"/>
                <a:gd name="T8" fmla="*/ 0 w 161"/>
                <a:gd name="T9" fmla="*/ 51 h 619"/>
                <a:gd name="T10" fmla="*/ 0 w 161"/>
                <a:gd name="T11" fmla="*/ 619 h 619"/>
                <a:gd name="T12" fmla="*/ 161 w 161"/>
                <a:gd name="T13" fmla="*/ 43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19">
                  <a:moveTo>
                    <a:pt x="161" y="438"/>
                  </a:moveTo>
                  <a:cubicBezTo>
                    <a:pt x="161" y="51"/>
                    <a:pt x="161" y="51"/>
                    <a:pt x="161" y="51"/>
                  </a:cubicBezTo>
                  <a:cubicBezTo>
                    <a:pt x="161" y="23"/>
                    <a:pt x="138" y="0"/>
                    <a:pt x="11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9" y="561"/>
                    <a:pt x="53" y="461"/>
                    <a:pt x="161" y="438"/>
                  </a:cubicBezTo>
                  <a:close/>
                </a:path>
              </a:pathLst>
            </a:custGeom>
            <a:solidFill>
              <a:srgbClr val="409CC3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</a:endParaRPr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84A22C40-011A-49F0-9A20-5B80A215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041" y="3514468"/>
              <a:ext cx="1500618" cy="1240895"/>
            </a:xfrm>
            <a:custGeom>
              <a:avLst/>
              <a:gdLst>
                <a:gd name="T0" fmla="*/ 1004 w 1051"/>
                <a:gd name="T1" fmla="*/ 0 h 869"/>
                <a:gd name="T2" fmla="*/ 218 w 1051"/>
                <a:gd name="T3" fmla="*/ 0 h 869"/>
                <a:gd name="T4" fmla="*/ 161 w 1051"/>
                <a:gd name="T5" fmla="*/ 5 h 869"/>
                <a:gd name="T6" fmla="*/ 0 w 1051"/>
                <a:gd name="T7" fmla="*/ 186 h 869"/>
                <a:gd name="T8" fmla="*/ 0 w 1051"/>
                <a:gd name="T9" fmla="*/ 201 h 869"/>
                <a:gd name="T10" fmla="*/ 0 w 1051"/>
                <a:gd name="T11" fmla="*/ 818 h 869"/>
                <a:gd name="T12" fmla="*/ 51 w 1051"/>
                <a:gd name="T13" fmla="*/ 869 h 869"/>
                <a:gd name="T14" fmla="*/ 110 w 1051"/>
                <a:gd name="T15" fmla="*/ 869 h 869"/>
                <a:gd name="T16" fmla="*/ 161 w 1051"/>
                <a:gd name="T17" fmla="*/ 818 h 869"/>
                <a:gd name="T18" fmla="*/ 161 w 1051"/>
                <a:gd name="T19" fmla="*/ 101 h 869"/>
                <a:gd name="T20" fmla="*/ 214 w 1051"/>
                <a:gd name="T21" fmla="*/ 92 h 869"/>
                <a:gd name="T22" fmla="*/ 1005 w 1051"/>
                <a:gd name="T23" fmla="*/ 92 h 869"/>
                <a:gd name="T24" fmla="*/ 1051 w 1051"/>
                <a:gd name="T25" fmla="*/ 46 h 869"/>
                <a:gd name="T26" fmla="*/ 1004 w 1051"/>
                <a:gd name="T27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1" h="869">
                  <a:moveTo>
                    <a:pt x="1004" y="0"/>
                  </a:moveTo>
                  <a:cubicBezTo>
                    <a:pt x="998" y="1"/>
                    <a:pt x="364" y="6"/>
                    <a:pt x="218" y="0"/>
                  </a:cubicBezTo>
                  <a:cubicBezTo>
                    <a:pt x="197" y="0"/>
                    <a:pt x="178" y="2"/>
                    <a:pt x="161" y="5"/>
                  </a:cubicBezTo>
                  <a:cubicBezTo>
                    <a:pt x="53" y="28"/>
                    <a:pt x="9" y="127"/>
                    <a:pt x="0" y="18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818"/>
                    <a:pt x="0" y="818"/>
                    <a:pt x="0" y="818"/>
                  </a:cubicBezTo>
                  <a:cubicBezTo>
                    <a:pt x="0" y="846"/>
                    <a:pt x="23" y="869"/>
                    <a:pt x="51" y="869"/>
                  </a:cubicBezTo>
                  <a:cubicBezTo>
                    <a:pt x="110" y="869"/>
                    <a:pt x="110" y="869"/>
                    <a:pt x="110" y="869"/>
                  </a:cubicBezTo>
                  <a:cubicBezTo>
                    <a:pt x="138" y="869"/>
                    <a:pt x="161" y="846"/>
                    <a:pt x="161" y="818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176" y="95"/>
                    <a:pt x="193" y="92"/>
                    <a:pt x="214" y="92"/>
                  </a:cubicBezTo>
                  <a:cubicBezTo>
                    <a:pt x="363" y="98"/>
                    <a:pt x="979" y="93"/>
                    <a:pt x="1005" y="92"/>
                  </a:cubicBezTo>
                  <a:cubicBezTo>
                    <a:pt x="1030" y="92"/>
                    <a:pt x="1051" y="71"/>
                    <a:pt x="1051" y="46"/>
                  </a:cubicBezTo>
                  <a:cubicBezTo>
                    <a:pt x="1050" y="21"/>
                    <a:pt x="1030" y="1"/>
                    <a:pt x="1004" y="0"/>
                  </a:cubicBezTo>
                  <a:close/>
                </a:path>
              </a:pathLst>
            </a:custGeom>
            <a:solidFill>
              <a:srgbClr val="409CC3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</a:endParaRPr>
            </a:p>
          </p:txBody>
        </p:sp>
        <p:sp>
          <p:nvSpPr>
            <p:cNvPr id="64" name="Freeform 141">
              <a:extLst>
                <a:ext uri="{FF2B5EF4-FFF2-40B4-BE49-F238E27FC236}">
                  <a16:creationId xmlns:a16="http://schemas.microsoft.com/office/drawing/2014/main" id="{ED3B27A3-59B3-4A16-BBCF-2F1186C76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867" y="2839739"/>
              <a:ext cx="1374" cy="20613"/>
            </a:xfrm>
            <a:custGeom>
              <a:avLst/>
              <a:gdLst>
                <a:gd name="T0" fmla="*/ 1 w 1"/>
                <a:gd name="T1" fmla="*/ 2 h 15"/>
                <a:gd name="T2" fmla="*/ 0 w 1"/>
                <a:gd name="T3" fmla="*/ 0 h 15"/>
                <a:gd name="T4" fmla="*/ 0 w 1"/>
                <a:gd name="T5" fmla="*/ 15 h 15"/>
                <a:gd name="T6" fmla="*/ 1 w 1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5">
                  <a:moveTo>
                    <a:pt x="1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6"/>
                    <a:pt x="1" y="2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65" name="Freeform 142">
              <a:extLst>
                <a:ext uri="{FF2B5EF4-FFF2-40B4-BE49-F238E27FC236}">
                  <a16:creationId xmlns:a16="http://schemas.microsoft.com/office/drawing/2014/main" id="{EA055A68-1138-415B-8061-CAE05DF47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288" y="2529172"/>
              <a:ext cx="1499243" cy="1250515"/>
            </a:xfrm>
            <a:custGeom>
              <a:avLst/>
              <a:gdLst>
                <a:gd name="T0" fmla="*/ 889 w 1050"/>
                <a:gd name="T1" fmla="*/ 6 h 876"/>
                <a:gd name="T2" fmla="*/ 833 w 1050"/>
                <a:gd name="T3" fmla="*/ 1 h 876"/>
                <a:gd name="T4" fmla="*/ 46 w 1050"/>
                <a:gd name="T5" fmla="*/ 1 h 876"/>
                <a:gd name="T6" fmla="*/ 0 w 1050"/>
                <a:gd name="T7" fmla="*/ 47 h 876"/>
                <a:gd name="T8" fmla="*/ 46 w 1050"/>
                <a:gd name="T9" fmla="*/ 93 h 876"/>
                <a:gd name="T10" fmla="*/ 836 w 1050"/>
                <a:gd name="T11" fmla="*/ 93 h 876"/>
                <a:gd name="T12" fmla="*/ 889 w 1050"/>
                <a:gd name="T13" fmla="*/ 102 h 876"/>
                <a:gd name="T14" fmla="*/ 889 w 1050"/>
                <a:gd name="T15" fmla="*/ 876 h 876"/>
                <a:gd name="T16" fmla="*/ 1050 w 1050"/>
                <a:gd name="T17" fmla="*/ 695 h 876"/>
                <a:gd name="T18" fmla="*/ 1050 w 1050"/>
                <a:gd name="T19" fmla="*/ 202 h 876"/>
                <a:gd name="T20" fmla="*/ 1050 w 1050"/>
                <a:gd name="T21" fmla="*/ 186 h 876"/>
                <a:gd name="T22" fmla="*/ 889 w 1050"/>
                <a:gd name="T23" fmla="*/ 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0" h="876">
                  <a:moveTo>
                    <a:pt x="889" y="6"/>
                  </a:moveTo>
                  <a:cubicBezTo>
                    <a:pt x="872" y="2"/>
                    <a:pt x="853" y="0"/>
                    <a:pt x="833" y="1"/>
                  </a:cubicBezTo>
                  <a:cubicBezTo>
                    <a:pt x="687" y="6"/>
                    <a:pt x="53" y="1"/>
                    <a:pt x="46" y="1"/>
                  </a:cubicBezTo>
                  <a:cubicBezTo>
                    <a:pt x="21" y="1"/>
                    <a:pt x="0" y="21"/>
                    <a:pt x="0" y="47"/>
                  </a:cubicBezTo>
                  <a:cubicBezTo>
                    <a:pt x="0" y="72"/>
                    <a:pt x="20" y="93"/>
                    <a:pt x="46" y="93"/>
                  </a:cubicBezTo>
                  <a:cubicBezTo>
                    <a:pt x="72" y="93"/>
                    <a:pt x="688" y="98"/>
                    <a:pt x="836" y="93"/>
                  </a:cubicBezTo>
                  <a:cubicBezTo>
                    <a:pt x="857" y="92"/>
                    <a:pt x="875" y="96"/>
                    <a:pt x="889" y="102"/>
                  </a:cubicBezTo>
                  <a:cubicBezTo>
                    <a:pt x="889" y="876"/>
                    <a:pt x="889" y="876"/>
                    <a:pt x="889" y="876"/>
                  </a:cubicBezTo>
                  <a:cubicBezTo>
                    <a:pt x="898" y="817"/>
                    <a:pt x="942" y="718"/>
                    <a:pt x="1050" y="695"/>
                  </a:cubicBezTo>
                  <a:cubicBezTo>
                    <a:pt x="1050" y="202"/>
                    <a:pt x="1050" y="202"/>
                    <a:pt x="1050" y="202"/>
                  </a:cubicBezTo>
                  <a:cubicBezTo>
                    <a:pt x="1050" y="186"/>
                    <a:pt x="1050" y="186"/>
                    <a:pt x="1050" y="186"/>
                  </a:cubicBezTo>
                  <a:cubicBezTo>
                    <a:pt x="1041" y="128"/>
                    <a:pt x="997" y="29"/>
                    <a:pt x="889" y="6"/>
                  </a:cubicBezTo>
                  <a:close/>
                </a:path>
              </a:pathLst>
            </a:custGeom>
            <a:solidFill>
              <a:srgbClr val="185C99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</a:endParaRPr>
            </a:p>
          </p:txBody>
        </p:sp>
        <p:sp>
          <p:nvSpPr>
            <p:cNvPr id="66" name="Freeform 143">
              <a:extLst>
                <a:ext uri="{FF2B5EF4-FFF2-40B4-BE49-F238E27FC236}">
                  <a16:creationId xmlns:a16="http://schemas.microsoft.com/office/drawing/2014/main" id="{B8D301FD-9B56-4B4D-A757-0E1BFCBB2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041" y="1420199"/>
              <a:ext cx="1500618" cy="1374192"/>
            </a:xfrm>
            <a:custGeom>
              <a:avLst/>
              <a:gdLst>
                <a:gd name="T0" fmla="*/ 1004 w 1051"/>
                <a:gd name="T1" fmla="*/ 1 h 963"/>
                <a:gd name="T2" fmla="*/ 218 w 1051"/>
                <a:gd name="T3" fmla="*/ 1 h 963"/>
                <a:gd name="T4" fmla="*/ 161 w 1051"/>
                <a:gd name="T5" fmla="*/ 6 h 963"/>
                <a:gd name="T6" fmla="*/ 0 w 1051"/>
                <a:gd name="T7" fmla="*/ 187 h 963"/>
                <a:gd name="T8" fmla="*/ 0 w 1051"/>
                <a:gd name="T9" fmla="*/ 201 h 963"/>
                <a:gd name="T10" fmla="*/ 0 w 1051"/>
                <a:gd name="T11" fmla="*/ 783 h 963"/>
                <a:gd name="T12" fmla="*/ 161 w 1051"/>
                <a:gd name="T13" fmla="*/ 963 h 963"/>
                <a:gd name="T14" fmla="*/ 161 w 1051"/>
                <a:gd name="T15" fmla="*/ 102 h 963"/>
                <a:gd name="T16" fmla="*/ 214 w 1051"/>
                <a:gd name="T17" fmla="*/ 93 h 963"/>
                <a:gd name="T18" fmla="*/ 1005 w 1051"/>
                <a:gd name="T19" fmla="*/ 93 h 963"/>
                <a:gd name="T20" fmla="*/ 1051 w 1051"/>
                <a:gd name="T21" fmla="*/ 46 h 963"/>
                <a:gd name="T22" fmla="*/ 1004 w 1051"/>
                <a:gd name="T23" fmla="*/ 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963">
                  <a:moveTo>
                    <a:pt x="1004" y="1"/>
                  </a:moveTo>
                  <a:cubicBezTo>
                    <a:pt x="998" y="1"/>
                    <a:pt x="364" y="6"/>
                    <a:pt x="218" y="1"/>
                  </a:cubicBezTo>
                  <a:cubicBezTo>
                    <a:pt x="197" y="0"/>
                    <a:pt x="178" y="2"/>
                    <a:pt x="161" y="6"/>
                  </a:cubicBezTo>
                  <a:cubicBezTo>
                    <a:pt x="53" y="29"/>
                    <a:pt x="9" y="129"/>
                    <a:pt x="0" y="187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108" y="806"/>
                    <a:pt x="152" y="905"/>
                    <a:pt x="161" y="96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76" y="96"/>
                    <a:pt x="193" y="92"/>
                    <a:pt x="214" y="93"/>
                  </a:cubicBezTo>
                  <a:cubicBezTo>
                    <a:pt x="363" y="98"/>
                    <a:pt x="979" y="93"/>
                    <a:pt x="1005" y="93"/>
                  </a:cubicBezTo>
                  <a:cubicBezTo>
                    <a:pt x="1031" y="93"/>
                    <a:pt x="1051" y="72"/>
                    <a:pt x="1051" y="46"/>
                  </a:cubicBezTo>
                  <a:cubicBezTo>
                    <a:pt x="1051" y="21"/>
                    <a:pt x="1030" y="1"/>
                    <a:pt x="1004" y="1"/>
                  </a:cubicBezTo>
                  <a:close/>
                </a:path>
              </a:pathLst>
            </a:custGeom>
            <a:solidFill>
              <a:srgbClr val="7C7A85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</a:endParaRPr>
            </a:p>
          </p:txBody>
        </p:sp>
        <p:sp>
          <p:nvSpPr>
            <p:cNvPr id="67" name="TextBox 45">
              <a:extLst>
                <a:ext uri="{FF2B5EF4-FFF2-40B4-BE49-F238E27FC236}">
                  <a16:creationId xmlns:a16="http://schemas.microsoft.com/office/drawing/2014/main" id="{306345F4-88F2-4F37-8E03-A8FAC0B75857}"/>
                </a:ext>
              </a:extLst>
            </p:cNvPr>
            <p:cNvSpPr txBox="1"/>
            <p:nvPr/>
          </p:nvSpPr>
          <p:spPr bwMode="auto">
            <a:xfrm>
              <a:off x="6164187" y="1316609"/>
              <a:ext cx="1696619" cy="34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rgbClr val="445469"/>
                  </a:solidFill>
                </a:rPr>
                <a:t>实现精准营销</a:t>
              </a:r>
            </a:p>
          </p:txBody>
        </p:sp>
        <p:sp>
          <p:nvSpPr>
            <p:cNvPr id="69" name="TextBox 47">
              <a:extLst>
                <a:ext uri="{FF2B5EF4-FFF2-40B4-BE49-F238E27FC236}">
                  <a16:creationId xmlns:a16="http://schemas.microsoft.com/office/drawing/2014/main" id="{8692EA8C-90AB-4ECA-8CEB-6A4AA68F2D1F}"/>
                </a:ext>
              </a:extLst>
            </p:cNvPr>
            <p:cNvSpPr txBox="1"/>
            <p:nvPr/>
          </p:nvSpPr>
          <p:spPr bwMode="auto">
            <a:xfrm>
              <a:off x="1193235" y="2400830"/>
              <a:ext cx="1696619" cy="34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rgbClr val="445469"/>
                  </a:solidFill>
                </a:rPr>
                <a:t>进行数据分析</a:t>
              </a:r>
            </a:p>
          </p:txBody>
        </p:sp>
        <p:sp>
          <p:nvSpPr>
            <p:cNvPr id="71" name="TextBox 49">
              <a:extLst>
                <a:ext uri="{FF2B5EF4-FFF2-40B4-BE49-F238E27FC236}">
                  <a16:creationId xmlns:a16="http://schemas.microsoft.com/office/drawing/2014/main" id="{D9F544D7-B554-4F5A-9AE3-0975584F4BC2}"/>
                </a:ext>
              </a:extLst>
            </p:cNvPr>
            <p:cNvSpPr txBox="1"/>
            <p:nvPr/>
          </p:nvSpPr>
          <p:spPr bwMode="auto">
            <a:xfrm>
              <a:off x="6164187" y="3375084"/>
              <a:ext cx="1696619" cy="34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sz="2400" b="1" dirty="0">
                  <a:solidFill>
                    <a:srgbClr val="445469"/>
                  </a:solidFill>
                </a:rPr>
                <a:t>收集有用数据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0EEB50D-3BA9-44C3-9F0E-1217C3240594}"/>
                </a:ext>
              </a:extLst>
            </p:cNvPr>
            <p:cNvSpPr/>
            <p:nvPr/>
          </p:nvSpPr>
          <p:spPr>
            <a:xfrm>
              <a:off x="5590452" y="3300820"/>
              <a:ext cx="536130" cy="536130"/>
            </a:xfrm>
            <a:prstGeom prst="ellipse">
              <a:avLst/>
            </a:prstGeom>
            <a:solidFill>
              <a:srgbClr val="409CC3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AAC1C05-C5B8-4D51-9477-A11AE121B4A2}"/>
                </a:ext>
              </a:extLst>
            </p:cNvPr>
            <p:cNvSpPr/>
            <p:nvPr/>
          </p:nvSpPr>
          <p:spPr>
            <a:xfrm>
              <a:off x="5590452" y="1230720"/>
              <a:ext cx="536130" cy="536130"/>
            </a:xfrm>
            <a:prstGeom prst="ellipse">
              <a:avLst/>
            </a:prstGeom>
            <a:solidFill>
              <a:srgbClr val="7C7A85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A5FF089-06D1-4C2D-9F4B-78FBF16F2085}"/>
                </a:ext>
              </a:extLst>
            </p:cNvPr>
            <p:cNvSpPr/>
            <p:nvPr/>
          </p:nvSpPr>
          <p:spPr>
            <a:xfrm>
              <a:off x="2881223" y="2324222"/>
              <a:ext cx="536130" cy="536130"/>
            </a:xfrm>
            <a:prstGeom prst="ellipse">
              <a:avLst/>
            </a:prstGeom>
            <a:solidFill>
              <a:srgbClr val="185C99"/>
            </a:solidFill>
            <a:ln>
              <a:noFill/>
            </a:ln>
          </p:spPr>
          <p:txBody>
            <a:bodyPr/>
            <a:lstStyle/>
            <a:p>
              <a:endParaRPr lang="zh-CN" altLang="en-US" sz="2133">
                <a:solidFill>
                  <a:schemeClr val="accent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6" name="TextBox 682">
              <a:extLst>
                <a:ext uri="{FF2B5EF4-FFF2-40B4-BE49-F238E27FC236}">
                  <a16:creationId xmlns:a16="http://schemas.microsoft.com/office/drawing/2014/main" id="{D666CFCB-C20E-45EC-B59B-A5DAA276979B}"/>
                </a:ext>
              </a:extLst>
            </p:cNvPr>
            <p:cNvSpPr txBox="1"/>
            <p:nvPr/>
          </p:nvSpPr>
          <p:spPr>
            <a:xfrm>
              <a:off x="5686953" y="1301196"/>
              <a:ext cx="322445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altLang="zh-CN" sz="2667" dirty="0"/>
                <a:t>C</a:t>
              </a:r>
              <a:endParaRPr lang="zh-CN" altLang="en-US" sz="2667" dirty="0"/>
            </a:p>
          </p:txBody>
        </p:sp>
        <p:sp>
          <p:nvSpPr>
            <p:cNvPr id="77" name="TextBox 682">
              <a:extLst>
                <a:ext uri="{FF2B5EF4-FFF2-40B4-BE49-F238E27FC236}">
                  <a16:creationId xmlns:a16="http://schemas.microsoft.com/office/drawing/2014/main" id="{DF0FB0E5-3210-4AE8-87A6-30F8349A6735}"/>
                </a:ext>
              </a:extLst>
            </p:cNvPr>
            <p:cNvSpPr txBox="1"/>
            <p:nvPr/>
          </p:nvSpPr>
          <p:spPr>
            <a:xfrm>
              <a:off x="5691762" y="3379577"/>
              <a:ext cx="312826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altLang="zh-CN" sz="2667" dirty="0"/>
                <a:t>A</a:t>
              </a:r>
              <a:endParaRPr lang="zh-CN" altLang="en-US" sz="2667" dirty="0"/>
            </a:p>
          </p:txBody>
        </p:sp>
        <p:sp>
          <p:nvSpPr>
            <p:cNvPr id="78" name="TextBox 682">
              <a:extLst>
                <a:ext uri="{FF2B5EF4-FFF2-40B4-BE49-F238E27FC236}">
                  <a16:creationId xmlns:a16="http://schemas.microsoft.com/office/drawing/2014/main" id="{653C29B3-D117-48F4-B9FA-6A96B4B6D7F6}"/>
                </a:ext>
              </a:extLst>
            </p:cNvPr>
            <p:cNvSpPr txBox="1"/>
            <p:nvPr/>
          </p:nvSpPr>
          <p:spPr>
            <a:xfrm>
              <a:off x="2998994" y="2397162"/>
              <a:ext cx="309219" cy="377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altLang="zh-CN" sz="2667" dirty="0"/>
                <a:t>B</a:t>
              </a:r>
              <a:endParaRPr lang="zh-CN" altLang="en-US" sz="2667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8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8533EA-16AA-4AA0-B1BE-862F3A514C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4895678"/>
          </a:xfrm>
          <a:prstGeom prst="rect">
            <a:avLst/>
          </a:prstGeom>
        </p:spPr>
      </p:pic>
      <p:sp>
        <p:nvSpPr>
          <p:cNvPr id="50" name="折角形 1">
            <a:extLst>
              <a:ext uri="{FF2B5EF4-FFF2-40B4-BE49-F238E27FC236}">
                <a16:creationId xmlns:a16="http://schemas.microsoft.com/office/drawing/2014/main" id="{058D578C-A17F-4472-83B9-D1E49C9AB3E9}"/>
              </a:ext>
            </a:extLst>
          </p:cNvPr>
          <p:cNvSpPr/>
          <p:nvPr/>
        </p:nvSpPr>
        <p:spPr>
          <a:xfrm>
            <a:off x="2881917" y="3111515"/>
            <a:ext cx="6486525" cy="2234565"/>
          </a:xfrm>
          <a:prstGeom prst="foldedCorner">
            <a:avLst/>
          </a:prstGeom>
          <a:noFill/>
          <a:ln w="28575">
            <a:solidFill>
              <a:srgbClr val="185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6550D1-A6E5-4492-B029-E5F11248F12E}"/>
              </a:ext>
            </a:extLst>
          </p:cNvPr>
          <p:cNvSpPr txBox="1"/>
          <p:nvPr/>
        </p:nvSpPr>
        <p:spPr>
          <a:xfrm>
            <a:off x="3000652" y="3567445"/>
            <a:ext cx="1768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5CB609A-7B46-4B74-82E5-C49D788C04BC}"/>
              </a:ext>
            </a:extLst>
          </p:cNvPr>
          <p:cNvCxnSpPr/>
          <p:nvPr/>
        </p:nvCxnSpPr>
        <p:spPr>
          <a:xfrm>
            <a:off x="4926617" y="3653805"/>
            <a:ext cx="0" cy="1151255"/>
          </a:xfrm>
          <a:prstGeom prst="line">
            <a:avLst/>
          </a:prstGeom>
          <a:ln w="12700">
            <a:solidFill>
              <a:srgbClr val="497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FBDB6D1-09EB-4F3E-BD2A-83604335B3B9}"/>
              </a:ext>
            </a:extLst>
          </p:cNvPr>
          <p:cNvSpPr txBox="1"/>
          <p:nvPr/>
        </p:nvSpPr>
        <p:spPr>
          <a:xfrm>
            <a:off x="5217447" y="3653805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8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数据分析案例</a:t>
            </a:r>
            <a:endParaRPr lang="zh-CN" altLang="en-US" sz="28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2989D8-D659-4243-BAD0-AFDCEE5FCB40}"/>
              </a:ext>
            </a:extLst>
          </p:cNvPr>
          <p:cNvSpPr txBox="1"/>
          <p:nvPr/>
        </p:nvSpPr>
        <p:spPr>
          <a:xfrm>
            <a:off x="5217447" y="4205033"/>
            <a:ext cx="3774153" cy="52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使用了某平台会员充值的数据，进行简单的数据分析，对用户的生命周期进行分层，进而进行精准营销</a:t>
            </a:r>
            <a:endParaRPr lang="zh-CN" altLang="en-US" sz="105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9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269507" y="295139"/>
            <a:ext cx="97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4" y="495709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了解数据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AFAD6F82-3183-4A53-B4B1-BF77769B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8" y="1363501"/>
            <a:ext cx="4895992" cy="48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查看数据的数据类型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数据中是否存储在缺失值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将购买时间转换成时间类型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查看数据的统计描述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计算所有用户购买商品的平均数量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计算所有用户购买商品的平均花费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在源数据中添加一列表示月份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en-US" altLang="zh-CN" sz="20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('datetime64[M]')</a:t>
            </a:r>
            <a:endParaRPr lang="zh-CN" altLang="en-US" sz="20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10380DF-0A1A-4342-BB9F-71737B7786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63"/>
          <a:stretch/>
        </p:blipFill>
        <p:spPr>
          <a:xfrm>
            <a:off x="6186958" y="1564217"/>
            <a:ext cx="4415487" cy="4528462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6865F28C-BD7F-4943-82FB-CD8AF1A6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958" y="1240391"/>
            <a:ext cx="41158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用户</a:t>
            </a: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       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购买时间    购买数量  花费金额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按月份对整体数据进行简单统计分析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Group 74">
            <a:extLst>
              <a:ext uri="{FF2B5EF4-FFF2-40B4-BE49-F238E27FC236}">
                <a16:creationId xmlns:a16="http://schemas.microsoft.com/office/drawing/2014/main" id="{FBA5B0A2-543B-4F45-B9C9-86AC4031B4CC}"/>
              </a:ext>
            </a:extLst>
          </p:cNvPr>
          <p:cNvGrpSpPr/>
          <p:nvPr/>
        </p:nvGrpSpPr>
        <p:grpSpPr>
          <a:xfrm>
            <a:off x="1360671" y="1660286"/>
            <a:ext cx="5094448" cy="743420"/>
            <a:chOff x="336813" y="2865976"/>
            <a:chExt cx="3821831" cy="557711"/>
          </a:xfrm>
        </p:grpSpPr>
        <p:sp>
          <p:nvSpPr>
            <p:cNvPr id="24" name="文本框 11">
              <a:extLst>
                <a:ext uri="{FF2B5EF4-FFF2-40B4-BE49-F238E27FC236}">
                  <a16:creationId xmlns:a16="http://schemas.microsoft.com/office/drawing/2014/main" id="{A97E1BDB-4434-4341-8274-19273BC94D0A}"/>
                </a:ext>
              </a:extLst>
            </p:cNvPr>
            <p:cNvSpPr txBox="1"/>
            <p:nvPr/>
          </p:nvSpPr>
          <p:spPr>
            <a:xfrm>
              <a:off x="336813" y="2865976"/>
              <a:ext cx="1523890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每个月份的销售额</a:t>
              </a: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2A29F63C-1D9F-40A2-BBDD-579442D88973}"/>
                </a:ext>
              </a:extLst>
            </p:cNvPr>
            <p:cNvSpPr/>
            <p:nvPr/>
          </p:nvSpPr>
          <p:spPr>
            <a:xfrm>
              <a:off x="336813" y="3173457"/>
              <a:ext cx="3821831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(by='month')['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order_amount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'].sum()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74">
            <a:extLst>
              <a:ext uri="{FF2B5EF4-FFF2-40B4-BE49-F238E27FC236}">
                <a16:creationId xmlns:a16="http://schemas.microsoft.com/office/drawing/2014/main" id="{C8BE3A9C-568F-4A9F-BEF8-869B44B10D66}"/>
              </a:ext>
            </a:extLst>
          </p:cNvPr>
          <p:cNvGrpSpPr/>
          <p:nvPr/>
        </p:nvGrpSpPr>
        <p:grpSpPr>
          <a:xfrm>
            <a:off x="6555342" y="1660282"/>
            <a:ext cx="4661729" cy="743424"/>
            <a:chOff x="336813" y="2865973"/>
            <a:chExt cx="3497207" cy="557714"/>
          </a:xfrm>
        </p:grpSpPr>
        <p:sp>
          <p:nvSpPr>
            <p:cNvPr id="32" name="文本框 11">
              <a:extLst>
                <a:ext uri="{FF2B5EF4-FFF2-40B4-BE49-F238E27FC236}">
                  <a16:creationId xmlns:a16="http://schemas.microsoft.com/office/drawing/2014/main" id="{3E536785-F164-4022-96AB-37B114315802}"/>
                </a:ext>
              </a:extLst>
            </p:cNvPr>
            <p:cNvSpPr txBox="1"/>
            <p:nvPr/>
          </p:nvSpPr>
          <p:spPr>
            <a:xfrm>
              <a:off x="336813" y="2865973"/>
              <a:ext cx="2043399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每个月份的消费用户人数</a:t>
              </a:r>
            </a:p>
          </p:txBody>
        </p:sp>
        <p:sp>
          <p:nvSpPr>
            <p:cNvPr id="33" name="矩形 9">
              <a:extLst>
                <a:ext uri="{FF2B5EF4-FFF2-40B4-BE49-F238E27FC236}">
                  <a16:creationId xmlns:a16="http://schemas.microsoft.com/office/drawing/2014/main" id="{5FD04203-046A-4FDD-8F1A-C692358D2EA6}"/>
                </a:ext>
              </a:extLst>
            </p:cNvPr>
            <p:cNvSpPr/>
            <p:nvPr/>
          </p:nvSpPr>
          <p:spPr>
            <a:xfrm>
              <a:off x="336813" y="3173457"/>
              <a:ext cx="3497207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(by='month')['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'].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nunique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518CA77-A92C-4EAD-A25F-5C070827D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960" y="2609347"/>
            <a:ext cx="2121008" cy="38178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33662-32ED-492D-8687-9B689FB3F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981" y="2572151"/>
            <a:ext cx="1899622" cy="37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按月份对整体数据进行简单统计分析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Group 74">
            <a:extLst>
              <a:ext uri="{FF2B5EF4-FFF2-40B4-BE49-F238E27FC236}">
                <a16:creationId xmlns:a16="http://schemas.microsoft.com/office/drawing/2014/main" id="{FBA5B0A2-543B-4F45-B9C9-86AC4031B4CC}"/>
              </a:ext>
            </a:extLst>
          </p:cNvPr>
          <p:cNvGrpSpPr/>
          <p:nvPr/>
        </p:nvGrpSpPr>
        <p:grpSpPr>
          <a:xfrm>
            <a:off x="1001550" y="1152934"/>
            <a:ext cx="5094448" cy="684031"/>
            <a:chOff x="336813" y="2910530"/>
            <a:chExt cx="3821831" cy="513157"/>
          </a:xfrm>
        </p:grpSpPr>
        <p:sp>
          <p:nvSpPr>
            <p:cNvPr id="24" name="文本框 11">
              <a:extLst>
                <a:ext uri="{FF2B5EF4-FFF2-40B4-BE49-F238E27FC236}">
                  <a16:creationId xmlns:a16="http://schemas.microsoft.com/office/drawing/2014/main" id="{A97E1BDB-4434-4341-8274-19273BC94D0A}"/>
                </a:ext>
              </a:extLst>
            </p:cNvPr>
            <p:cNvSpPr txBox="1"/>
            <p:nvPr/>
          </p:nvSpPr>
          <p:spPr>
            <a:xfrm>
              <a:off x="336813" y="2910530"/>
              <a:ext cx="1523890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每个月份的销售额</a:t>
              </a: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2A29F63C-1D9F-40A2-BBDD-579442D88973}"/>
                </a:ext>
              </a:extLst>
            </p:cNvPr>
            <p:cNvSpPr/>
            <p:nvPr/>
          </p:nvSpPr>
          <p:spPr>
            <a:xfrm>
              <a:off x="336813" y="3173457"/>
              <a:ext cx="3821831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(by='month')['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order_amount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'].sum()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74">
            <a:extLst>
              <a:ext uri="{FF2B5EF4-FFF2-40B4-BE49-F238E27FC236}">
                <a16:creationId xmlns:a16="http://schemas.microsoft.com/office/drawing/2014/main" id="{C8BE3A9C-568F-4A9F-BEF8-869B44B10D66}"/>
              </a:ext>
            </a:extLst>
          </p:cNvPr>
          <p:cNvGrpSpPr/>
          <p:nvPr/>
        </p:nvGrpSpPr>
        <p:grpSpPr>
          <a:xfrm>
            <a:off x="6528719" y="1150904"/>
            <a:ext cx="4661729" cy="686058"/>
            <a:chOff x="336813" y="2909009"/>
            <a:chExt cx="3497207" cy="514678"/>
          </a:xfrm>
        </p:grpSpPr>
        <p:sp>
          <p:nvSpPr>
            <p:cNvPr id="32" name="文本框 11">
              <a:extLst>
                <a:ext uri="{FF2B5EF4-FFF2-40B4-BE49-F238E27FC236}">
                  <a16:creationId xmlns:a16="http://schemas.microsoft.com/office/drawing/2014/main" id="{3E536785-F164-4022-96AB-37B114315802}"/>
                </a:ext>
              </a:extLst>
            </p:cNvPr>
            <p:cNvSpPr txBox="1"/>
            <p:nvPr/>
          </p:nvSpPr>
          <p:spPr>
            <a:xfrm>
              <a:off x="336813" y="2909009"/>
              <a:ext cx="2043399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每个月份的消费用户人数</a:t>
              </a:r>
            </a:p>
          </p:txBody>
        </p:sp>
        <p:sp>
          <p:nvSpPr>
            <p:cNvPr id="33" name="矩形 9">
              <a:extLst>
                <a:ext uri="{FF2B5EF4-FFF2-40B4-BE49-F238E27FC236}">
                  <a16:creationId xmlns:a16="http://schemas.microsoft.com/office/drawing/2014/main" id="{5FD04203-046A-4FDD-8F1A-C692358D2EA6}"/>
                </a:ext>
              </a:extLst>
            </p:cNvPr>
            <p:cNvSpPr/>
            <p:nvPr/>
          </p:nvSpPr>
          <p:spPr>
            <a:xfrm>
              <a:off x="336813" y="3173457"/>
              <a:ext cx="3497207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(by='month')['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'].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nunique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D1D3856-F5AB-44F4-BC51-60C3DF812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40" y="2062164"/>
            <a:ext cx="3943358" cy="26584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F4099C-ED35-47C7-B647-E7B40E186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649" y="2099778"/>
            <a:ext cx="3242004" cy="2658444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0D9995E3-6296-4D1D-9975-9A95D8C9FAE4}"/>
              </a:ext>
            </a:extLst>
          </p:cNvPr>
          <p:cNvSpPr txBox="1"/>
          <p:nvPr/>
        </p:nvSpPr>
        <p:spPr>
          <a:xfrm>
            <a:off x="4592680" y="532687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每个月份用户消费的次数</a:t>
            </a: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523C1C9B-1A18-4693-996D-AAB9D51C7E0F}"/>
              </a:ext>
            </a:extLst>
          </p:cNvPr>
          <p:cNvSpPr txBox="1"/>
          <p:nvPr/>
        </p:nvSpPr>
        <p:spPr>
          <a:xfrm>
            <a:off x="4734087" y="57877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4546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每个月份用户产品购买量</a:t>
            </a:r>
          </a:p>
        </p:txBody>
      </p:sp>
    </p:spTree>
    <p:extLst>
      <p:ext uri="{BB962C8B-B14F-4D97-AF65-F5344CB8AC3E}">
        <p14:creationId xmlns:p14="http://schemas.microsoft.com/office/powerpoint/2010/main" val="230468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7" y="225201"/>
            <a:ext cx="11391285" cy="6407598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DB4814-6FCF-438F-B823-333EF52218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0356" y="225200"/>
            <a:ext cx="1845008" cy="1013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C9FA1-F779-48D0-B7CB-0443307A523D}"/>
              </a:ext>
            </a:extLst>
          </p:cNvPr>
          <p:cNvSpPr txBox="1"/>
          <p:nvPr/>
        </p:nvSpPr>
        <p:spPr>
          <a:xfrm>
            <a:off x="1171852" y="295139"/>
            <a:ext cx="107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85C99"/>
                </a:solidFill>
                <a:latin typeface="Broadway" panose="04040905080B02020502" charset="0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3B043-6D32-4091-BEC5-9FD3753D87E0}"/>
              </a:ext>
            </a:extLst>
          </p:cNvPr>
          <p:cNvSpPr txBox="1"/>
          <p:nvPr/>
        </p:nvSpPr>
        <p:spPr>
          <a:xfrm>
            <a:off x="2245363" y="495709"/>
            <a:ext cx="63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185C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用户个体消费数据的简单统计分析</a:t>
            </a:r>
            <a:endParaRPr lang="zh-CN" altLang="en-US" sz="2400" dirty="0">
              <a:solidFill>
                <a:srgbClr val="185C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Group 74">
            <a:extLst>
              <a:ext uri="{FF2B5EF4-FFF2-40B4-BE49-F238E27FC236}">
                <a16:creationId xmlns:a16="http://schemas.microsoft.com/office/drawing/2014/main" id="{FBA5B0A2-543B-4F45-B9C9-86AC4031B4CC}"/>
              </a:ext>
            </a:extLst>
          </p:cNvPr>
          <p:cNvGrpSpPr/>
          <p:nvPr/>
        </p:nvGrpSpPr>
        <p:grpSpPr>
          <a:xfrm>
            <a:off x="1001550" y="1114169"/>
            <a:ext cx="5094448" cy="722797"/>
            <a:chOff x="336813" y="2881448"/>
            <a:chExt cx="3821831" cy="542239"/>
          </a:xfrm>
        </p:grpSpPr>
        <p:sp>
          <p:nvSpPr>
            <p:cNvPr id="24" name="文本框 11">
              <a:extLst>
                <a:ext uri="{FF2B5EF4-FFF2-40B4-BE49-F238E27FC236}">
                  <a16:creationId xmlns:a16="http://schemas.microsoft.com/office/drawing/2014/main" id="{A97E1BDB-4434-4341-8274-19273BC94D0A}"/>
                </a:ext>
              </a:extLst>
            </p:cNvPr>
            <p:cNvSpPr txBox="1"/>
            <p:nvPr/>
          </p:nvSpPr>
          <p:spPr>
            <a:xfrm>
              <a:off x="336813" y="2881448"/>
              <a:ext cx="2043399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每一个用户消费的总金额</a:t>
              </a: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2A29F63C-1D9F-40A2-BBDD-579442D88973}"/>
                </a:ext>
              </a:extLst>
            </p:cNvPr>
            <p:cNvSpPr/>
            <p:nvPr/>
          </p:nvSpPr>
          <p:spPr>
            <a:xfrm>
              <a:off x="336813" y="3173457"/>
              <a:ext cx="3821831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df.groupby(by='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order_amount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'].sum()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74">
            <a:extLst>
              <a:ext uri="{FF2B5EF4-FFF2-40B4-BE49-F238E27FC236}">
                <a16:creationId xmlns:a16="http://schemas.microsoft.com/office/drawing/2014/main" id="{C8BE3A9C-568F-4A9F-BEF8-869B44B10D66}"/>
              </a:ext>
            </a:extLst>
          </p:cNvPr>
          <p:cNvGrpSpPr/>
          <p:nvPr/>
        </p:nvGrpSpPr>
        <p:grpSpPr>
          <a:xfrm>
            <a:off x="6528719" y="1114171"/>
            <a:ext cx="4661729" cy="722791"/>
            <a:chOff x="336813" y="2881452"/>
            <a:chExt cx="3497207" cy="542235"/>
          </a:xfrm>
        </p:grpSpPr>
        <p:sp>
          <p:nvSpPr>
            <p:cNvPr id="32" name="文本框 11">
              <a:extLst>
                <a:ext uri="{FF2B5EF4-FFF2-40B4-BE49-F238E27FC236}">
                  <a16:creationId xmlns:a16="http://schemas.microsoft.com/office/drawing/2014/main" id="{3E536785-F164-4022-96AB-37B114315802}"/>
                </a:ext>
              </a:extLst>
            </p:cNvPr>
            <p:cNvSpPr txBox="1"/>
            <p:nvPr/>
          </p:nvSpPr>
          <p:spPr>
            <a:xfrm>
              <a:off x="336813" y="2881452"/>
              <a:ext cx="2043399" cy="27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44546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每一个用户消费的总次数</a:t>
              </a:r>
            </a:p>
          </p:txBody>
        </p:sp>
        <p:sp>
          <p:nvSpPr>
            <p:cNvPr id="33" name="矩形 9">
              <a:extLst>
                <a:ext uri="{FF2B5EF4-FFF2-40B4-BE49-F238E27FC236}">
                  <a16:creationId xmlns:a16="http://schemas.microsoft.com/office/drawing/2014/main" id="{5FD04203-046A-4FDD-8F1A-C692358D2EA6}"/>
                </a:ext>
              </a:extLst>
            </p:cNvPr>
            <p:cNvSpPr/>
            <p:nvPr/>
          </p:nvSpPr>
          <p:spPr>
            <a:xfrm>
              <a:off x="336813" y="3173457"/>
              <a:ext cx="3497207" cy="2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df.groupby(by='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').count()['</a:t>
              </a:r>
              <a:r>
                <a:rPr lang="en-US" altLang="zh-CN" sz="1600" dirty="0" err="1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order_dt</a:t>
              </a:r>
              <a:r>
                <a:rPr lang="en-US" altLang="zh-CN" sz="16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</a:t>
              </a:r>
              <a:endPara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D668300-EF65-4835-9B73-095BA3EEF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47" y="2127749"/>
            <a:ext cx="2892200" cy="2410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932380-AD7D-496A-BE51-E35888A8C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050" y="2127749"/>
            <a:ext cx="2089201" cy="24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59AA0A-A926-40AB-9288-50E16911824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演示文稿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D4YixM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+GIsT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4YixM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PhiLEw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PhiLEx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PhiLE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PhiLEya+ZZkawAAAGsAAAAcAAAAdW5pdmVyc2FsL2xvY2FsX3NldHRpbmdzLnhtbLOxr8jNUShLLSrOzM+zVTLUM1BSSM1Lzk/JzEu3VQoNcdO1UFIoLknMS0nMyc9LtVXKy1dSsLfjssnJT07MCU4tKQEqLFYoyEmsTC0KSc0FMkpS/RJzgSqf7ZnyfMmuZ9Pan6/Yr6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hiLEywhyP0bAEAAPcCAAApAAAAdW5pdmVyc2FsL3NraW5fY3VzdG9taXphdGlvbl9zZXR0aW5ncy54bWyNUttKJDEQffcrgj8wSSq3hnYgt5Z5UdEBn5vp7NKsppdOxGXJx5t2dxhHRzT1VHVOnaIqp02/xmifUp4ex799Hqd4F3Ie48+0PkOo3U0P03wzhxRyWh0q92McpudN/DEttVpNuY9DPw92QdMao+71ISW1cqpmzDCKJPPUK+Q8txVrwDVgK+Yose3qncQ/3TnsQsynVdvVEfqxYRNTmPMmDuHPGo7Zb6HjDS7nfhgrL60FW6LspxbHlkCMcMl9oRoABLLcEYeLlI3UBHnMOIZiFAUKiHBOGlGIpBxq1jWiqjDfCMQkY9QV6mntRlobR22R0BCi6zSvGlu6zkiMESEEmCtcQGcwqmyoGhrUckBwYEAUbTRRgDrbmY4V77ywHCnqBcaFGQMYH4572O7tuQ7Vb6+zP+cXgie/4CS6eGt1wlzt7mmeK3kbHn8/9Dmgcbg4v7n1d/5qq7eb66vz/7589fCetZi1bv2pt18AUEsDBBQAAgAIAPhiLEwF2YnISg0AANUhAAAXAAAAdW5pdmVyc2FsL3VuaXZlcnNhbC5wbmftmvlXUuv6wKnTaVbzVNecS715rjmUJ6fjQJkTp2ulDWZOtcy8YYKoaChi03VIiaKWlomerJPigKmZuhGwQ0keROo4oOJQcRQFwYEQFZG7qc69a931Xd8/4C5+YG+e57Pf/T7Pu9/neZ/9Qu6xI/46G402QiAQHViATzAEsgYGgXyDXL8W1OxqujEBnlYlBft7QyhdJpOgsCb2YOBBCKSOsGn53LegvCEhIDQJAtFlaj6rWMiK82A7OMzn4InLkZLho3m28gHWB1nR3Oq51fU65/Xr9VO/I57c/P33u3Mu6OfvDFjzrnrzTznnLS1e/XPt1vU7fG5vKTNWX/lZ+vf9G1TY6S6Z+yLpR8Wn0gcXPY8nbQ//VEyplFJEUreIUkplS92DLC5UjZWtKKeRIxmK4ZqmUZwxaNJZJz9ZxUqQ6XkzhB9RD7r8jGSo0dZUZuefM4Z5qT51p3iDiiuNVfb1eKso7Kyv+ypQbkMHZfzhZ3q9G78GlJrtKwlDC+Io9eCtf4sTfuA3SLiLxQbwdCDHSiPtImqONwJWg8ctWqAFWqAFWqAFWqAFWqAFWqAFWqAFWqAFWqAFWvC/B1ACc/UCS7Nl+h7YCtNovK00W4rr72j2Dnf6fKfZbtzy/4OP4Xf+aOB68Vs//X74oXUpNlH2xpJwCbcsMB9FiVC9gipWKKEpTBe8sg85kiV5YV57M215rImhkgTxW5ziOT+MTyOUlRWszN8ky48tO/zNM55jZl6u469LL69khRGoYWaapmKaYoQazRhi5Ax21cSICzCnusMb4xcO9SSlvZkzF08EzA0lcRv1Zo6EgC1K8pY4SFxDLz4MUK8oXabpSmk8T/1BL7PfY/bV1jCul3IqXuBGahpJE48DmYtjhUhDF6iD07AH4hR34L5UQIDSY4aaV94K5dW8NzFDLPqkWcandyQ2JiiJxshXP5myWwtp85LHLBp90zHT+QP3Oduz6iKA4f1cwmeP7Po4EZB4ctMJTykCY1/m7MyYxSMvuXhQZw+njmYo4nknz5LFcddbseKw0cFI+3LBfvhwiAkZvcI0X5m58D15y76SvDnSNFbY2XZS1hvDCevGo+RAxcwxQTtX1kqSOiUaKurigDN9gCrNjreAobMTRZ5vRS8kGpuq6QHpU3WsQS4h7nc7ZfXD2ECRG73TIZBwy2r4OmADjLnVDlZU43uBanwXoig0/myq8bNGYVvruTNN6DcSFKpxRPj+WHrQiR3k0sJdj66d9gyRJ/2zZrYY/8bxaRWP2d9QUcZs5bFcGIsc5+ebY2l+XenmjZsFwojuXkcCT0a26AipWzdInv/LN5D38ErPW1QuPq77syHxohZpgcrDh5hklP1XEyMnuGX6yFvPPE8Y/Ud5sW0p9eYGdEt+iFzWz37s3Z6zbbtx+/6YVjObA7aKjeTM6TQENw1frPASCdNI0oeIV8RFgD1/cupqyk3aawikuUgUvn04tt1JVJDZx2lwbrRLCBVa68Ps/3HpWYrggjxQtRyIK3fuZI1sLI5UDOED6jevlcsc99/bp9qLaHiIi7rhKnZKfKd0TQYyCNMWgELwt2SFDqRNHpwdWb3oYXV4+Mf7aFl1kGlKt526zoe4yci4erh5INESfcq43Sly5yIczR3mGcIAvoNFxwdAuRbyPi1UlvuT+5d2J1UPBAhTk0NWLT/XvRzEG4u23Gx4Sj4QLLw20eX78mLvrh+S7hdxYcE8wiH4b9gjxNBAqG7I3wTYXejh5ppzPDdYCs3PPs08+4g1GMYJvbTZdmOJ8JWTuI8JjitnBCvjpHiaiOLyrNgf3qIM3tlxfU2/g9lcKZaXn4xjphfvTTqNaE00aizZ85d84dOSPH1vG+8eWbB+3I1q/UBR4qsbmBKA5OZ14v59YWjWzQE67w1G+jiykOVR4G5HbJ37bY9ETsVZfxmQBBGj4nK5qO+1pmf7pUIHX+KmSp2uullMwdgjXaZr54WLoxIUBh7B+2Ab43NnH+XXVztC0pH5YuHWpltXHJ8+LKXq7xctAUPbd4ow0xQHIY0AcPQjdTG2VG+OL3qa1dDj0MhQq6Zj6QouQP/a6R2oIizqrZ1KFMIA3Ohee7gCnII6Go9bZEchcLN5UVM00tyyjDvail/ClJT3xPc2A+G3+OVhBg2IkgxRXY9jFw/POs0OUlPGKjJT4dgaxhImkvALoolSy1XJPA4LQw2Yvl1HLYgQax7N3F2eNyPjQtXq1BUJw2CcfSR1FAKpjiLllSmxlysasvQ3ipJEoUw+kkFTpIgOtxlBvcT2isuL76/rveARIKh8REYngJk3ZJrY2IR38vAOztRH7SEHKh8VYGyR3941al/qd+pR9e4Xokdkd3Os2jpAt8/xnhUj6FOf/QVosi53SSwzumev89Dh13cWAX3YuI5io1EpbmlyfknfBX4fGTvJzVyRpRRhHPBFTVkb/yp7ni3q6wAfSum+njm8uOumVTQ2tvM4O+LReZ+ymM1G4lQe4E5Ii08Wnze4s8a1RapynTJqX5DWdw+7QCDiFMNMztOssbVL/dTHOKkFDCNp5IG+JBxjUnRUdamvTXz8bk/qMt18mo5cGPZQdjJPj8t8iI59gvu4Fl022QJGcwbQ9XkBq4vDFTiTFJ1obOrApNQYcgUt9jIwq8oavF+Llzt+9JcsHhMI8QuDbxzYF9slyUyTte0j1gLsbksLW72Xbie+3L3nGPsMoaagdn7ZdQ/RNjtmYse5iiwM994A2M9kX4e9RYduppI/6nzUU94z/+2+KjE83EUvgfpfLvVl2Hv0hTJdJyf6c8yvPs66uQ7tRRz0K0aWU2rxqoHWwjc5e9Chsr5j2Y/zZ1lfB89IhCKMUcY89hA72aHwlnF+kV4DeVbWfNAqdyxhojlvoqD8+KonkdXQhZd6zlDlANeZAF1ZsDPDLXzgeCqGGkh+tldVYPp4FrdDQP06cfiWBI/fcc4efjqyEivLNZujLXFT+o7XXjqu73mGPJTp9WjStefCosHZW+9q7oa6cL2c8sd2CIPImby9fZwFhUdU+erDOpZ7OcJow/Yl2lRAcC0eQZqyINpi5zqsH5qrJvz5W4Ideho8VJ+6+Rfhg0XlVLv3jM82nD7iEpWiyUZnhyMz5L3zDR/2wfsbr9LzrWJMdjcsi52zL01w058Uo9f/9ghAO4rHB8qz6kxkJTudTLbC4HpFRvBBN138IXzWcV/i16lz/tH8thZwOR3c+zv5YlyJ9MUVtWiEQAr6g7WXYKw2KyRJ6asgpxlgFVCvAoPFKCX+59Q7501sjjPXr3NKzubbItOnDgYzE5H3otHiaDBXH9WRRVPiR/fZWna05h/yvX0G2mj/kypclj9GaduPoBZbEHviysLMlTlWd8HVOi59B8fxxpSMNp2BlH3Mc0CszBUyEl63zvy6ic+sdA1TXROPOLAmRgix5Kjbj0+kCv7MIUsZ8wOxQq/Zi2S8LKKuzGsrbz+bceC4sQqtyrGWy0LHF22M8sX+B1xrvwQvmdUYbo7uD4yAzq8mz0YbFsCLzoDXzc0Uodwb7TwpxmJF2ct/VPC8absBeR0hwJG8tb7PLaBA/0nJEC8qM6MKF3lLPXk0E8BMPMoexCdIsRE73p8aVo7tGFaiCpd+OcWwoqL+nVVnutynn5fq8yifM1ZjuozjwkejcmrtiFhTYOxBhlo5OorL81x3uzKSjRcBiJKnKYJFaSojnZ8crhOx7c8bz277vPQsXZ78pXCQmxvXV5MNTqgicGImSdJc7wU4tiilVGSu+S/8Cnv2JF0lQTZ1o4TiMkiT6Muolb/VhA6PHU3w7MOdCq9CmIJj0Ve5UsTB6DUY+hBzAxI90UFXwtDThdHJ06zjE5oQF489JngBbxdhlKIv14vASi2O93KfDxGW2hxIun6+JYjm4ZDLjKe8sN+YUCVVJebXfoSSAYJmrjTjRMXb/rN0+yFbZ/2oy6zvYLvl5Vjq1qaVFQWD0XIwAurA4uWGiY+u4hqPhJv+6TM6/KyipPXvBp7zW8Bcs2jjdX1kAxBTCq65nBjEJhNTGEWEOJyNZS+zoCso6sHm/J3KITQv4mGUeoknWeua+gKqmjza9O0qBHqapngBelWcVsgCJF9No8Nr1VKZ4EyPmyswVtK7f7g1LoiLahoSopOtWiqdpG/rP7V9o3dJE/3OWclfQy9TtNB2fNn6ZBPGkGW2GvLMKw4K7djFb4kbeTy+LarADLTpY97U/e0KzY//3MC5u6XLT/AWzO6jUBrp6dMaDMAHi/T34pNRFTX77pkAJGrfsRPs5JsOh8ESbuzE6PrSXzH0GMpEkNCazNwsSjQMwK3ISpF6hypQq8G6vo0ksYlnmn3slwyJ6css1xCrFntN7HM0z0jV3dYAUNrRMk3VHnL3/3obKFUvx7qv/vw6UOGVKGA7MC75a8Rwg15/xLIQqr74H/GSY//Dz/8woFTm9TzDWzkti6PUcGuN6nSVaFd0syEMvqBgqGmLYKQOPtB00Fe25I++rdZ5yFGvyo17E+y9+eqKRg/zPeJD8T577V9QSwMEFAACAAgA+GIsTCsLwG1KAAAAawAAABsAAAB1bml2ZXJzYWwvdW5pdmVyc2FsLnBuZy54bWyzsa/IzVEoSy0qzszPs1Uy1DNQsrfj5bIpKEoty0wtV6gAihnpGUCAkkIlKrc8M6UkAyhkYG6MEMxIzUzPKLFVsjAwhQvqA80EAFBLAQIAABQAAgAIAEOUV0cNwDEewAEAANoDAAAPAAAAAAAAAAEAAAAAAAAAAABub25lL3BsYXllci54bWxQSwECAAAUAAIACAD4YixMFQ6tKGQEAAAHEQAAHQAAAAAAAAABAAAAAADtAQAAdW5pdmVyc2FsL2NvbW1vbl9tZXNzYWdlcy5sbmdQSwECAAAUAAIACAD4YixMCH4LIykDAACGDAAAJwAAAAAAAAABAAAAAACMBgAAdW5pdmVyc2FsL2ZsYXNoX3B1Ymxpc2hpbmdfc2V0dGluZ3MueG1sUEsBAgAAFAACAAgA+GIsTLX8CWS6AgAAVQoAACEAAAAAAAAAAQAAAAAA+gkAAHVuaXZlcnNhbC9mbGFzaF9za2luX3NldHRpbmdzLnhtbFBLAQIAABQAAgAIAPhiLEwqlg9n/gIAAJcLAAAmAAAAAAAAAAEAAAAAAPMMAAB1bml2ZXJzYWwvaHRtbF9wdWJsaXNoaW5nX3NldHRpbmdzLnhtbFBLAQIAABQAAgAIAPhiLExocVKRmgEAAB8GAAAfAAAAAAAAAAEAAAAAADUQAAB1bml2ZXJzYWwvaHRtbF9za2luX3NldHRpbmdzLmpzUEsBAgAAFAACAAgA+GIsTD08L9HBAAAA5QEAABoAAAAAAAAAAQAAAAAADBIAAHVuaXZlcnNhbC9pMThuX3ByZXNldHMueG1sUEsBAgAAFAACAAgA+GIsTJr5lmRrAAAAawAAABwAAAAAAAAAAQAAAAAABRMAAHVuaXZlcnNhbC9sb2NhbF9zZXR0aW5ncy54bWxQSwECAAAUAAIACABElFdHI7RO+/sCAACwCAAAFAAAAAAAAAABAAAAAACqEwAAdW5pdmVyc2FsL3BsYXllci54bWxQSwECAAAUAAIACAD4YixMsIcj9GwBAAD3AgAAKQAAAAAAAAABAAAAAADXFgAAdW5pdmVyc2FsL3NraW5fY3VzdG9taXphdGlvbl9zZXR0aW5ncy54bWxQSwECAAAUAAIACAD4YixMBdmJyEoNAADVIQAAFwAAAAAAAAAAAAAAAACKGAAAdW5pdmVyc2FsL3VuaXZlcnNhbC5wbmdQSwECAAAUAAIACAD4YixMKwvAbUoAAABrAAAAGwAAAAAAAAABAAAAAAAJJgAAdW5pdmVyc2FsL3VuaXZlcnNhbC5wbmcueG1sUEsFBgAAAAAMAAwAhgMAAIw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7200">
            <a:solidFill>
              <a:schemeClr val="tx1">
                <a:lumMod val="85000"/>
                <a:lumOff val="15000"/>
              </a:schemeClr>
            </a:solidFill>
            <a:latin typeface="Montserrat Extra Bold" panose="00000900000000000000" pitchFamily="50" charset="-9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1483</Words>
  <Application>Microsoft Office PowerPoint</Application>
  <PresentationFormat>宽屏</PresentationFormat>
  <Paragraphs>175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Montserrat Extra Bold</vt:lpstr>
      <vt:lpstr>等线</vt:lpstr>
      <vt:lpstr>方正中等线简体</vt:lpstr>
      <vt:lpstr>微软雅黑</vt:lpstr>
      <vt:lpstr>Arial</vt:lpstr>
      <vt:lpstr>Broadway</vt:lpstr>
      <vt:lpstr>Calibri</vt:lpstr>
      <vt:lpstr>Calibri Light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陈 镇东</cp:lastModifiedBy>
  <cp:revision>383</cp:revision>
  <dcterms:created xsi:type="dcterms:W3CDTF">2017-11-28T05:50:40Z</dcterms:created>
  <dcterms:modified xsi:type="dcterms:W3CDTF">2021-06-02T00:46:49Z</dcterms:modified>
</cp:coreProperties>
</file>