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9" r:id="rId5"/>
    <p:sldId id="264" r:id="rId6"/>
    <p:sldId id="265" r:id="rId7"/>
    <p:sldId id="266" r:id="rId8"/>
    <p:sldId id="267" r:id="rId9"/>
    <p:sldId id="269" r:id="rId10"/>
    <p:sldId id="258" r:id="rId11"/>
    <p:sldId id="260" r:id="rId12"/>
    <p:sldId id="261" r:id="rId13"/>
    <p:sldId id="262" r:id="rId14"/>
    <p:sldId id="26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AF796-2BD6-47E5-AB29-F15A61714D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EBB65D4-BB3D-47EB-966F-01DF4E14B7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6F900E3-3CFF-4B15-8C3D-85672D537DE0}"/>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FF72782E-8C35-42B8-929D-8F496FDE4A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71FC1C-B50E-4253-9BA8-B35259CFADBF}"/>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423841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221F2-75B6-40E7-A678-4D49D85C17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15F613E-56ED-4F08-8B39-03ABD52739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FE6106-1E21-416C-B01E-6A67FDFBDF3E}"/>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BD64A450-7132-449A-8FE6-5AD7F1E21F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EE75A7-E02E-42AB-922E-6FECFE9A8C49}"/>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167571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918E560-5A69-4672-8D87-1B43EB50A45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0704861-5760-4841-B4F6-1B1E610E08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BAFBD1-4B5A-44A0-B923-D3B0C25BF7A5}"/>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DFF72527-D4E2-4697-9E29-5543A80CD1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DBED04-B305-41E7-826A-A39D2DF66FD4}"/>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46477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416E5-449A-4E43-AF03-E33EA2525F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966671-C534-4138-B0BF-354B2BD4EEC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B5F15B-0212-40E6-BA0D-1E9C551E39A4}"/>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4D47D5C7-857F-44AC-9FCE-DA90C8BFCD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D969A2-A504-4AF3-965C-7D0BA4571331}"/>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382142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2CCF7-12F5-459C-9AE1-A3CC43F2EDC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9297F08-C718-4850-A336-F12D3819D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7B01C29-CFCD-42C5-B093-CD97A35CEDCE}"/>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0E8DD7CD-0124-42ED-A90B-FF96406346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9DF87B-6060-4B8F-A7C1-24C9CF961C6A}"/>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292178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3521D-A932-41F1-8186-C51755EE55E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19A31D-2F3A-4CB1-92DC-58C57315C25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2E322D3-564D-441B-BBE8-79BFD42EAB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2662595-086F-449D-B8A6-5F2FAE7915F8}"/>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6" name="页脚占位符 5">
            <a:extLst>
              <a:ext uri="{FF2B5EF4-FFF2-40B4-BE49-F238E27FC236}">
                <a16:creationId xmlns:a16="http://schemas.microsoft.com/office/drawing/2014/main" id="{1314C6D5-AF44-4F27-9B10-96BFBE0F26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2E6053-9DB2-4D75-869A-9B6E66461187}"/>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124526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E079F-4D0B-4C5B-95EC-476CE4359B0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76D59AA-D320-465F-9B70-A35151547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FBF55A3-6A8F-4BC4-8432-3028365842C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257EC73-C10D-4BD7-99BC-4B30816B42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F829106-7E84-49E2-BE90-304B0D5A7F6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B83E491-C3DB-4F32-A1BA-43AB1A2304B8}"/>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8" name="页脚占位符 7">
            <a:extLst>
              <a:ext uri="{FF2B5EF4-FFF2-40B4-BE49-F238E27FC236}">
                <a16:creationId xmlns:a16="http://schemas.microsoft.com/office/drawing/2014/main" id="{61287DD2-F036-482B-AB66-FD444F8BCAE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48977B-7807-4CBB-A020-3BFEAA9DAD76}"/>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2614432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42857-3A97-4440-85A4-3CEA480684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03BAAD7-F40C-4BEC-9716-6FBDA609F064}"/>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4" name="页脚占位符 3">
            <a:extLst>
              <a:ext uri="{FF2B5EF4-FFF2-40B4-BE49-F238E27FC236}">
                <a16:creationId xmlns:a16="http://schemas.microsoft.com/office/drawing/2014/main" id="{712735CC-09E2-4F72-BDBD-380528B7EDF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7D150DE-0250-44F9-9658-762F024C8093}"/>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383558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7A39406-5B7E-4447-A263-7709C470B86B}"/>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3" name="页脚占位符 2">
            <a:extLst>
              <a:ext uri="{FF2B5EF4-FFF2-40B4-BE49-F238E27FC236}">
                <a16:creationId xmlns:a16="http://schemas.microsoft.com/office/drawing/2014/main" id="{5C188216-49E7-4A8B-B2A0-8CE7399039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D3C34AC-F2E6-4C5D-9394-8391582EFE97}"/>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1915182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FFC88-E887-409F-A022-832884884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173196A-84D5-481E-A6F2-D8767744BD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469FCB-A7C5-49BA-B9C3-AFA869558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4D8444E-1D73-4EA1-8CF4-981532D71C58}"/>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6" name="页脚占位符 5">
            <a:extLst>
              <a:ext uri="{FF2B5EF4-FFF2-40B4-BE49-F238E27FC236}">
                <a16:creationId xmlns:a16="http://schemas.microsoft.com/office/drawing/2014/main" id="{54872023-6A0B-4F62-913D-19A28CC73C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A99E3D-124C-49CD-9D98-D47122A2EB1A}"/>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33173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D13FE-6CCC-4C5B-8F07-BE4961E8B7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C31AAA-FCEB-40D9-ABBC-E1942E47C4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A0DDAEE-EB28-4B03-AB1D-E5D1B85C5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3428FCB-CF63-44C0-8756-640D3B23030B}"/>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6" name="页脚占位符 5">
            <a:extLst>
              <a:ext uri="{FF2B5EF4-FFF2-40B4-BE49-F238E27FC236}">
                <a16:creationId xmlns:a16="http://schemas.microsoft.com/office/drawing/2014/main" id="{AA236075-EB08-45AE-9139-EF47D9EF64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5B5E8B-BD53-4F80-B9BC-70BF35074FDE}"/>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332145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6659C3-D700-456A-AD16-9EAB423B2B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62671E7-C66D-410B-937F-D84D2CC3CC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AC6836-9411-4677-92D6-4C9D602D66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8C505-AC61-4AE2-8284-FE66A4D36A63}"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20C73FF7-3DB9-4492-9F2E-6B539414B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2D81659-9028-484B-9ACC-0C7E3B3FA3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2765400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137FB-E492-4AF2-8493-42AF51E1886B}"/>
              </a:ext>
            </a:extLst>
          </p:cNvPr>
          <p:cNvSpPr>
            <a:spLocks noGrp="1"/>
          </p:cNvSpPr>
          <p:nvPr>
            <p:ph type="ctrTitle"/>
          </p:nvPr>
        </p:nvSpPr>
        <p:spPr>
          <a:xfrm>
            <a:off x="498048" y="1484460"/>
            <a:ext cx="10616154" cy="2387600"/>
          </a:xfrm>
        </p:spPr>
        <p:txBody>
          <a:bodyPr>
            <a:normAutofit/>
          </a:bodyPr>
          <a:lstStyle/>
          <a:p>
            <a:r>
              <a:rPr lang="en-US" altLang="zh-CN" dirty="0"/>
              <a:t>Java</a:t>
            </a:r>
            <a:r>
              <a:rPr lang="zh-CN" altLang="en-US" dirty="0"/>
              <a:t>大作业展示</a:t>
            </a:r>
            <a:br>
              <a:rPr lang="en-US" altLang="zh-CN" dirty="0"/>
            </a:br>
            <a:r>
              <a:rPr lang="en-US" altLang="zh-CN" dirty="0"/>
              <a:t>                                  </a:t>
            </a:r>
            <a:r>
              <a:rPr lang="en-US" altLang="zh-CN" sz="4800" dirty="0"/>
              <a:t>——Paper.io</a:t>
            </a:r>
            <a:endParaRPr lang="zh-CN" altLang="en-US" dirty="0"/>
          </a:p>
        </p:txBody>
      </p:sp>
      <p:sp>
        <p:nvSpPr>
          <p:cNvPr id="3" name="副标题 2">
            <a:extLst>
              <a:ext uri="{FF2B5EF4-FFF2-40B4-BE49-F238E27FC236}">
                <a16:creationId xmlns:a16="http://schemas.microsoft.com/office/drawing/2014/main" id="{67A26708-307F-49ED-B708-02B923F4D20B}"/>
              </a:ext>
            </a:extLst>
          </p:cNvPr>
          <p:cNvSpPr>
            <a:spLocks noGrp="1"/>
          </p:cNvSpPr>
          <p:nvPr>
            <p:ph type="subTitle" idx="1"/>
          </p:nvPr>
        </p:nvSpPr>
        <p:spPr>
          <a:xfrm>
            <a:off x="8999455" y="4668837"/>
            <a:ext cx="2736915" cy="2133600"/>
          </a:xfrm>
        </p:spPr>
        <p:txBody>
          <a:bodyPr>
            <a:normAutofit/>
          </a:bodyPr>
          <a:lstStyle/>
          <a:p>
            <a:r>
              <a:rPr lang="zh-CN" altLang="en-US" sz="2000" dirty="0"/>
              <a:t>组长：叶天宇</a:t>
            </a:r>
            <a:endParaRPr lang="en-US" altLang="zh-CN" sz="2000" dirty="0"/>
          </a:p>
          <a:p>
            <a:r>
              <a:rPr lang="zh-CN" altLang="en-US" sz="2000" dirty="0"/>
              <a:t>组员：杨哲宇</a:t>
            </a:r>
            <a:endParaRPr lang="en-US" altLang="zh-CN" sz="2000" dirty="0"/>
          </a:p>
          <a:p>
            <a:r>
              <a:rPr lang="zh-CN" altLang="en-US" sz="2000" dirty="0"/>
              <a:t>组员：张涵珂</a:t>
            </a:r>
            <a:endParaRPr lang="en-US" altLang="zh-CN" sz="2000" dirty="0"/>
          </a:p>
          <a:p>
            <a:r>
              <a:rPr lang="zh-CN" altLang="en-US" sz="2000" dirty="0"/>
              <a:t>组员：蔡星晨</a:t>
            </a:r>
          </a:p>
          <a:p>
            <a:endParaRPr lang="zh-CN" altLang="en-US" dirty="0"/>
          </a:p>
        </p:txBody>
      </p:sp>
    </p:spTree>
    <p:extLst>
      <p:ext uri="{BB962C8B-B14F-4D97-AF65-F5344CB8AC3E}">
        <p14:creationId xmlns:p14="http://schemas.microsoft.com/office/powerpoint/2010/main" val="352188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A8BCE-A44F-4AD7-91D3-C1FEB9A708CC}"/>
              </a:ext>
            </a:extLst>
          </p:cNvPr>
          <p:cNvSpPr>
            <a:spLocks noGrp="1"/>
          </p:cNvSpPr>
          <p:nvPr>
            <p:ph type="title"/>
          </p:nvPr>
        </p:nvSpPr>
        <p:spPr/>
        <p:txBody>
          <a:bodyPr/>
          <a:lstStyle/>
          <a:p>
            <a:r>
              <a:rPr lang="zh-CN" altLang="en-US" dirty="0"/>
              <a:t>本项目特点</a:t>
            </a:r>
          </a:p>
        </p:txBody>
      </p:sp>
      <p:sp>
        <p:nvSpPr>
          <p:cNvPr id="3" name="内容占位符 2">
            <a:extLst>
              <a:ext uri="{FF2B5EF4-FFF2-40B4-BE49-F238E27FC236}">
                <a16:creationId xmlns:a16="http://schemas.microsoft.com/office/drawing/2014/main" id="{4D98BC80-1E02-4317-B126-99A3C334D630}"/>
              </a:ext>
            </a:extLst>
          </p:cNvPr>
          <p:cNvSpPr>
            <a:spLocks noGrp="1"/>
          </p:cNvSpPr>
          <p:nvPr>
            <p:ph idx="1"/>
          </p:nvPr>
        </p:nvSpPr>
        <p:spPr/>
        <p:txBody>
          <a:bodyPr/>
          <a:lstStyle/>
          <a:p>
            <a:r>
              <a:rPr lang="zh-CN" altLang="en-US" dirty="0"/>
              <a:t>支持单人模式和双人模式</a:t>
            </a:r>
            <a:endParaRPr lang="en-US" altLang="zh-CN" dirty="0"/>
          </a:p>
          <a:p>
            <a:r>
              <a:rPr lang="zh-CN" altLang="en-US" dirty="0"/>
              <a:t>可以自由设置相关游戏指标</a:t>
            </a:r>
            <a:endParaRPr lang="en-US" altLang="zh-CN" dirty="0"/>
          </a:p>
          <a:p>
            <a:r>
              <a:rPr lang="zh-CN" altLang="en-US" dirty="0"/>
              <a:t>维护了排行榜</a:t>
            </a:r>
            <a:endParaRPr lang="en-US" altLang="zh-CN" dirty="0"/>
          </a:p>
          <a:p>
            <a:r>
              <a:rPr lang="zh-CN" altLang="en-US" dirty="0"/>
              <a:t>游戏中可实时查看计分板</a:t>
            </a:r>
            <a:endParaRPr lang="en-US" altLang="zh-CN" dirty="0"/>
          </a:p>
          <a:p>
            <a:r>
              <a:rPr lang="zh-CN" altLang="en-US" dirty="0"/>
              <a:t>人机自动复活</a:t>
            </a:r>
            <a:endParaRPr lang="en-US" altLang="zh-CN" dirty="0"/>
          </a:p>
          <a:p>
            <a:r>
              <a:rPr lang="zh-CN" altLang="en-US" dirty="0"/>
              <a:t>配备迷人音效</a:t>
            </a:r>
          </a:p>
        </p:txBody>
      </p:sp>
    </p:spTree>
    <p:extLst>
      <p:ext uri="{BB962C8B-B14F-4D97-AF65-F5344CB8AC3E}">
        <p14:creationId xmlns:p14="http://schemas.microsoft.com/office/powerpoint/2010/main" val="2131502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A170994A-8DBA-4632-BD9A-320BAB9CCE05}"/>
              </a:ext>
            </a:extLst>
          </p:cNvPr>
          <p:cNvPicPr>
            <a:picLocks noChangeAspect="1"/>
          </p:cNvPicPr>
          <p:nvPr/>
        </p:nvPicPr>
        <p:blipFill rotWithShape="1">
          <a:blip r:embed="rId2"/>
          <a:srcRect t="3238"/>
          <a:stretch/>
        </p:blipFill>
        <p:spPr>
          <a:xfrm>
            <a:off x="7692271" y="546772"/>
            <a:ext cx="2726387" cy="2300121"/>
          </a:xfrm>
          <a:prstGeom prst="rect">
            <a:avLst/>
          </a:prstGeom>
        </p:spPr>
      </p:pic>
      <p:sp>
        <p:nvSpPr>
          <p:cNvPr id="2" name="标题 1">
            <a:extLst>
              <a:ext uri="{FF2B5EF4-FFF2-40B4-BE49-F238E27FC236}">
                <a16:creationId xmlns:a16="http://schemas.microsoft.com/office/drawing/2014/main" id="{C80CC5F7-C84C-4460-9EE6-879A369A7F4D}"/>
              </a:ext>
            </a:extLst>
          </p:cNvPr>
          <p:cNvSpPr>
            <a:spLocks noGrp="1"/>
          </p:cNvSpPr>
          <p:nvPr>
            <p:ph type="title"/>
          </p:nvPr>
        </p:nvSpPr>
        <p:spPr/>
        <p:txBody>
          <a:bodyPr/>
          <a:lstStyle/>
          <a:p>
            <a:r>
              <a:rPr lang="zh-CN" altLang="en-US" dirty="0"/>
              <a:t>核心策略以及算法</a:t>
            </a:r>
          </a:p>
        </p:txBody>
      </p:sp>
      <p:sp>
        <p:nvSpPr>
          <p:cNvPr id="3" name="内容占位符 2">
            <a:extLst>
              <a:ext uri="{FF2B5EF4-FFF2-40B4-BE49-F238E27FC236}">
                <a16:creationId xmlns:a16="http://schemas.microsoft.com/office/drawing/2014/main" id="{3A64C49D-6B67-4A49-A382-FBA15D4877D7}"/>
              </a:ext>
            </a:extLst>
          </p:cNvPr>
          <p:cNvSpPr>
            <a:spLocks noGrp="1"/>
          </p:cNvSpPr>
          <p:nvPr>
            <p:ph idx="1"/>
          </p:nvPr>
        </p:nvSpPr>
        <p:spPr/>
        <p:txBody>
          <a:bodyPr>
            <a:normAutofit/>
          </a:bodyPr>
          <a:lstStyle/>
          <a:p>
            <a:r>
              <a:rPr lang="zh-CN" altLang="en-US" sz="2000" dirty="0"/>
              <a:t>通过</a:t>
            </a:r>
            <a:r>
              <a:rPr lang="en-US" altLang="zh-CN" sz="2000" dirty="0"/>
              <a:t>DFS</a:t>
            </a:r>
            <a:r>
              <a:rPr lang="zh-CN" altLang="en-US" sz="2000" dirty="0"/>
              <a:t>算法完成“圈地”的过程。</a:t>
            </a:r>
            <a:endParaRPr lang="en-US" altLang="zh-CN" sz="2000" dirty="0"/>
          </a:p>
          <a:p>
            <a:pPr marL="0" indent="0">
              <a:buNone/>
            </a:pPr>
            <a:r>
              <a:rPr lang="zh-CN" altLang="en-US" sz="2000" dirty="0"/>
              <a:t>如右上角的这个图，算法过程则如下</a:t>
            </a:r>
            <a:r>
              <a:rPr lang="en-US" altLang="zh-CN" sz="2000" dirty="0"/>
              <a:t>:</a:t>
            </a:r>
          </a:p>
          <a:p>
            <a:pPr marL="0" indent="0">
              <a:buNone/>
            </a:pPr>
            <a:r>
              <a:rPr lang="en-US" altLang="zh-CN" sz="2000" dirty="0"/>
              <a:t>1)</a:t>
            </a:r>
            <a:r>
              <a:rPr lang="zh-CN" altLang="en-US" sz="2000" dirty="0"/>
              <a:t>首先确定能将其放下的最小的矩形，也就是如</a:t>
            </a:r>
            <a:endParaRPr lang="en-US" altLang="zh-CN" sz="2000" dirty="0"/>
          </a:p>
          <a:p>
            <a:pPr marL="0" indent="0">
              <a:buNone/>
            </a:pPr>
            <a:r>
              <a:rPr lang="zh-CN" altLang="en-US" sz="2000" dirty="0"/>
              <a:t>图所示的蓝色矩形</a:t>
            </a:r>
            <a:r>
              <a:rPr lang="en-US" altLang="zh-CN" sz="2000" dirty="0"/>
              <a:t>(</a:t>
            </a:r>
            <a:r>
              <a:rPr lang="zh-CN" altLang="en-US" sz="2000" dirty="0"/>
              <a:t>忽略那个黄色方块，方便讲解这样设计</a:t>
            </a:r>
            <a:r>
              <a:rPr lang="en-US" altLang="zh-CN" sz="2000" dirty="0"/>
              <a:t>)</a:t>
            </a:r>
          </a:p>
          <a:p>
            <a:pPr marL="0" indent="0">
              <a:buNone/>
            </a:pPr>
            <a:r>
              <a:rPr lang="en-US" altLang="zh-CN" sz="2000" dirty="0"/>
              <a:t>2)</a:t>
            </a:r>
            <a:r>
              <a:rPr lang="zh-CN" altLang="en-US" sz="2000" dirty="0"/>
              <a:t>然后根据玩家的头部、身体、领地作为分界线将这个矩形划分为四个区域如上图。</a:t>
            </a:r>
            <a:endParaRPr lang="en-US" altLang="zh-CN" sz="2000" dirty="0"/>
          </a:p>
          <a:p>
            <a:pPr marL="0" indent="0">
              <a:buNone/>
            </a:pPr>
            <a:r>
              <a:rPr lang="en-US" altLang="zh-CN" sz="2000" dirty="0"/>
              <a:t>3)</a:t>
            </a:r>
            <a:r>
              <a:rPr lang="zh-CN" altLang="en-US" sz="2000" dirty="0"/>
              <a:t>然后对矩形内每一个非玩家头部、身体、领地的方块进行</a:t>
            </a:r>
            <a:r>
              <a:rPr lang="en-US" altLang="zh-CN" sz="2000" dirty="0"/>
              <a:t>DFS</a:t>
            </a:r>
            <a:r>
              <a:rPr lang="zh-CN" altLang="en-US" sz="2000" dirty="0"/>
              <a:t>，直到每个区域被遍历完，然后判断该区域是否包含边框，也就是是否邻接蓝色矩形。如果邻接，则判断为外部方块，不进行染色，如果某区域没有邻接外部边框，则该区域判断为内部区域，进行染色。如上图的④区域</a:t>
            </a:r>
            <a:endParaRPr lang="en-US" altLang="zh-CN" sz="2000" dirty="0"/>
          </a:p>
          <a:p>
            <a:pPr marL="0" indent="0">
              <a:buNone/>
            </a:pPr>
            <a:r>
              <a:rPr lang="en-US" altLang="zh-CN" sz="2000" dirty="0"/>
              <a:t>4)</a:t>
            </a:r>
            <a:r>
              <a:rPr lang="zh-CN" altLang="en-US" sz="2000" dirty="0"/>
              <a:t>这就完成了一个“圈地”的过程</a:t>
            </a:r>
            <a:endParaRPr lang="zh-CN" altLang="en-US" sz="2400" dirty="0"/>
          </a:p>
        </p:txBody>
      </p:sp>
      <p:cxnSp>
        <p:nvCxnSpPr>
          <p:cNvPr id="7" name="直接连接符 6">
            <a:extLst>
              <a:ext uri="{FF2B5EF4-FFF2-40B4-BE49-F238E27FC236}">
                <a16:creationId xmlns:a16="http://schemas.microsoft.com/office/drawing/2014/main" id="{614FB5C9-E938-409B-BE6B-52D0CCA0050B}"/>
              </a:ext>
            </a:extLst>
          </p:cNvPr>
          <p:cNvCxnSpPr>
            <a:cxnSpLocks/>
          </p:cNvCxnSpPr>
          <p:nvPr/>
        </p:nvCxnSpPr>
        <p:spPr>
          <a:xfrm>
            <a:off x="7673418" y="540617"/>
            <a:ext cx="18853" cy="2306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A8F9CA47-A65D-49E2-B6F4-D7D15D3DC71D}"/>
              </a:ext>
            </a:extLst>
          </p:cNvPr>
          <p:cNvCxnSpPr>
            <a:cxnSpLocks/>
          </p:cNvCxnSpPr>
          <p:nvPr/>
        </p:nvCxnSpPr>
        <p:spPr>
          <a:xfrm flipH="1">
            <a:off x="7673421" y="2846893"/>
            <a:ext cx="2745237" cy="94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CFDD4B9-9A2E-4CE9-86A8-1FC2222E4F0C}"/>
              </a:ext>
            </a:extLst>
          </p:cNvPr>
          <p:cNvCxnSpPr/>
          <p:nvPr/>
        </p:nvCxnSpPr>
        <p:spPr>
          <a:xfrm>
            <a:off x="10418658" y="556181"/>
            <a:ext cx="0" cy="230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2A4353E-398C-432E-9E7A-85CB689C7B83}"/>
              </a:ext>
            </a:extLst>
          </p:cNvPr>
          <p:cNvCxnSpPr>
            <a:cxnSpLocks/>
          </p:cNvCxnSpPr>
          <p:nvPr/>
        </p:nvCxnSpPr>
        <p:spPr>
          <a:xfrm flipH="1">
            <a:off x="7673418" y="546752"/>
            <a:ext cx="274524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54793845-1E3C-4802-8DBA-CC540E78E9F7}"/>
              </a:ext>
            </a:extLst>
          </p:cNvPr>
          <p:cNvSpPr txBox="1"/>
          <p:nvPr/>
        </p:nvSpPr>
        <p:spPr>
          <a:xfrm>
            <a:off x="7748831" y="687942"/>
            <a:ext cx="358219" cy="369332"/>
          </a:xfrm>
          <a:prstGeom prst="rect">
            <a:avLst/>
          </a:prstGeom>
          <a:noFill/>
        </p:spPr>
        <p:txBody>
          <a:bodyPr wrap="square" rtlCol="0">
            <a:spAutoFit/>
          </a:bodyPr>
          <a:lstStyle/>
          <a:p>
            <a:r>
              <a:rPr lang="zh-CN" altLang="en-US" dirty="0"/>
              <a:t>①</a:t>
            </a:r>
          </a:p>
        </p:txBody>
      </p:sp>
      <p:sp>
        <p:nvSpPr>
          <p:cNvPr id="20" name="文本框 19">
            <a:extLst>
              <a:ext uri="{FF2B5EF4-FFF2-40B4-BE49-F238E27FC236}">
                <a16:creationId xmlns:a16="http://schemas.microsoft.com/office/drawing/2014/main" id="{75A30900-7F58-4B91-99E8-41642FF06280}"/>
              </a:ext>
            </a:extLst>
          </p:cNvPr>
          <p:cNvSpPr txBox="1"/>
          <p:nvPr/>
        </p:nvSpPr>
        <p:spPr>
          <a:xfrm>
            <a:off x="8107050" y="2151593"/>
            <a:ext cx="358219" cy="369332"/>
          </a:xfrm>
          <a:prstGeom prst="rect">
            <a:avLst/>
          </a:prstGeom>
          <a:noFill/>
        </p:spPr>
        <p:txBody>
          <a:bodyPr wrap="square" rtlCol="0">
            <a:spAutoFit/>
          </a:bodyPr>
          <a:lstStyle/>
          <a:p>
            <a:r>
              <a:rPr lang="zh-CN" altLang="en-US" dirty="0"/>
              <a:t>②</a:t>
            </a:r>
          </a:p>
        </p:txBody>
      </p:sp>
      <p:sp>
        <p:nvSpPr>
          <p:cNvPr id="21" name="文本框 20">
            <a:extLst>
              <a:ext uri="{FF2B5EF4-FFF2-40B4-BE49-F238E27FC236}">
                <a16:creationId xmlns:a16="http://schemas.microsoft.com/office/drawing/2014/main" id="{D850E682-C269-47FB-8B87-91F9D629EEF9}"/>
              </a:ext>
            </a:extLst>
          </p:cNvPr>
          <p:cNvSpPr txBox="1"/>
          <p:nvPr/>
        </p:nvSpPr>
        <p:spPr>
          <a:xfrm>
            <a:off x="9890757" y="728380"/>
            <a:ext cx="358219" cy="369332"/>
          </a:xfrm>
          <a:prstGeom prst="rect">
            <a:avLst/>
          </a:prstGeom>
          <a:noFill/>
        </p:spPr>
        <p:txBody>
          <a:bodyPr wrap="square" rtlCol="0">
            <a:spAutoFit/>
          </a:bodyPr>
          <a:lstStyle/>
          <a:p>
            <a:r>
              <a:rPr lang="zh-CN" altLang="en-US" dirty="0"/>
              <a:t>③</a:t>
            </a:r>
          </a:p>
        </p:txBody>
      </p:sp>
      <p:sp>
        <p:nvSpPr>
          <p:cNvPr id="22" name="文本框 21">
            <a:extLst>
              <a:ext uri="{FF2B5EF4-FFF2-40B4-BE49-F238E27FC236}">
                <a16:creationId xmlns:a16="http://schemas.microsoft.com/office/drawing/2014/main" id="{92019955-0F02-45A4-BC42-D610DC909394}"/>
              </a:ext>
            </a:extLst>
          </p:cNvPr>
          <p:cNvSpPr txBox="1"/>
          <p:nvPr/>
        </p:nvSpPr>
        <p:spPr>
          <a:xfrm>
            <a:off x="8866928" y="913046"/>
            <a:ext cx="358219" cy="369332"/>
          </a:xfrm>
          <a:prstGeom prst="rect">
            <a:avLst/>
          </a:prstGeom>
          <a:noFill/>
        </p:spPr>
        <p:txBody>
          <a:bodyPr wrap="square" rtlCol="0">
            <a:spAutoFit/>
          </a:bodyPr>
          <a:lstStyle/>
          <a:p>
            <a:r>
              <a:rPr lang="zh-CN" altLang="en-US" dirty="0"/>
              <a:t>④</a:t>
            </a:r>
          </a:p>
        </p:txBody>
      </p:sp>
    </p:spTree>
    <p:extLst>
      <p:ext uri="{BB962C8B-B14F-4D97-AF65-F5344CB8AC3E}">
        <p14:creationId xmlns:p14="http://schemas.microsoft.com/office/powerpoint/2010/main" val="1897032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8A856-19BB-49C4-8D62-5A69AF912D83}"/>
              </a:ext>
            </a:extLst>
          </p:cNvPr>
          <p:cNvSpPr>
            <a:spLocks noGrp="1"/>
          </p:cNvSpPr>
          <p:nvPr>
            <p:ph type="title"/>
          </p:nvPr>
        </p:nvSpPr>
        <p:spPr/>
        <p:txBody>
          <a:bodyPr/>
          <a:lstStyle/>
          <a:p>
            <a:r>
              <a:rPr lang="zh-CN" altLang="en-US" dirty="0"/>
              <a:t>项目优缺点</a:t>
            </a:r>
          </a:p>
        </p:txBody>
      </p:sp>
      <p:sp>
        <p:nvSpPr>
          <p:cNvPr id="3" name="内容占位符 2">
            <a:extLst>
              <a:ext uri="{FF2B5EF4-FFF2-40B4-BE49-F238E27FC236}">
                <a16:creationId xmlns:a16="http://schemas.microsoft.com/office/drawing/2014/main" id="{9365427C-826D-4FE6-8653-33320D19ED9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19180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175F3-F737-4DB2-91D3-BB57AFB84206}"/>
              </a:ext>
            </a:extLst>
          </p:cNvPr>
          <p:cNvSpPr>
            <a:spLocks noGrp="1"/>
          </p:cNvSpPr>
          <p:nvPr>
            <p:ph type="title"/>
          </p:nvPr>
        </p:nvSpPr>
        <p:spPr/>
        <p:txBody>
          <a:bodyPr/>
          <a:lstStyle/>
          <a:p>
            <a:r>
              <a:rPr lang="zh-CN" altLang="en-US" dirty="0"/>
              <a:t>后续发展</a:t>
            </a:r>
          </a:p>
        </p:txBody>
      </p:sp>
      <p:sp>
        <p:nvSpPr>
          <p:cNvPr id="3" name="内容占位符 2">
            <a:extLst>
              <a:ext uri="{FF2B5EF4-FFF2-40B4-BE49-F238E27FC236}">
                <a16:creationId xmlns:a16="http://schemas.microsoft.com/office/drawing/2014/main" id="{9509F61E-C9A7-4C16-9281-430219D6701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78597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75D5B-0631-40B1-934E-28A4DEAABBDA}"/>
              </a:ext>
            </a:extLst>
          </p:cNvPr>
          <p:cNvSpPr>
            <a:spLocks noGrp="1"/>
          </p:cNvSpPr>
          <p:nvPr>
            <p:ph type="title"/>
          </p:nvPr>
        </p:nvSpPr>
        <p:spPr/>
        <p:txBody>
          <a:bodyPr/>
          <a:lstStyle/>
          <a:p>
            <a:r>
              <a:rPr lang="zh-CN" altLang="en-US" dirty="0"/>
              <a:t>结束</a:t>
            </a:r>
          </a:p>
        </p:txBody>
      </p:sp>
      <p:sp>
        <p:nvSpPr>
          <p:cNvPr id="3" name="内容占位符 2">
            <a:extLst>
              <a:ext uri="{FF2B5EF4-FFF2-40B4-BE49-F238E27FC236}">
                <a16:creationId xmlns:a16="http://schemas.microsoft.com/office/drawing/2014/main" id="{5FC4E285-A13E-459C-BC3E-663B357A3DA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24041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5E16BA-F20E-4675-8C23-1388E1894FB2}"/>
              </a:ext>
            </a:extLst>
          </p:cNvPr>
          <p:cNvSpPr>
            <a:spLocks noGrp="1"/>
          </p:cNvSpPr>
          <p:nvPr>
            <p:ph type="title"/>
          </p:nvPr>
        </p:nvSpPr>
        <p:spPr/>
        <p:txBody>
          <a:bodyPr>
            <a:normAutofit/>
          </a:bodyPr>
          <a:lstStyle/>
          <a:p>
            <a:r>
              <a:rPr lang="en-US" altLang="zh-CN" sz="5400" dirty="0"/>
              <a:t>Paper.io</a:t>
            </a:r>
            <a:endParaRPr lang="zh-CN" altLang="en-US" sz="5400" dirty="0"/>
          </a:p>
        </p:txBody>
      </p:sp>
      <p:sp>
        <p:nvSpPr>
          <p:cNvPr id="3" name="内容占位符 2">
            <a:extLst>
              <a:ext uri="{FF2B5EF4-FFF2-40B4-BE49-F238E27FC236}">
                <a16:creationId xmlns:a16="http://schemas.microsoft.com/office/drawing/2014/main" id="{5F2DFFE5-1D3E-4D88-9DD5-A27C8080A192}"/>
              </a:ext>
            </a:extLst>
          </p:cNvPr>
          <p:cNvSpPr>
            <a:spLocks noGrp="1"/>
          </p:cNvSpPr>
          <p:nvPr>
            <p:ph idx="1"/>
          </p:nvPr>
        </p:nvSpPr>
        <p:spPr/>
        <p:txBody>
          <a:bodyPr/>
          <a:lstStyle/>
          <a:p>
            <a:r>
              <a:rPr lang="en-US" altLang="zh-CN" dirty="0"/>
              <a:t>Paper.io is a cool and colorful chomp game in which you have to rob your opponents of their territory. Try to claim as much territory as you can by chopping little bits of land off and turning them your color. You are safe within your own color zone, but if someone cuts through the line you leave behind while you're outside your safe zone, you will lose the game! Head back home quickly to close the loop!</a:t>
            </a:r>
            <a:endParaRPr lang="zh-CN" altLang="en-US" dirty="0"/>
          </a:p>
        </p:txBody>
      </p:sp>
    </p:spTree>
    <p:extLst>
      <p:ext uri="{BB962C8B-B14F-4D97-AF65-F5344CB8AC3E}">
        <p14:creationId xmlns:p14="http://schemas.microsoft.com/office/powerpoint/2010/main" val="2456294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BED68-F138-4FF5-95B0-B65BBA8B9BE5}"/>
              </a:ext>
            </a:extLst>
          </p:cNvPr>
          <p:cNvSpPr>
            <a:spLocks noGrp="1"/>
          </p:cNvSpPr>
          <p:nvPr>
            <p:ph type="title"/>
          </p:nvPr>
        </p:nvSpPr>
        <p:spPr/>
        <p:txBody>
          <a:bodyPr/>
          <a:lstStyle/>
          <a:p>
            <a:r>
              <a:rPr lang="zh-CN" altLang="en-US" dirty="0"/>
              <a:t>游戏规则</a:t>
            </a:r>
          </a:p>
        </p:txBody>
      </p:sp>
      <p:sp>
        <p:nvSpPr>
          <p:cNvPr id="3" name="内容占位符 2">
            <a:extLst>
              <a:ext uri="{FF2B5EF4-FFF2-40B4-BE49-F238E27FC236}">
                <a16:creationId xmlns:a16="http://schemas.microsoft.com/office/drawing/2014/main" id="{F50F1A27-D3CE-4990-925D-3BA4825198CF}"/>
              </a:ext>
            </a:extLst>
          </p:cNvPr>
          <p:cNvSpPr>
            <a:spLocks noGrp="1"/>
          </p:cNvSpPr>
          <p:nvPr>
            <p:ph idx="1"/>
          </p:nvPr>
        </p:nvSpPr>
        <p:spPr/>
        <p:txBody>
          <a:bodyPr>
            <a:normAutofit/>
          </a:bodyPr>
          <a:lstStyle/>
          <a:p>
            <a:r>
              <a:rPr lang="zh-CN" altLang="en-US" sz="2400" dirty="0"/>
              <a:t>玩家拥有头部、身体、领地三部分，其中头部用于控制方向，占一个方块，身体则是头部的延伸，可看上图，当头部重新抵达自己的领地时，自己身体围起来的地方就变成自己的领地了。然后判断死亡则是，如果别的玩家的头部碰到了你的身体，你就等于被杀死了，你也可以用头部去杀死别人。同时，当你的头部在你自己的领地中运动时，是不存在身体的，也就是别人无法在你的领地里把你杀死。同时别人可以进入你的领地，如果他没有被杀死并且用身体在你的领地里绕了一圈。则在他回到自己领地后，被他身体围起来的地方就被划分为他的领地了。就这样进行竞争，同时总的游戏区域有限，所以谁占领区域占总区域百分比最高，谁就分数最高。</a:t>
            </a:r>
          </a:p>
        </p:txBody>
      </p:sp>
      <p:pic>
        <p:nvPicPr>
          <p:cNvPr id="4" name="图片 3">
            <a:extLst>
              <a:ext uri="{FF2B5EF4-FFF2-40B4-BE49-F238E27FC236}">
                <a16:creationId xmlns:a16="http://schemas.microsoft.com/office/drawing/2014/main" id="{96C35725-3108-4FFE-87AB-BE4830834B80}"/>
              </a:ext>
            </a:extLst>
          </p:cNvPr>
          <p:cNvPicPr>
            <a:picLocks noChangeAspect="1"/>
          </p:cNvPicPr>
          <p:nvPr/>
        </p:nvPicPr>
        <p:blipFill>
          <a:blip r:embed="rId2"/>
          <a:stretch>
            <a:fillRect/>
          </a:stretch>
        </p:blipFill>
        <p:spPr>
          <a:xfrm>
            <a:off x="3318235" y="-11471"/>
            <a:ext cx="2265575" cy="1769628"/>
          </a:xfrm>
          <a:prstGeom prst="rect">
            <a:avLst/>
          </a:prstGeom>
        </p:spPr>
      </p:pic>
      <p:sp>
        <p:nvSpPr>
          <p:cNvPr id="5" name="文本框 4">
            <a:extLst>
              <a:ext uri="{FF2B5EF4-FFF2-40B4-BE49-F238E27FC236}">
                <a16:creationId xmlns:a16="http://schemas.microsoft.com/office/drawing/2014/main" id="{3995332A-55A3-487C-98E7-96D978B0F55D}"/>
              </a:ext>
            </a:extLst>
          </p:cNvPr>
          <p:cNvSpPr txBox="1"/>
          <p:nvPr/>
        </p:nvSpPr>
        <p:spPr>
          <a:xfrm>
            <a:off x="5197704" y="322880"/>
            <a:ext cx="2180734" cy="923330"/>
          </a:xfrm>
          <a:prstGeom prst="rect">
            <a:avLst/>
          </a:prstGeom>
          <a:noFill/>
        </p:spPr>
        <p:txBody>
          <a:bodyPr wrap="square" rtlCol="0">
            <a:spAutoFit/>
          </a:bodyPr>
          <a:lstStyle/>
          <a:p>
            <a:r>
              <a:rPr lang="zh-CN" altLang="en-US" dirty="0"/>
              <a:t>头部</a:t>
            </a:r>
            <a:endParaRPr lang="en-US" altLang="zh-CN" dirty="0"/>
          </a:p>
          <a:p>
            <a:r>
              <a:rPr lang="zh-CN" altLang="en-US" dirty="0"/>
              <a:t>身体</a:t>
            </a:r>
            <a:endParaRPr lang="en-US" altLang="zh-CN" dirty="0"/>
          </a:p>
          <a:p>
            <a:r>
              <a:rPr lang="zh-CN" altLang="en-US" dirty="0"/>
              <a:t>领地</a:t>
            </a:r>
          </a:p>
        </p:txBody>
      </p:sp>
      <p:cxnSp>
        <p:nvCxnSpPr>
          <p:cNvPr id="7" name="直接箭头连接符 6">
            <a:extLst>
              <a:ext uri="{FF2B5EF4-FFF2-40B4-BE49-F238E27FC236}">
                <a16:creationId xmlns:a16="http://schemas.microsoft.com/office/drawing/2014/main" id="{15FA5AD2-E015-4F71-AA36-5CE31E41FDDF}"/>
              </a:ext>
            </a:extLst>
          </p:cNvPr>
          <p:cNvCxnSpPr/>
          <p:nvPr/>
        </p:nvCxnSpPr>
        <p:spPr>
          <a:xfrm flipH="1" flipV="1">
            <a:off x="4685122" y="365125"/>
            <a:ext cx="512582" cy="153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A62FB13A-C275-4DF0-A0A1-102FAA50684B}"/>
              </a:ext>
            </a:extLst>
          </p:cNvPr>
          <p:cNvCxnSpPr>
            <a:cxnSpLocks/>
            <a:stCxn id="5" idx="1"/>
          </p:cNvCxnSpPr>
          <p:nvPr/>
        </p:nvCxnSpPr>
        <p:spPr>
          <a:xfrm flipH="1">
            <a:off x="3817856" y="784545"/>
            <a:ext cx="1379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8CE0D7F7-358C-4080-8527-998D203C5332}"/>
              </a:ext>
            </a:extLst>
          </p:cNvPr>
          <p:cNvCxnSpPr>
            <a:cxnSpLocks/>
          </p:cNvCxnSpPr>
          <p:nvPr/>
        </p:nvCxnSpPr>
        <p:spPr>
          <a:xfrm flipH="1">
            <a:off x="5081048" y="1246210"/>
            <a:ext cx="245096" cy="134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57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6E7A6-3127-471A-8D71-6F3AED4D5893}"/>
              </a:ext>
            </a:extLst>
          </p:cNvPr>
          <p:cNvSpPr>
            <a:spLocks noGrp="1"/>
          </p:cNvSpPr>
          <p:nvPr>
            <p:ph type="title"/>
          </p:nvPr>
        </p:nvSpPr>
        <p:spPr/>
        <p:txBody>
          <a:bodyPr/>
          <a:lstStyle/>
          <a:p>
            <a:r>
              <a:rPr lang="zh-CN" altLang="en-US" dirty="0"/>
              <a:t>项目一览</a:t>
            </a:r>
          </a:p>
        </p:txBody>
      </p:sp>
      <p:sp>
        <p:nvSpPr>
          <p:cNvPr id="3" name="内容占位符 2">
            <a:extLst>
              <a:ext uri="{FF2B5EF4-FFF2-40B4-BE49-F238E27FC236}">
                <a16:creationId xmlns:a16="http://schemas.microsoft.com/office/drawing/2014/main" id="{7C2E579E-2A3E-493C-9CAC-D6464FC5D631}"/>
              </a:ext>
            </a:extLst>
          </p:cNvPr>
          <p:cNvSpPr>
            <a:spLocks noGrp="1"/>
          </p:cNvSpPr>
          <p:nvPr>
            <p:ph idx="1"/>
          </p:nvPr>
        </p:nvSpPr>
        <p:spPr/>
        <p:txBody>
          <a:bodyPr/>
          <a:lstStyle/>
          <a:p>
            <a:r>
              <a:rPr lang="zh-CN" altLang="en-US" dirty="0">
                <a:hlinkClick r:id="rId2" action="ppaction://hlinksldjump"/>
              </a:rPr>
              <a:t>主页面</a:t>
            </a:r>
            <a:endParaRPr lang="en-US" altLang="zh-CN" dirty="0"/>
          </a:p>
          <a:p>
            <a:r>
              <a:rPr lang="zh-CN" altLang="en-US" dirty="0">
                <a:hlinkClick r:id="rId3" action="ppaction://hlinksldjump"/>
              </a:rPr>
              <a:t>排行榜页面</a:t>
            </a:r>
            <a:endParaRPr lang="en-US" altLang="zh-CN" dirty="0"/>
          </a:p>
          <a:p>
            <a:r>
              <a:rPr lang="zh-CN" altLang="en-US" dirty="0">
                <a:hlinkClick r:id="rId4" action="ppaction://hlinksldjump"/>
              </a:rPr>
              <a:t>设置页面</a:t>
            </a:r>
            <a:endParaRPr lang="en-US" altLang="zh-CN" dirty="0"/>
          </a:p>
          <a:p>
            <a:r>
              <a:rPr lang="zh-CN" altLang="en-US" dirty="0">
                <a:hlinkClick r:id="rId5" action="ppaction://hlinksldjump"/>
              </a:rPr>
              <a:t>游戏页面</a:t>
            </a:r>
            <a:r>
              <a:rPr lang="en-US" altLang="zh-CN" dirty="0"/>
              <a:t>(</a:t>
            </a:r>
            <a:r>
              <a:rPr lang="zh-CN" altLang="en-US" dirty="0"/>
              <a:t>单人</a:t>
            </a:r>
            <a:r>
              <a:rPr lang="en-US" altLang="zh-CN" dirty="0"/>
              <a:t>)</a:t>
            </a:r>
          </a:p>
          <a:p>
            <a:r>
              <a:rPr lang="zh-CN" altLang="en-US" dirty="0">
                <a:hlinkClick r:id="rId6" action="ppaction://hlinksldjump"/>
              </a:rPr>
              <a:t>游戏界面</a:t>
            </a:r>
            <a:r>
              <a:rPr lang="en-US" altLang="zh-CN" dirty="0"/>
              <a:t>(</a:t>
            </a:r>
            <a:r>
              <a:rPr lang="zh-CN" altLang="en-US" dirty="0"/>
              <a:t>双人</a:t>
            </a:r>
            <a:r>
              <a:rPr lang="en-US" altLang="zh-CN" dirty="0"/>
              <a:t>)</a:t>
            </a:r>
            <a:endParaRPr lang="zh-CN" altLang="en-US" dirty="0"/>
          </a:p>
        </p:txBody>
      </p:sp>
    </p:spTree>
    <p:extLst>
      <p:ext uri="{BB962C8B-B14F-4D97-AF65-F5344CB8AC3E}">
        <p14:creationId xmlns:p14="http://schemas.microsoft.com/office/powerpoint/2010/main" val="664115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E8594C-60B0-443C-B17A-96C87927FDE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A56555F-5967-43C8-8843-315BA7F9351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1B6821D-9D05-4727-870C-24893E833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125"/>
            <a:ext cx="12192000" cy="6881962"/>
          </a:xfrm>
          <a:prstGeom prst="rect">
            <a:avLst/>
          </a:prstGeom>
        </p:spPr>
      </p:pic>
      <p:sp>
        <p:nvSpPr>
          <p:cNvPr id="5" name="文本框 4">
            <a:extLst>
              <a:ext uri="{FF2B5EF4-FFF2-40B4-BE49-F238E27FC236}">
                <a16:creationId xmlns:a16="http://schemas.microsoft.com/office/drawing/2014/main" id="{BD4FEB33-227F-4DE0-A6EA-2E628254E5A1}"/>
              </a:ext>
            </a:extLst>
          </p:cNvPr>
          <p:cNvSpPr txBox="1"/>
          <p:nvPr/>
        </p:nvSpPr>
        <p:spPr>
          <a:xfrm>
            <a:off x="101821" y="2892155"/>
            <a:ext cx="2245451" cy="461665"/>
          </a:xfrm>
          <a:prstGeom prst="rect">
            <a:avLst/>
          </a:prstGeom>
          <a:noFill/>
        </p:spPr>
        <p:txBody>
          <a:bodyPr wrap="square" rtlCol="0">
            <a:spAutoFit/>
          </a:bodyPr>
          <a:lstStyle/>
          <a:p>
            <a:r>
              <a:rPr lang="en-US" altLang="zh-CN" sz="2400" dirty="0">
                <a:solidFill>
                  <a:schemeClr val="accent4"/>
                </a:solidFill>
              </a:rPr>
              <a:t>Record</a:t>
            </a:r>
            <a:r>
              <a:rPr lang="zh-CN" altLang="en-US" sz="2400" dirty="0">
                <a:solidFill>
                  <a:schemeClr val="accent4"/>
                </a:solidFill>
              </a:rPr>
              <a:t>排行榜</a:t>
            </a:r>
          </a:p>
        </p:txBody>
      </p:sp>
      <p:cxnSp>
        <p:nvCxnSpPr>
          <p:cNvPr id="6" name="直接箭头连接符 5">
            <a:extLst>
              <a:ext uri="{FF2B5EF4-FFF2-40B4-BE49-F238E27FC236}">
                <a16:creationId xmlns:a16="http://schemas.microsoft.com/office/drawing/2014/main" id="{DA0F6B47-A83D-4C23-AFB7-0A563071A69F}"/>
              </a:ext>
            </a:extLst>
          </p:cNvPr>
          <p:cNvCxnSpPr>
            <a:cxnSpLocks/>
          </p:cNvCxnSpPr>
          <p:nvPr/>
        </p:nvCxnSpPr>
        <p:spPr>
          <a:xfrm>
            <a:off x="1074656" y="3353820"/>
            <a:ext cx="857839" cy="18969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DFE5A259-B0D3-4C06-933D-F2AD7DAB4FC6}"/>
              </a:ext>
            </a:extLst>
          </p:cNvPr>
          <p:cNvSpPr txBox="1"/>
          <p:nvPr/>
        </p:nvSpPr>
        <p:spPr>
          <a:xfrm>
            <a:off x="3173155" y="1979357"/>
            <a:ext cx="2145062" cy="461665"/>
          </a:xfrm>
          <a:prstGeom prst="rect">
            <a:avLst/>
          </a:prstGeom>
          <a:noFill/>
        </p:spPr>
        <p:txBody>
          <a:bodyPr wrap="square" rtlCol="0">
            <a:spAutoFit/>
          </a:bodyPr>
          <a:lstStyle/>
          <a:p>
            <a:r>
              <a:rPr lang="zh-CN" altLang="en-US" sz="2400" dirty="0">
                <a:solidFill>
                  <a:schemeClr val="accent4"/>
                </a:solidFill>
              </a:rPr>
              <a:t>设置玩家名字</a:t>
            </a:r>
          </a:p>
        </p:txBody>
      </p:sp>
      <p:cxnSp>
        <p:nvCxnSpPr>
          <p:cNvPr id="9" name="直接箭头连接符 8">
            <a:extLst>
              <a:ext uri="{FF2B5EF4-FFF2-40B4-BE49-F238E27FC236}">
                <a16:creationId xmlns:a16="http://schemas.microsoft.com/office/drawing/2014/main" id="{66546FF3-1E10-4343-B99D-3A71E9CC1336}"/>
              </a:ext>
            </a:extLst>
          </p:cNvPr>
          <p:cNvCxnSpPr>
            <a:cxnSpLocks/>
          </p:cNvCxnSpPr>
          <p:nvPr/>
        </p:nvCxnSpPr>
        <p:spPr>
          <a:xfrm>
            <a:off x="4040931" y="2441022"/>
            <a:ext cx="1033921" cy="28892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98609D0-56BD-4969-AD93-8BEE94B1DA52}"/>
              </a:ext>
            </a:extLst>
          </p:cNvPr>
          <p:cNvCxnSpPr>
            <a:cxnSpLocks/>
          </p:cNvCxnSpPr>
          <p:nvPr/>
        </p:nvCxnSpPr>
        <p:spPr>
          <a:xfrm>
            <a:off x="4040931" y="2441022"/>
            <a:ext cx="730104" cy="349786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C8CBEA0C-DCD0-4FD5-AC65-C2A8430135B4}"/>
              </a:ext>
            </a:extLst>
          </p:cNvPr>
          <p:cNvSpPr txBox="1"/>
          <p:nvPr/>
        </p:nvSpPr>
        <p:spPr>
          <a:xfrm>
            <a:off x="8462629" y="756456"/>
            <a:ext cx="2227375" cy="461665"/>
          </a:xfrm>
          <a:prstGeom prst="rect">
            <a:avLst/>
          </a:prstGeom>
          <a:noFill/>
        </p:spPr>
        <p:txBody>
          <a:bodyPr wrap="square" rtlCol="0">
            <a:spAutoFit/>
          </a:bodyPr>
          <a:lstStyle/>
          <a:p>
            <a:r>
              <a:rPr lang="zh-CN" altLang="en-US" sz="2400" dirty="0">
                <a:solidFill>
                  <a:schemeClr val="accent4"/>
                </a:solidFill>
              </a:rPr>
              <a:t>背景音乐播放</a:t>
            </a:r>
          </a:p>
        </p:txBody>
      </p:sp>
      <p:cxnSp>
        <p:nvCxnSpPr>
          <p:cNvPr id="15" name="直接箭头连接符 14">
            <a:extLst>
              <a:ext uri="{FF2B5EF4-FFF2-40B4-BE49-F238E27FC236}">
                <a16:creationId xmlns:a16="http://schemas.microsoft.com/office/drawing/2014/main" id="{8AF2F446-5547-46C7-BD62-C4F61E5A1901}"/>
              </a:ext>
            </a:extLst>
          </p:cNvPr>
          <p:cNvCxnSpPr>
            <a:cxnSpLocks/>
            <a:stCxn id="14" idx="2"/>
          </p:cNvCxnSpPr>
          <p:nvPr/>
        </p:nvCxnSpPr>
        <p:spPr>
          <a:xfrm>
            <a:off x="9576317" y="1218121"/>
            <a:ext cx="1130864" cy="8269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7F5ECE1-DE8F-4392-9ACB-7FB4FC608B2E}"/>
              </a:ext>
            </a:extLst>
          </p:cNvPr>
          <p:cNvSpPr txBox="1"/>
          <p:nvPr/>
        </p:nvSpPr>
        <p:spPr>
          <a:xfrm>
            <a:off x="9713536" y="3286187"/>
            <a:ext cx="1640264" cy="461665"/>
          </a:xfrm>
          <a:prstGeom prst="rect">
            <a:avLst/>
          </a:prstGeom>
          <a:noFill/>
        </p:spPr>
        <p:txBody>
          <a:bodyPr wrap="square" rtlCol="0">
            <a:spAutoFit/>
          </a:bodyPr>
          <a:lstStyle/>
          <a:p>
            <a:r>
              <a:rPr lang="zh-CN" altLang="en-US" sz="2400" dirty="0">
                <a:solidFill>
                  <a:schemeClr val="accent4"/>
                </a:solidFill>
              </a:rPr>
              <a:t>单人模式</a:t>
            </a:r>
          </a:p>
        </p:txBody>
      </p:sp>
      <p:cxnSp>
        <p:nvCxnSpPr>
          <p:cNvPr id="18" name="直接箭头连接符 17">
            <a:extLst>
              <a:ext uri="{FF2B5EF4-FFF2-40B4-BE49-F238E27FC236}">
                <a16:creationId xmlns:a16="http://schemas.microsoft.com/office/drawing/2014/main" id="{E7C98B01-4EFD-48AD-AC86-8F522A261A50}"/>
              </a:ext>
            </a:extLst>
          </p:cNvPr>
          <p:cNvCxnSpPr>
            <a:cxnSpLocks/>
          </p:cNvCxnSpPr>
          <p:nvPr/>
        </p:nvCxnSpPr>
        <p:spPr>
          <a:xfrm flipH="1">
            <a:off x="8277583" y="3747852"/>
            <a:ext cx="1947775" cy="14605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0F457DF3-C605-49D1-BD3F-C891223957EC}"/>
              </a:ext>
            </a:extLst>
          </p:cNvPr>
          <p:cNvCxnSpPr>
            <a:cxnSpLocks/>
          </p:cNvCxnSpPr>
          <p:nvPr/>
        </p:nvCxnSpPr>
        <p:spPr>
          <a:xfrm flipH="1">
            <a:off x="8162736" y="5938887"/>
            <a:ext cx="2225602" cy="984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5CF64FD8-9B3A-41BF-8D7F-B7247A87F10E}"/>
              </a:ext>
            </a:extLst>
          </p:cNvPr>
          <p:cNvSpPr/>
          <p:nvPr/>
        </p:nvSpPr>
        <p:spPr>
          <a:xfrm>
            <a:off x="10021682" y="4197596"/>
            <a:ext cx="2199894" cy="461665"/>
          </a:xfrm>
          <a:prstGeom prst="rect">
            <a:avLst/>
          </a:prstGeom>
        </p:spPr>
        <p:txBody>
          <a:bodyPr wrap="square">
            <a:spAutoFit/>
          </a:bodyPr>
          <a:lstStyle/>
          <a:p>
            <a:r>
              <a:rPr lang="zh-CN" altLang="en-US" sz="2400" dirty="0">
                <a:solidFill>
                  <a:schemeClr val="accent4"/>
                </a:solidFill>
              </a:rPr>
              <a:t>相关指标设置</a:t>
            </a:r>
          </a:p>
        </p:txBody>
      </p:sp>
      <p:cxnSp>
        <p:nvCxnSpPr>
          <p:cNvPr id="21" name="直接箭头连接符 20">
            <a:extLst>
              <a:ext uri="{FF2B5EF4-FFF2-40B4-BE49-F238E27FC236}">
                <a16:creationId xmlns:a16="http://schemas.microsoft.com/office/drawing/2014/main" id="{AFB5BD9F-3788-4F8B-AB49-206B0E810381}"/>
              </a:ext>
            </a:extLst>
          </p:cNvPr>
          <p:cNvCxnSpPr>
            <a:cxnSpLocks/>
            <a:stCxn id="20" idx="2"/>
          </p:cNvCxnSpPr>
          <p:nvPr/>
        </p:nvCxnSpPr>
        <p:spPr>
          <a:xfrm flipH="1">
            <a:off x="9511023" y="4659261"/>
            <a:ext cx="1610606" cy="7439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C70F91EA-A216-426F-ADAE-CDD67958AFCE}"/>
              </a:ext>
            </a:extLst>
          </p:cNvPr>
          <p:cNvSpPr txBox="1"/>
          <p:nvPr/>
        </p:nvSpPr>
        <p:spPr>
          <a:xfrm>
            <a:off x="10388338" y="5722743"/>
            <a:ext cx="1640264" cy="461665"/>
          </a:xfrm>
          <a:prstGeom prst="rect">
            <a:avLst/>
          </a:prstGeom>
          <a:noFill/>
        </p:spPr>
        <p:txBody>
          <a:bodyPr wrap="square" rtlCol="0">
            <a:spAutoFit/>
          </a:bodyPr>
          <a:lstStyle/>
          <a:p>
            <a:r>
              <a:rPr lang="zh-CN" altLang="en-US" sz="2400" dirty="0">
                <a:solidFill>
                  <a:schemeClr val="accent4"/>
                </a:solidFill>
              </a:rPr>
              <a:t>双人模式</a:t>
            </a:r>
          </a:p>
        </p:txBody>
      </p:sp>
    </p:spTree>
    <p:extLst>
      <p:ext uri="{BB962C8B-B14F-4D97-AF65-F5344CB8AC3E}">
        <p14:creationId xmlns:p14="http://schemas.microsoft.com/office/powerpoint/2010/main" val="3030021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4B87D-B45F-4B38-AF92-6DF49CDB714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39D48BC-5605-4917-B6F0-1FFA3EDDD195}"/>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13CA5FD4-38B4-492C-8AC5-0BF7FBC93BEF}"/>
              </a:ext>
            </a:extLst>
          </p:cNvPr>
          <p:cNvPicPr>
            <a:picLocks noChangeAspect="1"/>
          </p:cNvPicPr>
          <p:nvPr/>
        </p:nvPicPr>
        <p:blipFill>
          <a:blip r:embed="rId2"/>
          <a:stretch>
            <a:fillRect/>
          </a:stretch>
        </p:blipFill>
        <p:spPr>
          <a:xfrm>
            <a:off x="-5306" y="0"/>
            <a:ext cx="12197306" cy="6858000"/>
          </a:xfrm>
          <a:prstGeom prst="rect">
            <a:avLst/>
          </a:prstGeom>
        </p:spPr>
      </p:pic>
      <p:sp>
        <p:nvSpPr>
          <p:cNvPr id="5" name="文本框 4">
            <a:extLst>
              <a:ext uri="{FF2B5EF4-FFF2-40B4-BE49-F238E27FC236}">
                <a16:creationId xmlns:a16="http://schemas.microsoft.com/office/drawing/2014/main" id="{5EB3621D-65D9-4497-9E8F-E66FA123E8F5}"/>
              </a:ext>
            </a:extLst>
          </p:cNvPr>
          <p:cNvSpPr txBox="1"/>
          <p:nvPr/>
        </p:nvSpPr>
        <p:spPr>
          <a:xfrm>
            <a:off x="2168164" y="450204"/>
            <a:ext cx="2733773" cy="461665"/>
          </a:xfrm>
          <a:prstGeom prst="rect">
            <a:avLst/>
          </a:prstGeom>
          <a:noFill/>
        </p:spPr>
        <p:txBody>
          <a:bodyPr wrap="square" rtlCol="0">
            <a:spAutoFit/>
          </a:bodyPr>
          <a:lstStyle/>
          <a:p>
            <a:r>
              <a:rPr lang="zh-CN" altLang="en-US" sz="2400" dirty="0">
                <a:solidFill>
                  <a:srgbClr val="FFFF00"/>
                </a:solidFill>
              </a:rPr>
              <a:t>返回按钮</a:t>
            </a:r>
          </a:p>
        </p:txBody>
      </p:sp>
      <p:cxnSp>
        <p:nvCxnSpPr>
          <p:cNvPr id="6" name="直接箭头连接符 5">
            <a:extLst>
              <a:ext uri="{FF2B5EF4-FFF2-40B4-BE49-F238E27FC236}">
                <a16:creationId xmlns:a16="http://schemas.microsoft.com/office/drawing/2014/main" id="{6BA3919C-BF41-40CC-AED3-0541D2BE9C67}"/>
              </a:ext>
            </a:extLst>
          </p:cNvPr>
          <p:cNvCxnSpPr>
            <a:cxnSpLocks/>
          </p:cNvCxnSpPr>
          <p:nvPr/>
        </p:nvCxnSpPr>
        <p:spPr>
          <a:xfrm flipH="1">
            <a:off x="989814" y="729980"/>
            <a:ext cx="1178350" cy="420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0665890-782A-4E55-83DF-93765FF08BD0}"/>
              </a:ext>
            </a:extLst>
          </p:cNvPr>
          <p:cNvSpPr txBox="1"/>
          <p:nvPr/>
        </p:nvSpPr>
        <p:spPr>
          <a:xfrm>
            <a:off x="5167459" y="2055813"/>
            <a:ext cx="2733773" cy="461665"/>
          </a:xfrm>
          <a:prstGeom prst="rect">
            <a:avLst/>
          </a:prstGeom>
          <a:noFill/>
        </p:spPr>
        <p:txBody>
          <a:bodyPr wrap="square" rtlCol="0">
            <a:spAutoFit/>
          </a:bodyPr>
          <a:lstStyle/>
          <a:p>
            <a:r>
              <a:rPr lang="zh-CN" altLang="en-US" sz="2400" dirty="0">
                <a:solidFill>
                  <a:srgbClr val="FFFF00"/>
                </a:solidFill>
              </a:rPr>
              <a:t>姓名</a:t>
            </a:r>
            <a:r>
              <a:rPr lang="en-US" altLang="zh-CN" sz="2400" dirty="0">
                <a:solidFill>
                  <a:srgbClr val="FFFF00"/>
                </a:solidFill>
              </a:rPr>
              <a:t>+</a:t>
            </a:r>
            <a:r>
              <a:rPr lang="zh-CN" altLang="en-US" sz="2400" dirty="0">
                <a:solidFill>
                  <a:srgbClr val="FFFF00"/>
                </a:solidFill>
              </a:rPr>
              <a:t>分数</a:t>
            </a:r>
          </a:p>
        </p:txBody>
      </p:sp>
      <p:cxnSp>
        <p:nvCxnSpPr>
          <p:cNvPr id="10" name="直接箭头连接符 9">
            <a:extLst>
              <a:ext uri="{FF2B5EF4-FFF2-40B4-BE49-F238E27FC236}">
                <a16:creationId xmlns:a16="http://schemas.microsoft.com/office/drawing/2014/main" id="{6D8F296F-245B-4903-8A55-98981BB29630}"/>
              </a:ext>
            </a:extLst>
          </p:cNvPr>
          <p:cNvCxnSpPr>
            <a:cxnSpLocks/>
          </p:cNvCxnSpPr>
          <p:nvPr/>
        </p:nvCxnSpPr>
        <p:spPr>
          <a:xfrm>
            <a:off x="5997018" y="2631212"/>
            <a:ext cx="1044805" cy="10075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18CF471-B540-4C84-8D17-689F67E83DA2}"/>
              </a:ext>
            </a:extLst>
          </p:cNvPr>
          <p:cNvCxnSpPr>
            <a:cxnSpLocks/>
          </p:cNvCxnSpPr>
          <p:nvPr/>
        </p:nvCxnSpPr>
        <p:spPr>
          <a:xfrm>
            <a:off x="5997018" y="2628579"/>
            <a:ext cx="3740478" cy="9372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17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AF01D-B7E9-46E2-BFEC-D37D6073F35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2771D3D-A729-45CD-86DC-A8019A270E4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7439243-E426-4B1B-B4DA-EE6731317CEC}"/>
              </a:ext>
            </a:extLst>
          </p:cNvPr>
          <p:cNvPicPr>
            <a:picLocks noChangeAspect="1"/>
          </p:cNvPicPr>
          <p:nvPr/>
        </p:nvPicPr>
        <p:blipFill>
          <a:blip r:embed="rId2"/>
          <a:stretch>
            <a:fillRect/>
          </a:stretch>
        </p:blipFill>
        <p:spPr>
          <a:xfrm>
            <a:off x="0" y="0"/>
            <a:ext cx="12214319" cy="6858000"/>
          </a:xfrm>
          <a:prstGeom prst="rect">
            <a:avLst/>
          </a:prstGeom>
        </p:spPr>
      </p:pic>
      <p:sp>
        <p:nvSpPr>
          <p:cNvPr id="5" name="文本框 4">
            <a:extLst>
              <a:ext uri="{FF2B5EF4-FFF2-40B4-BE49-F238E27FC236}">
                <a16:creationId xmlns:a16="http://schemas.microsoft.com/office/drawing/2014/main" id="{BCC9D8DB-3CAA-4366-A2B4-952385A04936}"/>
              </a:ext>
            </a:extLst>
          </p:cNvPr>
          <p:cNvSpPr txBox="1"/>
          <p:nvPr/>
        </p:nvSpPr>
        <p:spPr>
          <a:xfrm>
            <a:off x="287516" y="1690688"/>
            <a:ext cx="2733773" cy="461665"/>
          </a:xfrm>
          <a:prstGeom prst="rect">
            <a:avLst/>
          </a:prstGeom>
          <a:noFill/>
        </p:spPr>
        <p:txBody>
          <a:bodyPr wrap="square" rtlCol="0">
            <a:spAutoFit/>
          </a:bodyPr>
          <a:lstStyle/>
          <a:p>
            <a:r>
              <a:rPr lang="zh-CN" altLang="en-US" sz="2400" dirty="0"/>
              <a:t>返回按钮</a:t>
            </a:r>
          </a:p>
        </p:txBody>
      </p:sp>
      <p:cxnSp>
        <p:nvCxnSpPr>
          <p:cNvPr id="6" name="直接箭头连接符 5">
            <a:extLst>
              <a:ext uri="{FF2B5EF4-FFF2-40B4-BE49-F238E27FC236}">
                <a16:creationId xmlns:a16="http://schemas.microsoft.com/office/drawing/2014/main" id="{67FCF3BC-A756-4FC5-9302-2F9CDFC2FD27}"/>
              </a:ext>
            </a:extLst>
          </p:cNvPr>
          <p:cNvCxnSpPr>
            <a:cxnSpLocks/>
          </p:cNvCxnSpPr>
          <p:nvPr/>
        </p:nvCxnSpPr>
        <p:spPr>
          <a:xfrm flipH="1" flipV="1">
            <a:off x="838200" y="1027906"/>
            <a:ext cx="89555" cy="7044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EFEA792-29C6-48C7-AC28-5D7953C6E668}"/>
              </a:ext>
            </a:extLst>
          </p:cNvPr>
          <p:cNvSpPr txBox="1"/>
          <p:nvPr/>
        </p:nvSpPr>
        <p:spPr>
          <a:xfrm>
            <a:off x="9170711" y="1363566"/>
            <a:ext cx="2733773" cy="461665"/>
          </a:xfrm>
          <a:prstGeom prst="rect">
            <a:avLst/>
          </a:prstGeom>
          <a:noFill/>
        </p:spPr>
        <p:txBody>
          <a:bodyPr wrap="square" rtlCol="0">
            <a:spAutoFit/>
          </a:bodyPr>
          <a:lstStyle/>
          <a:p>
            <a:r>
              <a:rPr lang="zh-CN" altLang="en-US" sz="2400" dirty="0"/>
              <a:t>游戏面板高度</a:t>
            </a:r>
          </a:p>
        </p:txBody>
      </p:sp>
      <p:cxnSp>
        <p:nvCxnSpPr>
          <p:cNvPr id="10" name="直接箭头连接符 9">
            <a:extLst>
              <a:ext uri="{FF2B5EF4-FFF2-40B4-BE49-F238E27FC236}">
                <a16:creationId xmlns:a16="http://schemas.microsoft.com/office/drawing/2014/main" id="{BBD83EBD-F250-4A1D-93A3-A041C5672007}"/>
              </a:ext>
            </a:extLst>
          </p:cNvPr>
          <p:cNvCxnSpPr>
            <a:cxnSpLocks/>
          </p:cNvCxnSpPr>
          <p:nvPr/>
        </p:nvCxnSpPr>
        <p:spPr>
          <a:xfrm flipH="1">
            <a:off x="7432800" y="1616542"/>
            <a:ext cx="1737911" cy="6176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409FDD1-FA2D-4A08-A882-869DFB08D091}"/>
              </a:ext>
            </a:extLst>
          </p:cNvPr>
          <p:cNvSpPr txBox="1"/>
          <p:nvPr/>
        </p:nvSpPr>
        <p:spPr>
          <a:xfrm>
            <a:off x="9170711" y="2217578"/>
            <a:ext cx="2733773" cy="461665"/>
          </a:xfrm>
          <a:prstGeom prst="rect">
            <a:avLst/>
          </a:prstGeom>
          <a:noFill/>
        </p:spPr>
        <p:txBody>
          <a:bodyPr wrap="square" rtlCol="0">
            <a:spAutoFit/>
          </a:bodyPr>
          <a:lstStyle/>
          <a:p>
            <a:r>
              <a:rPr lang="zh-CN" altLang="en-US" sz="2400" dirty="0"/>
              <a:t>游戏面板宽度</a:t>
            </a:r>
          </a:p>
        </p:txBody>
      </p:sp>
      <p:cxnSp>
        <p:nvCxnSpPr>
          <p:cNvPr id="14" name="直接箭头连接符 13">
            <a:extLst>
              <a:ext uri="{FF2B5EF4-FFF2-40B4-BE49-F238E27FC236}">
                <a16:creationId xmlns:a16="http://schemas.microsoft.com/office/drawing/2014/main" id="{CBBAA1B1-2FB3-49F2-A1D7-E9BDE89DF4F2}"/>
              </a:ext>
            </a:extLst>
          </p:cNvPr>
          <p:cNvCxnSpPr>
            <a:cxnSpLocks/>
          </p:cNvCxnSpPr>
          <p:nvPr/>
        </p:nvCxnSpPr>
        <p:spPr>
          <a:xfrm flipH="1">
            <a:off x="7432800" y="2470554"/>
            <a:ext cx="1737911" cy="6176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5A51D109-6EEF-401D-92CD-7619AF310F9B}"/>
              </a:ext>
            </a:extLst>
          </p:cNvPr>
          <p:cNvSpPr txBox="1"/>
          <p:nvPr/>
        </p:nvSpPr>
        <p:spPr>
          <a:xfrm>
            <a:off x="9170711" y="3147786"/>
            <a:ext cx="2733773" cy="461665"/>
          </a:xfrm>
          <a:prstGeom prst="rect">
            <a:avLst/>
          </a:prstGeom>
          <a:noFill/>
        </p:spPr>
        <p:txBody>
          <a:bodyPr wrap="square" rtlCol="0">
            <a:spAutoFit/>
          </a:bodyPr>
          <a:lstStyle/>
          <a:p>
            <a:r>
              <a:rPr lang="zh-CN" altLang="en-US" sz="2400" dirty="0"/>
              <a:t>纸带速度</a:t>
            </a:r>
          </a:p>
        </p:txBody>
      </p:sp>
      <p:cxnSp>
        <p:nvCxnSpPr>
          <p:cNvPr id="16" name="直接箭头连接符 15">
            <a:extLst>
              <a:ext uri="{FF2B5EF4-FFF2-40B4-BE49-F238E27FC236}">
                <a16:creationId xmlns:a16="http://schemas.microsoft.com/office/drawing/2014/main" id="{E95D6354-8BDD-4E06-A071-2F5F3A12154A}"/>
              </a:ext>
            </a:extLst>
          </p:cNvPr>
          <p:cNvCxnSpPr>
            <a:cxnSpLocks/>
          </p:cNvCxnSpPr>
          <p:nvPr/>
        </p:nvCxnSpPr>
        <p:spPr>
          <a:xfrm flipH="1">
            <a:off x="7432800" y="3400762"/>
            <a:ext cx="1737911" cy="6176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C2EC30D-0E5A-4F10-BA78-CD6CC664DEB2}"/>
              </a:ext>
            </a:extLst>
          </p:cNvPr>
          <p:cNvSpPr txBox="1"/>
          <p:nvPr/>
        </p:nvSpPr>
        <p:spPr>
          <a:xfrm>
            <a:off x="9170710" y="4072685"/>
            <a:ext cx="2733773" cy="461665"/>
          </a:xfrm>
          <a:prstGeom prst="rect">
            <a:avLst/>
          </a:prstGeom>
          <a:noFill/>
        </p:spPr>
        <p:txBody>
          <a:bodyPr wrap="square" rtlCol="0">
            <a:spAutoFit/>
          </a:bodyPr>
          <a:lstStyle/>
          <a:p>
            <a:r>
              <a:rPr lang="zh-CN" altLang="en-US" sz="2400" dirty="0"/>
              <a:t>人机数量</a:t>
            </a:r>
          </a:p>
        </p:txBody>
      </p:sp>
      <p:cxnSp>
        <p:nvCxnSpPr>
          <p:cNvPr id="18" name="直接箭头连接符 17">
            <a:extLst>
              <a:ext uri="{FF2B5EF4-FFF2-40B4-BE49-F238E27FC236}">
                <a16:creationId xmlns:a16="http://schemas.microsoft.com/office/drawing/2014/main" id="{519C7F8F-E37B-40B5-83B8-F0A25524021E}"/>
              </a:ext>
            </a:extLst>
          </p:cNvPr>
          <p:cNvCxnSpPr>
            <a:cxnSpLocks/>
          </p:cNvCxnSpPr>
          <p:nvPr/>
        </p:nvCxnSpPr>
        <p:spPr>
          <a:xfrm flipH="1">
            <a:off x="7432800" y="4379940"/>
            <a:ext cx="1737911" cy="6176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52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499C6-33E8-416A-B287-61BD96B8F4C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2EDE80-C660-42DE-9886-653F3F5B3DB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0F2A9609-6196-412C-9DCA-865E66424826}"/>
              </a:ext>
            </a:extLst>
          </p:cNvPr>
          <p:cNvPicPr>
            <a:picLocks noChangeAspect="1"/>
          </p:cNvPicPr>
          <p:nvPr/>
        </p:nvPicPr>
        <p:blipFill>
          <a:blip r:embed="rId2"/>
          <a:stretch>
            <a:fillRect/>
          </a:stretch>
        </p:blipFill>
        <p:spPr>
          <a:xfrm>
            <a:off x="32899" y="0"/>
            <a:ext cx="12159101" cy="6858000"/>
          </a:xfrm>
          <a:prstGeom prst="rect">
            <a:avLst/>
          </a:prstGeom>
        </p:spPr>
      </p:pic>
      <p:sp>
        <p:nvSpPr>
          <p:cNvPr id="5" name="文本框 4">
            <a:extLst>
              <a:ext uri="{FF2B5EF4-FFF2-40B4-BE49-F238E27FC236}">
                <a16:creationId xmlns:a16="http://schemas.microsoft.com/office/drawing/2014/main" id="{02E874F8-DD8E-4C33-977B-5038FB4A5488}"/>
              </a:ext>
            </a:extLst>
          </p:cNvPr>
          <p:cNvSpPr txBox="1"/>
          <p:nvPr/>
        </p:nvSpPr>
        <p:spPr>
          <a:xfrm>
            <a:off x="6744877" y="4782680"/>
            <a:ext cx="2733773" cy="461665"/>
          </a:xfrm>
          <a:prstGeom prst="rect">
            <a:avLst/>
          </a:prstGeom>
          <a:noFill/>
        </p:spPr>
        <p:txBody>
          <a:bodyPr wrap="square" rtlCol="0">
            <a:spAutoFit/>
          </a:bodyPr>
          <a:lstStyle/>
          <a:p>
            <a:r>
              <a:rPr lang="zh-CN" altLang="en-US" sz="2400" dirty="0"/>
              <a:t>玩家</a:t>
            </a:r>
            <a:r>
              <a:rPr lang="en-US" altLang="zh-CN" sz="2400" dirty="0"/>
              <a:t>(</a:t>
            </a:r>
            <a:r>
              <a:rPr lang="zh-CN" altLang="en-US" sz="2400" dirty="0"/>
              <a:t>你自己</a:t>
            </a:r>
            <a:r>
              <a:rPr lang="en-US" altLang="zh-CN" sz="2400" dirty="0"/>
              <a:t>)</a:t>
            </a:r>
            <a:endParaRPr lang="zh-CN" altLang="en-US" sz="2400" dirty="0"/>
          </a:p>
        </p:txBody>
      </p:sp>
      <p:cxnSp>
        <p:nvCxnSpPr>
          <p:cNvPr id="6" name="直接箭头连接符 5">
            <a:extLst>
              <a:ext uri="{FF2B5EF4-FFF2-40B4-BE49-F238E27FC236}">
                <a16:creationId xmlns:a16="http://schemas.microsoft.com/office/drawing/2014/main" id="{B87295DA-7997-460B-810F-169197FAFC55}"/>
              </a:ext>
            </a:extLst>
          </p:cNvPr>
          <p:cNvCxnSpPr>
            <a:cxnSpLocks/>
          </p:cNvCxnSpPr>
          <p:nvPr/>
        </p:nvCxnSpPr>
        <p:spPr>
          <a:xfrm flipH="1" flipV="1">
            <a:off x="7295561" y="4119898"/>
            <a:ext cx="89555" cy="7044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7DF4751F-4A77-40EA-BEB6-8E07C271C453}"/>
              </a:ext>
            </a:extLst>
          </p:cNvPr>
          <p:cNvSpPr txBox="1"/>
          <p:nvPr/>
        </p:nvSpPr>
        <p:spPr>
          <a:xfrm>
            <a:off x="6320671" y="851816"/>
            <a:ext cx="2733773" cy="461665"/>
          </a:xfrm>
          <a:prstGeom prst="rect">
            <a:avLst/>
          </a:prstGeom>
          <a:noFill/>
        </p:spPr>
        <p:txBody>
          <a:bodyPr wrap="square" rtlCol="0">
            <a:spAutoFit/>
          </a:bodyPr>
          <a:lstStyle/>
          <a:p>
            <a:r>
              <a:rPr lang="zh-CN" altLang="en-US" sz="2400" dirty="0"/>
              <a:t>计分板</a:t>
            </a:r>
          </a:p>
        </p:txBody>
      </p:sp>
      <p:cxnSp>
        <p:nvCxnSpPr>
          <p:cNvPr id="8" name="直接箭头连接符 7">
            <a:extLst>
              <a:ext uri="{FF2B5EF4-FFF2-40B4-BE49-F238E27FC236}">
                <a16:creationId xmlns:a16="http://schemas.microsoft.com/office/drawing/2014/main" id="{0AED51AB-56BD-4905-B76C-199D641F0803}"/>
              </a:ext>
            </a:extLst>
          </p:cNvPr>
          <p:cNvCxnSpPr>
            <a:cxnSpLocks/>
          </p:cNvCxnSpPr>
          <p:nvPr/>
        </p:nvCxnSpPr>
        <p:spPr>
          <a:xfrm flipV="1">
            <a:off x="7429894" y="662443"/>
            <a:ext cx="1624550" cy="42020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CBC9F4C7-2BFC-4954-876B-F31F9E24A45D}"/>
              </a:ext>
            </a:extLst>
          </p:cNvPr>
          <p:cNvSpPr txBox="1"/>
          <p:nvPr/>
        </p:nvSpPr>
        <p:spPr>
          <a:xfrm>
            <a:off x="3586898" y="474609"/>
            <a:ext cx="2733773" cy="461665"/>
          </a:xfrm>
          <a:prstGeom prst="rect">
            <a:avLst/>
          </a:prstGeom>
          <a:noFill/>
        </p:spPr>
        <p:txBody>
          <a:bodyPr wrap="square" rtlCol="0">
            <a:spAutoFit/>
          </a:bodyPr>
          <a:lstStyle/>
          <a:p>
            <a:r>
              <a:rPr lang="zh-CN" altLang="en-US" sz="2400" dirty="0"/>
              <a:t>其他人机</a:t>
            </a:r>
          </a:p>
        </p:txBody>
      </p:sp>
      <p:cxnSp>
        <p:nvCxnSpPr>
          <p:cNvPr id="12" name="直接箭头连接符 11">
            <a:extLst>
              <a:ext uri="{FF2B5EF4-FFF2-40B4-BE49-F238E27FC236}">
                <a16:creationId xmlns:a16="http://schemas.microsoft.com/office/drawing/2014/main" id="{BF9AA077-7A0E-4A80-AE98-96B8CDF06D89}"/>
              </a:ext>
            </a:extLst>
          </p:cNvPr>
          <p:cNvCxnSpPr>
            <a:cxnSpLocks/>
          </p:cNvCxnSpPr>
          <p:nvPr/>
        </p:nvCxnSpPr>
        <p:spPr>
          <a:xfrm>
            <a:off x="4540378" y="1012997"/>
            <a:ext cx="2204499" cy="8670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4BF75DB-6658-4D39-A95E-0DEA8BD3457C}"/>
              </a:ext>
            </a:extLst>
          </p:cNvPr>
          <p:cNvCxnSpPr>
            <a:cxnSpLocks/>
          </p:cNvCxnSpPr>
          <p:nvPr/>
        </p:nvCxnSpPr>
        <p:spPr>
          <a:xfrm flipH="1">
            <a:off x="2988395" y="1006897"/>
            <a:ext cx="1574178" cy="18494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7099187-A785-4404-8CE8-F3E98EE0180E}"/>
              </a:ext>
            </a:extLst>
          </p:cNvPr>
          <p:cNvCxnSpPr>
            <a:cxnSpLocks/>
          </p:cNvCxnSpPr>
          <p:nvPr/>
        </p:nvCxnSpPr>
        <p:spPr>
          <a:xfrm>
            <a:off x="4540378" y="1012997"/>
            <a:ext cx="7021007" cy="179945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708370BD-ED0B-49B8-9E86-5909F5645F31}"/>
              </a:ext>
            </a:extLst>
          </p:cNvPr>
          <p:cNvSpPr txBox="1"/>
          <p:nvPr/>
        </p:nvSpPr>
        <p:spPr>
          <a:xfrm>
            <a:off x="2468254" y="4824332"/>
            <a:ext cx="2733773" cy="461665"/>
          </a:xfrm>
          <a:prstGeom prst="rect">
            <a:avLst/>
          </a:prstGeom>
          <a:noFill/>
        </p:spPr>
        <p:txBody>
          <a:bodyPr wrap="square" rtlCol="0">
            <a:spAutoFit/>
          </a:bodyPr>
          <a:lstStyle/>
          <a:p>
            <a:r>
              <a:rPr lang="zh-CN" altLang="en-US" sz="2400" dirty="0"/>
              <a:t>边框</a:t>
            </a:r>
          </a:p>
        </p:txBody>
      </p:sp>
      <p:cxnSp>
        <p:nvCxnSpPr>
          <p:cNvPr id="25" name="直接箭头连接符 24">
            <a:extLst>
              <a:ext uri="{FF2B5EF4-FFF2-40B4-BE49-F238E27FC236}">
                <a16:creationId xmlns:a16="http://schemas.microsoft.com/office/drawing/2014/main" id="{D8FB4C4C-2A1E-41EF-AE8C-5D259CB7B949}"/>
              </a:ext>
            </a:extLst>
          </p:cNvPr>
          <p:cNvCxnSpPr>
            <a:cxnSpLocks/>
          </p:cNvCxnSpPr>
          <p:nvPr/>
        </p:nvCxnSpPr>
        <p:spPr>
          <a:xfrm flipH="1" flipV="1">
            <a:off x="1558761" y="4619134"/>
            <a:ext cx="979015" cy="3535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219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B5F06-5BEA-438C-AA80-7BEA1C1BAB0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5751CB5-0993-406C-8A12-7817E9847C4C}"/>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D9BCADF-4EFA-49BD-A43D-FC430531C4E6}"/>
              </a:ext>
            </a:extLst>
          </p:cNvPr>
          <p:cNvPicPr>
            <a:picLocks noChangeAspect="1"/>
          </p:cNvPicPr>
          <p:nvPr/>
        </p:nvPicPr>
        <p:blipFill>
          <a:blip r:embed="rId2"/>
          <a:stretch>
            <a:fillRect/>
          </a:stretch>
        </p:blipFill>
        <p:spPr>
          <a:xfrm>
            <a:off x="0" y="0"/>
            <a:ext cx="12214319" cy="6858000"/>
          </a:xfrm>
          <a:prstGeom prst="rect">
            <a:avLst/>
          </a:prstGeom>
        </p:spPr>
      </p:pic>
      <p:sp>
        <p:nvSpPr>
          <p:cNvPr id="5" name="文本框 4">
            <a:extLst>
              <a:ext uri="{FF2B5EF4-FFF2-40B4-BE49-F238E27FC236}">
                <a16:creationId xmlns:a16="http://schemas.microsoft.com/office/drawing/2014/main" id="{E914E3C8-71AC-43F1-8296-D8AEB9C0C953}"/>
              </a:ext>
            </a:extLst>
          </p:cNvPr>
          <p:cNvSpPr txBox="1"/>
          <p:nvPr/>
        </p:nvSpPr>
        <p:spPr>
          <a:xfrm>
            <a:off x="2873607" y="2580752"/>
            <a:ext cx="2733773" cy="461665"/>
          </a:xfrm>
          <a:prstGeom prst="rect">
            <a:avLst/>
          </a:prstGeom>
          <a:noFill/>
        </p:spPr>
        <p:txBody>
          <a:bodyPr wrap="square" rtlCol="0">
            <a:spAutoFit/>
          </a:bodyPr>
          <a:lstStyle/>
          <a:p>
            <a:r>
              <a:rPr lang="zh-CN" altLang="en-US" sz="2400" dirty="0"/>
              <a:t>左侧玩家边框</a:t>
            </a:r>
          </a:p>
        </p:txBody>
      </p:sp>
      <p:cxnSp>
        <p:nvCxnSpPr>
          <p:cNvPr id="6" name="直接箭头连接符 5">
            <a:extLst>
              <a:ext uri="{FF2B5EF4-FFF2-40B4-BE49-F238E27FC236}">
                <a16:creationId xmlns:a16="http://schemas.microsoft.com/office/drawing/2014/main" id="{290F6F82-B156-4C69-9242-B425B64AB642}"/>
              </a:ext>
            </a:extLst>
          </p:cNvPr>
          <p:cNvCxnSpPr>
            <a:cxnSpLocks/>
          </p:cNvCxnSpPr>
          <p:nvPr/>
        </p:nvCxnSpPr>
        <p:spPr>
          <a:xfrm flipH="1" flipV="1">
            <a:off x="3525625" y="1899715"/>
            <a:ext cx="115090" cy="73244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1DE86994-E081-4C5B-B1CB-6603819B3926}"/>
              </a:ext>
            </a:extLst>
          </p:cNvPr>
          <p:cNvSpPr txBox="1"/>
          <p:nvPr/>
        </p:nvSpPr>
        <p:spPr>
          <a:xfrm>
            <a:off x="254526" y="4825903"/>
            <a:ext cx="2733773" cy="461665"/>
          </a:xfrm>
          <a:prstGeom prst="rect">
            <a:avLst/>
          </a:prstGeom>
          <a:noFill/>
        </p:spPr>
        <p:txBody>
          <a:bodyPr wrap="square" rtlCol="0">
            <a:spAutoFit/>
          </a:bodyPr>
          <a:lstStyle/>
          <a:p>
            <a:r>
              <a:rPr lang="zh-CN" altLang="en-US" sz="2400" dirty="0"/>
              <a:t>左侧玩家</a:t>
            </a:r>
          </a:p>
        </p:txBody>
      </p:sp>
      <p:cxnSp>
        <p:nvCxnSpPr>
          <p:cNvPr id="10" name="直接箭头连接符 9">
            <a:extLst>
              <a:ext uri="{FF2B5EF4-FFF2-40B4-BE49-F238E27FC236}">
                <a16:creationId xmlns:a16="http://schemas.microsoft.com/office/drawing/2014/main" id="{1420A40A-B47F-49A9-920B-960657B0089E}"/>
              </a:ext>
            </a:extLst>
          </p:cNvPr>
          <p:cNvCxnSpPr>
            <a:cxnSpLocks/>
          </p:cNvCxnSpPr>
          <p:nvPr/>
        </p:nvCxnSpPr>
        <p:spPr>
          <a:xfrm flipV="1">
            <a:off x="1021634" y="4144866"/>
            <a:ext cx="1851973" cy="7324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ACFB04DC-9CE4-4C06-9B92-7DF1637C4A67}"/>
              </a:ext>
            </a:extLst>
          </p:cNvPr>
          <p:cNvSpPr txBox="1"/>
          <p:nvPr/>
        </p:nvSpPr>
        <p:spPr>
          <a:xfrm>
            <a:off x="9663980" y="4364238"/>
            <a:ext cx="2733773" cy="461665"/>
          </a:xfrm>
          <a:prstGeom prst="rect">
            <a:avLst/>
          </a:prstGeom>
          <a:noFill/>
        </p:spPr>
        <p:txBody>
          <a:bodyPr wrap="square" rtlCol="0">
            <a:spAutoFit/>
          </a:bodyPr>
          <a:lstStyle/>
          <a:p>
            <a:r>
              <a:rPr lang="zh-CN" altLang="en-US" sz="2400" dirty="0"/>
              <a:t>右侧玩家</a:t>
            </a:r>
          </a:p>
        </p:txBody>
      </p:sp>
      <p:cxnSp>
        <p:nvCxnSpPr>
          <p:cNvPr id="13" name="直接箭头连接符 12">
            <a:extLst>
              <a:ext uri="{FF2B5EF4-FFF2-40B4-BE49-F238E27FC236}">
                <a16:creationId xmlns:a16="http://schemas.microsoft.com/office/drawing/2014/main" id="{F5F859A9-262E-405F-BFC9-0C5269A4E8C0}"/>
              </a:ext>
            </a:extLst>
          </p:cNvPr>
          <p:cNvCxnSpPr>
            <a:cxnSpLocks/>
          </p:cNvCxnSpPr>
          <p:nvPr/>
        </p:nvCxnSpPr>
        <p:spPr>
          <a:xfrm flipH="1" flipV="1">
            <a:off x="8550111" y="3683201"/>
            <a:ext cx="1880977" cy="7324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C6EA514E-99FC-43FD-B773-0CDFB191AD1F}"/>
              </a:ext>
            </a:extLst>
          </p:cNvPr>
          <p:cNvSpPr txBox="1"/>
          <p:nvPr/>
        </p:nvSpPr>
        <p:spPr>
          <a:xfrm>
            <a:off x="6372522" y="1186805"/>
            <a:ext cx="2733773" cy="461665"/>
          </a:xfrm>
          <a:prstGeom prst="rect">
            <a:avLst/>
          </a:prstGeom>
          <a:noFill/>
        </p:spPr>
        <p:txBody>
          <a:bodyPr wrap="square" rtlCol="0">
            <a:spAutoFit/>
          </a:bodyPr>
          <a:lstStyle/>
          <a:p>
            <a:r>
              <a:rPr lang="zh-CN" altLang="en-US" sz="2400" dirty="0"/>
              <a:t>总计分板</a:t>
            </a:r>
          </a:p>
        </p:txBody>
      </p:sp>
      <p:cxnSp>
        <p:nvCxnSpPr>
          <p:cNvPr id="16" name="直接箭头连接符 15">
            <a:extLst>
              <a:ext uri="{FF2B5EF4-FFF2-40B4-BE49-F238E27FC236}">
                <a16:creationId xmlns:a16="http://schemas.microsoft.com/office/drawing/2014/main" id="{7FBD7D6C-9202-4436-824D-9C7B3B461812}"/>
              </a:ext>
            </a:extLst>
          </p:cNvPr>
          <p:cNvCxnSpPr>
            <a:cxnSpLocks/>
          </p:cNvCxnSpPr>
          <p:nvPr/>
        </p:nvCxnSpPr>
        <p:spPr>
          <a:xfrm flipV="1">
            <a:off x="7827003" y="876787"/>
            <a:ext cx="1185022" cy="5267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6073E2B2-A300-46C9-A256-B7EB1AADFD71}"/>
              </a:ext>
            </a:extLst>
          </p:cNvPr>
          <p:cNvSpPr txBox="1"/>
          <p:nvPr/>
        </p:nvSpPr>
        <p:spPr>
          <a:xfrm>
            <a:off x="3061355" y="5457965"/>
            <a:ext cx="2733773" cy="461665"/>
          </a:xfrm>
          <a:prstGeom prst="rect">
            <a:avLst/>
          </a:prstGeom>
          <a:noFill/>
        </p:spPr>
        <p:txBody>
          <a:bodyPr wrap="square" rtlCol="0">
            <a:spAutoFit/>
          </a:bodyPr>
          <a:lstStyle/>
          <a:p>
            <a:r>
              <a:rPr lang="zh-CN" altLang="en-US" sz="2400" dirty="0"/>
              <a:t>分割线</a:t>
            </a:r>
            <a:r>
              <a:rPr lang="en-US" altLang="zh-CN" sz="2400" dirty="0"/>
              <a:t>(</a:t>
            </a:r>
            <a:r>
              <a:rPr lang="zh-CN" altLang="en-US" sz="2400" dirty="0"/>
              <a:t>看不见</a:t>
            </a:r>
          </a:p>
        </p:txBody>
      </p:sp>
      <p:cxnSp>
        <p:nvCxnSpPr>
          <p:cNvPr id="20" name="直接箭头连接符 19">
            <a:extLst>
              <a:ext uri="{FF2B5EF4-FFF2-40B4-BE49-F238E27FC236}">
                <a16:creationId xmlns:a16="http://schemas.microsoft.com/office/drawing/2014/main" id="{A9C15C13-F6AE-4EAE-92C5-0F1380A32B04}"/>
              </a:ext>
            </a:extLst>
          </p:cNvPr>
          <p:cNvCxnSpPr>
            <a:cxnSpLocks/>
          </p:cNvCxnSpPr>
          <p:nvPr/>
        </p:nvCxnSpPr>
        <p:spPr>
          <a:xfrm flipV="1">
            <a:off x="5005633" y="2891739"/>
            <a:ext cx="1090367" cy="25567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0CA50C0-C1AB-4083-AD6A-F20E92E9ED18}"/>
              </a:ext>
            </a:extLst>
          </p:cNvPr>
          <p:cNvCxnSpPr>
            <a:cxnSpLocks/>
          </p:cNvCxnSpPr>
          <p:nvPr/>
        </p:nvCxnSpPr>
        <p:spPr>
          <a:xfrm flipV="1">
            <a:off x="5096762" y="4049425"/>
            <a:ext cx="999238" cy="14742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2A222320-7CCD-4976-8ED5-D387D7FE2F55}"/>
              </a:ext>
            </a:extLst>
          </p:cNvPr>
          <p:cNvCxnSpPr>
            <a:cxnSpLocks/>
          </p:cNvCxnSpPr>
          <p:nvPr/>
        </p:nvCxnSpPr>
        <p:spPr>
          <a:xfrm>
            <a:off x="5096762" y="5642068"/>
            <a:ext cx="926966" cy="4165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5781CBFE-A807-495A-98C3-453BB7DAA303}"/>
              </a:ext>
            </a:extLst>
          </p:cNvPr>
          <p:cNvCxnSpPr>
            <a:cxnSpLocks/>
          </p:cNvCxnSpPr>
          <p:nvPr/>
        </p:nvCxnSpPr>
        <p:spPr>
          <a:xfrm>
            <a:off x="5096762" y="5831377"/>
            <a:ext cx="999238" cy="6437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7774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609</Words>
  <Application>Microsoft Office PowerPoint</Application>
  <PresentationFormat>宽屏</PresentationFormat>
  <Paragraphs>62</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Java大作业展示                                   ——Paper.io</vt:lpstr>
      <vt:lpstr>Paper.io</vt:lpstr>
      <vt:lpstr>游戏规则</vt:lpstr>
      <vt:lpstr>项目一览</vt:lpstr>
      <vt:lpstr>PowerPoint 演示文稿</vt:lpstr>
      <vt:lpstr>PowerPoint 演示文稿</vt:lpstr>
      <vt:lpstr>PowerPoint 演示文稿</vt:lpstr>
      <vt:lpstr>PowerPoint 演示文稿</vt:lpstr>
      <vt:lpstr>PowerPoint 演示文稿</vt:lpstr>
      <vt:lpstr>本项目特点</vt:lpstr>
      <vt:lpstr>核心策略以及算法</vt:lpstr>
      <vt:lpstr>项目优缺点</vt:lpstr>
      <vt:lpstr>后续发展</vt:lpstr>
      <vt:lpstr>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Java大作业展示                                   ——Paper.io</dc:title>
  <dc:creator>张 hk</dc:creator>
  <cp:lastModifiedBy>张 hk</cp:lastModifiedBy>
  <cp:revision>13</cp:revision>
  <dcterms:created xsi:type="dcterms:W3CDTF">2020-06-14T04:51:43Z</dcterms:created>
  <dcterms:modified xsi:type="dcterms:W3CDTF">2020-06-14T09:45:59Z</dcterms:modified>
</cp:coreProperties>
</file>