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3" r:id="rId3"/>
    <p:sldId id="257" r:id="rId4"/>
    <p:sldId id="258" r:id="rId5"/>
    <p:sldId id="259" r:id="rId6"/>
    <p:sldId id="260" r:id="rId7"/>
    <p:sldId id="261" r:id="rId8"/>
    <p:sldId id="262" r:id="rId9"/>
    <p:sldId id="284"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等线"/>
      </a:defRPr>
    </a:lvl1pPr>
    <a:lvl2pPr marL="457200" algn="l" rtl="0" fontAlgn="base">
      <a:spcBef>
        <a:spcPct val="0"/>
      </a:spcBef>
      <a:spcAft>
        <a:spcPct val="0"/>
      </a:spcAft>
      <a:defRPr kern="1200">
        <a:solidFill>
          <a:schemeClr val="tx1"/>
        </a:solidFill>
        <a:latin typeface="Arial" charset="0"/>
        <a:ea typeface="宋体" charset="-122"/>
        <a:cs typeface="等线"/>
      </a:defRPr>
    </a:lvl2pPr>
    <a:lvl3pPr marL="914400" algn="l" rtl="0" fontAlgn="base">
      <a:spcBef>
        <a:spcPct val="0"/>
      </a:spcBef>
      <a:spcAft>
        <a:spcPct val="0"/>
      </a:spcAft>
      <a:defRPr kern="1200">
        <a:solidFill>
          <a:schemeClr val="tx1"/>
        </a:solidFill>
        <a:latin typeface="Arial" charset="0"/>
        <a:ea typeface="宋体" charset="-122"/>
        <a:cs typeface="等线"/>
      </a:defRPr>
    </a:lvl3pPr>
    <a:lvl4pPr marL="1371600" algn="l" rtl="0" fontAlgn="base">
      <a:spcBef>
        <a:spcPct val="0"/>
      </a:spcBef>
      <a:spcAft>
        <a:spcPct val="0"/>
      </a:spcAft>
      <a:defRPr kern="1200">
        <a:solidFill>
          <a:schemeClr val="tx1"/>
        </a:solidFill>
        <a:latin typeface="Arial" charset="0"/>
        <a:ea typeface="宋体" charset="-122"/>
        <a:cs typeface="等线"/>
      </a:defRPr>
    </a:lvl4pPr>
    <a:lvl5pPr marL="1828800" algn="l" rtl="0" fontAlgn="base">
      <a:spcBef>
        <a:spcPct val="0"/>
      </a:spcBef>
      <a:spcAft>
        <a:spcPct val="0"/>
      </a:spcAft>
      <a:defRPr kern="1200">
        <a:solidFill>
          <a:schemeClr val="tx1"/>
        </a:solidFill>
        <a:latin typeface="Arial" charset="0"/>
        <a:ea typeface="宋体" charset="-122"/>
        <a:cs typeface="等线"/>
      </a:defRPr>
    </a:lvl5pPr>
    <a:lvl6pPr marL="2286000" algn="l" defTabSz="914400" rtl="0" eaLnBrk="1" latinLnBrk="0" hangingPunct="1">
      <a:defRPr kern="1200">
        <a:solidFill>
          <a:schemeClr val="tx1"/>
        </a:solidFill>
        <a:latin typeface="Arial" charset="0"/>
        <a:ea typeface="宋体" charset="-122"/>
        <a:cs typeface="等线"/>
      </a:defRPr>
    </a:lvl6pPr>
    <a:lvl7pPr marL="2743200" algn="l" defTabSz="914400" rtl="0" eaLnBrk="1" latinLnBrk="0" hangingPunct="1">
      <a:defRPr kern="1200">
        <a:solidFill>
          <a:schemeClr val="tx1"/>
        </a:solidFill>
        <a:latin typeface="Arial" charset="0"/>
        <a:ea typeface="宋体" charset="-122"/>
        <a:cs typeface="等线"/>
      </a:defRPr>
    </a:lvl7pPr>
    <a:lvl8pPr marL="3200400" algn="l" defTabSz="914400" rtl="0" eaLnBrk="1" latinLnBrk="0" hangingPunct="1">
      <a:defRPr kern="1200">
        <a:solidFill>
          <a:schemeClr val="tx1"/>
        </a:solidFill>
        <a:latin typeface="Arial" charset="0"/>
        <a:ea typeface="宋体" charset="-122"/>
        <a:cs typeface="等线"/>
      </a:defRPr>
    </a:lvl8pPr>
    <a:lvl9pPr marL="3657600" algn="l" defTabSz="914400" rtl="0" eaLnBrk="1" latinLnBrk="0" hangingPunct="1">
      <a:defRPr kern="1200">
        <a:solidFill>
          <a:schemeClr val="tx1"/>
        </a:solidFill>
        <a:latin typeface="Arial" charset="0"/>
        <a:ea typeface="宋体" charset="-122"/>
        <a:cs typeface="等线"/>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96" y="-288"/>
      </p:cViewPr>
      <p:guideLst>
        <p:guide orient="horz" pos="2160"/>
        <p:guide pos="3840"/>
      </p:guideLst>
    </p:cSldViewPr>
  </p:slideViewPr>
  <p:notesTextViewPr>
    <p:cViewPr>
      <p:scale>
        <a:sx n="1" d="1"/>
        <a:sy n="1" d="1"/>
      </p:scale>
      <p:origin x="0" y="0"/>
    </p:cViewPr>
  </p:notesTextViewPr>
  <p:sorterViewPr>
    <p:cViewPr>
      <p:scale>
        <a:sx n="33" d="100"/>
        <a:sy n="33"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extLst>
          </p:cNvPr>
          <p:cNvSpPr>
            <a:spLocks noGrp="1"/>
          </p:cNvSpPr>
          <p:nvPr>
            <p:ph type="dt" sz="half" idx="10"/>
          </p:nvPr>
        </p:nvSpPr>
        <p:spPr/>
        <p:txBody>
          <a:bodyPr/>
          <a:lstStyle>
            <a:lvl1pPr>
              <a:defRPr/>
            </a:lvl1pPr>
          </a:lstStyle>
          <a:p>
            <a:pPr>
              <a:defRPr/>
            </a:pPr>
            <a:fld id="{059B9D87-88E1-4319-9156-13C1CB65E437}" type="datetimeFigureOut">
              <a:rPr lang="zh-CN" altLang="en-US"/>
              <a:pPr>
                <a:defRPr/>
              </a:pPr>
              <a:t>2018-4-1</a:t>
            </a:fld>
            <a:endParaRPr lang="zh-CN" altLang="en-US"/>
          </a:p>
        </p:txBody>
      </p:sp>
      <p:sp>
        <p:nvSpPr>
          <p:cNvPr id="5" name="页脚占位符 4">
            <a:extLst>
              <a:ext uri="{FF2B5EF4-FFF2-40B4-BE49-F238E27FC236}"/>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extLst>
          </p:cNvPr>
          <p:cNvSpPr>
            <a:spLocks noGrp="1"/>
          </p:cNvSpPr>
          <p:nvPr>
            <p:ph type="sldNum" sz="quarter" idx="12"/>
          </p:nvPr>
        </p:nvSpPr>
        <p:spPr/>
        <p:txBody>
          <a:bodyPr/>
          <a:lstStyle>
            <a:lvl1pPr>
              <a:defRPr/>
            </a:lvl1pPr>
          </a:lstStyle>
          <a:p>
            <a:pPr>
              <a:defRPr/>
            </a:pPr>
            <a:fld id="{87F7AAD6-B93C-4EDB-BAE2-C3E6942D6398}"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extLst>
          </p:cNvPr>
          <p:cNvSpPr>
            <a:spLocks noGrp="1"/>
          </p:cNvSpPr>
          <p:nvPr>
            <p:ph type="dt" sz="half" idx="10"/>
          </p:nvPr>
        </p:nvSpPr>
        <p:spPr/>
        <p:txBody>
          <a:bodyPr/>
          <a:lstStyle>
            <a:lvl1pPr>
              <a:defRPr/>
            </a:lvl1pPr>
          </a:lstStyle>
          <a:p>
            <a:pPr>
              <a:defRPr/>
            </a:pPr>
            <a:fld id="{5439637F-68F3-4A37-97F4-1F13D3C2A433}" type="datetimeFigureOut">
              <a:rPr lang="zh-CN" altLang="en-US"/>
              <a:pPr>
                <a:defRPr/>
              </a:pPr>
              <a:t>2018-4-1</a:t>
            </a:fld>
            <a:endParaRPr lang="zh-CN" altLang="en-US"/>
          </a:p>
        </p:txBody>
      </p:sp>
      <p:sp>
        <p:nvSpPr>
          <p:cNvPr id="5" name="页脚占位符 4">
            <a:extLst>
              <a:ext uri="{FF2B5EF4-FFF2-40B4-BE49-F238E27FC236}"/>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extLst>
          </p:cNvPr>
          <p:cNvSpPr>
            <a:spLocks noGrp="1"/>
          </p:cNvSpPr>
          <p:nvPr>
            <p:ph type="sldNum" sz="quarter" idx="12"/>
          </p:nvPr>
        </p:nvSpPr>
        <p:spPr/>
        <p:txBody>
          <a:bodyPr/>
          <a:lstStyle>
            <a:lvl1pPr>
              <a:defRPr/>
            </a:lvl1pPr>
          </a:lstStyle>
          <a:p>
            <a:pPr>
              <a:defRPr/>
            </a:pPr>
            <a:fld id="{6C04C6A9-ACA9-4872-93F1-F0D174C358E5}"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extLst>
          </p:cNvPr>
          <p:cNvSpPr>
            <a:spLocks noGrp="1"/>
          </p:cNvSpPr>
          <p:nvPr>
            <p:ph type="dt" sz="half" idx="10"/>
          </p:nvPr>
        </p:nvSpPr>
        <p:spPr/>
        <p:txBody>
          <a:bodyPr/>
          <a:lstStyle>
            <a:lvl1pPr>
              <a:defRPr/>
            </a:lvl1pPr>
          </a:lstStyle>
          <a:p>
            <a:pPr>
              <a:defRPr/>
            </a:pPr>
            <a:fld id="{26EDB3C4-4A37-4521-B04D-1CFA76DCBAD7}" type="datetimeFigureOut">
              <a:rPr lang="zh-CN" altLang="en-US"/>
              <a:pPr>
                <a:defRPr/>
              </a:pPr>
              <a:t>2018-4-1</a:t>
            </a:fld>
            <a:endParaRPr lang="zh-CN" altLang="en-US"/>
          </a:p>
        </p:txBody>
      </p:sp>
      <p:sp>
        <p:nvSpPr>
          <p:cNvPr id="5" name="页脚占位符 4">
            <a:extLst>
              <a:ext uri="{FF2B5EF4-FFF2-40B4-BE49-F238E27FC236}"/>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extLst>
          </p:cNvPr>
          <p:cNvSpPr>
            <a:spLocks noGrp="1"/>
          </p:cNvSpPr>
          <p:nvPr>
            <p:ph type="sldNum" sz="quarter" idx="12"/>
          </p:nvPr>
        </p:nvSpPr>
        <p:spPr/>
        <p:txBody>
          <a:bodyPr/>
          <a:lstStyle>
            <a:lvl1pPr>
              <a:defRPr/>
            </a:lvl1pPr>
          </a:lstStyle>
          <a:p>
            <a:pPr>
              <a:defRPr/>
            </a:pPr>
            <a:fld id="{DCF46A3D-0667-46EA-9CC0-0DDED7073993}"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extLst>
          </p:cNvPr>
          <p:cNvSpPr>
            <a:spLocks noGrp="1"/>
          </p:cNvSpPr>
          <p:nvPr>
            <p:ph type="dt" sz="half" idx="10"/>
          </p:nvPr>
        </p:nvSpPr>
        <p:spPr/>
        <p:txBody>
          <a:bodyPr/>
          <a:lstStyle>
            <a:lvl1pPr>
              <a:defRPr/>
            </a:lvl1pPr>
          </a:lstStyle>
          <a:p>
            <a:pPr>
              <a:defRPr/>
            </a:pPr>
            <a:fld id="{D68A2DDA-8647-4C3E-A6AD-CE38651D2B6D}" type="datetimeFigureOut">
              <a:rPr lang="zh-CN" altLang="en-US"/>
              <a:pPr>
                <a:defRPr/>
              </a:pPr>
              <a:t>2018-4-1</a:t>
            </a:fld>
            <a:endParaRPr lang="zh-CN" altLang="en-US"/>
          </a:p>
        </p:txBody>
      </p:sp>
      <p:sp>
        <p:nvSpPr>
          <p:cNvPr id="5" name="页脚占位符 4">
            <a:extLst>
              <a:ext uri="{FF2B5EF4-FFF2-40B4-BE49-F238E27FC236}"/>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extLst>
          </p:cNvPr>
          <p:cNvSpPr>
            <a:spLocks noGrp="1"/>
          </p:cNvSpPr>
          <p:nvPr>
            <p:ph type="sldNum" sz="quarter" idx="12"/>
          </p:nvPr>
        </p:nvSpPr>
        <p:spPr/>
        <p:txBody>
          <a:bodyPr/>
          <a:lstStyle>
            <a:lvl1pPr>
              <a:defRPr/>
            </a:lvl1pPr>
          </a:lstStyle>
          <a:p>
            <a:pPr>
              <a:defRPr/>
            </a:pPr>
            <a:fld id="{C6326A6D-9050-419E-9303-B85CF35CF0A8}"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extLst>
          </p:cNvPr>
          <p:cNvSpPr>
            <a:spLocks noGrp="1"/>
          </p:cNvSpPr>
          <p:nvPr>
            <p:ph type="dt" sz="half" idx="10"/>
          </p:nvPr>
        </p:nvSpPr>
        <p:spPr/>
        <p:txBody>
          <a:bodyPr/>
          <a:lstStyle>
            <a:lvl1pPr>
              <a:defRPr/>
            </a:lvl1pPr>
          </a:lstStyle>
          <a:p>
            <a:pPr>
              <a:defRPr/>
            </a:pPr>
            <a:fld id="{2A0C5509-BC54-42A7-BDC1-44B681846B9B}" type="datetimeFigureOut">
              <a:rPr lang="zh-CN" altLang="en-US"/>
              <a:pPr>
                <a:defRPr/>
              </a:pPr>
              <a:t>2018-4-1</a:t>
            </a:fld>
            <a:endParaRPr lang="zh-CN" altLang="en-US"/>
          </a:p>
        </p:txBody>
      </p:sp>
      <p:sp>
        <p:nvSpPr>
          <p:cNvPr id="5" name="页脚占位符 4">
            <a:extLst>
              <a:ext uri="{FF2B5EF4-FFF2-40B4-BE49-F238E27FC236}"/>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extLst>
          </p:cNvPr>
          <p:cNvSpPr>
            <a:spLocks noGrp="1"/>
          </p:cNvSpPr>
          <p:nvPr>
            <p:ph type="sldNum" sz="quarter" idx="12"/>
          </p:nvPr>
        </p:nvSpPr>
        <p:spPr/>
        <p:txBody>
          <a:bodyPr/>
          <a:lstStyle>
            <a:lvl1pPr>
              <a:defRPr/>
            </a:lvl1pPr>
          </a:lstStyle>
          <a:p>
            <a:pPr>
              <a:defRPr/>
            </a:pPr>
            <a:fld id="{4A33D93A-556E-4927-9D01-2297AFC8F7BB}"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extLst>
          </p:cNvPr>
          <p:cNvSpPr>
            <a:spLocks noGrp="1"/>
          </p:cNvSpPr>
          <p:nvPr>
            <p:ph type="dt" sz="half" idx="10"/>
          </p:nvPr>
        </p:nvSpPr>
        <p:spPr/>
        <p:txBody>
          <a:bodyPr/>
          <a:lstStyle>
            <a:lvl1pPr>
              <a:defRPr/>
            </a:lvl1pPr>
          </a:lstStyle>
          <a:p>
            <a:pPr>
              <a:defRPr/>
            </a:pPr>
            <a:fld id="{57B4D5FE-75BD-4847-A26C-59604E2188EA}" type="datetimeFigureOut">
              <a:rPr lang="zh-CN" altLang="en-US"/>
              <a:pPr>
                <a:defRPr/>
              </a:pPr>
              <a:t>2018-4-1</a:t>
            </a:fld>
            <a:endParaRPr lang="zh-CN" altLang="en-US"/>
          </a:p>
        </p:txBody>
      </p:sp>
      <p:sp>
        <p:nvSpPr>
          <p:cNvPr id="6" name="页脚占位符 4">
            <a:extLst>
              <a:ext uri="{FF2B5EF4-FFF2-40B4-BE49-F238E27FC236}"/>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extLst>
          </p:cNvPr>
          <p:cNvSpPr>
            <a:spLocks noGrp="1"/>
          </p:cNvSpPr>
          <p:nvPr>
            <p:ph type="sldNum" sz="quarter" idx="12"/>
          </p:nvPr>
        </p:nvSpPr>
        <p:spPr/>
        <p:txBody>
          <a:bodyPr/>
          <a:lstStyle>
            <a:lvl1pPr>
              <a:defRPr/>
            </a:lvl1pPr>
          </a:lstStyle>
          <a:p>
            <a:pPr>
              <a:defRPr/>
            </a:pPr>
            <a:fld id="{055E4357-FD11-45D2-B126-E1B8C6FD52BD}"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extLst>
          </p:cNvPr>
          <p:cNvSpPr>
            <a:spLocks noGrp="1"/>
          </p:cNvSpPr>
          <p:nvPr>
            <p:ph type="dt" sz="half" idx="10"/>
          </p:nvPr>
        </p:nvSpPr>
        <p:spPr/>
        <p:txBody>
          <a:bodyPr/>
          <a:lstStyle>
            <a:lvl1pPr>
              <a:defRPr/>
            </a:lvl1pPr>
          </a:lstStyle>
          <a:p>
            <a:pPr>
              <a:defRPr/>
            </a:pPr>
            <a:fld id="{AA5E58EE-1D6C-4E40-B8B5-24EFA82ABB0C}" type="datetimeFigureOut">
              <a:rPr lang="zh-CN" altLang="en-US"/>
              <a:pPr>
                <a:defRPr/>
              </a:pPr>
              <a:t>2018-4-1</a:t>
            </a:fld>
            <a:endParaRPr lang="zh-CN" altLang="en-US"/>
          </a:p>
        </p:txBody>
      </p:sp>
      <p:sp>
        <p:nvSpPr>
          <p:cNvPr id="8" name="页脚占位符 4">
            <a:extLst>
              <a:ext uri="{FF2B5EF4-FFF2-40B4-BE49-F238E27FC236}"/>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extLst>
          </p:cNvPr>
          <p:cNvSpPr>
            <a:spLocks noGrp="1"/>
          </p:cNvSpPr>
          <p:nvPr>
            <p:ph type="sldNum" sz="quarter" idx="12"/>
          </p:nvPr>
        </p:nvSpPr>
        <p:spPr/>
        <p:txBody>
          <a:bodyPr/>
          <a:lstStyle>
            <a:lvl1pPr>
              <a:defRPr/>
            </a:lvl1pPr>
          </a:lstStyle>
          <a:p>
            <a:pPr>
              <a:defRPr/>
            </a:pPr>
            <a:fld id="{BC6D1933-B907-4B20-BAD3-1E28191E931F}"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extLst>
          </p:cNvPr>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extLst>
          </p:cNvPr>
          <p:cNvSpPr>
            <a:spLocks noGrp="1"/>
          </p:cNvSpPr>
          <p:nvPr>
            <p:ph type="dt" sz="half" idx="10"/>
          </p:nvPr>
        </p:nvSpPr>
        <p:spPr/>
        <p:txBody>
          <a:bodyPr/>
          <a:lstStyle>
            <a:lvl1pPr>
              <a:defRPr/>
            </a:lvl1pPr>
          </a:lstStyle>
          <a:p>
            <a:pPr>
              <a:defRPr/>
            </a:pPr>
            <a:fld id="{DFDEA8C5-3E65-408A-BE70-8A3C97ACEE41}" type="datetimeFigureOut">
              <a:rPr lang="zh-CN" altLang="en-US"/>
              <a:pPr>
                <a:defRPr/>
              </a:pPr>
              <a:t>2018-4-1</a:t>
            </a:fld>
            <a:endParaRPr lang="zh-CN" altLang="en-US"/>
          </a:p>
        </p:txBody>
      </p:sp>
      <p:sp>
        <p:nvSpPr>
          <p:cNvPr id="4" name="页脚占位符 4">
            <a:extLst>
              <a:ext uri="{FF2B5EF4-FFF2-40B4-BE49-F238E27FC236}"/>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extLst>
          </p:cNvPr>
          <p:cNvSpPr>
            <a:spLocks noGrp="1"/>
          </p:cNvSpPr>
          <p:nvPr>
            <p:ph type="sldNum" sz="quarter" idx="12"/>
          </p:nvPr>
        </p:nvSpPr>
        <p:spPr/>
        <p:txBody>
          <a:bodyPr/>
          <a:lstStyle>
            <a:lvl1pPr>
              <a:defRPr/>
            </a:lvl1pPr>
          </a:lstStyle>
          <a:p>
            <a:pPr>
              <a:defRPr/>
            </a:pPr>
            <a:fld id="{51DACF08-1FA5-4A03-B204-31C0FFA535BE}"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extLst>
          </p:cNvPr>
          <p:cNvSpPr>
            <a:spLocks noGrp="1"/>
          </p:cNvSpPr>
          <p:nvPr>
            <p:ph type="dt" sz="half" idx="10"/>
          </p:nvPr>
        </p:nvSpPr>
        <p:spPr/>
        <p:txBody>
          <a:bodyPr/>
          <a:lstStyle>
            <a:lvl1pPr>
              <a:defRPr/>
            </a:lvl1pPr>
          </a:lstStyle>
          <a:p>
            <a:pPr>
              <a:defRPr/>
            </a:pPr>
            <a:fld id="{81E45E01-6EA2-43CD-8E0C-C214EA6D1E7B}" type="datetimeFigureOut">
              <a:rPr lang="zh-CN" altLang="en-US"/>
              <a:pPr>
                <a:defRPr/>
              </a:pPr>
              <a:t>2018-4-1</a:t>
            </a:fld>
            <a:endParaRPr lang="zh-CN" altLang="en-US"/>
          </a:p>
        </p:txBody>
      </p:sp>
      <p:sp>
        <p:nvSpPr>
          <p:cNvPr id="3" name="页脚占位符 4">
            <a:extLst>
              <a:ext uri="{FF2B5EF4-FFF2-40B4-BE49-F238E27FC236}"/>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extLst>
          </p:cNvPr>
          <p:cNvSpPr>
            <a:spLocks noGrp="1"/>
          </p:cNvSpPr>
          <p:nvPr>
            <p:ph type="sldNum" sz="quarter" idx="12"/>
          </p:nvPr>
        </p:nvSpPr>
        <p:spPr/>
        <p:txBody>
          <a:bodyPr/>
          <a:lstStyle>
            <a:lvl1pPr>
              <a:defRPr/>
            </a:lvl1pPr>
          </a:lstStyle>
          <a:p>
            <a:pPr>
              <a:defRPr/>
            </a:pPr>
            <a:fld id="{5D638626-7D3B-4428-95B2-F7E54B17A8FA}"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3">
            <a:extLst>
              <a:ext uri="{FF2B5EF4-FFF2-40B4-BE49-F238E27FC236}"/>
            </a:extLst>
          </p:cNvPr>
          <p:cNvSpPr>
            <a:spLocks noGrp="1"/>
          </p:cNvSpPr>
          <p:nvPr>
            <p:ph type="dt" sz="half" idx="10"/>
          </p:nvPr>
        </p:nvSpPr>
        <p:spPr/>
        <p:txBody>
          <a:bodyPr/>
          <a:lstStyle>
            <a:lvl1pPr>
              <a:defRPr/>
            </a:lvl1pPr>
          </a:lstStyle>
          <a:p>
            <a:pPr>
              <a:defRPr/>
            </a:pPr>
            <a:fld id="{AB2887E0-FE1F-4D0B-85DB-E78852B4061D}" type="datetimeFigureOut">
              <a:rPr lang="zh-CN" altLang="en-US"/>
              <a:pPr>
                <a:defRPr/>
              </a:pPr>
              <a:t>2018-4-1</a:t>
            </a:fld>
            <a:endParaRPr lang="zh-CN" altLang="en-US"/>
          </a:p>
        </p:txBody>
      </p:sp>
      <p:sp>
        <p:nvSpPr>
          <p:cNvPr id="6" name="页脚占位符 4">
            <a:extLst>
              <a:ext uri="{FF2B5EF4-FFF2-40B4-BE49-F238E27FC236}"/>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extLst>
          </p:cNvPr>
          <p:cNvSpPr>
            <a:spLocks noGrp="1"/>
          </p:cNvSpPr>
          <p:nvPr>
            <p:ph type="sldNum" sz="quarter" idx="12"/>
          </p:nvPr>
        </p:nvSpPr>
        <p:spPr/>
        <p:txBody>
          <a:bodyPr/>
          <a:lstStyle>
            <a:lvl1pPr>
              <a:defRPr/>
            </a:lvl1pPr>
          </a:lstStyle>
          <a:p>
            <a:pPr>
              <a:defRPr/>
            </a:pPr>
            <a:fld id="{74FB5301-B191-4F2C-96B8-74994FDDE567}"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extLst>
          </p:cNvPr>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a:ext uri="{FF2B5EF4-FFF2-40B4-BE49-F238E27FC236}"/>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3">
            <a:extLst>
              <a:ext uri="{FF2B5EF4-FFF2-40B4-BE49-F238E27FC236}"/>
            </a:extLst>
          </p:cNvPr>
          <p:cNvSpPr>
            <a:spLocks noGrp="1"/>
          </p:cNvSpPr>
          <p:nvPr>
            <p:ph type="dt" sz="half" idx="10"/>
          </p:nvPr>
        </p:nvSpPr>
        <p:spPr/>
        <p:txBody>
          <a:bodyPr/>
          <a:lstStyle>
            <a:lvl1pPr>
              <a:defRPr/>
            </a:lvl1pPr>
          </a:lstStyle>
          <a:p>
            <a:pPr>
              <a:defRPr/>
            </a:pPr>
            <a:fld id="{810F4D75-ECFF-4FD0-999F-BF3479F107A1}" type="datetimeFigureOut">
              <a:rPr lang="zh-CN" altLang="en-US"/>
              <a:pPr>
                <a:defRPr/>
              </a:pPr>
              <a:t>2018-4-1</a:t>
            </a:fld>
            <a:endParaRPr lang="zh-CN" altLang="en-US"/>
          </a:p>
        </p:txBody>
      </p:sp>
      <p:sp>
        <p:nvSpPr>
          <p:cNvPr id="6" name="页脚占位符 4">
            <a:extLst>
              <a:ext uri="{FF2B5EF4-FFF2-40B4-BE49-F238E27FC236}"/>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extLst>
          </p:cNvPr>
          <p:cNvSpPr>
            <a:spLocks noGrp="1"/>
          </p:cNvSpPr>
          <p:nvPr>
            <p:ph type="sldNum" sz="quarter" idx="12"/>
          </p:nvPr>
        </p:nvSpPr>
        <p:spPr/>
        <p:txBody>
          <a:bodyPr/>
          <a:lstStyle>
            <a:lvl1pPr>
              <a:defRPr/>
            </a:lvl1pPr>
          </a:lstStyle>
          <a:p>
            <a:pPr>
              <a:defRPr/>
            </a:pPr>
            <a:fld id="{F48FC497-6E11-4BE5-8BAE-3561AB284335}"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a:extLst>
              <a:ext uri="{FF2B5EF4-FFF2-40B4-BE49-F238E27FC236}"/>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a:defRPr/>
            </a:pPr>
            <a:fld id="{EB60D88D-D6B8-48CC-85A7-2E96E7AED085}" type="datetimeFigureOut">
              <a:rPr lang="zh-CN" altLang="en-US"/>
              <a:pPr>
                <a:defRPr/>
              </a:pPr>
              <a:t>2018-4-1</a:t>
            </a:fld>
            <a:endParaRPr lang="zh-CN" altLang="en-US"/>
          </a:p>
        </p:txBody>
      </p:sp>
      <p:sp>
        <p:nvSpPr>
          <p:cNvPr id="5" name="页脚占位符 4">
            <a:extLst>
              <a:ext uri="{FF2B5EF4-FFF2-40B4-BE49-F238E27FC236}"/>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zh-CN" altLang="en-US"/>
          </a:p>
        </p:txBody>
      </p:sp>
      <p:sp>
        <p:nvSpPr>
          <p:cNvPr id="6" name="灯片编号占位符 5">
            <a:extLst>
              <a:ext uri="{FF2B5EF4-FFF2-40B4-BE49-F238E27FC236}"/>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6B468BEE-5800-4EE0-A646-EF16C3BC51A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等线 Light"/>
        </a:defRPr>
      </a:lvl1pPr>
      <a:lvl2pPr algn="l" rtl="0" fontAlgn="base">
        <a:lnSpc>
          <a:spcPct val="90000"/>
        </a:lnSpc>
        <a:spcBef>
          <a:spcPct val="0"/>
        </a:spcBef>
        <a:spcAft>
          <a:spcPct val="0"/>
        </a:spcAft>
        <a:defRPr sz="4400">
          <a:solidFill>
            <a:schemeClr val="tx1"/>
          </a:solidFill>
          <a:latin typeface="等线 Light"/>
          <a:ea typeface="等线 Light"/>
          <a:cs typeface="等线 Light"/>
        </a:defRPr>
      </a:lvl2pPr>
      <a:lvl3pPr algn="l" rtl="0" fontAlgn="base">
        <a:lnSpc>
          <a:spcPct val="90000"/>
        </a:lnSpc>
        <a:spcBef>
          <a:spcPct val="0"/>
        </a:spcBef>
        <a:spcAft>
          <a:spcPct val="0"/>
        </a:spcAft>
        <a:defRPr sz="4400">
          <a:solidFill>
            <a:schemeClr val="tx1"/>
          </a:solidFill>
          <a:latin typeface="等线 Light"/>
          <a:ea typeface="等线 Light"/>
          <a:cs typeface="等线 Light"/>
        </a:defRPr>
      </a:lvl3pPr>
      <a:lvl4pPr algn="l" rtl="0" fontAlgn="base">
        <a:lnSpc>
          <a:spcPct val="90000"/>
        </a:lnSpc>
        <a:spcBef>
          <a:spcPct val="0"/>
        </a:spcBef>
        <a:spcAft>
          <a:spcPct val="0"/>
        </a:spcAft>
        <a:defRPr sz="4400">
          <a:solidFill>
            <a:schemeClr val="tx1"/>
          </a:solidFill>
          <a:latin typeface="等线 Light"/>
          <a:ea typeface="等线 Light"/>
          <a:cs typeface="等线 Light"/>
        </a:defRPr>
      </a:lvl4pPr>
      <a:lvl5pPr algn="l" rtl="0" fontAlgn="base">
        <a:lnSpc>
          <a:spcPct val="90000"/>
        </a:lnSpc>
        <a:spcBef>
          <a:spcPct val="0"/>
        </a:spcBef>
        <a:spcAft>
          <a:spcPct val="0"/>
        </a:spcAft>
        <a:defRPr sz="4400">
          <a:solidFill>
            <a:schemeClr val="tx1"/>
          </a:solidFill>
          <a:latin typeface="等线 Light"/>
          <a:ea typeface="等线 Light"/>
          <a:cs typeface="等线 Light"/>
        </a:defRPr>
      </a:lvl5pPr>
      <a:lvl6pPr marL="457200" algn="l" rtl="0" fontAlgn="base">
        <a:lnSpc>
          <a:spcPct val="90000"/>
        </a:lnSpc>
        <a:spcBef>
          <a:spcPct val="0"/>
        </a:spcBef>
        <a:spcAft>
          <a:spcPct val="0"/>
        </a:spcAft>
        <a:defRPr sz="4400">
          <a:solidFill>
            <a:schemeClr val="tx1"/>
          </a:solidFill>
          <a:latin typeface="等线 Light"/>
          <a:ea typeface="等线 Light"/>
          <a:cs typeface="等线 Light"/>
        </a:defRPr>
      </a:lvl6pPr>
      <a:lvl7pPr marL="914400" algn="l" rtl="0" fontAlgn="base">
        <a:lnSpc>
          <a:spcPct val="90000"/>
        </a:lnSpc>
        <a:spcBef>
          <a:spcPct val="0"/>
        </a:spcBef>
        <a:spcAft>
          <a:spcPct val="0"/>
        </a:spcAft>
        <a:defRPr sz="4400">
          <a:solidFill>
            <a:schemeClr val="tx1"/>
          </a:solidFill>
          <a:latin typeface="等线 Light"/>
          <a:ea typeface="等线 Light"/>
          <a:cs typeface="等线 Light"/>
        </a:defRPr>
      </a:lvl7pPr>
      <a:lvl8pPr marL="1371600" algn="l" rtl="0" fontAlgn="base">
        <a:lnSpc>
          <a:spcPct val="90000"/>
        </a:lnSpc>
        <a:spcBef>
          <a:spcPct val="0"/>
        </a:spcBef>
        <a:spcAft>
          <a:spcPct val="0"/>
        </a:spcAft>
        <a:defRPr sz="4400">
          <a:solidFill>
            <a:schemeClr val="tx1"/>
          </a:solidFill>
          <a:latin typeface="等线 Light"/>
          <a:ea typeface="等线 Light"/>
          <a:cs typeface="等线 Light"/>
        </a:defRPr>
      </a:lvl8pPr>
      <a:lvl9pPr marL="1828800" algn="l" rtl="0" fontAlgn="base">
        <a:lnSpc>
          <a:spcPct val="90000"/>
        </a:lnSpc>
        <a:spcBef>
          <a:spcPct val="0"/>
        </a:spcBef>
        <a:spcAft>
          <a:spcPct val="0"/>
        </a:spcAft>
        <a:defRPr sz="4400">
          <a:solidFill>
            <a:schemeClr val="tx1"/>
          </a:solidFill>
          <a:latin typeface="等线 Light"/>
          <a:ea typeface="等线 Light"/>
          <a:cs typeface="等线 Light"/>
        </a:defRPr>
      </a:lvl9pPr>
    </p:titleStyle>
    <p:bodyStyle>
      <a:lvl1pPr marL="228600" indent="-228600" algn="l" rtl="0" fontAlgn="base">
        <a:lnSpc>
          <a:spcPct val="90000"/>
        </a:lnSpc>
        <a:spcBef>
          <a:spcPts val="1000"/>
        </a:spcBef>
        <a:spcAft>
          <a:spcPct val="0"/>
        </a:spcAft>
        <a:buFont typeface="Arial" charset="0"/>
        <a:buChar char="•"/>
        <a:defRPr sz="2800" kern="1200">
          <a:solidFill>
            <a:schemeClr val="tx1"/>
          </a:solidFill>
          <a:latin typeface="+mn-lt"/>
          <a:ea typeface="+mn-ea"/>
          <a:cs typeface="等线"/>
        </a:defRPr>
      </a:lvl1pPr>
      <a:lvl2pPr marL="685800" indent="-228600" algn="l" rtl="0" fontAlgn="base">
        <a:lnSpc>
          <a:spcPct val="90000"/>
        </a:lnSpc>
        <a:spcBef>
          <a:spcPts val="500"/>
        </a:spcBef>
        <a:spcAft>
          <a:spcPct val="0"/>
        </a:spcAft>
        <a:buFont typeface="Arial" charset="0"/>
        <a:buChar char="•"/>
        <a:defRPr sz="2400" kern="1200">
          <a:solidFill>
            <a:schemeClr val="tx1"/>
          </a:solidFill>
          <a:latin typeface="+mn-lt"/>
          <a:ea typeface="+mn-ea"/>
          <a:cs typeface="等线"/>
        </a:defRPr>
      </a:lvl2pPr>
      <a:lvl3pPr marL="11430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等线"/>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等线"/>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等线"/>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1"/>
          <p:cNvSpPr>
            <a:spLocks noGrp="1"/>
          </p:cNvSpPr>
          <p:nvPr>
            <p:ph type="ctrTitle"/>
          </p:nvPr>
        </p:nvSpPr>
        <p:spPr/>
        <p:txBody>
          <a:bodyPr/>
          <a:lstStyle/>
          <a:p>
            <a:r>
              <a:rPr lang="en-US" altLang="zh-CN" smtClean="0"/>
              <a:t>LIS </a:t>
            </a:r>
            <a:r>
              <a:rPr lang="zh-CN" altLang="en-US" smtClean="0"/>
              <a:t>最长上升子序列</a:t>
            </a:r>
          </a:p>
        </p:txBody>
      </p:sp>
      <p:sp>
        <p:nvSpPr>
          <p:cNvPr id="13314" name="副标题 2"/>
          <p:cNvSpPr>
            <a:spLocks noGrp="1"/>
          </p:cNvSpPr>
          <p:nvPr>
            <p:ph type="subTitle" idx="1"/>
          </p:nvPr>
        </p:nvSpPr>
        <p:spPr/>
        <p:txBody>
          <a:bodyPr/>
          <a:lstStyle/>
          <a:p>
            <a:r>
              <a:rPr lang="en-US" altLang="zh-CN" smtClean="0"/>
              <a:t>Longest Increasing Subsequence</a:t>
            </a:r>
            <a:endParaRPr lang="zh-CN" alt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内容占位符 2"/>
          <p:cNvSpPr>
            <a:spLocks noGrp="1"/>
          </p:cNvSpPr>
          <p:nvPr>
            <p:ph idx="1"/>
          </p:nvPr>
        </p:nvSpPr>
        <p:spPr/>
        <p:txBody>
          <a:bodyPr/>
          <a:lstStyle/>
          <a:p>
            <a:r>
              <a:rPr lang="zh-CN" altLang="en-US" smtClean="0"/>
              <a:t>在测试的时候</a:t>
            </a:r>
            <a:endParaRPr lang="en-US" altLang="zh-CN" smtClean="0"/>
          </a:p>
          <a:p>
            <a:r>
              <a:rPr lang="zh-CN" altLang="en-US" smtClean="0"/>
              <a:t>最慢的一个点跑到了</a:t>
            </a:r>
            <a:r>
              <a:rPr lang="en-US" altLang="zh-CN" smtClean="0"/>
              <a:t>0.9s</a:t>
            </a:r>
            <a:r>
              <a:rPr lang="zh-CN" altLang="en-US" smtClean="0"/>
              <a:t>左右</a:t>
            </a:r>
            <a:endParaRPr lang="en-US" altLang="zh-CN" smtClean="0"/>
          </a:p>
          <a:p>
            <a:r>
              <a:rPr lang="zh-CN" altLang="en-US" smtClean="0"/>
              <a:t>由于数据是随机生成的 所以很难说是不是最劣情况</a:t>
            </a:r>
            <a:endParaRPr lang="en-US" altLang="zh-CN" smtClean="0"/>
          </a:p>
          <a:p>
            <a:r>
              <a:rPr lang="zh-CN" altLang="en-US" smtClean="0"/>
              <a:t>不过我这台笔记本可能本来跑的就比较慢吧 反正我是开了很多进程以后在跑的</a:t>
            </a:r>
            <a:endParaRPr lang="en-US" altLang="zh-CN" smtClean="0"/>
          </a:p>
          <a:p>
            <a:r>
              <a:rPr lang="zh-CN" altLang="en-US" smtClean="0"/>
              <a:t>总之呢</a:t>
            </a:r>
            <a:r>
              <a:rPr lang="en-US" altLang="zh-CN" smtClean="0"/>
              <a:t> </a:t>
            </a:r>
            <a:r>
              <a:rPr lang="zh-CN" altLang="en-US" smtClean="0"/>
              <a:t>现在</a:t>
            </a:r>
            <a:r>
              <a:rPr lang="en-US" altLang="zh-CN" smtClean="0"/>
              <a:t>n</a:t>
            </a:r>
            <a:r>
              <a:rPr lang="zh-CN" altLang="en-US" smtClean="0"/>
              <a:t>是</a:t>
            </a:r>
            <a:r>
              <a:rPr lang="en-US" altLang="zh-CN" smtClean="0"/>
              <a:t>50w </a:t>
            </a:r>
            <a:r>
              <a:rPr lang="zh-CN" altLang="en-US" smtClean="0"/>
              <a:t>大家思考一下怎么做</a:t>
            </a:r>
            <a:endParaRPr lang="en-US" altLang="zh-CN" smtClean="0"/>
          </a:p>
          <a:p>
            <a:endParaRPr lang="en-US" altLang="zh-CN" smtClean="0"/>
          </a:p>
        </p:txBody>
      </p:sp>
      <p:sp>
        <p:nvSpPr>
          <p:cNvPr id="6" name="文本框 5"/>
          <p:cNvSpPr txBox="1">
            <a:spLocks noChangeArrowheads="1"/>
          </p:cNvSpPr>
          <p:nvPr/>
        </p:nvSpPr>
        <p:spPr bwMode="auto">
          <a:xfrm>
            <a:off x="1814513" y="5127625"/>
            <a:ext cx="8174037" cy="1200150"/>
          </a:xfrm>
          <a:prstGeom prst="rect">
            <a:avLst/>
          </a:prstGeom>
          <a:noFill/>
          <a:ln w="9525">
            <a:noFill/>
            <a:miter lim="800000"/>
            <a:headEnd/>
            <a:tailEnd/>
          </a:ln>
        </p:spPr>
        <p:txBody>
          <a:bodyPr>
            <a:spAutoFit/>
          </a:bodyPr>
          <a:lstStyle/>
          <a:p>
            <a:r>
              <a:rPr lang="zh-CN" altLang="en-US" sz="2400">
                <a:latin typeface="等线"/>
                <a:ea typeface="等线"/>
              </a:rPr>
              <a:t>其实</a:t>
            </a:r>
            <a:r>
              <a:rPr lang="en-US" altLang="zh-CN" sz="2400">
                <a:latin typeface="等线"/>
                <a:ea typeface="等线"/>
              </a:rPr>
              <a:t>n</a:t>
            </a:r>
            <a:r>
              <a:rPr lang="zh-CN" altLang="en-US" sz="2400">
                <a:latin typeface="等线"/>
                <a:ea typeface="等线"/>
              </a:rPr>
              <a:t>到</a:t>
            </a:r>
            <a:r>
              <a:rPr lang="en-US" altLang="zh-CN" sz="2400">
                <a:latin typeface="等线"/>
                <a:ea typeface="等线"/>
              </a:rPr>
              <a:t>100</a:t>
            </a:r>
            <a:r>
              <a:rPr lang="zh-CN" altLang="en-US" sz="2400">
                <a:latin typeface="等线"/>
                <a:ea typeface="等线"/>
              </a:rPr>
              <a:t>万的话如果算法写的优秀一点可能可以稳</a:t>
            </a:r>
            <a:r>
              <a:rPr lang="en-US" altLang="zh-CN" sz="2400">
                <a:latin typeface="等线"/>
                <a:ea typeface="等线"/>
              </a:rPr>
              <a:t>1s</a:t>
            </a:r>
          </a:p>
          <a:p>
            <a:r>
              <a:rPr lang="zh-CN" altLang="en-US" sz="2400">
                <a:latin typeface="等线"/>
                <a:ea typeface="等线"/>
              </a:rPr>
              <a:t>反正的我的是不太稳啦</a:t>
            </a:r>
          </a:p>
          <a:p>
            <a:endParaRPr lang="zh-CN" altLang="en-US" sz="2400">
              <a:latin typeface="等线"/>
              <a:ea typeface="等线"/>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mtClean="0"/>
              <a:t>这道题所用的就是二分查找</a:t>
            </a:r>
            <a:endParaRPr lang="en-US" altLang="zh-CN" smtClean="0"/>
          </a:p>
          <a:p>
            <a:r>
              <a:rPr lang="zh-CN" altLang="en-US" smtClean="0"/>
              <a:t>具体策略是这样的：保持一个数组 每当读入一个数的时候 寻找第一个比它大的数 替换掉它</a:t>
            </a:r>
            <a:endParaRPr lang="en-US" altLang="zh-CN" smtClean="0"/>
          </a:p>
          <a:p>
            <a:r>
              <a:rPr lang="zh-CN" altLang="en-US" smtClean="0"/>
              <a:t>如果没有找到</a:t>
            </a:r>
            <a:r>
              <a:rPr lang="en-US" altLang="zh-CN" smtClean="0"/>
              <a:t> </a:t>
            </a:r>
            <a:r>
              <a:rPr lang="zh-CN" altLang="en-US" smtClean="0"/>
              <a:t>则在已有数的末尾加入它</a:t>
            </a:r>
            <a:endParaRPr lang="en-US" altLang="zh-CN" smtClean="0"/>
          </a:p>
          <a:p>
            <a:r>
              <a:rPr lang="zh-CN" altLang="en-US" smtClean="0"/>
              <a:t>寻找的算法我们可以使用二分查找</a:t>
            </a:r>
            <a:r>
              <a:rPr lang="en-US" altLang="zh-CN" smtClean="0"/>
              <a:t> </a:t>
            </a:r>
            <a:r>
              <a:rPr lang="zh-CN" altLang="en-US" smtClean="0"/>
              <a:t>使用</a:t>
            </a:r>
            <a:r>
              <a:rPr lang="en-US" altLang="zh-CN" smtClean="0"/>
              <a:t>stl</a:t>
            </a:r>
            <a:r>
              <a:rPr lang="zh-CN" altLang="en-US" smtClean="0"/>
              <a:t>当然是没问题的了</a:t>
            </a:r>
            <a:r>
              <a:rPr lang="en-US" altLang="zh-CN" smtClean="0"/>
              <a:t> </a:t>
            </a:r>
            <a:r>
              <a:rPr lang="zh-CN" altLang="en-US" smtClean="0"/>
              <a:t>但我忘了是</a:t>
            </a:r>
            <a:r>
              <a:rPr lang="en-US" altLang="zh-CN" smtClean="0"/>
              <a:t>upper</a:t>
            </a:r>
            <a:r>
              <a:rPr lang="zh-CN" altLang="en-US" smtClean="0"/>
              <a:t>还是</a:t>
            </a:r>
            <a:r>
              <a:rPr lang="en-US" altLang="zh-CN" smtClean="0"/>
              <a:t>lower</a:t>
            </a:r>
            <a:r>
              <a:rPr lang="zh-CN" altLang="en-US" smtClean="0"/>
              <a:t> 自己尝试一下</a:t>
            </a:r>
            <a:r>
              <a:rPr lang="en-US" altLang="zh-CN" smtClean="0"/>
              <a:t>(0w0)</a:t>
            </a:r>
          </a:p>
          <a:p>
            <a:r>
              <a:rPr lang="zh-CN" altLang="en-US" smtClean="0"/>
              <a:t>我的二分查找是这么写的：</a:t>
            </a:r>
            <a:endParaRPr lang="en-US" altLang="zh-CN" smtClean="0"/>
          </a:p>
        </p:txBody>
      </p:sp>
      <p:sp>
        <p:nvSpPr>
          <p:cNvPr id="23554" name="文本框 3"/>
          <p:cNvSpPr txBox="1">
            <a:spLocks noChangeArrowheads="1"/>
          </p:cNvSpPr>
          <p:nvPr/>
        </p:nvSpPr>
        <p:spPr bwMode="auto">
          <a:xfrm>
            <a:off x="838200" y="760413"/>
            <a:ext cx="10515600" cy="954087"/>
          </a:xfrm>
          <a:prstGeom prst="rect">
            <a:avLst/>
          </a:prstGeom>
          <a:noFill/>
          <a:ln w="9525">
            <a:noFill/>
            <a:miter lim="800000"/>
            <a:headEnd/>
            <a:tailEnd/>
          </a:ln>
        </p:spPr>
        <p:txBody>
          <a:bodyPr>
            <a:spAutoFit/>
          </a:bodyPr>
          <a:lstStyle/>
          <a:p>
            <a:r>
              <a:rPr lang="zh-CN" altLang="en-US" sz="2800">
                <a:latin typeface="等线"/>
                <a:ea typeface="等线"/>
              </a:rPr>
              <a:t>我想 对于你们来说 </a:t>
            </a:r>
            <a:r>
              <a:rPr lang="en-US" altLang="zh-CN" sz="2800">
                <a:latin typeface="等线"/>
                <a:ea typeface="等线"/>
              </a:rPr>
              <a:t>logn</a:t>
            </a:r>
            <a:r>
              <a:rPr lang="zh-CN" altLang="en-US" sz="2800">
                <a:latin typeface="等线"/>
                <a:ea typeface="等线"/>
              </a:rPr>
              <a:t>的算法接触的最多的应该是二分查找吧？</a:t>
            </a:r>
            <a:endParaRPr lang="en-US" altLang="zh-CN" sz="2800">
              <a:latin typeface="等线"/>
              <a:ea typeface="等线"/>
            </a:endParaRPr>
          </a:p>
          <a:p>
            <a:endParaRPr lang="zh-CN" altLang="en-US" sz="2800">
              <a:latin typeface="等线"/>
              <a:ea typeface="等线"/>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内容占位符 3"/>
          <p:cNvPicPr>
            <a:picLocks noGrp="1" noChangeAspect="1"/>
          </p:cNvPicPr>
          <p:nvPr>
            <p:ph idx="1"/>
          </p:nvPr>
        </p:nvPicPr>
        <p:blipFill>
          <a:blip r:embed="rId2"/>
          <a:srcRect/>
          <a:stretch>
            <a:fillRect/>
          </a:stretch>
        </p:blipFill>
        <p:spPr>
          <a:xfrm>
            <a:off x="838200" y="365125"/>
            <a:ext cx="7391400" cy="4416425"/>
          </a:xfrm>
        </p:spPr>
      </p:pic>
      <p:sp>
        <p:nvSpPr>
          <p:cNvPr id="24578" name="文本框 4"/>
          <p:cNvSpPr txBox="1">
            <a:spLocks noChangeArrowheads="1"/>
          </p:cNvSpPr>
          <p:nvPr/>
        </p:nvSpPr>
        <p:spPr bwMode="auto">
          <a:xfrm>
            <a:off x="1096963" y="5529263"/>
            <a:ext cx="7132637" cy="522287"/>
          </a:xfrm>
          <a:prstGeom prst="rect">
            <a:avLst/>
          </a:prstGeom>
          <a:noFill/>
          <a:ln w="9525">
            <a:noFill/>
            <a:miter lim="800000"/>
            <a:headEnd/>
            <a:tailEnd/>
          </a:ln>
        </p:spPr>
        <p:txBody>
          <a:bodyPr>
            <a:spAutoFit/>
          </a:bodyPr>
          <a:lstStyle/>
          <a:p>
            <a:r>
              <a:rPr lang="zh-CN" altLang="en-US" sz="2800">
                <a:latin typeface="等线"/>
                <a:ea typeface="等线"/>
              </a:rPr>
              <a:t>或许在各位的眼里不算好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文本框 4"/>
          <p:cNvSpPr txBox="1">
            <a:spLocks noChangeArrowheads="1"/>
          </p:cNvSpPr>
          <p:nvPr/>
        </p:nvSpPr>
        <p:spPr bwMode="auto">
          <a:xfrm>
            <a:off x="7173913" y="471488"/>
            <a:ext cx="4643437" cy="2308225"/>
          </a:xfrm>
          <a:prstGeom prst="rect">
            <a:avLst/>
          </a:prstGeom>
          <a:noFill/>
          <a:ln w="9525">
            <a:noFill/>
            <a:miter lim="800000"/>
            <a:headEnd/>
            <a:tailEnd/>
          </a:ln>
        </p:spPr>
        <p:txBody>
          <a:bodyPr>
            <a:spAutoFit/>
          </a:bodyPr>
          <a:lstStyle/>
          <a:p>
            <a:r>
              <a:rPr lang="en-US" altLang="zh-CN">
                <a:latin typeface="等线"/>
                <a:ea typeface="等线"/>
              </a:rPr>
              <a:t>main</a:t>
            </a:r>
            <a:r>
              <a:rPr lang="zh-CN" altLang="en-US">
                <a:latin typeface="等线"/>
                <a:ea typeface="等线"/>
              </a:rPr>
              <a:t>函数主体就是左边这样啦</a:t>
            </a:r>
            <a:endParaRPr lang="en-US" altLang="zh-CN">
              <a:latin typeface="等线"/>
              <a:ea typeface="等线"/>
            </a:endParaRPr>
          </a:p>
          <a:p>
            <a:endParaRPr lang="en-US" altLang="zh-CN">
              <a:latin typeface="等线"/>
              <a:ea typeface="等线"/>
            </a:endParaRPr>
          </a:p>
          <a:p>
            <a:r>
              <a:rPr lang="zh-CN" altLang="en-US">
                <a:latin typeface="等线"/>
                <a:ea typeface="等线"/>
              </a:rPr>
              <a:t>其实按照我的风格我是不应该使用</a:t>
            </a:r>
            <a:r>
              <a:rPr lang="en-US" altLang="zh-CN">
                <a:latin typeface="等线"/>
                <a:ea typeface="等线"/>
              </a:rPr>
              <a:t>scanf</a:t>
            </a:r>
            <a:r>
              <a:rPr lang="zh-CN" altLang="en-US">
                <a:latin typeface="等线"/>
                <a:ea typeface="等线"/>
              </a:rPr>
              <a:t>的</a:t>
            </a:r>
            <a:endParaRPr lang="en-US" altLang="zh-CN">
              <a:latin typeface="等线"/>
              <a:ea typeface="等线"/>
            </a:endParaRPr>
          </a:p>
          <a:p>
            <a:r>
              <a:rPr lang="zh-CN" altLang="en-US">
                <a:latin typeface="等线"/>
                <a:ea typeface="等线"/>
              </a:rPr>
              <a:t>但是输入文件大概</a:t>
            </a:r>
            <a:r>
              <a:rPr lang="en-US" altLang="zh-CN">
                <a:latin typeface="等线"/>
                <a:ea typeface="等线"/>
              </a:rPr>
              <a:t>2.69MB </a:t>
            </a:r>
            <a:r>
              <a:rPr lang="zh-CN" altLang="en-US">
                <a:latin typeface="等线"/>
                <a:ea typeface="等线"/>
              </a:rPr>
              <a:t>用</a:t>
            </a:r>
            <a:r>
              <a:rPr lang="en-US" altLang="zh-CN">
                <a:latin typeface="等线"/>
                <a:ea typeface="等线"/>
              </a:rPr>
              <a:t>cin</a:t>
            </a:r>
            <a:r>
              <a:rPr lang="zh-CN" altLang="en-US">
                <a:latin typeface="等线"/>
                <a:ea typeface="等线"/>
              </a:rPr>
              <a:t>会大大损失速度</a:t>
            </a:r>
            <a:endParaRPr lang="en-US" altLang="zh-CN">
              <a:latin typeface="等线"/>
              <a:ea typeface="等线"/>
            </a:endParaRPr>
          </a:p>
          <a:p>
            <a:endParaRPr lang="en-US" altLang="zh-CN">
              <a:latin typeface="等线"/>
              <a:ea typeface="等线"/>
            </a:endParaRPr>
          </a:p>
          <a:p>
            <a:r>
              <a:rPr lang="zh-CN" altLang="en-US">
                <a:latin typeface="等线"/>
                <a:ea typeface="等线"/>
              </a:rPr>
              <a:t>算法就是这样了 我们可以证明一下为什么它是成立的</a:t>
            </a:r>
            <a:endParaRPr lang="en-US" altLang="zh-CN">
              <a:latin typeface="等线"/>
              <a:ea typeface="等线"/>
            </a:endParaRPr>
          </a:p>
        </p:txBody>
      </p:sp>
      <p:pic>
        <p:nvPicPr>
          <p:cNvPr id="25602" name="图片 7"/>
          <p:cNvPicPr>
            <a:picLocks noChangeAspect="1"/>
          </p:cNvPicPr>
          <p:nvPr/>
        </p:nvPicPr>
        <p:blipFill>
          <a:blip r:embed="rId2"/>
          <a:srcRect/>
          <a:stretch>
            <a:fillRect/>
          </a:stretch>
        </p:blipFill>
        <p:spPr bwMode="auto">
          <a:xfrm>
            <a:off x="374650" y="290513"/>
            <a:ext cx="5378450" cy="566737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p:txBody>
          <a:bodyPr/>
          <a:lstStyle/>
          <a:p>
            <a:r>
              <a:rPr lang="en-US" altLang="zh-CN" smtClean="0"/>
              <a:t>Prove</a:t>
            </a:r>
            <a:endParaRPr lang="zh-CN" altLang="en-US" smtClean="0"/>
          </a:p>
        </p:txBody>
      </p:sp>
      <p:sp>
        <p:nvSpPr>
          <p:cNvPr id="26626" name="内容占位符 2"/>
          <p:cNvSpPr>
            <a:spLocks noGrp="1"/>
          </p:cNvSpPr>
          <p:nvPr>
            <p:ph idx="1"/>
          </p:nvPr>
        </p:nvSpPr>
        <p:spPr/>
        <p:txBody>
          <a:bodyPr/>
          <a:lstStyle/>
          <a:p>
            <a:r>
              <a:rPr lang="zh-CN" altLang="en-US" smtClean="0"/>
              <a:t>首先 如果是一个比当前保持的数组的所有元素大的一个数 那么显然它无论如何都可以接到当前数组最大元素的后面形成一个更长的上升子序列</a:t>
            </a:r>
            <a:endParaRPr lang="en-US" altLang="zh-CN" smtClean="0"/>
          </a:p>
          <a:p>
            <a:r>
              <a:rPr lang="zh-CN" altLang="en-US" smtClean="0"/>
              <a:t>如果当前的数需要被替换到其中第</a:t>
            </a:r>
            <a:r>
              <a:rPr lang="en-US" altLang="zh-CN" smtClean="0"/>
              <a:t>i</a:t>
            </a:r>
            <a:r>
              <a:rPr lang="zh-CN" altLang="en-US" smtClean="0"/>
              <a:t>个位置</a:t>
            </a:r>
            <a:endParaRPr lang="en-US" altLang="zh-CN" smtClean="0"/>
          </a:p>
          <a:p>
            <a:r>
              <a:rPr lang="zh-CN" altLang="en-US" smtClean="0"/>
              <a:t>那么这并不会影响到</a:t>
            </a:r>
            <a:r>
              <a:rPr lang="en-US" altLang="zh-CN" smtClean="0"/>
              <a:t>i</a:t>
            </a:r>
            <a:r>
              <a:rPr lang="zh-CN" altLang="en-US" smtClean="0"/>
              <a:t>后面的数 换句话说</a:t>
            </a:r>
            <a:r>
              <a:rPr lang="en-US" altLang="zh-CN" smtClean="0"/>
              <a:t> </a:t>
            </a:r>
            <a:r>
              <a:rPr lang="zh-CN" altLang="en-US" smtClean="0"/>
              <a:t>即使这次替换并不会出现更长的</a:t>
            </a:r>
            <a:r>
              <a:rPr lang="en-US" altLang="zh-CN" smtClean="0"/>
              <a:t>LIS </a:t>
            </a:r>
            <a:r>
              <a:rPr lang="zh-CN" altLang="en-US" smtClean="0"/>
              <a:t>最后的长度也不会发生变化</a:t>
            </a:r>
            <a:endParaRPr lang="en-US" altLang="zh-CN" smtClean="0"/>
          </a:p>
          <a:p>
            <a:r>
              <a:rPr lang="zh-CN" altLang="en-US" smtClean="0"/>
              <a:t>如果又来了一个数恰好要替换到第</a:t>
            </a:r>
            <a:r>
              <a:rPr lang="en-US" altLang="zh-CN" smtClean="0"/>
              <a:t>i+1</a:t>
            </a:r>
            <a:r>
              <a:rPr lang="zh-CN" altLang="en-US" smtClean="0"/>
              <a:t>个位置</a:t>
            </a:r>
            <a:endParaRPr lang="en-US" altLang="zh-CN" smtClean="0"/>
          </a:p>
          <a:p>
            <a:r>
              <a:rPr lang="zh-CN" altLang="en-US" smtClean="0"/>
              <a:t>这依然不会影响到</a:t>
            </a:r>
            <a:r>
              <a:rPr lang="en-US" altLang="zh-CN" smtClean="0"/>
              <a:t>i+1</a:t>
            </a:r>
            <a:r>
              <a:rPr lang="zh-CN" altLang="en-US" smtClean="0"/>
              <a:t>后面的数</a:t>
            </a:r>
            <a:endParaRPr lang="en-US" altLang="zh-CN" smtClean="0"/>
          </a:p>
          <a:p>
            <a:r>
              <a:rPr lang="zh-CN" altLang="en-US" smtClean="0"/>
              <a:t>甚至还可能产生一个比之前的序列更长的序列</a:t>
            </a:r>
            <a:endParaRPr lang="en-US" altLang="zh-CN"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mtClean="0"/>
              <a:t>可能有的同学已经看出来了</a:t>
            </a:r>
            <a:endParaRPr lang="en-US" altLang="zh-CN" smtClean="0"/>
          </a:p>
          <a:p>
            <a:r>
              <a:rPr lang="zh-CN" altLang="en-US" smtClean="0"/>
              <a:t>是的 这样的做法会导致我们无法输出方案</a:t>
            </a:r>
            <a:endParaRPr lang="en-US" altLang="zh-CN" smtClean="0"/>
          </a:p>
          <a:p>
            <a:r>
              <a:rPr lang="zh-CN" altLang="en-US" smtClean="0"/>
              <a:t>所以看下一道题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p:txBody>
          <a:bodyPr/>
          <a:lstStyle/>
          <a:p>
            <a:r>
              <a:rPr lang="zh-CN" altLang="en-US" smtClean="0"/>
              <a:t>秘技</a:t>
            </a:r>
            <a:r>
              <a:rPr lang="en-US" altLang="zh-CN" smtClean="0"/>
              <a:t>·</a:t>
            </a:r>
            <a:r>
              <a:rPr lang="zh-CN" altLang="en-US" smtClean="0"/>
              <a:t>最长上升子序列</a:t>
            </a:r>
            <a:r>
              <a:rPr lang="en-US" altLang="zh-CN" smtClean="0"/>
              <a:t>Xe</a:t>
            </a:r>
            <a:endParaRPr lang="zh-CN" altLang="en-US" smtClean="0"/>
          </a:p>
        </p:txBody>
      </p:sp>
      <p:sp>
        <p:nvSpPr>
          <p:cNvPr id="28674" name="内容占位符 2"/>
          <p:cNvSpPr>
            <a:spLocks noGrp="1"/>
          </p:cNvSpPr>
          <p:nvPr>
            <p:ph idx="1"/>
          </p:nvPr>
        </p:nvSpPr>
        <p:spPr/>
        <p:txBody>
          <a:bodyPr/>
          <a:lstStyle/>
          <a:p>
            <a:r>
              <a:rPr lang="en-US" altLang="zh-CN" smtClean="0"/>
              <a:t>n</a:t>
            </a:r>
            <a:r>
              <a:rPr lang="zh-CN" altLang="en-US" smtClean="0"/>
              <a:t>回到了一千</a:t>
            </a:r>
            <a:endParaRPr lang="en-US" altLang="zh-CN" smtClean="0"/>
          </a:p>
          <a:p>
            <a:r>
              <a:rPr lang="zh-CN" altLang="en-US" smtClean="0"/>
              <a:t>但是要输出一个最长的上升子序列</a:t>
            </a:r>
            <a:endParaRPr lang="en-US" altLang="zh-CN" smtClean="0"/>
          </a:p>
          <a:p>
            <a:r>
              <a:rPr lang="zh-CN" altLang="en-US" smtClean="0"/>
              <a:t>就当成有</a:t>
            </a:r>
            <a:r>
              <a:rPr lang="en-US" altLang="zh-CN" smtClean="0"/>
              <a:t>spj</a:t>
            </a:r>
            <a:r>
              <a:rPr lang="zh-CN" altLang="en-US" smtClean="0"/>
              <a:t>好了</a:t>
            </a:r>
            <a:r>
              <a:rPr lang="en-US" altLang="zh-CN" smtClean="0"/>
              <a:t> </a:t>
            </a:r>
            <a:r>
              <a:rPr lang="zh-CN" altLang="en-US" smtClean="0"/>
              <a:t>这个上升子序列可以是任意满足条件的</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内容占位符 2"/>
          <p:cNvSpPr>
            <a:spLocks noGrp="1"/>
          </p:cNvSpPr>
          <p:nvPr>
            <p:ph idx="1"/>
          </p:nvPr>
        </p:nvSpPr>
        <p:spPr/>
        <p:txBody>
          <a:bodyPr/>
          <a:lstStyle/>
          <a:p>
            <a:r>
              <a:rPr lang="zh-CN" altLang="en-US" smtClean="0"/>
              <a:t>这时候就体现出</a:t>
            </a:r>
            <a:r>
              <a:rPr lang="en-US" altLang="zh-CN" smtClean="0"/>
              <a:t>n</a:t>
            </a:r>
            <a:r>
              <a:rPr lang="en-US" altLang="zh-CN" baseline="30000" smtClean="0"/>
              <a:t>2</a:t>
            </a:r>
            <a:r>
              <a:rPr lang="zh-CN" altLang="en-US" smtClean="0"/>
              <a:t>算法的好了</a:t>
            </a:r>
            <a:endParaRPr lang="en-US" altLang="zh-CN" smtClean="0"/>
          </a:p>
          <a:p>
            <a:r>
              <a:rPr lang="zh-CN" altLang="en-US" smtClean="0"/>
              <a:t>从后往前走</a:t>
            </a:r>
            <a:endParaRPr lang="en-US" altLang="zh-CN" smtClean="0"/>
          </a:p>
          <a:p>
            <a:r>
              <a:rPr lang="zh-CN" altLang="en-US" smtClean="0"/>
              <a:t>再开一个数组 每次向前走的时候记录下该元素所形成的最长上升子序列的下一个数的位置</a:t>
            </a:r>
            <a:endParaRPr lang="en-US" altLang="zh-CN" smtClean="0"/>
          </a:p>
          <a:p>
            <a:r>
              <a:rPr lang="zh-CN" altLang="en-US" smtClean="0"/>
              <a:t>最后从前往后输出就可以了</a:t>
            </a:r>
            <a:endParaRPr lang="en-US" altLang="zh-CN" smtClean="0"/>
          </a:p>
          <a:p>
            <a:r>
              <a:rPr lang="en-US" altLang="zh-CN" smtClean="0"/>
              <a:t>Very easy</a:t>
            </a:r>
            <a:endParaRPr lang="zh-CN" altLang="en-US"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p:txBody>
          <a:bodyPr/>
          <a:lstStyle/>
          <a:p>
            <a:r>
              <a:rPr lang="zh-CN" altLang="en-US" smtClean="0"/>
              <a:t>真</a:t>
            </a:r>
            <a:r>
              <a:rPr lang="en-US" altLang="zh-CN" smtClean="0"/>
              <a:t>·</a:t>
            </a:r>
            <a:r>
              <a:rPr lang="zh-CN" altLang="en-US" smtClean="0"/>
              <a:t>秘技</a:t>
            </a:r>
            <a:r>
              <a:rPr lang="en-US" altLang="zh-CN" smtClean="0"/>
              <a:t>·LIS·ExXe</a:t>
            </a:r>
            <a:endParaRPr lang="zh-CN" altLang="en-US" smtClean="0"/>
          </a:p>
        </p:txBody>
      </p:sp>
      <p:sp>
        <p:nvSpPr>
          <p:cNvPr id="30722" name="内容占位符 2"/>
          <p:cNvSpPr>
            <a:spLocks noGrp="1"/>
          </p:cNvSpPr>
          <p:nvPr>
            <p:ph idx="1"/>
          </p:nvPr>
        </p:nvSpPr>
        <p:spPr/>
        <p:txBody>
          <a:bodyPr/>
          <a:lstStyle/>
          <a:p>
            <a:r>
              <a:rPr lang="en-US" altLang="zh-CN" smtClean="0"/>
              <a:t>N</a:t>
            </a:r>
            <a:r>
              <a:rPr lang="zh-CN" altLang="en-US" smtClean="0"/>
              <a:t>最高三十万</a:t>
            </a:r>
            <a:endParaRPr lang="en-US" altLang="zh-CN" smtClean="0"/>
          </a:p>
          <a:p>
            <a:r>
              <a:rPr lang="zh-CN" altLang="en-US" smtClean="0"/>
              <a:t>还是要求输出一个解</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endParaRPr lang="zh-CN" altLang="en-US" smtClean="0"/>
          </a:p>
        </p:txBody>
      </p:sp>
      <p:sp>
        <p:nvSpPr>
          <p:cNvPr id="31746" name="内容占位符 2"/>
          <p:cNvSpPr>
            <a:spLocks noGrp="1"/>
          </p:cNvSpPr>
          <p:nvPr>
            <p:ph idx="1"/>
          </p:nvPr>
        </p:nvSpPr>
        <p:spPr/>
        <p:txBody>
          <a:bodyPr/>
          <a:lstStyle/>
          <a:p>
            <a:r>
              <a:rPr lang="zh-CN" altLang="en-US" smtClean="0"/>
              <a:t>显然 之前讨论</a:t>
            </a:r>
            <a:r>
              <a:rPr lang="en-US" altLang="zh-CN" smtClean="0"/>
              <a:t>Ex</a:t>
            </a:r>
            <a:r>
              <a:rPr lang="zh-CN" altLang="en-US" smtClean="0"/>
              <a:t>算法时新开的那个数组不能使用了</a:t>
            </a:r>
            <a:endParaRPr lang="en-US" altLang="zh-CN" smtClean="0"/>
          </a:p>
          <a:p>
            <a:r>
              <a:rPr lang="zh-CN" altLang="en-US" smtClean="0"/>
              <a:t>所以我们需要再开一个数组 但是 这个数组记录什么呢？</a:t>
            </a:r>
            <a:endParaRPr lang="en-US" altLang="zh-CN" smtClean="0"/>
          </a:p>
          <a:p>
            <a:endParaRPr lang="zh-CN" altLang="en-US"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p:txBody>
          <a:bodyPr/>
          <a:lstStyle/>
          <a:p>
            <a:r>
              <a:rPr lang="zh-CN" altLang="en-US" smtClean="0"/>
              <a:t>为什么是我讲</a:t>
            </a:r>
            <a:r>
              <a:rPr lang="en-US" altLang="zh-CN" smtClean="0"/>
              <a:t>LIS</a:t>
            </a:r>
            <a:r>
              <a:rPr lang="zh-CN" altLang="en-US" smtClean="0"/>
              <a:t>呢？</a:t>
            </a:r>
          </a:p>
        </p:txBody>
      </p:sp>
      <p:pic>
        <p:nvPicPr>
          <p:cNvPr id="5" name="内容占位符 4"/>
          <p:cNvPicPr>
            <a:picLocks noGrp="1" noChangeAspect="1"/>
          </p:cNvPicPr>
          <p:nvPr>
            <p:ph idx="1"/>
          </p:nvPr>
        </p:nvPicPr>
        <p:blipFill>
          <a:blip r:embed="rId2"/>
          <a:srcRect/>
          <a:stretch>
            <a:fillRect/>
          </a:stretch>
        </p:blipFill>
        <p:spPr>
          <a:xfrm>
            <a:off x="2078038" y="2133600"/>
            <a:ext cx="7859712" cy="3552825"/>
          </a:xfrm>
        </p:spPr>
      </p:pic>
      <p:pic>
        <p:nvPicPr>
          <p:cNvPr id="7" name="图片 6"/>
          <p:cNvPicPr>
            <a:picLocks noChangeAspect="1"/>
          </p:cNvPicPr>
          <p:nvPr/>
        </p:nvPicPr>
        <p:blipFill>
          <a:blip r:embed="rId3"/>
          <a:srcRect/>
          <a:stretch>
            <a:fillRect/>
          </a:stretch>
        </p:blipFill>
        <p:spPr bwMode="auto">
          <a:xfrm>
            <a:off x="5305425" y="2947988"/>
            <a:ext cx="1581150" cy="962025"/>
          </a:xfrm>
          <a:prstGeom prst="rect">
            <a:avLst/>
          </a:prstGeom>
          <a:noFill/>
          <a:ln w="9525">
            <a:noFill/>
            <a:miter lim="800000"/>
            <a:headEnd/>
            <a:tailEnd/>
          </a:ln>
        </p:spPr>
      </p:pic>
      <p:pic>
        <p:nvPicPr>
          <p:cNvPr id="9" name="图片 8"/>
          <p:cNvPicPr>
            <a:picLocks noChangeAspect="1"/>
          </p:cNvPicPr>
          <p:nvPr/>
        </p:nvPicPr>
        <p:blipFill>
          <a:blip r:embed="rId4"/>
          <a:srcRect/>
          <a:stretch>
            <a:fillRect/>
          </a:stretch>
        </p:blipFill>
        <p:spPr bwMode="auto">
          <a:xfrm>
            <a:off x="3155950" y="2349500"/>
            <a:ext cx="5286375" cy="25320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p:txBody>
          <a:bodyPr/>
          <a:lstStyle/>
          <a:p>
            <a:endParaRPr lang="zh-CN" altLang="en-US" smtClean="0"/>
          </a:p>
        </p:txBody>
      </p:sp>
      <p:sp>
        <p:nvSpPr>
          <p:cNvPr id="32770" name="内容占位符 2"/>
          <p:cNvSpPr>
            <a:spLocks noGrp="1"/>
          </p:cNvSpPr>
          <p:nvPr>
            <p:ph idx="1"/>
          </p:nvPr>
        </p:nvSpPr>
        <p:spPr/>
        <p:txBody>
          <a:bodyPr/>
          <a:lstStyle/>
          <a:p>
            <a:r>
              <a:rPr lang="zh-CN" altLang="en-US" smtClean="0"/>
              <a:t>很神秘的 它会对应的记录每一个元素第一次出现在之前那个数组中的所在的位置</a:t>
            </a:r>
            <a:endParaRPr lang="en-US" altLang="zh-CN" smtClean="0"/>
          </a:p>
          <a:p>
            <a:r>
              <a:rPr lang="zh-CN" altLang="en-US" smtClean="0"/>
              <a:t>比如说</a:t>
            </a:r>
            <a:r>
              <a:rPr lang="en-US" altLang="zh-CN" smtClean="0"/>
              <a:t>1</a:t>
            </a:r>
            <a:r>
              <a:rPr lang="zh-CN" altLang="en-US" smtClean="0"/>
              <a:t> </a:t>
            </a:r>
            <a:r>
              <a:rPr lang="en-US" altLang="zh-CN" smtClean="0"/>
              <a:t>4</a:t>
            </a:r>
            <a:r>
              <a:rPr lang="zh-CN" altLang="en-US" smtClean="0"/>
              <a:t> </a:t>
            </a:r>
            <a:r>
              <a:rPr lang="en-US" altLang="zh-CN" smtClean="0"/>
              <a:t>3</a:t>
            </a:r>
            <a:r>
              <a:rPr lang="zh-CN" altLang="en-US" smtClean="0"/>
              <a:t> </a:t>
            </a:r>
            <a:r>
              <a:rPr lang="en-US" altLang="zh-CN" smtClean="0"/>
              <a:t>5</a:t>
            </a:r>
            <a:r>
              <a:rPr lang="zh-CN" altLang="en-US" smtClean="0"/>
              <a:t> </a:t>
            </a:r>
            <a:r>
              <a:rPr lang="en-US" altLang="zh-CN" smtClean="0"/>
              <a:t>6</a:t>
            </a:r>
            <a:r>
              <a:rPr lang="zh-CN" altLang="en-US" smtClean="0"/>
              <a:t> </a:t>
            </a:r>
            <a:r>
              <a:rPr lang="en-US" altLang="zh-CN" smtClean="0"/>
              <a:t>7</a:t>
            </a:r>
            <a:r>
              <a:rPr lang="zh-CN" altLang="en-US" smtClean="0"/>
              <a:t> </a:t>
            </a:r>
            <a:r>
              <a:rPr lang="en-US" altLang="zh-CN" smtClean="0"/>
              <a:t>3</a:t>
            </a:r>
          </a:p>
          <a:p>
            <a:r>
              <a:rPr lang="zh-CN" altLang="en-US" smtClean="0"/>
              <a:t>这串序列所对应的</a:t>
            </a:r>
            <a:r>
              <a:rPr lang="en-US" altLang="zh-CN" smtClean="0"/>
              <a:t>Ex</a:t>
            </a:r>
            <a:r>
              <a:rPr lang="zh-CN" altLang="en-US" smtClean="0"/>
              <a:t>解法数组应该是</a:t>
            </a:r>
            <a:endParaRPr lang="en-US" altLang="zh-CN" smtClean="0"/>
          </a:p>
          <a:p>
            <a:r>
              <a:rPr lang="zh-CN" altLang="en-US" smtClean="0"/>
              <a:t>这样的</a:t>
            </a:r>
            <a:r>
              <a:rPr lang="en-US" altLang="zh-CN" smtClean="0"/>
              <a:t>1 3 5 6 7 </a:t>
            </a:r>
            <a:r>
              <a:rPr lang="zh-CN" altLang="en-US" smtClean="0"/>
              <a:t> 那么对于现在这个数组 它应该是</a:t>
            </a:r>
            <a:endParaRPr lang="en-US" altLang="zh-CN" smtClean="0"/>
          </a:p>
          <a:p>
            <a:r>
              <a:rPr lang="zh-CN" altLang="en-US" smtClean="0"/>
              <a:t>这样的</a:t>
            </a:r>
            <a:r>
              <a:rPr lang="en-US" altLang="zh-CN" smtClean="0"/>
              <a:t>1 2 2 3 4 5 2</a:t>
            </a:r>
          </a:p>
          <a:p>
            <a:r>
              <a:rPr lang="zh-CN" altLang="en-US" smtClean="0"/>
              <a:t>发现了什么没有？</a:t>
            </a:r>
            <a:endParaRPr lang="en-US" altLang="zh-CN"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p:txBody>
          <a:bodyPr/>
          <a:lstStyle/>
          <a:p>
            <a:endParaRPr lang="zh-CN" altLang="en-US" smtClean="0"/>
          </a:p>
        </p:txBody>
      </p:sp>
      <p:sp>
        <p:nvSpPr>
          <p:cNvPr id="33794" name="内容占位符 2"/>
          <p:cNvSpPr>
            <a:spLocks noGrp="1"/>
          </p:cNvSpPr>
          <p:nvPr>
            <p:ph idx="1"/>
          </p:nvPr>
        </p:nvSpPr>
        <p:spPr/>
        <p:txBody>
          <a:bodyPr/>
          <a:lstStyle/>
          <a:p>
            <a:r>
              <a:rPr lang="zh-CN" altLang="en-US" smtClean="0"/>
              <a:t>我们可以从后往前枚举这个新数组 然后同时我们也有</a:t>
            </a:r>
            <a:r>
              <a:rPr lang="en-US" altLang="zh-CN" smtClean="0"/>
              <a:t>LIS</a:t>
            </a:r>
            <a:r>
              <a:rPr lang="zh-CN" altLang="en-US" smtClean="0"/>
              <a:t>的长度 </a:t>
            </a:r>
            <a:r>
              <a:rPr lang="en-US" altLang="zh-CN" smtClean="0"/>
              <a:t>k</a:t>
            </a:r>
          </a:p>
          <a:p>
            <a:r>
              <a:rPr lang="zh-CN" altLang="en-US" smtClean="0"/>
              <a:t>每次找到与</a:t>
            </a:r>
            <a:r>
              <a:rPr lang="en-US" altLang="zh-CN" smtClean="0"/>
              <a:t>k</a:t>
            </a:r>
            <a:r>
              <a:rPr lang="zh-CN" altLang="en-US" smtClean="0"/>
              <a:t>相同的数 记录位置 然后</a:t>
            </a:r>
            <a:r>
              <a:rPr lang="en-US" altLang="zh-CN" smtClean="0"/>
              <a:t> k-1 </a:t>
            </a:r>
            <a:r>
              <a:rPr lang="zh-CN" altLang="en-US" smtClean="0"/>
              <a:t>继续找</a:t>
            </a:r>
            <a:endParaRPr lang="en-US" altLang="zh-CN" smtClean="0"/>
          </a:p>
          <a:p>
            <a:r>
              <a:rPr lang="zh-CN" altLang="en-US" smtClean="0"/>
              <a:t>最后我们所记录的所有位置倒过来从</a:t>
            </a:r>
            <a:r>
              <a:rPr lang="en-US" altLang="zh-CN" smtClean="0"/>
              <a:t>A</a:t>
            </a:r>
            <a:r>
              <a:rPr lang="zh-CN" altLang="en-US" smtClean="0"/>
              <a:t>里面拿 就是最后的解</a:t>
            </a:r>
            <a:endParaRPr lang="en-US" altLang="zh-CN" smtClean="0"/>
          </a:p>
          <a:p>
            <a:r>
              <a:rPr lang="zh-CN" altLang="en-US" smtClean="0"/>
              <a:t>如何倒过来？</a:t>
            </a:r>
            <a:endParaRPr lang="en-US" altLang="zh-CN" smtClean="0"/>
          </a:p>
          <a:p>
            <a:r>
              <a:rPr lang="zh-CN" altLang="en-US" smtClean="0"/>
              <a:t>解</a:t>
            </a:r>
            <a:r>
              <a:rPr lang="en-US" altLang="zh-CN" smtClean="0"/>
              <a:t>Ex</a:t>
            </a:r>
            <a:r>
              <a:rPr lang="zh-CN" altLang="en-US" smtClean="0"/>
              <a:t>的时候用的那个数组肯定没有用了吧</a:t>
            </a:r>
            <a:r>
              <a:rPr lang="en-US" altLang="zh-CN" smtClean="0"/>
              <a:t> </a:t>
            </a:r>
            <a:r>
              <a:rPr lang="zh-CN" altLang="en-US" smtClean="0"/>
              <a:t>拿来用就好</a:t>
            </a:r>
            <a:endParaRPr lang="en-US" altLang="zh-CN" smtClean="0"/>
          </a:p>
          <a:p>
            <a:r>
              <a:rPr lang="zh-CN" altLang="en-US" smtClean="0"/>
              <a:t>具体写法是这样的</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p:txBody>
          <a:bodyPr/>
          <a:lstStyle/>
          <a:p>
            <a:endParaRPr lang="zh-CN" altLang="en-US" smtClean="0"/>
          </a:p>
        </p:txBody>
      </p:sp>
      <p:pic>
        <p:nvPicPr>
          <p:cNvPr id="34818" name="内容占位符 3"/>
          <p:cNvPicPr>
            <a:picLocks noGrp="1" noChangeAspect="1"/>
          </p:cNvPicPr>
          <p:nvPr>
            <p:ph idx="1"/>
          </p:nvPr>
        </p:nvPicPr>
        <p:blipFill>
          <a:blip r:embed="rId2"/>
          <a:srcRect/>
          <a:stretch>
            <a:fillRect/>
          </a:stretch>
        </p:blipFill>
        <p:spPr>
          <a:xfrm>
            <a:off x="0" y="0"/>
            <a:ext cx="4192588" cy="6513513"/>
          </a:xfrm>
        </p:spPr>
      </p:pic>
      <p:sp>
        <p:nvSpPr>
          <p:cNvPr id="34819" name="文本框 4"/>
          <p:cNvSpPr txBox="1">
            <a:spLocks noChangeArrowheads="1"/>
          </p:cNvSpPr>
          <p:nvPr/>
        </p:nvSpPr>
        <p:spPr bwMode="auto">
          <a:xfrm>
            <a:off x="4502150" y="344488"/>
            <a:ext cx="7075488" cy="1200150"/>
          </a:xfrm>
          <a:prstGeom prst="rect">
            <a:avLst/>
          </a:prstGeom>
          <a:noFill/>
          <a:ln w="9525">
            <a:noFill/>
            <a:miter lim="800000"/>
            <a:headEnd/>
            <a:tailEnd/>
          </a:ln>
        </p:spPr>
        <p:txBody>
          <a:bodyPr>
            <a:spAutoFit/>
          </a:bodyPr>
          <a:lstStyle/>
          <a:p>
            <a:r>
              <a:rPr lang="zh-CN" altLang="en-US">
                <a:latin typeface="等线"/>
                <a:ea typeface="等线"/>
              </a:rPr>
              <a:t>其中 </a:t>
            </a:r>
            <a:r>
              <a:rPr lang="en-US" altLang="zh-CN">
                <a:latin typeface="等线"/>
                <a:ea typeface="等线"/>
              </a:rPr>
              <a:t>a</a:t>
            </a:r>
            <a:r>
              <a:rPr lang="zh-CN" altLang="en-US">
                <a:latin typeface="等线"/>
                <a:ea typeface="等线"/>
              </a:rPr>
              <a:t>数组即题目中所说的</a:t>
            </a:r>
            <a:r>
              <a:rPr lang="en-US" altLang="zh-CN">
                <a:latin typeface="等线"/>
                <a:ea typeface="等线"/>
              </a:rPr>
              <a:t>A</a:t>
            </a:r>
            <a:r>
              <a:rPr lang="zh-CN" altLang="en-US">
                <a:latin typeface="等线"/>
                <a:ea typeface="等线"/>
              </a:rPr>
              <a:t>数组</a:t>
            </a:r>
            <a:endParaRPr lang="en-US" altLang="zh-CN">
              <a:latin typeface="等线"/>
              <a:ea typeface="等线"/>
            </a:endParaRPr>
          </a:p>
          <a:p>
            <a:r>
              <a:rPr lang="en-US" altLang="zh-CN">
                <a:latin typeface="等线"/>
                <a:ea typeface="等线"/>
              </a:rPr>
              <a:t>        b</a:t>
            </a:r>
            <a:r>
              <a:rPr lang="zh-CN" altLang="en-US">
                <a:latin typeface="等线"/>
                <a:ea typeface="等线"/>
              </a:rPr>
              <a:t>数组为解</a:t>
            </a:r>
            <a:r>
              <a:rPr lang="en-US" altLang="zh-CN">
                <a:latin typeface="等线"/>
                <a:ea typeface="等线"/>
              </a:rPr>
              <a:t>Ex</a:t>
            </a:r>
            <a:r>
              <a:rPr lang="zh-CN" altLang="en-US">
                <a:latin typeface="等线"/>
                <a:ea typeface="等线"/>
              </a:rPr>
              <a:t>所需数组</a:t>
            </a:r>
            <a:endParaRPr lang="en-US" altLang="zh-CN">
              <a:latin typeface="等线"/>
              <a:ea typeface="等线"/>
            </a:endParaRPr>
          </a:p>
          <a:p>
            <a:r>
              <a:rPr lang="en-US" altLang="zh-CN">
                <a:latin typeface="等线"/>
                <a:ea typeface="等线"/>
              </a:rPr>
              <a:t>        c</a:t>
            </a:r>
            <a:r>
              <a:rPr lang="zh-CN" altLang="en-US">
                <a:latin typeface="等线"/>
                <a:ea typeface="等线"/>
              </a:rPr>
              <a:t>数组为之前所提到的数组</a:t>
            </a:r>
            <a:endParaRPr lang="en-US" altLang="zh-CN">
              <a:latin typeface="等线"/>
              <a:ea typeface="等线"/>
            </a:endParaRPr>
          </a:p>
          <a:p>
            <a:r>
              <a:rPr lang="en-US" altLang="zh-CN">
                <a:latin typeface="等线"/>
                <a:ea typeface="等线"/>
              </a:rPr>
              <a:t>bs</a:t>
            </a:r>
            <a:r>
              <a:rPr lang="zh-CN" altLang="en-US">
                <a:latin typeface="等线"/>
                <a:ea typeface="等线"/>
              </a:rPr>
              <a:t>还是那个</a:t>
            </a:r>
            <a:r>
              <a:rPr lang="en-US" altLang="zh-CN">
                <a:latin typeface="等线"/>
                <a:ea typeface="等线"/>
              </a:rPr>
              <a:t>bs</a:t>
            </a:r>
            <a:endParaRPr lang="zh-CN" altLang="en-US">
              <a:latin typeface="等线"/>
              <a:ea typeface="等线"/>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p:cNvSpPr>
          <p:nvPr>
            <p:ph type="title"/>
          </p:nvPr>
        </p:nvSpPr>
        <p:spPr/>
        <p:txBody>
          <a:bodyPr/>
          <a:lstStyle/>
          <a:p>
            <a:endParaRPr lang="zh-CN" altLang="en-US" smtClean="0"/>
          </a:p>
        </p:txBody>
      </p:sp>
      <p:sp>
        <p:nvSpPr>
          <p:cNvPr id="35842" name="内容占位符 2"/>
          <p:cNvSpPr>
            <a:spLocks noGrp="1"/>
          </p:cNvSpPr>
          <p:nvPr>
            <p:ph idx="1"/>
          </p:nvPr>
        </p:nvSpPr>
        <p:spPr/>
        <p:txBody>
          <a:bodyPr/>
          <a:lstStyle/>
          <a:p>
            <a:r>
              <a:rPr lang="zh-CN" altLang="en-US" smtClean="0"/>
              <a:t>然后我又开始测试了</a:t>
            </a:r>
            <a:endParaRPr lang="en-US" altLang="zh-CN" smtClean="0"/>
          </a:p>
          <a:p>
            <a:endParaRPr lang="en-US" altLang="zh-CN" smtClean="0"/>
          </a:p>
          <a:p>
            <a:endParaRPr lang="en-US" altLang="zh-CN" smtClean="0"/>
          </a:p>
        </p:txBody>
      </p:sp>
      <p:sp>
        <p:nvSpPr>
          <p:cNvPr id="4" name="文本框 3"/>
          <p:cNvSpPr txBox="1">
            <a:spLocks noChangeArrowheads="1"/>
          </p:cNvSpPr>
          <p:nvPr/>
        </p:nvSpPr>
        <p:spPr bwMode="auto">
          <a:xfrm>
            <a:off x="838200" y="3095625"/>
            <a:ext cx="8629650" cy="1373188"/>
          </a:xfrm>
          <a:prstGeom prst="rect">
            <a:avLst/>
          </a:prstGeom>
          <a:noFill/>
          <a:ln w="9525">
            <a:noFill/>
            <a:miter lim="800000"/>
            <a:headEnd/>
            <a:tailEnd/>
          </a:ln>
        </p:spPr>
        <p:txBody>
          <a:bodyPr>
            <a:spAutoFit/>
          </a:bodyPr>
          <a:lstStyle/>
          <a:p>
            <a:endParaRPr lang="en-US" altLang="zh-CN" sz="2800">
              <a:latin typeface="等线"/>
              <a:ea typeface="等线"/>
            </a:endParaRPr>
          </a:p>
          <a:p>
            <a:r>
              <a:rPr lang="zh-CN" altLang="en-US" sz="2800">
                <a:latin typeface="等线"/>
                <a:ea typeface="等线"/>
              </a:rPr>
              <a:t>毕竟是</a:t>
            </a:r>
            <a:r>
              <a:rPr lang="en-US" altLang="zh-CN" sz="2800">
                <a:latin typeface="等线"/>
                <a:ea typeface="等线"/>
              </a:rPr>
              <a:t>nlogn</a:t>
            </a:r>
          </a:p>
          <a:p>
            <a:r>
              <a:rPr lang="zh-CN" altLang="en-US" sz="2800">
                <a:latin typeface="等线"/>
                <a:ea typeface="等线"/>
              </a:rPr>
              <a:t>依然能跑进</a:t>
            </a:r>
            <a:r>
              <a:rPr lang="en-US" altLang="zh-CN" sz="2800">
                <a:latin typeface="等线"/>
                <a:ea typeface="等线"/>
              </a:rPr>
              <a:t>1s</a:t>
            </a:r>
            <a:endParaRPr lang="zh-CN" altLang="en-US" sz="2800">
              <a:latin typeface="等线"/>
              <a:ea typeface="等线"/>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p:txBody>
          <a:bodyPr/>
          <a:lstStyle/>
          <a:p>
            <a:r>
              <a:rPr lang="zh-CN" altLang="en-US" smtClean="0"/>
              <a:t>习题 </a:t>
            </a:r>
            <a:r>
              <a:rPr lang="en-US" altLang="zh-CN" smtClean="0"/>
              <a:t>CodeVS 2188</a:t>
            </a:r>
            <a:endParaRPr lang="zh-CN" altLang="en-US" smtClean="0"/>
          </a:p>
        </p:txBody>
      </p:sp>
      <p:sp>
        <p:nvSpPr>
          <p:cNvPr id="36866" name="内容占位符 2"/>
          <p:cNvSpPr>
            <a:spLocks noGrp="1"/>
          </p:cNvSpPr>
          <p:nvPr>
            <p:ph idx="1"/>
          </p:nvPr>
        </p:nvSpPr>
        <p:spPr/>
        <p:txBody>
          <a:bodyPr/>
          <a:lstStyle/>
          <a:p>
            <a:r>
              <a:rPr lang="en-US" altLang="zh-CN" smtClean="0"/>
              <a:t>LIS</a:t>
            </a:r>
            <a:r>
              <a:rPr lang="zh-CN" altLang="en-US" smtClean="0"/>
              <a:t>问题是最经典的动态规划基础问题之一。如果要求一个满足一定条件的最长上升子序列，你还能解决吗？</a:t>
            </a:r>
          </a:p>
          <a:p>
            <a:r>
              <a:rPr lang="zh-CN" altLang="en-US" smtClean="0"/>
              <a:t>    给出一个长度为</a:t>
            </a:r>
            <a:r>
              <a:rPr lang="en-US" altLang="zh-CN" smtClean="0"/>
              <a:t>N</a:t>
            </a:r>
            <a:r>
              <a:rPr lang="zh-CN" altLang="en-US" smtClean="0"/>
              <a:t>整数序列，请求出它的包含第</a:t>
            </a:r>
            <a:r>
              <a:rPr lang="en-US" altLang="zh-CN" smtClean="0"/>
              <a:t>K</a:t>
            </a:r>
            <a:r>
              <a:rPr lang="zh-CN" altLang="en-US" smtClean="0"/>
              <a:t>个元素的最长上升子序列。</a:t>
            </a:r>
          </a:p>
          <a:p>
            <a:r>
              <a:rPr lang="zh-CN" altLang="en-US" smtClean="0"/>
              <a:t>    例如：对于长度为</a:t>
            </a:r>
            <a:r>
              <a:rPr lang="en-US" altLang="zh-CN" smtClean="0"/>
              <a:t>6</a:t>
            </a:r>
            <a:r>
              <a:rPr lang="zh-CN" altLang="en-US" smtClean="0"/>
              <a:t>的序列</a:t>
            </a:r>
            <a:r>
              <a:rPr lang="en-US" altLang="zh-CN" smtClean="0"/>
              <a:t>&lt;2,7,3,4,8,5&gt;</a:t>
            </a:r>
            <a:r>
              <a:rPr lang="zh-CN" altLang="en-US" smtClean="0"/>
              <a:t>，它的最长上升子序列为</a:t>
            </a:r>
            <a:r>
              <a:rPr lang="en-US" altLang="zh-CN" smtClean="0"/>
              <a:t>&lt;2,3,4,5&gt;</a:t>
            </a:r>
            <a:r>
              <a:rPr lang="zh-CN" altLang="en-US" smtClean="0"/>
              <a:t>，但如果限制一定要包含第</a:t>
            </a:r>
            <a:r>
              <a:rPr lang="en-US" altLang="zh-CN" smtClean="0"/>
              <a:t>2</a:t>
            </a:r>
            <a:r>
              <a:rPr lang="zh-CN" altLang="en-US" smtClean="0"/>
              <a:t>个元素，那么满足此要求的最长上升子序列就只能是</a:t>
            </a:r>
            <a:r>
              <a:rPr lang="en-US" altLang="zh-CN" smtClean="0"/>
              <a:t>&lt;2,7,8&gt;</a:t>
            </a:r>
            <a:r>
              <a:rPr lang="zh-CN" altLang="en-US" smtClean="0"/>
              <a:t>了。</a:t>
            </a:r>
          </a:p>
          <a:p>
            <a:endParaRPr lang="en-US" altLang="zh-CN" smtClean="0"/>
          </a:p>
          <a:p>
            <a:r>
              <a:rPr lang="pt-BR" altLang="zh-CN" smtClean="0"/>
              <a:t>0&lt;n&lt;=200000</a:t>
            </a:r>
            <a:r>
              <a:rPr lang="zh-CN" altLang="pt-BR" smtClean="0"/>
              <a:t>，</a:t>
            </a:r>
            <a:r>
              <a:rPr lang="pt-BR" altLang="zh-CN" smtClean="0"/>
              <a:t>0&lt;k&lt;=n</a:t>
            </a:r>
            <a:endParaRPr lang="zh-CN" altLang="en-US"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p:cNvSpPr>
          <p:nvPr>
            <p:ph type="title"/>
          </p:nvPr>
        </p:nvSpPr>
        <p:spPr/>
        <p:txBody>
          <a:bodyPr/>
          <a:lstStyle/>
          <a:p>
            <a:r>
              <a:rPr lang="zh-CN" altLang="en-US" smtClean="0"/>
              <a:t>另：一道简单的题</a:t>
            </a:r>
          </a:p>
        </p:txBody>
      </p:sp>
      <p:sp>
        <p:nvSpPr>
          <p:cNvPr id="37890" name="内容占位符 2"/>
          <p:cNvSpPr>
            <a:spLocks noGrp="1"/>
          </p:cNvSpPr>
          <p:nvPr>
            <p:ph idx="1"/>
          </p:nvPr>
        </p:nvSpPr>
        <p:spPr/>
        <p:txBody>
          <a:bodyPr/>
          <a:lstStyle/>
          <a:p>
            <a:r>
              <a:rPr lang="en-US" altLang="zh-CN" smtClean="0"/>
              <a:t>cogs </a:t>
            </a:r>
            <a:r>
              <a:rPr lang="zh-CN" altLang="en-US" smtClean="0"/>
              <a:t>题目</a:t>
            </a:r>
            <a:r>
              <a:rPr lang="en-US" altLang="zh-CN" smtClean="0"/>
              <a:t>id</a:t>
            </a:r>
            <a:r>
              <a:rPr lang="zh-CN" altLang="en-US" smtClean="0"/>
              <a:t>为</a:t>
            </a:r>
            <a:r>
              <a:rPr lang="en-US" altLang="zh-CN" smtClean="0"/>
              <a:t>2924</a:t>
            </a:r>
            <a:endParaRPr lang="zh-CN" altLang="en-US"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p:txBody>
          <a:bodyPr/>
          <a:lstStyle/>
          <a:p>
            <a:r>
              <a:rPr lang="en-US" altLang="zh-CN" smtClean="0"/>
              <a:t>cogs: 1398 </a:t>
            </a:r>
            <a:r>
              <a:rPr lang="zh-CN" altLang="en-US" smtClean="0"/>
              <a:t>最长上升子序列</a:t>
            </a:r>
          </a:p>
        </p:txBody>
      </p:sp>
      <p:sp>
        <p:nvSpPr>
          <p:cNvPr id="15362" name="内容占位符 2"/>
          <p:cNvSpPr>
            <a:spLocks noGrp="1"/>
          </p:cNvSpPr>
          <p:nvPr>
            <p:ph idx="1"/>
          </p:nvPr>
        </p:nvSpPr>
        <p:spPr/>
        <p:txBody>
          <a:bodyPr/>
          <a:lstStyle/>
          <a:p>
            <a:r>
              <a:rPr lang="zh-CN" altLang="en-US" smtClean="0"/>
              <a:t>设有整数序列</a:t>
            </a:r>
            <a:r>
              <a:rPr lang="en-US" altLang="zh-CN" smtClean="0"/>
              <a:t>A[1],A[2],A[3],…,A[n]</a:t>
            </a:r>
            <a:r>
              <a:rPr lang="zh-CN" altLang="en-US" smtClean="0"/>
              <a:t>，若存在下标</a:t>
            </a:r>
            <a:r>
              <a:rPr lang="en-US" altLang="zh-CN" smtClean="0"/>
              <a:t>i</a:t>
            </a:r>
            <a:r>
              <a:rPr lang="en-US" altLang="zh-CN" baseline="-25000" smtClean="0"/>
              <a:t>1</a:t>
            </a:r>
            <a:r>
              <a:rPr lang="en-US" altLang="zh-CN" smtClean="0"/>
              <a:t>&lt;i</a:t>
            </a:r>
            <a:r>
              <a:rPr lang="en-US" altLang="zh-CN" baseline="-25000" smtClean="0"/>
              <a:t>2</a:t>
            </a:r>
            <a:r>
              <a:rPr lang="en-US" altLang="zh-CN" smtClean="0"/>
              <a:t>&lt;i</a:t>
            </a:r>
            <a:r>
              <a:rPr lang="en-US" altLang="zh-CN" baseline="-25000" smtClean="0"/>
              <a:t>3</a:t>
            </a:r>
            <a:r>
              <a:rPr lang="en-US" altLang="zh-CN" smtClean="0"/>
              <a:t>&lt;…&lt;i</a:t>
            </a:r>
            <a:r>
              <a:rPr lang="en-US" altLang="zh-CN" baseline="-25000" smtClean="0"/>
              <a:t>n</a:t>
            </a:r>
            <a:r>
              <a:rPr lang="zh-CN" altLang="en-US" smtClean="0"/>
              <a:t>，且</a:t>
            </a:r>
            <a:r>
              <a:rPr lang="en-US" altLang="zh-CN" smtClean="0"/>
              <a:t>A[i</a:t>
            </a:r>
            <a:r>
              <a:rPr lang="en-US" altLang="zh-CN" baseline="-25000" smtClean="0"/>
              <a:t>1</a:t>
            </a:r>
            <a:r>
              <a:rPr lang="en-US" altLang="zh-CN" smtClean="0"/>
              <a:t>]&lt;A[i</a:t>
            </a:r>
            <a:r>
              <a:rPr lang="en-US" altLang="zh-CN" baseline="-25000" smtClean="0"/>
              <a:t>2</a:t>
            </a:r>
            <a:r>
              <a:rPr lang="en-US" altLang="zh-CN" smtClean="0"/>
              <a:t>]&lt;A[i</a:t>
            </a:r>
            <a:r>
              <a:rPr lang="en-US" altLang="zh-CN" baseline="-25000" smtClean="0"/>
              <a:t>3</a:t>
            </a:r>
            <a:r>
              <a:rPr lang="en-US" altLang="zh-CN" smtClean="0"/>
              <a:t>]&lt;…&lt;A[i</a:t>
            </a:r>
            <a:r>
              <a:rPr lang="en-US" altLang="zh-CN" baseline="-25000" smtClean="0"/>
              <a:t>n</a:t>
            </a:r>
            <a:r>
              <a:rPr lang="en-US" altLang="zh-CN" smtClean="0"/>
              <a:t>]</a:t>
            </a:r>
            <a:r>
              <a:rPr lang="zh-CN" altLang="en-US" smtClean="0"/>
              <a:t>，则称 序列</a:t>
            </a:r>
            <a:r>
              <a:rPr lang="en-US" altLang="zh-CN" smtClean="0"/>
              <a:t>A[1],A[2],A[3],…,A[n]</a:t>
            </a:r>
            <a:r>
              <a:rPr lang="zh-CN" altLang="en-US" smtClean="0"/>
              <a:t>中有长度为</a:t>
            </a:r>
            <a:r>
              <a:rPr lang="en-US" altLang="zh-CN" smtClean="0"/>
              <a:t>n</a:t>
            </a:r>
            <a:r>
              <a:rPr lang="zh-CN" altLang="en-US" smtClean="0"/>
              <a:t>的上升子序列</a:t>
            </a:r>
            <a:r>
              <a:rPr lang="en-US" altLang="zh-CN" smtClean="0"/>
              <a:t>A[i</a:t>
            </a:r>
            <a:r>
              <a:rPr lang="en-US" altLang="zh-CN" baseline="-25000" smtClean="0"/>
              <a:t>1</a:t>
            </a:r>
            <a:r>
              <a:rPr lang="en-US" altLang="zh-CN" smtClean="0"/>
              <a:t>] , A[i</a:t>
            </a:r>
            <a:r>
              <a:rPr lang="en-US" altLang="zh-CN" baseline="-25000" smtClean="0"/>
              <a:t>2</a:t>
            </a:r>
            <a:r>
              <a:rPr lang="en-US" altLang="zh-CN" smtClean="0"/>
              <a:t>] ,A[i</a:t>
            </a:r>
            <a:r>
              <a:rPr lang="en-US" altLang="zh-CN" baseline="-25000" smtClean="0"/>
              <a:t>3</a:t>
            </a:r>
            <a:r>
              <a:rPr lang="en-US" altLang="zh-CN" smtClean="0"/>
              <a:t>] ,…,A[i</a:t>
            </a:r>
            <a:r>
              <a:rPr lang="en-US" altLang="zh-CN" baseline="-25000" smtClean="0"/>
              <a:t>n</a:t>
            </a:r>
            <a:r>
              <a:rPr lang="en-US" altLang="zh-CN" smtClean="0"/>
              <a:t>]</a:t>
            </a:r>
            <a:r>
              <a:rPr lang="zh-CN" altLang="en-US" smtClean="0"/>
              <a:t>。</a:t>
            </a:r>
          </a:p>
          <a:p>
            <a:r>
              <a:rPr lang="zh-CN" altLang="en-US" smtClean="0"/>
              <a:t>请编程计算指定序列的最长上升子序列长度。</a:t>
            </a:r>
          </a:p>
          <a:p>
            <a:r>
              <a:rPr lang="zh-CN" altLang="en-US" smtClean="0"/>
              <a:t>输入一个整数</a:t>
            </a:r>
            <a:r>
              <a:rPr lang="en-US" altLang="zh-CN" smtClean="0"/>
              <a:t>n </a:t>
            </a:r>
            <a:r>
              <a:rPr lang="zh-CN" altLang="en-US" smtClean="0"/>
              <a:t>之后是</a:t>
            </a:r>
            <a:r>
              <a:rPr lang="en-US" altLang="zh-CN" smtClean="0"/>
              <a:t>n</a:t>
            </a:r>
            <a:r>
              <a:rPr lang="zh-CN" altLang="en-US" smtClean="0"/>
              <a:t>个整数</a:t>
            </a:r>
            <a:endParaRPr lang="en-US" altLang="zh-CN" smtClean="0"/>
          </a:p>
          <a:p>
            <a:r>
              <a:rPr lang="zh-CN" altLang="en-US" smtClean="0"/>
              <a:t>输出序列的最长上升子序列的长度</a:t>
            </a:r>
          </a:p>
          <a:p>
            <a:pPr>
              <a:lnSpc>
                <a:spcPct val="100000"/>
              </a:lnSpc>
              <a:spcBef>
                <a:spcPct val="0"/>
              </a:spcBef>
              <a:buFontTx/>
              <a:buNone/>
            </a:pPr>
            <a:r>
              <a:rPr lang="zh-CN" altLang="en-US" smtClean="0"/>
              <a:t>  其中 </a:t>
            </a:r>
            <a:r>
              <a:rPr lang="en-US" altLang="zh-CN" smtClean="0"/>
              <a:t>n&lt;1001 </a:t>
            </a:r>
            <a:r>
              <a:rPr lang="zh-CN" altLang="en-US" smtClean="0"/>
              <a:t>保证</a:t>
            </a:r>
            <a:r>
              <a:rPr lang="en-US" altLang="zh-CN" smtClean="0"/>
              <a:t>A[i]</a:t>
            </a:r>
            <a:r>
              <a:rPr lang="zh-CN" altLang="en-US" smtClean="0"/>
              <a:t>可以使用</a:t>
            </a:r>
            <a:r>
              <a:rPr lang="en-US" altLang="zh-CN" smtClean="0"/>
              <a:t>int</a:t>
            </a:r>
            <a:endParaRPr lang="zh-CN" altLang="en-US" smtClean="0"/>
          </a:p>
          <a:p>
            <a:pPr>
              <a:lnSpc>
                <a:spcPct val="100000"/>
              </a:lnSpc>
              <a:spcBef>
                <a:spcPct val="0"/>
              </a:spcBef>
              <a:buFontTx/>
              <a:buNone/>
            </a:pPr>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内容占位符 2"/>
          <p:cNvSpPr>
            <a:spLocks noGrp="1"/>
          </p:cNvSpPr>
          <p:nvPr>
            <p:ph idx="1"/>
          </p:nvPr>
        </p:nvSpPr>
        <p:spPr/>
        <p:txBody>
          <a:bodyPr/>
          <a:lstStyle/>
          <a:p>
            <a:pPr marL="0" indent="0">
              <a:buFont typeface="Arial" charset="0"/>
              <a:buNone/>
            </a:pPr>
            <a:r>
              <a:rPr lang="zh-CN" altLang="en-US" smtClean="0"/>
              <a:t>该题数据范围仅</a:t>
            </a:r>
            <a:r>
              <a:rPr lang="en-US" altLang="zh-CN" smtClean="0"/>
              <a:t>1001</a:t>
            </a:r>
            <a:r>
              <a:rPr lang="zh-CN" altLang="en-US" smtClean="0"/>
              <a:t>以内 可以使用时间复杂度为</a:t>
            </a:r>
            <a:r>
              <a:rPr lang="en-US" altLang="zh-CN" smtClean="0"/>
              <a:t>θ(n</a:t>
            </a:r>
            <a:r>
              <a:rPr lang="en-US" altLang="zh-CN" baseline="30000" smtClean="0"/>
              <a:t>2</a:t>
            </a:r>
            <a:r>
              <a:rPr lang="en-US" altLang="zh-CN" smtClean="0"/>
              <a:t>)</a:t>
            </a:r>
            <a:r>
              <a:rPr lang="zh-CN" altLang="en-US" smtClean="0"/>
              <a:t>的算法。</a:t>
            </a:r>
            <a:endParaRPr lang="en-US" altLang="zh-CN" smtClean="0"/>
          </a:p>
          <a:p>
            <a:pPr marL="0" indent="0">
              <a:buFont typeface="Arial" charset="0"/>
              <a:buNone/>
            </a:pPr>
            <a:endParaRPr lang="en-US" altLang="zh-CN" smtClean="0"/>
          </a:p>
          <a:p>
            <a:pPr marL="0" indent="0">
              <a:buFont typeface="Arial" charset="0"/>
              <a:buNone/>
            </a:pPr>
            <a:r>
              <a:rPr lang="zh-CN" altLang="en-US" smtClean="0"/>
              <a:t>大致思路如下：</a:t>
            </a:r>
            <a:endParaRPr lang="en-US" altLang="zh-CN" smtClean="0"/>
          </a:p>
          <a:p>
            <a:pPr marL="0" indent="0">
              <a:buFont typeface="Arial" charset="0"/>
              <a:buNone/>
            </a:pPr>
            <a:r>
              <a:rPr lang="zh-CN" altLang="en-US" smtClean="0"/>
              <a:t>设</a:t>
            </a:r>
            <a:r>
              <a:rPr lang="en-US" altLang="zh-CN" smtClean="0"/>
              <a:t>dp[i]</a:t>
            </a:r>
            <a:r>
              <a:rPr lang="zh-CN" altLang="en-US" smtClean="0"/>
              <a:t>表示以下标为</a:t>
            </a:r>
            <a:r>
              <a:rPr lang="en-US" altLang="zh-CN" smtClean="0"/>
              <a:t>i</a:t>
            </a:r>
            <a:r>
              <a:rPr lang="zh-CN" altLang="en-US" smtClean="0"/>
              <a:t>的元素为终点所形成的最长上升子序列的长度 显然</a:t>
            </a:r>
            <a:r>
              <a:rPr lang="en-US" altLang="zh-CN" smtClean="0"/>
              <a:t>dp[1]=1</a:t>
            </a:r>
          </a:p>
          <a:p>
            <a:pPr marL="0" indent="0">
              <a:buFont typeface="Arial" charset="0"/>
              <a:buNone/>
            </a:pPr>
            <a:r>
              <a:rPr lang="zh-CN" altLang="en-US" smtClean="0"/>
              <a:t>从前往后枚举</a:t>
            </a:r>
            <a:r>
              <a:rPr lang="en-US" altLang="zh-CN" smtClean="0"/>
              <a:t>i </a:t>
            </a:r>
            <a:r>
              <a:rPr lang="zh-CN" altLang="en-US" smtClean="0"/>
              <a:t>对于每一个</a:t>
            </a:r>
            <a:r>
              <a:rPr lang="en-US" altLang="zh-CN" smtClean="0"/>
              <a:t>i </a:t>
            </a:r>
            <a:r>
              <a:rPr lang="zh-CN" altLang="en-US" smtClean="0"/>
              <a:t>从</a:t>
            </a:r>
            <a:r>
              <a:rPr lang="en-US" altLang="zh-CN" smtClean="0"/>
              <a:t>1~i</a:t>
            </a:r>
            <a:r>
              <a:rPr lang="zh-CN" altLang="en-US" smtClean="0"/>
              <a:t>枚举</a:t>
            </a:r>
            <a:r>
              <a:rPr lang="en-US" altLang="zh-CN" smtClean="0"/>
              <a:t>j </a:t>
            </a:r>
            <a:r>
              <a:rPr lang="zh-CN" altLang="en-US" smtClean="0"/>
              <a:t>每次枚举</a:t>
            </a:r>
            <a:r>
              <a:rPr lang="en-US" altLang="zh-CN" smtClean="0"/>
              <a:t>i</a:t>
            </a:r>
            <a:r>
              <a:rPr lang="zh-CN" altLang="en-US" smtClean="0"/>
              <a:t>时找出一个</a:t>
            </a:r>
            <a:r>
              <a:rPr lang="en-US" altLang="zh-CN" smtClean="0"/>
              <a:t>j</a:t>
            </a:r>
            <a:r>
              <a:rPr lang="zh-CN" altLang="en-US" smtClean="0"/>
              <a:t>使得</a:t>
            </a:r>
            <a:endParaRPr lang="en-US" altLang="zh-CN" smtClean="0"/>
          </a:p>
          <a:p>
            <a:pPr marL="0" indent="0">
              <a:buFont typeface="Arial" charset="0"/>
              <a:buNone/>
            </a:pPr>
            <a:r>
              <a:rPr lang="en-US" altLang="zh-CN" smtClean="0"/>
              <a:t>A[j]&lt;A[i]</a:t>
            </a:r>
            <a:r>
              <a:rPr lang="zh-CN" altLang="en-US" smtClean="0"/>
              <a:t>且</a:t>
            </a:r>
            <a:r>
              <a:rPr lang="en-US" altLang="zh-CN" smtClean="0"/>
              <a:t>dp[j]</a:t>
            </a:r>
            <a:r>
              <a:rPr lang="zh-CN" altLang="en-US" smtClean="0"/>
              <a:t>尽可能大</a:t>
            </a:r>
            <a:endParaRPr lang="en-US" altLang="zh-CN"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内容占位符 2"/>
          <p:cNvSpPr>
            <a:spLocks noGrp="1"/>
          </p:cNvSpPr>
          <p:nvPr>
            <p:ph idx="1"/>
          </p:nvPr>
        </p:nvSpPr>
        <p:spPr/>
        <p:txBody>
          <a:bodyPr/>
          <a:lstStyle/>
          <a:p>
            <a:pPr lvl="2"/>
            <a:r>
              <a:rPr lang="zh-CN" altLang="en-US" sz="2800" smtClean="0"/>
              <a:t>我相信老马一定给你们讲过什么是状态转移方程</a:t>
            </a:r>
            <a:endParaRPr lang="en-US" altLang="zh-CN" sz="2800" smtClean="0"/>
          </a:p>
          <a:p>
            <a:pPr lvl="2"/>
            <a:r>
              <a:rPr lang="zh-CN" altLang="en-US" sz="2800" smtClean="0"/>
              <a:t>所以</a:t>
            </a:r>
            <a:endParaRPr lang="en-US" altLang="zh-CN" sz="2800" smtClean="0"/>
          </a:p>
          <a:p>
            <a:pPr lvl="2"/>
            <a:r>
              <a:rPr lang="zh-CN" altLang="en-US" sz="2800" smtClean="0"/>
              <a:t>该问题的状态转移方程是</a:t>
            </a:r>
            <a:r>
              <a:rPr lang="en-US" altLang="zh-CN" sz="2800" smtClean="0"/>
              <a:t>:  dp[i]=max(dp[i],dp[j]+1) (1</a:t>
            </a:r>
            <a:r>
              <a:rPr lang="zh-CN" altLang="en-US" sz="2800" smtClean="0"/>
              <a:t>≤</a:t>
            </a:r>
            <a:r>
              <a:rPr lang="en-US" altLang="zh-CN" sz="2800" smtClean="0"/>
              <a:t>j&lt;i)</a:t>
            </a:r>
          </a:p>
          <a:p>
            <a:pPr lvl="2"/>
            <a:r>
              <a:rPr lang="zh-CN" altLang="en-US" sz="2800" smtClean="0"/>
              <a:t>最终结果输出</a:t>
            </a:r>
            <a:r>
              <a:rPr lang="en-US" altLang="zh-CN" sz="2800" smtClean="0"/>
              <a:t>dp</a:t>
            </a:r>
            <a:r>
              <a:rPr lang="zh-CN" altLang="en-US" sz="2800" smtClean="0"/>
              <a:t>数组中的最大值即可</a:t>
            </a:r>
            <a:endParaRPr lang="en-US" altLang="zh-CN" sz="2800" smtClean="0"/>
          </a:p>
          <a:p>
            <a:pPr lvl="2"/>
            <a:r>
              <a:rPr lang="zh-CN" altLang="en-US" sz="2800" smtClean="0"/>
              <a:t>时间复杂度是</a:t>
            </a:r>
            <a:r>
              <a:rPr lang="en-US" altLang="zh-CN" sz="2800" smtClean="0"/>
              <a:t>n</a:t>
            </a:r>
            <a:r>
              <a:rPr lang="en-US" altLang="zh-CN" sz="2800" baseline="30000" smtClean="0"/>
              <a:t>2</a:t>
            </a:r>
            <a:r>
              <a:rPr lang="zh-CN" altLang="en-US" sz="2800" smtClean="0"/>
              <a:t>，也就跑跑一千的数据量吧</a:t>
            </a:r>
            <a:endParaRPr lang="en-US" altLang="zh-CN" sz="2800" smtClean="0"/>
          </a:p>
          <a:p>
            <a:pPr lvl="2"/>
            <a:endParaRPr lang="en-US" altLang="zh-CN" sz="2800" smtClean="0"/>
          </a:p>
          <a:p>
            <a:pPr lvl="2"/>
            <a:r>
              <a:rPr lang="zh-CN" altLang="en-US" sz="2800" smtClean="0"/>
              <a:t>也可以从后往前推</a:t>
            </a:r>
            <a:r>
              <a:rPr lang="en-US" altLang="zh-CN" sz="2800" smtClean="0"/>
              <a:t> </a:t>
            </a:r>
            <a:r>
              <a:rPr lang="zh-CN" altLang="en-US" sz="2800" smtClean="0"/>
              <a:t>差不多的</a:t>
            </a:r>
            <a:r>
              <a:rPr lang="en-US" altLang="zh-CN" sz="2800" smtClean="0"/>
              <a:t> </a:t>
            </a:r>
            <a:r>
              <a:rPr lang="zh-CN" altLang="en-US" sz="2800" smtClean="0"/>
              <a:t>自己思考一下</a:t>
            </a:r>
            <a:endParaRPr lang="en-US" altLang="zh-CN" sz="280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p:txBody>
          <a:bodyPr/>
          <a:lstStyle/>
          <a:p>
            <a:r>
              <a:rPr lang="en-US" altLang="zh-CN" smtClean="0"/>
              <a:t>Code</a:t>
            </a:r>
            <a:r>
              <a:rPr lang="en-US" altLang="zh-CN" sz="3200" smtClean="0"/>
              <a:t> (</a:t>
            </a:r>
            <a:r>
              <a:rPr lang="zh-CN" altLang="en-US" sz="3200" smtClean="0"/>
              <a:t>这是我在前天懒得写</a:t>
            </a:r>
            <a:r>
              <a:rPr lang="en-US" altLang="zh-CN" sz="3200" smtClean="0"/>
              <a:t>n</a:t>
            </a:r>
            <a:r>
              <a:rPr lang="en-US" altLang="zh-CN" sz="3200" baseline="30000" smtClean="0"/>
              <a:t>2</a:t>
            </a:r>
            <a:r>
              <a:rPr lang="zh-CN" altLang="en-US" sz="3200" smtClean="0"/>
              <a:t>算法时找</a:t>
            </a:r>
            <a:r>
              <a:rPr lang="en-US" altLang="zh-CN" sz="3200" smtClean="0"/>
              <a:t>dhy</a:t>
            </a:r>
            <a:r>
              <a:rPr lang="zh-CN" altLang="en-US" sz="3200" smtClean="0"/>
              <a:t>学长要的）</a:t>
            </a:r>
            <a:endParaRPr lang="zh-CN" altLang="en-US" smtClean="0"/>
          </a:p>
        </p:txBody>
      </p:sp>
      <p:pic>
        <p:nvPicPr>
          <p:cNvPr id="18434" name="图片 3"/>
          <p:cNvPicPr>
            <a:picLocks noChangeAspect="1"/>
          </p:cNvPicPr>
          <p:nvPr/>
        </p:nvPicPr>
        <p:blipFill>
          <a:blip r:embed="rId2"/>
          <a:srcRect/>
          <a:stretch>
            <a:fillRect/>
          </a:stretch>
        </p:blipFill>
        <p:spPr bwMode="auto">
          <a:xfrm>
            <a:off x="2801938" y="1885950"/>
            <a:ext cx="6588125" cy="4230688"/>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title"/>
          </p:nvPr>
        </p:nvSpPr>
        <p:spPr/>
        <p:txBody>
          <a:bodyPr/>
          <a:lstStyle/>
          <a:p>
            <a:r>
              <a:rPr lang="zh-CN" altLang="en-US" smtClean="0"/>
              <a:t>最长上升子序列</a:t>
            </a:r>
            <a:r>
              <a:rPr lang="en-US" altLang="zh-CN" smtClean="0"/>
              <a:t>Ex</a:t>
            </a:r>
            <a:endParaRPr lang="zh-CN" altLang="en-US" smtClean="0"/>
          </a:p>
        </p:txBody>
      </p:sp>
      <p:sp>
        <p:nvSpPr>
          <p:cNvPr id="19458" name="内容占位符 2"/>
          <p:cNvSpPr>
            <a:spLocks noGrp="1"/>
          </p:cNvSpPr>
          <p:nvPr>
            <p:ph idx="1"/>
          </p:nvPr>
        </p:nvSpPr>
        <p:spPr/>
        <p:txBody>
          <a:bodyPr/>
          <a:lstStyle/>
          <a:p>
            <a:r>
              <a:rPr lang="zh-CN" altLang="en-US" smtClean="0"/>
              <a:t>题目描述同最长上升子序列</a:t>
            </a:r>
            <a:endParaRPr lang="en-US" altLang="zh-CN" smtClean="0"/>
          </a:p>
          <a:p>
            <a:r>
              <a:rPr lang="en-US" altLang="zh-CN" smtClean="0"/>
              <a:t>n&lt;500001</a:t>
            </a:r>
            <a:endParaRPr lang="zh-CN" altLang="en-US"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内容占位符 2"/>
          <p:cNvSpPr>
            <a:spLocks noGrp="1"/>
          </p:cNvSpPr>
          <p:nvPr>
            <p:ph idx="1"/>
          </p:nvPr>
        </p:nvSpPr>
        <p:spPr/>
        <p:txBody>
          <a:bodyPr/>
          <a:lstStyle/>
          <a:p>
            <a:r>
              <a:rPr lang="en-US" altLang="zh-CN" smtClean="0"/>
              <a:t>n</a:t>
            </a:r>
            <a:r>
              <a:rPr lang="zh-CN" altLang="en-US" smtClean="0"/>
              <a:t>可是五十万哦</a:t>
            </a:r>
            <a:endParaRPr lang="en-US" altLang="zh-CN" smtClean="0"/>
          </a:p>
          <a:p>
            <a:r>
              <a:rPr lang="zh-CN" altLang="en-US" smtClean="0"/>
              <a:t>不是一千哦</a:t>
            </a:r>
            <a:endParaRPr lang="en-US" altLang="zh-CN" smtClean="0"/>
          </a:p>
          <a:p>
            <a:r>
              <a:rPr lang="en-US" altLang="zh-CN" smtClean="0"/>
              <a:t>n</a:t>
            </a:r>
            <a:r>
              <a:rPr lang="en-US" altLang="zh-CN" baseline="30000" smtClean="0"/>
              <a:t>2</a:t>
            </a:r>
            <a:r>
              <a:rPr lang="zh-CN" altLang="en-US" smtClean="0"/>
              <a:t>算法可能要跑到几千几万秒哦</a:t>
            </a:r>
            <a:endParaRPr lang="en-US" altLang="zh-CN" smtClean="0"/>
          </a:p>
          <a:p>
            <a:r>
              <a:rPr lang="zh-CN" altLang="en-US" smtClean="0"/>
              <a:t>不带优化根本不可能做哦</a:t>
            </a:r>
            <a:endParaRPr lang="en-US" altLang="zh-CN"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p:txBody>
          <a:bodyPr/>
          <a:lstStyle/>
          <a:p>
            <a:r>
              <a:rPr lang="zh-CN" altLang="en-US" smtClean="0"/>
              <a:t>其实本来还想说一下对拍 但是</a:t>
            </a:r>
          </a:p>
        </p:txBody>
      </p:sp>
      <p:pic>
        <p:nvPicPr>
          <p:cNvPr id="5" name="内容占位符 4"/>
          <p:cNvPicPr>
            <a:picLocks noGrp="1" noChangeAspect="1"/>
          </p:cNvPicPr>
          <p:nvPr>
            <p:ph idx="1"/>
          </p:nvPr>
        </p:nvPicPr>
        <p:blipFill>
          <a:blip r:embed="rId2"/>
          <a:srcRect/>
          <a:stretch>
            <a:fillRect/>
          </a:stretch>
        </p:blipFill>
        <p:spPr>
          <a:xfrm>
            <a:off x="838200" y="1690688"/>
            <a:ext cx="5716588" cy="2420937"/>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1605</Words>
  <Application>Microsoft Office PowerPoint</Application>
  <PresentationFormat>自定义</PresentationFormat>
  <Paragraphs>103</Paragraphs>
  <Slides>25</Slides>
  <Notes>0</Notes>
  <HiddenSlides>0</HiddenSlides>
  <MMClips>0</MMClips>
  <ScaleCrop>false</ScaleCrop>
  <HeadingPairs>
    <vt:vector size="6" baseType="variant">
      <vt:variant>
        <vt:lpstr>已用的字体</vt:lpstr>
      </vt:variant>
      <vt:variant>
        <vt:i4>5</vt:i4>
      </vt:variant>
      <vt:variant>
        <vt:lpstr>演示文稿设计模板</vt:lpstr>
      </vt:variant>
      <vt:variant>
        <vt:i4>1</vt:i4>
      </vt:variant>
      <vt:variant>
        <vt:lpstr>幻灯片标题</vt:lpstr>
      </vt:variant>
      <vt:variant>
        <vt:i4>25</vt:i4>
      </vt:variant>
    </vt:vector>
  </HeadingPairs>
  <TitlesOfParts>
    <vt:vector size="31" baseType="lpstr">
      <vt:lpstr>等线</vt:lpstr>
      <vt:lpstr>Arial</vt:lpstr>
      <vt:lpstr>等线 Light</vt:lpstr>
      <vt:lpstr>Calibri</vt:lpstr>
      <vt:lpstr>宋体</vt:lpstr>
      <vt:lpstr>Office 主题​​</vt:lpstr>
      <vt:lpstr>LIS 最长上升子序列</vt:lpstr>
      <vt:lpstr>为什么是我讲LIS呢？</vt:lpstr>
      <vt:lpstr>cogs: 1398 最长上升子序列</vt:lpstr>
      <vt:lpstr>幻灯片 4</vt:lpstr>
      <vt:lpstr>幻灯片 5</vt:lpstr>
      <vt:lpstr>Code (这是我在前天懒得写n2算法时找dhy学长要的）</vt:lpstr>
      <vt:lpstr>最长上升子序列Ex</vt:lpstr>
      <vt:lpstr>幻灯片 8</vt:lpstr>
      <vt:lpstr>其实本来还想说一下对拍 但是</vt:lpstr>
      <vt:lpstr>幻灯片 10</vt:lpstr>
      <vt:lpstr>幻灯片 11</vt:lpstr>
      <vt:lpstr>幻灯片 12</vt:lpstr>
      <vt:lpstr>幻灯片 13</vt:lpstr>
      <vt:lpstr>Prove</vt:lpstr>
      <vt:lpstr>幻灯片 15</vt:lpstr>
      <vt:lpstr>秘技·最长上升子序列Xe</vt:lpstr>
      <vt:lpstr>幻灯片 17</vt:lpstr>
      <vt:lpstr>真·秘技·LIS·ExXe</vt:lpstr>
      <vt:lpstr>幻灯片 19</vt:lpstr>
      <vt:lpstr>幻灯片 20</vt:lpstr>
      <vt:lpstr>幻灯片 21</vt:lpstr>
      <vt:lpstr>幻灯片 22</vt:lpstr>
      <vt:lpstr>幻灯片 23</vt:lpstr>
      <vt:lpstr>习题 CodeVS 2188</vt:lpstr>
      <vt:lpstr>另：一道简单的题</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 最长上升子序列</dc:title>
  <dc:creator>jayde zhou</dc:creator>
  <cp:lastModifiedBy>微软用户</cp:lastModifiedBy>
  <cp:revision>21</cp:revision>
  <dcterms:created xsi:type="dcterms:W3CDTF">2018-03-31T13:55:22Z</dcterms:created>
  <dcterms:modified xsi:type="dcterms:W3CDTF">2018-04-01T10:58:17Z</dcterms:modified>
</cp:coreProperties>
</file>