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3" r:id="rId5"/>
    <p:sldId id="261" r:id="rId6"/>
    <p:sldId id="260" r:id="rId7"/>
    <p:sldId id="270" r:id="rId8"/>
    <p:sldId id="271" r:id="rId9"/>
    <p:sldId id="27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537"/>
  </p:normalViewPr>
  <p:slideViewPr>
    <p:cSldViewPr snapToGrid="0" snapToObjects="1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A0657-6250-BB49-A72D-74B05108405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C228-BD2B-6841-B6A1-7FAB86A29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这道题让画出双方各下一步的博弈树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EC228-BD2B-6841-B6A1-7FAB86A298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这道题里碰到循环情况就可以直接 </a:t>
            </a:r>
            <a:r>
              <a:rPr kumimoji="1" lang="en-US" altLang="zh-CN" sz="1200" dirty="0"/>
              <a:t>min(-1,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?)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-1,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min(1,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?)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EC228-BD2B-6841-B6A1-7FAB86A2983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第一题就是照着题目写出</a:t>
            </a:r>
            <a:r>
              <a:rPr kumimoji="1" lang="en-US" altLang="zh-CN" dirty="0"/>
              <a:t>n2</a:t>
            </a:r>
            <a:r>
              <a:rPr kumimoji="1" lang="zh-CN" altLang="en-US" dirty="0"/>
              <a:t>，然后在</a:t>
            </a:r>
            <a:r>
              <a:rPr kumimoji="1" lang="en-US" altLang="zh-CN" dirty="0"/>
              <a:t>n1</a:t>
            </a:r>
            <a:r>
              <a:rPr kumimoji="1" lang="zh-CN" altLang="en-US" dirty="0"/>
              <a:t>中替换掉</a:t>
            </a:r>
            <a:r>
              <a:rPr kumimoji="1" lang="en-US" altLang="zh-CN" dirty="0"/>
              <a:t>n2</a:t>
            </a:r>
            <a:r>
              <a:rPr kumimoji="1" lang="zh-CN" altLang="en-US" dirty="0"/>
              <a:t>，剩下的递推</a:t>
            </a:r>
            <a:endParaRPr kumimoji="1" lang="en-US" altLang="zh-CN" dirty="0"/>
          </a:p>
          <a:p>
            <a:r>
              <a:rPr kumimoji="1" lang="zh-CN" altLang="en-US" dirty="0"/>
              <a:t>第二题就是把其余的值用</a:t>
            </a:r>
            <a:r>
              <a:rPr kumimoji="1" lang="en-US" altLang="zh-CN" dirty="0"/>
              <a:t>l2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r2</a:t>
            </a:r>
            <a:r>
              <a:rPr kumimoji="1" lang="zh-CN" altLang="en-US" dirty="0"/>
              <a:t>替换掉</a:t>
            </a:r>
            <a:endParaRPr kumimoji="1" lang="en-US" altLang="zh-CN" dirty="0"/>
          </a:p>
          <a:p>
            <a:r>
              <a:rPr kumimoji="1" lang="zh-CN" altLang="en-US" dirty="0"/>
              <a:t>第三题第四题的话，他是求一个上界和下界，比如第三题</a:t>
            </a:r>
            <a:r>
              <a:rPr kumimoji="1" lang="en-US" altLang="zh-CN" dirty="0" err="1"/>
              <a:t>nj</a:t>
            </a:r>
            <a:r>
              <a:rPr kumimoji="1" lang="zh-CN" altLang="en-US" dirty="0"/>
              <a:t>要对</a:t>
            </a:r>
            <a:r>
              <a:rPr kumimoji="1" lang="en-US" altLang="zh-CN" dirty="0"/>
              <a:t>n1</a:t>
            </a:r>
            <a:r>
              <a:rPr kumimoji="1" lang="zh-CN" altLang="en-US" dirty="0"/>
              <a:t>产生影响，就是他那一层要比左边的数都要小，不然就被剪掉了，上面其它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层也是一样。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EC228-BD2B-6841-B6A1-7FAB86A298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这道题还是</a:t>
            </a:r>
            <a:r>
              <a:rPr kumimoji="1" lang="en-US" altLang="zh-CN" dirty="0"/>
              <a:t>minmax</a:t>
            </a:r>
            <a:r>
              <a:rPr kumimoji="1" lang="zh-CN" altLang="en-US" dirty="0"/>
              <a:t>算法的题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EC228-BD2B-6841-B6A1-7FAB86A2983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98CE-B313-C541-8F95-7295C2156AB0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F3D8-5D5D-724A-9FB6-233BB6D5D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51" y="40152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kumimoji="1" lang="en-US" altLang="zh-CN" dirty="0">
                <a:solidFill>
                  <a:schemeClr val="accent1"/>
                </a:solidFill>
              </a:rPr>
              <a:t>9!</a:t>
            </a:r>
          </a:p>
          <a:p>
            <a:pPr marL="514350" indent="-514350">
              <a:buFont typeface="+mj-lt"/>
              <a:buAutoNum type="alphaLcParenR"/>
            </a:pPr>
            <a:r>
              <a:rPr kumimoji="1" lang="en-US" altLang="zh-CN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kumimoji="1" lang="en-US" altLang="zh-CN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kumimoji="1" lang="zh-CN" altLang="en-US" dirty="0"/>
              <a:t>中心位置</a:t>
            </a:r>
            <a:r>
              <a:rPr kumimoji="1" lang="en-US" altLang="zh-CN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kumimoji="1" lang="en-US" altLang="zh-CN" dirty="0"/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259887"/>
            <a:ext cx="8864600" cy="3755316"/>
            <a:chOff x="838200" y="283284"/>
            <a:chExt cx="8864600" cy="37553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83284"/>
              <a:ext cx="8864600" cy="32385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4851" y="3429000"/>
              <a:ext cx="8051800" cy="6096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18034" r="18453"/>
          <a:stretch>
            <a:fillRect/>
          </a:stretch>
        </p:blipFill>
        <p:spPr>
          <a:xfrm>
            <a:off x="3247292" y="3619500"/>
            <a:ext cx="5697416" cy="3238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17920" y="6091311"/>
            <a:ext cx="464234" cy="5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609297" cy="6345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0" y="345440"/>
            <a:ext cx="5312410" cy="532320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kumimoji="1" lang="en-US" altLang="zh-CN" dirty="0"/>
              <a:t>B.   </a:t>
            </a:r>
            <a:r>
              <a:rPr kumimoji="1" lang="en-US" altLang="zh-CN" dirty="0">
                <a:sym typeface="+mn-ea"/>
              </a:rPr>
              <a:t>min(-1,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?)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-1,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min(1,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?)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1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对于 "?" 值的处理，我们采取极小极大算法的一种常见策略：对于极大节点，将 "?" 值看作负无穷大，即认为这个节点的值无限大；对于极小节点，将 "?" 值看作正无穷大，即认为这个节点的值可以无限小。这样处理可以确保在博弈树搜索中，如果一个节点的值是 "?"，那么其父节点的选择将不会受到该节点的影响，从而确保算法的正确性。</a:t>
            </a:r>
          </a:p>
          <a:p>
            <a:pPr marL="0" indent="0">
              <a:buNone/>
            </a:pP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 标准的极小极大算法是深度优先的，会在遇到循环状态时陷入无限循环，导致</a:t>
            </a:r>
            <a:r>
              <a:rPr kumimoji="1" lang="zh-CN" altLang="en-US" dirty="0"/>
              <a:t>死循环。</a:t>
            </a:r>
          </a:p>
          <a:p>
            <a:pPr marL="0" indent="0">
              <a:buNone/>
            </a:pPr>
            <a:r>
              <a:rPr kumimoji="1" lang="zh-CN" altLang="en-US" dirty="0"/>
              <a:t>为了修正这个问题，可以使用α-β剪枝算法。α-β剪枝算法在搜索过程中可以剪掉一些不必要的分支，从而减少搜索空间。对于包含循环的游戏，α-β剪枝算法仍然能够给出最优决策，只是可能需要更多的计算和优化。</a:t>
            </a:r>
            <a:endParaRPr kumimoji="1" lang="en-US" altLang="zh-CN" dirty="0"/>
          </a:p>
          <a:p>
            <a:pPr marL="514350" indent="-514350">
              <a:buAutoNum type="alphaUcPeriod" startAt="4"/>
            </a:pPr>
            <a:r>
              <a:rPr kumimoji="1" lang="en-US" altLang="zh-CN" dirty="0"/>
              <a:t>n=3,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输，</a:t>
            </a:r>
            <a:r>
              <a:rPr kumimoji="1" lang="en-US" altLang="zh-CN" dirty="0"/>
              <a:t>n=4,</a:t>
            </a:r>
            <a:r>
              <a:rPr kumimoji="1" lang="zh-CN" altLang="en-US" dirty="0"/>
              <a:t>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赢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 startAt="4"/>
            </a:pPr>
            <a:endParaRPr kumimoji="1" lang="en-US" altLang="zh-CN" dirty="0"/>
          </a:p>
          <a:p>
            <a:pPr marL="514350" indent="-514350">
              <a:buAutoNum type="alphaUcPeriod" startAt="4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" y="345440"/>
            <a:ext cx="4241800" cy="533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1510" y="4693285"/>
            <a:ext cx="231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1"/>
                </a:solidFill>
              </a:rPr>
              <a:t>f(5)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=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f(3),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</a:t>
            </a:r>
            <a:endParaRPr kumimoji="1" lang="en-US" altLang="zh-CN" sz="2400" b="1" dirty="0">
              <a:solidFill>
                <a:schemeClr val="accent1"/>
              </a:solidFill>
            </a:endParaRPr>
          </a:p>
          <a:p>
            <a:r>
              <a:rPr kumimoji="1" lang="en-US" altLang="zh-CN" sz="2400" b="1" dirty="0">
                <a:solidFill>
                  <a:schemeClr val="accent1"/>
                </a:solidFill>
              </a:rPr>
              <a:t>f(6)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=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f(4)…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417195"/>
            <a:ext cx="10408920" cy="6610350"/>
          </a:xfrm>
        </p:spPr>
        <p:txBody>
          <a:bodyPr>
            <a:normAutofit fontScale="80000"/>
          </a:bodyPr>
          <a:lstStyle/>
          <a:p>
            <a:r>
              <a:rPr lang="zh-CN" altLang="en-US"/>
              <a:t>循环检测：在执行剪枝之前，进行循环检测以避免陷入无限循环。当在搜索过程中遇到一个状态时，可以检查该状态是否已经在当前路径中出现过。如果检测到循环状态的出现，可以中断当前路径的搜索，并返回一个适当的值，以避免进入无限循环。</a:t>
            </a:r>
          </a:p>
          <a:p>
            <a:r>
              <a:rPr lang="zh-CN" altLang="en-US"/>
              <a:t>剪枝条件：在进行剪枝时，可以根据当前状态的信息和已经计算得到的值，判断是否可以提前终止该分支的搜索。在处理循环状态时，可以根据循环检测的结果来判断是否进行剪枝。</a:t>
            </a:r>
          </a:p>
          <a:p>
            <a:r>
              <a:rPr lang="zh-CN" altLang="en-US"/>
              <a:t>如果循环检测结果表明当前状态已经在当前路径中出现过，可以认为进一步搜索该分支是无意义的，因为会导致重复计算和循环状态的进入。在这种情况下，可以直接进行剪枝，即不再深入搜索该分支，并返回一个适当的值。</a:t>
            </a:r>
          </a:p>
          <a:p>
            <a:r>
              <a:rPr lang="zh-CN" altLang="en-US"/>
              <a:t>如果循环检测结果表明当前状态未出现在当前路径中，说明该状态是首次遇到的，可以继续进行搜索并使用剪枝技术。在此过程中，可以根据已经计算得到的值和评估函数的结果，确定是否可以进行剪枝。</a:t>
            </a:r>
          </a:p>
          <a:p>
            <a:r>
              <a:rPr lang="zh-CN" altLang="en-US"/>
              <a:t>综上所述，剪枝技术可以通过结合循环检测和剪枝条件来处理循环状态。循环检测可以防止进入无限循环，而剪枝条件可以根据循环检测结果判断是否进行剪枝，从而减少搜索空间和重复计算。这样可以提高算法的效率，并避免在处理循环状态时陷入无限循环的困境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9501" y="1562894"/>
            <a:ext cx="6286500" cy="43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26325" y="438309"/>
            <a:ext cx="3568700" cy="373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00" y="7747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0" y="1010166"/>
            <a:ext cx="3670300" cy="419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9501" y="2110344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...</a:t>
            </a:r>
            <a:endParaRPr kumimoji="1" lang="en-US" altLang="zh-CN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25500" y="3034268"/>
            <a:ext cx="5035551" cy="1334532"/>
            <a:chOff x="825500" y="3034268"/>
            <a:chExt cx="5035551" cy="1334532"/>
          </a:xfrm>
        </p:grpSpPr>
        <p:grpSp>
          <p:nvGrpSpPr>
            <p:cNvPr id="21" name="组合 20"/>
            <p:cNvGrpSpPr/>
            <p:nvPr/>
          </p:nvGrpSpPr>
          <p:grpSpPr>
            <a:xfrm>
              <a:off x="825500" y="3034268"/>
              <a:ext cx="5035551" cy="660400"/>
              <a:chOff x="825500" y="3034268"/>
              <a:chExt cx="5035551" cy="66040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825500" y="3059668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b.</a:t>
                </a:r>
                <a:endParaRPr kumimoji="1"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0951" y="3034268"/>
                <a:ext cx="4610100" cy="660400"/>
              </a:xfrm>
              <a:prstGeom prst="rect">
                <a:avLst/>
              </a:prstGeom>
            </p:spPr>
          </p:pic>
        </p:grpSp>
        <p:sp>
          <p:nvSpPr>
            <p:cNvPr id="11" name="文本框 10"/>
            <p:cNvSpPr txBox="1"/>
            <p:nvPr/>
          </p:nvSpPr>
          <p:spPr>
            <a:xfrm>
              <a:off x="1079501" y="3581619"/>
              <a:ext cx="2476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...</a:t>
              </a:r>
              <a:endParaRPr kumimoji="1" lang="en-US" altLang="zh-CN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0351" y="3708400"/>
              <a:ext cx="1866900" cy="6604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25500" y="5473700"/>
            <a:ext cx="2774950" cy="581104"/>
            <a:chOff x="825500" y="5473700"/>
            <a:chExt cx="2774950" cy="581104"/>
          </a:xfrm>
        </p:grpSpPr>
        <p:sp>
          <p:nvSpPr>
            <p:cNvPr id="15" name="文本框 14"/>
            <p:cNvSpPr txBox="1"/>
            <p:nvPr/>
          </p:nvSpPr>
          <p:spPr>
            <a:xfrm>
              <a:off x="825500" y="54737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d.</a:t>
              </a:r>
              <a:endParaRPr kumimoji="1" lang="zh-CN" altLang="en-US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14450" y="5610304"/>
              <a:ext cx="2286000" cy="44450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25500" y="4356100"/>
            <a:ext cx="2774950" cy="731916"/>
            <a:chOff x="825500" y="4356100"/>
            <a:chExt cx="2774950" cy="731916"/>
          </a:xfrm>
        </p:grpSpPr>
        <p:sp>
          <p:nvSpPr>
            <p:cNvPr id="12" name="文本框 11"/>
            <p:cNvSpPr txBox="1"/>
            <p:nvPr/>
          </p:nvSpPr>
          <p:spPr>
            <a:xfrm>
              <a:off x="825500" y="43561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c.</a:t>
              </a:r>
              <a:endParaRPr kumimoji="1"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38250" y="4546600"/>
              <a:ext cx="2362200" cy="541416"/>
              <a:chOff x="1238250" y="4546600"/>
              <a:chExt cx="2362200" cy="54141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8250" y="4681616"/>
                <a:ext cx="2362200" cy="406400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3149600" y="4546600"/>
                <a:ext cx="406401" cy="5414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082040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MAX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0670"/>
            <a:ext cx="9694876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632326"/>
            <a:ext cx="5892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270510"/>
            <a:ext cx="1082040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" y="365125"/>
            <a:ext cx="8375015" cy="4178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1515" y="992029"/>
            <a:ext cx="35687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5565"/>
            <a:ext cx="7783195" cy="333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89520" y="492284"/>
            <a:ext cx="3568700" cy="3733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9b49fd1-6485-4f25-8e0b-64ff2578654e"/>
  <p:tag name="COMMONDATA" val="eyJoZGlkIjoiNTQ0MjQ0YmU0MTUxNTE0MDg5MzE3NDhiNTZiYzNi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80,&quot;width&quot;:5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80,&quot;width&quot;:562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80,&quot;width&quot;:56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607</Words>
  <Application>Microsoft Office PowerPoint</Application>
  <PresentationFormat>宽屏</PresentationFormat>
  <Paragraphs>41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第5章习题 </dc:title>
  <dc:creator>Microsoft Office User</dc:creator>
  <cp:lastModifiedBy>WANG Rainzor</cp:lastModifiedBy>
  <cp:revision>33</cp:revision>
  <cp:lastPrinted>2023-06-27T14:11:35Z</cp:lastPrinted>
  <dcterms:created xsi:type="dcterms:W3CDTF">2022-06-06T00:46:00Z</dcterms:created>
  <dcterms:modified xsi:type="dcterms:W3CDTF">2023-06-27T14:11:40Z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EF17B495454843D0B83DD5DB2FD22AB5</vt:lpwstr>
  </property>
  <property fmtid="{D5CDD505-2E9C-101B-9397-08002B2CF9AE}" pid="3" name="KSOProductBuildVer">
    <vt:lpwstr>2052-11.1.0.12155</vt:lpwstr>
  </property>
</Properties>
</file>