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26" r:id="rId2"/>
    <p:sldId id="528" r:id="rId3"/>
    <p:sldId id="5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74C"/>
    <a:srgbClr val="E177AD"/>
    <a:srgbClr val="CB8176"/>
    <a:srgbClr val="DCDCDC"/>
    <a:srgbClr val="FFFFFF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8" y="144"/>
      </p:cViewPr>
      <p:guideLst>
        <p:guide orient="horz" pos="2175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752E2-A11E-4BBB-879F-F18DAC8471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5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752E2-A11E-4BBB-879F-F18DAC8471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1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752E2-A11E-4BBB-879F-F18DAC8471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0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png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CA0984C-2D25-4ECD-A36F-243AA717279C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r>
              <a:rPr lang="en-US" altLang="zh-CN"/>
              <a:t>/16</a:t>
            </a:r>
            <a:endParaRPr lang="zh-CN" altLang="en-US" dirty="0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9055" y="6169025"/>
            <a:ext cx="418973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8F32ECD-5B90-4081-B040-A085532016B7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 rotWithShape="1">
          <a:blip r:embed="rId7"/>
          <a:srcRect r="35557"/>
          <a:stretch/>
        </p:blipFill>
        <p:spPr>
          <a:xfrm>
            <a:off x="59055" y="6169025"/>
            <a:ext cx="270000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F795045-917D-47B9-AD5D-07E6CC1AEA4D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 rotWithShape="1">
          <a:blip r:embed="rId6"/>
          <a:srcRect r="35557"/>
          <a:stretch/>
        </p:blipFill>
        <p:spPr>
          <a:xfrm>
            <a:off x="59055" y="6169025"/>
            <a:ext cx="270000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3C4E0F59-9A27-4DBE-B792-B1CFA4439345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 rotWithShape="1">
          <a:blip r:embed="rId7"/>
          <a:srcRect r="35557"/>
          <a:stretch/>
        </p:blipFill>
        <p:spPr>
          <a:xfrm>
            <a:off x="59055" y="6169025"/>
            <a:ext cx="270000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B2823D7-E5FF-4944-A6EB-08D9BDD3CC14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9055" y="6169025"/>
            <a:ext cx="418973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925138A-9AA4-4EB0-9F8C-AF9A2F2483E0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 rotWithShape="1">
          <a:blip r:embed="rId7"/>
          <a:srcRect r="35557"/>
          <a:stretch/>
        </p:blipFill>
        <p:spPr>
          <a:xfrm>
            <a:off x="59055" y="6169025"/>
            <a:ext cx="270000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8D8350D-5C8F-484A-B9F9-DD8BE4C60C06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 rotWithShape="1">
          <a:blip r:embed="rId8"/>
          <a:srcRect r="35557"/>
          <a:stretch/>
        </p:blipFill>
        <p:spPr>
          <a:xfrm>
            <a:off x="59055" y="6169025"/>
            <a:ext cx="270000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E1E0AF30-27C5-4D2B-96DD-6B976AA2F2A7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 rotWithShape="1">
          <a:blip r:embed="rId10"/>
          <a:srcRect r="35557"/>
          <a:stretch/>
        </p:blipFill>
        <p:spPr>
          <a:xfrm>
            <a:off x="59055" y="6169025"/>
            <a:ext cx="270000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33ADD3A-A74B-4310-81AB-FE3FDFA58C49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 rotWithShape="1">
          <a:blip r:embed="rId6"/>
          <a:srcRect r="35557"/>
          <a:stretch/>
        </p:blipFill>
        <p:spPr>
          <a:xfrm>
            <a:off x="59055" y="6169025"/>
            <a:ext cx="270000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1684B27C-F34F-483B-A794-0B2ED7AA6686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r>
              <a:rPr lang="en-US" altLang="zh-CN"/>
              <a:t>/16</a:t>
            </a:r>
            <a:endParaRPr lang="en-US" altLang="zh-CN" dirty="0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 rotWithShape="1">
          <a:blip r:embed="rId5"/>
          <a:srcRect r="35557"/>
          <a:stretch/>
        </p:blipFill>
        <p:spPr>
          <a:xfrm>
            <a:off x="59055" y="6169025"/>
            <a:ext cx="270000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342EC58-83FA-4A6C-8659-CDF719B91CB3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80000" y="6314400"/>
            <a:ext cx="2700000" cy="316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r>
              <a:rPr lang="en-US" altLang="zh-CN"/>
              <a:t>/16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4799910-3C10-45C5-963B-A1FD0E57171C}" type="datetime1">
              <a:rPr lang="zh-CN" altLang="en-US" smtClean="0"/>
              <a:t>2023/6/18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 rotWithShape="1">
          <a:blip r:embed="rId8"/>
          <a:srcRect r="35557"/>
          <a:stretch/>
        </p:blipFill>
        <p:spPr>
          <a:xfrm>
            <a:off x="59055" y="6169025"/>
            <a:ext cx="2700000" cy="6070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EFCFDCA7-BB96-4EA9-BC78-02AD4AB8AEB1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315575" y="6543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/>
          <p:cNvSpPr/>
          <p:nvPr>
            <p:custDataLst>
              <p:tags r:id="rId1"/>
            </p:custDataLst>
          </p:nvPr>
        </p:nvSpPr>
        <p:spPr bwMode="auto">
          <a:xfrm>
            <a:off x="0" y="271273"/>
            <a:ext cx="600003" cy="314855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</p:spPr>
        <p:txBody>
          <a:bodyPr wrap="square" lIns="0" tIns="0" rIns="7200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00002" y="186017"/>
            <a:ext cx="3901469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B86F05-12AA-58D4-40AB-969E9139F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4" y="814727"/>
            <a:ext cx="8307550" cy="2279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B669EE-4443-1FD0-5D60-1325F1152C49}"/>
                  </a:ext>
                </a:extLst>
              </p:cNvPr>
              <p:cNvSpPr txBox="1"/>
              <p:nvPr/>
            </p:nvSpPr>
            <p:spPr>
              <a:xfrm>
                <a:off x="401444" y="3505739"/>
                <a:ext cx="11526715" cy="20263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 b="0" dirty="0"/>
                  <a:t>a.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等价于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（蕴含消去）</a:t>
                </a:r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等价于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/>
                  <a:t>                </a:t>
                </a:r>
                <a:r>
                  <a:rPr lang="zh-CN" altLang="en-US" sz="1600" dirty="0"/>
                  <a:t>（摩根律）</a:t>
                </a:r>
                <a:endParaRPr lang="en-US" altLang="zh-CN" sz="1600" dirty="0"/>
              </a:p>
              <a:p>
                <a:pPr lvl="1"/>
                <a:r>
                  <a:rPr lang="zh-CN" altLang="en-US" sz="1600" dirty="0"/>
                  <a:t>因此，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等价于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b.    </a:t>
                </a:r>
                <a:r>
                  <a:rPr lang="zh-CN" altLang="en-US" sz="1600" dirty="0"/>
                  <a:t>对于任意子句，将其正文字和负文字排列成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b="0" dirty="0"/>
                  <a:t> </a:t>
                </a:r>
                <a:br>
                  <a:rPr lang="en-US" altLang="zh-CN" sz="1600" b="0" dirty="0"/>
                </a:br>
                <a:r>
                  <a:rPr lang="en-US" altLang="zh-CN" sz="1600" b="0" dirty="0"/>
                  <a:t>      </a:t>
                </a:r>
                <a:r>
                  <a:rPr lang="zh-CN" altLang="en-US" sz="1600" b="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替换为</m:t>
                    </m:r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sz="1600" b="0" dirty="0"/>
                  <a:t> </a:t>
                </a:r>
                <a:br>
                  <a:rPr lang="en-US" altLang="zh-CN" sz="1600" b="0" dirty="0"/>
                </a:br>
                <a:r>
                  <a:rPr lang="en-US" altLang="zh-CN" sz="1600" b="0" dirty="0"/>
                  <a:t>      </a:t>
                </a:r>
                <a:r>
                  <a:rPr lang="zh-CN" altLang="en-US" sz="1600" b="0" dirty="0"/>
                  <a:t>则</a:t>
                </a:r>
                <a:r>
                  <a:rPr lang="zh-CN" altLang="en-US" sz="1600" dirty="0"/>
                  <a:t>由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结论可以等价为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)⟹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  <a:p>
                <a:pPr lvl="1"/>
                <a:endParaRPr lang="en-US" altLang="zh-CN" sz="1600" dirty="0"/>
              </a:p>
              <a:p>
                <a:endParaRPr lang="en-US" altLang="zh-CN" sz="1600" b="0" dirty="0"/>
              </a:p>
              <a:p>
                <a:r>
                  <a:rPr lang="en-US" altLang="zh-CN" sz="1600" dirty="0"/>
                  <a:t> 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B669EE-4443-1FD0-5D60-1325F1152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4" y="3505739"/>
                <a:ext cx="11526715" cy="2026381"/>
              </a:xfrm>
              <a:prstGeom prst="rect">
                <a:avLst/>
              </a:prstGeom>
              <a:blipFill>
                <a:blip r:embed="rId6"/>
                <a:stretch>
                  <a:fillRect l="-317" t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63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/>
          <p:cNvSpPr/>
          <p:nvPr>
            <p:custDataLst>
              <p:tags r:id="rId1"/>
            </p:custDataLst>
          </p:nvPr>
        </p:nvSpPr>
        <p:spPr bwMode="auto">
          <a:xfrm>
            <a:off x="0" y="271273"/>
            <a:ext cx="600003" cy="314855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</p:spPr>
        <p:txBody>
          <a:bodyPr wrap="square" lIns="0" tIns="0" rIns="7200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00002" y="186017"/>
            <a:ext cx="3901469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B669EE-4443-1FD0-5D60-1325F1152C49}"/>
                  </a:ext>
                </a:extLst>
              </p:cNvPr>
              <p:cNvSpPr txBox="1"/>
              <p:nvPr/>
            </p:nvSpPr>
            <p:spPr>
              <a:xfrm>
                <a:off x="401444" y="3231343"/>
                <a:ext cx="11526715" cy="30784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 dirty="0"/>
                  <a:t>c.    </a:t>
                </a:r>
                <a:r>
                  <a:rPr lang="zh-CN" altLang="en-US" sz="1600" dirty="0"/>
                  <a:t>参考：对于原子语句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600" dirty="0"/>
                  <a:t>互补文字，</a:t>
                </a:r>
                <a:r>
                  <a:rPr lang="en-US" altLang="zh-CN" sz="1600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sz="1600" dirty="0"/>
                  <a:t>      </a:t>
                </a:r>
              </a:p>
              <a:p>
                <a:r>
                  <a:rPr lang="zh-CN" altLang="en-US" sz="16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1600" dirty="0"/>
                          <m:t>等价于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/>
                  <a:t>)</a:t>
                </a:r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      </a:t>
                </a:r>
                <a:r>
                  <a:rPr lang="zh-CN" altLang="en-US" sz="1600" dirty="0"/>
                  <a:t>对于原子语句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dirty="0"/>
                  <a:t>，</a:t>
                </a:r>
                <a:endParaRPr lang="en-US" altLang="zh-CN" sz="1600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 lvl="1" algn="ctr"/>
                <a:endParaRPr lang="en-US" altLang="zh-CN" sz="1600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⟹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dirty="0"/>
              </a:p>
              <a:p>
                <a:r>
                  <a:rPr lang="en-US" altLang="zh-CN" sz="1600" dirty="0"/>
                  <a:t> 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zh-CN" sz="16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B669EE-4443-1FD0-5D60-1325F1152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4" y="3231343"/>
                <a:ext cx="11526715" cy="3078480"/>
              </a:xfrm>
              <a:prstGeom prst="rect">
                <a:avLst/>
              </a:prstGeom>
              <a:blipFill>
                <a:blip r:embed="rId5"/>
                <a:stretch>
                  <a:fillRect l="-317" t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5028A63-FD61-4CF1-A051-9B1F63B30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4" y="814727"/>
            <a:ext cx="8307550" cy="227945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B93FF-1E39-4F29-8D02-0251020DBBD0}"/>
              </a:ext>
            </a:extLst>
          </p:cNvPr>
          <p:cNvCxnSpPr/>
          <p:nvPr/>
        </p:nvCxnSpPr>
        <p:spPr>
          <a:xfrm>
            <a:off x="1798320" y="5775960"/>
            <a:ext cx="8313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4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/>
          <p:cNvSpPr/>
          <p:nvPr>
            <p:custDataLst>
              <p:tags r:id="rId1"/>
            </p:custDataLst>
          </p:nvPr>
        </p:nvSpPr>
        <p:spPr bwMode="auto">
          <a:xfrm>
            <a:off x="0" y="271273"/>
            <a:ext cx="600003" cy="314855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</p:spPr>
        <p:txBody>
          <a:bodyPr wrap="square" lIns="0" tIns="0" rIns="7200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00002" y="186017"/>
            <a:ext cx="3901469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B2CABC7-45D7-0391-E156-E77502F49C49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证明前向链接算法的完备性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9E0614-0B18-A63E-F2E4-1428167BC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72" y="1947410"/>
            <a:ext cx="7216765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9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8220501"/>
  <p:tag name="MH_LIBRARY" val="CONTENTS"/>
  <p:tag name="MH_TYPE" val="NUMBER"/>
  <p:tag name="ID" val="553524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8220501"/>
  <p:tag name="MH_LIBRARY" val="CONTENTS"/>
  <p:tag name="MH_TYPE" val="ENTRY"/>
  <p:tag name="ID" val="553524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8220501"/>
  <p:tag name="MH_LIBRARY" val="CONTENTS"/>
  <p:tag name="MH_TYPE" val="NUMBER"/>
  <p:tag name="ID" val="553524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8220501"/>
  <p:tag name="MH_LIBRARY" val="CONTENTS"/>
  <p:tag name="MH_TYPE" val="ENTRY"/>
  <p:tag name="ID" val="553524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8220501"/>
  <p:tag name="MH_LIBRARY" val="CONTENTS"/>
  <p:tag name="MH_TYPE" val="NUMBER"/>
  <p:tag name="ID" val="553524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8220501"/>
  <p:tag name="MH_LIBRARY" val="CONTENTS"/>
  <p:tag name="MH_TYPE" val="ENTRY"/>
  <p:tag name="ID" val="553524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210</Words>
  <Application>Microsoft Office PowerPoint</Application>
  <PresentationFormat>宽屏</PresentationFormat>
  <Paragraphs>29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般若</dc:creator>
  <cp:lastModifiedBy>李衡</cp:lastModifiedBy>
  <cp:revision>1299</cp:revision>
  <dcterms:created xsi:type="dcterms:W3CDTF">2019-06-19T02:08:00Z</dcterms:created>
  <dcterms:modified xsi:type="dcterms:W3CDTF">2023-06-18T09:49:25Z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