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8"/>
  </p:notesMasterIdLst>
  <p:sldIdLst>
    <p:sldId id="262" r:id="rId2"/>
    <p:sldId id="268" r:id="rId3"/>
    <p:sldId id="270" r:id="rId4"/>
    <p:sldId id="271" r:id="rId5"/>
    <p:sldId id="272" r:id="rId6"/>
    <p:sldId id="27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537"/>
  </p:normalViewPr>
  <p:slideViewPr>
    <p:cSldViewPr snapToGrid="0" snapToObjects="1">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A0657-6250-BB49-A72D-74B05108405A}" type="datetimeFigureOut">
              <a:rPr kumimoji="1" lang="zh-CN" altLang="en-US" smtClean="0"/>
              <a:t>2023/6/19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EC228-BD2B-6841-B6A1-7FAB86A29838}" type="slidenum">
              <a:rPr kumimoji="1" lang="zh-CN" altLang="en-US" smtClean="0"/>
              <a:t>‹#›</a:t>
            </a:fld>
            <a:endParaRPr kumimoji="1" lang="zh-CN" altLang="en-US"/>
          </a:p>
        </p:txBody>
      </p:sp>
    </p:spTree>
    <p:extLst>
      <p:ext uri="{BB962C8B-B14F-4D97-AF65-F5344CB8AC3E}">
        <p14:creationId xmlns:p14="http://schemas.microsoft.com/office/powerpoint/2010/main" val="2689685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E3EC228-BD2B-6841-B6A1-7FAB86A29838}" type="slidenum">
              <a:rPr kumimoji="1" lang="zh-CN" altLang="en-US" smtClean="0"/>
              <a:t>1</a:t>
            </a:fld>
            <a:endParaRPr kumimoji="1" lang="zh-CN" altLang="en-US"/>
          </a:p>
        </p:txBody>
      </p:sp>
    </p:spTree>
    <p:extLst>
      <p:ext uri="{BB962C8B-B14F-4D97-AF65-F5344CB8AC3E}">
        <p14:creationId xmlns:p14="http://schemas.microsoft.com/office/powerpoint/2010/main" val="142934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EC228-BD2B-6841-B6A1-7FAB86A29838}" type="slidenum">
              <a:rPr kumimoji="1" lang="zh-CN" altLang="en-US" smtClean="0"/>
              <a:t>2</a:t>
            </a:fld>
            <a:endParaRPr kumimoji="1" lang="zh-CN" altLang="en-US"/>
          </a:p>
        </p:txBody>
      </p:sp>
    </p:spTree>
    <p:extLst>
      <p:ext uri="{BB962C8B-B14F-4D97-AF65-F5344CB8AC3E}">
        <p14:creationId xmlns:p14="http://schemas.microsoft.com/office/powerpoint/2010/main" val="3234539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eriod"/>
            </a:pPr>
            <a:r>
              <a:rPr lang="zh-CN" altLang="en-US" dirty="0" smtClean="0"/>
              <a:t>（</a:t>
            </a:r>
            <a:r>
              <a:rPr lang="en-US" altLang="zh-CN" dirty="0" smtClean="0"/>
              <a:t>ii</a:t>
            </a:r>
            <a:r>
              <a:rPr lang="zh-CN" altLang="en-US" dirty="0" smtClean="0"/>
              <a:t>）（</a:t>
            </a:r>
            <a:r>
              <a:rPr lang="en-US" altLang="zh-CN" dirty="0" smtClean="0"/>
              <a:t>iii</a:t>
            </a:r>
            <a:r>
              <a:rPr lang="zh-CN" altLang="en-US" dirty="0" smtClean="0"/>
              <a:t>）各</a:t>
            </a:r>
            <a:r>
              <a:rPr lang="en-US" altLang="zh-CN" dirty="0" smtClean="0"/>
              <a:t>1</a:t>
            </a:r>
            <a:r>
              <a:rPr lang="zh-CN" altLang="en-US" dirty="0" smtClean="0"/>
              <a:t>分</a:t>
            </a:r>
            <a:endParaRPr lang="en-US" altLang="zh-CN" dirty="0" smtClean="0"/>
          </a:p>
          <a:p>
            <a:pPr marL="228600" indent="-228600">
              <a:buAutoNum type="alphaLcPeriod"/>
            </a:pPr>
            <a:r>
              <a:rPr lang="zh-CN" altLang="en-US" dirty="0" smtClean="0"/>
              <a:t>解释即可，几乎没有人错</a:t>
            </a:r>
            <a:endParaRPr lang="zh-CN" altLang="en-US" dirty="0"/>
          </a:p>
        </p:txBody>
      </p:sp>
      <p:sp>
        <p:nvSpPr>
          <p:cNvPr id="4" name="灯片编号占位符 3"/>
          <p:cNvSpPr>
            <a:spLocks noGrp="1"/>
          </p:cNvSpPr>
          <p:nvPr>
            <p:ph type="sldNum" sz="quarter" idx="10"/>
          </p:nvPr>
        </p:nvSpPr>
        <p:spPr/>
        <p:txBody>
          <a:bodyPr/>
          <a:lstStyle/>
          <a:p>
            <a:fld id="{2E3EC228-BD2B-6841-B6A1-7FAB86A29838}" type="slidenum">
              <a:rPr kumimoji="1" lang="zh-CN" altLang="en-US" smtClean="0"/>
              <a:t>3</a:t>
            </a:fld>
            <a:endParaRPr kumimoji="1" lang="zh-CN" altLang="en-US"/>
          </a:p>
        </p:txBody>
      </p:sp>
    </p:spTree>
    <p:extLst>
      <p:ext uri="{BB962C8B-B14F-4D97-AF65-F5344CB8AC3E}">
        <p14:creationId xmlns:p14="http://schemas.microsoft.com/office/powerpoint/2010/main" val="349298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c. </a:t>
            </a:r>
            <a:r>
              <a:rPr lang="zh-CN" altLang="en-US" baseline="0" dirty="0" smtClean="0"/>
              <a:t>表格不完全正确扣</a:t>
            </a:r>
            <a:r>
              <a:rPr lang="en-US" altLang="zh-CN" baseline="0" dirty="0" smtClean="0"/>
              <a:t>1</a:t>
            </a:r>
            <a:r>
              <a:rPr lang="zh-CN" altLang="en-US" baseline="0" dirty="0" smtClean="0"/>
              <a:t>分。</a:t>
            </a:r>
            <a:endParaRPr lang="en-US" altLang="zh-CN" baseline="0" dirty="0" smtClean="0"/>
          </a:p>
          <a:p>
            <a:r>
              <a:rPr lang="zh-CN" altLang="en-US" baseline="0" dirty="0" smtClean="0"/>
              <a:t>注：少数同学取望远镜失焦概率 </a:t>
            </a:r>
            <a:r>
              <a:rPr lang="en-US" altLang="zh-CN" baseline="0" dirty="0" smtClean="0"/>
              <a:t>e </a:t>
            </a:r>
            <a:r>
              <a:rPr lang="zh-CN" altLang="en-US" baseline="0" dirty="0" smtClean="0"/>
              <a:t>为少数或多数的总数，这样表格中 </a:t>
            </a:r>
            <a:r>
              <a:rPr lang="en-US" altLang="zh-CN" baseline="0" dirty="0" smtClean="0"/>
              <a:t>e </a:t>
            </a:r>
            <a:r>
              <a:rPr lang="zh-CN" altLang="en-US" baseline="0" dirty="0" smtClean="0"/>
              <a:t>应为 </a:t>
            </a:r>
            <a:r>
              <a:rPr lang="en-US" altLang="zh-CN" baseline="0" dirty="0" smtClean="0"/>
              <a:t>e/2</a:t>
            </a:r>
            <a:r>
              <a:rPr lang="zh-CN" altLang="en-US" baseline="0" dirty="0" smtClean="0"/>
              <a:t>，也可，但一开始不太理解，有部分同学因此被扣了</a:t>
            </a:r>
            <a:r>
              <a:rPr lang="en-US" altLang="zh-CN" baseline="0" dirty="0" smtClean="0"/>
              <a:t>1</a:t>
            </a:r>
            <a:r>
              <a:rPr lang="zh-CN" altLang="en-US" baseline="0" dirty="0" smtClean="0"/>
              <a:t>分。后返工恐仍有纰漏，如有，请找助教更正，</a:t>
            </a:r>
            <a:endParaRPr lang="en-US" altLang="zh-CN" baseline="0" dirty="0" smtClean="0"/>
          </a:p>
        </p:txBody>
      </p:sp>
      <p:sp>
        <p:nvSpPr>
          <p:cNvPr id="4" name="灯片编号占位符 3"/>
          <p:cNvSpPr>
            <a:spLocks noGrp="1"/>
          </p:cNvSpPr>
          <p:nvPr>
            <p:ph type="sldNum" sz="quarter" idx="10"/>
          </p:nvPr>
        </p:nvSpPr>
        <p:spPr/>
        <p:txBody>
          <a:bodyPr/>
          <a:lstStyle/>
          <a:p>
            <a:fld id="{2E3EC228-BD2B-6841-B6A1-7FAB86A29838}" type="slidenum">
              <a:rPr kumimoji="1" lang="zh-CN" altLang="en-US" smtClean="0"/>
              <a:t>4</a:t>
            </a:fld>
            <a:endParaRPr kumimoji="1" lang="zh-CN" altLang="en-US"/>
          </a:p>
        </p:txBody>
      </p:sp>
    </p:spTree>
    <p:extLst>
      <p:ext uri="{BB962C8B-B14F-4D97-AF65-F5344CB8AC3E}">
        <p14:creationId xmlns:p14="http://schemas.microsoft.com/office/powerpoint/2010/main" val="21554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en-US" altLang="zh-CN" baseline="0" dirty="0" smtClean="0"/>
              <a:t> </a:t>
            </a:r>
            <a:r>
              <a:rPr lang="zh-CN" altLang="en-US" baseline="0" dirty="0" smtClean="0"/>
              <a:t>基本都对，除了少数同学对</a:t>
            </a:r>
            <a:r>
              <a:rPr lang="en-US" altLang="zh-CN" baseline="0" dirty="0" smtClean="0"/>
              <a:t>N=5</a:t>
            </a:r>
            <a:r>
              <a:rPr lang="zh-CN" altLang="en-US" baseline="0" dirty="0" smtClean="0"/>
              <a:t>的情况判断失误。</a:t>
            </a:r>
            <a:endParaRPr lang="en-US" altLang="zh-CN" baseline="0" dirty="0" smtClean="0"/>
          </a:p>
          <a:p>
            <a:r>
              <a:rPr lang="en-US" altLang="zh-CN" baseline="0" dirty="0" smtClean="0"/>
              <a:t>e. </a:t>
            </a:r>
            <a:r>
              <a:rPr lang="zh-CN" altLang="en-US" baseline="0" dirty="0" smtClean="0"/>
              <a:t>解释</a:t>
            </a:r>
            <a:r>
              <a:rPr lang="en-US" altLang="zh-CN" baseline="0" dirty="0" smtClean="0"/>
              <a:t>1</a:t>
            </a:r>
            <a:r>
              <a:rPr lang="zh-CN" altLang="en-US" baseline="0" dirty="0" smtClean="0"/>
              <a:t>分，如不解释此处会被扣</a:t>
            </a:r>
            <a:r>
              <a:rPr lang="en-US" altLang="zh-CN" baseline="0" dirty="0" smtClean="0"/>
              <a:t>1</a:t>
            </a:r>
            <a:r>
              <a:rPr lang="zh-CN" altLang="en-US" baseline="0" dirty="0" smtClean="0"/>
              <a:t>分。</a:t>
            </a:r>
            <a:endParaRPr lang="zh-CN" altLang="en-US" dirty="0"/>
          </a:p>
        </p:txBody>
      </p:sp>
      <p:sp>
        <p:nvSpPr>
          <p:cNvPr id="4" name="灯片编号占位符 3"/>
          <p:cNvSpPr>
            <a:spLocks noGrp="1"/>
          </p:cNvSpPr>
          <p:nvPr>
            <p:ph type="sldNum" sz="quarter" idx="10"/>
          </p:nvPr>
        </p:nvSpPr>
        <p:spPr/>
        <p:txBody>
          <a:bodyPr/>
          <a:lstStyle/>
          <a:p>
            <a:fld id="{2E3EC228-BD2B-6841-B6A1-7FAB86A29838}" type="slidenum">
              <a:rPr kumimoji="1" lang="zh-CN" altLang="en-US" smtClean="0"/>
              <a:t>5</a:t>
            </a:fld>
            <a:endParaRPr kumimoji="1" lang="zh-CN" altLang="en-US"/>
          </a:p>
        </p:txBody>
      </p:sp>
    </p:spTree>
    <p:extLst>
      <p:ext uri="{BB962C8B-B14F-4D97-AF65-F5344CB8AC3E}">
        <p14:creationId xmlns:p14="http://schemas.microsoft.com/office/powerpoint/2010/main" val="81276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不强求展开并化简，但需要注意到归一化条件。</a:t>
            </a:r>
            <a:endParaRPr lang="zh-CN" altLang="en-US" dirty="0"/>
          </a:p>
        </p:txBody>
      </p:sp>
      <p:sp>
        <p:nvSpPr>
          <p:cNvPr id="4" name="灯片编号占位符 3"/>
          <p:cNvSpPr>
            <a:spLocks noGrp="1"/>
          </p:cNvSpPr>
          <p:nvPr>
            <p:ph type="sldNum" sz="quarter" idx="10"/>
          </p:nvPr>
        </p:nvSpPr>
        <p:spPr/>
        <p:txBody>
          <a:bodyPr/>
          <a:lstStyle/>
          <a:p>
            <a:fld id="{2E3EC228-BD2B-6841-B6A1-7FAB86A29838}" type="slidenum">
              <a:rPr kumimoji="1" lang="zh-CN" altLang="en-US" smtClean="0"/>
              <a:t>6</a:t>
            </a:fld>
            <a:endParaRPr kumimoji="1" lang="zh-CN" altLang="en-US"/>
          </a:p>
        </p:txBody>
      </p:sp>
    </p:spTree>
    <p:extLst>
      <p:ext uri="{BB962C8B-B14F-4D97-AF65-F5344CB8AC3E}">
        <p14:creationId xmlns:p14="http://schemas.microsoft.com/office/powerpoint/2010/main" val="250357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2674A-C924-7469-33DC-87D424BA634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23C1F3D-2D88-F1F3-8AA6-D4EA06F51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71C310D-B3AC-D6EF-13BC-40045A198F9D}"/>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D792C4F2-918C-7F60-94D7-70670C99E0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282534-9473-9F76-38E7-2D3D0F2F01ED}"/>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8989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A7EDB-5D02-DA4D-B659-AB2FC463235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944ED4-0445-B0EC-8A8D-A467F9988EF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E12FA0-0A27-4B1C-D43D-DE87364D30CE}"/>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303E3138-BED4-3B43-8519-4070176F0AB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4FB082-25C5-1196-3755-243802E26F8D}"/>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193274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746E31-2C27-4E12-E9F4-D86B61A4DAC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F465610-2542-ABF9-DD88-CE2DC9468EC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6C854D-179A-8E98-2A64-34D1DA9B28AF}"/>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ABE2DC6B-B07A-5A71-9B68-1A10A86AD9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D26209-A5D6-2E00-BFCA-B4E5430A25F0}"/>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126590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6536F-9408-3321-0FB2-22CEA2183A8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BBE2884-1FA4-5CE5-0FD7-EC354013030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1636709-F61F-BB7A-6D2C-CC77B7CA1FCE}"/>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4328010D-D29F-7FAB-58CC-D2D8982131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052E5A-00D7-A319-FFE9-3E6708D4283C}"/>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143258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B11B4-D4A7-8D08-E3A2-0C3A2FE7B5C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77849EC-BBA1-E6F1-037F-B1A9BFA58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1B57F4C-9341-0526-6873-A9E698F805B0}"/>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C15F3DF1-7F6F-E4F7-F692-340A5E57E4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E51D7C-007E-ACB4-769B-5F630F496719}"/>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328241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463E3-4E7F-2F46-42BD-E7B4B876C3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4B1D93-DBC1-173E-D2BC-B918A8D035E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369B42D-C582-D91D-1811-3F53D9B6D0A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AA579E2-C8A5-D167-AD25-06596C93BBD8}"/>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6" name="页脚占位符 5">
            <a:extLst>
              <a:ext uri="{FF2B5EF4-FFF2-40B4-BE49-F238E27FC236}">
                <a16:creationId xmlns:a16="http://schemas.microsoft.com/office/drawing/2014/main" id="{D74D77ED-B86B-FA96-062E-B040BE563F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9C192D9-3444-5B44-2ED5-578FEA5F5C5E}"/>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335686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F58A5-A467-2033-7138-83C3B8FEB0B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50C42D4-69BC-70BD-4887-4675D2F8A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24896F9-68A8-AAC1-16F0-06C55BEA8C2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389CB4A-F9CD-BFDD-83FE-D1CCB4CC9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D67B4D5-859A-35DC-CD07-E49E72DEEF1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3B590D7-5C8A-F1ED-6891-D992315F6B36}"/>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8" name="页脚占位符 7">
            <a:extLst>
              <a:ext uri="{FF2B5EF4-FFF2-40B4-BE49-F238E27FC236}">
                <a16:creationId xmlns:a16="http://schemas.microsoft.com/office/drawing/2014/main" id="{53C4B05F-FC1E-ECAA-9A8F-290E66B9099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C10C736-4C1B-0261-B6CA-C32093577762}"/>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188015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5F66D-90F2-C582-15E4-C428A0BE910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53AA2BC-B7F9-1298-FBB2-B99183854647}"/>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4" name="页脚占位符 3">
            <a:extLst>
              <a:ext uri="{FF2B5EF4-FFF2-40B4-BE49-F238E27FC236}">
                <a16:creationId xmlns:a16="http://schemas.microsoft.com/office/drawing/2014/main" id="{B58D4979-F613-DC90-FA30-3D0F9AEFA7F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5A4D6E9-986D-914B-C541-A1512424DD67}"/>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9192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82F8AE-C913-661C-653D-4B9B9DA2B64F}"/>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3" name="页脚占位符 2">
            <a:extLst>
              <a:ext uri="{FF2B5EF4-FFF2-40B4-BE49-F238E27FC236}">
                <a16:creationId xmlns:a16="http://schemas.microsoft.com/office/drawing/2014/main" id="{D9C20365-D338-480F-2236-0E634042299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67F06A4-2E68-9ED0-09EA-5065114B7A07}"/>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299426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37C64-1D8D-CA57-BEBC-72FFF1A6B31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94F77F4-63BD-AFC7-280E-C91F0F46C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CA3D3E7-2FC7-E3FA-7A49-86E65C9CB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D71F099-2944-B5EF-D4D2-C35FAEAD4B24}"/>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6" name="页脚占位符 5">
            <a:extLst>
              <a:ext uri="{FF2B5EF4-FFF2-40B4-BE49-F238E27FC236}">
                <a16:creationId xmlns:a16="http://schemas.microsoft.com/office/drawing/2014/main" id="{0F227E0D-C053-92CC-6B38-51BD6B33DE5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A77CD1-2831-52F4-34EE-DA91BFEAD0AD}"/>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23785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CC750-A892-92A5-8C78-E5CE7ED2FF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9351C2-4CA8-72DB-A6AF-2C13B1A2F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4FFABD1-70E6-F477-3A3D-C6A3CD267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10D93F-66B6-DD4B-50AA-28F841781525}"/>
              </a:ext>
            </a:extLst>
          </p:cNvPr>
          <p:cNvSpPr>
            <a:spLocks noGrp="1"/>
          </p:cNvSpPr>
          <p:nvPr>
            <p:ph type="dt" sz="half" idx="10"/>
          </p:nvPr>
        </p:nvSpPr>
        <p:spPr/>
        <p:txBody>
          <a:bodyPr/>
          <a:lstStyle/>
          <a:p>
            <a:fld id="{754398CE-B313-C541-8F95-7295C2156AB0}" type="datetimeFigureOut">
              <a:rPr kumimoji="1" lang="zh-CN" altLang="en-US" smtClean="0"/>
              <a:t>2023/6/19</a:t>
            </a:fld>
            <a:endParaRPr kumimoji="1" lang="zh-CN" altLang="en-US"/>
          </a:p>
        </p:txBody>
      </p:sp>
      <p:sp>
        <p:nvSpPr>
          <p:cNvPr id="6" name="页脚占位符 5">
            <a:extLst>
              <a:ext uri="{FF2B5EF4-FFF2-40B4-BE49-F238E27FC236}">
                <a16:creationId xmlns:a16="http://schemas.microsoft.com/office/drawing/2014/main" id="{34717F4D-9305-195F-8F8C-A82BC4A06A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BCFF05-B9C4-E8EB-DB71-44065B04678F}"/>
              </a:ext>
            </a:extLst>
          </p:cNvPr>
          <p:cNvSpPr>
            <a:spLocks noGrp="1"/>
          </p:cNvSpPr>
          <p:nvPr>
            <p:ph type="sldNum" sz="quarter" idx="12"/>
          </p:nvPr>
        </p:nvSpPr>
        <p:spPr/>
        <p:txBody>
          <a:body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86919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B52872-934C-7493-4A00-D3634F6AC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34BC6E-256C-5682-CB4D-642E1B966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83D716-09C2-D4A3-BCD2-C965D6229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398CE-B313-C541-8F95-7295C2156AB0}" type="datetimeFigureOut">
              <a:rPr kumimoji="1" lang="zh-CN" altLang="en-US" smtClean="0"/>
              <a:t>2023/6/19</a:t>
            </a:fld>
            <a:endParaRPr kumimoji="1" lang="zh-CN" altLang="en-US"/>
          </a:p>
        </p:txBody>
      </p:sp>
      <p:sp>
        <p:nvSpPr>
          <p:cNvPr id="5" name="页脚占位符 4">
            <a:extLst>
              <a:ext uri="{FF2B5EF4-FFF2-40B4-BE49-F238E27FC236}">
                <a16:creationId xmlns:a16="http://schemas.microsoft.com/office/drawing/2014/main" id="{B0274F9E-FFC2-9722-433C-B41261723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A444842-B707-E683-1471-91E589274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5F3D8-5D5D-724A-9FB6-233BB6D5DCCD}" type="slidenum">
              <a:rPr kumimoji="1" lang="zh-CN" altLang="en-US" smtClean="0"/>
              <a:t>‹#›</a:t>
            </a:fld>
            <a:endParaRPr kumimoji="1" lang="zh-CN" altLang="en-US"/>
          </a:p>
        </p:txBody>
      </p:sp>
    </p:spTree>
    <p:extLst>
      <p:ext uri="{BB962C8B-B14F-4D97-AF65-F5344CB8AC3E}">
        <p14:creationId xmlns:p14="http://schemas.microsoft.com/office/powerpoint/2010/main" val="101054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23897-4213-BB0B-3E54-082C1A82296A}"/>
              </a:ext>
            </a:extLst>
          </p:cNvPr>
          <p:cNvSpPr>
            <a:spLocks noGrp="1"/>
          </p:cNvSpPr>
          <p:nvPr>
            <p:ph type="ctrTitle"/>
          </p:nvPr>
        </p:nvSpPr>
        <p:spPr/>
        <p:txBody>
          <a:bodyPr/>
          <a:lstStyle/>
          <a:p>
            <a:r>
              <a:rPr kumimoji="1" lang="zh-CN" altLang="en-US" b="1" dirty="0" smtClean="0">
                <a:latin typeface="华文仿宋" panose="02010600040101010101" pitchFamily="2" charset="-122"/>
                <a:ea typeface="华文仿宋" panose="02010600040101010101" pitchFamily="2" charset="-122"/>
              </a:rPr>
              <a:t>第</a:t>
            </a:r>
            <a:r>
              <a:rPr kumimoji="1" lang="en-US" altLang="zh-CN" b="1" dirty="0" smtClean="0">
                <a:latin typeface="华文仿宋" panose="02010600040101010101" pitchFamily="2" charset="-122"/>
                <a:ea typeface="华文仿宋" panose="02010600040101010101" pitchFamily="2" charset="-122"/>
              </a:rPr>
              <a:t>7</a:t>
            </a:r>
            <a:r>
              <a:rPr kumimoji="1" lang="zh-CN" altLang="en-US" b="1" dirty="0" smtClean="0">
                <a:latin typeface="华文仿宋" panose="02010600040101010101" pitchFamily="2" charset="-122"/>
                <a:ea typeface="华文仿宋" panose="02010600040101010101" pitchFamily="2" charset="-122"/>
              </a:rPr>
              <a:t>次作业</a:t>
            </a:r>
            <a:endParaRPr kumimoji="1" lang="zh-CN" altLang="en-US" b="1" dirty="0">
              <a:latin typeface="华文仿宋" panose="02010600040101010101" pitchFamily="2" charset="-122"/>
              <a:ea typeface="华文仿宋" panose="02010600040101010101" pitchFamily="2" charset="-122"/>
            </a:endParaRPr>
          </a:p>
        </p:txBody>
      </p:sp>
      <p:sp>
        <p:nvSpPr>
          <p:cNvPr id="4" name="标题 1">
            <a:extLst>
              <a:ext uri="{FF2B5EF4-FFF2-40B4-BE49-F238E27FC236}">
                <a16:creationId xmlns:a16="http://schemas.microsoft.com/office/drawing/2014/main" id="{D975959B-3B6D-3A8A-342E-E8046C883FF0}"/>
              </a:ext>
            </a:extLst>
          </p:cNvPr>
          <p:cNvSpPr txBox="1">
            <a:spLocks/>
          </p:cNvSpPr>
          <p:nvPr/>
        </p:nvSpPr>
        <p:spPr>
          <a:xfrm>
            <a:off x="838200" y="34290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3600" dirty="0">
                <a:latin typeface="华文楷体" panose="02010600040101010101" pitchFamily="2" charset="-122"/>
                <a:ea typeface="华文楷体" panose="02010600040101010101" pitchFamily="2" charset="-122"/>
              </a:rPr>
              <a:t>贝叶斯网络</a:t>
            </a:r>
          </a:p>
        </p:txBody>
      </p:sp>
    </p:spTree>
    <p:extLst>
      <p:ext uri="{BB962C8B-B14F-4D97-AF65-F5344CB8AC3E}">
        <p14:creationId xmlns:p14="http://schemas.microsoft.com/office/powerpoint/2010/main" val="350299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1390" y="661842"/>
                <a:ext cx="11423073" cy="2237220"/>
              </a:xfrm>
            </p:spPr>
            <p:txBody>
              <a:bodyPr>
                <a:normAutofit/>
              </a:bodyPr>
              <a:lstStyle/>
              <a:p>
                <a:r>
                  <a:rPr lang="en-US" altLang="zh-CN" sz="2400" b="1" dirty="0" smtClean="0">
                    <a:latin typeface="华文仿宋" panose="02010600040101010101" pitchFamily="2" charset="-122"/>
                    <a:ea typeface="华文仿宋" panose="02010600040101010101" pitchFamily="2" charset="-122"/>
                  </a:rPr>
                  <a:t>14.12</a:t>
                </a:r>
                <a:r>
                  <a:rPr lang="en-US" altLang="zh-CN" sz="2400" dirty="0" smtClean="0">
                    <a:latin typeface="华文仿宋" panose="02010600040101010101" pitchFamily="2" charset="-122"/>
                    <a:ea typeface="华文仿宋" panose="02010600040101010101" pitchFamily="2" charset="-122"/>
                  </a:rPr>
                  <a:t> </a:t>
                </a:r>
                <a:r>
                  <a:rPr lang="zh-CN" altLang="en-US" sz="2400" b="1" dirty="0" smtClean="0">
                    <a:latin typeface="华文仿宋" panose="02010600040101010101" pitchFamily="2" charset="-122"/>
                    <a:ea typeface="华文仿宋" panose="02010600040101010101" pitchFamily="2" charset="-122"/>
                  </a:rPr>
                  <a:t>两</a:t>
                </a:r>
                <a:r>
                  <a:rPr lang="zh-CN" altLang="en-US" sz="2400" b="1" dirty="0">
                    <a:latin typeface="华文仿宋" panose="02010600040101010101" pitchFamily="2" charset="-122"/>
                    <a:ea typeface="华文仿宋" panose="02010600040101010101" pitchFamily="2" charset="-122"/>
                  </a:rPr>
                  <a:t>个来自世界上不同</a:t>
                </a:r>
                <a:r>
                  <a:rPr lang="zh-CN" altLang="en-US" sz="2400" b="1" dirty="0" smtClean="0">
                    <a:latin typeface="华文仿宋" panose="02010600040101010101" pitchFamily="2" charset="-122"/>
                    <a:ea typeface="华文仿宋" panose="02010600040101010101" pitchFamily="2" charset="-122"/>
                  </a:rPr>
                  <a:t>地方的宇航员同时用他们自己的望远镜观测了太空中某个小区域内恒星的数目</a:t>
                </a:r>
                <a14:m>
                  <m:oMath xmlns:m="http://schemas.openxmlformats.org/officeDocument/2006/math">
                    <m:r>
                      <a:rPr lang="en-US" altLang="zh-CN" sz="2400" b="1" i="0" dirty="0" smtClean="0">
                        <a:latin typeface="Cambria Math" panose="02040503050406030204" pitchFamily="18" charset="0"/>
                        <a:ea typeface="华文仿宋" panose="02010600040101010101" pitchFamily="2" charset="-122"/>
                      </a:rPr>
                      <m:t> </m:t>
                    </m:r>
                    <m:r>
                      <a:rPr lang="en-US" altLang="zh-CN" sz="2400" b="1" i="1" dirty="0">
                        <a:latin typeface="Cambria Math" panose="02040503050406030204" pitchFamily="18" charset="0"/>
                        <a:ea typeface="华文仿宋" panose="02010600040101010101" pitchFamily="2" charset="-122"/>
                      </a:rPr>
                      <m:t>𝑵</m:t>
                    </m:r>
                  </m:oMath>
                </a14:m>
                <a:r>
                  <a:rPr lang="zh-CN" altLang="en-US" sz="2400" b="1" dirty="0" smtClean="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他们的测量结果分别</a:t>
                </a:r>
                <a:r>
                  <a:rPr lang="zh-CN" altLang="en-US" sz="2400" b="1" dirty="0" smtClean="0">
                    <a:latin typeface="华文仿宋" panose="02010600040101010101" pitchFamily="2" charset="-122"/>
                    <a:ea typeface="华文仿宋" panose="02010600040101010101" pitchFamily="2" charset="-122"/>
                  </a:rPr>
                  <a:t>为 </a:t>
                </a:r>
                <a14:m>
                  <m:oMath xmlns:m="http://schemas.openxmlformats.org/officeDocument/2006/math">
                    <m:sSub>
                      <m:sSubPr>
                        <m:ctrlPr>
                          <a:rPr lang="en-US" altLang="zh-CN" sz="2400" b="1" i="1" smtClean="0">
                            <a:latin typeface="Cambria Math" panose="02040503050406030204" pitchFamily="18" charset="0"/>
                            <a:ea typeface="华文仿宋" panose="02010600040101010101" pitchFamily="2" charset="-122"/>
                          </a:rPr>
                        </m:ctrlPr>
                      </m:sSubPr>
                      <m:e>
                        <m:r>
                          <a:rPr lang="en-US" altLang="zh-CN" sz="2400" b="1" i="1" smtClean="0">
                            <a:latin typeface="Cambria Math" panose="02040503050406030204" pitchFamily="18" charset="0"/>
                            <a:ea typeface="华文仿宋" panose="02010600040101010101" pitchFamily="2" charset="-122"/>
                          </a:rPr>
                          <m:t>𝑴</m:t>
                        </m:r>
                      </m:e>
                      <m:sub>
                        <m:r>
                          <a:rPr lang="en-US" altLang="zh-CN" sz="2400" b="1" i="1" smtClean="0">
                            <a:latin typeface="Cambria Math" panose="02040503050406030204" pitchFamily="18" charset="0"/>
                            <a:ea typeface="华文仿宋" panose="02010600040101010101" pitchFamily="2" charset="-122"/>
                          </a:rPr>
                          <m:t>𝟏</m:t>
                        </m:r>
                      </m:sub>
                    </m:sSub>
                  </m:oMath>
                </a14:m>
                <a:r>
                  <a:rPr lang="zh-CN" altLang="en-US" sz="2400" b="1" dirty="0" smtClean="0">
                    <a:latin typeface="华文仿宋" panose="02010600040101010101" pitchFamily="2" charset="-122"/>
                    <a:ea typeface="华文仿宋" panose="02010600040101010101" pitchFamily="2" charset="-122"/>
                  </a:rPr>
                  <a:t> 和 </a:t>
                </a:r>
                <a14:m>
                  <m:oMath xmlns:m="http://schemas.openxmlformats.org/officeDocument/2006/math">
                    <m:sSub>
                      <m:sSubPr>
                        <m:ctrlPr>
                          <a:rPr lang="en-US" altLang="zh-CN" sz="2400" b="1" i="1" dirty="0" smtClean="0">
                            <a:latin typeface="Cambria Math" panose="02040503050406030204" pitchFamily="18" charset="0"/>
                            <a:ea typeface="华文仿宋" panose="02010600040101010101" pitchFamily="2" charset="-122"/>
                          </a:rPr>
                        </m:ctrlPr>
                      </m:sSubPr>
                      <m:e>
                        <m:r>
                          <a:rPr lang="en-US" altLang="zh-CN" sz="2400" b="1" i="1" dirty="0" smtClean="0">
                            <a:latin typeface="Cambria Math" panose="02040503050406030204" pitchFamily="18" charset="0"/>
                            <a:ea typeface="华文仿宋" panose="02010600040101010101" pitchFamily="2" charset="-122"/>
                          </a:rPr>
                          <m:t>𝑴</m:t>
                        </m:r>
                      </m:e>
                      <m:sub>
                        <m:r>
                          <a:rPr lang="en-US" altLang="zh-CN" sz="2400" b="1" i="1" dirty="0" smtClean="0">
                            <a:latin typeface="Cambria Math" panose="02040503050406030204" pitchFamily="18" charset="0"/>
                            <a:ea typeface="华文仿宋" panose="02010600040101010101" pitchFamily="2" charset="-122"/>
                          </a:rPr>
                          <m:t>𝟐</m:t>
                        </m:r>
                      </m:sub>
                    </m:sSub>
                  </m:oMath>
                </a14:m>
                <a:r>
                  <a:rPr lang="zh-CN" altLang="en-US" sz="2400" b="1" dirty="0" smtClean="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通常，测量中会有不</a:t>
                </a:r>
                <a:r>
                  <a:rPr lang="zh-CN" altLang="en-US" sz="2400" b="1" dirty="0" smtClean="0">
                    <a:latin typeface="华文仿宋" panose="02010600040101010101" pitchFamily="2" charset="-122"/>
                    <a:ea typeface="华文仿宋" panose="02010600040101010101" pitchFamily="2" charset="-122"/>
                  </a:rPr>
                  <a:t>超过 </a:t>
                </a:r>
                <a:r>
                  <a:rPr lang="en-US" altLang="zh-CN" sz="2400" b="1" dirty="0" smtClean="0">
                    <a:latin typeface="华文仿宋" panose="02010600040101010101" pitchFamily="2" charset="-122"/>
                    <a:ea typeface="华文仿宋" panose="02010600040101010101" pitchFamily="2" charset="-122"/>
                  </a:rPr>
                  <a:t>1 </a:t>
                </a:r>
                <a:r>
                  <a:rPr lang="zh-CN" altLang="en-US" sz="2400" b="1" dirty="0" smtClean="0">
                    <a:latin typeface="华文仿宋" panose="02010600040101010101" pitchFamily="2" charset="-122"/>
                    <a:ea typeface="华文仿宋" panose="02010600040101010101" pitchFamily="2" charset="-122"/>
                  </a:rPr>
                  <a:t>颗</a:t>
                </a:r>
                <a:r>
                  <a:rPr lang="zh-CN" altLang="en-US" sz="2400" b="1" dirty="0">
                    <a:latin typeface="华文仿宋" panose="02010600040101010101" pitchFamily="2" charset="-122"/>
                    <a:ea typeface="华文仿宋" panose="02010600040101010101" pitchFamily="2" charset="-122"/>
                  </a:rPr>
                  <a:t>恒星的</a:t>
                </a:r>
                <a:r>
                  <a:rPr lang="zh-CN" altLang="en-US" sz="2400" b="1" dirty="0" smtClean="0">
                    <a:latin typeface="华文仿宋" panose="02010600040101010101" pitchFamily="2" charset="-122"/>
                    <a:ea typeface="华文仿宋" panose="02010600040101010101" pitchFamily="2" charset="-122"/>
                  </a:rPr>
                  <a:t>误差，</a:t>
                </a:r>
                <a:r>
                  <a:rPr lang="zh-CN" altLang="en-US" sz="2400" b="1" dirty="0">
                    <a:latin typeface="华文仿宋" panose="02010600040101010101" pitchFamily="2" charset="-122"/>
                    <a:ea typeface="华文仿宋" panose="02010600040101010101" pitchFamily="2" charset="-122"/>
                  </a:rPr>
                  <a:t>发生错误的</a:t>
                </a:r>
                <a:r>
                  <a:rPr lang="zh-CN" altLang="en-US" sz="2400" b="1" dirty="0" smtClean="0">
                    <a:latin typeface="华文仿宋" panose="02010600040101010101" pitchFamily="2" charset="-122"/>
                    <a:ea typeface="华文仿宋" panose="02010600040101010101" pitchFamily="2" charset="-122"/>
                  </a:rPr>
                  <a:t>概率 </a:t>
                </a:r>
                <a14:m>
                  <m:oMath xmlns:m="http://schemas.openxmlformats.org/officeDocument/2006/math">
                    <m:r>
                      <a:rPr lang="en-US" altLang="zh-CN" sz="2400" b="1" i="1" smtClean="0">
                        <a:latin typeface="Cambria Math" panose="02040503050406030204" pitchFamily="18" charset="0"/>
                        <a:ea typeface="华文仿宋" panose="02010600040101010101" pitchFamily="2" charset="-122"/>
                      </a:rPr>
                      <m:t>𝒆</m:t>
                    </m:r>
                    <m:r>
                      <a:rPr lang="en-US" altLang="zh-CN" sz="2400" b="1" i="1" smtClean="0">
                        <a:latin typeface="Cambria Math" panose="02040503050406030204" pitchFamily="18" charset="0"/>
                        <a:ea typeface="华文仿宋" panose="02010600040101010101" pitchFamily="2" charset="-122"/>
                      </a:rPr>
                      <m:t> </m:t>
                    </m:r>
                  </m:oMath>
                </a14:m>
                <a:r>
                  <a:rPr lang="zh-CN" altLang="en-US" sz="2400" b="1" dirty="0" smtClean="0">
                    <a:latin typeface="华文仿宋" panose="02010600040101010101" pitchFamily="2" charset="-122"/>
                    <a:ea typeface="华文仿宋" panose="02010600040101010101" pitchFamily="2" charset="-122"/>
                  </a:rPr>
                  <a:t>很</a:t>
                </a:r>
                <a:r>
                  <a:rPr lang="zh-CN" altLang="en-US" sz="2400" b="1" dirty="0">
                    <a:latin typeface="华文仿宋" panose="02010600040101010101" pitchFamily="2" charset="-122"/>
                    <a:ea typeface="华文仿宋" panose="02010600040101010101" pitchFamily="2" charset="-122"/>
                  </a:rPr>
                  <a:t>小。每台望远镜可能</a:t>
                </a:r>
                <a:r>
                  <a:rPr lang="zh-CN" altLang="en-US" sz="2400" b="1" dirty="0" smtClean="0">
                    <a:latin typeface="华文仿宋" panose="02010600040101010101" pitchFamily="2" charset="-122"/>
                    <a:ea typeface="华文仿宋" panose="02010600040101010101" pitchFamily="2" charset="-122"/>
                  </a:rPr>
                  <a:t>出现</a:t>
                </a:r>
                <a:r>
                  <a:rPr lang="zh-CN" altLang="en-US" sz="2400" b="1" dirty="0">
                    <a:latin typeface="华文仿宋" panose="02010600040101010101" pitchFamily="2" charset="-122"/>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出现</a:t>
                </a:r>
                <a:r>
                  <a:rPr lang="zh-CN" altLang="en-US" sz="2400" b="1" dirty="0">
                    <a:latin typeface="华文仿宋" panose="02010600040101010101" pitchFamily="2" charset="-122"/>
                    <a:ea typeface="华文仿宋" panose="02010600040101010101" pitchFamily="2" charset="-122"/>
                  </a:rPr>
                  <a:t>的</a:t>
                </a:r>
                <a:r>
                  <a:rPr lang="zh-CN" altLang="en-US" sz="2400" b="1" dirty="0" smtClean="0">
                    <a:latin typeface="华文仿宋" panose="02010600040101010101" pitchFamily="2" charset="-122"/>
                    <a:ea typeface="华文仿宋" panose="02010600040101010101" pitchFamily="2" charset="-122"/>
                  </a:rPr>
                  <a:t>概率 </a:t>
                </a:r>
                <a14:m>
                  <m:oMath xmlns:m="http://schemas.openxmlformats.org/officeDocument/2006/math">
                    <m:r>
                      <a:rPr lang="en-US" altLang="zh-CN" sz="2400" b="1" i="1" smtClean="0">
                        <a:latin typeface="Cambria Math" panose="02040503050406030204" pitchFamily="18" charset="0"/>
                        <a:ea typeface="华文仿宋" panose="02010600040101010101" pitchFamily="2" charset="-122"/>
                      </a:rPr>
                      <m:t>𝒇</m:t>
                    </m:r>
                  </m:oMath>
                </a14:m>
                <a:r>
                  <a:rPr lang="zh-CN" altLang="en-US" sz="2400" b="1" dirty="0" smtClean="0">
                    <a:latin typeface="华文仿宋" panose="02010600040101010101" pitchFamily="2" charset="-122"/>
                    <a:ea typeface="华文仿宋" panose="02010600040101010101" pitchFamily="2" charset="-122"/>
                  </a:rPr>
                  <a:t> 更</a:t>
                </a:r>
                <a:r>
                  <a:rPr lang="zh-CN" altLang="en-US" sz="2400" b="1" dirty="0">
                    <a:latin typeface="华文仿宋" panose="02010600040101010101" pitchFamily="2" charset="-122"/>
                    <a:ea typeface="华文仿宋" panose="02010600040101010101" pitchFamily="2" charset="-122"/>
                  </a:rPr>
                  <a:t>小</a:t>
                </a:r>
                <a:r>
                  <a:rPr lang="zh-CN" altLang="en-US" sz="2400" b="1" dirty="0" smtClean="0">
                    <a:latin typeface="华文仿宋" panose="02010600040101010101" pitchFamily="2" charset="-122"/>
                    <a:ea typeface="华文仿宋" panose="02010600040101010101" pitchFamily="2" charset="-122"/>
                  </a:rPr>
                  <a:t>一些）对焦</a:t>
                </a:r>
                <a:r>
                  <a:rPr lang="zh-CN" altLang="en-US" sz="2400" b="1" dirty="0">
                    <a:latin typeface="华文仿宋" panose="02010600040101010101" pitchFamily="2" charset="-122"/>
                    <a:ea typeface="华文仿宋" panose="02010600040101010101" pitchFamily="2" charset="-122"/>
                  </a:rPr>
                  <a:t>不准确的</a:t>
                </a:r>
                <a:r>
                  <a:rPr lang="zh-CN" altLang="en-US" sz="2400" b="1" dirty="0" smtClean="0">
                    <a:latin typeface="华文仿宋" panose="02010600040101010101" pitchFamily="2" charset="-122"/>
                    <a:ea typeface="华文仿宋" panose="02010600040101010101" pitchFamily="2" charset="-122"/>
                  </a:rPr>
                  <a:t>情况（分别</a:t>
                </a:r>
                <a:r>
                  <a:rPr lang="zh-CN" altLang="en-US" sz="2400" b="1" dirty="0">
                    <a:latin typeface="华文仿宋" panose="02010600040101010101" pitchFamily="2" charset="-122"/>
                    <a:ea typeface="华文仿宋" panose="02010600040101010101" pitchFamily="2" charset="-122"/>
                  </a:rPr>
                  <a:t>记</a:t>
                </a:r>
                <a:r>
                  <a:rPr lang="zh-CN" altLang="en-US" sz="2400" b="1" dirty="0" smtClean="0">
                    <a:latin typeface="华文仿宋" panose="02010600040101010101" pitchFamily="2" charset="-122"/>
                    <a:ea typeface="华文仿宋" panose="02010600040101010101" pitchFamily="2" charset="-122"/>
                  </a:rPr>
                  <a:t>作</a:t>
                </a:r>
                <a14:m>
                  <m:oMath xmlns:m="http://schemas.openxmlformats.org/officeDocument/2006/math">
                    <m:sSub>
                      <m:sSubPr>
                        <m:ctrlPr>
                          <a:rPr lang="en-US" altLang="zh-CN" sz="2400" b="1" i="1" smtClean="0">
                            <a:latin typeface="Cambria Math" panose="02040503050406030204" pitchFamily="18" charset="0"/>
                            <a:ea typeface="华文仿宋" panose="02010600040101010101" pitchFamily="2" charset="-122"/>
                          </a:rPr>
                        </m:ctrlPr>
                      </m:sSubPr>
                      <m:e>
                        <m:r>
                          <a:rPr lang="en-US" altLang="zh-CN" sz="2400" b="1" i="1" smtClean="0">
                            <a:latin typeface="Cambria Math" panose="02040503050406030204" pitchFamily="18" charset="0"/>
                            <a:ea typeface="华文仿宋" panose="02010600040101010101" pitchFamily="2" charset="-122"/>
                          </a:rPr>
                          <m:t>𝑭</m:t>
                        </m:r>
                      </m:e>
                      <m:sub>
                        <m:r>
                          <a:rPr lang="en-US" altLang="zh-CN" sz="2400" b="1" i="1" smtClean="0">
                            <a:latin typeface="Cambria Math" panose="02040503050406030204" pitchFamily="18" charset="0"/>
                            <a:ea typeface="华文仿宋" panose="02010600040101010101" pitchFamily="2" charset="-122"/>
                          </a:rPr>
                          <m:t>𝟏</m:t>
                        </m:r>
                      </m:sub>
                    </m:sSub>
                  </m:oMath>
                </a14:m>
                <a:r>
                  <a:rPr lang="zh-CN" altLang="en-US" sz="2400" b="1" dirty="0" smtClean="0">
                    <a:latin typeface="华文仿宋" panose="02010600040101010101" pitchFamily="2" charset="-122"/>
                    <a:ea typeface="华文仿宋" panose="02010600040101010101" pitchFamily="2" charset="-122"/>
                  </a:rPr>
                  <a:t>和</a:t>
                </a:r>
                <a14:m>
                  <m:oMath xmlns:m="http://schemas.openxmlformats.org/officeDocument/2006/math">
                    <m:sSub>
                      <m:sSubPr>
                        <m:ctrlPr>
                          <a:rPr lang="en-US" altLang="zh-CN" sz="2400" b="1" i="1" dirty="0" smtClean="0">
                            <a:latin typeface="Cambria Math" panose="02040503050406030204" pitchFamily="18" charset="0"/>
                            <a:ea typeface="华文仿宋" panose="02010600040101010101" pitchFamily="2" charset="-122"/>
                          </a:rPr>
                        </m:ctrlPr>
                      </m:sSubPr>
                      <m:e>
                        <m:r>
                          <a:rPr lang="en-US" altLang="zh-CN" sz="2400" b="1" i="1" dirty="0" smtClean="0">
                            <a:latin typeface="Cambria Math" panose="02040503050406030204" pitchFamily="18" charset="0"/>
                            <a:ea typeface="华文仿宋" panose="02010600040101010101" pitchFamily="2" charset="-122"/>
                          </a:rPr>
                          <m:t>𝑭</m:t>
                        </m:r>
                      </m:e>
                      <m:sub>
                        <m:r>
                          <a:rPr lang="en-US" altLang="zh-CN" sz="2400" b="1" i="1" dirty="0" smtClean="0">
                            <a:latin typeface="Cambria Math" panose="02040503050406030204" pitchFamily="18" charset="0"/>
                            <a:ea typeface="华文仿宋" panose="02010600040101010101" pitchFamily="2" charset="-122"/>
                          </a:rPr>
                          <m:t>𝟐</m:t>
                        </m:r>
                      </m:sub>
                    </m:sSub>
                    <m:r>
                      <a:rPr lang="zh-CN" altLang="en-US" sz="2400" b="1" i="1" dirty="0">
                        <a:latin typeface="Cambria Math" panose="02040503050406030204" pitchFamily="18" charset="0"/>
                        <a:ea typeface="华文仿宋" panose="02010600040101010101" pitchFamily="2" charset="-122"/>
                      </a:rPr>
                      <m:t>）</m:t>
                    </m:r>
                  </m:oMath>
                </a14:m>
                <a:r>
                  <a:rPr lang="zh-CN" altLang="en-US" sz="2400" b="1" dirty="0" smtClean="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在这种情况下科学家会少数三颗甚至更多的</a:t>
                </a:r>
                <a:r>
                  <a:rPr lang="zh-CN" altLang="en-US" sz="2400" b="1" dirty="0" smtClean="0">
                    <a:latin typeface="华文仿宋" panose="02010600040101010101" pitchFamily="2" charset="-122"/>
                    <a:ea typeface="华文仿宋" panose="02010600040101010101" pitchFamily="2" charset="-122"/>
                  </a:rPr>
                  <a:t>恒星（或者</a:t>
                </a:r>
                <a:r>
                  <a:rPr lang="zh-CN" altLang="en-US" sz="2400" b="1" dirty="0">
                    <a:latin typeface="华文仿宋" panose="02010600040101010101" pitchFamily="2" charset="-122"/>
                    <a:ea typeface="华文仿宋" panose="02010600040101010101" pitchFamily="2" charset="-122"/>
                  </a:rPr>
                  <a:t>说，</a:t>
                </a:r>
                <a:r>
                  <a:rPr lang="zh-CN" altLang="en-US" sz="2400" b="1" dirty="0" smtClean="0">
                    <a:latin typeface="华文仿宋" panose="02010600040101010101" pitchFamily="2" charset="-122"/>
                    <a:ea typeface="华文仿宋" panose="02010600040101010101" pitchFamily="2" charset="-122"/>
                  </a:rPr>
                  <a:t>当</a:t>
                </a:r>
                <a14:m>
                  <m:oMath xmlns:m="http://schemas.openxmlformats.org/officeDocument/2006/math">
                    <m:r>
                      <a:rPr lang="en-US" altLang="zh-CN" sz="2400" b="1" i="1" smtClean="0">
                        <a:latin typeface="Cambria Math" panose="02040503050406030204" pitchFamily="18" charset="0"/>
                        <a:ea typeface="华文仿宋" panose="02010600040101010101" pitchFamily="2" charset="-122"/>
                      </a:rPr>
                      <m:t>𝑵</m:t>
                    </m:r>
                  </m:oMath>
                </a14:m>
                <a:r>
                  <a:rPr lang="zh-CN" altLang="en-US" sz="2400" b="1" dirty="0" smtClean="0">
                    <a:latin typeface="华文仿宋" panose="02010600040101010101" pitchFamily="2" charset="-122"/>
                    <a:ea typeface="华文仿宋" panose="02010600040101010101" pitchFamily="2" charset="-122"/>
                  </a:rPr>
                  <a:t>小于</a:t>
                </a:r>
                <a:r>
                  <a:rPr lang="en-US" altLang="zh-CN" sz="2400" b="1" dirty="0">
                    <a:latin typeface="华文仿宋" panose="02010600040101010101" pitchFamily="2" charset="-122"/>
                    <a:ea typeface="华文仿宋" panose="02010600040101010101" pitchFamily="2" charset="-122"/>
                  </a:rPr>
                  <a:t>3</a:t>
                </a:r>
                <a:r>
                  <a:rPr lang="zh-CN" altLang="en-US" sz="2400" b="1" dirty="0">
                    <a:latin typeface="华文仿宋" panose="02010600040101010101" pitchFamily="2" charset="-122"/>
                    <a:ea typeface="华文仿宋" panose="02010600040101010101" pitchFamily="2" charset="-122"/>
                  </a:rPr>
                  <a:t>时，连一颗恒星都观测不</a:t>
                </a:r>
                <a:r>
                  <a:rPr lang="zh-CN" altLang="en-US" sz="2400" b="1" dirty="0" smtClean="0">
                    <a:latin typeface="华文仿宋" panose="02010600040101010101" pitchFamily="2" charset="-122"/>
                    <a:ea typeface="华文仿宋" panose="02010600040101010101" pitchFamily="2" charset="-122"/>
                  </a:rPr>
                  <a:t>到）。</a:t>
                </a:r>
                <a:r>
                  <a:rPr lang="zh-CN" altLang="en-US" sz="2400" b="1" dirty="0">
                    <a:latin typeface="华文仿宋" panose="02010600040101010101" pitchFamily="2" charset="-122"/>
                    <a:ea typeface="华文仿宋" panose="02010600040101010101" pitchFamily="2" charset="-122"/>
                  </a:rPr>
                  <a:t>考虑图</a:t>
                </a:r>
                <a:r>
                  <a:rPr lang="en-US" altLang="zh-CN" sz="2400" b="1" dirty="0">
                    <a:latin typeface="华文仿宋" panose="02010600040101010101" pitchFamily="2" charset="-122"/>
                    <a:ea typeface="华文仿宋" panose="02010600040101010101" pitchFamily="2" charset="-122"/>
                  </a:rPr>
                  <a:t>14.22</a:t>
                </a:r>
                <a:r>
                  <a:rPr lang="zh-CN" altLang="en-US" sz="2400" b="1" dirty="0">
                    <a:latin typeface="华文仿宋" panose="02010600040101010101" pitchFamily="2" charset="-122"/>
                    <a:ea typeface="华文仿宋" panose="02010600040101010101" pitchFamily="2" charset="-122"/>
                  </a:rPr>
                  <a:t>所示的三种贝叶斯网络结构</a:t>
                </a:r>
                <a:r>
                  <a:rPr lang="zh-CN" altLang="en-US" sz="2400" b="1" dirty="0" smtClean="0">
                    <a:latin typeface="华文仿宋" panose="02010600040101010101" pitchFamily="2" charset="-122"/>
                    <a:ea typeface="华文仿宋" panose="02010600040101010101" pitchFamily="2" charset="-122"/>
                  </a:rPr>
                  <a:t>。（</a:t>
                </a:r>
                <a:r>
                  <a:rPr lang="en-US" altLang="zh-CN" sz="2400" b="1" dirty="0" smtClean="0">
                    <a:latin typeface="华文仿宋" panose="02010600040101010101" pitchFamily="2" charset="-122"/>
                    <a:ea typeface="华文仿宋" panose="02010600040101010101" pitchFamily="2" charset="-122"/>
                  </a:rPr>
                  <a:t>8pt</a:t>
                </a:r>
                <a:r>
                  <a:rPr lang="zh-CN" altLang="en-US" sz="2400" b="1" dirty="0" smtClean="0">
                    <a:latin typeface="华文仿宋" panose="02010600040101010101" pitchFamily="2" charset="-122"/>
                    <a:ea typeface="华文仿宋" panose="02010600040101010101" pitchFamily="2" charset="-122"/>
                  </a:rPr>
                  <a:t>）</a:t>
                </a:r>
                <a:endParaRPr lang="en-US" altLang="zh-CN" sz="2400" b="1" dirty="0" smtClean="0">
                  <a:latin typeface="华文仿宋" panose="02010600040101010101" pitchFamily="2" charset="-122"/>
                  <a:ea typeface="华文仿宋"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1390" y="661842"/>
                <a:ext cx="11423073" cy="2237220"/>
              </a:xfrm>
              <a:blipFill>
                <a:blip r:embed="rId3"/>
                <a:stretch>
                  <a:fillRect l="-694" t="-3542" r="-640"/>
                </a:stretch>
              </a:blipFill>
            </p:spPr>
            <p:txBody>
              <a:bodyPr/>
              <a:lstStyle/>
              <a:p>
                <a:r>
                  <a:rPr lang="zh-CN" altLang="en-US">
                    <a:noFill/>
                  </a:rPr>
                  <a:t> </a:t>
                </a:r>
              </a:p>
            </p:txBody>
          </p:sp>
        </mc:Fallback>
      </mc:AlternateContent>
      <p:pic>
        <p:nvPicPr>
          <p:cNvPr id="1026" name="Picture 2" descr="Figure 14.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708" y="2899062"/>
            <a:ext cx="6858435" cy="305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1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1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168" y="768926"/>
            <a:ext cx="6858435" cy="3050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p:cNvSpPr txBox="1"/>
              <p:nvPr/>
            </p:nvSpPr>
            <p:spPr>
              <a:xfrm>
                <a:off x="391389" y="4291446"/>
                <a:ext cx="11287992" cy="2229328"/>
              </a:xfrm>
              <a:prstGeom prst="rect">
                <a:avLst/>
              </a:prstGeom>
              <a:noFill/>
            </p:spPr>
            <p:txBody>
              <a:bodyPr wrap="square" rtlCol="0">
                <a:spAutoFit/>
              </a:bodyPr>
              <a:lstStyle/>
              <a:p>
                <a:pPr marL="457200" indent="-457200">
                  <a:lnSpc>
                    <a:spcPct val="90000"/>
                  </a:lnSpc>
                  <a:spcBef>
                    <a:spcPts val="1000"/>
                  </a:spcBef>
                  <a:buAutoNum type="alphaLcPeriod"/>
                </a:pPr>
                <a:r>
                  <a:rPr lang="zh-CN" altLang="en-US" b="1" dirty="0" smtClean="0">
                    <a:latin typeface="华文仿宋" panose="02010600040101010101" pitchFamily="2" charset="-122"/>
                    <a:ea typeface="华文仿宋" panose="02010600040101010101" pitchFamily="2" charset="-122"/>
                  </a:rPr>
                  <a:t>这</a:t>
                </a:r>
                <a:r>
                  <a:rPr lang="zh-CN" altLang="en-US" b="1" dirty="0">
                    <a:latin typeface="华文仿宋" panose="02010600040101010101" pitchFamily="2" charset="-122"/>
                    <a:ea typeface="华文仿宋" panose="02010600040101010101" pitchFamily="2" charset="-122"/>
                  </a:rPr>
                  <a:t>三种网络结构哪些是对上述信息的正确</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但不一定高效</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表示</a:t>
                </a: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2pt</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a:latin typeface="华文仿宋" panose="02010600040101010101" pitchFamily="2" charset="-122"/>
                    <a:ea typeface="华文仿宋" panose="02010600040101010101" pitchFamily="2" charset="-122"/>
                  </a:rPr>
                  <a:t>（</a:t>
                </a:r>
                <a:r>
                  <a:rPr lang="en-US" altLang="zh-CN" b="1" dirty="0" err="1">
                    <a:latin typeface="华文仿宋" panose="02010600040101010101" pitchFamily="2" charset="-122"/>
                    <a:ea typeface="华文仿宋" panose="02010600040101010101" pitchFamily="2" charset="-122"/>
                  </a:rPr>
                  <a:t>i</a:t>
                </a:r>
                <a:r>
                  <a:rPr lang="zh-CN" altLang="en-US" b="1" dirty="0">
                    <a:latin typeface="华文仿宋" panose="02010600040101010101" pitchFamily="2" charset="-122"/>
                    <a:ea typeface="华文仿宋" panose="02010600040101010101" pitchFamily="2" charset="-122"/>
                  </a:rPr>
                  <a:t>）不是。因为它表示在给定</a:t>
                </a:r>
                <a14:m>
                  <m:oMath xmlns:m="http://schemas.openxmlformats.org/officeDocument/2006/math">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oMath>
                </a14:m>
                <a:r>
                  <a:rPr lang="zh-CN" altLang="en-US" b="1" dirty="0">
                    <a:latin typeface="华文仿宋" panose="02010600040101010101" pitchFamily="2" charset="-122"/>
                    <a:ea typeface="华文仿宋" panose="02010600040101010101" pitchFamily="2" charset="-122"/>
                  </a:rPr>
                  <a:t>和</a:t>
                </a:r>
                <a14:m>
                  <m:oMath xmlns:m="http://schemas.openxmlformats.org/officeDocument/2006/math">
                    <m:sSub>
                      <m:sSubPr>
                        <m:ctrlPr>
                          <a:rPr lang="en-US" altLang="zh-CN" b="1" i="1" dirty="0">
                            <a:latin typeface="Cambria Math" panose="02040503050406030204" pitchFamily="18" charset="0"/>
                            <a:ea typeface="华文仿宋" panose="02010600040101010101" pitchFamily="2" charset="-122"/>
                          </a:rPr>
                        </m:ctrlPr>
                      </m:sSubPr>
                      <m:e>
                        <m:r>
                          <a:rPr lang="en-US" altLang="zh-CN" b="1" i="1" dirty="0">
                            <a:latin typeface="Cambria Math" panose="02040503050406030204" pitchFamily="18" charset="0"/>
                            <a:ea typeface="华文仿宋" panose="02010600040101010101" pitchFamily="2" charset="-122"/>
                          </a:rPr>
                          <m:t>𝑴</m:t>
                        </m:r>
                      </m:e>
                      <m:sub>
                        <m:r>
                          <a:rPr lang="en-US" altLang="zh-CN" b="1" i="1" dirty="0">
                            <a:latin typeface="Cambria Math" panose="02040503050406030204" pitchFamily="18" charset="0"/>
                            <a:ea typeface="华文仿宋" panose="02010600040101010101" pitchFamily="2" charset="-122"/>
                          </a:rPr>
                          <m:t>𝟐</m:t>
                        </m:r>
                      </m:sub>
                    </m:sSub>
                    <m:r>
                      <a:rPr lang="zh-CN" altLang="en-US" b="1" i="1" dirty="0">
                        <a:latin typeface="Cambria Math" panose="02040503050406030204" pitchFamily="18" charset="0"/>
                        <a:ea typeface="华文仿宋" panose="02010600040101010101" pitchFamily="2" charset="-122"/>
                      </a:rPr>
                      <m:t>时</m:t>
                    </m:r>
                  </m:oMath>
                </a14:m>
                <a:r>
                  <a:rPr lang="zh-CN" altLang="en-US" b="1" dirty="0">
                    <a:latin typeface="华文仿宋" panose="02010600040101010101" pitchFamily="2" charset="-122"/>
                    <a:ea typeface="华文仿宋" panose="02010600040101010101" pitchFamily="2" charset="-122"/>
                  </a:rPr>
                  <a:t>，</a:t>
                </a:r>
                <a14:m>
                  <m:oMath xmlns:m="http://schemas.openxmlformats.org/officeDocument/2006/math">
                    <m:r>
                      <a:rPr lang="en-US" altLang="zh-CN" b="1" i="1" dirty="0">
                        <a:latin typeface="Cambria Math" panose="02040503050406030204" pitchFamily="18" charset="0"/>
                        <a:ea typeface="华文仿宋" panose="02010600040101010101" pitchFamily="2" charset="-122"/>
                      </a:rPr>
                      <m:t>𝑵</m:t>
                    </m:r>
                  </m:oMath>
                </a14:m>
                <a:r>
                  <a:rPr lang="zh-CN" altLang="en-US" b="1" dirty="0">
                    <a:latin typeface="华文仿宋" panose="02010600040101010101" pitchFamily="2" charset="-122"/>
                    <a:ea typeface="华文仿宋" panose="02010600040101010101" pitchFamily="2" charset="-122"/>
                  </a:rPr>
                  <a:t>与</a:t>
                </a:r>
                <a14:m>
                  <m:oMath xmlns:m="http://schemas.openxmlformats.org/officeDocument/2006/math">
                    <m:sSub>
                      <m:sSubPr>
                        <m:ctrlPr>
                          <a:rPr lang="en-US" altLang="zh-CN" b="1" i="1" dirty="0">
                            <a:latin typeface="Cambria Math" panose="02040503050406030204" pitchFamily="18" charset="0"/>
                            <a:ea typeface="华文仿宋" panose="02010600040101010101" pitchFamily="2" charset="-122"/>
                          </a:rPr>
                        </m:ctrlPr>
                      </m:sSubPr>
                      <m:e>
                        <m:r>
                          <a:rPr lang="en-US" altLang="zh-CN" b="1" i="1" dirty="0">
                            <a:latin typeface="Cambria Math" panose="02040503050406030204" pitchFamily="18" charset="0"/>
                            <a:ea typeface="华文仿宋" panose="02010600040101010101" pitchFamily="2" charset="-122"/>
                          </a:rPr>
                          <m:t>𝑭</m:t>
                        </m:r>
                      </m:e>
                      <m:sub>
                        <m:r>
                          <a:rPr lang="en-US" altLang="zh-CN" b="1" i="1" dirty="0">
                            <a:latin typeface="Cambria Math" panose="02040503050406030204" pitchFamily="18" charset="0"/>
                            <a:ea typeface="华文仿宋" panose="02010600040101010101" pitchFamily="2" charset="-122"/>
                          </a:rPr>
                          <m:t>𝟏</m:t>
                        </m:r>
                      </m:sub>
                    </m:sSub>
                  </m:oMath>
                </a14:m>
                <a:r>
                  <a:rPr lang="en-US" altLang="zh-CN" b="1" dirty="0">
                    <a:latin typeface="华文仿宋" panose="02010600040101010101" pitchFamily="2" charset="-122"/>
                    <a:ea typeface="华文仿宋" panose="02010600040101010101" pitchFamily="2" charset="-122"/>
                  </a:rPr>
                  <a:t>, </a:t>
                </a:r>
                <a14:m>
                  <m:oMath xmlns:m="http://schemas.openxmlformats.org/officeDocument/2006/math">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𝟐</m:t>
                        </m:r>
                      </m:sub>
                    </m:sSub>
                  </m:oMath>
                </a14:m>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无关，这是不对的。</a:t>
                </a:r>
                <a:endParaRPr lang="en-US" altLang="zh-CN" b="1" dirty="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ii</a:t>
                </a:r>
                <a:r>
                  <a:rPr lang="zh-CN" altLang="en-US" b="1" dirty="0">
                    <a:latin typeface="华文仿宋" panose="02010600040101010101" pitchFamily="2" charset="-122"/>
                    <a:ea typeface="华文仿宋" panose="02010600040101010101" pitchFamily="2" charset="-122"/>
                  </a:rPr>
                  <a:t>）是。因为它正确的表达了恒星观测数量</a:t>
                </a:r>
                <a14:m>
                  <m:oMath xmlns:m="http://schemas.openxmlformats.org/officeDocument/2006/math">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r>
                      <a:rPr lang="en-US" altLang="zh-CN" b="1" i="1">
                        <a:latin typeface="Cambria Math" panose="02040503050406030204" pitchFamily="18" charset="0"/>
                        <a:ea typeface="华文仿宋" panose="02010600040101010101" pitchFamily="2" charset="-122"/>
                      </a:rPr>
                      <m:t>,</m:t>
                    </m:r>
                    <m:sSub>
                      <m:sSubPr>
                        <m:ctrlPr>
                          <a:rPr lang="en-US" altLang="zh-CN" b="1" i="1" dirty="0">
                            <a:latin typeface="Cambria Math" panose="02040503050406030204" pitchFamily="18" charset="0"/>
                            <a:ea typeface="华文仿宋" panose="02010600040101010101" pitchFamily="2" charset="-122"/>
                          </a:rPr>
                        </m:ctrlPr>
                      </m:sSubPr>
                      <m:e>
                        <m:r>
                          <a:rPr lang="en-US" altLang="zh-CN" b="1" i="1" dirty="0">
                            <a:latin typeface="Cambria Math" panose="02040503050406030204" pitchFamily="18" charset="0"/>
                            <a:ea typeface="华文仿宋" panose="02010600040101010101" pitchFamily="2" charset="-122"/>
                          </a:rPr>
                          <m:t>𝑴</m:t>
                        </m:r>
                      </m:e>
                      <m:sub>
                        <m:r>
                          <a:rPr lang="en-US" altLang="zh-CN" b="1" i="1" dirty="0">
                            <a:latin typeface="Cambria Math" panose="02040503050406030204" pitchFamily="18" charset="0"/>
                            <a:ea typeface="华文仿宋" panose="02010600040101010101" pitchFamily="2" charset="-122"/>
                          </a:rPr>
                          <m:t>𝟐</m:t>
                        </m:r>
                      </m:sub>
                    </m:sSub>
                  </m:oMath>
                </a14:m>
                <a:r>
                  <a:rPr lang="zh-CN" altLang="en-US" b="1" dirty="0">
                    <a:latin typeface="华文仿宋" panose="02010600040101010101" pitchFamily="2" charset="-122"/>
                    <a:ea typeface="华文仿宋" panose="02010600040101010101" pitchFamily="2" charset="-122"/>
                  </a:rPr>
                  <a:t>受到实际数量</a:t>
                </a:r>
                <a14:m>
                  <m:oMath xmlns:m="http://schemas.openxmlformats.org/officeDocument/2006/math">
                    <m:r>
                      <a:rPr lang="en-US" altLang="zh-CN" b="1" i="1">
                        <a:latin typeface="Cambria Math" panose="02040503050406030204" pitchFamily="18" charset="0"/>
                        <a:ea typeface="华文仿宋" panose="02010600040101010101" pitchFamily="2" charset="-122"/>
                      </a:rPr>
                      <m:t>𝑵</m:t>
                    </m:r>
                  </m:oMath>
                </a14:m>
                <a:r>
                  <a:rPr lang="zh-CN" altLang="en-US" b="1" dirty="0">
                    <a:latin typeface="华文仿宋" panose="02010600040101010101" pitchFamily="2" charset="-122"/>
                    <a:ea typeface="华文仿宋" panose="02010600040101010101" pitchFamily="2" charset="-122"/>
                  </a:rPr>
                  <a:t>以及望远镜对焦情况</a:t>
                </a:r>
                <a14:m>
                  <m:oMath xmlns:m="http://schemas.openxmlformats.org/officeDocument/2006/math">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𝟐</m:t>
                        </m:r>
                      </m:sub>
                    </m:sSub>
                  </m:oMath>
                </a14:m>
                <a:r>
                  <a:rPr lang="zh-CN" altLang="en-US" b="1" dirty="0">
                    <a:latin typeface="华文仿宋" panose="02010600040101010101" pitchFamily="2" charset="-122"/>
                    <a:ea typeface="华文仿宋" panose="02010600040101010101" pitchFamily="2" charset="-122"/>
                  </a:rPr>
                  <a:t>的影响。</a:t>
                </a:r>
                <a:endParaRPr lang="en-US" altLang="zh-CN" b="1" dirty="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iii</a:t>
                </a:r>
                <a:r>
                  <a:rPr lang="zh-CN" altLang="en-US" b="1" dirty="0">
                    <a:latin typeface="华文仿宋" panose="02010600040101010101" pitchFamily="2" charset="-122"/>
                    <a:ea typeface="华文仿宋" panose="02010600040101010101" pitchFamily="2" charset="-122"/>
                  </a:rPr>
                  <a:t>）是。因为它同样正确表达了五者之间的相互影响关系，虽然更为复杂</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457200" indent="-457200">
                  <a:lnSpc>
                    <a:spcPct val="90000"/>
                  </a:lnSpc>
                  <a:spcBef>
                    <a:spcPts val="1000"/>
                  </a:spcBef>
                  <a:buAutoNum type="alphaLcPeriod"/>
                </a:pPr>
                <a:r>
                  <a:rPr lang="zh-CN" altLang="en-US" b="1" dirty="0" smtClean="0">
                    <a:latin typeface="华文仿宋" panose="02010600040101010101" pitchFamily="2" charset="-122"/>
                    <a:ea typeface="华文仿宋" panose="02010600040101010101" pitchFamily="2" charset="-122"/>
                  </a:rPr>
                  <a:t>哪一种网络结构是最好的，请解释。（</a:t>
                </a:r>
                <a:r>
                  <a:rPr lang="en-US" altLang="zh-CN" b="1" dirty="0" smtClean="0">
                    <a:latin typeface="华文仿宋" panose="02010600040101010101" pitchFamily="2" charset="-122"/>
                    <a:ea typeface="华文仿宋" panose="02010600040101010101" pitchFamily="2" charset="-122"/>
                  </a:rPr>
                  <a:t>1pt</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ii</a:t>
                </a:r>
                <a:r>
                  <a:rPr lang="zh-CN" altLang="en-US" b="1" dirty="0" smtClean="0">
                    <a:latin typeface="华文仿宋" panose="02010600040101010101" pitchFamily="2" charset="-122"/>
                    <a:ea typeface="华文仿宋" panose="02010600040101010101" pitchFamily="2" charset="-122"/>
                  </a:rPr>
                  <a:t>）最好，因为它需要的参数最少，网络结构更简单。</a:t>
                </a:r>
                <a:endParaRPr lang="en-US" altLang="zh-CN" b="1" dirty="0" smtClean="0">
                  <a:latin typeface="华文仿宋" panose="02010600040101010101" pitchFamily="2" charset="-122"/>
                  <a:ea typeface="华文仿宋" panose="0201060004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91389" y="4291446"/>
                <a:ext cx="11287992" cy="2229328"/>
              </a:xfrm>
              <a:prstGeom prst="rect">
                <a:avLst/>
              </a:prstGeom>
              <a:blipFill>
                <a:blip r:embed="rId4"/>
                <a:stretch>
                  <a:fillRect l="-378" t="-2732" b="-3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53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391389" y="966355"/>
                <a:ext cx="11287992" cy="5114221"/>
              </a:xfrm>
              <a:prstGeom prst="rect">
                <a:avLst/>
              </a:prstGeom>
              <a:noFill/>
            </p:spPr>
            <p:txBody>
              <a:bodyPr wrap="square" rtlCol="0">
                <a:spAutoFit/>
              </a:bodyPr>
              <a:lstStyle/>
              <a:p>
                <a:pPr marL="342900" indent="-342900">
                  <a:lnSpc>
                    <a:spcPct val="90000"/>
                  </a:lnSpc>
                  <a:spcBef>
                    <a:spcPts val="1000"/>
                  </a:spcBef>
                  <a:buAutoNum type="alphaLcPeriod" startAt="3"/>
                </a:pPr>
                <a:r>
                  <a:rPr lang="zh-CN" altLang="en-US" b="1" dirty="0" smtClean="0">
                    <a:latin typeface="华文仿宋" panose="02010600040101010101" pitchFamily="2" charset="-122"/>
                    <a:ea typeface="华文仿宋" panose="02010600040101010101" pitchFamily="2" charset="-122"/>
                  </a:rPr>
                  <a:t>当</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r>
                      <a:rPr lang="en-US" altLang="zh-CN" b="1" i="1" smtClean="0">
                        <a:latin typeface="Cambria Math" panose="02040503050406030204" pitchFamily="18" charset="0"/>
                        <a:ea typeface="华文仿宋" panose="02010600040101010101" pitchFamily="2" charset="-122"/>
                      </a:rPr>
                      <m:t>, </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𝟎</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oMath>
                </a14:m>
                <a:r>
                  <a:rPr lang="en-US" altLang="zh-CN" b="1" dirty="0" smtClean="0">
                    <a:latin typeface="华文仿宋" panose="02010600040101010101" pitchFamily="2" charset="-122"/>
                    <a:ea typeface="华文仿宋" panose="02010600040101010101" pitchFamily="2" charset="-122"/>
                  </a:rPr>
                  <a:t> </a:t>
                </a:r>
                <a:r>
                  <a:rPr lang="zh-CN" altLang="en-US" b="1" dirty="0" smtClean="0">
                    <a:latin typeface="华文仿宋" panose="02010600040101010101" pitchFamily="2" charset="-122"/>
                    <a:ea typeface="华文仿宋" panose="02010600040101010101" pitchFamily="2" charset="-122"/>
                  </a:rPr>
                  <a:t>时，请写出</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e>
                      <m:e>
                        <m:r>
                          <a:rPr lang="en-US" altLang="zh-CN" b="1" i="1" smtClean="0">
                            <a:latin typeface="Cambria Math" panose="02040503050406030204" pitchFamily="18" charset="0"/>
                            <a:ea typeface="华文仿宋" panose="02010600040101010101" pitchFamily="2" charset="-122"/>
                          </a:rPr>
                          <m:t>𝑵</m:t>
                        </m:r>
                      </m:e>
                    </m:d>
                    <m:r>
                      <a:rPr lang="zh-CN" altLang="en-US" b="1" i="1">
                        <a:latin typeface="Cambria Math" panose="02040503050406030204" pitchFamily="18" charset="0"/>
                        <a:ea typeface="华文仿宋" panose="02010600040101010101" pitchFamily="2" charset="-122"/>
                      </a:rPr>
                      <m:t>的</m:t>
                    </m:r>
                  </m:oMath>
                </a14:m>
                <a:r>
                  <a:rPr lang="zh-CN" altLang="en-US" b="1" dirty="0" smtClean="0">
                    <a:latin typeface="华文仿宋" panose="02010600040101010101" pitchFamily="2" charset="-122"/>
                    <a:ea typeface="华文仿宋" panose="02010600040101010101" pitchFamily="2" charset="-122"/>
                  </a:rPr>
                  <a:t>条件概率表。概率分布表里的每个条目都应该表达为参数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𝒆</m:t>
                    </m:r>
                    <m:r>
                      <a:rPr lang="en-US" altLang="zh-CN" b="1" i="1" smtClean="0">
                        <a:latin typeface="Cambria Math" panose="02040503050406030204" pitchFamily="18" charset="0"/>
                        <a:ea typeface="华文仿宋" panose="02010600040101010101" pitchFamily="2" charset="-122"/>
                      </a:rPr>
                      <m:t> </m:t>
                    </m:r>
                  </m:oMath>
                </a14:m>
                <a:r>
                  <a:rPr lang="zh-CN" altLang="en-US" b="1" dirty="0" smtClean="0">
                    <a:latin typeface="华文仿宋" panose="02010600040101010101" pitchFamily="2" charset="-122"/>
                    <a:ea typeface="华文仿宋" panose="02010600040101010101" pitchFamily="2" charset="-122"/>
                  </a:rPr>
                  <a:t>和或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𝒇</m:t>
                    </m:r>
                    <m:r>
                      <a:rPr lang="en-US" altLang="zh-CN" b="1" i="1" smtClean="0">
                        <a:latin typeface="Cambria Math" panose="02040503050406030204" pitchFamily="18" charset="0"/>
                        <a:ea typeface="华文仿宋" panose="02010600040101010101" pitchFamily="2" charset="-122"/>
                      </a:rPr>
                      <m:t> </m:t>
                    </m:r>
                  </m:oMath>
                </a14:m>
                <a:r>
                  <a:rPr lang="zh-CN" altLang="en-US" b="1" dirty="0" smtClean="0">
                    <a:latin typeface="华文仿宋" panose="02010600040101010101" pitchFamily="2" charset="-122"/>
                    <a:ea typeface="华文仿宋" panose="02010600040101010101" pitchFamily="2" charset="-122"/>
                  </a:rPr>
                  <a:t>的一个函数。</a:t>
                </a:r>
                <a:r>
                  <a:rPr lang="en-US" altLang="zh-CN" b="1" dirty="0" smtClean="0">
                    <a:latin typeface="华文仿宋" panose="02010600040101010101" pitchFamily="2" charset="-122"/>
                    <a:ea typeface="华文仿宋" panose="02010600040101010101" pitchFamily="2" charset="-122"/>
                  </a:rPr>
                  <a:t> </a:t>
                </a: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2pt</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易得，</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e>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 </m:t>
                          </m:r>
                        </m:e>
                      </m:d>
                      <m:r>
                        <a:rPr lang="en-US" altLang="zh-CN" b="1" i="1">
                          <a:latin typeface="Cambria Math" panose="02040503050406030204" pitchFamily="18" charset="0"/>
                          <a:ea typeface="华文仿宋" panose="02010600040101010101" pitchFamily="2" charset="-122"/>
                        </a:rPr>
                        <m:t>=</m:t>
                      </m:r>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d>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e>
                      </m:d>
                      <m:r>
                        <a:rPr lang="en-US" altLang="zh-CN" b="1" i="1">
                          <a:latin typeface="Cambria Math" panose="02040503050406030204" pitchFamily="18" charset="0"/>
                          <a:ea typeface="华文仿宋" panose="02010600040101010101" pitchFamily="2" charset="-122"/>
                        </a:rPr>
                        <m:t>+</m:t>
                      </m:r>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d>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e>
                      </m:d>
                    </m:oMath>
                  </m:oMathPara>
                </a14:m>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华文仿宋" panose="02010600040101010101" pitchFamily="2" charset="-122"/>
                        </a:rPr>
                        <m:t>       </m:t>
                      </m:r>
                      <m:r>
                        <a:rPr lang="en-US" altLang="zh-CN" b="1" i="1">
                          <a:latin typeface="Cambria Math" panose="02040503050406030204" pitchFamily="18" charset="0"/>
                          <a:ea typeface="华文仿宋" panose="02010600040101010101" pitchFamily="2" charset="-122"/>
                        </a:rPr>
                        <m:t>=</m:t>
                      </m:r>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d>
                      <m:r>
                        <a:rPr lang="en-US" altLang="zh-CN" b="1" i="1">
                          <a:latin typeface="Cambria Math" panose="02040503050406030204" pitchFamily="18" charset="0"/>
                          <a:ea typeface="华文仿宋" panose="02010600040101010101" pitchFamily="2" charset="-122"/>
                        </a:rPr>
                        <m:t>𝑷</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𝑭</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a:latin typeface="Cambria Math" panose="02040503050406030204" pitchFamily="18" charset="0"/>
                          <a:ea typeface="华文仿宋" panose="02010600040101010101" pitchFamily="2" charset="-122"/>
                        </a:rPr>
                        <m:t>+</m:t>
                      </m:r>
                      <m:r>
                        <a:rPr lang="en-US" altLang="zh-CN" b="1" i="1">
                          <a:latin typeface="Cambria Math" panose="02040503050406030204" pitchFamily="18" charset="0"/>
                          <a:ea typeface="华文仿宋" panose="02010600040101010101" pitchFamily="2" charset="-122"/>
                        </a:rPr>
                        <m:t>𝑷</m:t>
                      </m:r>
                      <m:d>
                        <m:dPr>
                          <m:sepChr m:val="∣"/>
                          <m:ctrlPr>
                            <a:rPr lang="en-US" altLang="zh-CN" b="1" i="1">
                              <a:latin typeface="Cambria Math" panose="02040503050406030204" pitchFamily="18" charset="0"/>
                              <a:ea typeface="华文仿宋" panose="02010600040101010101" pitchFamily="2" charset="-122"/>
                            </a:rPr>
                          </m:ctrlPr>
                        </m:dPr>
                        <m:e>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𝑴</m:t>
                              </m:r>
                            </m:e>
                            <m:sub>
                              <m:r>
                                <a:rPr lang="en-US" altLang="zh-CN" b="1" i="1">
                                  <a:latin typeface="Cambria Math" panose="02040503050406030204" pitchFamily="18" charset="0"/>
                                  <a:ea typeface="华文仿宋" panose="02010600040101010101" pitchFamily="2" charset="-122"/>
                                </a:rPr>
                                <m:t>𝟏</m:t>
                              </m:r>
                            </m:sub>
                          </m:sSub>
                        </m:e>
                        <m:e>
                          <m:r>
                            <a:rPr lang="en-US" altLang="zh-CN" b="1" i="1">
                              <a:latin typeface="Cambria Math" panose="02040503050406030204" pitchFamily="18" charset="0"/>
                              <a:ea typeface="华文仿宋" panose="02010600040101010101" pitchFamily="2" charset="-122"/>
                            </a:rPr>
                            <m:t>𝑵</m:t>
                          </m:r>
                          <m:r>
                            <a:rPr lang="en-US" altLang="zh-CN" b="1" i="1">
                              <a:latin typeface="Cambria Math" panose="02040503050406030204" pitchFamily="18" charset="0"/>
                              <a:ea typeface="华文仿宋" panose="02010600040101010101" pitchFamily="2" charset="-122"/>
                            </a:rPr>
                            <m:t>,¬</m:t>
                          </m:r>
                          <m:sSub>
                            <m:sSubPr>
                              <m:ctrlPr>
                                <a:rPr lang="en-US" altLang="zh-CN" b="1" i="1">
                                  <a:latin typeface="Cambria Math" panose="02040503050406030204" pitchFamily="18" charset="0"/>
                                  <a:ea typeface="华文仿宋" panose="02010600040101010101" pitchFamily="2" charset="-122"/>
                                </a:rPr>
                              </m:ctrlPr>
                            </m:sSubPr>
                            <m:e>
                              <m:r>
                                <a:rPr lang="en-US" altLang="zh-CN" b="1" i="1">
                                  <a:latin typeface="Cambria Math" panose="02040503050406030204" pitchFamily="18" charset="0"/>
                                  <a:ea typeface="华文仿宋" panose="02010600040101010101" pitchFamily="2" charset="-122"/>
                                </a:rPr>
                                <m:t>𝑭</m:t>
                              </m:r>
                            </m:e>
                            <m:sub>
                              <m:r>
                                <a:rPr lang="en-US" altLang="zh-CN" b="1" i="1">
                                  <a:latin typeface="Cambria Math" panose="02040503050406030204" pitchFamily="18" charset="0"/>
                                  <a:ea typeface="华文仿宋" panose="02010600040101010101" pitchFamily="2" charset="-122"/>
                                </a:rPr>
                                <m:t>𝟏</m:t>
                              </m:r>
                            </m:sub>
                          </m:sSub>
                        </m:e>
                      </m:d>
                      <m:r>
                        <a:rPr lang="en-US" altLang="zh-CN" b="1" i="1">
                          <a:latin typeface="Cambria Math" panose="02040503050406030204" pitchFamily="18" charset="0"/>
                          <a:ea typeface="华文仿宋" panose="02010600040101010101" pitchFamily="2" charset="-122"/>
                        </a:rPr>
                        <m:t>𝑷</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𝑭</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oMath>
                  </m:oMathPara>
                </a14:m>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 xmlns:m="http://schemas.openxmlformats.org/officeDocument/2006/math">
                    <m:r>
                      <a:rPr lang="en-US" altLang="zh-CN" b="1" i="1" smtClean="0">
                        <a:latin typeface="Cambria Math" panose="02040503050406030204" pitchFamily="18" charset="0"/>
                        <a:ea typeface="华文仿宋" panose="02010600040101010101" pitchFamily="2" charset="-122"/>
                      </a:rPr>
                      <m:t>𝒇</m:t>
                    </m:r>
                  </m:oMath>
                </a14:m>
                <a:r>
                  <a:rPr lang="zh-CN" altLang="en-US" b="1" dirty="0" smtClean="0">
                    <a:latin typeface="华文仿宋" panose="02010600040101010101" pitchFamily="2" charset="-122"/>
                    <a:ea typeface="华文仿宋" panose="02010600040101010101" pitchFamily="2" charset="-122"/>
                  </a:rPr>
                  <a:t>为</a:t>
                </a:r>
                <a:r>
                  <a:rPr lang="zh-CN" altLang="en-US" b="1" dirty="0">
                    <a:latin typeface="华文仿宋" panose="02010600040101010101" pitchFamily="2" charset="-122"/>
                    <a:ea typeface="华文仿宋" panose="02010600040101010101" pitchFamily="2" charset="-122"/>
                  </a:rPr>
                  <a:t>望远镜失焦的</a:t>
                </a:r>
                <a:r>
                  <a:rPr lang="zh-CN" altLang="en-US" b="1" dirty="0" smtClean="0">
                    <a:latin typeface="华文仿宋" panose="02010600040101010101" pitchFamily="2" charset="-122"/>
                    <a:ea typeface="华文仿宋" panose="02010600040101010101" pitchFamily="2" charset="-122"/>
                  </a:rPr>
                  <a:t>概率，望远镜</a:t>
                </a:r>
                <a:r>
                  <a:rPr lang="zh-CN" altLang="en-US" b="1" dirty="0">
                    <a:latin typeface="华文仿宋" panose="02010600040101010101" pitchFamily="2" charset="-122"/>
                    <a:ea typeface="华文仿宋" panose="02010600040101010101" pitchFamily="2" charset="-122"/>
                  </a:rPr>
                  <a:t>失焦</a:t>
                </a:r>
                <a:r>
                  <a:rPr lang="zh-CN" altLang="en-US" b="1" dirty="0" smtClean="0">
                    <a:latin typeface="华文仿宋" panose="02010600040101010101" pitchFamily="2" charset="-122"/>
                    <a:ea typeface="华文仿宋" panose="02010600040101010101" pitchFamily="2" charset="-122"/>
                  </a:rPr>
                  <a:t>时有</a:t>
                </a:r>
                <a14:m>
                  <m:oMath xmlns:m="http://schemas.openxmlformats.org/officeDocument/2006/math">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𝟎</m:t>
                    </m:r>
                  </m:oMath>
                </a14:m>
                <a:r>
                  <a:rPr lang="zh-CN" altLang="en-US" b="1" dirty="0" smtClean="0">
                    <a:latin typeface="华文仿宋" panose="02010600040101010101" pitchFamily="2" charset="-122"/>
                    <a:ea typeface="华文仿宋" panose="02010600040101010101" pitchFamily="2" charset="-122"/>
                  </a:rPr>
                  <a:t>。若望远镜正常，则存在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𝒆</m:t>
                    </m:r>
                    <m:r>
                      <a:rPr lang="en-US" altLang="zh-CN" b="1" i="1" smtClean="0">
                        <a:latin typeface="Cambria Math" panose="02040503050406030204" pitchFamily="18" charset="0"/>
                        <a:ea typeface="华文仿宋" panose="02010600040101010101" pitchFamily="2" charset="-122"/>
                      </a:rPr>
                      <m:t> </m:t>
                    </m:r>
                  </m:oMath>
                </a14:m>
                <a:r>
                  <a:rPr lang="zh-CN" altLang="en-US" b="1" dirty="0" smtClean="0">
                    <a:latin typeface="华文仿宋" panose="02010600040101010101" pitchFamily="2" charset="-122"/>
                    <a:ea typeface="华文仿宋" panose="02010600040101010101" pitchFamily="2" charset="-122"/>
                  </a:rPr>
                  <a:t>的</a:t>
                </a:r>
                <a:r>
                  <a:rPr lang="zh-CN" altLang="en-US" b="1" dirty="0">
                    <a:latin typeface="华文仿宋" panose="02010600040101010101" pitchFamily="2" charset="-122"/>
                    <a:ea typeface="华文仿宋" panose="02010600040101010101" pitchFamily="2" charset="-122"/>
                  </a:rPr>
                  <a:t>概率会少数一</a:t>
                </a:r>
                <a:r>
                  <a:rPr lang="zh-CN" altLang="en-US" b="1" dirty="0" smtClean="0">
                    <a:latin typeface="华文仿宋" panose="02010600040101010101" pitchFamily="2" charset="-122"/>
                    <a:ea typeface="华文仿宋" panose="02010600040101010101" pitchFamily="2" charset="-122"/>
                  </a:rPr>
                  <a:t>颗或多数一颗，</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a:rPr lang="en-US" altLang="zh-CN" b="1" i="1" smtClean="0">
                        <a:latin typeface="Cambria Math" panose="02040503050406030204" pitchFamily="18" charset="0"/>
                        <a:ea typeface="华文仿宋" panose="02010600040101010101" pitchFamily="2" charset="-122"/>
                      </a:rPr>
                      <m:t>𝒆</m:t>
                    </m:r>
                  </m:oMath>
                </a14:m>
                <a:r>
                  <a:rPr lang="zh-CN" altLang="en-US" b="1" dirty="0" smtClean="0">
                    <a:latin typeface="华文仿宋" panose="02010600040101010101" pitchFamily="2" charset="-122"/>
                    <a:ea typeface="华文仿宋" panose="02010600040101010101" pitchFamily="2" charset="-122"/>
                  </a:rPr>
                  <a:t>的概率计数</a:t>
                </a:r>
                <a:r>
                  <a:rPr lang="zh-CN" altLang="en-US" b="1" dirty="0">
                    <a:latin typeface="华文仿宋" panose="02010600040101010101" pitchFamily="2" charset="-122"/>
                    <a:ea typeface="华文仿宋" panose="02010600040101010101" pitchFamily="2" charset="-122"/>
                  </a:rPr>
                  <a:t>将准确</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打表如下，</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endParaRPr lang="en-US" altLang="zh-CN" b="1" dirty="0" smtClean="0">
                  <a:latin typeface="华文仿宋" panose="02010600040101010101" pitchFamily="2" charset="-122"/>
                  <a:ea typeface="华文仿宋" panose="0201060004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91389" y="966355"/>
                <a:ext cx="11287992" cy="5114221"/>
              </a:xfrm>
              <a:prstGeom prst="rect">
                <a:avLst/>
              </a:prstGeom>
              <a:blipFill>
                <a:blip r:embed="rId3"/>
                <a:stretch>
                  <a:fillRect l="-378" t="-1193" r="-2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444814008"/>
                  </p:ext>
                </p:extLst>
              </p:nvPr>
            </p:nvGraphicFramePr>
            <p:xfrm>
              <a:off x="1971385" y="3608339"/>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81999949"/>
                        </a:ext>
                      </a:extLst>
                    </a:gridCol>
                    <a:gridCol w="2032000">
                      <a:extLst>
                        <a:ext uri="{9D8B030D-6E8A-4147-A177-3AD203B41FA5}">
                          <a16:colId xmlns:a16="http://schemas.microsoft.com/office/drawing/2014/main" val="743559903"/>
                        </a:ext>
                      </a:extLst>
                    </a:gridCol>
                    <a:gridCol w="2032000">
                      <a:extLst>
                        <a:ext uri="{9D8B030D-6E8A-4147-A177-3AD203B41FA5}">
                          <a16:colId xmlns:a16="http://schemas.microsoft.com/office/drawing/2014/main" val="1362188452"/>
                        </a:ext>
                      </a:extLst>
                    </a:gridCol>
                    <a:gridCol w="2032000">
                      <a:extLst>
                        <a:ext uri="{9D8B030D-6E8A-4147-A177-3AD203B41FA5}">
                          <a16:colId xmlns:a16="http://schemas.microsoft.com/office/drawing/2014/main" val="3261919792"/>
                        </a:ext>
                      </a:extLst>
                    </a:gridCol>
                  </a:tblGrid>
                  <a:tr h="370840">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 </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oMath>
                            </m:oMathPara>
                          </a14:m>
                          <a:endParaRPr lang="zh-CN" altLang="en-US" dirty="0"/>
                        </a:p>
                      </a:txBody>
                      <a:tcPr/>
                    </a:tc>
                    <a:extLst>
                      <a:ext uri="{0D108BD9-81ED-4DB2-BD59-A6C34878D82A}">
                        <a16:rowId xmlns:a16="http://schemas.microsoft.com/office/drawing/2014/main" val="427375849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oMath>
                            </m:oMathPara>
                          </a14:m>
                          <a:endParaRPr lang="zh-CN" altLang="en-US" dirty="0"/>
                        </a:p>
                      </a:txBody>
                      <a:tcPr/>
                    </a:tc>
                    <a:extLst>
                      <a:ext uri="{0D108BD9-81ED-4DB2-BD59-A6C34878D82A}">
                        <a16:rowId xmlns:a16="http://schemas.microsoft.com/office/drawing/2014/main" val="330156922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(1−2</m:t>
                                </m:r>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extLst>
                      <a:ext uri="{0D108BD9-81ED-4DB2-BD59-A6C34878D82A}">
                        <a16:rowId xmlns:a16="http://schemas.microsoft.com/office/drawing/2014/main" val="2932135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(1−2</m:t>
                                </m:r>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9929292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=3</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(1−2</m:t>
                                </m:r>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2372944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=4</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(1−</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818045055"/>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444814008"/>
                  </p:ext>
                </p:extLst>
              </p:nvPr>
            </p:nvGraphicFramePr>
            <p:xfrm>
              <a:off x="1971385" y="3608339"/>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81999949"/>
                        </a:ext>
                      </a:extLst>
                    </a:gridCol>
                    <a:gridCol w="2032000">
                      <a:extLst>
                        <a:ext uri="{9D8B030D-6E8A-4147-A177-3AD203B41FA5}">
                          <a16:colId xmlns:a16="http://schemas.microsoft.com/office/drawing/2014/main" val="743559903"/>
                        </a:ext>
                      </a:extLst>
                    </a:gridCol>
                    <a:gridCol w="2032000">
                      <a:extLst>
                        <a:ext uri="{9D8B030D-6E8A-4147-A177-3AD203B41FA5}">
                          <a16:colId xmlns:a16="http://schemas.microsoft.com/office/drawing/2014/main" val="1362188452"/>
                        </a:ext>
                      </a:extLst>
                    </a:gridCol>
                    <a:gridCol w="2032000">
                      <a:extLst>
                        <a:ext uri="{9D8B030D-6E8A-4147-A177-3AD203B41FA5}">
                          <a16:colId xmlns:a16="http://schemas.microsoft.com/office/drawing/2014/main" val="3261919792"/>
                        </a:ext>
                      </a:extLst>
                    </a:gridCol>
                  </a:tblGrid>
                  <a:tr h="370840">
                    <a:tc>
                      <a:txBody>
                        <a:bodyPr/>
                        <a:lstStyle/>
                        <a:p>
                          <a:endParaRPr lang="zh-CN" altLang="en-US" dirty="0"/>
                        </a:p>
                      </a:txBody>
                      <a:tcPr/>
                    </a:tc>
                    <a:tc>
                      <a:txBody>
                        <a:bodyPr/>
                        <a:lstStyle/>
                        <a:p>
                          <a:endParaRPr lang="zh-CN"/>
                        </a:p>
                      </a:txBody>
                      <a:tcPr>
                        <a:blipFill>
                          <a:blip r:embed="rId4"/>
                          <a:stretch>
                            <a:fillRect l="-100601" t="-1639" r="-201502" b="-513115"/>
                          </a:stretch>
                        </a:blipFill>
                      </a:tcPr>
                    </a:tc>
                    <a:tc>
                      <a:txBody>
                        <a:bodyPr/>
                        <a:lstStyle/>
                        <a:p>
                          <a:endParaRPr lang="zh-CN"/>
                        </a:p>
                      </a:txBody>
                      <a:tcPr>
                        <a:blipFill>
                          <a:blip r:embed="rId4"/>
                          <a:stretch>
                            <a:fillRect l="-200000" t="-1639" r="-100898" b="-513115"/>
                          </a:stretch>
                        </a:blipFill>
                      </a:tcPr>
                    </a:tc>
                    <a:tc>
                      <a:txBody>
                        <a:bodyPr/>
                        <a:lstStyle/>
                        <a:p>
                          <a:endParaRPr lang="zh-CN"/>
                        </a:p>
                      </a:txBody>
                      <a:tcPr>
                        <a:blipFill>
                          <a:blip r:embed="rId4"/>
                          <a:stretch>
                            <a:fillRect l="-300901" t="-1639" r="-1201" b="-513115"/>
                          </a:stretch>
                        </a:blipFill>
                      </a:tcPr>
                    </a:tc>
                    <a:extLst>
                      <a:ext uri="{0D108BD9-81ED-4DB2-BD59-A6C34878D82A}">
                        <a16:rowId xmlns:a16="http://schemas.microsoft.com/office/drawing/2014/main" val="4273758495"/>
                      </a:ext>
                    </a:extLst>
                  </a:tr>
                  <a:tr h="370840">
                    <a:tc>
                      <a:txBody>
                        <a:bodyPr/>
                        <a:lstStyle/>
                        <a:p>
                          <a:endParaRPr lang="zh-CN"/>
                        </a:p>
                      </a:txBody>
                      <a:tcPr>
                        <a:blipFill>
                          <a:blip r:embed="rId4"/>
                          <a:stretch>
                            <a:fillRect l="-299" t="-101639" r="-300599" b="-413115"/>
                          </a:stretch>
                        </a:blipFill>
                      </a:tcPr>
                    </a:tc>
                    <a:tc>
                      <a:txBody>
                        <a:bodyPr/>
                        <a:lstStyle/>
                        <a:p>
                          <a:endParaRPr lang="zh-CN"/>
                        </a:p>
                      </a:txBody>
                      <a:tcPr>
                        <a:blipFill>
                          <a:blip r:embed="rId4"/>
                          <a:stretch>
                            <a:fillRect l="-100601" t="-101639" r="-201502" b="-413115"/>
                          </a:stretch>
                        </a:blipFill>
                      </a:tcPr>
                    </a:tc>
                    <a:tc>
                      <a:txBody>
                        <a:bodyPr/>
                        <a:lstStyle/>
                        <a:p>
                          <a:endParaRPr lang="zh-CN"/>
                        </a:p>
                      </a:txBody>
                      <a:tcPr>
                        <a:blipFill>
                          <a:blip r:embed="rId4"/>
                          <a:stretch>
                            <a:fillRect l="-200000" t="-101639" r="-100898" b="-413115"/>
                          </a:stretch>
                        </a:blipFill>
                      </a:tcPr>
                    </a:tc>
                    <a:tc>
                      <a:txBody>
                        <a:bodyPr/>
                        <a:lstStyle/>
                        <a:p>
                          <a:endParaRPr lang="zh-CN"/>
                        </a:p>
                      </a:txBody>
                      <a:tcPr>
                        <a:blipFill>
                          <a:blip r:embed="rId4"/>
                          <a:stretch>
                            <a:fillRect l="-300901" t="-101639" r="-1201" b="-413115"/>
                          </a:stretch>
                        </a:blipFill>
                      </a:tcPr>
                    </a:tc>
                    <a:extLst>
                      <a:ext uri="{0D108BD9-81ED-4DB2-BD59-A6C34878D82A}">
                        <a16:rowId xmlns:a16="http://schemas.microsoft.com/office/drawing/2014/main" val="3301569226"/>
                      </a:ext>
                    </a:extLst>
                  </a:tr>
                  <a:tr h="370840">
                    <a:tc>
                      <a:txBody>
                        <a:bodyPr/>
                        <a:lstStyle/>
                        <a:p>
                          <a:endParaRPr lang="zh-CN"/>
                        </a:p>
                      </a:txBody>
                      <a:tcPr>
                        <a:blipFill>
                          <a:blip r:embed="rId4"/>
                          <a:stretch>
                            <a:fillRect l="-299" t="-201639" r="-300599" b="-313115"/>
                          </a:stretch>
                        </a:blipFill>
                      </a:tcPr>
                    </a:tc>
                    <a:tc>
                      <a:txBody>
                        <a:bodyPr/>
                        <a:lstStyle/>
                        <a:p>
                          <a:endParaRPr lang="zh-CN"/>
                        </a:p>
                      </a:txBody>
                      <a:tcPr>
                        <a:blipFill>
                          <a:blip r:embed="rId4"/>
                          <a:stretch>
                            <a:fillRect l="-100601" t="-201639" r="-201502" b="-313115"/>
                          </a:stretch>
                        </a:blipFill>
                      </a:tcPr>
                    </a:tc>
                    <a:tc>
                      <a:txBody>
                        <a:bodyPr/>
                        <a:lstStyle/>
                        <a:p>
                          <a:endParaRPr lang="zh-CN"/>
                        </a:p>
                      </a:txBody>
                      <a:tcPr>
                        <a:blipFill>
                          <a:blip r:embed="rId4"/>
                          <a:stretch>
                            <a:fillRect l="-200000" t="-201639" r="-100898" b="-313115"/>
                          </a:stretch>
                        </a:blipFill>
                      </a:tcPr>
                    </a:tc>
                    <a:tc>
                      <a:txBody>
                        <a:bodyPr/>
                        <a:lstStyle/>
                        <a:p>
                          <a:endParaRPr lang="zh-CN"/>
                        </a:p>
                      </a:txBody>
                      <a:tcPr>
                        <a:blipFill>
                          <a:blip r:embed="rId4"/>
                          <a:stretch>
                            <a:fillRect l="-300901" t="-201639" r="-1201" b="-313115"/>
                          </a:stretch>
                        </a:blipFill>
                      </a:tcPr>
                    </a:tc>
                    <a:extLst>
                      <a:ext uri="{0D108BD9-81ED-4DB2-BD59-A6C34878D82A}">
                        <a16:rowId xmlns:a16="http://schemas.microsoft.com/office/drawing/2014/main" val="2932135878"/>
                      </a:ext>
                    </a:extLst>
                  </a:tr>
                  <a:tr h="370840">
                    <a:tc>
                      <a:txBody>
                        <a:bodyPr/>
                        <a:lstStyle/>
                        <a:p>
                          <a:endParaRPr lang="zh-CN"/>
                        </a:p>
                      </a:txBody>
                      <a:tcPr>
                        <a:blipFill>
                          <a:blip r:embed="rId4"/>
                          <a:stretch>
                            <a:fillRect l="-299" t="-301639" r="-300599" b="-213115"/>
                          </a:stretch>
                        </a:blipFill>
                      </a:tcPr>
                    </a:tc>
                    <a:tc>
                      <a:txBody>
                        <a:bodyPr/>
                        <a:lstStyle/>
                        <a:p>
                          <a:endParaRPr lang="zh-CN"/>
                        </a:p>
                      </a:txBody>
                      <a:tcPr>
                        <a:blipFill>
                          <a:blip r:embed="rId4"/>
                          <a:stretch>
                            <a:fillRect l="-100601" t="-301639" r="-201502" b="-213115"/>
                          </a:stretch>
                        </a:blipFill>
                      </a:tcPr>
                    </a:tc>
                    <a:tc>
                      <a:txBody>
                        <a:bodyPr/>
                        <a:lstStyle/>
                        <a:p>
                          <a:endParaRPr lang="zh-CN"/>
                        </a:p>
                      </a:txBody>
                      <a:tcPr>
                        <a:blipFill>
                          <a:blip r:embed="rId4"/>
                          <a:stretch>
                            <a:fillRect l="-200000" t="-301639" r="-100898" b="-213115"/>
                          </a:stretch>
                        </a:blipFill>
                      </a:tcPr>
                    </a:tc>
                    <a:tc>
                      <a:txBody>
                        <a:bodyPr/>
                        <a:lstStyle/>
                        <a:p>
                          <a:endParaRPr lang="zh-CN"/>
                        </a:p>
                      </a:txBody>
                      <a:tcPr>
                        <a:blipFill>
                          <a:blip r:embed="rId4"/>
                          <a:stretch>
                            <a:fillRect l="-300901" t="-301639" r="-1201" b="-213115"/>
                          </a:stretch>
                        </a:blipFill>
                      </a:tcPr>
                    </a:tc>
                    <a:extLst>
                      <a:ext uri="{0D108BD9-81ED-4DB2-BD59-A6C34878D82A}">
                        <a16:rowId xmlns:a16="http://schemas.microsoft.com/office/drawing/2014/main" val="992929273"/>
                      </a:ext>
                    </a:extLst>
                  </a:tr>
                  <a:tr h="370840">
                    <a:tc>
                      <a:txBody>
                        <a:bodyPr/>
                        <a:lstStyle/>
                        <a:p>
                          <a:endParaRPr lang="zh-CN"/>
                        </a:p>
                      </a:txBody>
                      <a:tcPr>
                        <a:blipFill>
                          <a:blip r:embed="rId4"/>
                          <a:stretch>
                            <a:fillRect l="-299" t="-401639" r="-300599" b="-113115"/>
                          </a:stretch>
                        </a:blipFill>
                      </a:tcPr>
                    </a:tc>
                    <a:tc>
                      <a:txBody>
                        <a:bodyPr/>
                        <a:lstStyle/>
                        <a:p>
                          <a:endParaRPr lang="zh-CN"/>
                        </a:p>
                      </a:txBody>
                      <a:tcPr>
                        <a:blipFill>
                          <a:blip r:embed="rId4"/>
                          <a:stretch>
                            <a:fillRect l="-100601" t="-401639" r="-201502" b="-113115"/>
                          </a:stretch>
                        </a:blipFill>
                      </a:tcPr>
                    </a:tc>
                    <a:tc>
                      <a:txBody>
                        <a:bodyPr/>
                        <a:lstStyle/>
                        <a:p>
                          <a:endParaRPr lang="zh-CN"/>
                        </a:p>
                      </a:txBody>
                      <a:tcPr>
                        <a:blipFill>
                          <a:blip r:embed="rId4"/>
                          <a:stretch>
                            <a:fillRect l="-200000" t="-401639" r="-100898" b="-113115"/>
                          </a:stretch>
                        </a:blipFill>
                      </a:tcPr>
                    </a:tc>
                    <a:tc>
                      <a:txBody>
                        <a:bodyPr/>
                        <a:lstStyle/>
                        <a:p>
                          <a:endParaRPr lang="zh-CN"/>
                        </a:p>
                      </a:txBody>
                      <a:tcPr>
                        <a:blipFill>
                          <a:blip r:embed="rId4"/>
                          <a:stretch>
                            <a:fillRect l="-300901" t="-401639" r="-1201" b="-113115"/>
                          </a:stretch>
                        </a:blipFill>
                      </a:tcPr>
                    </a:tc>
                    <a:extLst>
                      <a:ext uri="{0D108BD9-81ED-4DB2-BD59-A6C34878D82A}">
                        <a16:rowId xmlns:a16="http://schemas.microsoft.com/office/drawing/2014/main" val="237294484"/>
                      </a:ext>
                    </a:extLst>
                  </a:tr>
                  <a:tr h="370840">
                    <a:tc>
                      <a:txBody>
                        <a:bodyPr/>
                        <a:lstStyle/>
                        <a:p>
                          <a:endParaRPr lang="zh-CN"/>
                        </a:p>
                      </a:txBody>
                      <a:tcPr>
                        <a:blipFill>
                          <a:blip r:embed="rId4"/>
                          <a:stretch>
                            <a:fillRect l="-299" t="-501639" r="-300599" b="-13115"/>
                          </a:stretch>
                        </a:blipFill>
                      </a:tcPr>
                    </a:tc>
                    <a:tc>
                      <a:txBody>
                        <a:bodyPr/>
                        <a:lstStyle/>
                        <a:p>
                          <a:endParaRPr lang="zh-CN"/>
                        </a:p>
                      </a:txBody>
                      <a:tcPr>
                        <a:blipFill>
                          <a:blip r:embed="rId4"/>
                          <a:stretch>
                            <a:fillRect l="-100601" t="-501639" r="-201502" b="-13115"/>
                          </a:stretch>
                        </a:blipFill>
                      </a:tcPr>
                    </a:tc>
                    <a:tc>
                      <a:txBody>
                        <a:bodyPr/>
                        <a:lstStyle/>
                        <a:p>
                          <a:endParaRPr lang="zh-CN"/>
                        </a:p>
                      </a:txBody>
                      <a:tcPr>
                        <a:blipFill>
                          <a:blip r:embed="rId4"/>
                          <a:stretch>
                            <a:fillRect l="-200000" t="-501639" r="-100898" b="-13115"/>
                          </a:stretch>
                        </a:blipFill>
                      </a:tcPr>
                    </a:tc>
                    <a:tc>
                      <a:txBody>
                        <a:bodyPr/>
                        <a:lstStyle/>
                        <a:p>
                          <a:endParaRPr lang="zh-CN"/>
                        </a:p>
                      </a:txBody>
                      <a:tcPr>
                        <a:blipFill>
                          <a:blip r:embed="rId4"/>
                          <a:stretch>
                            <a:fillRect l="-300901" t="-501639" r="-1201" b="-13115"/>
                          </a:stretch>
                        </a:blipFill>
                      </a:tcPr>
                    </a:tc>
                    <a:extLst>
                      <a:ext uri="{0D108BD9-81ED-4DB2-BD59-A6C34878D82A}">
                        <a16:rowId xmlns:a16="http://schemas.microsoft.com/office/drawing/2014/main" val="3818045055"/>
                      </a:ext>
                    </a:extLst>
                  </a:tr>
                </a:tbl>
              </a:graphicData>
            </a:graphic>
          </p:graphicFrame>
        </mc:Fallback>
      </mc:AlternateContent>
    </p:spTree>
    <p:extLst>
      <p:ext uri="{BB962C8B-B14F-4D97-AF65-F5344CB8AC3E}">
        <p14:creationId xmlns:p14="http://schemas.microsoft.com/office/powerpoint/2010/main" val="374301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509155" y="1174173"/>
                <a:ext cx="11055927" cy="4870885"/>
              </a:xfrm>
              <a:prstGeom prst="rect">
                <a:avLst/>
              </a:prstGeom>
              <a:noFill/>
            </p:spPr>
            <p:txBody>
              <a:bodyPr wrap="square" rtlCol="0">
                <a:spAutoFit/>
              </a:bodyPr>
              <a:lstStyle/>
              <a:p>
                <a:pPr marL="342900" indent="-342900">
                  <a:lnSpc>
                    <a:spcPct val="90000"/>
                  </a:lnSpc>
                  <a:spcBef>
                    <a:spcPts val="1000"/>
                  </a:spcBef>
                  <a:buAutoNum type="alphaLcPeriod" startAt="4"/>
                </a:pPr>
                <a:r>
                  <a:rPr lang="zh-CN" altLang="en-US" b="1" dirty="0" smtClean="0">
                    <a:latin typeface="华文仿宋" panose="02010600040101010101" pitchFamily="2" charset="-122"/>
                    <a:ea typeface="华文仿宋" panose="02010600040101010101" pitchFamily="2" charset="-122"/>
                  </a:rPr>
                  <a:t>假设</a:t>
                </a:r>
                <a14:m>
                  <m:oMath xmlns:m="http://schemas.openxmlformats.org/officeDocument/2006/math">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oMath>
                </a14:m>
                <a:r>
                  <a:rPr lang="zh-CN" altLang="en-US"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如果我们</a:t>
                </a:r>
                <a:r>
                  <a:rPr lang="zh-CN" altLang="en-US" b="1" dirty="0" smtClean="0">
                    <a:latin typeface="华文仿宋" panose="02010600040101010101" pitchFamily="2" charset="-122"/>
                    <a:ea typeface="华文仿宋" panose="02010600040101010101" pitchFamily="2" charset="-122"/>
                  </a:rPr>
                  <a:t>假设取值</a:t>
                </a:r>
                <a:r>
                  <a:rPr lang="zh-CN" altLang="en-US" b="1" dirty="0">
                    <a:latin typeface="华文仿宋" panose="02010600040101010101" pitchFamily="2" charset="-122"/>
                    <a:ea typeface="华文仿宋" panose="02010600040101010101" pitchFamily="2" charset="-122"/>
                  </a:rPr>
                  <a:t>上没有先验概率约束</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可能的恒星数目是多少</a:t>
                </a: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1pt</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对于</a:t>
                </a:r>
                <a14:m>
                  <m:oMath xmlns:m="http://schemas.openxmlformats.org/officeDocument/2006/math">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zh-CN" altLang="en-US" b="1" i="1">
                        <a:latin typeface="Cambria Math" panose="02040503050406030204" pitchFamily="18" charset="0"/>
                        <a:ea typeface="华文仿宋" panose="02010600040101010101" pitchFamily="2" charset="-122"/>
                      </a:rPr>
                      <m:t>，</m:t>
                    </m:r>
                  </m:oMath>
                </a14:m>
                <a:r>
                  <a:rPr lang="zh-CN" altLang="en-US" b="1" dirty="0" smtClean="0">
                    <a:latin typeface="华文仿宋" panose="02010600040101010101" pitchFamily="2" charset="-122"/>
                    <a:ea typeface="华文仿宋" panose="02010600040101010101" pitchFamily="2" charset="-122"/>
                  </a:rPr>
                  <a:t>考虑到测量误差和失焦误差，可能的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𝑵</m:t>
                    </m:r>
                  </m:oMath>
                </a14:m>
                <a:r>
                  <a:rPr lang="zh-CN" altLang="en-US" b="1" dirty="0" smtClean="0">
                    <a:latin typeface="华文仿宋" panose="02010600040101010101" pitchFamily="2" charset="-122"/>
                    <a:ea typeface="华文仿宋" panose="02010600040101010101" pitchFamily="2" charset="-122"/>
                  </a:rPr>
                  <a:t> 的取值为</a:t>
                </a:r>
                <a14:m>
                  <m:oMath xmlns:m="http://schemas.openxmlformats.org/officeDocument/2006/math">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ℕ</m:t>
                    </m:r>
                    <m:r>
                      <m:rPr>
                        <m:lit/>
                      </m:rPr>
                      <a:rPr lang="en-US" altLang="zh-CN" b="1" i="1" smtClean="0">
                        <a:latin typeface="Cambria Math" panose="02040503050406030204" pitchFamily="18" charset="0"/>
                        <a:ea typeface="华文仿宋" panose="02010600040101010101" pitchFamily="2" charset="-122"/>
                      </a:rPr>
                      <m:t>}</m:t>
                    </m:r>
                  </m:oMath>
                </a14:m>
                <a:r>
                  <a:rPr lang="en-US" altLang="zh-CN" b="1" dirty="0" smtClean="0">
                    <a:latin typeface="华文仿宋" panose="02010600040101010101" pitchFamily="2" charset="-122"/>
                    <a:ea typeface="华文仿宋" panose="02010600040101010101" pitchFamily="2" charset="-122"/>
                  </a:rPr>
                  <a:t>;</a:t>
                </a: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对于</a:t>
                </a:r>
                <a14:m>
                  <m:oMath xmlns:m="http://schemas.openxmlformats.org/officeDocument/2006/math">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r>
                      <a:rPr lang="zh-CN" altLang="en-US" b="1" i="1">
                        <a:latin typeface="Cambria Math" panose="02040503050406030204" pitchFamily="18" charset="0"/>
                        <a:ea typeface="华文仿宋" panose="02010600040101010101" pitchFamily="2" charset="-122"/>
                      </a:rPr>
                      <m:t>，</m:t>
                    </m:r>
                  </m:oMath>
                </a14:m>
                <a:r>
                  <a:rPr lang="zh-CN" altLang="en-US" b="1" dirty="0" smtClean="0">
                    <a:latin typeface="华文仿宋" panose="02010600040101010101" pitchFamily="2" charset="-122"/>
                    <a:ea typeface="华文仿宋" panose="02010600040101010101" pitchFamily="2" charset="-122"/>
                  </a:rPr>
                  <a:t>考虑到测量误差和失焦误差，可能的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𝑵</m:t>
                    </m:r>
                  </m:oMath>
                </a14:m>
                <a:r>
                  <a:rPr lang="zh-CN" altLang="en-US" b="1" dirty="0" smtClean="0">
                    <a:latin typeface="华文仿宋" panose="02010600040101010101" pitchFamily="2" charset="-122"/>
                    <a:ea typeface="华文仿宋" panose="02010600040101010101" pitchFamily="2" charset="-122"/>
                  </a:rPr>
                  <a:t> 的取值为</a:t>
                </a:r>
                <a14:m>
                  <m:oMath xmlns:m="http://schemas.openxmlformats.org/officeDocument/2006/math">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𝟔</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ℕ</m:t>
                    </m:r>
                    <m:r>
                      <m:rPr>
                        <m:lit/>
                      </m:rPr>
                      <a:rPr lang="en-US" altLang="zh-CN" b="1" i="1" smtClean="0">
                        <a:latin typeface="Cambria Math" panose="02040503050406030204" pitchFamily="18" charset="0"/>
                        <a:ea typeface="华文仿宋" panose="02010600040101010101" pitchFamily="2" charset="-122"/>
                      </a:rPr>
                      <m:t>}</m:t>
                    </m:r>
                  </m:oMath>
                </a14:m>
                <a:r>
                  <a:rPr lang="en-US" altLang="zh-CN" b="1" dirty="0" smtClean="0">
                    <a:latin typeface="华文仿宋" panose="02010600040101010101" pitchFamily="2" charset="-122"/>
                    <a:ea typeface="华文仿宋" panose="02010600040101010101" pitchFamily="2" charset="-122"/>
                  </a:rPr>
                  <a:t>.</a:t>
                </a: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则可能的恒星数量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𝑵</m:t>
                    </m:r>
                  </m:oMath>
                </a14:m>
                <a:r>
                  <a:rPr lang="en-US" altLang="zh-CN" b="1" dirty="0" smtClean="0">
                    <a:latin typeface="华文仿宋" panose="02010600040101010101" pitchFamily="2" charset="-122"/>
                    <a:ea typeface="华文仿宋" panose="02010600040101010101" pitchFamily="2" charset="-122"/>
                  </a:rPr>
                  <a:t> </a:t>
                </a:r>
                <a:r>
                  <a:rPr lang="zh-CN" altLang="en-US" b="1" dirty="0" smtClean="0">
                    <a:latin typeface="华文仿宋" panose="02010600040101010101" pitchFamily="2" charset="-122"/>
                    <a:ea typeface="华文仿宋" panose="02010600040101010101" pitchFamily="2" charset="-122"/>
                  </a:rPr>
                  <a:t>的取值为上述两者的交集，即 </a:t>
                </a:r>
                <a14:m>
                  <m:oMath xmlns:m="http://schemas.openxmlformats.org/officeDocument/2006/math">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m:t>
                    </m:r>
                    <m:r>
                      <m:rPr>
                        <m:lit/>
                      </m:rP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𝟔</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ℕ</m:t>
                    </m:r>
                    <m:r>
                      <m:rPr>
                        <m:lit/>
                      </m:rPr>
                      <a:rPr lang="en-US" altLang="zh-CN" b="1" i="1" smtClean="0">
                        <a:latin typeface="Cambria Math" panose="02040503050406030204" pitchFamily="18" charset="0"/>
                        <a:ea typeface="华文仿宋" panose="02010600040101010101" pitchFamily="2" charset="-122"/>
                      </a:rPr>
                      <m:t>}</m:t>
                    </m:r>
                  </m:oMath>
                </a14:m>
                <a:r>
                  <a:rPr lang="en-US" altLang="zh-CN" b="1" dirty="0" smtClean="0">
                    <a:latin typeface="华文仿宋" panose="02010600040101010101" pitchFamily="2" charset="-122"/>
                    <a:ea typeface="华文仿宋" panose="02010600040101010101" pitchFamily="2" charset="-122"/>
                  </a:rPr>
                  <a:t>.</a:t>
                </a:r>
              </a:p>
              <a:p>
                <a:pPr lvl="1">
                  <a:lnSpc>
                    <a:spcPct val="90000"/>
                  </a:lnSpc>
                  <a:spcBef>
                    <a:spcPts val="1000"/>
                  </a:spcBef>
                </a:pPr>
                <a:endParaRPr lang="en-US" altLang="zh-CN" b="1" dirty="0" smtClean="0">
                  <a:latin typeface="华文仿宋" panose="02010600040101010101" pitchFamily="2" charset="-122"/>
                  <a:ea typeface="华文仿宋" panose="02010600040101010101" pitchFamily="2" charset="-122"/>
                </a:endParaRPr>
              </a:p>
              <a:p>
                <a:pPr marL="342900" indent="-342900">
                  <a:lnSpc>
                    <a:spcPct val="90000"/>
                  </a:lnSpc>
                  <a:spcBef>
                    <a:spcPts val="1000"/>
                  </a:spcBef>
                  <a:buAutoNum type="alphaLcPeriod" startAt="4"/>
                </a:pPr>
                <a:r>
                  <a:rPr lang="zh-CN" altLang="en-US" b="1" dirty="0">
                    <a:latin typeface="华文仿宋" panose="02010600040101010101" pitchFamily="2" charset="-122"/>
                    <a:ea typeface="华文仿宋" panose="02010600040101010101" pitchFamily="2" charset="-122"/>
                  </a:rPr>
                  <a:t>在这些观测结果下，最可能的恒星数目是多少？解释如何计算这个数目，或者，如果不可能计算，请解释还需要什么附加信息以及它将如何影响结果</a:t>
                </a:r>
                <a:r>
                  <a:rPr lang="zh-CN" altLang="en-US"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2pt</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由于先验分布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e>
                    </m:d>
                  </m:oMath>
                </a14:m>
                <a:r>
                  <a:rPr lang="en-US" altLang="zh-CN" b="1" dirty="0" smtClean="0">
                    <a:latin typeface="华文仿宋" panose="02010600040101010101" pitchFamily="2" charset="-122"/>
                    <a:ea typeface="华文仿宋" panose="02010600040101010101" pitchFamily="2" charset="-122"/>
                  </a:rPr>
                  <a:t> </a:t>
                </a:r>
                <a:r>
                  <a:rPr lang="zh-CN" altLang="en-US" b="1" dirty="0" smtClean="0">
                    <a:latin typeface="华文仿宋" panose="02010600040101010101" pitchFamily="2" charset="-122"/>
                    <a:ea typeface="华文仿宋" panose="02010600040101010101" pitchFamily="2" charset="-122"/>
                  </a:rPr>
                  <a:t>未知，因此无法计算最可能的恒星数目。若假设对于先验分布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e>
                    </m:d>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𝑷</m:t>
                    </m:r>
                    <m:d>
                      <m:dPr>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e>
                    </m:d>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𝑷</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𝟔</m:t>
                    </m:r>
                    <m:r>
                      <a:rPr lang="en-US" altLang="zh-CN" b="1" i="1" smtClean="0">
                        <a:latin typeface="Cambria Math" panose="02040503050406030204" pitchFamily="18" charset="0"/>
                        <a:ea typeface="华文仿宋" panose="02010600040101010101" pitchFamily="2" charset="-122"/>
                      </a:rPr>
                      <m:t>)</m:t>
                    </m:r>
                  </m:oMath>
                </a14:m>
                <a:r>
                  <a:rPr lang="en-US" altLang="zh-CN" b="1" dirty="0" smtClean="0">
                    <a:latin typeface="华文仿宋" panose="02010600040101010101" pitchFamily="2" charset="-122"/>
                    <a:ea typeface="华文仿宋" panose="02010600040101010101" pitchFamily="2" charset="-122"/>
                  </a:rPr>
                  <a:t> </a:t>
                </a:r>
                <a:r>
                  <a:rPr lang="zh-CN" altLang="en-US" b="1" dirty="0" smtClean="0">
                    <a:latin typeface="华文仿宋" panose="02010600040101010101" pitchFamily="2" charset="-122"/>
                    <a:ea typeface="华文仿宋" panose="02010600040101010101" pitchFamily="2" charset="-122"/>
                  </a:rPr>
                  <a:t>三者相差不大，则可估计后验概率如下：</a:t>
                </a:r>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e>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e>
                      </m:d>
                      <m:r>
                        <a:rPr lang="en-US" altLang="zh-CN" b="1" i="1" smtClean="0">
                          <a:latin typeface="Cambria Math" panose="02040503050406030204" pitchFamily="18" charset="0"/>
                          <a:ea typeface="华文仿宋" panose="02010600040101010101" pitchFamily="2" charset="-122"/>
                        </a:rPr>
                        <m:t>=</m:t>
                      </m:r>
                      <m:sSup>
                        <m:sSupPr>
                          <m:ctrlPr>
                            <a:rPr lang="en-US" altLang="zh-CN" b="1" i="1" smtClean="0">
                              <a:latin typeface="Cambria Math" panose="02040503050406030204" pitchFamily="18" charset="0"/>
                              <a:ea typeface="华文仿宋" panose="02010600040101010101" pitchFamily="2" charset="-122"/>
                            </a:rPr>
                          </m:ctrlPr>
                        </m:sSupPr>
                        <m:e>
                          <m:r>
                            <a:rPr lang="en-US" altLang="zh-CN" b="1" i="1" smtClean="0">
                              <a:latin typeface="Cambria Math" panose="02040503050406030204" pitchFamily="18" charset="0"/>
                              <a:ea typeface="华文仿宋" panose="02010600040101010101" pitchFamily="2" charset="-122"/>
                            </a:rPr>
                            <m:t>𝜶</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𝒆</m:t>
                          </m:r>
                        </m:e>
                        <m:sup>
                          <m:r>
                            <a:rPr lang="en-US" altLang="zh-CN" b="1" i="1" smtClean="0">
                              <a:latin typeface="Cambria Math" panose="02040503050406030204" pitchFamily="18" charset="0"/>
                              <a:ea typeface="华文仿宋" panose="02010600040101010101" pitchFamily="2" charset="-122"/>
                            </a:rPr>
                            <m:t>𝟐</m:t>
                          </m:r>
                        </m:sup>
                      </m:sSup>
                      <m:sSup>
                        <m:sSupPr>
                          <m:ctrlPr>
                            <a:rPr lang="en-US" altLang="zh-CN" b="1" i="1" smtClean="0">
                              <a:latin typeface="Cambria Math" panose="02040503050406030204" pitchFamily="18" charset="0"/>
                              <a:ea typeface="华文仿宋" panose="02010600040101010101" pitchFamily="2" charset="-122"/>
                            </a:rPr>
                          </m:ctrlPr>
                        </m:sSupPr>
                        <m:e>
                          <m:d>
                            <m:dPr>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𝒇</m:t>
                              </m:r>
                            </m:e>
                          </m:d>
                        </m:e>
                        <m:sup>
                          <m:r>
                            <a:rPr lang="en-US" altLang="zh-CN" b="1" i="1" smtClean="0">
                              <a:latin typeface="Cambria Math" panose="02040503050406030204" pitchFamily="18" charset="0"/>
                              <a:ea typeface="华文仿宋" panose="02010600040101010101" pitchFamily="2" charset="-122"/>
                            </a:rPr>
                            <m:t>𝟐</m:t>
                          </m:r>
                        </m:sup>
                      </m:sSup>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𝑷</m:t>
                      </m:r>
                      <m:d>
                        <m:dPr>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e>
                      </m:d>
                    </m:oMath>
                  </m:oMathPara>
                </a14:m>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e>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e>
                      </m:d>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𝜶</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𝒆𝒇</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𝑷</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𝟒</m:t>
                      </m:r>
                      <m:r>
                        <a:rPr lang="en-US" altLang="zh-CN" b="1" i="1" smtClean="0">
                          <a:latin typeface="Cambria Math" panose="02040503050406030204" pitchFamily="18" charset="0"/>
                          <a:ea typeface="华文仿宋" panose="02010600040101010101" pitchFamily="2" charset="-122"/>
                        </a:rPr>
                        <m:t>)</m:t>
                      </m:r>
                    </m:oMath>
                  </m:oMathPara>
                </a14:m>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𝟔</m:t>
                          </m:r>
                        </m:e>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e>
                      </m:d>
                      <m:r>
                        <a:rPr lang="en-US" altLang="zh-CN" b="1" i="1" smtClean="0">
                          <a:latin typeface="Cambria Math" panose="02040503050406030204" pitchFamily="18" charset="0"/>
                          <a:ea typeface="华文仿宋" panose="02010600040101010101" pitchFamily="2" charset="-122"/>
                        </a:rPr>
                        <m:t>≤</m:t>
                      </m:r>
                      <m:sSup>
                        <m:sSupPr>
                          <m:ctrlPr>
                            <a:rPr lang="en-US" altLang="zh-CN" b="1" i="1" smtClean="0">
                              <a:latin typeface="Cambria Math" panose="02040503050406030204" pitchFamily="18" charset="0"/>
                              <a:ea typeface="华文仿宋" panose="02010600040101010101" pitchFamily="2" charset="-122"/>
                            </a:rPr>
                          </m:ctrlPr>
                        </m:sSupPr>
                        <m:e>
                          <m:r>
                            <a:rPr lang="en-US" altLang="zh-CN" b="1" i="1" smtClean="0">
                              <a:latin typeface="Cambria Math" panose="02040503050406030204" pitchFamily="18" charset="0"/>
                              <a:ea typeface="华文仿宋" panose="02010600040101010101" pitchFamily="2" charset="-122"/>
                            </a:rPr>
                            <m:t>𝜶</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𝒇</m:t>
                          </m:r>
                        </m:e>
                        <m:sup>
                          <m:r>
                            <a:rPr lang="en-US" altLang="zh-CN" b="1" i="1" smtClean="0">
                              <a:latin typeface="Cambria Math" panose="02040503050406030204" pitchFamily="18" charset="0"/>
                              <a:ea typeface="华文仿宋" panose="02010600040101010101" pitchFamily="2" charset="-122"/>
                            </a:rPr>
                            <m:t>𝟐</m:t>
                          </m:r>
                        </m:sup>
                      </m:sSup>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𝑷</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𝟔</m:t>
                      </m:r>
                      <m:r>
                        <a:rPr lang="en-US" altLang="zh-CN" b="1" i="1" smtClean="0">
                          <a:latin typeface="Cambria Math" panose="02040503050406030204" pitchFamily="18" charset="0"/>
                          <a:ea typeface="华文仿宋" panose="02010600040101010101" pitchFamily="2" charset="-122"/>
                        </a:rPr>
                        <m:t>)</m:t>
                      </m:r>
                    </m:oMath>
                  </m:oMathPara>
                </a14:m>
                <a:endParaRPr lang="en-US" altLang="zh-CN" b="1" dirty="0" smtClean="0">
                  <a:latin typeface="华文仿宋" panose="02010600040101010101" pitchFamily="2" charset="-122"/>
                  <a:ea typeface="华文仿宋" panose="02010600040101010101" pitchFamily="2" charset="-122"/>
                </a:endParaRPr>
              </a:p>
              <a:p>
                <a:pPr lvl="1">
                  <a:lnSpc>
                    <a:spcPct val="90000"/>
                  </a:lnSpc>
                  <a:spcBef>
                    <a:spcPts val="1000"/>
                  </a:spcBef>
                </a:pPr>
                <a:r>
                  <a:rPr lang="zh-CN" altLang="en-US" b="1" dirty="0" smtClean="0">
                    <a:latin typeface="华文仿宋" panose="02010600040101010101" pitchFamily="2" charset="-122"/>
                    <a:ea typeface="华文仿宋" panose="02010600040101010101" pitchFamily="2" charset="-122"/>
                  </a:rPr>
                  <a:t>其中</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𝜶</m:t>
                    </m:r>
                  </m:oMath>
                </a14:m>
                <a:r>
                  <a:rPr lang="zh-CN" altLang="en-US" b="1" dirty="0" smtClean="0">
                    <a:latin typeface="华文仿宋" panose="02010600040101010101" pitchFamily="2" charset="-122"/>
                    <a:ea typeface="华文仿宋" panose="02010600040101010101" pitchFamily="2" charset="-122"/>
                  </a:rPr>
                  <a:t>为归一化参数。考虑到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𝒇</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𝒆</m:t>
                    </m:r>
                  </m:oMath>
                </a14:m>
                <a:r>
                  <a:rPr lang="zh-CN" altLang="en-US" b="1" dirty="0" smtClean="0">
                    <a:latin typeface="华文仿宋" panose="02010600040101010101" pitchFamily="2" charset="-122"/>
                    <a:ea typeface="华文仿宋" panose="02010600040101010101" pitchFamily="2" charset="-122"/>
                  </a:rPr>
                  <a:t>，则有</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𝑷</m:t>
                    </m:r>
                    <m:d>
                      <m:dPr>
                        <m:sepChr m:val="∣"/>
                        <m:ctrlPr>
                          <a:rPr lang="en-US" altLang="zh-CN" b="1" i="1" smtClean="0">
                            <a:latin typeface="Cambria Math" panose="02040503050406030204" pitchFamily="18" charset="0"/>
                            <a:ea typeface="华文仿宋" panose="02010600040101010101" pitchFamily="2" charset="-122"/>
                          </a:rPr>
                        </m:ctrlPr>
                      </m:dPr>
                      <m:e>
                        <m:r>
                          <a:rPr lang="en-US" altLang="zh-CN" b="1" i="1" smtClean="0">
                            <a:latin typeface="Cambria Math" panose="02040503050406030204" pitchFamily="18" charset="0"/>
                            <a:ea typeface="华文仿宋" panose="02010600040101010101" pitchFamily="2" charset="-122"/>
                          </a:rPr>
                          <m:t>𝑵</m:t>
                        </m:r>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𝟐</m:t>
                        </m:r>
                      </m:e>
                      <m:e>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𝟏</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𝟏</m:t>
                        </m:r>
                        <m:r>
                          <a:rPr lang="en-US" altLang="zh-CN" b="1" i="1" smtClean="0">
                            <a:latin typeface="Cambria Math" panose="02040503050406030204" pitchFamily="18" charset="0"/>
                            <a:ea typeface="华文仿宋" panose="02010600040101010101" pitchFamily="2" charset="-122"/>
                          </a:rPr>
                          <m:t>,</m:t>
                        </m:r>
                        <m:sSub>
                          <m:sSubPr>
                            <m:ctrlPr>
                              <a:rPr lang="en-US" altLang="zh-CN" b="1" i="1" smtClean="0">
                                <a:latin typeface="Cambria Math" panose="02040503050406030204" pitchFamily="18" charset="0"/>
                                <a:ea typeface="华文仿宋" panose="02010600040101010101" pitchFamily="2" charset="-122"/>
                              </a:rPr>
                            </m:ctrlPr>
                          </m:sSubPr>
                          <m:e>
                            <m:r>
                              <a:rPr lang="en-US" altLang="zh-CN" b="1" i="1" smtClean="0">
                                <a:latin typeface="Cambria Math" panose="02040503050406030204" pitchFamily="18" charset="0"/>
                                <a:ea typeface="华文仿宋" panose="02010600040101010101" pitchFamily="2" charset="-122"/>
                              </a:rPr>
                              <m:t>𝑴</m:t>
                            </m:r>
                          </m:e>
                          <m:sub>
                            <m:r>
                              <a:rPr lang="en-US" altLang="zh-CN" b="1" i="1" smtClean="0">
                                <a:latin typeface="Cambria Math" panose="02040503050406030204" pitchFamily="18" charset="0"/>
                                <a:ea typeface="华文仿宋" panose="02010600040101010101" pitchFamily="2" charset="-122"/>
                              </a:rPr>
                              <m:t>𝟐</m:t>
                            </m:r>
                          </m:sub>
                        </m:sSub>
                        <m:r>
                          <a:rPr lang="en-US" altLang="zh-CN" b="1" i="1" smtClean="0">
                            <a:latin typeface="Cambria Math" panose="02040503050406030204" pitchFamily="18" charset="0"/>
                            <a:ea typeface="华文仿宋" panose="02010600040101010101" pitchFamily="2" charset="-122"/>
                          </a:rPr>
                          <m:t>=</m:t>
                        </m:r>
                        <m:r>
                          <a:rPr lang="en-US" altLang="zh-CN" b="1" i="1" smtClean="0">
                            <a:latin typeface="Cambria Math" panose="02040503050406030204" pitchFamily="18" charset="0"/>
                            <a:ea typeface="华文仿宋" panose="02010600040101010101" pitchFamily="2" charset="-122"/>
                          </a:rPr>
                          <m:t>𝟑</m:t>
                        </m:r>
                      </m:e>
                    </m:d>
                  </m:oMath>
                </a14:m>
                <a:r>
                  <a:rPr lang="zh-CN" altLang="en-US" b="1" dirty="0" smtClean="0">
                    <a:latin typeface="华文仿宋" panose="02010600040101010101" pitchFamily="2" charset="-122"/>
                    <a:ea typeface="华文仿宋" panose="02010600040101010101" pitchFamily="2" charset="-122"/>
                  </a:rPr>
                  <a:t> 概率最大，因此在该假设下，最可能的恒星数目为 </a:t>
                </a:r>
                <a14:m>
                  <m:oMath xmlns:m="http://schemas.openxmlformats.org/officeDocument/2006/math">
                    <m:r>
                      <a:rPr lang="en-US" altLang="zh-CN" b="1" i="1" smtClean="0">
                        <a:latin typeface="Cambria Math" panose="02040503050406030204" pitchFamily="18" charset="0"/>
                        <a:ea typeface="华文仿宋" panose="02010600040101010101" pitchFamily="2" charset="-122"/>
                      </a:rPr>
                      <m:t>𝟐</m:t>
                    </m:r>
                  </m:oMath>
                </a14:m>
                <a:r>
                  <a:rPr lang="en-US" altLang="zh-CN" b="1" dirty="0" smtClean="0">
                    <a:latin typeface="华文仿宋" panose="02010600040101010101" pitchFamily="2" charset="-122"/>
                    <a:ea typeface="华文仿宋" panose="02010600040101010101" pitchFamily="2" charset="-122"/>
                  </a:rPr>
                  <a:t>.</a:t>
                </a:r>
              </a:p>
              <a:p>
                <a:pPr lvl="1">
                  <a:lnSpc>
                    <a:spcPct val="90000"/>
                  </a:lnSpc>
                  <a:spcBef>
                    <a:spcPts val="1000"/>
                  </a:spcBef>
                </a:pPr>
                <a:endParaRPr lang="zh-CN" altLang="en-US" b="1" dirty="0">
                  <a:latin typeface="华文仿宋" panose="02010600040101010101" pitchFamily="2" charset="-122"/>
                  <a:ea typeface="华文仿宋" panose="0201060004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509155" y="1174173"/>
                <a:ext cx="11055927" cy="4870885"/>
              </a:xfrm>
              <a:prstGeom prst="rect">
                <a:avLst/>
              </a:prstGeom>
              <a:blipFill>
                <a:blip r:embed="rId3"/>
                <a:stretch>
                  <a:fillRect l="-386" t="-1252"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012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1390" y="1243732"/>
                <a:ext cx="11423073" cy="4263449"/>
              </a:xfrm>
            </p:spPr>
            <p:txBody>
              <a:bodyPr>
                <a:normAutofit lnSpcReduction="10000"/>
              </a:bodyPr>
              <a:lstStyle/>
              <a:p>
                <a:r>
                  <a:rPr lang="en-US" altLang="zh-CN" sz="2400" b="1" dirty="0" smtClean="0">
                    <a:latin typeface="华文仿宋" panose="02010600040101010101" pitchFamily="2" charset="-122"/>
                    <a:ea typeface="华文仿宋" panose="02010600040101010101" pitchFamily="2" charset="-122"/>
                  </a:rPr>
                  <a:t>14.13 </a:t>
                </a:r>
                <a:r>
                  <a:rPr lang="zh-CN" altLang="en-US" sz="2400" b="1" dirty="0" smtClean="0">
                    <a:latin typeface="华文仿宋" panose="02010600040101010101" pitchFamily="2" charset="-122"/>
                    <a:ea typeface="华文仿宋" panose="02010600040101010101" pitchFamily="2" charset="-122"/>
                  </a:rPr>
                  <a:t>考虑图</a:t>
                </a:r>
                <a:r>
                  <a:rPr lang="en-US" altLang="zh-CN" sz="2400" b="1" dirty="0">
                    <a:latin typeface="华文仿宋" panose="02010600040101010101" pitchFamily="2" charset="-122"/>
                    <a:ea typeface="华文仿宋" panose="02010600040101010101" pitchFamily="2" charset="-122"/>
                  </a:rPr>
                  <a:t>14.22(ii) </a:t>
                </a:r>
                <a:r>
                  <a:rPr lang="zh-CN" altLang="en-US" sz="2400" b="1" dirty="0">
                    <a:latin typeface="华文仿宋" panose="02010600040101010101" pitchFamily="2" charset="-122"/>
                    <a:ea typeface="华文仿宋" panose="02010600040101010101" pitchFamily="2" charset="-122"/>
                  </a:rPr>
                  <a:t>的</a:t>
                </a:r>
                <a:r>
                  <a:rPr lang="zh-CN" altLang="en-US" sz="2400" b="1" dirty="0" smtClean="0">
                    <a:latin typeface="华文仿宋" panose="02010600040101010101" pitchFamily="2" charset="-122"/>
                    <a:ea typeface="华文仿宋" panose="02010600040101010101" pitchFamily="2" charset="-122"/>
                  </a:rPr>
                  <a:t>网络，假设</a:t>
                </a:r>
                <a:r>
                  <a:rPr lang="zh-CN" altLang="en-US" sz="2400" b="1" dirty="0">
                    <a:latin typeface="华文仿宋" panose="02010600040101010101" pitchFamily="2" charset="-122"/>
                    <a:ea typeface="华文仿宋" panose="02010600040101010101" pitchFamily="2" charset="-122"/>
                  </a:rPr>
                  <a:t>两个望远镜完全相同</a:t>
                </a:r>
                <a:r>
                  <a:rPr lang="zh-CN" altLang="en-US" sz="2400" b="1" dirty="0" smtClean="0">
                    <a:latin typeface="华文仿宋" panose="02010600040101010101" pitchFamily="2" charset="-122"/>
                    <a:ea typeface="华文仿宋" panose="02010600040101010101" pitchFamily="2" charset="-122"/>
                  </a:rPr>
                  <a:t>。</a:t>
                </a:r>
                <a14:m>
                  <m:oMath xmlns:m="http://schemas.openxmlformats.org/officeDocument/2006/math">
                    <m:r>
                      <a:rPr lang="en-US" altLang="zh-CN" sz="2400" b="0" i="1" smtClean="0">
                        <a:latin typeface="Cambria Math" panose="02040503050406030204" pitchFamily="18" charset="0"/>
                        <a:ea typeface="华文仿宋" panose="02010600040101010101" pitchFamily="2" charset="-122"/>
                      </a:rPr>
                      <m:t>𝑁</m:t>
                    </m:r>
                    <m:r>
                      <a:rPr lang="en-US" altLang="zh-CN" sz="2400" b="0" i="1" smtClean="0">
                        <a:latin typeface="Cambria Math" panose="02040503050406030204" pitchFamily="18" charset="0"/>
                        <a:ea typeface="华文仿宋" panose="02010600040101010101" pitchFamily="2" charset="-122"/>
                      </a:rPr>
                      <m:t>∈1,2,3,</m:t>
                    </m:r>
                    <m:sSub>
                      <m:sSubPr>
                        <m:ctrlPr>
                          <a:rPr lang="en-US" altLang="zh-CN" sz="2400" i="1" smtClean="0">
                            <a:latin typeface="Cambria Math" panose="02040503050406030204" pitchFamily="18" charset="0"/>
                            <a:ea typeface="华文仿宋" panose="02010600040101010101" pitchFamily="2" charset="-122"/>
                          </a:rPr>
                        </m:ctrlPr>
                      </m:sSubPr>
                      <m:e>
                        <m:r>
                          <a:rPr lang="en-US" altLang="zh-CN" sz="2400" b="0" i="1" smtClean="0">
                            <a:latin typeface="Cambria Math" panose="02040503050406030204" pitchFamily="18" charset="0"/>
                            <a:ea typeface="华文仿宋" panose="02010600040101010101" pitchFamily="2" charset="-122"/>
                          </a:rPr>
                          <m:t>𝑀</m:t>
                        </m:r>
                      </m:e>
                      <m:sub>
                        <m:r>
                          <a:rPr lang="en-US" altLang="zh-CN" sz="2400" b="0" i="1" smtClean="0">
                            <a:latin typeface="Cambria Math" panose="02040503050406030204" pitchFamily="18" charset="0"/>
                            <a:ea typeface="华文仿宋" panose="02010600040101010101" pitchFamily="2" charset="-122"/>
                          </a:rPr>
                          <m:t>1</m:t>
                        </m:r>
                      </m:sub>
                    </m:sSub>
                    <m:r>
                      <a:rPr lang="en-US" altLang="zh-CN" sz="2400" b="0" i="1" smtClean="0">
                        <a:latin typeface="Cambria Math" panose="02040503050406030204" pitchFamily="18" charset="0"/>
                        <a:ea typeface="华文仿宋" panose="02010600040101010101" pitchFamily="2" charset="-122"/>
                      </a:rPr>
                      <m:t>,</m:t>
                    </m:r>
                    <m:sSub>
                      <m:sSubPr>
                        <m:ctrlPr>
                          <a:rPr lang="en-US" altLang="zh-CN" sz="2400" i="1" smtClean="0">
                            <a:latin typeface="Cambria Math" panose="02040503050406030204" pitchFamily="18" charset="0"/>
                            <a:ea typeface="华文仿宋" panose="02010600040101010101" pitchFamily="2" charset="-122"/>
                          </a:rPr>
                        </m:ctrlPr>
                      </m:sSubPr>
                      <m:e>
                        <m:r>
                          <a:rPr lang="en-US" altLang="zh-CN" sz="2400" b="0" i="1" smtClean="0">
                            <a:latin typeface="Cambria Math" panose="02040503050406030204" pitchFamily="18" charset="0"/>
                            <a:ea typeface="华文仿宋" panose="02010600040101010101" pitchFamily="2" charset="-122"/>
                          </a:rPr>
                          <m:t>𝑀</m:t>
                        </m:r>
                      </m:e>
                      <m:sub>
                        <m:r>
                          <a:rPr lang="en-US" altLang="zh-CN" sz="2400" b="0" i="1" smtClean="0">
                            <a:latin typeface="Cambria Math" panose="02040503050406030204" pitchFamily="18" charset="0"/>
                            <a:ea typeface="华文仿宋" panose="02010600040101010101" pitchFamily="2" charset="-122"/>
                          </a:rPr>
                          <m:t>2</m:t>
                        </m:r>
                      </m:sub>
                    </m:sSub>
                    <m:r>
                      <a:rPr lang="en-US" altLang="zh-CN" sz="2400" b="0" i="1" smtClean="0">
                        <a:latin typeface="Cambria Math" panose="02040503050406030204" pitchFamily="18" charset="0"/>
                        <a:ea typeface="华文仿宋" panose="02010600040101010101" pitchFamily="2" charset="-122"/>
                      </a:rPr>
                      <m:t>∈0,1,2,3,4</m:t>
                    </m:r>
                  </m:oMath>
                </a14:m>
                <a:r>
                  <a:rPr lang="zh-CN" altLang="en-US" sz="2400" b="1" dirty="0" smtClean="0">
                    <a:latin typeface="华文仿宋" panose="02010600040101010101" pitchFamily="2" charset="-122"/>
                    <a:ea typeface="华文仿宋" panose="02010600040101010101" pitchFamily="2" charset="-122"/>
                  </a:rPr>
                  <a:t>，</a:t>
                </a:r>
                <a:r>
                  <a:rPr lang="en-US" altLang="zh-CN" sz="2400" b="1" dirty="0" smtClean="0">
                    <a:latin typeface="华文仿宋" panose="02010600040101010101" pitchFamily="2" charset="-122"/>
                    <a:ea typeface="华文仿宋" panose="02010600040101010101" pitchFamily="2" charset="-122"/>
                  </a:rPr>
                  <a:t>CPT</a:t>
                </a:r>
                <a:r>
                  <a:rPr lang="zh-CN" altLang="en-US" sz="2400" b="1" dirty="0" smtClean="0">
                    <a:latin typeface="华文仿宋" panose="02010600040101010101" pitchFamily="2" charset="-122"/>
                    <a:ea typeface="华文仿宋" panose="02010600040101010101" pitchFamily="2" charset="-122"/>
                  </a:rPr>
                  <a:t>表和习题</a:t>
                </a:r>
                <a:r>
                  <a:rPr lang="en-US" altLang="zh-CN" sz="2400" b="1" dirty="0" smtClean="0">
                    <a:latin typeface="华文仿宋" panose="02010600040101010101" pitchFamily="2" charset="-122"/>
                    <a:ea typeface="华文仿宋" panose="02010600040101010101" pitchFamily="2" charset="-122"/>
                  </a:rPr>
                  <a:t>14.12</a:t>
                </a:r>
                <a:r>
                  <a:rPr lang="zh-CN" altLang="en-US" sz="2400" b="1" dirty="0" smtClean="0">
                    <a:latin typeface="华文仿宋" panose="02010600040101010101" pitchFamily="2" charset="-122"/>
                    <a:ea typeface="华文仿宋" panose="02010600040101010101" pitchFamily="2" charset="-122"/>
                  </a:rPr>
                  <a:t>所描述的一样。使用枚举算法计算概率分布</a:t>
                </a:r>
                <a14:m>
                  <m:oMath xmlns:m="http://schemas.openxmlformats.org/officeDocument/2006/math">
                    <m:r>
                      <a:rPr lang="en-US" altLang="zh-CN" sz="2400" b="0" i="1" smtClean="0">
                        <a:latin typeface="Cambria Math" panose="02040503050406030204" pitchFamily="18" charset="0"/>
                        <a:ea typeface="华文仿宋" panose="02010600040101010101" pitchFamily="2" charset="-122"/>
                      </a:rPr>
                      <m:t>𝑃</m:t>
                    </m:r>
                    <m:d>
                      <m:dPr>
                        <m:sepChr m:val="∣"/>
                        <m:ctrlPr>
                          <a:rPr lang="en-US" altLang="zh-CN" sz="2400" i="1" smtClean="0">
                            <a:latin typeface="Cambria Math" panose="02040503050406030204" pitchFamily="18" charset="0"/>
                            <a:ea typeface="华文仿宋" panose="02010600040101010101" pitchFamily="2" charset="-122"/>
                          </a:rPr>
                        </m:ctrlPr>
                      </m:dPr>
                      <m:e>
                        <m:r>
                          <a:rPr lang="en-US" altLang="zh-CN" sz="2400" b="0" i="1" smtClean="0">
                            <a:latin typeface="Cambria Math" panose="02040503050406030204" pitchFamily="18" charset="0"/>
                            <a:ea typeface="华文仿宋" panose="02010600040101010101" pitchFamily="2" charset="-122"/>
                          </a:rPr>
                          <m:t>𝑁</m:t>
                        </m:r>
                      </m:e>
                      <m:e>
                        <m:sSub>
                          <m:sSubPr>
                            <m:ctrlPr>
                              <a:rPr lang="en-US" altLang="zh-CN" sz="2400" i="1" smtClean="0">
                                <a:latin typeface="Cambria Math" panose="02040503050406030204" pitchFamily="18" charset="0"/>
                                <a:ea typeface="华文仿宋" panose="02010600040101010101" pitchFamily="2" charset="-122"/>
                              </a:rPr>
                            </m:ctrlPr>
                          </m:sSubPr>
                          <m:e>
                            <m:r>
                              <a:rPr lang="en-US" altLang="zh-CN" sz="2400" b="0" i="1" smtClean="0">
                                <a:latin typeface="Cambria Math" panose="02040503050406030204" pitchFamily="18" charset="0"/>
                                <a:ea typeface="华文仿宋" panose="02010600040101010101" pitchFamily="2" charset="-122"/>
                              </a:rPr>
                              <m:t>𝑀</m:t>
                            </m:r>
                          </m:e>
                          <m:sub>
                            <m:r>
                              <a:rPr lang="en-US" altLang="zh-CN" sz="2400" b="0" i="1" smtClean="0">
                                <a:latin typeface="Cambria Math" panose="02040503050406030204" pitchFamily="18" charset="0"/>
                                <a:ea typeface="华文仿宋" panose="02010600040101010101" pitchFamily="2" charset="-122"/>
                              </a:rPr>
                              <m:t>1</m:t>
                            </m:r>
                          </m:sub>
                        </m:sSub>
                        <m:r>
                          <a:rPr lang="en-US" altLang="zh-CN" sz="2400" b="0" i="1" smtClean="0">
                            <a:latin typeface="Cambria Math" panose="02040503050406030204" pitchFamily="18" charset="0"/>
                            <a:ea typeface="华文仿宋" panose="02010600040101010101" pitchFamily="2" charset="-122"/>
                          </a:rPr>
                          <m:t>=2,</m:t>
                        </m:r>
                        <m:sSub>
                          <m:sSubPr>
                            <m:ctrlPr>
                              <a:rPr lang="en-US" altLang="zh-CN" sz="2400" i="1" smtClean="0">
                                <a:latin typeface="Cambria Math" panose="02040503050406030204" pitchFamily="18" charset="0"/>
                                <a:ea typeface="华文仿宋" panose="02010600040101010101" pitchFamily="2" charset="-122"/>
                              </a:rPr>
                            </m:ctrlPr>
                          </m:sSubPr>
                          <m:e>
                            <m:r>
                              <a:rPr lang="en-US" altLang="zh-CN" sz="2400" b="0" i="1" smtClean="0">
                                <a:latin typeface="Cambria Math" panose="02040503050406030204" pitchFamily="18" charset="0"/>
                                <a:ea typeface="华文仿宋" panose="02010600040101010101" pitchFamily="2" charset="-122"/>
                              </a:rPr>
                              <m:t>𝑀</m:t>
                            </m:r>
                          </m:e>
                          <m:sub>
                            <m:r>
                              <a:rPr lang="en-US" altLang="zh-CN" sz="2400" b="0" i="1" smtClean="0">
                                <a:latin typeface="Cambria Math" panose="02040503050406030204" pitchFamily="18" charset="0"/>
                                <a:ea typeface="华文仿宋" panose="02010600040101010101" pitchFamily="2" charset="-122"/>
                              </a:rPr>
                              <m:t>2</m:t>
                            </m:r>
                          </m:sub>
                        </m:sSub>
                        <m:r>
                          <a:rPr lang="en-US" altLang="zh-CN" sz="2400" b="0" i="1" smtClean="0">
                            <a:latin typeface="Cambria Math" panose="02040503050406030204" pitchFamily="18" charset="0"/>
                            <a:ea typeface="华文仿宋" panose="02010600040101010101" pitchFamily="2" charset="-122"/>
                          </a:rPr>
                          <m:t>=2</m:t>
                        </m:r>
                      </m:e>
                    </m:d>
                    <m:r>
                      <a:rPr lang="en-US" altLang="zh-CN" sz="2400" b="0" i="1" smtClean="0">
                        <a:latin typeface="Cambria Math" panose="02040503050406030204" pitchFamily="18" charset="0"/>
                        <a:ea typeface="华文仿宋" panose="02010600040101010101" pitchFamily="2" charset="-122"/>
                      </a:rPr>
                      <m:t>.</m:t>
                    </m:r>
                  </m:oMath>
                </a14:m>
                <a:r>
                  <a:rPr lang="en-US" altLang="zh-CN" sz="2400" dirty="0" smtClean="0">
                    <a:latin typeface="华文仿宋" panose="02010600040101010101" pitchFamily="2" charset="-122"/>
                    <a:ea typeface="华文仿宋" panose="02010600040101010101" pitchFamily="2" charset="-122"/>
                  </a:rPr>
                  <a:t> </a:t>
                </a:r>
                <a:r>
                  <a:rPr lang="zh-CN" altLang="en-US" sz="2400" b="1" dirty="0" smtClean="0">
                    <a:latin typeface="华文仿宋" panose="02010600040101010101" pitchFamily="2" charset="-122"/>
                    <a:ea typeface="华文仿宋" panose="02010600040101010101" pitchFamily="2" charset="-122"/>
                  </a:rPr>
                  <a:t>（</a:t>
                </a:r>
                <a:r>
                  <a:rPr lang="en-US" altLang="zh-CN" sz="2400" b="1" dirty="0" smtClean="0">
                    <a:latin typeface="华文仿宋" panose="02010600040101010101" pitchFamily="2" charset="-122"/>
                    <a:ea typeface="华文仿宋" panose="02010600040101010101" pitchFamily="2" charset="-122"/>
                  </a:rPr>
                  <a:t>2pt</a:t>
                </a:r>
                <a:r>
                  <a:rPr lang="zh-CN" altLang="en-US" sz="2400" b="1" dirty="0" smtClean="0">
                    <a:latin typeface="华文仿宋" panose="02010600040101010101" pitchFamily="2" charset="-122"/>
                    <a:ea typeface="华文仿宋" panose="02010600040101010101" pitchFamily="2" charset="-122"/>
                  </a:rPr>
                  <a:t>）</a:t>
                </a:r>
                <a:endParaRPr lang="en-US" altLang="zh-CN" sz="2400" b="1" dirty="0" smtClean="0">
                  <a:latin typeface="华文仿宋" panose="02010600040101010101" pitchFamily="2" charset="-122"/>
                  <a:ea typeface="华文仿宋" panose="02010600040101010101" pitchFamily="2" charset="-122"/>
                </a:endParaRPr>
              </a:p>
              <a:p>
                <a:pPr marL="457200" lvl="1" indent="0">
                  <a:buNone/>
                </a:pPr>
                <a:r>
                  <a:rPr lang="zh-CN" altLang="en-US" sz="2000" b="1" dirty="0" smtClean="0">
                    <a:latin typeface="华文仿宋" panose="02010600040101010101" pitchFamily="2" charset="-122"/>
                    <a:ea typeface="华文仿宋" panose="02010600040101010101" pitchFamily="2" charset="-122"/>
                  </a:rPr>
                  <a:t>同理易得，</a:t>
                </a:r>
                <a:endParaRPr lang="en-US" altLang="zh-CN" sz="2000" b="1" dirty="0" smtClean="0">
                  <a:latin typeface="华文仿宋" panose="02010600040101010101" pitchFamily="2" charset="-122"/>
                  <a:ea typeface="华文仿宋" panose="02010600040101010101" pitchFamily="2" charset="-122"/>
                </a:endParaRPr>
              </a:p>
              <a:p>
                <a:pPr marL="457200" lvl="1" indent="0">
                  <a:buNone/>
                </a:pPr>
                <a:endParaRPr lang="en-US" altLang="zh-CN" sz="2000" b="1" dirty="0" smtClean="0">
                  <a:latin typeface="华文仿宋" panose="02010600040101010101" pitchFamily="2" charset="-122"/>
                  <a:ea typeface="华文仿宋" panose="02010600040101010101" pitchFamily="2" charset="-122"/>
                </a:endParaRPr>
              </a:p>
              <a:p>
                <a:pPr marL="457200"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000" b="1" i="1" smtClean="0">
                              <a:latin typeface="Cambria Math" panose="02040503050406030204" pitchFamily="18" charset="0"/>
                              <a:ea typeface="华文仿宋" panose="02010600040101010101" pitchFamily="2" charset="-122"/>
                            </a:rPr>
                          </m:ctrlPr>
                        </m:mPr>
                        <m:mr>
                          <m:e>
                            <m:r>
                              <m:rPr>
                                <m:brk m:alnAt="7"/>
                              </m:rPr>
                              <a:rPr lang="en-US" altLang="zh-CN" sz="2000" b="1" i="1" smtClean="0">
                                <a:latin typeface="Cambria Math" panose="02040503050406030204" pitchFamily="18" charset="0"/>
                                <a:ea typeface="华文仿宋" panose="02010600040101010101" pitchFamily="2" charset="-122"/>
                              </a:rPr>
                              <m:t>𝑷</m:t>
                            </m:r>
                            <m:d>
                              <m:dPr>
                                <m:sepChr m:val="∣"/>
                                <m:ctrlPr>
                                  <a:rPr lang="en-US" altLang="zh-CN" sz="2000" b="1" i="1" smtClean="0">
                                    <a:latin typeface="Cambria Math" panose="02040503050406030204" pitchFamily="18" charset="0"/>
                                    <a:ea typeface="华文仿宋" panose="02010600040101010101" pitchFamily="2" charset="-122"/>
                                  </a:rPr>
                                </m:ctrlPr>
                              </m:dPr>
                              <m:e>
                                <m:r>
                                  <m:rPr>
                                    <m:brk m:alnAt="7"/>
                                  </m:rPr>
                                  <a:rPr lang="en-US" altLang="zh-CN" sz="2000" b="1" i="1" smtClean="0">
                                    <a:latin typeface="Cambria Math" panose="02040503050406030204" pitchFamily="18" charset="0"/>
                                    <a:ea typeface="华文仿宋" panose="02010600040101010101" pitchFamily="2" charset="-122"/>
                                  </a:rPr>
                                  <m:t>𝑵</m:t>
                                </m:r>
                              </m:e>
                              <m:e>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𝑴</m:t>
                                    </m:r>
                                  </m:e>
                                  <m:sub>
                                    <m:r>
                                      <m:rPr>
                                        <m:brk m:alnAt="7"/>
                                      </m:rPr>
                                      <a:rPr lang="en-US" altLang="zh-CN" sz="2000" b="1" i="1" smtClean="0">
                                        <a:latin typeface="Cambria Math" panose="02040503050406030204" pitchFamily="18" charset="0"/>
                                        <a:ea typeface="华文仿宋" panose="02010600040101010101" pitchFamily="2" charset="-122"/>
                                      </a:rPr>
                                      <m:t>𝟏</m:t>
                                    </m:r>
                                  </m:sub>
                                </m:sSub>
                                <m:r>
                                  <m:rPr>
                                    <m:brk m:alnAt="7"/>
                                  </m:rP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𝑴</m:t>
                                    </m:r>
                                  </m:e>
                                  <m:sub>
                                    <m:r>
                                      <m:rPr>
                                        <m:brk m:alnAt="7"/>
                                      </m:rPr>
                                      <a:rPr lang="en-US" altLang="zh-CN" sz="2000" b="1" i="1" smtClean="0">
                                        <a:latin typeface="Cambria Math" panose="02040503050406030204" pitchFamily="18" charset="0"/>
                                        <a:ea typeface="华文仿宋" panose="02010600040101010101" pitchFamily="2" charset="-122"/>
                                      </a:rPr>
                                      <m:t>𝟐</m:t>
                                    </m:r>
                                  </m:sub>
                                </m:sSub>
                                <m:r>
                                  <m:rPr>
                                    <m:brk m:alnAt="7"/>
                                  </m:rP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e>
                            </m:d>
                          </m:e>
                          <m:e>
                            <m:r>
                              <a:rPr lang="en-US" altLang="zh-CN" sz="2000" b="1" i="1" smtClean="0">
                                <a:latin typeface="Cambria Math" panose="02040503050406030204" pitchFamily="18" charset="0"/>
                                <a:ea typeface="华文仿宋" panose="02010600040101010101" pitchFamily="2" charset="-122"/>
                              </a:rPr>
                              <m:t>=</m:t>
                            </m:r>
                          </m:e>
                          <m:e>
                            <m:r>
                              <a:rPr lang="en-US" altLang="zh-CN" sz="2000" b="1" i="1" smtClean="0">
                                <a:latin typeface="Cambria Math" panose="02040503050406030204" pitchFamily="18" charset="0"/>
                                <a:ea typeface="华文仿宋" panose="02010600040101010101" pitchFamily="2" charset="-122"/>
                              </a:rPr>
                              <m:t>𝜶</m:t>
                            </m:r>
                            <m:nary>
                              <m:naryPr>
                                <m:chr m:val="∑"/>
                                <m:supHide m:val="on"/>
                                <m:ctrlPr>
                                  <a:rPr lang="en-US" altLang="zh-CN" sz="2000" b="1" i="1" smtClean="0">
                                    <a:latin typeface="Cambria Math" panose="02040503050406030204" pitchFamily="18" charset="0"/>
                                    <a:ea typeface="华文仿宋" panose="02010600040101010101" pitchFamily="2" charset="-122"/>
                                  </a:rPr>
                                </m:ctrlPr>
                              </m:naryPr>
                              <m:sub>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𝒇</m:t>
                                    </m:r>
                                  </m:e>
                                  <m:sub>
                                    <m:r>
                                      <m:rPr>
                                        <m:brk m:alnAt="7"/>
                                      </m:rPr>
                                      <a:rPr lang="en-US" altLang="zh-CN" sz="2000" b="1" i="1" smtClean="0">
                                        <a:latin typeface="Cambria Math" panose="02040503050406030204" pitchFamily="18" charset="0"/>
                                        <a:ea typeface="华文仿宋" panose="02010600040101010101" pitchFamily="2" charset="-122"/>
                                      </a:rPr>
                                      <m:t>𝟏</m:t>
                                    </m:r>
                                  </m:sub>
                                </m:sSub>
                                <m:r>
                                  <m:rPr>
                                    <m:brk m:alnAt="7"/>
                                  </m:rP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𝒇</m:t>
                                    </m:r>
                                  </m:e>
                                  <m:sub>
                                    <m:r>
                                      <m:rPr>
                                        <m:brk m:alnAt="7"/>
                                      </m:rPr>
                                      <a:rPr lang="en-US" altLang="zh-CN" sz="2000" b="1" i="1" smtClean="0">
                                        <a:latin typeface="Cambria Math" panose="02040503050406030204" pitchFamily="18" charset="0"/>
                                        <a:ea typeface="华文仿宋" panose="02010600040101010101" pitchFamily="2" charset="-122"/>
                                      </a:rPr>
                                      <m:t>𝟐</m:t>
                                    </m:r>
                                  </m:sub>
                                </m:sSub>
                              </m:sub>
                              <m:sup/>
                              <m:e>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𝟏</m:t>
                                        </m:r>
                                      </m:sub>
                                    </m:sSub>
                                    <m: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𝟐</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𝑵</m:t>
                                    </m:r>
                                    <m: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𝟏</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𝟐</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e>
                                </m:d>
                              </m:e>
                            </m:nary>
                          </m:e>
                        </m:mr>
                        <m:mr>
                          <m:e/>
                          <m:e>
                            <m:r>
                              <a:rPr lang="en-US" altLang="zh-CN" sz="2000" b="1" i="1" smtClean="0">
                                <a:latin typeface="Cambria Math" panose="02040503050406030204" pitchFamily="18" charset="0"/>
                                <a:ea typeface="华文仿宋" panose="02010600040101010101" pitchFamily="2" charset="-122"/>
                              </a:rPr>
                              <m:t>=</m:t>
                            </m:r>
                          </m:e>
                          <m:e>
                            <m:r>
                              <a:rPr lang="en-US" altLang="zh-CN" sz="2000" b="1" i="1" smtClean="0">
                                <a:latin typeface="Cambria Math" panose="02040503050406030204" pitchFamily="18" charset="0"/>
                                <a:ea typeface="华文仿宋" panose="02010600040101010101" pitchFamily="2" charset="-122"/>
                              </a:rPr>
                              <m:t>𝜶</m:t>
                            </m:r>
                            <m:nary>
                              <m:naryPr>
                                <m:chr m:val="∑"/>
                                <m:supHide m:val="on"/>
                                <m:ctrlPr>
                                  <a:rPr lang="en-US" altLang="zh-CN" sz="2000" b="1" i="1" smtClean="0">
                                    <a:latin typeface="Cambria Math" panose="02040503050406030204" pitchFamily="18" charset="0"/>
                                    <a:ea typeface="华文仿宋" panose="02010600040101010101" pitchFamily="2" charset="-122"/>
                                  </a:rPr>
                                </m:ctrlPr>
                              </m:naryPr>
                              <m:sub>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𝒇</m:t>
                                    </m:r>
                                  </m:e>
                                  <m:sub>
                                    <m:r>
                                      <m:rPr>
                                        <m:brk m:alnAt="7"/>
                                      </m:rPr>
                                      <a:rPr lang="en-US" altLang="zh-CN" sz="2000" b="1" i="1" smtClean="0">
                                        <a:latin typeface="Cambria Math" panose="02040503050406030204" pitchFamily="18" charset="0"/>
                                        <a:ea typeface="华文仿宋" panose="02010600040101010101" pitchFamily="2" charset="-122"/>
                                      </a:rPr>
                                      <m:t>𝟏</m:t>
                                    </m:r>
                                  </m:sub>
                                </m:sSub>
                                <m:r>
                                  <m:rPr>
                                    <m:brk m:alnAt="7"/>
                                  </m:rP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m:rPr>
                                        <m:brk m:alnAt="7"/>
                                      </m:rPr>
                                      <a:rPr lang="en-US" altLang="zh-CN" sz="2000" b="1" i="1" smtClean="0">
                                        <a:latin typeface="Cambria Math" panose="02040503050406030204" pitchFamily="18" charset="0"/>
                                        <a:ea typeface="华文仿宋" panose="02010600040101010101" pitchFamily="2" charset="-122"/>
                                      </a:rPr>
                                      <m:t>𝒇</m:t>
                                    </m:r>
                                  </m:e>
                                  <m:sub>
                                    <m:r>
                                      <m:rPr>
                                        <m:brk m:alnAt="7"/>
                                      </m:rPr>
                                      <a:rPr lang="en-US" altLang="zh-CN" sz="2000" b="1" i="1" smtClean="0">
                                        <a:latin typeface="Cambria Math" panose="02040503050406030204" pitchFamily="18" charset="0"/>
                                        <a:ea typeface="华文仿宋" panose="02010600040101010101" pitchFamily="2" charset="-122"/>
                                      </a:rPr>
                                      <m:t>𝟐</m:t>
                                    </m:r>
                                  </m:sub>
                                </m:sSub>
                              </m:sub>
                              <m:sup/>
                              <m:e>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𝟏</m:t>
                                        </m:r>
                                      </m:sub>
                                    </m:sSub>
                                  </m:e>
                                </m:d>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𝟐</m:t>
                                        </m:r>
                                      </m:sub>
                                    </m:sSub>
                                  </m:e>
                                </m:d>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𝑵</m:t>
                                    </m:r>
                                  </m:e>
                                </m:d>
                                <m:r>
                                  <a:rPr lang="en-US" altLang="zh-CN" sz="2000" b="1" i="1" smtClean="0">
                                    <a:latin typeface="Cambria Math" panose="02040503050406030204" pitchFamily="18" charset="0"/>
                                    <a:ea typeface="华文仿宋" panose="02010600040101010101" pitchFamily="2" charset="-122"/>
                                  </a:rPr>
                                  <m:t>𝑷</m:t>
                                </m:r>
                                <m:d>
                                  <m:dPr>
                                    <m:sepChr m:val="∣"/>
                                    <m:ctrlPr>
                                      <a:rPr lang="en-US" altLang="zh-CN" sz="2000" b="1" i="1" smtClean="0">
                                        <a:latin typeface="Cambria Math" panose="02040503050406030204" pitchFamily="18" charset="0"/>
                                        <a:ea typeface="华文仿宋" panose="02010600040101010101" pitchFamily="2" charset="-122"/>
                                      </a:rPr>
                                    </m:ctrlPr>
                                  </m:dPr>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𝟏</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e>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𝟏</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𝑵</m:t>
                                    </m:r>
                                  </m:e>
                                </m:d>
                                <m:r>
                                  <a:rPr lang="en-US" altLang="zh-CN" sz="2000" b="1" i="1" smtClean="0">
                                    <a:latin typeface="Cambria Math" panose="02040503050406030204" pitchFamily="18" charset="0"/>
                                    <a:ea typeface="华文仿宋" panose="02010600040101010101" pitchFamily="2" charset="-122"/>
                                  </a:rPr>
                                  <m:t>𝑷</m:t>
                                </m:r>
                                <m:d>
                                  <m:dPr>
                                    <m:sepChr m:val="∣"/>
                                    <m:ctrlPr>
                                      <a:rPr lang="en-US" altLang="zh-CN" sz="2000" b="1" i="1" smtClean="0">
                                        <a:latin typeface="Cambria Math" panose="02040503050406030204" pitchFamily="18" charset="0"/>
                                        <a:ea typeface="华文仿宋" panose="02010600040101010101" pitchFamily="2" charset="-122"/>
                                      </a:rPr>
                                    </m:ctrlPr>
                                  </m:dPr>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𝟐</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e>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𝒇</m:t>
                                        </m:r>
                                      </m:e>
                                      <m:sub>
                                        <m:r>
                                          <a:rPr lang="en-US" altLang="zh-CN" sz="2000" b="1" i="1" smtClean="0">
                                            <a:latin typeface="Cambria Math" panose="02040503050406030204" pitchFamily="18" charset="0"/>
                                            <a:ea typeface="华文仿宋" panose="02010600040101010101" pitchFamily="2" charset="-122"/>
                                          </a:rPr>
                                          <m:t>𝟐</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𝑵</m:t>
                                    </m:r>
                                  </m:e>
                                </m:d>
                              </m:e>
                            </m:nary>
                          </m:e>
                        </m:mr>
                      </m:m>
                    </m:oMath>
                  </m:oMathPara>
                </a14:m>
                <a:endParaRPr lang="en-US" altLang="zh-CN" sz="2000" b="1" dirty="0" smtClean="0">
                  <a:latin typeface="华文仿宋" panose="02010600040101010101" pitchFamily="2" charset="-122"/>
                  <a:ea typeface="华文仿宋" panose="02010600040101010101" pitchFamily="2" charset="-122"/>
                </a:endParaRPr>
              </a:p>
              <a:p>
                <a:pPr marL="457200" lvl="1" indent="0">
                  <a:buNone/>
                </a:pPr>
                <a:r>
                  <a:rPr lang="zh-CN" altLang="en-US" sz="2000" b="1" dirty="0" smtClean="0">
                    <a:latin typeface="华文仿宋" panose="02010600040101010101" pitchFamily="2" charset="-122"/>
                    <a:ea typeface="华文仿宋" panose="02010600040101010101" pitchFamily="2" charset="-122"/>
                  </a:rPr>
                  <a:t>展开，化简，最终得到，</a:t>
                </a:r>
                <a:endParaRPr lang="en-US" altLang="zh-CN" sz="2000" b="1" dirty="0" smtClean="0">
                  <a:latin typeface="华文仿宋" panose="02010600040101010101" pitchFamily="2" charset="-122"/>
                  <a:ea typeface="华文仿宋" panose="02010600040101010101" pitchFamily="2" charset="-122"/>
                </a:endParaRPr>
              </a:p>
              <a:p>
                <a:pPr marL="457200" lvl="1" indent="0">
                  <a:buNone/>
                </a:pPr>
                <a:endParaRPr lang="en-US" altLang="zh-CN" sz="2000" b="1" dirty="0" smtClean="0">
                  <a:latin typeface="华文仿宋" panose="02010600040101010101" pitchFamily="2" charset="-122"/>
                  <a:ea typeface="华文仿宋" panose="02010600040101010101" pitchFamily="2" charset="-122"/>
                </a:endParaRPr>
              </a:p>
              <a:p>
                <a:pPr marL="457200" lvl="1" indent="0">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华文仿宋" panose="02010600040101010101" pitchFamily="2" charset="-122"/>
                        </a:rPr>
                        <m:t>𝑷</m:t>
                      </m:r>
                      <m:d>
                        <m:dPr>
                          <m:sepChr m:val="∣"/>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𝑵</m:t>
                          </m:r>
                        </m:e>
                        <m:e>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𝟏</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r>
                            <a:rPr lang="en-US" altLang="zh-CN" sz="2000" b="1" i="1" smtClean="0">
                              <a:latin typeface="Cambria Math" panose="02040503050406030204" pitchFamily="18" charset="0"/>
                              <a:ea typeface="华文仿宋" panose="02010600040101010101" pitchFamily="2" charset="-122"/>
                            </a:rPr>
                            <m:t>,</m:t>
                          </m:r>
                          <m:sSub>
                            <m:sSubPr>
                              <m:ctrlPr>
                                <a:rPr lang="en-US" altLang="zh-CN" sz="2000" b="1" i="1" smtClean="0">
                                  <a:latin typeface="Cambria Math" panose="02040503050406030204" pitchFamily="18" charset="0"/>
                                  <a:ea typeface="华文仿宋" panose="02010600040101010101" pitchFamily="2" charset="-122"/>
                                </a:rPr>
                              </m:ctrlPr>
                            </m:sSubPr>
                            <m:e>
                              <m:r>
                                <a:rPr lang="en-US" altLang="zh-CN" sz="2000" b="1" i="1" smtClean="0">
                                  <a:latin typeface="Cambria Math" panose="02040503050406030204" pitchFamily="18" charset="0"/>
                                  <a:ea typeface="华文仿宋" panose="02010600040101010101" pitchFamily="2" charset="-122"/>
                                </a:rPr>
                                <m:t>𝑴</m:t>
                              </m:r>
                            </m:e>
                            <m:sub>
                              <m:r>
                                <a:rPr lang="en-US" altLang="zh-CN" sz="2000" b="1" i="1" smtClean="0">
                                  <a:latin typeface="Cambria Math" panose="02040503050406030204" pitchFamily="18" charset="0"/>
                                  <a:ea typeface="华文仿宋" panose="02010600040101010101" pitchFamily="2" charset="-122"/>
                                </a:rPr>
                                <m:t>𝟐</m:t>
                              </m:r>
                            </m:sub>
                          </m:sSub>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e>
                      </m:d>
                      <m:r>
                        <a:rPr lang="en-US" altLang="zh-CN" sz="2000" b="1" i="1" smtClean="0">
                          <a:latin typeface="Cambria Math" panose="02040503050406030204" pitchFamily="18" charset="0"/>
                          <a:ea typeface="华文仿宋" panose="02010600040101010101" pitchFamily="2" charset="-122"/>
                        </a:rPr>
                        <m:t>=</m:t>
                      </m:r>
                      <m:f>
                        <m:fPr>
                          <m:ctrlPr>
                            <a:rPr lang="en-US" altLang="zh-CN" sz="2000" b="1" i="1" smtClean="0">
                              <a:latin typeface="Cambria Math" panose="02040503050406030204" pitchFamily="18" charset="0"/>
                              <a:ea typeface="华文仿宋" panose="02010600040101010101" pitchFamily="2" charset="-122"/>
                            </a:rPr>
                          </m:ctrlPr>
                        </m:fPr>
                        <m:num>
                          <m:sSup>
                            <m:sSupPr>
                              <m:ctrlPr>
                                <a:rPr lang="en-US" altLang="zh-CN" sz="2000" b="1" i="1" smtClean="0">
                                  <a:latin typeface="Cambria Math" panose="02040503050406030204" pitchFamily="18" charset="0"/>
                                  <a:ea typeface="华文仿宋" panose="02010600040101010101" pitchFamily="2" charset="-122"/>
                                </a:rPr>
                              </m:ctrlPr>
                            </m:sSupPr>
                            <m:e>
                              <m:r>
                                <a:rPr lang="en-US" altLang="zh-CN" sz="2000" b="1" i="1" smtClean="0">
                                  <a:latin typeface="Cambria Math" panose="02040503050406030204" pitchFamily="18" charset="0"/>
                                  <a:ea typeface="华文仿宋" panose="02010600040101010101" pitchFamily="2" charset="-122"/>
                                </a:rPr>
                                <m:t>𝒆</m:t>
                              </m:r>
                            </m:e>
                            <m:sup>
                              <m:r>
                                <a:rPr lang="en-US" altLang="zh-CN" sz="2000" b="1" i="1" smtClean="0">
                                  <a:latin typeface="Cambria Math" panose="02040503050406030204" pitchFamily="18" charset="0"/>
                                  <a:ea typeface="华文仿宋" panose="02010600040101010101" pitchFamily="2" charset="-122"/>
                                </a:rPr>
                                <m:t>𝟐</m:t>
                              </m:r>
                            </m:sup>
                          </m:sSup>
                        </m:num>
                        <m:den>
                          <m:r>
                            <a:rPr lang="en-US" altLang="zh-CN" sz="2000" b="1" i="1" smtClean="0">
                              <a:latin typeface="Cambria Math" panose="02040503050406030204" pitchFamily="18" charset="0"/>
                              <a:ea typeface="华文仿宋" panose="02010600040101010101" pitchFamily="2" charset="-122"/>
                            </a:rPr>
                            <m:t>𝟔</m:t>
                          </m:r>
                          <m:sSup>
                            <m:sSupPr>
                              <m:ctrlPr>
                                <a:rPr lang="en-US" altLang="zh-CN" sz="2000" b="1" i="1" smtClean="0">
                                  <a:latin typeface="Cambria Math" panose="02040503050406030204" pitchFamily="18" charset="0"/>
                                  <a:ea typeface="华文仿宋" panose="02010600040101010101" pitchFamily="2" charset="-122"/>
                                </a:rPr>
                              </m:ctrlPr>
                            </m:sSupPr>
                            <m:e>
                              <m:r>
                                <a:rPr lang="en-US" altLang="zh-CN" sz="2000" b="1" i="1" smtClean="0">
                                  <a:latin typeface="Cambria Math" panose="02040503050406030204" pitchFamily="18" charset="0"/>
                                  <a:ea typeface="华文仿宋" panose="02010600040101010101" pitchFamily="2" charset="-122"/>
                                </a:rPr>
                                <m:t>𝒆</m:t>
                              </m:r>
                            </m:e>
                            <m:sup>
                              <m:r>
                                <a:rPr lang="en-US" altLang="zh-CN" sz="2000" b="1" i="1" smtClean="0">
                                  <a:latin typeface="Cambria Math" panose="02040503050406030204" pitchFamily="18" charset="0"/>
                                  <a:ea typeface="华文仿宋" panose="02010600040101010101" pitchFamily="2" charset="-122"/>
                                </a:rPr>
                                <m:t>𝟐</m:t>
                              </m:r>
                            </m:sup>
                          </m:sSup>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𝟒</m:t>
                          </m:r>
                          <m:r>
                            <a:rPr lang="en-US" altLang="zh-CN" sz="2000" b="1" i="1" smtClean="0">
                              <a:latin typeface="Cambria Math" panose="02040503050406030204" pitchFamily="18" charset="0"/>
                              <a:ea typeface="华文仿宋" panose="02010600040101010101" pitchFamily="2" charset="-122"/>
                            </a:rPr>
                            <m:t>𝒆</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𝟏</m:t>
                          </m:r>
                        </m:den>
                      </m:f>
                      <m:d>
                        <m:dPr>
                          <m:begChr m:val="["/>
                          <m:endChr m:val="]"/>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𝑵</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𝟏</m:t>
                              </m:r>
                            </m:e>
                          </m:d>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𝑷</m:t>
                          </m:r>
                          <m:d>
                            <m:dPr>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𝑵</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𝟑</m:t>
                              </m:r>
                            </m:e>
                          </m:d>
                        </m:e>
                      </m:d>
                      <m:r>
                        <a:rPr lang="en-US" altLang="zh-CN" sz="2000" b="1" i="1" smtClean="0">
                          <a:latin typeface="Cambria Math" panose="02040503050406030204" pitchFamily="18" charset="0"/>
                          <a:ea typeface="华文仿宋" panose="02010600040101010101" pitchFamily="2" charset="-122"/>
                        </a:rPr>
                        <m:t>+</m:t>
                      </m:r>
                      <m:f>
                        <m:fPr>
                          <m:ctrlPr>
                            <a:rPr lang="en-US" altLang="zh-CN" sz="2000" b="1" i="1" smtClean="0">
                              <a:latin typeface="Cambria Math" panose="02040503050406030204" pitchFamily="18" charset="0"/>
                              <a:ea typeface="华文仿宋" panose="02010600040101010101" pitchFamily="2" charset="-122"/>
                            </a:rPr>
                          </m:ctrlPr>
                        </m:fPr>
                        <m:num>
                          <m:sSup>
                            <m:sSupPr>
                              <m:ctrlPr>
                                <a:rPr lang="en-US" altLang="zh-CN" sz="2000" b="1" i="1" smtClean="0">
                                  <a:latin typeface="Cambria Math" panose="02040503050406030204" pitchFamily="18" charset="0"/>
                                  <a:ea typeface="华文仿宋" panose="02010600040101010101" pitchFamily="2" charset="-122"/>
                                </a:rPr>
                              </m:ctrlPr>
                            </m:sSupPr>
                            <m:e>
                              <m:d>
                                <m:dPr>
                                  <m:ctrlPr>
                                    <a:rPr lang="en-US" altLang="zh-CN" sz="2000" b="1" i="1" smtClean="0">
                                      <a:latin typeface="Cambria Math" panose="02040503050406030204" pitchFamily="18" charset="0"/>
                                      <a:ea typeface="华文仿宋" panose="02010600040101010101" pitchFamily="2" charset="-122"/>
                                    </a:rPr>
                                  </m:ctrlPr>
                                </m:dPr>
                                <m:e>
                                  <m:r>
                                    <a:rPr lang="en-US" altLang="zh-CN" sz="2000" b="1" i="1" smtClean="0">
                                      <a:latin typeface="Cambria Math" panose="02040503050406030204" pitchFamily="18" charset="0"/>
                                      <a:ea typeface="华文仿宋" panose="02010600040101010101" pitchFamily="2" charset="-122"/>
                                    </a:rPr>
                                    <m:t>𝟏</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r>
                                    <a:rPr lang="en-US" altLang="zh-CN" sz="2000" b="1" i="1" smtClean="0">
                                      <a:latin typeface="Cambria Math" panose="02040503050406030204" pitchFamily="18" charset="0"/>
                                      <a:ea typeface="华文仿宋" panose="02010600040101010101" pitchFamily="2" charset="-122"/>
                                    </a:rPr>
                                    <m:t>𝒆</m:t>
                                  </m:r>
                                </m:e>
                              </m:d>
                            </m:e>
                            <m:sup>
                              <m:r>
                                <a:rPr lang="en-US" altLang="zh-CN" sz="2000" b="1" i="1" smtClean="0">
                                  <a:latin typeface="Cambria Math" panose="02040503050406030204" pitchFamily="18" charset="0"/>
                                  <a:ea typeface="华文仿宋" panose="02010600040101010101" pitchFamily="2" charset="-122"/>
                                </a:rPr>
                                <m:t>𝟐</m:t>
                              </m:r>
                            </m:sup>
                          </m:sSup>
                        </m:num>
                        <m:den>
                          <m:r>
                            <a:rPr lang="en-US" altLang="zh-CN" sz="2000" b="1" i="1" smtClean="0">
                              <a:latin typeface="Cambria Math" panose="02040503050406030204" pitchFamily="18" charset="0"/>
                              <a:ea typeface="华文仿宋" panose="02010600040101010101" pitchFamily="2" charset="-122"/>
                            </a:rPr>
                            <m:t>𝟔</m:t>
                          </m:r>
                          <m:sSup>
                            <m:sSupPr>
                              <m:ctrlPr>
                                <a:rPr lang="en-US" altLang="zh-CN" sz="2000" b="1" i="1" smtClean="0">
                                  <a:latin typeface="Cambria Math" panose="02040503050406030204" pitchFamily="18" charset="0"/>
                                  <a:ea typeface="华文仿宋" panose="02010600040101010101" pitchFamily="2" charset="-122"/>
                                </a:rPr>
                              </m:ctrlPr>
                            </m:sSupPr>
                            <m:e>
                              <m:r>
                                <a:rPr lang="en-US" altLang="zh-CN" sz="2000" b="1" i="1" smtClean="0">
                                  <a:latin typeface="Cambria Math" panose="02040503050406030204" pitchFamily="18" charset="0"/>
                                  <a:ea typeface="华文仿宋" panose="02010600040101010101" pitchFamily="2" charset="-122"/>
                                </a:rPr>
                                <m:t>𝒆</m:t>
                              </m:r>
                            </m:e>
                            <m:sup>
                              <m:r>
                                <a:rPr lang="en-US" altLang="zh-CN" sz="2000" b="1" i="1" smtClean="0">
                                  <a:latin typeface="Cambria Math" panose="02040503050406030204" pitchFamily="18" charset="0"/>
                                  <a:ea typeface="华文仿宋" panose="02010600040101010101" pitchFamily="2" charset="-122"/>
                                </a:rPr>
                                <m:t>𝟐</m:t>
                              </m:r>
                            </m:sup>
                          </m:sSup>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𝟒</m:t>
                          </m:r>
                          <m:r>
                            <a:rPr lang="en-US" altLang="zh-CN" sz="2000" b="1" i="1" smtClean="0">
                              <a:latin typeface="Cambria Math" panose="02040503050406030204" pitchFamily="18" charset="0"/>
                              <a:ea typeface="华文仿宋" panose="02010600040101010101" pitchFamily="2" charset="-122"/>
                            </a:rPr>
                            <m:t>𝒆</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𝟏</m:t>
                          </m:r>
                        </m:den>
                      </m:f>
                      <m:r>
                        <a:rPr lang="en-US" altLang="zh-CN" sz="2000" b="1" i="1" smtClean="0">
                          <a:latin typeface="Cambria Math" panose="02040503050406030204" pitchFamily="18" charset="0"/>
                          <a:ea typeface="华文仿宋" panose="02010600040101010101" pitchFamily="2" charset="-122"/>
                        </a:rPr>
                        <m:t>𝑷</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𝑵</m:t>
                      </m:r>
                      <m:r>
                        <a:rPr lang="en-US" altLang="zh-CN" sz="2000" b="1" i="1" smtClean="0">
                          <a:latin typeface="Cambria Math" panose="02040503050406030204" pitchFamily="18" charset="0"/>
                          <a:ea typeface="华文仿宋" panose="02010600040101010101" pitchFamily="2" charset="-122"/>
                        </a:rPr>
                        <m:t>=</m:t>
                      </m:r>
                      <m:r>
                        <a:rPr lang="en-US" altLang="zh-CN" sz="2000" b="1" i="1" smtClean="0">
                          <a:latin typeface="Cambria Math" panose="02040503050406030204" pitchFamily="18" charset="0"/>
                          <a:ea typeface="华文仿宋" panose="02010600040101010101" pitchFamily="2" charset="-122"/>
                        </a:rPr>
                        <m:t>𝟐</m:t>
                      </m:r>
                      <m:r>
                        <a:rPr lang="en-US" altLang="zh-CN" sz="2000" b="1" i="1" smtClean="0">
                          <a:latin typeface="Cambria Math" panose="02040503050406030204" pitchFamily="18" charset="0"/>
                          <a:ea typeface="华文仿宋" panose="02010600040101010101" pitchFamily="2" charset="-122"/>
                        </a:rPr>
                        <m:t>)</m:t>
                      </m:r>
                    </m:oMath>
                  </m:oMathPara>
                </a14:m>
                <a:endParaRPr lang="en-US" altLang="zh-CN" sz="2000" b="1" dirty="0" smtClean="0">
                  <a:latin typeface="华文仿宋" panose="02010600040101010101" pitchFamily="2" charset="-122"/>
                  <a:ea typeface="华文仿宋"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1390" y="1243732"/>
                <a:ext cx="11423073" cy="4263449"/>
              </a:xfrm>
              <a:blipFill>
                <a:blip r:embed="rId3"/>
                <a:stretch>
                  <a:fillRect l="-694" t="-2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8453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Words>
  <Application>Microsoft Office PowerPoint</Application>
  <PresentationFormat>宽屏</PresentationFormat>
  <Paragraphs>74</Paragraphs>
  <Slides>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华文仿宋</vt:lpstr>
      <vt:lpstr>华文楷体</vt:lpstr>
      <vt:lpstr>Arial</vt:lpstr>
      <vt:lpstr>Cambria Math</vt:lpstr>
      <vt:lpstr>Office 主题​​</vt:lpstr>
      <vt:lpstr>第7次作业</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2023-06-18T17:48:07Z</dcterms:created>
  <dcterms:modified xsi:type="dcterms:W3CDTF">2023-06-19T01:36:11Z</dcterms:modified>
</cp:coreProperties>
</file>