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74" r:id="rId3"/>
  </p:sldMasterIdLst>
  <p:notesMasterIdLst>
    <p:notesMasterId r:id="rId23"/>
  </p:notesMasterIdLst>
  <p:sldIdLst>
    <p:sldId id="258" r:id="rId4"/>
    <p:sldId id="275" r:id="rId5"/>
    <p:sldId id="259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272" r:id="rId15"/>
    <p:sldId id="285" r:id="rId16"/>
    <p:sldId id="282" r:id="rId17"/>
    <p:sldId id="286" r:id="rId18"/>
    <p:sldId id="288" r:id="rId19"/>
    <p:sldId id="309" r:id="rId20"/>
    <p:sldId id="289" r:id="rId21"/>
    <p:sldId id="308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C45D4A-6B9A-4CC0-975E-57C58A20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8F32E-794B-461E-ADAD-97061E7F57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23DFB-BFA9-46D1-A7C3-4D303753B0C9}" type="datetimeFigureOut">
              <a:rPr lang="zh-CN" altLang="en-US"/>
              <a:pPr>
                <a:defRPr/>
              </a:pPr>
              <a:t>2023/4/25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DF63E63-4FFE-4114-B07A-22CF7346C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E8DFAD0-0108-416B-9D46-D182168B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ECFF7-53A6-45F5-908E-00E65F576A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D7A2-A426-488F-ABEB-FF21348C9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67955E-DE81-43AF-8E48-0A5158470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37D460AB-F6E3-45A6-861E-F035141EEE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5FC5234-1D07-4B94-A00A-7161DA050A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266A30D-B32A-4995-B926-93EB7CDA1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14CCBC0-0E3A-4886-BB1E-8198858216CF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CB90713-FAB3-45A5-BD99-83F2B1D40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23299CF-77C2-497E-8BE4-F9A8FCE715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8F6AB56A-053D-45E3-AEED-18DAF6030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D221368-7119-42E1-B58A-9C83328123D5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B29F45DC-A027-4D19-B28E-4260C185A2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03FFFD0D-A3E6-4B54-9E6C-57EC7B69B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4303095-F2C3-405D-9FF8-23882A8FC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CAD971-70D5-4817-855D-B0F841BF82EC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56A66D2-FB3A-41A0-8153-7B5716B83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85AD65C-2844-40B4-9A37-AACE62B547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F00BAF9-8373-4372-BF89-D6FCE0EAE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0B0B0A2-511F-48BC-A58D-5D109256EA1E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1E463051-A61A-42F2-A8B8-D74D0D132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C3D8068B-3799-4726-A400-CC742727A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9F6355E9-27D6-4CEE-B74C-51A4CC1E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C25396-A082-4AA2-A1C9-85BA9687981F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F722063-0FC0-4E80-A35C-1C88A3BFF8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77E130D6-6A7C-4E39-A2F4-86A406E44D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60B7C878-2477-4227-B9FF-BB496BE06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9094F8F-45A0-4DCC-A6AF-46D095B8640F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2EE7C3D-BB35-4E0D-B050-893EE7B08F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218BC40A-BBCD-46A9-948F-73B182163D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4BE799CD-A314-4D5E-9599-BBBD44AE3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BC6EC30-A88A-43A3-979D-3603510F4870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B1B94377-532E-48E2-8029-406AE05BBD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924B8F23-448F-470B-88B6-98403497AE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871FED5-499C-4A08-AD80-64EED04BE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C0FE54D-DFAE-476A-BAE2-06116B784B73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515B2B-3DB7-460E-A6A2-6436394029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04ED70-A7D9-4090-9356-0B2CC13769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93D-E59C-4E33-A08B-DFDA6EDF8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2790B3-1B4E-439F-8F36-7E13EA0C44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AE8EB-16EE-433A-AE21-C4ECC7A919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8B570-8CF5-45CD-9FCA-50D392439C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4B83-48BB-474E-A51D-C2EA3DFC2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3A4810-F0E6-4E0F-AE7C-033B9FBB6D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B4A146-8E02-4A7C-AEA6-6CDA70AD9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B6BB8A-2E20-4894-887D-7FA2609FD3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821B-ADBA-4131-A1BC-33ABB611B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144D28-B90B-44B7-AD5F-A58FDA1DD9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1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45752A-B43B-439E-9A21-2E813F398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E9DCA4-DBF1-4357-A8EC-F616F90C5A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08476-15CE-49EE-9EE1-3895B10F3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F5FC20-5011-400A-BBED-D22F356755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0CD173-57C5-4FED-BA69-A3167EB5FE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62860F-C4B1-4C65-AFA6-251A8FEA1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DEE-ACDE-48F1-916C-F2DB86531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331AD74-6C8E-430D-8D2B-FB944D875BF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18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B181BF-A62C-40D8-8D37-0A6505C51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0C06B2-FBE6-475D-9725-0CD81D5C1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CE5D2-A44B-4568-ACDE-8A98117A67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8CED10-6A1F-4D53-A9B8-FCAE6D4CFC0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55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66D23-DE1D-4D8D-9332-1A2238904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97EEE-B18A-4ACA-8737-14C6A9F662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8BFB-4716-49FB-898F-FA5504185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1805AAF-92FD-4E86-866B-8661055037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58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438D11-B0FA-4CEB-84A4-53072B6B9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EBD9B26-3FC2-48CE-9DD4-F8A11EBE24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6CC2C-3ED8-41D9-B7A6-4AEB4ED486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9D55399-D32C-4A06-AA5C-FA40165919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8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8FB77F-D86C-4EAD-B667-672EF0A917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37CD91-913B-4464-9CB3-A036187AC9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FC5C7-A6EE-4271-A589-A507DC7FA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7543A3-46FE-40FB-86B3-9D67725CAE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39EC5C3-49D1-4E42-879A-92BC32818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28936C4-366A-487F-9325-700CA6A947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88D0F-A62E-47B4-85C8-066525B5F9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A082C80-E542-4B6F-AB49-2FAD8CEA79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049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6A9B21-BEDA-4B61-A469-9987C9A93C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C317D4-86D0-493C-B4EC-060CDDED43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09A5C-BC35-4F74-AEED-8BD948A881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13DAB5-AE91-4D97-B79A-1788545E9D8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4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9E7CB-4931-4E55-A524-C9ED486EE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919600-401D-4DB7-AB11-01AC7BD10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37AA-9D38-4E38-909D-7966ADD0C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2CFFA8-26D3-4E7F-9232-1306FD8B92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7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05CB03-379A-4408-A9B3-C68CDA934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298E9-4BE6-48E9-9DE3-C23E08F977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48830-34B3-47AB-B4D2-448DFC02FB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39B0D1-3390-48E5-8080-E2983223C7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209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132772-D9C2-4A46-9F91-F9C31FEF7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285620-53A1-42B7-A50E-4B90238F00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48046-BF0A-4B31-BD7C-440DF29BC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78A65F5-B559-4AA2-974A-DCC5FE0669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23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DC4177-9D2A-46D9-AB19-F6F404BD19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368285-19E6-4EE5-B3F0-E0530D953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23A1-2B38-4EA6-A609-4B26B9B62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505C64-773C-4BE0-ABC0-D010010ADF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14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3AD6-AEBD-4CF4-9A35-B1679751C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5225-318A-4CEF-B01A-4C475DB19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AC3CB-75B0-4395-AF4E-9A108C3C46A6}" type="slidenum">
              <a:rPr lang="zh-CN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DB4EA-965F-4506-91A9-1DE8AE6C01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CA0FB-814D-42EB-931A-DC4D9B501294}" type="datetime1">
              <a:rPr lang="zh-CN" altLang="en-US"/>
              <a:pPr>
                <a:defRPr/>
              </a:pPr>
              <a:t>2023/4/25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35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07F1B4-5749-457F-83F0-3A33FDA935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D81F9B-C5E3-4EF7-9C41-DAC068A83A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5C2A0-98C7-4ED7-9A9D-C66ED6D577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319124-669B-4A6A-88CB-FBAB7F64E5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37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4D3BD4-58A2-42ED-9608-5C100F5F2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933562-39D4-4B48-9FE9-04CA1A2A0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CB50-73EC-43A0-95D0-12057B31E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C232A-9360-4924-BF96-280115BE2F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65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53E7B9-715B-4344-86E0-1BCBDD3181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C8B-49F3-45F9-B79C-1A470532AB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670B-821E-4D2B-BDFE-BFC8CF138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378876-793A-40A5-986F-E15834F0B0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095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70221-34AB-4549-8229-48C771F82E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DC447-6BF7-4ED0-8FB3-61DFF55C5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EB6E-6FBF-4D5F-840E-BAE529B47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87133C-7858-470F-9FC7-28E139066A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18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DF2ADC-7F30-4576-B095-7502B5EFFB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131F98-A78D-496E-97C5-499D53365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2E7D-BCB3-4D70-94D1-DF505C806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346D33A-1E38-4866-A759-5B90E8BEFA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226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F5D8DA-0235-4628-8499-2A7A208B8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721EF6-BF04-4627-9600-F2157DCD96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C2D3-A2AC-43F9-80BA-513DF7E5C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BED634-54AD-4666-88AA-CA5A60557D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1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652DFB-5C72-4F81-8204-4AD2F46AF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BB3BC4-A2ED-4850-9E7B-D8DBCC667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2CB0-5E0A-46BB-825A-8A5B6AFCB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805A4C-7499-416E-8DBA-442177DDDF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19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F5E5C0-1792-434A-9AAD-FC6055A675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A3EC372-BF53-4094-A68B-0017A1F81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89B3-4056-46FF-853D-308148E39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A91D1F2-6E9C-42A1-B5ED-4933A750F4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8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9F4C4F-060A-4610-A7D1-39C830843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A76E31-D512-491B-83C6-4A6FFC64D4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58D7-51CA-41EF-B174-37EFDEF66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E8DBA1-E652-4775-BD36-6C98A5ECD9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774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83C187-409A-42AB-B6D7-52B67FF80A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B924A-6258-42FC-9693-068D91DF55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4066-2F2C-4505-B249-6894B2726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13E0DA-9F6A-44F2-BAD5-8DE329BADA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75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823379-9A7D-40C2-B4F0-683BAC1A0B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E8080C-EED6-47C5-80FF-23A47E58FA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ECD8-D4D9-436E-AFB4-13E0F598C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127DA-EA07-492A-91FE-A791B6F4B8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8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60A721-EE80-47D1-AB9F-2C73C30DF1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25A76B-983D-4540-9EC6-DCA3AC05F3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CB6E-5C8E-4E49-84B0-A89169A2C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84C04B-0562-4767-B295-B4ED46897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D9F2-B110-4135-8EB3-AD00ACA6C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6FFAC-17B3-42F8-A38C-90515E4FAD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092E-86CA-4AC9-8593-6A15F7BA0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3DB8E3-5DED-491F-B243-A18EA7C41D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B49509-11F8-46FD-A1DD-A2ABF1FE52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B126BE-AE7B-4717-91FF-26466C038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3DB59-29FC-49AA-B72D-947F15001E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ED7DCF-D994-4B63-8F1C-F1EE522578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144B0D-7C78-48C3-9F02-33EC2A6A26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F9C19D-0AA8-48AD-955E-268F225D3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9503B-29F1-42FF-9BB7-C520F6E5E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FB63EE-2B6D-4B89-91F9-3373AA3F9A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066287-84F2-45F7-A3F8-FB0DEDEF8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66BF9AC-8A43-4DC3-9110-AC4BEAEDD2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E0D4-6BBE-4D02-8B00-CC8B0D3E66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39153E-7BC7-4366-9857-A22FAF1043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1562E-D256-4CCF-9988-5963F3BCB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9AC1B-E80C-40AA-A531-15CCCE5AB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907A-5892-4CA6-B3E0-B2026B0F9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0C0DCB-A645-454D-A6A4-C1A3CF325B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0D8B9-3486-4902-91E3-6B71205A49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CB8D0-C65B-4561-97DB-17BC938FF5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764-E05C-4D0B-9A66-6D307CCFA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3EAE3F-F4A3-46A5-B756-17CE5DB721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F3AC9585-8ED5-4276-BEDD-CDDC66DE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5444E6D-8C03-4576-9420-9281C8A19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AA3E01-61B6-4A78-95C5-FE5683CB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6E5C3F8-4B13-4D2D-BE05-7CDCA76A60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5DFA7-BC76-4517-ACFC-D5038F4E06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C721E0-56E8-4E55-B865-E657A3A4F1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75D1A72-C703-4CD6-B949-FA13B0C886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1">
            <a:extLst>
              <a:ext uri="{FF2B5EF4-FFF2-40B4-BE49-F238E27FC236}">
                <a16:creationId xmlns:a16="http://schemas.microsoft.com/office/drawing/2014/main" id="{7D784248-887A-463C-A945-195B7A12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3A55459-7304-45F4-B469-E358EC0CF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F8E2C05-D95D-447E-B24C-6073D3F3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1FA70AD-25BB-43C4-BB88-9EE150A2DB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5BC9D-C42A-495D-B5A4-BB6B2EA6B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86A124-22D4-45A8-B8F0-A120733133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CB13B1-2A47-497E-BF92-0EDD044737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8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1">
            <a:extLst>
              <a:ext uri="{FF2B5EF4-FFF2-40B4-BE49-F238E27FC236}">
                <a16:creationId xmlns:a16="http://schemas.microsoft.com/office/drawing/2014/main" id="{7234512C-5DA3-456B-8623-0AA332F8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C136AAD6-2D04-4455-8AB6-CFB311712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E98D9D4-3CDC-4A4B-BC7B-66726C58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CE08BE1-8019-4F10-9A06-0F082BB01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2923F9-A5DA-420E-9140-7DD9D09F4A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4479D4-F98D-4315-914F-05F2A3DCA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CDA9CF-7803-4F15-BF66-E067912314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AA046F1D-91F9-4681-A72C-3BB61808E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B9EFECC-5F93-4E68-A8BE-7A7329121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并行计算实验上机</a:t>
            </a:r>
            <a:br>
              <a:rPr lang="en-US" altLang="zh-CN" dirty="0"/>
            </a:br>
            <a:r>
              <a:rPr lang="en-US" altLang="zh-CN" dirty="0"/>
              <a:t>OpenMP &amp; MPI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>
            <a:extLst>
              <a:ext uri="{FF2B5EF4-FFF2-40B4-BE49-F238E27FC236}">
                <a16:creationId xmlns:a16="http://schemas.microsoft.com/office/drawing/2014/main" id="{87CC9314-E5B1-4725-920F-68FE2FB12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569075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5A2ACAF-5D79-4A61-9649-BB2D2DBA6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074BBD-027E-4C9D-828A-B8150216C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使用并行规约的并行程序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pi=0.0;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sum=0.0;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parallel for reduction(+:sum) private(x) //</a:t>
            </a:r>
            <a:r>
              <a:rPr lang="zh-CN" altLang="en-US" sz="1200">
                <a:solidFill>
                  <a:srgbClr val="000000"/>
                </a:solidFill>
              </a:rPr>
              <a:t>每个线程保留一份私有拷贝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，</a:t>
            </a:r>
            <a:r>
              <a:rPr lang="en-US" altLang="zh-CN" sz="1200">
                <a:solidFill>
                  <a:srgbClr val="000000"/>
                </a:solidFill>
              </a:rPr>
              <a:t>x</a:t>
            </a:r>
            <a:r>
              <a:rPr lang="zh-CN" altLang="en-US" sz="1200">
                <a:solidFill>
                  <a:srgbClr val="000000"/>
                </a:solidFill>
              </a:rPr>
              <a:t>为线程私有，最后对线程中所以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进行</a:t>
            </a:r>
            <a:r>
              <a:rPr lang="en-US" altLang="zh-CN" sz="1200">
                <a:solidFill>
                  <a:srgbClr val="000000"/>
                </a:solidFill>
              </a:rPr>
              <a:t>+</a:t>
            </a:r>
            <a:r>
              <a:rPr lang="zh-CN" altLang="en-US" sz="1200">
                <a:solidFill>
                  <a:srgbClr val="000000"/>
                </a:solidFill>
              </a:rPr>
              <a:t>规约，并更新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的全局值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for(i=1;i&lt;= num_steps; 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(i-0.5)*step;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pi = sum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	//</a:t>
            </a:r>
            <a:r>
              <a:rPr lang="zh-CN" altLang="en-US" sz="1200"/>
              <a:t>共</a:t>
            </a:r>
            <a:r>
              <a:rPr lang="en-US" altLang="zh-CN" sz="1200"/>
              <a:t>2</a:t>
            </a:r>
            <a:r>
              <a:rPr lang="zh-CN" altLang="en-US" sz="1200"/>
              <a:t>个线程参加计算，其中线程</a:t>
            </a:r>
            <a:r>
              <a:rPr lang="en-US" altLang="zh-CN" sz="1200"/>
              <a:t>0</a:t>
            </a:r>
            <a:r>
              <a:rPr lang="zh-CN" altLang="en-US" sz="1200"/>
              <a:t>进行迭代步</a:t>
            </a:r>
            <a:r>
              <a:rPr lang="en-US" altLang="zh-CN" sz="1200"/>
              <a:t>0~49999</a:t>
            </a:r>
            <a:r>
              <a:rPr lang="zh-CN" altLang="en-US" sz="1200"/>
              <a:t>，线程</a:t>
            </a:r>
            <a:r>
              <a:rPr lang="en-US" altLang="zh-CN" sz="1200"/>
              <a:t>1</a:t>
            </a:r>
            <a:r>
              <a:rPr lang="zh-CN" altLang="en-US" sz="1200"/>
              <a:t>进行迭代步</a:t>
            </a:r>
            <a:r>
              <a:rPr lang="en-US" altLang="zh-CN" sz="1200"/>
              <a:t>50000~99999.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D2AC9-4D79-4A2C-8EDF-C300EBC6E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D07BBD4D-43AC-4D83-9E6E-6B0C1143E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848600" cy="762000"/>
          </a:xfrm>
        </p:spPr>
        <p:txBody>
          <a:bodyPr/>
          <a:lstStyle/>
          <a:p>
            <a:r>
              <a:rPr lang="zh-CN" altLang="en-US" sz="4400" dirty="0"/>
              <a:t>题目</a:t>
            </a:r>
            <a:r>
              <a:rPr lang="en-US" altLang="zh-CN" sz="4400" dirty="0"/>
              <a:t>2: PSRS</a:t>
            </a:r>
            <a:r>
              <a:rPr lang="zh-CN" altLang="en-US" sz="4400" dirty="0"/>
              <a:t>排序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094F0C-595C-4B48-AB3A-BE8808C05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1196975"/>
            <a:ext cx="8675688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划分方法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n</a:t>
            </a:r>
            <a:r>
              <a:rPr lang="zh-CN" altLang="zh-CN" dirty="0"/>
              <a:t>个元素</a:t>
            </a:r>
            <a:r>
              <a:rPr lang="en-US" altLang="zh-CN" dirty="0"/>
              <a:t>A[1..n]</a:t>
            </a:r>
            <a:r>
              <a:rPr lang="zh-CN" altLang="zh-CN" dirty="0"/>
              <a:t>分成</a:t>
            </a:r>
            <a:r>
              <a:rPr lang="en-US" altLang="zh-CN" dirty="0"/>
              <a:t>p</a:t>
            </a:r>
            <a:r>
              <a:rPr lang="zh-CN" altLang="zh-CN" dirty="0"/>
              <a:t>组，每组</a:t>
            </a:r>
            <a:r>
              <a:rPr lang="en-US" altLang="zh-CN" dirty="0"/>
              <a:t>A[(i-1)n/p+1..in/p]</a:t>
            </a:r>
            <a:r>
              <a:rPr lang="zh-CN" altLang="zh-CN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=1~p</a:t>
            </a:r>
          </a:p>
          <a:p>
            <a:pPr>
              <a:lnSpc>
                <a:spcPct val="90000"/>
              </a:lnSpc>
            </a:pPr>
            <a:r>
              <a:rPr lang="zh-CN" altLang="zh-CN" sz="2800" dirty="0"/>
              <a:t>示例：</a:t>
            </a:r>
            <a:r>
              <a:rPr lang="en-US" altLang="zh-CN" sz="2000" dirty="0"/>
              <a:t>MIMD-SM</a:t>
            </a:r>
            <a:r>
              <a:rPr lang="zh-CN" altLang="zh-CN" sz="2000" dirty="0"/>
              <a:t>模型上的</a:t>
            </a:r>
            <a:r>
              <a:rPr lang="en-US" altLang="zh-CN" sz="2000" dirty="0"/>
              <a:t>PSRS</a:t>
            </a:r>
            <a:r>
              <a:rPr lang="zh-CN" altLang="zh-CN" sz="2000" dirty="0"/>
              <a:t>排序</a:t>
            </a:r>
            <a:endParaRPr lang="zh-CN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     </a:t>
            </a:r>
            <a:r>
              <a:rPr lang="en-US" altLang="zh-CN" sz="2000" dirty="0"/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(1)</a:t>
            </a:r>
            <a:r>
              <a:rPr lang="zh-CN" altLang="zh-CN" sz="2000" dirty="0"/>
              <a:t>均匀划分：将</a:t>
            </a:r>
            <a:r>
              <a:rPr lang="en-US" altLang="zh-CN" sz="2000" dirty="0"/>
              <a:t>n</a:t>
            </a:r>
            <a:r>
              <a:rPr lang="zh-CN" altLang="zh-CN" sz="2000" dirty="0"/>
              <a:t>个元素</a:t>
            </a:r>
            <a:r>
              <a:rPr lang="en-US" altLang="zh-CN" sz="2000" dirty="0"/>
              <a:t>A[1..n]</a:t>
            </a:r>
            <a:r>
              <a:rPr lang="zh-CN" altLang="zh-CN" sz="2000" dirty="0"/>
              <a:t>均匀划分成</a:t>
            </a:r>
            <a:r>
              <a:rPr lang="en-US" altLang="zh-CN" sz="2000" dirty="0"/>
              <a:t>p</a:t>
            </a:r>
            <a:r>
              <a:rPr lang="zh-CN" altLang="zh-CN" sz="2000" dirty="0"/>
              <a:t>段，每个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处理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</a:t>
            </a:r>
            <a:r>
              <a:rPr lang="en-US" altLang="zh-CN" sz="2000" dirty="0"/>
              <a:t>A[(i-1)n/p+1..in/p]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(2)</a:t>
            </a:r>
            <a:r>
              <a:rPr lang="zh-CN" altLang="zh-CN" sz="2000" dirty="0"/>
              <a:t>局部排序：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调用串行排序算法对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(3)</a:t>
            </a:r>
            <a:r>
              <a:rPr lang="zh-CN" altLang="zh-CN" sz="2000" dirty="0"/>
              <a:t>选取样本：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从其有序子序列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中选取</a:t>
            </a:r>
            <a:r>
              <a:rPr lang="en-US" altLang="zh-CN" sz="2000" dirty="0"/>
              <a:t>p</a:t>
            </a:r>
            <a:r>
              <a:rPr lang="zh-CN" altLang="zh-CN" sz="2000" dirty="0"/>
              <a:t>个样本元素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(4)</a:t>
            </a:r>
            <a:r>
              <a:rPr lang="zh-CN" altLang="zh-CN" sz="2000" dirty="0"/>
              <a:t>样本排序：用一台处理器对</a:t>
            </a:r>
            <a:r>
              <a:rPr lang="en-US" altLang="zh-CN" sz="2000" dirty="0"/>
              <a:t>p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个样本元素进行串行排序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(5)</a:t>
            </a:r>
            <a:r>
              <a:rPr lang="zh-CN" altLang="zh-CN" sz="2000" dirty="0"/>
              <a:t>选择主元：用一台处理器从排好序的样本序列中选取</a:t>
            </a:r>
            <a:r>
              <a:rPr lang="en-US" altLang="zh-CN" sz="2000" dirty="0"/>
              <a:t>p-1</a:t>
            </a:r>
            <a:r>
              <a:rPr lang="zh-CN" altLang="zh-CN" sz="2000" dirty="0"/>
              <a:t>个主元，并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                          播送给其他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endParaRPr lang="zh-CN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(6)</a:t>
            </a:r>
            <a:r>
              <a:rPr lang="zh-CN" altLang="zh-CN" sz="2000" dirty="0"/>
              <a:t>主元划分：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按主元将有序段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划分成</a:t>
            </a:r>
            <a:r>
              <a:rPr lang="en-US" altLang="zh-CN" sz="2000" dirty="0"/>
              <a:t>p</a:t>
            </a:r>
            <a:r>
              <a:rPr lang="zh-CN" altLang="zh-CN" sz="2000" dirty="0"/>
              <a:t>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(7)</a:t>
            </a:r>
            <a:r>
              <a:rPr lang="zh-CN" altLang="zh-CN" sz="2000" dirty="0"/>
              <a:t>全局交换：各处理器将其有序段按段号交换到对应的处理器中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(8)</a:t>
            </a:r>
            <a:r>
              <a:rPr lang="zh-CN" altLang="zh-CN" sz="2000" dirty="0"/>
              <a:t>归并排序：各处理器对接收到的元素进行归并排序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4624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0F398-CE50-48E2-9FCF-9B3F2E13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156CAD98-CC1E-4246-84E1-6F085A16F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题目</a:t>
            </a:r>
            <a:r>
              <a:rPr lang="en-US" altLang="zh-CN" sz="4400" dirty="0"/>
              <a:t>2: PSRS</a:t>
            </a:r>
            <a:r>
              <a:rPr lang="zh-CN" altLang="en-US" sz="4400" dirty="0"/>
              <a:t>排序</a:t>
            </a:r>
            <a:endParaRPr lang="zh-CN" altLang="zh-CN" sz="4400" dirty="0"/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963611DA-EB3D-44DC-A332-2BBB8801AB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7923213" cy="739775"/>
          </a:xfrm>
        </p:spPr>
        <p:txBody>
          <a:bodyPr/>
          <a:lstStyle/>
          <a:p>
            <a:r>
              <a:rPr lang="zh-CN" altLang="zh-CN"/>
              <a:t>例</a:t>
            </a:r>
            <a:r>
              <a:rPr lang="en-US" altLang="zh-CN"/>
              <a:t>6.1 PSRS</a:t>
            </a:r>
            <a:r>
              <a:rPr lang="zh-CN" altLang="zh-CN"/>
              <a:t>排序过程。</a:t>
            </a:r>
            <a:r>
              <a:rPr lang="en-US" altLang="zh-CN"/>
              <a:t>N=27</a:t>
            </a:r>
            <a:r>
              <a:rPr lang="zh-CN" altLang="zh-CN"/>
              <a:t>，</a:t>
            </a:r>
            <a:r>
              <a:rPr lang="en-US" altLang="zh-CN"/>
              <a:t>p=3</a:t>
            </a:r>
            <a:r>
              <a:rPr lang="zh-CN" altLang="zh-CN"/>
              <a:t>，</a:t>
            </a:r>
            <a:r>
              <a:rPr lang="en-US" altLang="zh-CN"/>
              <a:t>PSRS</a:t>
            </a:r>
            <a:r>
              <a:rPr lang="zh-CN" altLang="zh-CN"/>
              <a:t>排序如下：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6618B9-DB1C-40BC-9026-A0ECBA8B0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05421"/>
            <a:ext cx="7485063" cy="4085176"/>
          </a:xfrm>
        </p:spPr>
      </p:pic>
    </p:spTree>
    <p:extLst>
      <p:ext uri="{BB962C8B-B14F-4D97-AF65-F5344CB8AC3E}">
        <p14:creationId xmlns:p14="http://schemas.microsoft.com/office/powerpoint/2010/main" val="114135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>
            <a:extLst>
              <a:ext uri="{FF2B5EF4-FFF2-40B4-BE49-F238E27FC236}">
                <a16:creationId xmlns:a16="http://schemas.microsoft.com/office/drawing/2014/main" id="{9A81549D-E677-409A-B77D-F15AC6A2E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EC95E9A-AAA6-460D-BF7F-6D8081325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2D4D39A-25BC-4494-9D7D-16217DE00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A6A6A6"/>
                </a:solidFill>
              </a:rPr>
              <a:t>资料下载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A6A6A6"/>
                </a:solidFill>
              </a:rPr>
              <a:t>关于上机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/>
              <a:t>上机题目</a:t>
            </a:r>
            <a:r>
              <a:rPr lang="en-US" altLang="zh-CN">
                <a:solidFill>
                  <a:srgbClr val="A6A6A6"/>
                </a:solidFill>
              </a:rPr>
              <a:t>(OpenMP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/>
              <a:t>MPI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>
                <a:solidFill>
                  <a:srgbClr val="A6A6A6"/>
                </a:solidFill>
              </a:rPr>
              <a:t>GPU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>
                <a:solidFill>
                  <a:srgbClr val="A6A6A6"/>
                </a:solidFill>
              </a:rPr>
              <a:t>MapReduce)</a:t>
            </a:r>
            <a:endParaRPr lang="zh-CN" altLang="en-US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>
            <a:extLst>
              <a:ext uri="{FF2B5EF4-FFF2-40B4-BE49-F238E27FC236}">
                <a16:creationId xmlns:a16="http://schemas.microsoft.com/office/drawing/2014/main" id="{98D22BC8-7E3B-4AA3-8192-0D4BFA9C0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1C6DD60-9465-4A8C-B931-CC4C43CF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2: MPI</a:t>
            </a:r>
            <a:endParaRPr lang="zh-CN" altLang="en-US" sz="3600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3DED473-E4FD-4C13-B871-19BC1DE9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简介：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Message Passing Interface</a:t>
            </a:r>
            <a:r>
              <a:rPr lang="zh-CN" altLang="en-US" sz="1800">
                <a:solidFill>
                  <a:srgbClr val="000000"/>
                </a:solidFill>
              </a:rPr>
              <a:t>）是目前最重要的一个基于消息传递的并行编程工具，它具有移植性好、功能强大、效率高等许多优点，而且有多种不同的免费、高效、实用的实现版本，几乎所有的并行计算机厂商都提供对它的支持，成为了事实上的并行编程标准。</a:t>
            </a:r>
          </a:p>
          <a:p>
            <a:pPr lvl="1">
              <a:lnSpc>
                <a:spcPct val="80000"/>
              </a:lnSpc>
            </a:pPr>
            <a:endParaRPr lang="zh-CN" altLang="en-US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是一个库，而不是一门语言，因此对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的使用必须和特定的语言结合起来进行。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不是一个独立的自包含系统，而是建立在本地并行程序设计环境之上，其进程管理和</a:t>
            </a:r>
            <a:r>
              <a:rPr lang="en-US" altLang="zh-CN" sz="1800">
                <a:solidFill>
                  <a:srgbClr val="000000"/>
                </a:solidFill>
              </a:rPr>
              <a:t>I/O</a:t>
            </a:r>
            <a:r>
              <a:rPr lang="zh-CN" altLang="en-US" sz="1800">
                <a:solidFill>
                  <a:srgbClr val="000000"/>
                </a:solidFill>
              </a:rPr>
              <a:t>均由本地并行程序设计环境提供。例如，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可以建立在</a:t>
            </a:r>
            <a:r>
              <a:rPr lang="en-US" altLang="zh-CN" sz="1800">
                <a:solidFill>
                  <a:srgbClr val="000000"/>
                </a:solidFill>
              </a:rPr>
              <a:t>IBM SP2</a:t>
            </a:r>
            <a:r>
              <a:rPr lang="zh-CN" altLang="en-US" sz="1800">
                <a:solidFill>
                  <a:srgbClr val="000000"/>
                </a:solidFill>
              </a:rPr>
              <a:t>的</a:t>
            </a:r>
            <a:r>
              <a:rPr lang="en-US" altLang="zh-CN" sz="1800">
                <a:solidFill>
                  <a:srgbClr val="000000"/>
                </a:solidFill>
              </a:rPr>
              <a:t>POE/MPL</a:t>
            </a:r>
            <a:r>
              <a:rPr lang="zh-CN" altLang="en-US" sz="1800">
                <a:solidFill>
                  <a:srgbClr val="000000"/>
                </a:solidFill>
              </a:rPr>
              <a:t>之上，也可以建立在</a:t>
            </a:r>
            <a:r>
              <a:rPr lang="en-US" altLang="zh-CN" sz="1800">
                <a:solidFill>
                  <a:srgbClr val="000000"/>
                </a:solidFill>
              </a:rPr>
              <a:t>Intel Paragon</a:t>
            </a:r>
            <a:r>
              <a:rPr lang="zh-CN" altLang="en-US" sz="1800">
                <a:solidFill>
                  <a:srgbClr val="000000"/>
                </a:solidFill>
              </a:rPr>
              <a:t>的</a:t>
            </a:r>
            <a:r>
              <a:rPr lang="en-US" altLang="zh-CN" sz="1800">
                <a:solidFill>
                  <a:srgbClr val="000000"/>
                </a:solidFill>
              </a:rPr>
              <a:t>OSF/NX</a:t>
            </a:r>
            <a:r>
              <a:rPr lang="zh-CN" altLang="en-US" sz="1800">
                <a:solidFill>
                  <a:srgbClr val="000000"/>
                </a:solidFill>
              </a:rPr>
              <a:t>。除了这些商业版本的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实现，还有一些免费版的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实现，主要有</a:t>
            </a:r>
            <a:r>
              <a:rPr lang="en-US" altLang="zh-CN" sz="1800">
                <a:solidFill>
                  <a:srgbClr val="000000"/>
                </a:solidFill>
              </a:rPr>
              <a:t>MPICH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>
                <a:solidFill>
                  <a:srgbClr val="000000"/>
                </a:solidFill>
              </a:rPr>
              <a:t>LAM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>
                <a:solidFill>
                  <a:srgbClr val="000000"/>
                </a:solidFill>
              </a:rPr>
              <a:t>CHIMP</a:t>
            </a:r>
            <a:r>
              <a:rPr lang="zh-CN" altLang="en-US" sz="1800">
                <a:solidFill>
                  <a:srgbClr val="000000"/>
                </a:solidFill>
              </a:rPr>
              <a:t>。</a:t>
            </a: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>
            <a:extLst>
              <a:ext uri="{FF2B5EF4-FFF2-40B4-BE49-F238E27FC236}">
                <a16:creationId xmlns:a16="http://schemas.microsoft.com/office/drawing/2014/main" id="{83C55DCB-15DB-4D30-ADEE-9CB770E2C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4F752A7-EA6A-4C75-BDE0-E02BB4F5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2: MPI</a:t>
            </a:r>
            <a:endParaRPr lang="zh-CN" altLang="en-US" sz="3600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BEA1D72-DC9D-4E0F-A754-C90D42CF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229" y="1447800"/>
            <a:ext cx="8645371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rgbClr val="000000"/>
                </a:solidFill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</a:rPr>
              <a:t>实验环境配置：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Ubuntu</a:t>
            </a:r>
            <a:r>
              <a:rPr lang="zh-CN" altLang="en-US" sz="1800" dirty="0">
                <a:solidFill>
                  <a:srgbClr val="000000"/>
                </a:solidFill>
              </a:rPr>
              <a:t>下可尝试直接</a:t>
            </a:r>
            <a:r>
              <a:rPr lang="en-US" altLang="zh-CN" sz="1800" dirty="0" err="1">
                <a:solidFill>
                  <a:srgbClr val="000000"/>
                </a:solidFill>
              </a:rPr>
              <a:t>sudo</a:t>
            </a:r>
            <a:r>
              <a:rPr lang="en-US" altLang="zh-CN" sz="1800" dirty="0">
                <a:solidFill>
                  <a:srgbClr val="000000"/>
                </a:solidFill>
              </a:rPr>
              <a:t> apt get install </a:t>
            </a:r>
            <a:r>
              <a:rPr lang="en-US" altLang="zh-CN" sz="1800" dirty="0" err="1">
                <a:solidFill>
                  <a:srgbClr val="000000"/>
                </a:solidFill>
              </a:rPr>
              <a:t>mpich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或者群文件中的安装包</a:t>
            </a:r>
            <a:r>
              <a:rPr lang="en-US" altLang="zh-CN" sz="1800" dirty="0">
                <a:solidFill>
                  <a:srgbClr val="000000"/>
                </a:solidFill>
              </a:rPr>
              <a:t>mpich-4.1.1.tar.gz</a:t>
            </a:r>
            <a:r>
              <a:rPr lang="zh-CN" altLang="en-US" sz="1800" dirty="0">
                <a:solidFill>
                  <a:srgbClr val="000000"/>
                </a:solidFill>
              </a:rPr>
              <a:t>，下载后，解压，在解压后的目录下设置安装路径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./configure -prefix=/home/[username]/</a:t>
            </a:r>
            <a:r>
              <a:rPr lang="en-US" altLang="zh-CN" sz="1400" dirty="0" err="1">
                <a:solidFill>
                  <a:srgbClr val="000000"/>
                </a:solidFill>
              </a:rPr>
              <a:t>mpi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之后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make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make install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设置环境变量：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编辑</a:t>
            </a:r>
            <a:r>
              <a:rPr lang="en-US" altLang="zh-CN" sz="1400" dirty="0">
                <a:solidFill>
                  <a:srgbClr val="000000"/>
                </a:solidFill>
              </a:rPr>
              <a:t>~/.</a:t>
            </a:r>
            <a:r>
              <a:rPr lang="en-US" altLang="zh-CN" sz="1400" dirty="0" err="1">
                <a:solidFill>
                  <a:srgbClr val="000000"/>
                </a:solidFill>
              </a:rPr>
              <a:t>bashrc</a:t>
            </a:r>
            <a:r>
              <a:rPr lang="zh-CN" altLang="en-US" sz="1400" dirty="0">
                <a:solidFill>
                  <a:srgbClr val="000000"/>
                </a:solidFill>
              </a:rPr>
              <a:t>，在文件的末尾，添加如下几行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MPIPATH=/home//[username]/</a:t>
            </a:r>
            <a:r>
              <a:rPr lang="en-US" altLang="zh-CN" sz="1400" dirty="0" err="1">
                <a:solidFill>
                  <a:srgbClr val="000000"/>
                </a:solidFill>
              </a:rPr>
              <a:t>mpi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MPIPATHBIN=$MPIPATH/bin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MPIPATHINCLUDE=$MPIPATH/include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MPIPATHLIB=$MPIPATH/lib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MPIPATHSHARE=$MPIPATH/share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PATH=$PATH:$MPIPATHBIN:$MPIPATHINCLUDE:$MPIPATHLIB:$MPIPATHSHARE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更新环境变量，</a:t>
            </a:r>
            <a:r>
              <a:rPr lang="en-US" altLang="zh-CN" sz="1400" dirty="0">
                <a:solidFill>
                  <a:srgbClr val="000000"/>
                </a:solidFill>
              </a:rPr>
              <a:t>source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>
            <a:extLst>
              <a:ext uri="{FF2B5EF4-FFF2-40B4-BE49-F238E27FC236}">
                <a16:creationId xmlns:a16="http://schemas.microsoft.com/office/drawing/2014/main" id="{78CAD8A7-360B-48D2-81EF-86DAA6350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4804E7C-8739-42BC-BC85-689E86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2: MPI</a:t>
            </a:r>
            <a:endParaRPr lang="zh-CN" altLang="en-US" sz="3600" dirty="0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92130A5-368A-4AAF-8817-CF6BFEB3F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编译运行：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编译</a:t>
            </a:r>
            <a:r>
              <a:rPr lang="en-US" altLang="zh-CN" sz="1600" dirty="0" err="1">
                <a:solidFill>
                  <a:srgbClr val="000000"/>
                </a:solidFill>
              </a:rPr>
              <a:t>mpi</a:t>
            </a:r>
            <a:r>
              <a:rPr lang="zh-CN" altLang="en-US" sz="1600" dirty="0">
                <a:solidFill>
                  <a:srgbClr val="000000"/>
                </a:solidFill>
              </a:rPr>
              <a:t>程序： </a:t>
            </a:r>
            <a:r>
              <a:rPr lang="en-US" altLang="zh-CN" sz="1600" dirty="0" err="1">
                <a:solidFill>
                  <a:srgbClr val="000000"/>
                </a:solidFill>
              </a:rPr>
              <a:t>mpicc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demo.c</a:t>
            </a:r>
            <a:r>
              <a:rPr lang="en-US" altLang="zh-CN" sz="1600" dirty="0">
                <a:solidFill>
                  <a:srgbClr val="000000"/>
                </a:solidFill>
              </a:rPr>
              <a:t> –o demo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运行</a:t>
            </a:r>
            <a:r>
              <a:rPr lang="en-US" altLang="zh-CN" sz="1600" dirty="0" err="1">
                <a:solidFill>
                  <a:srgbClr val="000000"/>
                </a:solidFill>
              </a:rPr>
              <a:t>mpi</a:t>
            </a:r>
            <a:r>
              <a:rPr lang="zh-CN" altLang="en-US" sz="1600" dirty="0">
                <a:solidFill>
                  <a:srgbClr val="000000"/>
                </a:solidFill>
              </a:rPr>
              <a:t>程序： </a:t>
            </a:r>
            <a:r>
              <a:rPr lang="en-US" altLang="zh-CN" sz="1600" dirty="0" err="1">
                <a:solidFill>
                  <a:srgbClr val="000000"/>
                </a:solidFill>
              </a:rPr>
              <a:t>mpirun</a:t>
            </a:r>
            <a:r>
              <a:rPr lang="en-US" altLang="zh-CN" sz="1600" dirty="0">
                <a:solidFill>
                  <a:srgbClr val="000000"/>
                </a:solidFill>
              </a:rPr>
              <a:t> -np 4 ./demo  </a:t>
            </a:r>
            <a:r>
              <a:rPr lang="zh-CN" altLang="en-US" sz="1600" dirty="0">
                <a:solidFill>
                  <a:srgbClr val="000000"/>
                </a:solidFill>
              </a:rPr>
              <a:t>或</a:t>
            </a:r>
            <a:r>
              <a:rPr lang="en-US" altLang="zh-CN" sz="1600" dirty="0" err="1">
                <a:solidFill>
                  <a:srgbClr val="000000"/>
                </a:solidFill>
              </a:rPr>
              <a:t>mpiexec</a:t>
            </a:r>
            <a:r>
              <a:rPr lang="en-US" altLang="zh-CN" sz="1600" dirty="0">
                <a:solidFill>
                  <a:srgbClr val="000000"/>
                </a:solidFill>
              </a:rPr>
              <a:t> –n 4 ./demo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(-np</a:t>
            </a:r>
            <a:r>
              <a:rPr lang="zh-CN" altLang="en-US" sz="1600" dirty="0">
                <a:solidFill>
                  <a:srgbClr val="000000"/>
                </a:solidFill>
              </a:rPr>
              <a:t>选项指定需要运行的进程数，大家可以自由设置，而非固定使用此处的</a:t>
            </a:r>
            <a:r>
              <a:rPr lang="en-US" altLang="zh-CN" sz="1600" dirty="0">
                <a:solidFill>
                  <a:srgbClr val="000000"/>
                </a:solidFill>
              </a:rPr>
              <a:t>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356F4-B556-4009-A2C2-699FBEE0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2: MPI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D8127-DCE8-456B-889B-DB1FB172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下环境配置（</a:t>
            </a:r>
            <a:r>
              <a:rPr lang="en-US" altLang="zh-CN" dirty="0"/>
              <a:t>visual studio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安装群文件里提供的</a:t>
            </a:r>
            <a:r>
              <a:rPr lang="en-US" altLang="zh-CN" sz="1800" dirty="0">
                <a:solidFill>
                  <a:srgbClr val="000000"/>
                </a:solidFill>
              </a:rPr>
              <a:t>.exe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</a:rPr>
              <a:t>msi</a:t>
            </a:r>
            <a:r>
              <a:rPr lang="zh-CN" altLang="en-US" sz="1800" dirty="0">
                <a:solidFill>
                  <a:srgbClr val="000000"/>
                </a:solidFill>
              </a:rPr>
              <a:t>两个安装包。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VS</a:t>
            </a:r>
            <a:r>
              <a:rPr lang="zh-CN" altLang="en-US" sz="1800" dirty="0">
                <a:solidFill>
                  <a:srgbClr val="000000"/>
                </a:solidFill>
              </a:rPr>
              <a:t>菜单栏项目选项，点开属性，在下方界面修改包含目录和库目录两项，分别加入</a:t>
            </a:r>
            <a:r>
              <a:rPr lang="en-US" altLang="zh-CN" sz="1800" dirty="0">
                <a:solidFill>
                  <a:srgbClr val="000000"/>
                </a:solidFill>
              </a:rPr>
              <a:t>Include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Lib 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64</a:t>
            </a:r>
            <a:r>
              <a:rPr lang="zh-CN" altLang="en-US" sz="1800" dirty="0">
                <a:solidFill>
                  <a:srgbClr val="000000"/>
                </a:solidFill>
              </a:rPr>
              <a:t>位机器用</a:t>
            </a:r>
            <a:r>
              <a:rPr lang="en-US" altLang="zh-CN" sz="1800" dirty="0">
                <a:solidFill>
                  <a:srgbClr val="000000"/>
                </a:solidFill>
              </a:rPr>
              <a:t>x64</a:t>
            </a:r>
            <a:r>
              <a:rPr lang="zh-CN" altLang="en-US" sz="1800" dirty="0">
                <a:solidFill>
                  <a:srgbClr val="000000"/>
                </a:solidFill>
              </a:rPr>
              <a:t>，否则用</a:t>
            </a:r>
            <a:r>
              <a:rPr lang="en-US" altLang="zh-CN" sz="1800" dirty="0">
                <a:solidFill>
                  <a:srgbClr val="000000"/>
                </a:solidFill>
              </a:rPr>
              <a:t>x86</a:t>
            </a:r>
            <a:r>
              <a:rPr lang="zh-CN" altLang="en-US" sz="1800" dirty="0">
                <a:solidFill>
                  <a:srgbClr val="000000"/>
                </a:solidFill>
              </a:rPr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Debug</a:t>
            </a:r>
            <a:r>
              <a:rPr lang="zh-CN" altLang="en-US" sz="1800" dirty="0">
                <a:solidFill>
                  <a:srgbClr val="000000"/>
                </a:solidFill>
              </a:rPr>
              <a:t>模式下生成</a:t>
            </a:r>
            <a:r>
              <a:rPr lang="en-US" altLang="zh-CN" sz="1800" dirty="0">
                <a:solidFill>
                  <a:srgbClr val="000000"/>
                </a:solidFill>
              </a:rPr>
              <a:t>.exe</a:t>
            </a:r>
            <a:r>
              <a:rPr lang="zh-CN" altLang="en-US" sz="1800" dirty="0">
                <a:solidFill>
                  <a:srgbClr val="000000"/>
                </a:solidFill>
              </a:rPr>
              <a:t>文件，进入其所在的目录</a:t>
            </a:r>
            <a:r>
              <a:rPr lang="en-US" altLang="zh-CN" sz="1800" dirty="0">
                <a:solidFill>
                  <a:srgbClr val="000000"/>
                </a:solidFill>
              </a:rPr>
              <a:t>x64/Debug</a:t>
            </a:r>
            <a:r>
              <a:rPr lang="zh-CN" altLang="en-US" sz="1800" dirty="0">
                <a:solidFill>
                  <a:srgbClr val="000000"/>
                </a:solidFill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</a:rPr>
              <a:t>x86/Debug  </a:t>
            </a:r>
            <a:r>
              <a:rPr lang="en-US" altLang="zh-CN" sz="1800" dirty="0" err="1">
                <a:solidFill>
                  <a:srgbClr val="000000"/>
                </a:solidFill>
              </a:rPr>
              <a:t>mpiexec</a:t>
            </a:r>
            <a:r>
              <a:rPr lang="en-US" altLang="zh-CN" sz="1800" dirty="0">
                <a:solidFill>
                  <a:srgbClr val="000000"/>
                </a:solidFill>
              </a:rPr>
              <a:t> –n 4 *.exe</a:t>
            </a:r>
            <a:r>
              <a:rPr lang="zh-CN" altLang="en-US" sz="1800" dirty="0">
                <a:solidFill>
                  <a:srgbClr val="000000"/>
                </a:solidFill>
              </a:rPr>
              <a:t>即可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C8D0D-0EF8-4C18-838C-A51768079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5DA97-0728-471D-842F-738E2C1C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6" y="3274449"/>
            <a:ext cx="7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>
            <a:extLst>
              <a:ext uri="{FF2B5EF4-FFF2-40B4-BE49-F238E27FC236}">
                <a16:creationId xmlns:a16="http://schemas.microsoft.com/office/drawing/2014/main" id="{5CDC7737-5435-4AB0-B6EE-C5E050184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4984296-602F-4CD3-814F-DCC1A45C1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2: MPI</a:t>
            </a:r>
            <a:endParaRPr lang="zh-CN" altLang="en-US" sz="3600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3E2B9FD-307D-4615-8070-DE7D171D0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722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MPI</a:t>
            </a:r>
            <a:r>
              <a:rPr lang="zh-CN" altLang="en-US" sz="1800" dirty="0">
                <a:solidFill>
                  <a:srgbClr val="000000"/>
                </a:solidFill>
              </a:rPr>
              <a:t>实现</a:t>
            </a:r>
            <a:r>
              <a:rPr lang="en-US" altLang="zh-CN" sz="1800" dirty="0">
                <a:solidFill>
                  <a:srgbClr val="000000"/>
                </a:solidFill>
              </a:rPr>
              <a:t>PSRS</a:t>
            </a:r>
            <a:r>
              <a:rPr lang="zh-CN" altLang="en-US" sz="1800" dirty="0">
                <a:solidFill>
                  <a:srgbClr val="000000"/>
                </a:solidFill>
              </a:rPr>
              <a:t>排序。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个进程求</a:t>
            </a:r>
            <a:r>
              <a:rPr lang="en-US" altLang="zh-CN" sz="1800" dirty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个数的全和，要求每个处理器均保持全和。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8EBD40-EE4C-43C6-B2FA-39CFF108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6274"/>
            <a:ext cx="7631097" cy="38259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138B-748C-48D7-BD5F-840A362C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2: MPI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5C48A9-CE54-4CC0-986C-B36D56FF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16861"/>
            <a:ext cx="7848600" cy="341487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3A1E7-EE94-40F1-8D7E-371C2DED5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</p:spTree>
    <p:extLst>
      <p:ext uri="{BB962C8B-B14F-4D97-AF65-F5344CB8AC3E}">
        <p14:creationId xmlns:p14="http://schemas.microsoft.com/office/powerpoint/2010/main" val="3525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>
            <a:extLst>
              <a:ext uri="{FF2B5EF4-FFF2-40B4-BE49-F238E27FC236}">
                <a16:creationId xmlns:a16="http://schemas.microsoft.com/office/drawing/2014/main" id="{8D3DF25E-2CB2-4EEE-BE21-D1A7C92F3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628F65-2AF3-496C-A08B-4A5CAAAD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上机时间和地点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1B0F9A-8FDB-4415-A5DF-B59CFC37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上机地点：电三楼</a:t>
            </a:r>
            <a:r>
              <a:rPr lang="en-US" altLang="zh-CN" sz="2000" dirty="0"/>
              <a:t>519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上机时间 周二晚</a:t>
            </a:r>
            <a:r>
              <a:rPr lang="en-US" altLang="zh-CN" sz="2000" dirty="0"/>
              <a:t>7:00-9:00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OpenMP</a:t>
            </a:r>
            <a:r>
              <a:rPr lang="zh-CN" altLang="en-US" sz="1600" dirty="0"/>
              <a:t>：</a:t>
            </a:r>
            <a:r>
              <a:rPr lang="en-US" altLang="zh-CN" sz="1600" dirty="0"/>
              <a:t>	5.9   http://inbox.weiyun.com/9WtQyDGy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MPI</a:t>
            </a:r>
            <a:r>
              <a:rPr lang="zh-CN" altLang="en-US" sz="1600" dirty="0"/>
              <a:t>：</a:t>
            </a:r>
            <a:r>
              <a:rPr lang="en-US" altLang="zh-CN" sz="1600" dirty="0"/>
              <a:t>		5.16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http://inbox.weiyun.com/DHrVIZQC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：</a:t>
            </a:r>
            <a:r>
              <a:rPr lang="en-US" altLang="zh-CN" sz="1600" dirty="0"/>
              <a:t>		5.23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http://inbox.weiyun.com/UnOSUYQi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MapReduce:	5.30  http://inbox.weiyun.com/RwuPO1kT</a:t>
            </a:r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1800" dirty="0"/>
              <a:t>每次上机后，请在两周内提交你的</a:t>
            </a:r>
            <a:r>
              <a:rPr lang="zh-CN" altLang="en-US" sz="1800" dirty="0">
                <a:solidFill>
                  <a:srgbClr val="00B050"/>
                </a:solidFill>
              </a:rPr>
              <a:t>实验报告和源码至以上链接</a:t>
            </a:r>
            <a:r>
              <a:rPr lang="zh-CN" altLang="en-US" sz="1800" dirty="0"/>
              <a:t>，命名“学号</a:t>
            </a:r>
            <a:r>
              <a:rPr lang="en-US" altLang="zh-CN" sz="1800" dirty="0"/>
              <a:t>+</a:t>
            </a:r>
            <a:r>
              <a:rPr lang="zh-CN" altLang="en-US" sz="1800" dirty="0"/>
              <a:t>姓名</a:t>
            </a:r>
            <a:r>
              <a:rPr lang="en-US" altLang="zh-CN" sz="1800" dirty="0"/>
              <a:t>+</a:t>
            </a:r>
            <a:r>
              <a:rPr lang="zh-CN" altLang="en-US" sz="1800" dirty="0"/>
              <a:t>实验名”，如：</a:t>
            </a:r>
            <a:r>
              <a:rPr lang="en-US" altLang="zh-CN" sz="1800" dirty="0"/>
              <a:t>PB10011001+</a:t>
            </a:r>
            <a:r>
              <a:rPr lang="zh-CN" altLang="en-US" sz="1800" dirty="0"/>
              <a:t>张三</a:t>
            </a:r>
            <a:r>
              <a:rPr lang="en-US" altLang="zh-CN" sz="1800" dirty="0"/>
              <a:t>+</a:t>
            </a:r>
            <a:r>
              <a:rPr lang="zh-CN" altLang="en-US" sz="1800" dirty="0"/>
              <a:t>实验一。实验报告需包含程序分析和结果截图。逾期请补交至：</a:t>
            </a:r>
            <a:r>
              <a:rPr lang="en-US" altLang="zh-CN" sz="1800" dirty="0"/>
              <a:t> http://inbox.weiyun.com/ClRm9Ms0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>
            <a:extLst>
              <a:ext uri="{FF2B5EF4-FFF2-40B4-BE49-F238E27FC236}">
                <a16:creationId xmlns:a16="http://schemas.microsoft.com/office/drawing/2014/main" id="{AC8A836A-2F53-4EE0-9956-A7026AF6A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7EF08E0-7A3F-428F-A088-121F92572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E039653-1BFF-4F83-BC06-82AAD7FA8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简介：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是一个共享存储并行系统上的应用程序接口。它规范了一系列的编译制导、运行库例程和环境变量。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它提供了</a:t>
            </a:r>
            <a:r>
              <a:rPr lang="en-US" altLang="zh-CN" sz="1800" dirty="0">
                <a:solidFill>
                  <a:srgbClr val="000000"/>
                </a:solidFill>
              </a:rPr>
              <a:t>C/C++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FORTRAN</a:t>
            </a:r>
            <a:r>
              <a:rPr lang="zh-CN" altLang="en-US" sz="1800" dirty="0">
                <a:solidFill>
                  <a:srgbClr val="000000"/>
                </a:solidFill>
              </a:rPr>
              <a:t>等的应用编程接口，已经应用到</a:t>
            </a:r>
            <a:r>
              <a:rPr lang="en-US" altLang="zh-CN" sz="1800" dirty="0">
                <a:solidFill>
                  <a:srgbClr val="000000"/>
                </a:solidFill>
              </a:rPr>
              <a:t>UNIX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</a:rPr>
              <a:t>Windows NT</a:t>
            </a:r>
            <a:r>
              <a:rPr lang="zh-CN" altLang="en-US" sz="1800" dirty="0">
                <a:solidFill>
                  <a:srgbClr val="000000"/>
                </a:solidFill>
              </a:rPr>
              <a:t>等多种平台上。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使用</a:t>
            </a:r>
            <a:r>
              <a:rPr lang="en-US" altLang="zh-CN" sz="1800" dirty="0">
                <a:solidFill>
                  <a:srgbClr val="000000"/>
                </a:solidFill>
              </a:rPr>
              <a:t>FORK-JOIN</a:t>
            </a:r>
            <a:r>
              <a:rPr lang="zh-CN" altLang="en-US" sz="1800" dirty="0">
                <a:solidFill>
                  <a:srgbClr val="000000"/>
                </a:solidFill>
              </a:rPr>
              <a:t>并行执行模型。所有的</a:t>
            </a: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程序开始于一个单独的主线程（</a:t>
            </a:r>
            <a:r>
              <a:rPr lang="en-US" altLang="zh-CN" sz="1800" dirty="0">
                <a:solidFill>
                  <a:srgbClr val="000000"/>
                </a:solidFill>
              </a:rPr>
              <a:t>Master Thread</a:t>
            </a:r>
            <a:r>
              <a:rPr lang="zh-CN" altLang="en-US" sz="1800" dirty="0">
                <a:solidFill>
                  <a:srgbClr val="000000"/>
                </a:solidFill>
              </a:rPr>
              <a:t>）。主线程会一直串行地执行，直到遇到第一个并行域（</a:t>
            </a:r>
            <a:r>
              <a:rPr lang="en-US" altLang="zh-CN" sz="1800" dirty="0">
                <a:solidFill>
                  <a:srgbClr val="000000"/>
                </a:solidFill>
              </a:rPr>
              <a:t>Parallel Region</a:t>
            </a:r>
            <a:r>
              <a:rPr lang="zh-CN" altLang="en-US" sz="1800" dirty="0">
                <a:solidFill>
                  <a:srgbClr val="000000"/>
                </a:solidFill>
              </a:rPr>
              <a:t>）才开始并行执行。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①</a:t>
            </a:r>
            <a:r>
              <a:rPr lang="en-US" altLang="zh-CN" sz="1800" dirty="0">
                <a:solidFill>
                  <a:srgbClr val="000000"/>
                </a:solidFill>
              </a:rPr>
              <a:t>FORK</a:t>
            </a:r>
            <a:r>
              <a:rPr lang="zh-CN" altLang="en-US" sz="1800" dirty="0">
                <a:solidFill>
                  <a:srgbClr val="000000"/>
                </a:solidFill>
              </a:rPr>
              <a:t>：主线程创建一队并行的线程，然后，并行域中的代码在不同的线程队中并行执行；②</a:t>
            </a:r>
            <a:r>
              <a:rPr lang="en-US" altLang="zh-CN" sz="1800" dirty="0">
                <a:solidFill>
                  <a:srgbClr val="000000"/>
                </a:solidFill>
              </a:rPr>
              <a:t>JOIN</a:t>
            </a:r>
            <a:r>
              <a:rPr lang="zh-CN" altLang="en-US" sz="1800" dirty="0">
                <a:solidFill>
                  <a:srgbClr val="000000"/>
                </a:solidFill>
              </a:rPr>
              <a:t>：当诸线程在并行域中执行完之后，它们或被同步或被中断，最后只有主线程在执行。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编译和运行：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编译：</a:t>
            </a:r>
            <a:r>
              <a:rPr lang="en-US" altLang="zh-CN" sz="1800" dirty="0" err="1">
                <a:solidFill>
                  <a:srgbClr val="000000"/>
                </a:solidFill>
              </a:rPr>
              <a:t>gcc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a.c</a:t>
            </a:r>
            <a:r>
              <a:rPr lang="en-US" altLang="zh-CN" sz="1800" dirty="0">
                <a:solidFill>
                  <a:srgbClr val="000000"/>
                </a:solidFill>
              </a:rPr>
              <a:t> –</a:t>
            </a:r>
            <a:r>
              <a:rPr lang="en-US" altLang="zh-CN" sz="1800" dirty="0" err="1">
                <a:solidFill>
                  <a:srgbClr val="000000"/>
                </a:solidFill>
              </a:rPr>
              <a:t>fopenmp</a:t>
            </a:r>
            <a:r>
              <a:rPr lang="en-US" altLang="zh-CN" sz="1800" dirty="0">
                <a:solidFill>
                  <a:srgbClr val="000000"/>
                </a:solidFill>
              </a:rPr>
              <a:t> –o a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运行：</a:t>
            </a:r>
            <a:r>
              <a:rPr lang="en-US" altLang="zh-CN" sz="1800" dirty="0">
                <a:solidFill>
                  <a:srgbClr val="000000"/>
                </a:solidFill>
              </a:rPr>
              <a:t>./a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>
            <a:extLst>
              <a:ext uri="{FF2B5EF4-FFF2-40B4-BE49-F238E27FC236}">
                <a16:creationId xmlns:a16="http://schemas.microsoft.com/office/drawing/2014/main" id="{0D239D87-980F-477B-B4DC-BB9E040A5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A00C6AE-AE8B-4F82-B1C9-FC9C98345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317BD9A-D1BC-4E10-A49D-399A9BF43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 marL="400050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Windows Microsoft Visual Studio</a:t>
            </a:r>
            <a:r>
              <a:rPr lang="zh-CN" altLang="en-US" sz="2200" dirty="0">
                <a:solidFill>
                  <a:srgbClr val="000000"/>
                </a:solidFill>
              </a:rPr>
              <a:t>中编写程序，可直接配置使用</a:t>
            </a:r>
            <a:r>
              <a:rPr lang="en-US" altLang="zh-CN" sz="2200" dirty="0">
                <a:solidFill>
                  <a:srgbClr val="000000"/>
                </a:solidFill>
              </a:rPr>
              <a:t>OpenMP</a:t>
            </a:r>
            <a:r>
              <a:rPr lang="zh-CN" altLang="en-US" sz="2200" dirty="0">
                <a:solidFill>
                  <a:srgbClr val="000000"/>
                </a:solidFill>
              </a:rPr>
              <a:t>。属性</a:t>
            </a:r>
            <a:r>
              <a:rPr lang="en-US" altLang="zh-CN" sz="2200" dirty="0">
                <a:solidFill>
                  <a:srgbClr val="000000"/>
                </a:solidFill>
              </a:rPr>
              <a:t>-C/C++-</a:t>
            </a:r>
            <a:r>
              <a:rPr lang="zh-CN" altLang="en-US" sz="2200" dirty="0">
                <a:solidFill>
                  <a:srgbClr val="000000"/>
                </a:solidFill>
              </a:rPr>
              <a:t>语言</a:t>
            </a:r>
            <a:r>
              <a:rPr lang="en-US" altLang="zh-CN" sz="2200" dirty="0">
                <a:solidFill>
                  <a:srgbClr val="000000"/>
                </a:solidFill>
              </a:rPr>
              <a:t>-OpenMP</a:t>
            </a:r>
            <a:r>
              <a:rPr lang="zh-CN" altLang="en-US" sz="2200" dirty="0">
                <a:solidFill>
                  <a:srgbClr val="000000"/>
                </a:solidFill>
              </a:rPr>
              <a:t>支持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pic>
        <p:nvPicPr>
          <p:cNvPr id="51205" name="Picture 2" descr="http://img.blog.csdn.net/20150415215854039?watermark/2/text/aHR0cDovL2Jsb2cuY3Nkbi5uZXQvdTAxNDc2ODY3Ng==/font/5a6L5L2T/fontsize/400/fill/I0JBQkFCMA==/dissolve/70/gravity/Center">
            <a:extLst>
              <a:ext uri="{FF2B5EF4-FFF2-40B4-BE49-F238E27FC236}">
                <a16:creationId xmlns:a16="http://schemas.microsoft.com/office/drawing/2014/main" id="{31C05ECE-FA1E-4D61-9F28-569B6582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547938"/>
            <a:ext cx="545465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>
            <a:extLst>
              <a:ext uri="{FF2B5EF4-FFF2-40B4-BE49-F238E27FC236}">
                <a16:creationId xmlns:a16="http://schemas.microsoft.com/office/drawing/2014/main" id="{AC48B417-E3E4-409A-A8B5-D45EE4B58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62D732A-0E19-418B-918A-E677904A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A88FEF7-115D-460B-8C91-1B16916EA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r>
              <a:rPr lang="zh-CN" altLang="en-US" sz="1800" dirty="0">
                <a:solidFill>
                  <a:srgbClr val="000000"/>
                </a:solidFill>
              </a:rPr>
              <a:t>种不同并行方式的</a:t>
            </a: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实现</a:t>
            </a:r>
            <a:r>
              <a:rPr lang="en-US" altLang="zh-CN" sz="1800" dirty="0">
                <a:solidFill>
                  <a:srgbClr val="000000"/>
                </a:solidFill>
              </a:rPr>
              <a:t>π</a:t>
            </a:r>
            <a:r>
              <a:rPr lang="zh-CN" altLang="en-US" sz="1800" dirty="0">
                <a:solidFill>
                  <a:srgbClr val="000000"/>
                </a:solidFill>
              </a:rPr>
              <a:t>值的计算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zh-CN" sz="1800" dirty="0"/>
              <a:t>用</a:t>
            </a:r>
            <a:r>
              <a:rPr lang="en-US" altLang="zh-CN" sz="1800" dirty="0"/>
              <a:t>OpenMP</a:t>
            </a:r>
            <a:r>
              <a:rPr lang="zh-CN" altLang="zh-CN" sz="1800" dirty="0"/>
              <a:t>实现</a:t>
            </a:r>
            <a:r>
              <a:rPr lang="en-US" altLang="zh-CN" sz="1800" dirty="0"/>
              <a:t>PSRS</a:t>
            </a:r>
            <a:r>
              <a:rPr lang="zh-CN" altLang="zh-CN" sz="1800" dirty="0"/>
              <a:t>排序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示例：</a:t>
            </a:r>
            <a:r>
              <a:rPr lang="en-US" altLang="zh-CN" sz="2000" dirty="0">
                <a:solidFill>
                  <a:srgbClr val="000000"/>
                </a:solidFill>
              </a:rPr>
              <a:t>Pi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>
            <a:extLst>
              <a:ext uri="{FF2B5EF4-FFF2-40B4-BE49-F238E27FC236}">
                <a16:creationId xmlns:a16="http://schemas.microsoft.com/office/drawing/2014/main" id="{F7C6F63B-8F58-49EA-B6A8-0A1E92F80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2EE0B8D-0710-4C96-AF7E-5E3E456B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2CF7875-26CC-460D-9AF8-02648648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串行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20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static long num_steps = 100000;//</a:t>
            </a:r>
            <a:r>
              <a:rPr lang="zh-CN" altLang="en-US" sz="1400">
                <a:solidFill>
                  <a:srgbClr val="000000"/>
                </a:solidFill>
              </a:rPr>
              <a:t>越大值越精确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void main(){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double x, pi, sum = 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step = 1.0/(double)num_steps;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for(i=1;i&lt;= num_steps;i++){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	x = (i-0.5)*step;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	sum=sum+4.0/(1.0+x*x);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pi=step*sum;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在这里简单说明一下求</a:t>
            </a:r>
            <a:r>
              <a:rPr lang="en-US" altLang="zh-CN" sz="1400">
                <a:solidFill>
                  <a:srgbClr val="000000"/>
                </a:solidFill>
              </a:rPr>
              <a:t>π</a:t>
            </a:r>
            <a:r>
              <a:rPr lang="zh-CN" altLang="en-US" sz="1400">
                <a:solidFill>
                  <a:srgbClr val="000000"/>
                </a:solidFill>
              </a:rPr>
              <a:t>的积分方法，使用公式</a:t>
            </a:r>
            <a:r>
              <a:rPr lang="en-US" altLang="zh-CN" sz="1400">
                <a:solidFill>
                  <a:srgbClr val="000000"/>
                </a:solidFill>
              </a:rPr>
              <a:t>arctan(1)=π/4</a:t>
            </a:r>
            <a:r>
              <a:rPr lang="zh-CN" altLang="en-US" sz="1400">
                <a:solidFill>
                  <a:srgbClr val="000000"/>
                </a:solidFill>
              </a:rPr>
              <a:t>以及</a:t>
            </a:r>
            <a:r>
              <a:rPr lang="en-US" altLang="zh-CN" sz="1400">
                <a:solidFill>
                  <a:srgbClr val="000000"/>
                </a:solidFill>
              </a:rPr>
              <a:t>(arctan(x))'=1/(1+x^2).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在求解</a:t>
            </a:r>
            <a:r>
              <a:rPr lang="en-US" altLang="zh-CN" sz="1400">
                <a:solidFill>
                  <a:srgbClr val="000000"/>
                </a:solidFill>
              </a:rPr>
              <a:t>arctan(1)</a:t>
            </a:r>
            <a:r>
              <a:rPr lang="zh-CN" altLang="en-US" sz="1400">
                <a:solidFill>
                  <a:srgbClr val="000000"/>
                </a:solidFill>
              </a:rPr>
              <a:t>时使用矩形法求解：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求解</a:t>
            </a:r>
            <a:r>
              <a:rPr lang="en-US" altLang="zh-CN" sz="1400">
                <a:solidFill>
                  <a:srgbClr val="000000"/>
                </a:solidFill>
              </a:rPr>
              <a:t>arctan(1)</a:t>
            </a:r>
            <a:r>
              <a:rPr lang="zh-CN" altLang="en-US" sz="1400">
                <a:solidFill>
                  <a:srgbClr val="000000"/>
                </a:solidFill>
              </a:rPr>
              <a:t>是取</a:t>
            </a:r>
            <a:r>
              <a:rPr lang="en-US" altLang="zh-CN" sz="1400">
                <a:solidFill>
                  <a:srgbClr val="000000"/>
                </a:solidFill>
              </a:rPr>
              <a:t>a=0, b=1.</a:t>
            </a:r>
          </a:p>
        </p:txBody>
      </p:sp>
      <p:pic>
        <p:nvPicPr>
          <p:cNvPr id="55301" name="Picture 2" descr="http://img.blog.csdn.net/20150416160118625">
            <a:extLst>
              <a:ext uri="{FF2B5EF4-FFF2-40B4-BE49-F238E27FC236}">
                <a16:creationId xmlns:a16="http://schemas.microsoft.com/office/drawing/2014/main" id="{F584EFE7-8AB4-44F3-ABCE-8157A51F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4737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>
            <a:extLst>
              <a:ext uri="{FF2B5EF4-FFF2-40B4-BE49-F238E27FC236}">
                <a16:creationId xmlns:a16="http://schemas.microsoft.com/office/drawing/2014/main" id="{CB3C103D-30AD-4F3B-AB21-4DFEC67C7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E9FAC3F-3B68-4AE2-A355-D2769BB3D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75980B-46AE-4761-AB12-13EAAC87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使用并行域并行化的程序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x, pi, sum[NUM_THREADS];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#pragma omp parallel private(i)  //</a:t>
            </a:r>
            <a:r>
              <a:rPr lang="zh-CN" altLang="en-US" sz="1200">
                <a:solidFill>
                  <a:srgbClr val="000000"/>
                </a:solidFill>
              </a:rPr>
              <a:t>并行域开始，每个线程</a:t>
            </a:r>
            <a:r>
              <a:rPr lang="en-US" altLang="zh-CN" sz="1200">
                <a:solidFill>
                  <a:srgbClr val="000000"/>
                </a:solidFill>
              </a:rPr>
              <a:t>(0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1)</a:t>
            </a:r>
            <a:r>
              <a:rPr lang="zh-CN" altLang="en-US" sz="1200">
                <a:solidFill>
                  <a:srgbClr val="000000"/>
                </a:solidFill>
              </a:rPr>
              <a:t>都会执行该代码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 (i=id, sum[id]=0.0;i&lt; num_steps; i=i+NUM_THREADS){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sum[id]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for(i=0, pi=0.0;i&lt;NUM_THREADS;i++)  pi += sum[i]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}	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</a:t>
            </a:r>
            <a:r>
              <a:rPr lang="zh-CN" altLang="en-US" sz="1200">
                <a:solidFill>
                  <a:srgbClr val="000000"/>
                </a:solidFill>
              </a:rPr>
              <a:t>共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个线程参加计算，其中线程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0,2,4,...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1,3,5,....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>
            <a:extLst>
              <a:ext uri="{FF2B5EF4-FFF2-40B4-BE49-F238E27FC236}">
                <a16:creationId xmlns:a16="http://schemas.microsoft.com/office/drawing/2014/main" id="{77662952-BC37-4E5F-952E-D75D081FD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53ADB9A-E293-4D1A-AE99-75DD714C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86FC11F-3E05-4BD9-8406-548886C6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使用共享任务结构并行化的程序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x, pi, sum[NUM_THREADS];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#pragma omp parallel  //</a:t>
            </a:r>
            <a:r>
              <a:rPr lang="zh-CN" altLang="en-US" sz="1200">
                <a:solidFill>
                  <a:srgbClr val="000000"/>
                </a:solidFill>
              </a:rPr>
              <a:t>并行域开始，每个线程</a:t>
            </a:r>
            <a:r>
              <a:rPr lang="en-US" altLang="zh-CN" sz="1200">
                <a:solidFill>
                  <a:srgbClr val="000000"/>
                </a:solidFill>
              </a:rPr>
              <a:t>(0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1)</a:t>
            </a:r>
            <a:r>
              <a:rPr lang="zh-CN" altLang="en-US" sz="1200">
                <a:solidFill>
                  <a:srgbClr val="000000"/>
                </a:solidFill>
              </a:rPr>
              <a:t>都会执行该代码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sum[id]=0;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for  //</a:t>
            </a:r>
            <a:r>
              <a:rPr lang="zh-CN" altLang="en-US" sz="1200">
                <a:solidFill>
                  <a:srgbClr val="000000"/>
                </a:solidFill>
              </a:rPr>
              <a:t>未指定</a:t>
            </a:r>
            <a:r>
              <a:rPr lang="en-US" altLang="zh-CN" sz="1200">
                <a:solidFill>
                  <a:srgbClr val="000000"/>
                </a:solidFill>
              </a:rPr>
              <a:t>chunk</a:t>
            </a:r>
            <a:r>
              <a:rPr lang="zh-CN" altLang="en-US" sz="1200">
                <a:solidFill>
                  <a:srgbClr val="000000"/>
                </a:solidFill>
              </a:rPr>
              <a:t>，迭代平均分配给各线程（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），连续划分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for (i=0;i&lt; num_steps; 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sum[id]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for(i=0, pi=0.0;i&lt;NUM_THREADS;i++)  pi += sum[i]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}//</a:t>
            </a:r>
            <a:r>
              <a:rPr lang="zh-CN" altLang="en-US" sz="1200"/>
              <a:t>共</a:t>
            </a:r>
            <a:r>
              <a:rPr lang="en-US" altLang="zh-CN" sz="1200"/>
              <a:t>2</a:t>
            </a:r>
            <a:r>
              <a:rPr lang="zh-CN" altLang="en-US" sz="1200"/>
              <a:t>个线程参加计算，其中线程</a:t>
            </a:r>
            <a:r>
              <a:rPr lang="en-US" altLang="zh-CN" sz="1200"/>
              <a:t>0</a:t>
            </a:r>
            <a:r>
              <a:rPr lang="zh-CN" altLang="en-US" sz="1200"/>
              <a:t>进行迭代步</a:t>
            </a:r>
            <a:r>
              <a:rPr lang="en-US" altLang="zh-CN" sz="1200"/>
              <a:t>0~49999</a:t>
            </a:r>
            <a:r>
              <a:rPr lang="zh-CN" altLang="en-US" sz="1200"/>
              <a:t>，线程</a:t>
            </a:r>
            <a:r>
              <a:rPr lang="en-US" altLang="zh-CN" sz="1200"/>
              <a:t>1</a:t>
            </a:r>
            <a:r>
              <a:rPr lang="zh-CN" altLang="en-US" sz="1200"/>
              <a:t>进行迭代步</a:t>
            </a:r>
            <a:r>
              <a:rPr lang="en-US" altLang="zh-CN" sz="1200"/>
              <a:t>50000~99999.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>
            <a:extLst>
              <a:ext uri="{FF2B5EF4-FFF2-40B4-BE49-F238E27FC236}">
                <a16:creationId xmlns:a16="http://schemas.microsoft.com/office/drawing/2014/main" id="{BD302E6D-6E0A-4452-A3B8-07EE7E96D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569075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FFFB777-A6AB-4614-9F3A-7D7A56FC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42AAAC9-F5BD-4ED1-9A91-3577BB0C1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</a:t>
            </a:r>
            <a:r>
              <a:rPr lang="en-US" altLang="zh-CN" sz="2000">
                <a:solidFill>
                  <a:srgbClr val="000000"/>
                </a:solidFill>
              </a:rPr>
              <a:t>private</a:t>
            </a:r>
            <a:r>
              <a:rPr lang="zh-CN" altLang="en-US" sz="2000">
                <a:solidFill>
                  <a:srgbClr val="000000"/>
                </a:solidFill>
              </a:rPr>
              <a:t>子句和</a:t>
            </a:r>
            <a:r>
              <a:rPr lang="en-US" altLang="zh-CN" sz="2000">
                <a:solidFill>
                  <a:srgbClr val="000000"/>
                </a:solidFill>
              </a:rPr>
              <a:t>critical</a:t>
            </a:r>
            <a:r>
              <a:rPr lang="zh-CN" altLang="en-US" sz="2000">
                <a:solidFill>
                  <a:srgbClr val="000000"/>
                </a:solidFill>
              </a:rPr>
              <a:t>部分并行化的程序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pi=0.0;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sum=0.0;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parallel private(x,sum) //</a:t>
            </a:r>
            <a:r>
              <a:rPr lang="zh-CN" altLang="en-US" sz="1200">
                <a:solidFill>
                  <a:srgbClr val="000000"/>
                </a:solidFill>
              </a:rPr>
              <a:t>该子句表示</a:t>
            </a:r>
            <a:r>
              <a:rPr lang="en-US" altLang="zh-CN" sz="1200">
                <a:solidFill>
                  <a:srgbClr val="000000"/>
                </a:solidFill>
              </a:rPr>
              <a:t>x,sum</a:t>
            </a:r>
            <a:r>
              <a:rPr lang="zh-CN" altLang="en-US" sz="1200">
                <a:solidFill>
                  <a:srgbClr val="000000"/>
                </a:solidFill>
              </a:rPr>
              <a:t>变量对于每个线程是私有的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 (i=id, sum=0.0;i&lt; num_steps; i=i+NUM_THREADS){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critical  //</a:t>
            </a:r>
            <a:r>
              <a:rPr lang="zh-CN" altLang="en-US" sz="1200">
                <a:solidFill>
                  <a:srgbClr val="000000"/>
                </a:solidFill>
              </a:rPr>
              <a:t>指定代码段在同一时刻只能由一个线程进行执行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pi += sum*step;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	//</a:t>
            </a:r>
            <a:r>
              <a:rPr lang="zh-CN" altLang="en-US" sz="1200">
                <a:solidFill>
                  <a:srgbClr val="000000"/>
                </a:solidFill>
              </a:rPr>
              <a:t>共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个线程参加计算，其中线程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0,2,4,...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1,3,5,....</a:t>
            </a:r>
            <a:r>
              <a:rPr lang="zh-CN" altLang="en-US" sz="1200">
                <a:solidFill>
                  <a:srgbClr val="000000"/>
                </a:solidFill>
              </a:rPr>
              <a:t>当被指定为</a:t>
            </a:r>
            <a:r>
              <a:rPr lang="en-US" altLang="zh-CN" sz="1200">
                <a:solidFill>
                  <a:srgbClr val="000000"/>
                </a:solidFill>
              </a:rPr>
              <a:t>critical</a:t>
            </a:r>
            <a:r>
              <a:rPr lang="zh-CN" altLang="en-US" sz="1200">
                <a:solidFill>
                  <a:srgbClr val="000000"/>
                </a:solidFill>
              </a:rPr>
              <a:t>的代码段</a:t>
            </a:r>
            <a:r>
              <a:rPr lang="en-US" altLang="zh-CN" sz="1200">
                <a:solidFill>
                  <a:srgbClr val="000000"/>
                </a:solidFill>
              </a:rPr>
              <a:t>	</a:t>
            </a:r>
            <a:r>
              <a:rPr lang="zh-CN" altLang="en-US" sz="1200">
                <a:solidFill>
                  <a:srgbClr val="000000"/>
                </a:solidFill>
              </a:rPr>
              <a:t>正在被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线程执行时，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线程的执行也到达该代码段，则它将被阻塞知道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线程退出临界区。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2521</Words>
  <Application>Microsoft Office PowerPoint</Application>
  <PresentationFormat>全屏显示(4:3)</PresentationFormat>
  <Paragraphs>251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Comic Sans MS</vt:lpstr>
      <vt:lpstr>Wingdings</vt:lpstr>
      <vt:lpstr>1</vt:lpstr>
      <vt:lpstr>1_1</vt:lpstr>
      <vt:lpstr>3_1</vt:lpstr>
      <vt:lpstr>并行计算实验上机 OpenMP &amp; MPI</vt:lpstr>
      <vt:lpstr>上机时间和地点</vt:lpstr>
      <vt:lpstr>实验1: OpenMP</vt:lpstr>
      <vt:lpstr>实验1: OpenMP</vt:lpstr>
      <vt:lpstr>实验1: OpenMP</vt:lpstr>
      <vt:lpstr>题目1: Pi</vt:lpstr>
      <vt:lpstr>题目1: Pi</vt:lpstr>
      <vt:lpstr>题目1: Pi</vt:lpstr>
      <vt:lpstr>题目1: Pi</vt:lpstr>
      <vt:lpstr>题目1: Pi</vt:lpstr>
      <vt:lpstr>题目2: PSRS排序</vt:lpstr>
      <vt:lpstr>题目2: PSRS排序</vt:lpstr>
      <vt:lpstr>主要内容</vt:lpstr>
      <vt:lpstr>实验2: MPI</vt:lpstr>
      <vt:lpstr>实验2: MPI</vt:lpstr>
      <vt:lpstr>实验2: MPI</vt:lpstr>
      <vt:lpstr>实验2: MPI</vt:lpstr>
      <vt:lpstr>实验2: MPI</vt:lpstr>
      <vt:lpstr>实验2: MPI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wpc</dc:creator>
  <cp:lastModifiedBy>WANG Rainzor</cp:lastModifiedBy>
  <cp:revision>197</cp:revision>
  <dcterms:created xsi:type="dcterms:W3CDTF">2014-07-12T07:21:44Z</dcterms:created>
  <dcterms:modified xsi:type="dcterms:W3CDTF">2023-04-25T05:30:06Z</dcterms:modified>
</cp:coreProperties>
</file>