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6" r:id="rId2"/>
    <p:sldMasterId id="2147483774" r:id="rId3"/>
  </p:sldMasterIdLst>
  <p:notesMasterIdLst>
    <p:notesMasterId r:id="rId17"/>
  </p:notesMasterIdLst>
  <p:sldIdLst>
    <p:sldId id="258" r:id="rId4"/>
    <p:sldId id="310" r:id="rId5"/>
    <p:sldId id="292" r:id="rId6"/>
    <p:sldId id="302" r:id="rId7"/>
    <p:sldId id="293" r:id="rId8"/>
    <p:sldId id="300" r:id="rId9"/>
    <p:sldId id="294" r:id="rId10"/>
    <p:sldId id="295" r:id="rId11"/>
    <p:sldId id="298" r:id="rId12"/>
    <p:sldId id="296" r:id="rId13"/>
    <p:sldId id="299" r:id="rId14"/>
    <p:sldId id="306" r:id="rId15"/>
    <p:sldId id="307" r:id="rId1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5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01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5C45D4A-6B9A-4CC0-975E-57C58A20AAC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18F32E-794B-461E-ADAD-97061E7F574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EE23DFB-BFA9-46D1-A7C3-4D303753B0C9}" type="datetimeFigureOut">
              <a:rPr lang="zh-CN" altLang="en-US"/>
              <a:pPr>
                <a:defRPr/>
              </a:pPr>
              <a:t>2023/5/24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2DF63E63-4FFE-4114-B07A-22CF7346C0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BE8DFAD0-0108-416B-9D46-D182168BE5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9ECFF7-53A6-45F5-908E-00E65F576A8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2DD7A2-A426-488F-ABEB-FF21348C95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867955E-DE81-43AF-8E48-0A51584700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>
            <a:extLst>
              <a:ext uri="{FF2B5EF4-FFF2-40B4-BE49-F238E27FC236}">
                <a16:creationId xmlns:a16="http://schemas.microsoft.com/office/drawing/2014/main" id="{CF1D0D1A-DC33-4C0E-8A56-30FEB25A428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备注占位符 2">
            <a:extLst>
              <a:ext uri="{FF2B5EF4-FFF2-40B4-BE49-F238E27FC236}">
                <a16:creationId xmlns:a16="http://schemas.microsoft.com/office/drawing/2014/main" id="{F1D19958-FE9B-4AAE-AE78-52BC53B0D03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876" name="灯片编号占位符 3">
            <a:extLst>
              <a:ext uri="{FF2B5EF4-FFF2-40B4-BE49-F238E27FC236}">
                <a16:creationId xmlns:a16="http://schemas.microsoft.com/office/drawing/2014/main" id="{BAC08405-CC7E-4934-AC1D-5EB1F5BCDB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396D5FD3-78B5-4D95-8646-6EDBB5A0E4F7}" type="slidenum">
              <a:rPr lang="zh-CN" altLang="en-US" smtClean="0">
                <a:latin typeface="Calibri" panose="020F0502020204030204" pitchFamily="34" charset="0"/>
              </a:rPr>
              <a:pPr/>
              <a:t>6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>
            <a:extLst>
              <a:ext uri="{FF2B5EF4-FFF2-40B4-BE49-F238E27FC236}">
                <a16:creationId xmlns:a16="http://schemas.microsoft.com/office/drawing/2014/main" id="{2AF84A78-1F00-4C44-AC30-5DBED96A675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备注占位符 2">
            <a:extLst>
              <a:ext uri="{FF2B5EF4-FFF2-40B4-BE49-F238E27FC236}">
                <a16:creationId xmlns:a16="http://schemas.microsoft.com/office/drawing/2014/main" id="{18ED3ACF-E46B-465E-A3F4-3D1D1251699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24" name="灯片编号占位符 3">
            <a:extLst>
              <a:ext uri="{FF2B5EF4-FFF2-40B4-BE49-F238E27FC236}">
                <a16:creationId xmlns:a16="http://schemas.microsoft.com/office/drawing/2014/main" id="{84B3E28E-E40A-4D6A-B048-C9468CE3FD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1D5A1A3D-3010-448A-AE30-F6878C825904}" type="slidenum">
              <a:rPr lang="zh-CN" altLang="en-US" smtClean="0">
                <a:latin typeface="Calibri" panose="020F0502020204030204" pitchFamily="34" charset="0"/>
              </a:rPr>
              <a:pPr/>
              <a:t>7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幻灯片图像占位符 1">
            <a:extLst>
              <a:ext uri="{FF2B5EF4-FFF2-40B4-BE49-F238E27FC236}">
                <a16:creationId xmlns:a16="http://schemas.microsoft.com/office/drawing/2014/main" id="{E4288AA8-8A60-4969-926C-94068888A50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备注占位符 2">
            <a:extLst>
              <a:ext uri="{FF2B5EF4-FFF2-40B4-BE49-F238E27FC236}">
                <a16:creationId xmlns:a16="http://schemas.microsoft.com/office/drawing/2014/main" id="{3769E9AB-22E9-4755-90B6-BABB0AB9500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72" name="灯片编号占位符 3">
            <a:extLst>
              <a:ext uri="{FF2B5EF4-FFF2-40B4-BE49-F238E27FC236}">
                <a16:creationId xmlns:a16="http://schemas.microsoft.com/office/drawing/2014/main" id="{EA108914-3BFF-49D7-BA94-970F05C8F1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543A0A9A-EF9B-4783-956F-ACB521F5EBAC}" type="slidenum">
              <a:rPr lang="zh-CN" altLang="en-US" smtClean="0">
                <a:latin typeface="Calibri" panose="020F0502020204030204" pitchFamily="34" charset="0"/>
              </a:rPr>
              <a:pPr/>
              <a:t>8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>
            <a:extLst>
              <a:ext uri="{FF2B5EF4-FFF2-40B4-BE49-F238E27FC236}">
                <a16:creationId xmlns:a16="http://schemas.microsoft.com/office/drawing/2014/main" id="{2BAD205C-2838-4B5C-8F25-CB52E6BAE3D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>
            <a:extLst>
              <a:ext uri="{FF2B5EF4-FFF2-40B4-BE49-F238E27FC236}">
                <a16:creationId xmlns:a16="http://schemas.microsoft.com/office/drawing/2014/main" id="{1EB9480F-A4D6-4E92-AEB2-9EE1DB5146A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20" name="灯片编号占位符 3">
            <a:extLst>
              <a:ext uri="{FF2B5EF4-FFF2-40B4-BE49-F238E27FC236}">
                <a16:creationId xmlns:a16="http://schemas.microsoft.com/office/drawing/2014/main" id="{0EF44446-2982-4E19-92CB-F4DE64346A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184A2979-FA1E-4068-893B-6588D88F7449}" type="slidenum">
              <a:rPr lang="zh-CN" altLang="en-US" smtClean="0">
                <a:latin typeface="Calibri" panose="020F0502020204030204" pitchFamily="34" charset="0"/>
              </a:rPr>
              <a:pPr/>
              <a:t>9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>
            <a:extLst>
              <a:ext uri="{FF2B5EF4-FFF2-40B4-BE49-F238E27FC236}">
                <a16:creationId xmlns:a16="http://schemas.microsoft.com/office/drawing/2014/main" id="{0D9B46FD-3D72-442B-B1A3-62CD3E4C4D0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备注占位符 2">
            <a:extLst>
              <a:ext uri="{FF2B5EF4-FFF2-40B4-BE49-F238E27FC236}">
                <a16:creationId xmlns:a16="http://schemas.microsoft.com/office/drawing/2014/main" id="{C04C4F8B-4513-458D-B35A-E094B03BE4C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068" name="灯片编号占位符 3">
            <a:extLst>
              <a:ext uri="{FF2B5EF4-FFF2-40B4-BE49-F238E27FC236}">
                <a16:creationId xmlns:a16="http://schemas.microsoft.com/office/drawing/2014/main" id="{5878C3AD-9E64-4ACB-9782-A34B9C92DF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1AEC0A27-EFAD-4E4E-94CC-006B04E44829}" type="slidenum">
              <a:rPr lang="zh-CN" altLang="en-US" smtClean="0">
                <a:latin typeface="Calibri" panose="020F0502020204030204" pitchFamily="34" charset="0"/>
              </a:rPr>
              <a:pPr/>
              <a:t>10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>
            <a:extLst>
              <a:ext uri="{FF2B5EF4-FFF2-40B4-BE49-F238E27FC236}">
                <a16:creationId xmlns:a16="http://schemas.microsoft.com/office/drawing/2014/main" id="{B5E8383F-6C3C-4E16-A343-E8790D9B33F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备注占位符 2">
            <a:extLst>
              <a:ext uri="{FF2B5EF4-FFF2-40B4-BE49-F238E27FC236}">
                <a16:creationId xmlns:a16="http://schemas.microsoft.com/office/drawing/2014/main" id="{3E70968F-C370-4391-86CA-CBCBC6D26C9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16" name="灯片编号占位符 3">
            <a:extLst>
              <a:ext uri="{FF2B5EF4-FFF2-40B4-BE49-F238E27FC236}">
                <a16:creationId xmlns:a16="http://schemas.microsoft.com/office/drawing/2014/main" id="{39AC98A7-3816-440E-AD04-EBA60D12CF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F2CCFDA1-9D44-460A-AD68-8EFC6ED3F2C8}" type="slidenum">
              <a:rPr lang="zh-CN" altLang="en-US" smtClean="0">
                <a:latin typeface="Calibri" panose="020F0502020204030204" pitchFamily="34" charset="0"/>
              </a:rPr>
              <a:pPr/>
              <a:t>11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E515B2B-3DB7-460E-A6A2-6436394029A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204ED70-A7D9-4090-9356-0B2CC137694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AC593D-E59C-4E33-A08B-DFDA6EDF8DC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42790B3-1B4E-439F-8F36-7E13EA0C446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7379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71AE8EB-16EE-433A-AE21-C4ECC7A919A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38B570-8CF5-45CD-9FCA-50D392439C4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2A4B83-48BB-474E-A51D-C2EA3DFC29C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A3A4810-F0E6-4E0F-AE7C-033B9FBB6DB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6925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85800"/>
            <a:ext cx="19812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685800"/>
            <a:ext cx="57912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4B4A146-8E02-4A7C-AEA6-6CDA70AD9C4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AB6BB8A-2E20-4894-887D-7FA2609FD33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1F821B-ADBA-4131-A1BC-33ABB611B3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6144D28-B90B-44B7-AD5F-A58FDA1DD9E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4146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8A6AD9B-9973-4516-85BF-B49483C5AB1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26E4035-1014-456C-A1C6-77A42D3870B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A3DA0-FBFA-428D-8694-BBFB9817A53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D069375-8591-4F14-9364-D8D7B520D03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0564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9AEB2A8-3587-45E3-B395-938687C1DF7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B1D397E-0EB5-4C87-9D05-DA7D469BC88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E8569-DF42-40D5-8FFC-716E189237E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C6812E6-21A5-43AD-85DD-E2DCC46B4C5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5778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0447B22-7F88-4407-90AF-9CDDC8682F9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8139A19-D93F-4B46-9402-820ED6EED90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3E0BF-8CAF-4570-BC95-0321903CA2D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7961F9D-83FA-4776-84F9-08CDF335CA8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58744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752600"/>
            <a:ext cx="3848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752600"/>
            <a:ext cx="3848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B20263E-3DD4-4CE0-99A9-07A46D9C2E8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F0A9B4C-CF5C-4B89-8BBA-7A44B234931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C79CD-4C7F-4E04-9CED-F87674C2B70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4084C0AA-F2A4-4D91-B400-BD3F67201D9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029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51EBB89-8E50-412D-B1CD-636446B8AB1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4A558E8-C9DE-4C06-B71F-45013549949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2D870-D9F2-4A5D-8F8E-B314D3F9D56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C1B8A53F-E581-40DE-9F25-C6A331E067C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68815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201D33C-0459-4068-B18F-738EF099F1F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26C1B14-9B2D-4101-80EB-DB7ED47DC1D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41193-CE90-4258-814E-028440C0B7A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BD6B84B-2D18-48A5-A39E-5190DC3BC07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92692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5E938073-A020-4B8F-A016-54DDC74579B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81783E0E-0810-429C-89E2-9EFA25FC5BF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A7387-7A9C-4F96-9A89-93373A88D4A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CE8B34AD-3B8B-49A1-AEC9-B4D05ADCE5D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44705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3D7EA92-394A-43F9-9F1E-71734431789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3B60D67-3E07-4D15-9C56-A725E0270A0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F2560-EAB0-4CD1-BBF8-CE0B9A442F0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A362F9A4-5C64-493D-A0DD-96246D65285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0834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119E7CB-4931-4E55-A524-C9ED486EE26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0919600-401D-4DB7-AB11-01AC7BD10FC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5C37AA-9D38-4E38-909D-7966ADD0C84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D2CFFA8-26D3-4E7F-9232-1306FD8B9297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7873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82809EC-4DD6-4247-A96E-DF169CE7761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0A82CBE-E443-4D04-A13B-1C086FB2985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6420CB-0BC1-4FA1-AECC-014EE5EF89C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4DC90EEE-585F-4725-8DC8-556089DDAD9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15432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820A3BB-251C-4615-BD5E-7B6A8A60F31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DCA3989-3102-40C6-B988-48BEC99C648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95C7E8-69AC-4D47-AB1D-68522131995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D050D32-2246-4DD6-919B-D0DC7D43C81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82172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85800"/>
            <a:ext cx="19812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685800"/>
            <a:ext cx="57912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C118E37-7025-41B1-991B-6F18803F69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84608DB-9556-47DC-8122-42A4C7C8704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3719FC-6D90-4F54-883A-B5CF409891B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4E9F615-8C8E-4102-9C69-DD1DD6D1DB8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46746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E07F1B4-5749-457F-83F0-3A33FDA9352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1D81F9B-C5E3-4EF7-9C41-DAC068A83A6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45C2A0-98C7-4ED7-9A9D-C66ED6D5778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9319124-669B-4A6A-88CB-FBAB7F64E5B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29378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14D3BD4-58A2-42ED-9608-5C100F5F28C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3933562-39D4-4B48-9FE9-04CA1A2A009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C2CB50-73EC-43A0-95D0-12057B31E2D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8EC232A-9360-4924-BF96-280115BE2F4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47656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553E7B9-715B-4344-86E0-1BCBDD31811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59A3C8B-49F3-45F9-B79C-1A470532AB0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A5670B-821E-4D2B-BDFE-BFC8CF13861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B378876-793A-40A5-986F-E15834F0B0E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30955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752600"/>
            <a:ext cx="3848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752600"/>
            <a:ext cx="3848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1470221-34AB-4549-8229-48C771F82EC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69DC447-6BF7-4ED0-8FB3-61DFF55C5EC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A1EB6E-6FBF-4D5F-840E-BAE529B476F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087133C-7858-470F-9FC7-28E139066AD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79185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BDF2ADC-7F30-4576-B095-7502B5EFFB2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70131F98-A78D-496E-97C5-499D5336501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CB2E7D-BCB3-4D70-94D1-DF505C806CD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5346D33A-1E38-4866-A759-5B90E8BEFA2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02268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CF5D8DA-0235-4628-8499-2A7A208B84D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E721EF6-BF04-4627-9600-F2157DCD96D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BEC2D3-A2AC-43F9-80BA-513DF7E5C36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8BED634-54AD-4666-88AA-CA5A60557DD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27185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5BF5E5C0-1792-434A-9AAD-FC6055A6756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2A3EC372-BF53-4094-A68B-0017A1F8107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A89B3-4056-46FF-853D-308148E391D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AA91D1F2-6E9C-42A1-B5ED-4933A750F40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468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A652DFB-5C72-4F81-8204-4AD2F46AFB8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ABB3BC4-A2ED-4850-9E7B-D8DBCC667D9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102CB0-5E0A-46BB-825A-8A5B6AFCBF6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8805A4C-7499-416E-8DBA-442177DDDFD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81191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E9F4C4F-060A-4610-A7D1-39C830843AE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A76E31-D512-491B-83C6-4A6FFC64D43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2458D7-51CA-41EF-B174-37EFDEF6627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5E8DBA1-E652-4775-BD36-6C98A5ECD97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37748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B83C187-409A-42AB-B6D7-52B67FF80A0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52B924A-6258-42FC-9693-068D91DF557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A94066-2F2C-4505-B249-6894B2726E1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4713E0DA-9F6A-44F2-BAD5-8DE329BADA3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45751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4823379-9A7D-40C2-B4F0-683BAC1A0B0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7E8080C-EED6-47C5-80FF-23A47E58FAF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3AECD8-D4D9-436E-AFB4-13E0F598CC2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B8127DA-EA07-492A-91FE-A791B6F4B83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57886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85800"/>
            <a:ext cx="19812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685800"/>
            <a:ext cx="57912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A60A721-EE80-47D1-AB9F-2C73C30DF19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025A76B-983D-4540-9EC6-DCA3AC05F3D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53CB6E-5C8E-4E49-84B0-A89169A2CDF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E84C04B-0562-4767-B295-B4ED4689703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836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752600"/>
            <a:ext cx="3848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752600"/>
            <a:ext cx="3848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0ADD9F2-B110-4135-8EB3-AD00ACA6C21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246FFAC-17B3-42F8-A38C-90515E4FAD9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B092E-86CA-4AC9-8593-6A15F7BA02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B33DB8E3-5DED-491F-B243-A18EA7C41DF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9334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0B49509-11F8-46FD-A1DD-A2ABF1FE521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BB126BE-AE7B-4717-91FF-26466C03878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3DB59-29FC-49AA-B72D-947F15001E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51ED7DCF-D994-4B63-8F1C-F1EE5225780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463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1144B0D-7C78-48C3-9F02-33EC2A6A267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8F9C19D-0AA8-48AD-955E-268F225D332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B9503B-29F1-42FF-9BB7-C520F6E5E7F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9FB63EE-2B6D-4B89-91F9-3373AA3F9A2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7966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E3066287-84F2-45F7-A3F8-FB0DEDEF87B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766BF9AC-8A43-4DC3-9110-AC4BEAEDD2D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10E0D4-6BBE-4D02-8B00-CC8B0D3E662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FC39153E-7BC7-4366-9857-A22FAF10432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5112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431562E-D256-4CCF-9988-5963F3BCBC9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C49AC1B-E80C-40AA-A531-15CCCE5AB9E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14907A-5892-4CA6-B3E0-B2026B0F9B8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30C0DCB-A645-454D-A6A4-C1A3CF325B5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9037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5F0D8B9-3486-4902-91E3-6B71205A492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4DCB8D0-C65B-4561-97DB-17BC938FF52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00764-E05C-4D0B-9A66-6D307CCFA1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C3EAE3F-F4A3-46A5-B756-17CE5DB7212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c1">
            <a:extLst>
              <a:ext uri="{FF2B5EF4-FFF2-40B4-BE49-F238E27FC236}">
                <a16:creationId xmlns:a16="http://schemas.microsoft.com/office/drawing/2014/main" id="{F3AC9585-8ED5-4276-BEDD-CDDC66DE8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25444E6D-8C03-4576-9420-9281C8A199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85800"/>
            <a:ext cx="7848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并行计算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7AA3E01-61B6-4A78-95C5-FE5683CB0A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52600"/>
            <a:ext cx="7848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第一级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0"/>
            <a:r>
              <a:rPr lang="zh-CN" altLang="en-US"/>
              <a:t>第一级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26E5C3F8-4B13-4D2D-BE05-7CDCA76A609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400800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400">
                <a:solidFill>
                  <a:srgbClr val="000000"/>
                </a:solidFill>
                <a:effectLst/>
                <a:latin typeface="+mn-lt"/>
                <a:ea typeface="创艺简黑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DF85DFA7-BC76-4517-ACFC-D5038F4E068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77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1C721E0-56E8-4E55-B865-E657A3A4F11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875D1A72-C703-4CD6-B949-FA13B0C886E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42753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9" r:id="rId1"/>
    <p:sldLayoutId id="2147484750" r:id="rId2"/>
    <p:sldLayoutId id="2147484751" r:id="rId3"/>
    <p:sldLayoutId id="2147484752" r:id="rId4"/>
    <p:sldLayoutId id="2147484753" r:id="rId5"/>
    <p:sldLayoutId id="2147484754" r:id="rId6"/>
    <p:sldLayoutId id="2147484755" r:id="rId7"/>
    <p:sldLayoutId id="2147484756" r:id="rId8"/>
    <p:sldLayoutId id="2147484757" r:id="rId9"/>
    <p:sldLayoutId id="2147484758" r:id="rId10"/>
    <p:sldLayoutId id="21474847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ic1">
            <a:extLst>
              <a:ext uri="{FF2B5EF4-FFF2-40B4-BE49-F238E27FC236}">
                <a16:creationId xmlns:a16="http://schemas.microsoft.com/office/drawing/2014/main" id="{4EE66731-B4A5-4376-BC44-DCF521CDD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>
            <a:extLst>
              <a:ext uri="{FF2B5EF4-FFF2-40B4-BE49-F238E27FC236}">
                <a16:creationId xmlns:a16="http://schemas.microsoft.com/office/drawing/2014/main" id="{F2CC0719-7E75-4DF5-8AAB-985D8D2113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85800"/>
            <a:ext cx="7848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并行计算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4FCD39D8-5E34-4375-AFBE-F1A8A20830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52600"/>
            <a:ext cx="7848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第一级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0"/>
            <a:r>
              <a:rPr lang="zh-CN" altLang="en-US"/>
              <a:t>第一级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C0F90239-8E16-45D6-A363-8B7F8FFF834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400800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400">
                <a:solidFill>
                  <a:srgbClr val="000000"/>
                </a:solidFill>
                <a:effectLst/>
                <a:latin typeface="+mn-lt"/>
                <a:ea typeface="创艺简黑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F68BA864-804F-4895-830C-90C2B8D9E98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77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7DBDB0E-F070-400E-8246-1369386B4F3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9ABE5CB1-0C11-4A1B-BA64-0F487E805AA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42753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1" r:id="rId1"/>
    <p:sldLayoutId id="2147484772" r:id="rId2"/>
    <p:sldLayoutId id="2147484773" r:id="rId3"/>
    <p:sldLayoutId id="2147484774" r:id="rId4"/>
    <p:sldLayoutId id="2147484775" r:id="rId5"/>
    <p:sldLayoutId id="2147484776" r:id="rId6"/>
    <p:sldLayoutId id="2147484777" r:id="rId7"/>
    <p:sldLayoutId id="2147484778" r:id="rId8"/>
    <p:sldLayoutId id="2147484779" r:id="rId9"/>
    <p:sldLayoutId id="2147484780" r:id="rId10"/>
    <p:sldLayoutId id="2147484781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ic1">
            <a:extLst>
              <a:ext uri="{FF2B5EF4-FFF2-40B4-BE49-F238E27FC236}">
                <a16:creationId xmlns:a16="http://schemas.microsoft.com/office/drawing/2014/main" id="{7234512C-5DA3-456B-8623-0AA332F8A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>
            <a:extLst>
              <a:ext uri="{FF2B5EF4-FFF2-40B4-BE49-F238E27FC236}">
                <a16:creationId xmlns:a16="http://schemas.microsoft.com/office/drawing/2014/main" id="{C136AAD6-2D04-4455-8AB6-CFB3117126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85800"/>
            <a:ext cx="7848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并行计算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5E98D9D4-3CDC-4A4B-BC7B-66726C58E5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52600"/>
            <a:ext cx="7848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第一级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0"/>
            <a:r>
              <a:rPr lang="zh-CN" altLang="en-US"/>
              <a:t>第一级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5CE08BE1-8019-4F10-9A06-0F082BB0145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" y="6400800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400">
                <a:solidFill>
                  <a:srgbClr val="000000"/>
                </a:solidFill>
                <a:effectLst/>
                <a:ea typeface="创艺简黑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国家高性能计算中心（合肥）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DC2923F9-A5DA-420E-9140-7DD9D09F4A8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77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44479D4-F98D-4315-914F-05F2A3DCAE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EDCDA9CF-7803-4F15-BF66-E0679123145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42753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27" r:id="rId1"/>
    <p:sldLayoutId id="2147484728" r:id="rId2"/>
    <p:sldLayoutId id="2147484729" r:id="rId3"/>
    <p:sldLayoutId id="2147484730" r:id="rId4"/>
    <p:sldLayoutId id="2147484731" r:id="rId5"/>
    <p:sldLayoutId id="2147484732" r:id="rId6"/>
    <p:sldLayoutId id="2147484733" r:id="rId7"/>
    <p:sldLayoutId id="2147484734" r:id="rId8"/>
    <p:sldLayoutId id="2147484735" r:id="rId9"/>
    <p:sldLayoutId id="2147484736" r:id="rId10"/>
    <p:sldLayoutId id="2147484737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华文行楷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yananzh@ustc.edu.cn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页脚占位符 3">
            <a:extLst>
              <a:ext uri="{FF2B5EF4-FFF2-40B4-BE49-F238E27FC236}">
                <a16:creationId xmlns:a16="http://schemas.microsoft.com/office/drawing/2014/main" id="{AA046F1D-91F9-4681-A72C-3BB61808EC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400">
                <a:solidFill>
                  <a:srgbClr val="000000"/>
                </a:solidFill>
                <a:ea typeface="创艺简黑体" pitchFamily="2" charset="-122"/>
              </a:rPr>
              <a:t>国家高性能计算中心（合肥）</a:t>
            </a: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AB9EFECC-5F93-4E68-A8BE-7A732912144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并行计算实验上机</a:t>
            </a:r>
            <a:br>
              <a:rPr lang="en-US" altLang="zh-CN" dirty="0"/>
            </a:br>
            <a:r>
              <a:rPr lang="en-US" altLang="zh-CN" dirty="0"/>
              <a:t>GPU &amp; MapReduce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页脚占位符 3">
            <a:extLst>
              <a:ext uri="{FF2B5EF4-FFF2-40B4-BE49-F238E27FC236}">
                <a16:creationId xmlns:a16="http://schemas.microsoft.com/office/drawing/2014/main" id="{6C72598C-4F81-482D-B91B-910137B4B7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400">
                <a:solidFill>
                  <a:srgbClr val="000000"/>
                </a:solidFill>
                <a:ea typeface="创艺简黑体" pitchFamily="2" charset="-122"/>
              </a:rPr>
              <a:t>国家高性能计算中心（合肥）</a:t>
            </a: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563A85DF-685A-41AB-A926-4FB8F66915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实例</a:t>
            </a:r>
            <a:r>
              <a:rPr lang="en-US" altLang="zh-CN" sz="3600"/>
              <a:t>: GPU</a:t>
            </a:r>
            <a:r>
              <a:rPr lang="zh-CN" altLang="en-US" sz="3600"/>
              <a:t>上矩阵乘法</a:t>
            </a:r>
          </a:p>
        </p:txBody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8FA7A7AE-3C23-487B-8C59-E7F1AC047F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0550" y="1447800"/>
            <a:ext cx="8382000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>
                <a:solidFill>
                  <a:srgbClr val="000000"/>
                </a:solidFill>
              </a:rPr>
              <a:t>GPU</a:t>
            </a:r>
            <a:r>
              <a:rPr lang="zh-CN" altLang="en-US" sz="2000">
                <a:solidFill>
                  <a:srgbClr val="000000"/>
                </a:solidFill>
              </a:rPr>
              <a:t>上矩阵乘法</a:t>
            </a:r>
            <a:r>
              <a:rPr lang="en-US" altLang="zh-CN" sz="2000">
                <a:solidFill>
                  <a:srgbClr val="000000"/>
                </a:solidFill>
              </a:rPr>
              <a:t>(</a:t>
            </a:r>
            <a:r>
              <a:rPr lang="zh-CN" altLang="en-US" sz="2000">
                <a:solidFill>
                  <a:srgbClr val="000000"/>
                </a:solidFill>
              </a:rPr>
              <a:t>设备端函数</a:t>
            </a:r>
            <a:r>
              <a:rPr lang="en-US" altLang="zh-CN" sz="2000">
                <a:solidFill>
                  <a:srgbClr val="000000"/>
                </a:solidFill>
              </a:rPr>
              <a:t>)</a:t>
            </a:r>
            <a:r>
              <a:rPr lang="zh-CN" altLang="en-US" sz="2000">
                <a:solidFill>
                  <a:srgbClr val="000000"/>
                </a:solidFill>
              </a:rPr>
              <a:t>：</a:t>
            </a:r>
            <a:endParaRPr lang="en-US" altLang="zh-CN" sz="1400">
              <a:solidFill>
                <a:srgbClr val="000000"/>
              </a:solidFill>
            </a:endParaRP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200">
              <a:solidFill>
                <a:srgbClr val="000000"/>
              </a:solidFill>
            </a:endParaRP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    ….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200">
              <a:solidFill>
                <a:srgbClr val="000000"/>
              </a:solidFill>
            </a:endParaRP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    //</a:t>
            </a:r>
            <a:r>
              <a:rPr lang="zh-CN" altLang="en-US" sz="1200">
                <a:solidFill>
                  <a:srgbClr val="000000"/>
                </a:solidFill>
              </a:rPr>
              <a:t>计算矩阵乘法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200">
                <a:solidFill>
                  <a:srgbClr val="000000"/>
                </a:solidFill>
              </a:rPr>
              <a:t>    </a:t>
            </a:r>
            <a:r>
              <a:rPr lang="en-US" altLang="zh-CN" sz="1200">
                <a:solidFill>
                  <a:srgbClr val="000000"/>
                </a:solidFill>
              </a:rPr>
              <a:t>if (row &lt; n &amp;&amp; column &lt; n)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    {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        float t = 0;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200">
              <a:solidFill>
                <a:srgbClr val="000000"/>
              </a:solidFill>
            </a:endParaRP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        for (i = 0; i &lt; n; i++)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        {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            t += a[row * n + i] * b[i * n + column];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        }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        c[row * n + column] = t;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    }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200">
              <a:solidFill>
                <a:srgbClr val="000000"/>
              </a:solidFill>
            </a:endParaRP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}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页脚占位符 3">
            <a:extLst>
              <a:ext uri="{FF2B5EF4-FFF2-40B4-BE49-F238E27FC236}">
                <a16:creationId xmlns:a16="http://schemas.microsoft.com/office/drawing/2014/main" id="{495CAFC9-7741-4A27-864C-E96641E216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400">
                <a:solidFill>
                  <a:srgbClr val="000000"/>
                </a:solidFill>
                <a:ea typeface="创艺简黑体" pitchFamily="2" charset="-122"/>
              </a:rPr>
              <a:t>国家高性能计算中心（合肥）</a:t>
            </a: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0A4D296C-178E-444D-9A8C-8351B0AEEE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实例</a:t>
            </a:r>
            <a:r>
              <a:rPr lang="en-US" altLang="zh-CN" sz="3600"/>
              <a:t>: GPU</a:t>
            </a:r>
            <a:r>
              <a:rPr lang="zh-CN" altLang="en-US" sz="3600"/>
              <a:t>上矩阵乘法</a:t>
            </a:r>
          </a:p>
        </p:txBody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A14CAD3C-8539-4AC4-812F-3E80619364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0550" y="1447800"/>
            <a:ext cx="8382000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>
                <a:solidFill>
                  <a:srgbClr val="000000"/>
                </a:solidFill>
              </a:rPr>
              <a:t>GPU</a:t>
            </a:r>
            <a:r>
              <a:rPr lang="zh-CN" altLang="en-US" sz="2000">
                <a:solidFill>
                  <a:srgbClr val="000000"/>
                </a:solidFill>
              </a:rPr>
              <a:t>上矩阵乘法</a:t>
            </a:r>
            <a:r>
              <a:rPr lang="en-US" altLang="zh-CN" sz="2000">
                <a:solidFill>
                  <a:srgbClr val="000000"/>
                </a:solidFill>
              </a:rPr>
              <a:t>(shared memory)</a:t>
            </a:r>
            <a:r>
              <a:rPr lang="zh-CN" altLang="en-US" sz="2000">
                <a:solidFill>
                  <a:srgbClr val="000000"/>
                </a:solidFill>
              </a:rPr>
              <a:t>：</a:t>
            </a:r>
            <a:endParaRPr lang="en-US" altLang="zh-CN" sz="1400">
              <a:solidFill>
                <a:srgbClr val="000000"/>
              </a:solidFill>
            </a:endParaRP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__global__ static void </a:t>
            </a:r>
            <a:r>
              <a:rPr lang="pt-BR" altLang="zh-CN" sz="1200">
                <a:solidFill>
                  <a:srgbClr val="000000"/>
                </a:solidFill>
              </a:rPr>
              <a:t>CUDA</a:t>
            </a:r>
            <a:r>
              <a:rPr lang="en-US" altLang="zh-CN" sz="1200">
                <a:solidFill>
                  <a:srgbClr val="000000"/>
                </a:solidFill>
              </a:rPr>
              <a:t>kernal</a:t>
            </a:r>
            <a:r>
              <a:rPr lang="pt-BR" altLang="zh-CN" sz="1200">
                <a:solidFill>
                  <a:srgbClr val="000000"/>
                </a:solidFill>
              </a:rPr>
              <a:t> </a:t>
            </a:r>
            <a:r>
              <a:rPr lang="en-US" altLang="zh-CN" sz="1200">
                <a:solidFill>
                  <a:srgbClr val="000000"/>
                </a:solidFill>
              </a:rPr>
              <a:t>(const float* a, const float* b, float* c, int n)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{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    ///</a:t>
            </a:r>
            <a:r>
              <a:rPr lang="zh-CN" altLang="en-US" sz="1200">
                <a:solidFill>
                  <a:srgbClr val="000000"/>
                </a:solidFill>
              </a:rPr>
              <a:t>静态分配</a:t>
            </a:r>
            <a:r>
              <a:rPr lang="en-US" altLang="zh-CN" sz="1200">
                <a:solidFill>
                  <a:srgbClr val="000000"/>
                </a:solidFill>
              </a:rPr>
              <a:t>shared memory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     __shared__ int s[64];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    ….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}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200">
              <a:solidFill>
                <a:srgbClr val="000000"/>
              </a:solidFill>
            </a:endParaRP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…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200">
              <a:solidFill>
                <a:srgbClr val="000000"/>
              </a:solidFill>
            </a:endParaRP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///</a:t>
            </a:r>
            <a:r>
              <a:rPr lang="zh-CN" altLang="en-US" sz="1200">
                <a:solidFill>
                  <a:srgbClr val="000000"/>
                </a:solidFill>
              </a:rPr>
              <a:t>动态分配</a:t>
            </a:r>
            <a:r>
              <a:rPr lang="en-US" altLang="zh-CN" sz="1200">
                <a:solidFill>
                  <a:srgbClr val="000000"/>
                </a:solidFill>
              </a:rPr>
              <a:t>shared memory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zh-CN" sz="1200">
                <a:solidFill>
                  <a:srgbClr val="000000"/>
                </a:solidFill>
              </a:rPr>
              <a:t>CUDA</a:t>
            </a:r>
            <a:r>
              <a:rPr lang="en-US" altLang="zh-CN" sz="1200">
                <a:solidFill>
                  <a:srgbClr val="000000"/>
                </a:solidFill>
              </a:rPr>
              <a:t>kernal</a:t>
            </a:r>
            <a:r>
              <a:rPr lang="pt-BR" altLang="zh-CN" sz="1200">
                <a:solidFill>
                  <a:srgbClr val="000000"/>
                </a:solidFill>
              </a:rPr>
              <a:t> &lt;&lt; &lt; blocks_num, THREAD_NUM, N &gt;&gt; &gt;(cuda_a , cuda_b , cuda_c , n , time);</a:t>
            </a:r>
            <a:endParaRPr lang="en-US" altLang="zh-CN" sz="1200">
              <a:solidFill>
                <a:srgbClr val="000000"/>
              </a:solidFill>
            </a:endParaRP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200">
              <a:solidFill>
                <a:srgbClr val="000000"/>
              </a:solidFill>
            </a:endParaRP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….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页脚占位符 3">
            <a:extLst>
              <a:ext uri="{FF2B5EF4-FFF2-40B4-BE49-F238E27FC236}">
                <a16:creationId xmlns:a16="http://schemas.microsoft.com/office/drawing/2014/main" id="{89209EAF-C63D-46C0-80E8-637FD82512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400">
                <a:solidFill>
                  <a:srgbClr val="000000"/>
                </a:solidFill>
                <a:ea typeface="创艺简黑体" pitchFamily="2" charset="-122"/>
              </a:rPr>
              <a:t>国家高性能计算中心（合肥）</a:t>
            </a: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EAA1CB3B-687F-4400-A570-06438AD7A4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实验</a:t>
            </a:r>
            <a:r>
              <a:rPr lang="en-US" altLang="zh-CN" sz="3600"/>
              <a:t>4: MapReduce</a:t>
            </a:r>
            <a:endParaRPr lang="zh-CN" altLang="en-US" sz="3600"/>
          </a:p>
        </p:txBody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B5527610-6745-4A83-9A7D-73D2B22AD6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8382000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rgbClr val="000000"/>
                </a:solidFill>
              </a:rPr>
              <a:t>实验相关材料见群文件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endParaRPr lang="en-US" altLang="zh-CN" sz="20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endParaRPr lang="en-US" altLang="zh-CN" sz="20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rgbClr val="000000"/>
                </a:solidFill>
              </a:rPr>
              <a:t>实验题目：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endParaRPr lang="en-US" altLang="zh-CN" sz="20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1800" dirty="0">
                <a:solidFill>
                  <a:srgbClr val="000000"/>
                </a:solidFill>
              </a:rPr>
              <a:t>1. </a:t>
            </a:r>
            <a:r>
              <a:rPr lang="zh-CN" altLang="en-US" sz="1800" dirty="0">
                <a:solidFill>
                  <a:srgbClr val="000000"/>
                </a:solidFill>
              </a:rPr>
              <a:t>按照</a:t>
            </a:r>
            <a:r>
              <a:rPr lang="en-US" altLang="zh-CN" sz="1800" dirty="0">
                <a:solidFill>
                  <a:srgbClr val="000000"/>
                </a:solidFill>
              </a:rPr>
              <a:t>Hadoop</a:t>
            </a:r>
            <a:r>
              <a:rPr lang="zh-CN" altLang="en-US" sz="1800" dirty="0">
                <a:solidFill>
                  <a:srgbClr val="000000"/>
                </a:solidFill>
              </a:rPr>
              <a:t>安装运行说明文档中的指导自己搭建伪分布式</a:t>
            </a:r>
            <a:r>
              <a:rPr lang="en-US" altLang="zh-CN" sz="1800" dirty="0">
                <a:solidFill>
                  <a:srgbClr val="000000"/>
                </a:solidFill>
              </a:rPr>
              <a:t>Hadoop</a:t>
            </a:r>
            <a:r>
              <a:rPr lang="zh-CN" altLang="en-US" sz="1800" dirty="0">
                <a:solidFill>
                  <a:srgbClr val="000000"/>
                </a:solidFill>
              </a:rPr>
              <a:t>环境，熟悉</a:t>
            </a:r>
            <a:r>
              <a:rPr lang="en-US" altLang="zh-CN" sz="1800" dirty="0">
                <a:solidFill>
                  <a:srgbClr val="000000"/>
                </a:solidFill>
              </a:rPr>
              <a:t>HDFS</a:t>
            </a:r>
            <a:r>
              <a:rPr lang="zh-CN" altLang="en-US" sz="1800" dirty="0">
                <a:solidFill>
                  <a:srgbClr val="000000"/>
                </a:solidFill>
              </a:rPr>
              <a:t>的常用操作（参考 </a:t>
            </a:r>
            <a:r>
              <a:rPr lang="en-US" altLang="zh-CN" sz="1800" dirty="0" err="1">
                <a:solidFill>
                  <a:srgbClr val="000000"/>
                </a:solidFill>
              </a:rPr>
              <a:t>Hdoop</a:t>
            </a:r>
            <a:r>
              <a:rPr lang="zh-CN" altLang="en-US" sz="1800" dirty="0">
                <a:solidFill>
                  <a:srgbClr val="000000"/>
                </a:solidFill>
              </a:rPr>
              <a:t>实战 第</a:t>
            </a:r>
            <a:r>
              <a:rPr lang="en-US" altLang="zh-CN" sz="1800" dirty="0">
                <a:solidFill>
                  <a:srgbClr val="000000"/>
                </a:solidFill>
              </a:rPr>
              <a:t>31-36</a:t>
            </a:r>
            <a:r>
              <a:rPr lang="zh-CN" altLang="en-US" sz="1800" dirty="0">
                <a:solidFill>
                  <a:srgbClr val="000000"/>
                </a:solidFill>
              </a:rPr>
              <a:t>页），运行</a:t>
            </a:r>
            <a:r>
              <a:rPr lang="en-US" altLang="zh-CN" sz="1800" dirty="0" err="1">
                <a:solidFill>
                  <a:srgbClr val="000000"/>
                </a:solidFill>
              </a:rPr>
              <a:t>WordCount</a:t>
            </a:r>
            <a:r>
              <a:rPr lang="zh-CN" altLang="en-US" sz="1800" dirty="0">
                <a:solidFill>
                  <a:srgbClr val="000000"/>
                </a:solidFill>
              </a:rPr>
              <a:t>程序，得到统计结果。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endParaRPr lang="en-US" altLang="zh-CN" sz="18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</a:pPr>
            <a:endParaRPr lang="en-US" altLang="zh-CN" sz="18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</a:pPr>
            <a:endParaRPr lang="en-US" altLang="zh-CN" sz="1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页脚占位符 3">
            <a:extLst>
              <a:ext uri="{FF2B5EF4-FFF2-40B4-BE49-F238E27FC236}">
                <a16:creationId xmlns:a16="http://schemas.microsoft.com/office/drawing/2014/main" id="{3A38BD32-A6E4-4162-B397-6FF0062703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400">
                <a:solidFill>
                  <a:srgbClr val="000000"/>
                </a:solidFill>
                <a:ea typeface="创艺简黑体" pitchFamily="2" charset="-122"/>
              </a:rPr>
              <a:t>国家高性能计算中心（合肥）</a:t>
            </a: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D57C1C00-02E2-4C58-9A07-F6CEAB975C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实验</a:t>
            </a:r>
            <a:r>
              <a:rPr lang="en-US" altLang="zh-CN" sz="3600"/>
              <a:t>4: MapReduce</a:t>
            </a:r>
            <a:endParaRPr lang="zh-CN" altLang="en-US" sz="3600"/>
          </a:p>
        </p:txBody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EF79AEBB-DAD3-46A3-8D1D-CEF4DA6F8F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8382000" cy="48498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rgbClr val="000000"/>
                </a:solidFill>
              </a:rPr>
              <a:t>实验题目：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endParaRPr lang="en-US" altLang="zh-CN" sz="2000" dirty="0">
              <a:solidFill>
                <a:srgbClr val="000000"/>
              </a:solidFill>
            </a:endParaRPr>
          </a:p>
          <a:p>
            <a:pPr marL="45720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dirty="0">
                <a:solidFill>
                  <a:srgbClr val="000000"/>
                </a:solidFill>
              </a:rPr>
              <a:t>2. </a:t>
            </a:r>
            <a:r>
              <a:rPr lang="zh-CN" altLang="en-US" sz="1400" dirty="0">
                <a:solidFill>
                  <a:srgbClr val="000000"/>
                </a:solidFill>
              </a:rPr>
              <a:t>实现一个统计输入文件中各个长度的单词出现频次的程序。假如输入为：</a:t>
            </a:r>
          </a:p>
          <a:p>
            <a:pPr marL="45720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dirty="0">
                <a:solidFill>
                  <a:srgbClr val="000000"/>
                </a:solidFill>
              </a:rPr>
              <a:t>Input1. txt</a:t>
            </a:r>
          </a:p>
          <a:p>
            <a:pPr marL="45720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dirty="0">
                <a:solidFill>
                  <a:srgbClr val="000000"/>
                </a:solidFill>
              </a:rPr>
              <a:t>a 	</a:t>
            </a:r>
            <a:r>
              <a:rPr lang="en-US" altLang="zh-CN" sz="1400" dirty="0" err="1">
                <a:solidFill>
                  <a:srgbClr val="000000"/>
                </a:solidFill>
              </a:rPr>
              <a:t>bc</a:t>
            </a:r>
            <a:r>
              <a:rPr lang="en-US" altLang="zh-CN" sz="1400" dirty="0">
                <a:solidFill>
                  <a:srgbClr val="000000"/>
                </a:solidFill>
              </a:rPr>
              <a:t> 	de 	</a:t>
            </a:r>
            <a:r>
              <a:rPr lang="en-US" altLang="zh-CN" sz="1400" dirty="0" err="1">
                <a:solidFill>
                  <a:srgbClr val="000000"/>
                </a:solidFill>
              </a:rPr>
              <a:t>fg</a:t>
            </a:r>
            <a:r>
              <a:rPr lang="en-US" altLang="zh-CN" sz="1400" dirty="0">
                <a:solidFill>
                  <a:srgbClr val="000000"/>
                </a:solidFill>
              </a:rPr>
              <a:t>	</a:t>
            </a:r>
            <a:r>
              <a:rPr lang="en-US" altLang="zh-CN" sz="1400" dirty="0" err="1">
                <a:solidFill>
                  <a:srgbClr val="000000"/>
                </a:solidFill>
              </a:rPr>
              <a:t>hdk</a:t>
            </a:r>
            <a:endParaRPr lang="en-US" altLang="zh-CN" sz="1400" dirty="0">
              <a:solidFill>
                <a:srgbClr val="000000"/>
              </a:solidFill>
            </a:endParaRPr>
          </a:p>
          <a:p>
            <a:pPr marL="45720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dirty="0">
                <a:solidFill>
                  <a:srgbClr val="000000"/>
                </a:solidFill>
              </a:rPr>
              <a:t>e 	</a:t>
            </a:r>
            <a:r>
              <a:rPr lang="en-US" altLang="zh-CN" sz="1400" dirty="0" err="1">
                <a:solidFill>
                  <a:srgbClr val="000000"/>
                </a:solidFill>
              </a:rPr>
              <a:t>gh</a:t>
            </a:r>
            <a:r>
              <a:rPr lang="en-US" altLang="zh-CN" sz="1400" dirty="0">
                <a:solidFill>
                  <a:srgbClr val="000000"/>
                </a:solidFill>
              </a:rPr>
              <a:t> 	f 	</a:t>
            </a:r>
            <a:r>
              <a:rPr lang="en-US" altLang="zh-CN" sz="1400" dirty="0" err="1">
                <a:solidFill>
                  <a:srgbClr val="000000"/>
                </a:solidFill>
              </a:rPr>
              <a:t>tt</a:t>
            </a:r>
            <a:r>
              <a:rPr lang="en-US" altLang="zh-CN" sz="1400" dirty="0">
                <a:solidFill>
                  <a:srgbClr val="000000"/>
                </a:solidFill>
              </a:rPr>
              <a:t> 	</a:t>
            </a:r>
            <a:r>
              <a:rPr lang="en-US" altLang="zh-CN" sz="1400" dirty="0" err="1">
                <a:solidFill>
                  <a:srgbClr val="000000"/>
                </a:solidFill>
              </a:rPr>
              <a:t>dhs</a:t>
            </a:r>
            <a:endParaRPr lang="en-US" altLang="zh-CN" sz="1400" dirty="0">
              <a:solidFill>
                <a:srgbClr val="000000"/>
              </a:solidFill>
            </a:endParaRPr>
          </a:p>
          <a:p>
            <a:pPr marL="45720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dirty="0">
                <a:solidFill>
                  <a:srgbClr val="000000"/>
                </a:solidFill>
              </a:rPr>
              <a:t>Input2.txt</a:t>
            </a:r>
          </a:p>
          <a:p>
            <a:pPr marL="45720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dirty="0">
                <a:solidFill>
                  <a:srgbClr val="000000"/>
                </a:solidFill>
              </a:rPr>
              <a:t>b 	cd 	e 	g</a:t>
            </a:r>
          </a:p>
          <a:p>
            <a:pPr marL="45720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dirty="0" err="1">
                <a:solidFill>
                  <a:srgbClr val="000000"/>
                </a:solidFill>
              </a:rPr>
              <a:t>tt</a:t>
            </a:r>
            <a:r>
              <a:rPr lang="en-US" altLang="zh-CN" sz="1400" dirty="0">
                <a:solidFill>
                  <a:srgbClr val="000000"/>
                </a:solidFill>
              </a:rPr>
              <a:t>	dd</a:t>
            </a:r>
          </a:p>
          <a:p>
            <a:pPr marL="457200" lvl="1" indent="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400" dirty="0">
              <a:solidFill>
                <a:srgbClr val="000000"/>
              </a:solidFill>
            </a:endParaRPr>
          </a:p>
          <a:p>
            <a:pPr marL="45720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400" dirty="0">
                <a:solidFill>
                  <a:srgbClr val="000000"/>
                </a:solidFill>
              </a:rPr>
              <a:t>由于输入文件中 </a:t>
            </a:r>
          </a:p>
          <a:p>
            <a:pPr marL="45720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400" dirty="0">
                <a:solidFill>
                  <a:srgbClr val="000000"/>
                </a:solidFill>
              </a:rPr>
              <a:t>长度为</a:t>
            </a:r>
            <a:r>
              <a:rPr lang="en-US" altLang="zh-CN" sz="1400" dirty="0">
                <a:solidFill>
                  <a:srgbClr val="000000"/>
                </a:solidFill>
              </a:rPr>
              <a:t>1</a:t>
            </a:r>
            <a:r>
              <a:rPr lang="zh-CN" altLang="en-US" sz="1400" dirty="0">
                <a:solidFill>
                  <a:srgbClr val="000000"/>
                </a:solidFill>
              </a:rPr>
              <a:t>的单词出现</a:t>
            </a:r>
            <a:r>
              <a:rPr lang="en-US" altLang="zh-CN" sz="1400" dirty="0">
                <a:solidFill>
                  <a:srgbClr val="000000"/>
                </a:solidFill>
              </a:rPr>
              <a:t>6</a:t>
            </a:r>
            <a:r>
              <a:rPr lang="zh-CN" altLang="en-US" sz="1400" dirty="0">
                <a:solidFill>
                  <a:srgbClr val="000000"/>
                </a:solidFill>
              </a:rPr>
              <a:t>次</a:t>
            </a:r>
          </a:p>
          <a:p>
            <a:pPr marL="45720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400" dirty="0">
                <a:solidFill>
                  <a:srgbClr val="000000"/>
                </a:solidFill>
              </a:rPr>
              <a:t>长度为</a:t>
            </a:r>
            <a:r>
              <a:rPr lang="en-US" altLang="zh-CN" sz="1400" dirty="0">
                <a:solidFill>
                  <a:srgbClr val="000000"/>
                </a:solidFill>
              </a:rPr>
              <a:t>2</a:t>
            </a:r>
            <a:r>
              <a:rPr lang="zh-CN" altLang="en-US" sz="1400" dirty="0">
                <a:solidFill>
                  <a:srgbClr val="000000"/>
                </a:solidFill>
              </a:rPr>
              <a:t>的单词出现</a:t>
            </a:r>
            <a:r>
              <a:rPr lang="en-US" altLang="zh-CN" sz="1400" dirty="0">
                <a:solidFill>
                  <a:srgbClr val="000000"/>
                </a:solidFill>
              </a:rPr>
              <a:t>8</a:t>
            </a:r>
            <a:r>
              <a:rPr lang="zh-CN" altLang="en-US" sz="1400" dirty="0">
                <a:solidFill>
                  <a:srgbClr val="000000"/>
                </a:solidFill>
              </a:rPr>
              <a:t>次</a:t>
            </a:r>
          </a:p>
          <a:p>
            <a:pPr marL="45720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400" dirty="0">
                <a:solidFill>
                  <a:srgbClr val="000000"/>
                </a:solidFill>
              </a:rPr>
              <a:t>长度为</a:t>
            </a:r>
            <a:r>
              <a:rPr lang="en-US" altLang="zh-CN" sz="1400" dirty="0">
                <a:solidFill>
                  <a:srgbClr val="000000"/>
                </a:solidFill>
              </a:rPr>
              <a:t>3</a:t>
            </a:r>
            <a:r>
              <a:rPr lang="zh-CN" altLang="en-US" sz="1400" dirty="0">
                <a:solidFill>
                  <a:srgbClr val="000000"/>
                </a:solidFill>
              </a:rPr>
              <a:t>的单词出现</a:t>
            </a:r>
            <a:r>
              <a:rPr lang="en-US" altLang="zh-CN" sz="1400" dirty="0">
                <a:solidFill>
                  <a:srgbClr val="000000"/>
                </a:solidFill>
              </a:rPr>
              <a:t>2</a:t>
            </a:r>
            <a:r>
              <a:rPr lang="zh-CN" altLang="en-US" sz="1400" dirty="0">
                <a:solidFill>
                  <a:srgbClr val="000000"/>
                </a:solidFill>
              </a:rPr>
              <a:t>次</a:t>
            </a:r>
          </a:p>
          <a:p>
            <a:pPr marL="457200" lvl="1" indent="0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1400" dirty="0">
              <a:solidFill>
                <a:srgbClr val="000000"/>
              </a:solidFill>
            </a:endParaRPr>
          </a:p>
          <a:p>
            <a:pPr marL="45720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400" dirty="0">
                <a:solidFill>
                  <a:srgbClr val="000000"/>
                </a:solidFill>
              </a:rPr>
              <a:t>所以，最后的输出结果是</a:t>
            </a:r>
          </a:p>
          <a:p>
            <a:pPr marL="45720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dirty="0">
                <a:solidFill>
                  <a:srgbClr val="000000"/>
                </a:solidFill>
              </a:rPr>
              <a:t>1	6</a:t>
            </a:r>
          </a:p>
          <a:p>
            <a:pPr marL="45720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dirty="0">
                <a:solidFill>
                  <a:srgbClr val="000000"/>
                </a:solidFill>
              </a:rPr>
              <a:t>2	8</a:t>
            </a:r>
          </a:p>
          <a:p>
            <a:pPr marL="45720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400" dirty="0">
                <a:solidFill>
                  <a:srgbClr val="000000"/>
                </a:solidFill>
              </a:rPr>
              <a:t>3	2</a:t>
            </a:r>
          </a:p>
          <a:p>
            <a:pPr marL="457200" lvl="1" indent="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400" dirty="0">
              <a:solidFill>
                <a:srgbClr val="000000"/>
              </a:solidFill>
            </a:endParaRPr>
          </a:p>
          <a:p>
            <a:pPr marL="45720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400" dirty="0">
                <a:solidFill>
                  <a:srgbClr val="000000"/>
                </a:solidFill>
              </a:rPr>
              <a:t>备注：输入文件需要你自动用程序生成，每一行的各个单词之间用空格分隔</a:t>
            </a:r>
          </a:p>
          <a:p>
            <a:pPr marL="457200" lvl="1" indent="0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1800" dirty="0">
              <a:solidFill>
                <a:srgbClr val="000000"/>
              </a:solidFill>
            </a:endParaRPr>
          </a:p>
          <a:p>
            <a:pPr marL="457200" lvl="1" indent="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dirty="0">
              <a:solidFill>
                <a:srgbClr val="000000"/>
              </a:solidFill>
            </a:endParaRPr>
          </a:p>
          <a:p>
            <a:pPr marL="457200" lvl="1" indent="0">
              <a:lnSpc>
                <a:spcPct val="80000"/>
              </a:lnSpc>
            </a:pPr>
            <a:endParaRPr lang="en-US" altLang="zh-CN" sz="1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页脚占位符 3">
            <a:extLst>
              <a:ext uri="{FF2B5EF4-FFF2-40B4-BE49-F238E27FC236}">
                <a16:creationId xmlns:a16="http://schemas.microsoft.com/office/drawing/2014/main" id="{8D3DF25E-2CB2-4EEE-BE21-D1A7C92F31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000000"/>
                </a:solidFill>
                <a:ea typeface="创艺简黑体" pitchFamily="2" charset="-122"/>
              </a:rPr>
              <a:t>国家高性能计算中心（合肥）</a:t>
            </a: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ED628F65-2AF3-496C-A08B-4A5CAAAD7B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上机时间和地点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421B0F9A-8FDB-4415-A5DF-B59CFC370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7924800" cy="4572000"/>
          </a:xfrm>
        </p:spPr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zh-CN" altLang="en-US" sz="2000" dirty="0"/>
              <a:t>上机地点：电三楼</a:t>
            </a:r>
            <a:r>
              <a:rPr lang="en-US" altLang="zh-CN" sz="2000" dirty="0"/>
              <a:t>519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dirty="0"/>
          </a:p>
          <a:p>
            <a:pPr marL="457200" indent="-457200">
              <a:lnSpc>
                <a:spcPct val="90000"/>
              </a:lnSpc>
            </a:pPr>
            <a:r>
              <a:rPr lang="zh-CN" altLang="en-US" sz="2000" dirty="0"/>
              <a:t>上机时间 周二晚</a:t>
            </a:r>
            <a:r>
              <a:rPr lang="en-US" altLang="zh-CN" sz="2000" dirty="0"/>
              <a:t>7:00-9:00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marL="857250" lvl="1" indent="-457200">
              <a:lnSpc>
                <a:spcPct val="90000"/>
              </a:lnSpc>
            </a:pPr>
            <a:endParaRPr lang="en-US" altLang="zh-CN" sz="1600" dirty="0"/>
          </a:p>
          <a:p>
            <a:pPr marL="857250" lvl="1" indent="-457200">
              <a:lnSpc>
                <a:spcPct val="90000"/>
              </a:lnSpc>
            </a:pPr>
            <a:r>
              <a:rPr lang="en-US" altLang="zh-CN" sz="1600" dirty="0"/>
              <a:t>OpenMP</a:t>
            </a:r>
            <a:r>
              <a:rPr lang="zh-CN" altLang="en-US" sz="1600" dirty="0"/>
              <a:t>：</a:t>
            </a:r>
            <a:r>
              <a:rPr lang="en-US" altLang="zh-CN" sz="1600" dirty="0"/>
              <a:t>	5.9   http://inbox.weiyun.com/9WtQyDGy	</a:t>
            </a:r>
          </a:p>
          <a:p>
            <a:pPr marL="857250" lvl="1" indent="-457200">
              <a:lnSpc>
                <a:spcPct val="90000"/>
              </a:lnSpc>
            </a:pPr>
            <a:r>
              <a:rPr lang="en-US" altLang="zh-CN" sz="1600" dirty="0"/>
              <a:t>MPI</a:t>
            </a:r>
            <a:r>
              <a:rPr lang="zh-CN" altLang="en-US" sz="1600" dirty="0"/>
              <a:t>：</a:t>
            </a:r>
            <a:r>
              <a:rPr lang="en-US" altLang="zh-CN" sz="1600" dirty="0"/>
              <a:t>		5.16</a:t>
            </a:r>
            <a:r>
              <a:rPr lang="zh-CN" altLang="en-US" sz="1600" dirty="0"/>
              <a:t>  </a:t>
            </a:r>
            <a:r>
              <a:rPr lang="en-US" altLang="zh-CN" sz="1600" dirty="0"/>
              <a:t>http://inbox.weiyun.com/DHrVIZQC	</a:t>
            </a:r>
          </a:p>
          <a:p>
            <a:pPr marL="857250" lvl="1" indent="-457200">
              <a:lnSpc>
                <a:spcPct val="90000"/>
              </a:lnSpc>
            </a:pPr>
            <a:r>
              <a:rPr lang="en-US" altLang="zh-CN" sz="1600" dirty="0"/>
              <a:t>GPU</a:t>
            </a:r>
            <a:r>
              <a:rPr lang="zh-CN" altLang="en-US" sz="1600" dirty="0"/>
              <a:t>：</a:t>
            </a:r>
            <a:r>
              <a:rPr lang="en-US" altLang="zh-CN" sz="1600" dirty="0"/>
              <a:t>		5.23</a:t>
            </a:r>
            <a:r>
              <a:rPr lang="zh-CN" altLang="en-US" sz="1600" dirty="0"/>
              <a:t>  </a:t>
            </a:r>
            <a:r>
              <a:rPr lang="en-US" altLang="zh-CN" sz="1600" dirty="0"/>
              <a:t>http://inbox.weiyun.com/UnOSUYQi</a:t>
            </a:r>
          </a:p>
          <a:p>
            <a:pPr marL="857250" lvl="1" indent="-457200">
              <a:lnSpc>
                <a:spcPct val="90000"/>
              </a:lnSpc>
            </a:pPr>
            <a:r>
              <a:rPr lang="en-US" altLang="zh-CN" sz="1600" dirty="0"/>
              <a:t>MapReduce:	5.30  http://inbox.weiyun.com/RwuPO1kT</a:t>
            </a:r>
          </a:p>
          <a:p>
            <a:pPr marL="857250" lvl="1" indent="-457200">
              <a:lnSpc>
                <a:spcPct val="90000"/>
              </a:lnSpc>
            </a:pPr>
            <a:endParaRPr lang="en-US" altLang="zh-CN" sz="1600" dirty="0"/>
          </a:p>
          <a:p>
            <a:pPr marL="457200" indent="-457200">
              <a:lnSpc>
                <a:spcPct val="90000"/>
              </a:lnSpc>
            </a:pPr>
            <a:r>
              <a:rPr lang="zh-CN" altLang="en-US" sz="1800" dirty="0"/>
              <a:t>每次上机后，请在两周内提交你的</a:t>
            </a:r>
            <a:r>
              <a:rPr lang="zh-CN" altLang="en-US" sz="1800" dirty="0">
                <a:solidFill>
                  <a:srgbClr val="00B050"/>
                </a:solidFill>
              </a:rPr>
              <a:t>实验报告和源码至以上链接</a:t>
            </a:r>
            <a:r>
              <a:rPr lang="zh-CN" altLang="en-US" sz="1800" dirty="0"/>
              <a:t>，命名“学号</a:t>
            </a:r>
            <a:r>
              <a:rPr lang="en-US" altLang="zh-CN" sz="1800" dirty="0"/>
              <a:t>+</a:t>
            </a:r>
            <a:r>
              <a:rPr lang="zh-CN" altLang="en-US" sz="1800" dirty="0"/>
              <a:t>姓名</a:t>
            </a:r>
            <a:r>
              <a:rPr lang="en-US" altLang="zh-CN" sz="1800" dirty="0"/>
              <a:t>+</a:t>
            </a:r>
            <a:r>
              <a:rPr lang="zh-CN" altLang="en-US" sz="1800" dirty="0"/>
              <a:t>实验名”，如：</a:t>
            </a:r>
            <a:r>
              <a:rPr lang="en-US" altLang="zh-CN" sz="1800" dirty="0"/>
              <a:t>PB10011001+</a:t>
            </a:r>
            <a:r>
              <a:rPr lang="zh-CN" altLang="en-US" sz="1800" dirty="0"/>
              <a:t>张三</a:t>
            </a:r>
            <a:r>
              <a:rPr lang="en-US" altLang="zh-CN" sz="1800" dirty="0"/>
              <a:t>+</a:t>
            </a:r>
            <a:r>
              <a:rPr lang="zh-CN" altLang="en-US" sz="1800" dirty="0"/>
              <a:t>实验一。实验报告需包含程序分析和结果截图。逾期请补交至：</a:t>
            </a:r>
            <a:r>
              <a:rPr lang="en-US" altLang="zh-CN" sz="1800" dirty="0"/>
              <a:t> http://inbox.weiyun.com/ClRm9Ms0</a:t>
            </a:r>
            <a:endParaRPr lang="zh-CN" altLang="en-US" sz="18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页脚占位符 3">
            <a:extLst>
              <a:ext uri="{FF2B5EF4-FFF2-40B4-BE49-F238E27FC236}">
                <a16:creationId xmlns:a16="http://schemas.microsoft.com/office/drawing/2014/main" id="{81265F81-9CA9-42E6-A75B-DE32D1D797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400">
                <a:solidFill>
                  <a:srgbClr val="000000"/>
                </a:solidFill>
                <a:ea typeface="创艺简黑体" pitchFamily="2" charset="-122"/>
              </a:rPr>
              <a:t>国家高性能计算中心（合肥）</a:t>
            </a: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1D4957DA-4FB6-4BBD-87EC-05E205DBFC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实验</a:t>
            </a:r>
            <a:r>
              <a:rPr lang="en-US" altLang="zh-CN" sz="3600"/>
              <a:t>3: GPU</a:t>
            </a:r>
            <a:endParaRPr lang="zh-CN" altLang="en-US" sz="3600"/>
          </a:p>
        </p:txBody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5375F5DE-78FE-4063-97E0-080E9DDF4B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8382000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rgbClr val="000000"/>
                </a:solidFill>
              </a:rPr>
              <a:t>简介：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CN" sz="1800" dirty="0">
                <a:solidFill>
                  <a:srgbClr val="000000"/>
                </a:solidFill>
              </a:rPr>
              <a:t>CUDA™</a:t>
            </a:r>
            <a:r>
              <a:rPr lang="zh-CN" altLang="en-US" sz="1800" dirty="0">
                <a:solidFill>
                  <a:srgbClr val="000000"/>
                </a:solidFill>
              </a:rPr>
              <a:t>是一种由</a:t>
            </a:r>
            <a:r>
              <a:rPr lang="en-US" altLang="zh-CN" sz="1800" dirty="0">
                <a:solidFill>
                  <a:srgbClr val="000000"/>
                </a:solidFill>
              </a:rPr>
              <a:t>NVIDIA</a:t>
            </a:r>
            <a:r>
              <a:rPr lang="zh-CN" altLang="en-US" sz="1800" dirty="0">
                <a:solidFill>
                  <a:srgbClr val="000000"/>
                </a:solidFill>
              </a:rPr>
              <a:t>推出的通用并行计算架构，该架构使</a:t>
            </a:r>
            <a:r>
              <a:rPr lang="en-US" altLang="zh-CN" sz="1800" dirty="0">
                <a:solidFill>
                  <a:srgbClr val="000000"/>
                </a:solidFill>
              </a:rPr>
              <a:t>GPU</a:t>
            </a:r>
            <a:r>
              <a:rPr lang="zh-CN" altLang="en-US" sz="1800" dirty="0">
                <a:solidFill>
                  <a:srgbClr val="000000"/>
                </a:solidFill>
              </a:rPr>
              <a:t>能够解决通用的计算问题。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zh-CN" altLang="en-US" sz="1800" dirty="0">
                <a:solidFill>
                  <a:srgbClr val="000000"/>
                </a:solidFill>
              </a:rPr>
              <a:t>它提供了</a:t>
            </a:r>
            <a:r>
              <a:rPr lang="en-US" altLang="zh-CN" sz="1800" dirty="0">
                <a:solidFill>
                  <a:srgbClr val="000000"/>
                </a:solidFill>
              </a:rPr>
              <a:t>C/C++</a:t>
            </a:r>
            <a:r>
              <a:rPr lang="zh-CN" altLang="en-US" sz="1800" dirty="0">
                <a:solidFill>
                  <a:srgbClr val="000000"/>
                </a:solidFill>
              </a:rPr>
              <a:t>和</a:t>
            </a:r>
            <a:r>
              <a:rPr lang="en-US" altLang="zh-CN" sz="1800" dirty="0">
                <a:solidFill>
                  <a:srgbClr val="000000"/>
                </a:solidFill>
              </a:rPr>
              <a:t>FORTRAN</a:t>
            </a:r>
            <a:r>
              <a:rPr lang="zh-CN" altLang="en-US" sz="1800" dirty="0">
                <a:solidFill>
                  <a:srgbClr val="000000"/>
                </a:solidFill>
              </a:rPr>
              <a:t>等的应用编程接口，已经应用到</a:t>
            </a:r>
            <a:r>
              <a:rPr lang="en-US" altLang="zh-CN" sz="1800" dirty="0">
                <a:solidFill>
                  <a:srgbClr val="000000"/>
                </a:solidFill>
              </a:rPr>
              <a:t>UNIX</a:t>
            </a:r>
            <a:r>
              <a:rPr lang="zh-CN" altLang="en-US" sz="1800" dirty="0">
                <a:solidFill>
                  <a:srgbClr val="000000"/>
                </a:solidFill>
              </a:rPr>
              <a:t>、</a:t>
            </a:r>
            <a:r>
              <a:rPr lang="en-US" altLang="zh-CN" sz="1800" dirty="0">
                <a:solidFill>
                  <a:srgbClr val="000000"/>
                </a:solidFill>
              </a:rPr>
              <a:t>Windows NT</a:t>
            </a:r>
            <a:r>
              <a:rPr lang="zh-CN" altLang="en-US" sz="1800" dirty="0">
                <a:solidFill>
                  <a:srgbClr val="000000"/>
                </a:solidFill>
              </a:rPr>
              <a:t>等多种平台上。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</a:pPr>
            <a:endParaRPr lang="en-US" altLang="zh-CN" sz="18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rgbClr val="000000"/>
                </a:solidFill>
              </a:rPr>
              <a:t>编译：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CN" sz="1800" dirty="0">
                <a:solidFill>
                  <a:srgbClr val="000000"/>
                </a:solidFill>
              </a:rPr>
              <a:t>Windows</a:t>
            </a:r>
            <a:r>
              <a:rPr lang="zh-CN" altLang="en-US" sz="1800" dirty="0">
                <a:solidFill>
                  <a:srgbClr val="000000"/>
                </a:solidFill>
              </a:rPr>
              <a:t>下可直接使用</a:t>
            </a:r>
            <a:r>
              <a:rPr lang="en-US" altLang="zh-CN" sz="1800" dirty="0">
                <a:solidFill>
                  <a:srgbClr val="000000"/>
                </a:solidFill>
              </a:rPr>
              <a:t>Windows Microsoft Visual Studio</a:t>
            </a:r>
            <a:r>
              <a:rPr lang="zh-CN" altLang="en-US" sz="1800" dirty="0">
                <a:solidFill>
                  <a:srgbClr val="000000"/>
                </a:solidFill>
              </a:rPr>
              <a:t>等集成开发环境。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CN" sz="1800" dirty="0">
                <a:solidFill>
                  <a:srgbClr val="000000"/>
                </a:solidFill>
              </a:rPr>
              <a:t>Linux</a:t>
            </a:r>
            <a:r>
              <a:rPr lang="zh-CN" altLang="en-US" sz="1800" dirty="0">
                <a:solidFill>
                  <a:srgbClr val="000000"/>
                </a:solidFill>
              </a:rPr>
              <a:t>下编译：</a:t>
            </a:r>
            <a:r>
              <a:rPr lang="en-US" altLang="zh-CN" sz="1800" err="1">
                <a:solidFill>
                  <a:srgbClr val="000000"/>
                </a:solidFill>
              </a:rPr>
              <a:t>nvcc</a:t>
            </a:r>
            <a:r>
              <a:rPr lang="en-US" altLang="zh-CN" sz="1800">
                <a:solidFill>
                  <a:srgbClr val="000000"/>
                </a:solidFill>
              </a:rPr>
              <a:t> cuda.</a:t>
            </a:r>
            <a:r>
              <a:rPr lang="en-US" altLang="zh-CN" sz="1800" dirty="0">
                <a:solidFill>
                  <a:srgbClr val="000000"/>
                </a:solidFill>
              </a:rPr>
              <a:t>cu</a:t>
            </a:r>
            <a:r>
              <a:rPr lang="zh-CN" altLang="en-US" sz="1800" dirty="0">
                <a:solidFill>
                  <a:srgbClr val="000000"/>
                </a:solidFill>
              </a:rPr>
              <a:t>。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</a:pPr>
            <a:endParaRPr lang="en-US" altLang="zh-CN" sz="18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rgbClr val="000000"/>
                </a:solidFill>
              </a:rPr>
              <a:t>实验环境：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zh-CN" altLang="en-US" sz="1800" dirty="0">
                <a:solidFill>
                  <a:srgbClr val="000000"/>
                </a:solidFill>
              </a:rPr>
              <a:t>自己的笔记本 </a:t>
            </a:r>
            <a:r>
              <a:rPr lang="en-US" altLang="zh-CN" sz="1800" dirty="0">
                <a:solidFill>
                  <a:srgbClr val="000000"/>
                </a:solidFill>
              </a:rPr>
              <a:t>or</a:t>
            </a:r>
          </a:p>
          <a:p>
            <a:pPr lvl="1">
              <a:lnSpc>
                <a:spcPct val="80000"/>
              </a:lnSpc>
            </a:pPr>
            <a:r>
              <a:rPr lang="zh-CN" altLang="en-US" sz="1800" dirty="0">
                <a:solidFill>
                  <a:srgbClr val="000000"/>
                </a:solidFill>
              </a:rPr>
              <a:t>联系赵雅楠老师 </a:t>
            </a:r>
            <a:r>
              <a:rPr lang="en-US" altLang="zh-CN" sz="1800" dirty="0">
                <a:solidFill>
                  <a:srgbClr val="000000"/>
                </a:solidFill>
                <a:hlinkClick r:id="rId2"/>
              </a:rPr>
              <a:t>yananzh@ustc.edu.cn</a:t>
            </a:r>
            <a:r>
              <a:rPr lang="zh-CN" altLang="en-US" sz="1800" dirty="0">
                <a:solidFill>
                  <a:srgbClr val="000000"/>
                </a:solidFill>
              </a:rPr>
              <a:t>进行申请</a:t>
            </a:r>
            <a:r>
              <a:rPr lang="en-US" altLang="zh-CN" sz="1800" dirty="0">
                <a:solidFill>
                  <a:srgbClr val="000000"/>
                </a:solidFill>
              </a:rPr>
              <a:t>  </a:t>
            </a:r>
            <a:r>
              <a:rPr lang="zh-CN" altLang="en-US" sz="1800" dirty="0">
                <a:solidFill>
                  <a:srgbClr val="000000"/>
                </a:solidFill>
              </a:rPr>
              <a:t>邮件中附上</a:t>
            </a:r>
            <a:r>
              <a:rPr lang="zh-CN" altLang="en-US" sz="1800" dirty="0"/>
              <a:t>姓名、学号、邮箱、电话、用途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en-US" altLang="zh-CN" sz="1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页脚占位符 3">
            <a:extLst>
              <a:ext uri="{FF2B5EF4-FFF2-40B4-BE49-F238E27FC236}">
                <a16:creationId xmlns:a16="http://schemas.microsoft.com/office/drawing/2014/main" id="{48ECC9BC-C49B-4AC4-80B0-50FE7E2102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400">
                <a:solidFill>
                  <a:srgbClr val="000000"/>
                </a:solidFill>
                <a:ea typeface="创艺简黑体" pitchFamily="2" charset="-122"/>
              </a:rPr>
              <a:t>国家高性能计算中心（合肥）</a:t>
            </a: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6E92A19F-41CC-4B58-B8A0-DF9E0EFA47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实验</a:t>
            </a:r>
            <a:r>
              <a:rPr lang="en-US" altLang="zh-CN" sz="3600"/>
              <a:t>3: GPU</a:t>
            </a:r>
            <a:endParaRPr lang="zh-CN" altLang="en-US" sz="3600"/>
          </a:p>
        </p:txBody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8B39DE15-89D8-4132-B7E8-50BD44A215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8382000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rgbClr val="000000"/>
                </a:solidFill>
              </a:rPr>
              <a:t>Windows</a:t>
            </a:r>
            <a:r>
              <a:rPr lang="zh-CN" altLang="en-US" sz="2000" dirty="0">
                <a:solidFill>
                  <a:srgbClr val="000000"/>
                </a:solidFill>
              </a:rPr>
              <a:t>下安装：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zh-CN" altLang="en-US" sz="1800" dirty="0">
                <a:solidFill>
                  <a:srgbClr val="000000"/>
                </a:solidFill>
              </a:rPr>
              <a:t>在设备管理器中查看</a:t>
            </a:r>
            <a:r>
              <a:rPr lang="en-US" altLang="zh-CN" sz="1800" dirty="0">
                <a:solidFill>
                  <a:srgbClr val="000000"/>
                </a:solidFill>
              </a:rPr>
              <a:t>GPU</a:t>
            </a:r>
            <a:r>
              <a:rPr lang="zh-CN" altLang="en-US" sz="1800" dirty="0">
                <a:solidFill>
                  <a:srgbClr val="000000"/>
                </a:solidFill>
              </a:rPr>
              <a:t>是否支持</a:t>
            </a:r>
            <a:r>
              <a:rPr lang="en-US" altLang="zh-CN" sz="1800" dirty="0">
                <a:solidFill>
                  <a:srgbClr val="000000"/>
                </a:solidFill>
              </a:rPr>
              <a:t>CUDA</a:t>
            </a:r>
            <a:r>
              <a:rPr lang="zh-CN" altLang="en-US" sz="1800" dirty="0">
                <a:solidFill>
                  <a:srgbClr val="000000"/>
                </a:solidFill>
              </a:rPr>
              <a:t>。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zh-CN" altLang="en-US" sz="1800" dirty="0">
                <a:solidFill>
                  <a:srgbClr val="000000"/>
                </a:solidFill>
              </a:rPr>
              <a:t>在</a:t>
            </a:r>
            <a:r>
              <a:rPr lang="en-US" altLang="zh-CN" sz="1800" dirty="0">
                <a:solidFill>
                  <a:srgbClr val="000000"/>
                </a:solidFill>
              </a:rPr>
              <a:t>CUDA</a:t>
            </a:r>
            <a:r>
              <a:rPr lang="zh-CN" altLang="en-US" sz="1800" dirty="0">
                <a:solidFill>
                  <a:srgbClr val="000000"/>
                </a:solidFill>
              </a:rPr>
              <a:t>下载页面选择合适的系统平台，下载对应的开发包。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zh-CN" altLang="en-US" sz="1800" dirty="0">
                <a:solidFill>
                  <a:srgbClr val="000000"/>
                </a:solidFill>
              </a:rPr>
              <a:t>安装开发包，需要预先安装</a:t>
            </a:r>
            <a:r>
              <a:rPr lang="en-US" altLang="zh-CN" sz="1800" dirty="0">
                <a:solidFill>
                  <a:srgbClr val="000000"/>
                </a:solidFill>
              </a:rPr>
              <a:t>Visual Studio 2010 </a:t>
            </a:r>
            <a:r>
              <a:rPr lang="zh-CN" altLang="en-US" sz="1800" dirty="0">
                <a:solidFill>
                  <a:srgbClr val="000000"/>
                </a:solidFill>
              </a:rPr>
              <a:t>或者更高版本。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zh-CN" altLang="en-US" sz="1800" dirty="0">
                <a:solidFill>
                  <a:srgbClr val="000000"/>
                </a:solidFill>
              </a:rPr>
              <a:t>验证安装，打开命令提示框，输入命令</a:t>
            </a:r>
            <a:r>
              <a:rPr lang="en-US" altLang="zh-CN" sz="1800" dirty="0" err="1">
                <a:solidFill>
                  <a:srgbClr val="000000"/>
                </a:solidFill>
              </a:rPr>
              <a:t>nvcc</a:t>
            </a:r>
            <a:r>
              <a:rPr lang="en-US" altLang="zh-CN" sz="1800" dirty="0">
                <a:solidFill>
                  <a:srgbClr val="000000"/>
                </a:solidFill>
              </a:rPr>
              <a:t> – V</a:t>
            </a:r>
            <a:r>
              <a:rPr lang="zh-CN" altLang="en-US" sz="1800" dirty="0">
                <a:solidFill>
                  <a:srgbClr val="000000"/>
                </a:solidFill>
              </a:rPr>
              <a:t>。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marL="457200" lvl="1" indent="0">
              <a:lnSpc>
                <a:spcPct val="80000"/>
              </a:lnSpc>
              <a:buNone/>
            </a:pPr>
            <a:endParaRPr lang="en-US" altLang="zh-CN" sz="18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rgbClr val="000000"/>
                </a:solidFill>
              </a:rPr>
              <a:t>Windows</a:t>
            </a:r>
            <a:r>
              <a:rPr lang="zh-CN" altLang="en-US" sz="2000" dirty="0">
                <a:solidFill>
                  <a:srgbClr val="000000"/>
                </a:solidFill>
              </a:rPr>
              <a:t>下创建及调试：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zh-CN" altLang="en-US" sz="1800" dirty="0">
                <a:solidFill>
                  <a:srgbClr val="000000"/>
                </a:solidFill>
              </a:rPr>
              <a:t>新建项目</a:t>
            </a:r>
            <a:r>
              <a:rPr lang="en-US" altLang="zh-CN" sz="1800" dirty="0">
                <a:solidFill>
                  <a:srgbClr val="000000"/>
                </a:solidFill>
              </a:rPr>
              <a:t>-CUDA 7.0 Runtime</a:t>
            </a:r>
            <a:r>
              <a:rPr lang="zh-CN" altLang="en-US" sz="1800" dirty="0">
                <a:solidFill>
                  <a:srgbClr val="000000"/>
                </a:solidFill>
              </a:rPr>
              <a:t>。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zh-CN" altLang="en-US" sz="1800" dirty="0">
                <a:solidFill>
                  <a:srgbClr val="000000"/>
                </a:solidFill>
              </a:rPr>
              <a:t>调试：使用</a:t>
            </a:r>
            <a:r>
              <a:rPr lang="en-US" altLang="zh-CN" sz="1800" dirty="0" err="1">
                <a:solidFill>
                  <a:srgbClr val="000000"/>
                </a:solidFill>
              </a:rPr>
              <a:t>Nsight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zh-CN" altLang="en-US" sz="1800" dirty="0">
                <a:solidFill>
                  <a:srgbClr val="000000"/>
                </a:solidFill>
              </a:rPr>
              <a:t>进行调试：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           </a:t>
            </a:r>
            <a:r>
              <a:rPr lang="en-US" altLang="zh-CN" sz="1800" dirty="0" err="1">
                <a:solidFill>
                  <a:srgbClr val="000000"/>
                </a:solidFill>
              </a:rPr>
              <a:t>Nsight</a:t>
            </a:r>
            <a:r>
              <a:rPr lang="en-US" altLang="zh-CN" sz="1800" dirty="0">
                <a:solidFill>
                  <a:srgbClr val="000000"/>
                </a:solidFill>
              </a:rPr>
              <a:t>-&gt;start CUDA debugging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altLang="zh-CN" sz="18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</a:pPr>
            <a:endParaRPr lang="en-US" altLang="zh-CN" sz="18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</a:pPr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5" name="图片 3">
            <a:extLst>
              <a:ext uri="{FF2B5EF4-FFF2-40B4-BE49-F238E27FC236}">
                <a16:creationId xmlns:a16="http://schemas.microsoft.com/office/drawing/2014/main" id="{5D2097C7-507C-4FFD-A975-682736CF7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735" y="3429000"/>
            <a:ext cx="254317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页脚占位符 3">
            <a:extLst>
              <a:ext uri="{FF2B5EF4-FFF2-40B4-BE49-F238E27FC236}">
                <a16:creationId xmlns:a16="http://schemas.microsoft.com/office/drawing/2014/main" id="{6C23DB18-D6E2-4DC1-88BF-696F7CAE04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400">
                <a:solidFill>
                  <a:srgbClr val="000000"/>
                </a:solidFill>
                <a:ea typeface="创艺简黑体" pitchFamily="2" charset="-122"/>
              </a:rPr>
              <a:t>国家高性能计算中心（合肥）</a:t>
            </a: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FD0B7D32-6ADD-43B3-980C-B0B1CD4630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实验</a:t>
            </a:r>
            <a:r>
              <a:rPr lang="en-US" altLang="zh-CN" sz="3600"/>
              <a:t>3: GPU</a:t>
            </a:r>
            <a:endParaRPr lang="zh-CN" altLang="en-US" sz="3600"/>
          </a:p>
        </p:txBody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8CF8DEC9-13A4-44CE-A038-87160F5EFF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8382000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000">
                <a:solidFill>
                  <a:srgbClr val="000000"/>
                </a:solidFill>
              </a:rPr>
              <a:t>实验题目：</a:t>
            </a:r>
            <a:endParaRPr lang="en-US" altLang="zh-CN" sz="200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zh-CN" altLang="en-US" sz="1800">
                <a:solidFill>
                  <a:srgbClr val="000000"/>
                </a:solidFill>
              </a:rPr>
              <a:t>向量加法。定义</a:t>
            </a:r>
            <a:r>
              <a:rPr lang="en-US" altLang="zh-CN" sz="1800">
                <a:solidFill>
                  <a:srgbClr val="000000"/>
                </a:solidFill>
              </a:rPr>
              <a:t>A,B</a:t>
            </a:r>
            <a:r>
              <a:rPr lang="zh-CN" altLang="en-US" sz="1800">
                <a:solidFill>
                  <a:srgbClr val="000000"/>
                </a:solidFill>
              </a:rPr>
              <a:t>两个一维数组，编写</a:t>
            </a:r>
            <a:r>
              <a:rPr lang="en-US" altLang="zh-CN" sz="1800">
                <a:solidFill>
                  <a:srgbClr val="000000"/>
                </a:solidFill>
              </a:rPr>
              <a:t>GPU</a:t>
            </a:r>
            <a:r>
              <a:rPr lang="zh-CN" altLang="en-US" sz="1800">
                <a:solidFill>
                  <a:srgbClr val="000000"/>
                </a:solidFill>
              </a:rPr>
              <a:t>程序将</a:t>
            </a:r>
            <a:r>
              <a:rPr lang="en-US" altLang="zh-CN" sz="1800">
                <a:solidFill>
                  <a:srgbClr val="000000"/>
                </a:solidFill>
              </a:rPr>
              <a:t>A</a:t>
            </a:r>
            <a:r>
              <a:rPr lang="zh-CN" altLang="en-US" sz="1800">
                <a:solidFill>
                  <a:srgbClr val="000000"/>
                </a:solidFill>
              </a:rPr>
              <a:t>和</a:t>
            </a:r>
            <a:r>
              <a:rPr lang="en-US" altLang="zh-CN" sz="1800">
                <a:solidFill>
                  <a:srgbClr val="000000"/>
                </a:solidFill>
              </a:rPr>
              <a:t>B</a:t>
            </a:r>
            <a:r>
              <a:rPr lang="zh-CN" altLang="en-US" sz="1800">
                <a:solidFill>
                  <a:srgbClr val="000000"/>
                </a:solidFill>
              </a:rPr>
              <a:t>对应项相加，将结果保存在数组</a:t>
            </a:r>
            <a:r>
              <a:rPr lang="en-US" altLang="zh-CN" sz="1800">
                <a:solidFill>
                  <a:srgbClr val="000000"/>
                </a:solidFill>
              </a:rPr>
              <a:t>C</a:t>
            </a:r>
            <a:r>
              <a:rPr lang="zh-CN" altLang="en-US" sz="1800">
                <a:solidFill>
                  <a:srgbClr val="000000"/>
                </a:solidFill>
              </a:rPr>
              <a:t>中。分别测试数组规模为</a:t>
            </a:r>
            <a:r>
              <a:rPr lang="en-US" altLang="zh-CN" sz="1800">
                <a:solidFill>
                  <a:srgbClr val="000000"/>
                </a:solidFill>
              </a:rPr>
              <a:t>10W</a:t>
            </a:r>
            <a:r>
              <a:rPr lang="zh-CN" altLang="en-US" sz="1800">
                <a:solidFill>
                  <a:srgbClr val="000000"/>
                </a:solidFill>
              </a:rPr>
              <a:t>、</a:t>
            </a:r>
            <a:r>
              <a:rPr lang="en-US" altLang="zh-CN" sz="1800">
                <a:solidFill>
                  <a:srgbClr val="000000"/>
                </a:solidFill>
              </a:rPr>
              <a:t>20W</a:t>
            </a:r>
            <a:r>
              <a:rPr lang="zh-CN" altLang="en-US" sz="1800">
                <a:solidFill>
                  <a:srgbClr val="000000"/>
                </a:solidFill>
              </a:rPr>
              <a:t>、</a:t>
            </a:r>
            <a:r>
              <a:rPr lang="en-US" altLang="zh-CN" sz="1800">
                <a:solidFill>
                  <a:srgbClr val="000000"/>
                </a:solidFill>
              </a:rPr>
              <a:t>100W</a:t>
            </a:r>
            <a:r>
              <a:rPr lang="zh-CN" altLang="en-US" sz="1800">
                <a:solidFill>
                  <a:srgbClr val="000000"/>
                </a:solidFill>
              </a:rPr>
              <a:t>、</a:t>
            </a:r>
            <a:r>
              <a:rPr lang="en-US" altLang="zh-CN" sz="1800">
                <a:solidFill>
                  <a:srgbClr val="000000"/>
                </a:solidFill>
              </a:rPr>
              <a:t>200W</a:t>
            </a:r>
            <a:r>
              <a:rPr lang="zh-CN" altLang="en-US" sz="1800">
                <a:solidFill>
                  <a:srgbClr val="000000"/>
                </a:solidFill>
              </a:rPr>
              <a:t>、</a:t>
            </a:r>
            <a:r>
              <a:rPr lang="en-US" altLang="zh-CN" sz="1800">
                <a:solidFill>
                  <a:srgbClr val="000000"/>
                </a:solidFill>
              </a:rPr>
              <a:t>1000W</a:t>
            </a:r>
            <a:r>
              <a:rPr lang="zh-CN" altLang="en-US" sz="1800">
                <a:solidFill>
                  <a:srgbClr val="000000"/>
                </a:solidFill>
              </a:rPr>
              <a:t>、</a:t>
            </a:r>
            <a:r>
              <a:rPr lang="en-US" altLang="zh-CN" sz="1800">
                <a:solidFill>
                  <a:srgbClr val="000000"/>
                </a:solidFill>
              </a:rPr>
              <a:t>2000W</a:t>
            </a:r>
            <a:r>
              <a:rPr lang="zh-CN" altLang="en-US" sz="1800">
                <a:solidFill>
                  <a:srgbClr val="000000"/>
                </a:solidFill>
              </a:rPr>
              <a:t>时其与</a:t>
            </a:r>
            <a:r>
              <a:rPr lang="en-US" altLang="zh-CN" sz="1800">
                <a:solidFill>
                  <a:srgbClr val="000000"/>
                </a:solidFill>
              </a:rPr>
              <a:t>CPU</a:t>
            </a:r>
            <a:r>
              <a:rPr lang="zh-CN" altLang="en-US" sz="1800">
                <a:solidFill>
                  <a:srgbClr val="000000"/>
                </a:solidFill>
              </a:rPr>
              <a:t>加法的运行时间之比。</a:t>
            </a:r>
          </a:p>
          <a:p>
            <a:pPr lvl="1">
              <a:lnSpc>
                <a:spcPct val="80000"/>
              </a:lnSpc>
            </a:pPr>
            <a:r>
              <a:rPr lang="zh-CN" altLang="en-US" sz="1800">
                <a:solidFill>
                  <a:srgbClr val="000000"/>
                </a:solidFill>
              </a:rPr>
              <a:t>矩阵乘法。定义</a:t>
            </a:r>
            <a:r>
              <a:rPr lang="en-US" altLang="zh-CN" sz="1800">
                <a:solidFill>
                  <a:srgbClr val="000000"/>
                </a:solidFill>
              </a:rPr>
              <a:t>A</a:t>
            </a:r>
            <a:r>
              <a:rPr lang="zh-CN" altLang="en-US" sz="1800">
                <a:solidFill>
                  <a:srgbClr val="000000"/>
                </a:solidFill>
              </a:rPr>
              <a:t>，</a:t>
            </a:r>
            <a:r>
              <a:rPr lang="en-US" altLang="zh-CN" sz="1800">
                <a:solidFill>
                  <a:srgbClr val="000000"/>
                </a:solidFill>
              </a:rPr>
              <a:t>B </a:t>
            </a:r>
            <a:r>
              <a:rPr lang="zh-CN" altLang="en-US" sz="1800">
                <a:solidFill>
                  <a:srgbClr val="000000"/>
                </a:solidFill>
              </a:rPr>
              <a:t>两个二维数组。使用</a:t>
            </a:r>
            <a:r>
              <a:rPr lang="en-US" altLang="zh-CN" sz="1800">
                <a:solidFill>
                  <a:srgbClr val="000000"/>
                </a:solidFill>
              </a:rPr>
              <a:t>GPU </a:t>
            </a:r>
            <a:r>
              <a:rPr lang="zh-CN" altLang="en-US" sz="1800">
                <a:solidFill>
                  <a:srgbClr val="000000"/>
                </a:solidFill>
              </a:rPr>
              <a:t>实现矩阵乘法。并对比串行程序，给出加速比。</a:t>
            </a:r>
          </a:p>
          <a:p>
            <a:pPr lvl="1">
              <a:lnSpc>
                <a:spcPct val="80000"/>
              </a:lnSpc>
            </a:pPr>
            <a:endParaRPr lang="en-US" altLang="zh-CN" sz="180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</a:pPr>
            <a:endParaRPr lang="zh-CN" altLang="en-US" sz="180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40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sz="2000">
                <a:solidFill>
                  <a:srgbClr val="000000"/>
                </a:solidFill>
              </a:rPr>
              <a:t>示例：</a:t>
            </a:r>
            <a:endParaRPr lang="en-US" altLang="zh-CN" sz="200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CN" sz="1800">
                <a:solidFill>
                  <a:srgbClr val="000000"/>
                </a:solidFill>
              </a:rPr>
              <a:t>GPU</a:t>
            </a:r>
            <a:r>
              <a:rPr lang="zh-CN" altLang="en-US" sz="1800">
                <a:solidFill>
                  <a:srgbClr val="000000"/>
                </a:solidFill>
              </a:rPr>
              <a:t>上的矩阵乘法。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页脚占位符 3">
            <a:extLst>
              <a:ext uri="{FF2B5EF4-FFF2-40B4-BE49-F238E27FC236}">
                <a16:creationId xmlns:a16="http://schemas.microsoft.com/office/drawing/2014/main" id="{D5F66488-A425-4C06-BADD-4AE0F154D9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400">
                <a:solidFill>
                  <a:srgbClr val="000000"/>
                </a:solidFill>
                <a:ea typeface="创艺简黑体" pitchFamily="2" charset="-122"/>
              </a:rPr>
              <a:t>国家高性能计算中心（合肥）</a:t>
            </a: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9ABC0B06-4ED7-4A07-B749-97B831DFC6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实例</a:t>
            </a:r>
            <a:r>
              <a:rPr lang="en-US" altLang="zh-CN" sz="3600"/>
              <a:t>: GPU</a:t>
            </a:r>
            <a:r>
              <a:rPr lang="zh-CN" altLang="en-US" sz="3600"/>
              <a:t>上矩阵乘法</a:t>
            </a:r>
          </a:p>
        </p:txBody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B47BFBC1-76C1-41D6-8D2D-B054B02D67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0550" y="1447800"/>
            <a:ext cx="8382000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rgbClr val="000000"/>
                </a:solidFill>
              </a:rPr>
              <a:t>GPU</a:t>
            </a:r>
            <a:r>
              <a:rPr lang="zh-CN" altLang="en-US" sz="2000" dirty="0">
                <a:solidFill>
                  <a:srgbClr val="000000"/>
                </a:solidFill>
              </a:rPr>
              <a:t>上矩阵乘法：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zh-CN" altLang="en-US" sz="1800" dirty="0">
                <a:solidFill>
                  <a:srgbClr val="000000"/>
                </a:solidFill>
              </a:rPr>
              <a:t>每一个线程计算</a:t>
            </a:r>
            <a:r>
              <a:rPr lang="en-US" altLang="zh-CN" sz="1800" dirty="0">
                <a:solidFill>
                  <a:srgbClr val="000000"/>
                </a:solidFill>
              </a:rPr>
              <a:t>C</a:t>
            </a:r>
            <a:r>
              <a:rPr lang="zh-CN" altLang="en-US" sz="1800" dirty="0">
                <a:solidFill>
                  <a:srgbClr val="000000"/>
                </a:solidFill>
              </a:rPr>
              <a:t>矩阵中的一个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   </a:t>
            </a:r>
            <a:r>
              <a:rPr lang="zh-CN" altLang="en-US" sz="1800" dirty="0">
                <a:solidFill>
                  <a:srgbClr val="000000"/>
                </a:solidFill>
              </a:rPr>
              <a:t>元素。</a:t>
            </a:r>
          </a:p>
          <a:p>
            <a:pPr lvl="1">
              <a:lnSpc>
                <a:spcPct val="80000"/>
              </a:lnSpc>
            </a:pPr>
            <a:r>
              <a:rPr lang="zh-CN" altLang="en-US" sz="1800" dirty="0">
                <a:solidFill>
                  <a:srgbClr val="000000"/>
                </a:solidFill>
              </a:rPr>
              <a:t>每一个线程从全局存储器读入</a:t>
            </a:r>
            <a:r>
              <a:rPr lang="en-US" altLang="zh-CN" sz="1800" dirty="0">
                <a:solidFill>
                  <a:srgbClr val="000000"/>
                </a:solidFill>
              </a:rPr>
              <a:t>A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   </a:t>
            </a:r>
            <a:r>
              <a:rPr lang="zh-CN" altLang="en-US" sz="1800" dirty="0">
                <a:solidFill>
                  <a:srgbClr val="000000"/>
                </a:solidFill>
              </a:rPr>
              <a:t>矩阵的一行和</a:t>
            </a:r>
            <a:r>
              <a:rPr lang="en-US" altLang="zh-CN" sz="1800" dirty="0">
                <a:solidFill>
                  <a:srgbClr val="000000"/>
                </a:solidFill>
              </a:rPr>
              <a:t>B</a:t>
            </a:r>
            <a:r>
              <a:rPr lang="zh-CN" altLang="en-US" sz="1800" dirty="0">
                <a:solidFill>
                  <a:srgbClr val="000000"/>
                </a:solidFill>
              </a:rPr>
              <a:t>矩阵的一列。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CN" sz="1800" dirty="0">
                <a:solidFill>
                  <a:srgbClr val="000000"/>
                </a:solidFill>
              </a:rPr>
              <a:t>A</a:t>
            </a:r>
            <a:r>
              <a:rPr lang="zh-CN" altLang="en-US" sz="1800" dirty="0">
                <a:solidFill>
                  <a:srgbClr val="000000"/>
                </a:solidFill>
              </a:rPr>
              <a:t>矩阵和</a:t>
            </a:r>
            <a:r>
              <a:rPr lang="en-US" altLang="zh-CN" sz="1800" dirty="0">
                <a:solidFill>
                  <a:srgbClr val="000000"/>
                </a:solidFill>
              </a:rPr>
              <a:t>B</a:t>
            </a:r>
            <a:r>
              <a:rPr lang="zh-CN" altLang="en-US" sz="1800" dirty="0">
                <a:solidFill>
                  <a:srgbClr val="000000"/>
                </a:solidFill>
              </a:rPr>
              <a:t>矩阵中每个元素都被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   </a:t>
            </a:r>
            <a:r>
              <a:rPr lang="zh-CN" altLang="en-US" sz="1800" dirty="0">
                <a:solidFill>
                  <a:srgbClr val="000000"/>
                </a:solidFill>
              </a:rPr>
              <a:t>访问</a:t>
            </a:r>
            <a:r>
              <a:rPr lang="en-US" altLang="zh-CN" sz="1800" dirty="0">
                <a:solidFill>
                  <a:srgbClr val="000000"/>
                </a:solidFill>
              </a:rPr>
              <a:t>N =BLOCK_SIZE</a:t>
            </a:r>
            <a:r>
              <a:rPr lang="zh-CN" altLang="en-US" sz="1800" dirty="0">
                <a:solidFill>
                  <a:srgbClr val="000000"/>
                </a:solidFill>
              </a:rPr>
              <a:t>次。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4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endParaRPr lang="en-US" altLang="zh-CN" sz="14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200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200" dirty="0">
              <a:solidFill>
                <a:srgbClr val="000000"/>
              </a:solidFill>
            </a:endParaRPr>
          </a:p>
        </p:txBody>
      </p:sp>
      <p:pic>
        <p:nvPicPr>
          <p:cNvPr id="78853" name="图片 4">
            <a:extLst>
              <a:ext uri="{FF2B5EF4-FFF2-40B4-BE49-F238E27FC236}">
                <a16:creationId xmlns:a16="http://schemas.microsoft.com/office/drawing/2014/main" id="{EE269CEC-560F-4B02-8B91-C4CC44A87A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744663"/>
            <a:ext cx="3962400" cy="452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页脚占位符 3">
            <a:extLst>
              <a:ext uri="{FF2B5EF4-FFF2-40B4-BE49-F238E27FC236}">
                <a16:creationId xmlns:a16="http://schemas.microsoft.com/office/drawing/2014/main" id="{C0A1A3D7-9D72-4261-BB31-CA8E3D7ABB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400" dirty="0">
                <a:solidFill>
                  <a:srgbClr val="000000"/>
                </a:solidFill>
                <a:ea typeface="创艺简黑体" pitchFamily="2" charset="-122"/>
              </a:rPr>
              <a:t>国家高性能计算中心（合肥）</a:t>
            </a: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3BB189F1-22B4-4683-A08B-2935D9D210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实例</a:t>
            </a:r>
            <a:r>
              <a:rPr lang="en-US" altLang="zh-CN" sz="3600"/>
              <a:t>: GPU</a:t>
            </a:r>
            <a:r>
              <a:rPr lang="zh-CN" altLang="en-US" sz="3600"/>
              <a:t>上矩阵乘法</a:t>
            </a:r>
          </a:p>
        </p:txBody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8D9380B5-7989-41E8-BF80-E74C716811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0550" y="1447800"/>
            <a:ext cx="8382000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rgbClr val="000000"/>
                </a:solidFill>
              </a:rPr>
              <a:t>GPU</a:t>
            </a:r>
            <a:r>
              <a:rPr lang="zh-CN" altLang="en-US" sz="2000" dirty="0">
                <a:solidFill>
                  <a:srgbClr val="000000"/>
                </a:solidFill>
              </a:rPr>
              <a:t>上矩阵乘法</a:t>
            </a:r>
            <a:r>
              <a:rPr lang="en-US" altLang="zh-CN" sz="2000" dirty="0">
                <a:solidFill>
                  <a:srgbClr val="000000"/>
                </a:solidFill>
              </a:rPr>
              <a:t>(</a:t>
            </a:r>
            <a:r>
              <a:rPr lang="zh-CN" altLang="en-US" sz="2000" dirty="0">
                <a:solidFill>
                  <a:srgbClr val="000000"/>
                </a:solidFill>
              </a:rPr>
              <a:t>主机端函数</a:t>
            </a:r>
            <a:r>
              <a:rPr lang="en-US" altLang="zh-CN" sz="2000" dirty="0">
                <a:solidFill>
                  <a:srgbClr val="000000"/>
                </a:solidFill>
              </a:rPr>
              <a:t>)</a:t>
            </a:r>
            <a:r>
              <a:rPr lang="zh-CN" altLang="en-US" sz="2000" dirty="0">
                <a:solidFill>
                  <a:srgbClr val="000000"/>
                </a:solidFill>
              </a:rPr>
              <a:t>：</a:t>
            </a:r>
            <a:endParaRPr lang="en-US" altLang="zh-CN" sz="1400" dirty="0">
              <a:solidFill>
                <a:srgbClr val="000000"/>
              </a:solidFill>
            </a:endParaRP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solidFill>
                  <a:srgbClr val="000000"/>
                </a:solidFill>
              </a:rPr>
              <a:t>#include &lt;</a:t>
            </a:r>
            <a:r>
              <a:rPr lang="en-US" altLang="zh-CN" sz="1200" dirty="0" err="1">
                <a:solidFill>
                  <a:srgbClr val="000000"/>
                </a:solidFill>
              </a:rPr>
              <a:t>stdio.h</a:t>
            </a:r>
            <a:r>
              <a:rPr lang="en-US" altLang="zh-CN" sz="1200" dirty="0">
                <a:solidFill>
                  <a:srgbClr val="000000"/>
                </a:solidFill>
              </a:rPr>
              <a:t>&gt;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solidFill>
                  <a:srgbClr val="000000"/>
                </a:solidFill>
              </a:rPr>
              <a:t>#include &lt;</a:t>
            </a:r>
            <a:r>
              <a:rPr lang="en-US" altLang="zh-CN" sz="1200" dirty="0" err="1">
                <a:solidFill>
                  <a:srgbClr val="000000"/>
                </a:solidFill>
              </a:rPr>
              <a:t>stdlib.h</a:t>
            </a:r>
            <a:r>
              <a:rPr lang="en-US" altLang="zh-CN" sz="1200" dirty="0">
                <a:solidFill>
                  <a:srgbClr val="000000"/>
                </a:solidFill>
              </a:rPr>
              <a:t>&gt;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solidFill>
                  <a:srgbClr val="000000"/>
                </a:solidFill>
              </a:rPr>
              <a:t>#include &lt;</a:t>
            </a:r>
            <a:r>
              <a:rPr lang="en-US" altLang="zh-CN" sz="1200" dirty="0" err="1">
                <a:solidFill>
                  <a:srgbClr val="000000"/>
                </a:solidFill>
              </a:rPr>
              <a:t>time.h</a:t>
            </a:r>
            <a:r>
              <a:rPr lang="en-US" altLang="zh-CN" sz="1200" dirty="0">
                <a:solidFill>
                  <a:srgbClr val="000000"/>
                </a:solidFill>
              </a:rPr>
              <a:t>&gt;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200" dirty="0">
              <a:solidFill>
                <a:srgbClr val="000000"/>
              </a:solidFill>
            </a:endParaRP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solidFill>
                  <a:srgbClr val="000000"/>
                </a:solidFill>
              </a:rPr>
              <a:t>//CUDA </a:t>
            </a:r>
            <a:r>
              <a:rPr lang="en-US" altLang="zh-CN" sz="1200" dirty="0" err="1">
                <a:solidFill>
                  <a:srgbClr val="000000"/>
                </a:solidFill>
              </a:rPr>
              <a:t>RunTime</a:t>
            </a:r>
            <a:r>
              <a:rPr lang="en-US" altLang="zh-CN" sz="1200" dirty="0">
                <a:solidFill>
                  <a:srgbClr val="000000"/>
                </a:solidFill>
              </a:rPr>
              <a:t> API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solidFill>
                  <a:srgbClr val="000000"/>
                </a:solidFill>
              </a:rPr>
              <a:t>#include &lt;</a:t>
            </a:r>
            <a:r>
              <a:rPr lang="en-US" altLang="zh-CN" sz="1200" dirty="0" err="1">
                <a:solidFill>
                  <a:srgbClr val="000000"/>
                </a:solidFill>
              </a:rPr>
              <a:t>cuda_runtime.h</a:t>
            </a:r>
            <a:r>
              <a:rPr lang="en-US" altLang="zh-CN" sz="1200" dirty="0">
                <a:solidFill>
                  <a:srgbClr val="000000"/>
                </a:solidFill>
              </a:rPr>
              <a:t>&gt;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solidFill>
                  <a:srgbClr val="000000"/>
                </a:solidFill>
              </a:rPr>
              <a:t>//</a:t>
            </a:r>
            <a:r>
              <a:rPr lang="zh-CN" altLang="en-US" sz="1200" dirty="0">
                <a:solidFill>
                  <a:srgbClr val="000000"/>
                </a:solidFill>
              </a:rPr>
              <a:t>单个</a:t>
            </a:r>
            <a:r>
              <a:rPr lang="en-US" altLang="zh-CN" sz="1200" dirty="0">
                <a:solidFill>
                  <a:srgbClr val="000000"/>
                </a:solidFill>
              </a:rPr>
              <a:t>block</a:t>
            </a:r>
            <a:r>
              <a:rPr lang="zh-CN" altLang="en-US" sz="1200" dirty="0">
                <a:solidFill>
                  <a:srgbClr val="000000"/>
                </a:solidFill>
              </a:rPr>
              <a:t>大小</a:t>
            </a:r>
            <a:endParaRPr lang="en-US" altLang="zh-CN" sz="1200" dirty="0">
              <a:solidFill>
                <a:srgbClr val="000000"/>
              </a:solidFill>
            </a:endParaRP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solidFill>
                  <a:srgbClr val="000000"/>
                </a:solidFill>
              </a:rPr>
              <a:t>#define THREAD_NUM 256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solidFill>
                  <a:srgbClr val="000000"/>
                </a:solidFill>
              </a:rPr>
              <a:t>///</a:t>
            </a:r>
            <a:r>
              <a:rPr lang="zh-CN" altLang="en-US" sz="1200" dirty="0">
                <a:solidFill>
                  <a:srgbClr val="000000"/>
                </a:solidFill>
              </a:rPr>
              <a:t>矩阵大小</a:t>
            </a:r>
            <a:endParaRPr lang="en-US" altLang="zh-CN" sz="1200" dirty="0">
              <a:solidFill>
                <a:srgbClr val="000000"/>
              </a:solidFill>
            </a:endParaRP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solidFill>
                  <a:srgbClr val="000000"/>
                </a:solidFill>
              </a:rPr>
              <a:t>#define MATRIX_SIZE 1000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solidFill>
                  <a:srgbClr val="000000"/>
                </a:solidFill>
              </a:rPr>
              <a:t>///block</a:t>
            </a:r>
            <a:r>
              <a:rPr lang="zh-CN" altLang="en-US" sz="1200" dirty="0">
                <a:solidFill>
                  <a:srgbClr val="000000"/>
                </a:solidFill>
              </a:rPr>
              <a:t>个数</a:t>
            </a:r>
            <a:endParaRPr lang="en-US" altLang="zh-CN" sz="1200" dirty="0">
              <a:solidFill>
                <a:srgbClr val="000000"/>
              </a:solidFill>
            </a:endParaRP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solidFill>
                  <a:srgbClr val="000000"/>
                </a:solidFill>
              </a:rPr>
              <a:t>int </a:t>
            </a:r>
            <a:r>
              <a:rPr lang="en-US" altLang="zh-CN" sz="1200" dirty="0" err="1">
                <a:solidFill>
                  <a:srgbClr val="000000"/>
                </a:solidFill>
              </a:rPr>
              <a:t>blocks_num</a:t>
            </a:r>
            <a:r>
              <a:rPr lang="en-US" altLang="zh-CN" sz="1200" dirty="0">
                <a:solidFill>
                  <a:srgbClr val="000000"/>
                </a:solidFill>
              </a:rPr>
              <a:t> = (MATRIX_SIZE + THREAD_NUM - 1) / THREAD_NUM;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200" dirty="0">
              <a:solidFill>
                <a:srgbClr val="000000"/>
              </a:solidFill>
            </a:endParaRP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 dirty="0"/>
              <a:t>int main() {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solidFill>
                  <a:srgbClr val="000000"/>
                </a:solidFill>
              </a:rPr>
              <a:t>    //</a:t>
            </a:r>
            <a:r>
              <a:rPr lang="zh-CN" altLang="en-US" sz="1200" dirty="0">
                <a:solidFill>
                  <a:srgbClr val="000000"/>
                </a:solidFill>
              </a:rPr>
              <a:t>定义矩阵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200" dirty="0">
                <a:solidFill>
                  <a:srgbClr val="000000"/>
                </a:solidFill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</a:rPr>
              <a:t>float *a, *b, *c, *d;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solidFill>
                  <a:srgbClr val="000000"/>
                </a:solidFill>
              </a:rPr>
              <a:t>    int n = MATRIX_SIZE;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solidFill>
                  <a:srgbClr val="000000"/>
                </a:solidFill>
              </a:rPr>
              <a:t>    //</a:t>
            </a:r>
            <a:r>
              <a:rPr lang="zh-CN" altLang="en-US" sz="1200" dirty="0">
                <a:solidFill>
                  <a:srgbClr val="000000"/>
                </a:solidFill>
              </a:rPr>
              <a:t>分配主机端内存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200" dirty="0">
                <a:solidFill>
                  <a:srgbClr val="000000"/>
                </a:solidFill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</a:rPr>
              <a:t>a = (float*)malloc(</a:t>
            </a:r>
            <a:r>
              <a:rPr lang="en-US" altLang="zh-CN" sz="1200" dirty="0" err="1">
                <a:solidFill>
                  <a:srgbClr val="000000"/>
                </a:solidFill>
              </a:rPr>
              <a:t>sizeof</a:t>
            </a:r>
            <a:r>
              <a:rPr lang="en-US" altLang="zh-CN" sz="1200" dirty="0">
                <a:solidFill>
                  <a:srgbClr val="000000"/>
                </a:solidFill>
              </a:rPr>
              <a:t>(float)* n * n); 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solidFill>
                  <a:srgbClr val="000000"/>
                </a:solidFill>
              </a:rPr>
              <a:t>    b = (float*)malloc(</a:t>
            </a:r>
            <a:r>
              <a:rPr lang="en-US" altLang="zh-CN" sz="1200" dirty="0" err="1">
                <a:solidFill>
                  <a:srgbClr val="000000"/>
                </a:solidFill>
              </a:rPr>
              <a:t>sizeof</a:t>
            </a:r>
            <a:r>
              <a:rPr lang="en-US" altLang="zh-CN" sz="1200" dirty="0">
                <a:solidFill>
                  <a:srgbClr val="000000"/>
                </a:solidFill>
              </a:rPr>
              <a:t>(float)* n * n); 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solidFill>
                  <a:srgbClr val="000000"/>
                </a:solidFill>
              </a:rPr>
              <a:t>    c = (float*)malloc(</a:t>
            </a:r>
            <a:r>
              <a:rPr lang="en-US" altLang="zh-CN" sz="1200" dirty="0" err="1">
                <a:solidFill>
                  <a:srgbClr val="000000"/>
                </a:solidFill>
              </a:rPr>
              <a:t>sizeof</a:t>
            </a:r>
            <a:r>
              <a:rPr lang="en-US" altLang="zh-CN" sz="1200" dirty="0">
                <a:solidFill>
                  <a:srgbClr val="000000"/>
                </a:solidFill>
              </a:rPr>
              <a:t>(float)* n * n); 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solidFill>
                  <a:srgbClr val="000000"/>
                </a:solidFill>
              </a:rPr>
              <a:t>    d = (float*)malloc(</a:t>
            </a:r>
            <a:r>
              <a:rPr lang="en-US" altLang="zh-CN" sz="1200" dirty="0" err="1">
                <a:solidFill>
                  <a:srgbClr val="000000"/>
                </a:solidFill>
              </a:rPr>
              <a:t>sizeof</a:t>
            </a:r>
            <a:r>
              <a:rPr lang="en-US" altLang="zh-CN" sz="1200" dirty="0">
                <a:solidFill>
                  <a:srgbClr val="000000"/>
                </a:solidFill>
              </a:rPr>
              <a:t>(float)* n * n);</a:t>
            </a:r>
            <a:r>
              <a:rPr lang="zh-CN" altLang="en-US" sz="1200" dirty="0">
                <a:solidFill>
                  <a:srgbClr val="000000"/>
                </a:solidFill>
              </a:rPr>
              <a:t> </a:t>
            </a:r>
            <a:endParaRPr lang="en-US" altLang="zh-CN" sz="1200" dirty="0">
              <a:solidFill>
                <a:srgbClr val="000000"/>
              </a:solidFill>
            </a:endParaRP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solidFill>
                  <a:srgbClr val="000000"/>
                </a:solidFill>
              </a:rPr>
              <a:t>    float *</a:t>
            </a:r>
            <a:r>
              <a:rPr lang="en-US" altLang="zh-CN" sz="1200" dirty="0" err="1">
                <a:solidFill>
                  <a:srgbClr val="000000"/>
                </a:solidFill>
              </a:rPr>
              <a:t>cuda_a</a:t>
            </a:r>
            <a:r>
              <a:rPr lang="en-US" altLang="zh-CN" sz="1200" dirty="0">
                <a:solidFill>
                  <a:srgbClr val="000000"/>
                </a:solidFill>
              </a:rPr>
              <a:t>, *</a:t>
            </a:r>
            <a:r>
              <a:rPr lang="en-US" altLang="zh-CN" sz="1200" dirty="0" err="1">
                <a:solidFill>
                  <a:srgbClr val="000000"/>
                </a:solidFill>
              </a:rPr>
              <a:t>cuda_b</a:t>
            </a:r>
            <a:r>
              <a:rPr lang="en-US" altLang="zh-CN" sz="1200" dirty="0">
                <a:solidFill>
                  <a:srgbClr val="000000"/>
                </a:solidFill>
              </a:rPr>
              <a:t>, *</a:t>
            </a:r>
            <a:r>
              <a:rPr lang="en-US" altLang="zh-CN" sz="1200" dirty="0" err="1">
                <a:solidFill>
                  <a:srgbClr val="000000"/>
                </a:solidFill>
              </a:rPr>
              <a:t>cuda_c</a:t>
            </a:r>
            <a:r>
              <a:rPr lang="en-US" altLang="zh-CN" sz="1200" dirty="0">
                <a:solidFill>
                  <a:srgbClr val="000000"/>
                </a:solidFill>
              </a:rPr>
              <a:t>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solidFill>
                  <a:srgbClr val="000000"/>
                </a:solidFill>
              </a:rPr>
              <a:t>    …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页脚占位符 3">
            <a:extLst>
              <a:ext uri="{FF2B5EF4-FFF2-40B4-BE49-F238E27FC236}">
                <a16:creationId xmlns:a16="http://schemas.microsoft.com/office/drawing/2014/main" id="{D564335F-AF21-4000-977A-405D00C4AE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400">
                <a:solidFill>
                  <a:srgbClr val="000000"/>
                </a:solidFill>
                <a:ea typeface="创艺简黑体" pitchFamily="2" charset="-122"/>
              </a:rPr>
              <a:t>国家高性能计算中心（合肥）</a:t>
            </a: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2E80E6AC-9723-44CA-8B52-2E75D7ABC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实例</a:t>
            </a:r>
            <a:r>
              <a:rPr lang="en-US" altLang="zh-CN" sz="3600"/>
              <a:t>: GPU</a:t>
            </a:r>
            <a:r>
              <a:rPr lang="zh-CN" altLang="en-US" sz="3600"/>
              <a:t>上矩阵乘法</a:t>
            </a:r>
          </a:p>
        </p:txBody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052AE983-128D-4950-8F7E-8708ACAA16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0550" y="1447800"/>
            <a:ext cx="8382000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>
                <a:solidFill>
                  <a:srgbClr val="000000"/>
                </a:solidFill>
              </a:rPr>
              <a:t>GPU</a:t>
            </a:r>
            <a:r>
              <a:rPr lang="zh-CN" altLang="en-US" sz="2000">
                <a:solidFill>
                  <a:srgbClr val="000000"/>
                </a:solidFill>
              </a:rPr>
              <a:t>上矩阵乘法</a:t>
            </a:r>
            <a:r>
              <a:rPr lang="en-US" altLang="zh-CN" sz="2000">
                <a:solidFill>
                  <a:srgbClr val="000000"/>
                </a:solidFill>
              </a:rPr>
              <a:t>(</a:t>
            </a:r>
            <a:r>
              <a:rPr lang="zh-CN" altLang="en-US" sz="2000">
                <a:solidFill>
                  <a:srgbClr val="000000"/>
                </a:solidFill>
              </a:rPr>
              <a:t>主机端函数</a:t>
            </a:r>
            <a:r>
              <a:rPr lang="en-US" altLang="zh-CN" sz="2000">
                <a:solidFill>
                  <a:srgbClr val="000000"/>
                </a:solidFill>
              </a:rPr>
              <a:t>)</a:t>
            </a:r>
            <a:r>
              <a:rPr lang="zh-CN" altLang="en-US" sz="2000">
                <a:solidFill>
                  <a:srgbClr val="000000"/>
                </a:solidFill>
              </a:rPr>
              <a:t>：</a:t>
            </a:r>
            <a:endParaRPr lang="en-US" altLang="zh-CN" sz="1400">
              <a:solidFill>
                <a:srgbClr val="000000"/>
              </a:solidFill>
            </a:endParaRP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     …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    //</a:t>
            </a:r>
            <a:r>
              <a:rPr lang="zh-CN" altLang="en-US" sz="1200">
                <a:solidFill>
                  <a:srgbClr val="000000"/>
                </a:solidFill>
              </a:rPr>
              <a:t>分配设备端显存 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200">
                <a:solidFill>
                  <a:srgbClr val="000000"/>
                </a:solidFill>
              </a:rPr>
              <a:t>    </a:t>
            </a:r>
            <a:r>
              <a:rPr lang="en-US" altLang="zh-CN" sz="1200">
                <a:solidFill>
                  <a:srgbClr val="000000"/>
                </a:solidFill>
              </a:rPr>
              <a:t>cudaMalloc((void**)&amp;cuda_a, sizeof(float)* n * n);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    cudaMalloc((void**)&amp;cuda_b, sizeof(float)* n * n);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    cudaMalloc((void**)&amp;cuda_c, sizeof(float)* n * n);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     ///</a:t>
            </a:r>
            <a:r>
              <a:rPr lang="zh-CN" altLang="en-US" sz="1200">
                <a:solidFill>
                  <a:srgbClr val="000000"/>
                </a:solidFill>
              </a:rPr>
              <a:t>生成矩阵</a:t>
            </a:r>
            <a:r>
              <a:rPr lang="en-US" altLang="zh-CN" sz="1200">
                <a:solidFill>
                  <a:srgbClr val="000000"/>
                </a:solidFill>
              </a:rPr>
              <a:t>a, b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     generateMatrix(a, b);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200">
              <a:solidFill>
                <a:srgbClr val="000000"/>
              </a:solidFill>
            </a:endParaRP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     //cudaMemcpyHostToDevice - </a:t>
            </a:r>
            <a:r>
              <a:rPr lang="zh-CN" altLang="en-US" sz="1200">
                <a:solidFill>
                  <a:srgbClr val="000000"/>
                </a:solidFill>
              </a:rPr>
              <a:t>从内存复制到显存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200">
                <a:solidFill>
                  <a:srgbClr val="000000"/>
                </a:solidFill>
              </a:rPr>
              <a:t>    </a:t>
            </a:r>
            <a:r>
              <a:rPr lang="en-US" altLang="zh-CN" sz="1200">
                <a:solidFill>
                  <a:srgbClr val="000000"/>
                </a:solidFill>
              </a:rPr>
              <a:t>//cudaMemcpyDeviceToHost - </a:t>
            </a:r>
            <a:r>
              <a:rPr lang="zh-CN" altLang="en-US" sz="1200">
                <a:solidFill>
                  <a:srgbClr val="000000"/>
                </a:solidFill>
              </a:rPr>
              <a:t>从显存复制到内存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200">
                <a:solidFill>
                  <a:srgbClr val="000000"/>
                </a:solidFill>
              </a:rPr>
              <a:t>    </a:t>
            </a:r>
            <a:r>
              <a:rPr lang="en-US" altLang="zh-CN" sz="1200">
                <a:solidFill>
                  <a:srgbClr val="000000"/>
                </a:solidFill>
              </a:rPr>
              <a:t>cudaMemcpy(cuda_a, a, sizeof(float)* n * n, cudaMemcpyHostToDevice);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    cudaMemcpy(cuda_b, b, sizeof(float)* n * n, cudaMemcpyHostToDevice);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200">
              <a:solidFill>
                <a:srgbClr val="000000"/>
              </a:solidFill>
            </a:endParaRP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    ///</a:t>
            </a:r>
            <a:r>
              <a:rPr lang="zh-CN" altLang="en-US" sz="1200">
                <a:solidFill>
                  <a:srgbClr val="000000"/>
                </a:solidFill>
              </a:rPr>
              <a:t>设备端函数</a:t>
            </a:r>
            <a:endParaRPr lang="en-US" altLang="zh-CN" sz="1200">
              <a:solidFill>
                <a:srgbClr val="000000"/>
              </a:solidFill>
            </a:endParaRP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    </a:t>
            </a:r>
            <a:r>
              <a:rPr lang="pt-BR" altLang="zh-CN" sz="1200">
                <a:solidFill>
                  <a:srgbClr val="000000"/>
                </a:solidFill>
              </a:rPr>
              <a:t>CUDA</a:t>
            </a:r>
            <a:r>
              <a:rPr lang="en-US" altLang="zh-CN" sz="1200">
                <a:solidFill>
                  <a:srgbClr val="000000"/>
                </a:solidFill>
              </a:rPr>
              <a:t>kernal</a:t>
            </a:r>
            <a:r>
              <a:rPr lang="pt-BR" altLang="zh-CN" sz="1200">
                <a:solidFill>
                  <a:srgbClr val="000000"/>
                </a:solidFill>
              </a:rPr>
              <a:t> &lt;&lt; &lt; blocks_num, THREAD_NUM, 0 &gt;&gt; &gt;(cuda_a , cuda_b , cuda_c , n , time);</a:t>
            </a:r>
            <a:endParaRPr lang="en-US" altLang="zh-CN" sz="1200">
              <a:solidFill>
                <a:srgbClr val="000000"/>
              </a:solidFill>
            </a:endParaRP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200">
              <a:solidFill>
                <a:srgbClr val="000000"/>
              </a:solidFill>
            </a:endParaRP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    //cudaMemcpy </a:t>
            </a:r>
            <a:r>
              <a:rPr lang="zh-CN" altLang="en-US" sz="1200">
                <a:solidFill>
                  <a:srgbClr val="000000"/>
                </a:solidFill>
              </a:rPr>
              <a:t>将结果从显存中复制回内存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200">
                <a:solidFill>
                  <a:srgbClr val="000000"/>
                </a:solidFill>
              </a:rPr>
              <a:t>    </a:t>
            </a:r>
            <a:r>
              <a:rPr lang="en-US" altLang="zh-CN" sz="1200">
                <a:solidFill>
                  <a:srgbClr val="000000"/>
                </a:solidFill>
              </a:rPr>
              <a:t>cudaMemcpy(c, cuda_c, sizeof(float)* n * n, cudaMemcpyDeviceToHost);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    //Free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    cudaFree(cuda_a);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    cudaFree(cuda_b);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    cudaFree(cuda_c);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}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页脚占位符 3">
            <a:extLst>
              <a:ext uri="{FF2B5EF4-FFF2-40B4-BE49-F238E27FC236}">
                <a16:creationId xmlns:a16="http://schemas.microsoft.com/office/drawing/2014/main" id="{99FB2059-F529-43EE-B866-8052492DE0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400">
                <a:solidFill>
                  <a:srgbClr val="000000"/>
                </a:solidFill>
                <a:ea typeface="创艺简黑体" pitchFamily="2" charset="-122"/>
              </a:rPr>
              <a:t>国家高性能计算中心（合肥）</a:t>
            </a: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677B544B-B64A-48D4-9B2E-720342A97F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实例</a:t>
            </a:r>
            <a:r>
              <a:rPr lang="en-US" altLang="zh-CN" sz="3600"/>
              <a:t>: GPU</a:t>
            </a:r>
            <a:r>
              <a:rPr lang="zh-CN" altLang="en-US" sz="3600"/>
              <a:t>上矩阵乘法</a:t>
            </a:r>
          </a:p>
        </p:txBody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70D5BAD3-E7DB-4C2A-8B2E-9DB0706AB5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0550" y="1447800"/>
            <a:ext cx="8382000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>
                <a:solidFill>
                  <a:srgbClr val="000000"/>
                </a:solidFill>
              </a:rPr>
              <a:t>GPU</a:t>
            </a:r>
            <a:r>
              <a:rPr lang="zh-CN" altLang="en-US" sz="2000">
                <a:solidFill>
                  <a:srgbClr val="000000"/>
                </a:solidFill>
              </a:rPr>
              <a:t>上矩阵乘法</a:t>
            </a:r>
            <a:r>
              <a:rPr lang="en-US" altLang="zh-CN" sz="2000">
                <a:solidFill>
                  <a:srgbClr val="000000"/>
                </a:solidFill>
              </a:rPr>
              <a:t>(</a:t>
            </a:r>
            <a:r>
              <a:rPr lang="zh-CN" altLang="en-US" sz="2000">
                <a:solidFill>
                  <a:srgbClr val="000000"/>
                </a:solidFill>
              </a:rPr>
              <a:t>设备端函数</a:t>
            </a:r>
            <a:r>
              <a:rPr lang="en-US" altLang="zh-CN" sz="2000">
                <a:solidFill>
                  <a:srgbClr val="000000"/>
                </a:solidFill>
              </a:rPr>
              <a:t>)</a:t>
            </a:r>
            <a:r>
              <a:rPr lang="zh-CN" altLang="en-US" sz="2000">
                <a:solidFill>
                  <a:srgbClr val="000000"/>
                </a:solidFill>
              </a:rPr>
              <a:t>：</a:t>
            </a:r>
            <a:endParaRPr lang="en-US" altLang="zh-CN" sz="1400">
              <a:solidFill>
                <a:srgbClr val="000000"/>
              </a:solidFill>
            </a:endParaRP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__global__ static void </a:t>
            </a:r>
            <a:r>
              <a:rPr lang="pt-BR" altLang="zh-CN" sz="1200">
                <a:solidFill>
                  <a:srgbClr val="000000"/>
                </a:solidFill>
              </a:rPr>
              <a:t>CUDA</a:t>
            </a:r>
            <a:r>
              <a:rPr lang="en-US" altLang="zh-CN" sz="1200">
                <a:solidFill>
                  <a:srgbClr val="000000"/>
                </a:solidFill>
              </a:rPr>
              <a:t>kernal</a:t>
            </a:r>
            <a:r>
              <a:rPr lang="pt-BR" altLang="zh-CN" sz="1200">
                <a:solidFill>
                  <a:srgbClr val="000000"/>
                </a:solidFill>
              </a:rPr>
              <a:t> </a:t>
            </a:r>
            <a:r>
              <a:rPr lang="en-US" altLang="zh-CN" sz="1200">
                <a:solidFill>
                  <a:srgbClr val="000000"/>
                </a:solidFill>
              </a:rPr>
              <a:t>(const float* a, const float* b, float* c, int n)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{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200">
              <a:solidFill>
                <a:srgbClr val="000000"/>
              </a:solidFill>
            </a:endParaRP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    //block</a:t>
            </a:r>
            <a:r>
              <a:rPr lang="zh-CN" altLang="en-US" sz="1200">
                <a:solidFill>
                  <a:srgbClr val="000000"/>
                </a:solidFill>
              </a:rPr>
              <a:t>内的</a:t>
            </a:r>
            <a:r>
              <a:rPr lang="en-US" altLang="zh-CN" sz="1200">
                <a:solidFill>
                  <a:srgbClr val="000000"/>
                </a:solidFill>
              </a:rPr>
              <a:t>threadID</a:t>
            </a:r>
            <a:endParaRPr lang="zh-CN" altLang="en-US" sz="1200">
              <a:solidFill>
                <a:srgbClr val="000000"/>
              </a:solidFill>
            </a:endParaRP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200">
                <a:solidFill>
                  <a:srgbClr val="000000"/>
                </a:solidFill>
              </a:rPr>
              <a:t>    </a:t>
            </a:r>
            <a:r>
              <a:rPr lang="en-US" altLang="zh-CN" sz="1200">
                <a:solidFill>
                  <a:srgbClr val="000000"/>
                </a:solidFill>
              </a:rPr>
              <a:t>const int tid = threadIdx.x;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200">
              <a:solidFill>
                <a:srgbClr val="000000"/>
              </a:solidFill>
            </a:endParaRP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    //blockID</a:t>
            </a:r>
            <a:endParaRPr lang="zh-CN" altLang="en-US" sz="1200">
              <a:solidFill>
                <a:srgbClr val="000000"/>
              </a:solidFill>
            </a:endParaRP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200">
                <a:solidFill>
                  <a:srgbClr val="000000"/>
                </a:solidFill>
              </a:rPr>
              <a:t>    </a:t>
            </a:r>
            <a:r>
              <a:rPr lang="en-US" altLang="zh-CN" sz="1200">
                <a:solidFill>
                  <a:srgbClr val="000000"/>
                </a:solidFill>
              </a:rPr>
              <a:t>const int bid = blockIdx.x;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200">
              <a:solidFill>
                <a:srgbClr val="000000"/>
              </a:solidFill>
            </a:endParaRP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    //</a:t>
            </a:r>
            <a:r>
              <a:rPr lang="zh-CN" altLang="en-US" sz="1200">
                <a:solidFill>
                  <a:srgbClr val="000000"/>
                </a:solidFill>
              </a:rPr>
              <a:t>全局</a:t>
            </a:r>
            <a:r>
              <a:rPr lang="en-US" altLang="zh-CN" sz="1200">
                <a:solidFill>
                  <a:srgbClr val="000000"/>
                </a:solidFill>
              </a:rPr>
              <a:t>threadID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    const int idx = bid * THREAD_NUM + tid;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200">
              <a:solidFill>
                <a:srgbClr val="000000"/>
              </a:solidFill>
            </a:endParaRP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    const int row = idx / n;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200">
              <a:solidFill>
                <a:srgbClr val="000000"/>
              </a:solidFill>
            </a:endParaRP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    const int column = idx % n;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200">
              <a:solidFill>
                <a:srgbClr val="000000"/>
              </a:solidFill>
            </a:endParaRP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rgbClr val="000000"/>
                </a:solidFill>
              </a:rPr>
              <a:t>    ….</a:t>
            </a: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200">
              <a:solidFill>
                <a:srgbClr val="000000"/>
              </a:solidFill>
            </a:endParaRPr>
          </a:p>
          <a:p>
            <a:pPr marL="400050" lvl="1" indent="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">
  <a:themeElements>
    <a:clrScheme name="1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">
      <a:majorFont>
        <a:latin typeface="Comic Sans MS"/>
        <a:ea typeface="华文行楷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mic Sans MS" pitchFamily="66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mic Sans MS" pitchFamily="66" charset="0"/>
            <a:ea typeface="黑体" pitchFamily="2" charset="-122"/>
          </a:defRPr>
        </a:defPPr>
      </a:lstStyle>
    </a:lnDef>
  </a:objectDefaults>
  <a:extraClrSchemeLst>
    <a:extraClrScheme>
      <a:clrScheme name="1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1">
  <a:themeElements>
    <a:clrScheme name="1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">
      <a:majorFont>
        <a:latin typeface="Comic Sans MS"/>
        <a:ea typeface="华文行楷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mic Sans MS" pitchFamily="66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mic Sans MS" pitchFamily="66" charset="0"/>
            <a:ea typeface="黑体" pitchFamily="2" charset="-122"/>
          </a:defRPr>
        </a:defPPr>
      </a:lstStyle>
    </a:lnDef>
  </a:objectDefaults>
  <a:extraClrSchemeLst>
    <a:extraClrScheme>
      <a:clrScheme name="1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1">
  <a:themeElements>
    <a:clrScheme name="1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">
      <a:majorFont>
        <a:latin typeface="Comic Sans MS"/>
        <a:ea typeface="华文行楷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mic Sans MS" pitchFamily="66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mic Sans MS" pitchFamily="66" charset="0"/>
            <a:ea typeface="黑体" pitchFamily="2" charset="-122"/>
          </a:defRPr>
        </a:defPPr>
      </a:lstStyle>
    </a:lnDef>
  </a:objectDefaults>
  <a:extraClrSchemeLst>
    <a:extraClrScheme>
      <a:clrScheme name="1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2330</TotalTime>
  <Words>1519</Words>
  <Application>Microsoft Office PowerPoint</Application>
  <PresentationFormat>全屏显示(4:3)</PresentationFormat>
  <Paragraphs>210</Paragraphs>
  <Slides>13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Calibri</vt:lpstr>
      <vt:lpstr>Comic Sans MS</vt:lpstr>
      <vt:lpstr>Wingdings</vt:lpstr>
      <vt:lpstr>1</vt:lpstr>
      <vt:lpstr>2_1</vt:lpstr>
      <vt:lpstr>3_1</vt:lpstr>
      <vt:lpstr>并行计算实验上机 GPU &amp; MapReduce</vt:lpstr>
      <vt:lpstr>上机时间和地点</vt:lpstr>
      <vt:lpstr>实验3: GPU</vt:lpstr>
      <vt:lpstr>实验3: GPU</vt:lpstr>
      <vt:lpstr>实验3: GPU</vt:lpstr>
      <vt:lpstr>实例: GPU上矩阵乘法</vt:lpstr>
      <vt:lpstr>实例: GPU上矩阵乘法</vt:lpstr>
      <vt:lpstr>实例: GPU上矩阵乘法</vt:lpstr>
      <vt:lpstr>实例: GPU上矩阵乘法</vt:lpstr>
      <vt:lpstr>实例: GPU上矩阵乘法</vt:lpstr>
      <vt:lpstr>实例: GPU上矩阵乘法</vt:lpstr>
      <vt:lpstr>实验4: MapReduce</vt:lpstr>
      <vt:lpstr>实验4: MapReduce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wpc</dc:creator>
  <cp:lastModifiedBy>WANG Rainzor</cp:lastModifiedBy>
  <cp:revision>195</cp:revision>
  <dcterms:created xsi:type="dcterms:W3CDTF">2014-07-12T07:21:44Z</dcterms:created>
  <dcterms:modified xsi:type="dcterms:W3CDTF">2023-05-25T04:51:19Z</dcterms:modified>
</cp:coreProperties>
</file>