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notesMasterIdLst>
    <p:notesMasterId r:id="rId21"/>
  </p:notesMasterIdLst>
  <p:sldIdLst>
    <p:sldId id="256" r:id="rId2"/>
    <p:sldId id="257" r:id="rId3"/>
    <p:sldId id="260" r:id="rId4"/>
    <p:sldId id="267" r:id="rId5"/>
    <p:sldId id="559" r:id="rId6"/>
    <p:sldId id="262" r:id="rId7"/>
    <p:sldId id="277" r:id="rId8"/>
    <p:sldId id="561" r:id="rId9"/>
    <p:sldId id="564" r:id="rId10"/>
    <p:sldId id="565" r:id="rId11"/>
    <p:sldId id="566" r:id="rId12"/>
    <p:sldId id="567" r:id="rId13"/>
    <p:sldId id="568" r:id="rId14"/>
    <p:sldId id="560" r:id="rId15"/>
    <p:sldId id="563" r:id="rId16"/>
    <p:sldId id="562" r:id="rId17"/>
    <p:sldId id="264" r:id="rId18"/>
    <p:sldId id="284" r:id="rId19"/>
    <p:sldId id="26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0053A3"/>
    <a:srgbClr val="ECECEC"/>
    <a:srgbClr val="FFFFFF"/>
    <a:srgbClr val="453D3A"/>
    <a:srgbClr val="1A92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88" autoAdjust="0"/>
    <p:restoredTop sz="94660"/>
  </p:normalViewPr>
  <p:slideViewPr>
    <p:cSldViewPr snapToGrid="0" showGuides="1">
      <p:cViewPr>
        <p:scale>
          <a:sx n="75" d="100"/>
          <a:sy n="75" d="100"/>
        </p:scale>
        <p:origin x="1014"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F98C7-9395-4E9A-96EC-DE4C39432AA7}" type="datetimeFigureOut">
              <a:rPr lang="zh-CN" altLang="en-US" smtClean="0"/>
              <a:t>2019/9/26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64DB0-CCE3-4363-801A-A01AADC6398D}" type="slidenum">
              <a:rPr lang="zh-CN" altLang="en-US" smtClean="0"/>
              <a:t>‹#›</a:t>
            </a:fld>
            <a:endParaRPr lang="zh-CN" altLang="en-US"/>
          </a:p>
        </p:txBody>
      </p:sp>
    </p:spTree>
    <p:extLst>
      <p:ext uri="{BB962C8B-B14F-4D97-AF65-F5344CB8AC3E}">
        <p14:creationId xmlns:p14="http://schemas.microsoft.com/office/powerpoint/2010/main" val="39304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81D302F-5E2D-4FF9-A986-02603DCE6FDA}" type="datetimeFigureOut">
              <a:rPr lang="zh-CN" altLang="en-US" smtClean="0"/>
              <a:t>2019/9/26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6CA248-7BE1-4335-B3FB-1E6869F2EC71}" type="slidenum">
              <a:rPr lang="zh-CN" altLang="en-US" smtClean="0"/>
              <a:t>‹#›</a:t>
            </a:fld>
            <a:endParaRPr lang="zh-CN" altLang="en-US"/>
          </a:p>
        </p:txBody>
      </p:sp>
    </p:spTree>
    <p:extLst>
      <p:ext uri="{BB962C8B-B14F-4D97-AF65-F5344CB8AC3E}">
        <p14:creationId xmlns:p14="http://schemas.microsoft.com/office/powerpoint/2010/main" val="691824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2A4C821-51AF-415E-BF5B-CDCDE3466362}" type="datetime1">
              <a:rPr lang="zh-CN" altLang="en-US" smtClean="0"/>
              <a:t>2019/9/26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D91E7F-84B6-4064-9D4E-CC7D244BCA04}" type="slidenum">
              <a:rPr lang="zh-CN" altLang="en-US" smtClean="0"/>
              <a:t>‹#›</a:t>
            </a:fld>
            <a:endParaRPr lang="zh-CN" altLang="en-US"/>
          </a:p>
        </p:txBody>
      </p:sp>
    </p:spTree>
    <p:extLst>
      <p:ext uri="{BB962C8B-B14F-4D97-AF65-F5344CB8AC3E}">
        <p14:creationId xmlns:p14="http://schemas.microsoft.com/office/powerpoint/2010/main" val="50474091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82A4C821-51AF-415E-BF5B-CDCDE3466362}" type="datetime1">
              <a:rPr lang="zh-CN" altLang="en-US" smtClean="0"/>
              <a:t>2019/9/26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D91E7F-84B6-4064-9D4E-CC7D244BCA04}" type="slidenum">
              <a:rPr lang="zh-CN" altLang="en-US" smtClean="0"/>
              <a:t>‹#›</a:t>
            </a:fld>
            <a:endParaRPr lang="zh-CN" altLang="en-US"/>
          </a:p>
        </p:txBody>
      </p:sp>
    </p:spTree>
    <p:extLst>
      <p:ext uri="{BB962C8B-B14F-4D97-AF65-F5344CB8AC3E}">
        <p14:creationId xmlns:p14="http://schemas.microsoft.com/office/powerpoint/2010/main" val="170381584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页">
    <p:spTree>
      <p:nvGrpSpPr>
        <p:cNvPr id="1" name=""/>
        <p:cNvGrpSpPr/>
        <p:nvPr/>
      </p:nvGrpSpPr>
      <p:grpSpPr>
        <a:xfrm>
          <a:off x="0" y="0"/>
          <a:ext cx="0" cy="0"/>
          <a:chOff x="0" y="0"/>
          <a:chExt cx="0" cy="0"/>
        </a:xfrm>
      </p:grpSpPr>
      <p:sp>
        <p:nvSpPr>
          <p:cNvPr id="7" name="矩形 6"/>
          <p:cNvSpPr/>
          <p:nvPr userDrawn="1"/>
        </p:nvSpPr>
        <p:spPr>
          <a:xfrm>
            <a:off x="371325" y="38727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9325" y="135275"/>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226675" y="6318000"/>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a:xfrm>
            <a:off x="10801350" y="6405438"/>
            <a:ext cx="1390650" cy="365125"/>
          </a:xfrm>
        </p:spPr>
        <p:txBody>
          <a:bodyPr/>
          <a:lstStyle>
            <a:lvl1pPr algn="ctr">
              <a:defRPr sz="2000" b="1">
                <a:solidFill>
                  <a:schemeClr val="bg1"/>
                </a:solidFill>
              </a:defRPr>
            </a:lvl1pPr>
          </a:lstStyle>
          <a:p>
            <a:fld id="{51D91E7F-84B6-4064-9D4E-CC7D244BCA04}" type="slidenum">
              <a:rPr lang="zh-CN" altLang="en-US" smtClean="0"/>
              <a:pPr/>
              <a:t>‹#›</a:t>
            </a:fld>
            <a:endParaRPr lang="zh-CN" altLang="en-US" dirty="0"/>
          </a:p>
        </p:txBody>
      </p:sp>
    </p:spTree>
    <p:extLst>
      <p:ext uri="{BB962C8B-B14F-4D97-AF65-F5344CB8AC3E}">
        <p14:creationId xmlns:p14="http://schemas.microsoft.com/office/powerpoint/2010/main" val="352468430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438">
          <p15:clr>
            <a:srgbClr val="FBAE40"/>
          </p15:clr>
        </p15:guide>
        <p15:guide id="4" pos="7242">
          <p15:clr>
            <a:srgbClr val="FBAE40"/>
          </p15:clr>
        </p15:guide>
        <p15:guide id="5" orient="horz" pos="346">
          <p15:clr>
            <a:srgbClr val="FBAE40"/>
          </p15:clr>
        </p15:guide>
        <p15:guide id="6" orient="horz" pos="397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666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2A4C821-51AF-415E-BF5B-CDCDE3466362}" type="datetime1">
              <a:rPr lang="zh-CN" altLang="en-US" smtClean="0"/>
              <a:t>2019/9/26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D91E7F-84B6-4064-9D4E-CC7D244BCA04}" type="slidenum">
              <a:rPr lang="zh-CN" altLang="en-US" smtClean="0"/>
              <a:t>‹#›</a:t>
            </a:fld>
            <a:endParaRPr lang="zh-CN" altLang="en-US"/>
          </a:p>
        </p:txBody>
      </p:sp>
    </p:spTree>
    <p:extLst>
      <p:ext uri="{BB962C8B-B14F-4D97-AF65-F5344CB8AC3E}">
        <p14:creationId xmlns:p14="http://schemas.microsoft.com/office/powerpoint/2010/main" val="84659360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2A4C821-51AF-415E-BF5B-CDCDE3466362}" type="datetime1">
              <a:rPr lang="zh-CN" altLang="en-US" smtClean="0"/>
              <a:t>2019/9/26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D91E7F-84B6-4064-9D4E-CC7D244BCA04}" type="slidenum">
              <a:rPr lang="zh-CN" altLang="en-US" smtClean="0"/>
              <a:t>‹#›</a:t>
            </a:fld>
            <a:endParaRPr lang="zh-CN" altLang="en-US"/>
          </a:p>
        </p:txBody>
      </p:sp>
    </p:spTree>
    <p:extLst>
      <p:ext uri="{BB962C8B-B14F-4D97-AF65-F5344CB8AC3E}">
        <p14:creationId xmlns:p14="http://schemas.microsoft.com/office/powerpoint/2010/main" val="197796589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2A4C821-51AF-415E-BF5B-CDCDE3466362}" type="datetime1">
              <a:rPr lang="zh-CN" altLang="en-US" smtClean="0"/>
              <a:t>2019/9/26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1D91E7F-84B6-4064-9D4E-CC7D244BCA04}" type="slidenum">
              <a:rPr lang="zh-CN" altLang="en-US" smtClean="0"/>
              <a:t>‹#›</a:t>
            </a:fld>
            <a:endParaRPr lang="zh-CN" altLang="en-US"/>
          </a:p>
        </p:txBody>
      </p:sp>
    </p:spTree>
    <p:extLst>
      <p:ext uri="{BB962C8B-B14F-4D97-AF65-F5344CB8AC3E}">
        <p14:creationId xmlns:p14="http://schemas.microsoft.com/office/powerpoint/2010/main" val="49190547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82A4C821-51AF-415E-BF5B-CDCDE3466362}" type="datetime1">
              <a:rPr lang="zh-CN" altLang="en-US" smtClean="0"/>
              <a:t>2019/9/26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1D91E7F-84B6-4064-9D4E-CC7D244BCA04}"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361158077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2A4C821-51AF-415E-BF5B-CDCDE3466362}" type="datetime1">
              <a:rPr lang="zh-CN" altLang="en-US" smtClean="0"/>
              <a:t>2019/9/26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1D91E7F-84B6-4064-9D4E-CC7D244BCA04}"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5289837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9/26/2019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92950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2A4C821-51AF-415E-BF5B-CDCDE3466362}" type="datetime1">
              <a:rPr lang="zh-CN" altLang="en-US" smtClean="0"/>
              <a:t>2019/9/26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1D91E7F-84B6-4064-9D4E-CC7D244BCA04}" type="slidenum">
              <a:rPr lang="zh-CN" altLang="en-US" smtClean="0"/>
              <a:t>‹#›</a:t>
            </a:fld>
            <a:endParaRPr lang="zh-CN" altLang="en-US"/>
          </a:p>
        </p:txBody>
      </p:sp>
    </p:spTree>
    <p:extLst>
      <p:ext uri="{BB962C8B-B14F-4D97-AF65-F5344CB8AC3E}">
        <p14:creationId xmlns:p14="http://schemas.microsoft.com/office/powerpoint/2010/main" val="27511517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2A4C821-51AF-415E-BF5B-CDCDE3466362}" type="datetime1">
              <a:rPr lang="zh-CN" altLang="en-US" smtClean="0"/>
              <a:t>2019/9/26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1D91E7F-84B6-4064-9D4E-CC7D244BCA04}" type="slidenum">
              <a:rPr lang="zh-CN" altLang="en-US" smtClean="0"/>
              <a:t>‹#›</a:t>
            </a:fld>
            <a:endParaRPr lang="zh-CN" altLang="en-US"/>
          </a:p>
        </p:txBody>
      </p:sp>
    </p:spTree>
    <p:extLst>
      <p:ext uri="{BB962C8B-B14F-4D97-AF65-F5344CB8AC3E}">
        <p14:creationId xmlns:p14="http://schemas.microsoft.com/office/powerpoint/2010/main" val="190902200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82A4C821-51AF-415E-BF5B-CDCDE3466362}" type="datetime1">
              <a:rPr lang="zh-CN" altLang="en-US" smtClean="0"/>
              <a:t>2019/9/26</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51D91E7F-84B6-4064-9D4E-CC7D244BCA04}" type="slidenum">
              <a:rPr lang="zh-CN" altLang="en-US" smtClean="0"/>
              <a:t>‹#›</a:t>
            </a:fld>
            <a:endParaRPr lang="zh-CN" altLang="en-US"/>
          </a:p>
        </p:txBody>
      </p:sp>
    </p:spTree>
    <p:extLst>
      <p:ext uri="{BB962C8B-B14F-4D97-AF65-F5344CB8AC3E}">
        <p14:creationId xmlns:p14="http://schemas.microsoft.com/office/powerpoint/2010/main" val="219922072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650"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kns-cnki-net-s.vpn.seu.edu.cn:8118/kcms/detail/detail.aspx?filename=SSJD00001134623&amp;dbcode=SSJD" TargetMode="External"/><Relationship Id="rId2" Type="http://schemas.openxmlformats.org/officeDocument/2006/relationships/hyperlink" Target="https://kns-cnki-net-s.vpn.seu.edu.cn:8118/kcms/detail/detail.aspx?filename=ZCTX201604004&amp;dbcode=CJFQ&amp;dbname=CJFD2016&amp;v=" TargetMode="Externa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3667636"/>
            <a:ext cx="12192000" cy="518886"/>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2695179"/>
            <a:ext cx="12192000" cy="972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3423093" y="2820022"/>
            <a:ext cx="8280399" cy="769441"/>
          </a:xfrm>
          <a:prstGeom prst="rect">
            <a:avLst/>
          </a:prstGeom>
          <a:noFill/>
        </p:spPr>
        <p:txBody>
          <a:bodyPr wrap="square" rtlCol="0">
            <a:spAutoFit/>
          </a:bodyPr>
          <a:lstStyle/>
          <a:p>
            <a:r>
              <a:rPr lang="en-US" altLang="zh-CN" sz="4400" b="1" dirty="0">
                <a:solidFill>
                  <a:schemeClr val="bg1"/>
                </a:solidFill>
              </a:rPr>
              <a:t>The First Assignment  </a:t>
            </a:r>
            <a:endParaRPr lang="zh-CN" altLang="en-US" sz="4400" b="1" dirty="0">
              <a:solidFill>
                <a:schemeClr val="bg1"/>
              </a:solidFill>
            </a:endParaRPr>
          </a:p>
        </p:txBody>
      </p:sp>
      <p:sp>
        <p:nvSpPr>
          <p:cNvPr id="12" name="文本框 11"/>
          <p:cNvSpPr txBox="1"/>
          <p:nvPr/>
        </p:nvSpPr>
        <p:spPr>
          <a:xfrm>
            <a:off x="7563292" y="4341089"/>
            <a:ext cx="7698563" cy="646331"/>
          </a:xfrm>
          <a:prstGeom prst="rect">
            <a:avLst/>
          </a:prstGeom>
          <a:noFill/>
        </p:spPr>
        <p:txBody>
          <a:bodyPr wrap="square" rtlCol="0">
            <a:spAutoFit/>
          </a:bodyPr>
          <a:lstStyle/>
          <a:p>
            <a:r>
              <a:rPr lang="en-US" altLang="zh-CN" b="1" dirty="0" err="1">
                <a:solidFill>
                  <a:srgbClr val="453D3A"/>
                </a:solidFill>
              </a:rPr>
              <a:t>Hangyu</a:t>
            </a:r>
            <a:r>
              <a:rPr lang="en-US" altLang="zh-CN" b="1" dirty="0">
                <a:solidFill>
                  <a:srgbClr val="453D3A"/>
                </a:solidFill>
              </a:rPr>
              <a:t> Shao, Run Zhu</a:t>
            </a:r>
          </a:p>
          <a:p>
            <a:endParaRPr lang="zh-CN" altLang="en-US" b="1" dirty="0">
              <a:solidFill>
                <a:srgbClr val="453D3A"/>
              </a:solidFill>
            </a:endParaRPr>
          </a:p>
        </p:txBody>
      </p:sp>
      <p:sp>
        <p:nvSpPr>
          <p:cNvPr id="15" name="矩形 14"/>
          <p:cNvSpPr/>
          <p:nvPr/>
        </p:nvSpPr>
        <p:spPr>
          <a:xfrm>
            <a:off x="10156748" y="2269096"/>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16" name="矩形 15"/>
          <p:cNvSpPr/>
          <p:nvPr/>
        </p:nvSpPr>
        <p:spPr>
          <a:xfrm>
            <a:off x="11165223"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764415" y="3695818"/>
            <a:ext cx="8280400" cy="400110"/>
          </a:xfrm>
          <a:prstGeom prst="rect">
            <a:avLst/>
          </a:prstGeom>
          <a:noFill/>
        </p:spPr>
        <p:txBody>
          <a:bodyPr wrap="square" rtlCol="0">
            <a:spAutoFit/>
          </a:bodyPr>
          <a:lstStyle/>
          <a:p>
            <a:pPr algn="ctr"/>
            <a:r>
              <a:rPr lang="en-US" altLang="zh-CN" sz="2000" dirty="0">
                <a:solidFill>
                  <a:schemeClr val="bg1"/>
                </a:solidFill>
                <a:latin typeface="Times New Roman" panose="02020603050405020304" pitchFamily="18" charset="0"/>
                <a:cs typeface="Times New Roman" panose="02020603050405020304" pitchFamily="18" charset="0"/>
              </a:rPr>
              <a:t>Architecture of  Computer Networks</a:t>
            </a:r>
          </a:p>
        </p:txBody>
      </p:sp>
      <p:sp>
        <p:nvSpPr>
          <p:cNvPr id="5" name="Freeform 5"/>
          <p:cNvSpPr>
            <a:spLocks noEditPoints="1"/>
          </p:cNvSpPr>
          <p:nvPr/>
        </p:nvSpPr>
        <p:spPr bwMode="auto">
          <a:xfrm>
            <a:off x="9185350" y="2945624"/>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14" name="图片 13">
            <a:extLst>
              <a:ext uri="{FF2B5EF4-FFF2-40B4-BE49-F238E27FC236}">
                <a16:creationId xmlns:a16="http://schemas.microsoft.com/office/drawing/2014/main" id="{7E1610E5-71B5-4650-8A1D-47A6025CC0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4399" y="740180"/>
            <a:ext cx="1800432" cy="1800432"/>
          </a:xfrm>
          <a:prstGeom prst="rect">
            <a:avLst/>
          </a:prstGeom>
        </p:spPr>
      </p:pic>
    </p:spTree>
    <p:extLst>
      <p:ext uri="{BB962C8B-B14F-4D97-AF65-F5344CB8AC3E}">
        <p14:creationId xmlns:p14="http://schemas.microsoft.com/office/powerpoint/2010/main" val="319451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right)">
                                      <p:cBhvr>
                                        <p:cTn id="10" dur="500"/>
                                        <p:tgtEl>
                                          <p:spTgt spid="8"/>
                                        </p:tgtEl>
                                      </p:cBhvr>
                                    </p:animEffect>
                                  </p:childTnLst>
                                </p:cTn>
                              </p:par>
                              <p:par>
                                <p:cTn id="11" presetID="22" presetClass="entr" presetSubtype="8" fill="hold" grpId="0" nodeType="withEffect">
                                  <p:stCondLst>
                                    <p:cond delay="120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par>
                                <p:cTn id="14" presetID="22" presetClass="entr" presetSubtype="8" fill="hold" grpId="0" nodeType="withEffect">
                                  <p:stCondLst>
                                    <p:cond delay="120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par>
                                <p:cTn id="17" presetID="42" presetClass="entr" presetSubtype="0" fill="hold" grpId="0" nodeType="withEffect">
                                  <p:stCondLst>
                                    <p:cond delay="12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anim calcmode="lin" valueType="num">
                                      <p:cBhvr>
                                        <p:cTn id="20" dur="500" fill="hold"/>
                                        <p:tgtEl>
                                          <p:spTgt spid="5"/>
                                        </p:tgtEl>
                                        <p:attrNameLst>
                                          <p:attrName>ppt_x</p:attrName>
                                        </p:attrNameLst>
                                      </p:cBhvr>
                                      <p:tavLst>
                                        <p:tav tm="0">
                                          <p:val>
                                            <p:strVal val="#ppt_x"/>
                                          </p:val>
                                        </p:tav>
                                        <p:tav tm="100000">
                                          <p:val>
                                            <p:strVal val="#ppt_x"/>
                                          </p:val>
                                        </p:tav>
                                      </p:tavLst>
                                    </p:anim>
                                    <p:anim calcmode="lin" valueType="num">
                                      <p:cBhvr>
                                        <p:cTn id="21" dur="500" fill="hold"/>
                                        <p:tgtEl>
                                          <p:spTgt spid="5"/>
                                        </p:tgtEl>
                                        <p:attrNameLst>
                                          <p:attrName>ppt_y</p:attrName>
                                        </p:attrNameLst>
                                      </p:cBhvr>
                                      <p:tavLst>
                                        <p:tav tm="0">
                                          <p:val>
                                            <p:strVal val="#ppt_y+.1"/>
                                          </p:val>
                                        </p:tav>
                                        <p:tav tm="100000">
                                          <p:val>
                                            <p:strVal val="#ppt_y"/>
                                          </p:val>
                                        </p:tav>
                                      </p:tavLst>
                                    </p:anim>
                                  </p:childTnLst>
                                </p:cTn>
                              </p:par>
                              <p:par>
                                <p:cTn id="22" presetID="10" presetClass="entr" presetSubtype="0" fill="hold" grpId="0" nodeType="withEffect">
                                  <p:stCondLst>
                                    <p:cond delay="160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160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200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11" grpId="0"/>
      <p:bldP spid="12" grpId="0"/>
      <p:bldP spid="15" grpId="0" animBg="1"/>
      <p:bldP spid="16" grpId="0" animBg="1"/>
      <p:bldP spid="10" grpId="0"/>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8990936" cy="523220"/>
          </a:xfrm>
          <a:prstGeom prst="rect">
            <a:avLst/>
          </a:prstGeom>
          <a:noFill/>
        </p:spPr>
        <p:txBody>
          <a:bodyPr wrap="square" rtlCol="0">
            <a:spAutoFit/>
          </a:bodyPr>
          <a:lstStyle/>
          <a:p>
            <a:r>
              <a:rPr lang="en-US" altLang="zh-CN" sz="2800" b="1" dirty="0">
                <a:solidFill>
                  <a:schemeClr val="accent1"/>
                </a:solidFill>
                <a:latin typeface="微软雅黑" panose="020B0503020204020204" pitchFamily="34" charset="-122"/>
                <a:ea typeface="微软雅黑" panose="020B0503020204020204" pitchFamily="34" charset="-122"/>
              </a:rPr>
              <a:t>Task Two - Wireless Internet Access Technologies </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10" name="灯片编号占位符 1">
            <a:extLst>
              <a:ext uri="{FF2B5EF4-FFF2-40B4-BE49-F238E27FC236}">
                <a16:creationId xmlns:a16="http://schemas.microsoft.com/office/drawing/2014/main" id="{DC204494-5284-4FEB-B161-50BFCF89C68F}"/>
              </a:ext>
            </a:extLst>
          </p:cNvPr>
          <p:cNvSpPr>
            <a:spLocks noGrp="1"/>
          </p:cNvSpPr>
          <p:nvPr>
            <p:ph type="sldNum" sz="quarter" idx="12"/>
          </p:nvPr>
        </p:nvSpPr>
        <p:spPr>
          <a:xfrm>
            <a:off x="8420100" y="5695950"/>
            <a:ext cx="2743200" cy="365125"/>
          </a:xfrm>
        </p:spPr>
        <p:txBody>
          <a:bodyPr/>
          <a:lstStyle/>
          <a:p>
            <a:fld id="{62B6538A-33AE-45EB-868C-14B9E34ED961}" type="slidenum">
              <a:rPr lang="zh-CN" altLang="en-US" smtClean="0"/>
              <a:t>10</a:t>
            </a:fld>
            <a:endParaRPr lang="zh-CN" altLang="en-US"/>
          </a:p>
        </p:txBody>
      </p:sp>
      <p:sp>
        <p:nvSpPr>
          <p:cNvPr id="12" name="文本框 11">
            <a:extLst>
              <a:ext uri="{FF2B5EF4-FFF2-40B4-BE49-F238E27FC236}">
                <a16:creationId xmlns:a16="http://schemas.microsoft.com/office/drawing/2014/main" id="{283F0478-2E0B-4EF2-B467-76254377E121}"/>
              </a:ext>
            </a:extLst>
          </p:cNvPr>
          <p:cNvSpPr txBox="1"/>
          <p:nvPr/>
        </p:nvSpPr>
        <p:spPr>
          <a:xfrm>
            <a:off x="407848" y="1252807"/>
            <a:ext cx="3776704" cy="4832092"/>
          </a:xfrm>
          <a:prstGeom prst="rect">
            <a:avLst/>
          </a:prstGeom>
          <a:noFill/>
        </p:spPr>
        <p:txBody>
          <a:bodyPr wrap="square" rtlCol="0">
            <a:spAutoFit/>
          </a:bodyPr>
          <a:lstStyle/>
          <a:p>
            <a:pPr marL="285750" indent="-285750">
              <a:buFont typeface="Wingdings" pitchFamily="2" charset="2"/>
              <a:buChar char="l"/>
            </a:pPr>
            <a:r>
              <a:rPr kumimoji="1" lang="en-US" altLang="zh-CN" sz="2800" dirty="0">
                <a:latin typeface="Arial" panose="020B0604020202020204" pitchFamily="34" charset="0"/>
                <a:cs typeface="Arial" panose="020B0604020202020204" pitchFamily="34" charset="0"/>
              </a:rPr>
              <a:t>Cellular Digital Packet Data (</a:t>
            </a:r>
            <a:r>
              <a:rPr kumimoji="1" lang="en-US" altLang="zh-CN" sz="2800" i="1" dirty="0">
                <a:latin typeface="Arial" panose="020B0604020202020204" pitchFamily="34" charset="0"/>
                <a:cs typeface="Arial" panose="020B0604020202020204" pitchFamily="34" charset="0"/>
              </a:rPr>
              <a:t>CDPD</a:t>
            </a:r>
            <a:r>
              <a:rPr kumimoji="1" lang="en-US" altLang="zh-CN" sz="2800" dirty="0">
                <a:latin typeface="Arial" panose="020B0604020202020204" pitchFamily="34" charset="0"/>
                <a:cs typeface="Arial" panose="020B0604020202020204" pitchFamily="34" charset="0"/>
              </a:rPr>
              <a:t>)</a:t>
            </a:r>
          </a:p>
          <a:p>
            <a:pPr marL="285750" indent="-285750">
              <a:buFont typeface="Wingdings" pitchFamily="2" charset="2"/>
              <a:buChar char="l"/>
            </a:pPr>
            <a:endParaRPr kumimoji="1" lang="en-US" altLang="zh-CN" sz="2800" dirty="0">
              <a:latin typeface="Arial" panose="020B0604020202020204" pitchFamily="34" charset="0"/>
              <a:cs typeface="Arial" panose="020B0604020202020204" pitchFamily="34" charset="0"/>
            </a:endParaRPr>
          </a:p>
          <a:p>
            <a:pPr marL="285750" indent="-285750">
              <a:buFont typeface="Wingdings" pitchFamily="2" charset="2"/>
              <a:buChar char="l"/>
            </a:pPr>
            <a:endParaRPr kumimoji="1" lang="en-US" altLang="zh-CN" sz="2800" dirty="0">
              <a:latin typeface="Arial" panose="020B0604020202020204" pitchFamily="34" charset="0"/>
              <a:cs typeface="Arial" panose="020B0604020202020204" pitchFamily="34" charset="0"/>
            </a:endParaRPr>
          </a:p>
          <a:p>
            <a:pPr marL="285750" indent="-285750">
              <a:buFont typeface="Wingdings" pitchFamily="2" charset="2"/>
              <a:buChar char="l"/>
            </a:pPr>
            <a:r>
              <a:rPr kumimoji="1" lang="en-US" altLang="zh-CN" sz="2800" dirty="0">
                <a:latin typeface="Arial" panose="020B0604020202020204" pitchFamily="34" charset="0"/>
                <a:cs typeface="Arial" panose="020B0604020202020204" pitchFamily="34" charset="0"/>
              </a:rPr>
              <a:t>General Packet Radio Service (</a:t>
            </a:r>
            <a:r>
              <a:rPr kumimoji="1" lang="en-US" altLang="zh-CN" sz="2800" i="1" dirty="0">
                <a:latin typeface="Arial" panose="020B0604020202020204" pitchFamily="34" charset="0"/>
                <a:cs typeface="Arial" panose="020B0604020202020204" pitchFamily="34" charset="0"/>
              </a:rPr>
              <a:t>GPRS</a:t>
            </a:r>
            <a:r>
              <a:rPr kumimoji="1" lang="en-US" altLang="zh-CN" sz="2800" dirty="0">
                <a:latin typeface="Arial" panose="020B0604020202020204" pitchFamily="34" charset="0"/>
                <a:cs typeface="Arial" panose="020B0604020202020204" pitchFamily="34" charset="0"/>
              </a:rPr>
              <a:t>)</a:t>
            </a:r>
          </a:p>
          <a:p>
            <a:pPr marL="285750" indent="-285750">
              <a:buFont typeface="Wingdings" pitchFamily="2" charset="2"/>
              <a:buChar char="l"/>
            </a:pPr>
            <a:endParaRPr kumimoji="1" lang="en-US" altLang="zh-CN" sz="2800" dirty="0">
              <a:latin typeface="Arial" panose="020B0604020202020204" pitchFamily="34" charset="0"/>
              <a:cs typeface="Arial" panose="020B0604020202020204" pitchFamily="34" charset="0"/>
            </a:endParaRPr>
          </a:p>
          <a:p>
            <a:pPr marL="285750" indent="-285750">
              <a:buFont typeface="Wingdings" pitchFamily="2" charset="2"/>
              <a:buChar char="l"/>
            </a:pPr>
            <a:r>
              <a:rPr kumimoji="1" lang="en" altLang="zh-CN" sz="2800" dirty="0">
                <a:latin typeface="Arial" panose="020B0604020202020204" pitchFamily="34" charset="0"/>
                <a:cs typeface="Arial" panose="020B0604020202020204" pitchFamily="34" charset="0"/>
              </a:rPr>
              <a:t>Enhanced Data Rate for GSM Evolution </a:t>
            </a:r>
            <a:r>
              <a:rPr kumimoji="1" lang="en-US" altLang="zh-CN" sz="2800" dirty="0">
                <a:latin typeface="Arial" panose="020B0604020202020204" pitchFamily="34" charset="0"/>
                <a:cs typeface="Arial" panose="020B0604020202020204" pitchFamily="34" charset="0"/>
              </a:rPr>
              <a:t>(</a:t>
            </a:r>
            <a:r>
              <a:rPr kumimoji="1" lang="en-US" altLang="zh-CN" sz="2800" i="1" dirty="0">
                <a:latin typeface="Arial" panose="020B0604020202020204" pitchFamily="34" charset="0"/>
                <a:cs typeface="Arial" panose="020B0604020202020204" pitchFamily="34" charset="0"/>
              </a:rPr>
              <a:t>EDGE</a:t>
            </a:r>
            <a:r>
              <a:rPr kumimoji="1" lang="en-US" altLang="zh-CN" sz="2800" dirty="0">
                <a:latin typeface="Arial" panose="020B0604020202020204" pitchFamily="34" charset="0"/>
                <a:cs typeface="Arial" panose="020B0604020202020204" pitchFamily="34" charset="0"/>
              </a:rPr>
              <a:t>)</a:t>
            </a:r>
            <a:endParaRPr kumimoji="1" lang="zh-CN" altLang="en-US" sz="2800" dirty="0">
              <a:latin typeface="Arial" panose="020B0604020202020204" pitchFamily="34" charset="0"/>
              <a:cs typeface="Arial" panose="020B0604020202020204" pitchFamily="34" charset="0"/>
            </a:endParaRPr>
          </a:p>
        </p:txBody>
      </p:sp>
      <p:sp>
        <p:nvSpPr>
          <p:cNvPr id="13" name="文本框 12">
            <a:extLst>
              <a:ext uri="{FF2B5EF4-FFF2-40B4-BE49-F238E27FC236}">
                <a16:creationId xmlns:a16="http://schemas.microsoft.com/office/drawing/2014/main" id="{8D08BA73-299D-4799-B68D-9AB71695D722}"/>
              </a:ext>
            </a:extLst>
          </p:cNvPr>
          <p:cNvSpPr txBox="1"/>
          <p:nvPr/>
        </p:nvSpPr>
        <p:spPr>
          <a:xfrm>
            <a:off x="4569650" y="1252807"/>
            <a:ext cx="6845696" cy="4247317"/>
          </a:xfrm>
          <a:prstGeom prst="rect">
            <a:avLst/>
          </a:prstGeom>
          <a:noFill/>
        </p:spPr>
        <p:txBody>
          <a:bodyPr wrap="square" rtlCol="0">
            <a:spAutoFit/>
          </a:bodyPr>
          <a:lstStyle/>
          <a:p>
            <a:pPr marL="342900" indent="-342900">
              <a:spcAft>
                <a:spcPts val="600"/>
              </a:spcAft>
              <a:buFont typeface="Wingdings" pitchFamily="2" charset="2"/>
              <a:buChar char="l"/>
            </a:pPr>
            <a:r>
              <a:rPr kumimoji="1" lang="en" altLang="zh-CN" sz="2000" dirty="0">
                <a:latin typeface="Arial" panose="020B0604020202020204" pitchFamily="34" charset="0"/>
                <a:cs typeface="Arial" panose="020B0604020202020204" pitchFamily="34" charset="0"/>
              </a:rPr>
              <a:t>CDPD is a mobile service technology specially used in data network. It uses packet switching technology instead of circuit switching technology.</a:t>
            </a:r>
          </a:p>
          <a:p>
            <a:pPr marL="342900" indent="-342900">
              <a:spcAft>
                <a:spcPts val="600"/>
              </a:spcAft>
              <a:buFont typeface="Wingdings" pitchFamily="2" charset="2"/>
              <a:buChar char="l"/>
            </a:pPr>
            <a:endParaRPr kumimoji="1" lang="en" altLang="zh-CN" sz="2000" dirty="0">
              <a:latin typeface="Arial" panose="020B0604020202020204" pitchFamily="34" charset="0"/>
              <a:cs typeface="Arial" panose="020B0604020202020204" pitchFamily="34" charset="0"/>
            </a:endParaRPr>
          </a:p>
          <a:p>
            <a:pPr marL="342900" indent="-342900">
              <a:spcAft>
                <a:spcPts val="600"/>
              </a:spcAft>
              <a:buFont typeface="Wingdings" pitchFamily="2" charset="2"/>
              <a:buChar char="l"/>
            </a:pPr>
            <a:endParaRPr kumimoji="1" lang="en" altLang="zh-CN" sz="2000" dirty="0">
              <a:latin typeface="Arial" panose="020B0604020202020204" pitchFamily="34" charset="0"/>
              <a:cs typeface="Arial" panose="020B0604020202020204" pitchFamily="34" charset="0"/>
            </a:endParaRPr>
          </a:p>
          <a:p>
            <a:pPr marL="342900" indent="-342900">
              <a:spcAft>
                <a:spcPts val="600"/>
              </a:spcAft>
              <a:buFont typeface="Wingdings" pitchFamily="2" charset="2"/>
              <a:buChar char="l"/>
            </a:pPr>
            <a:r>
              <a:rPr kumimoji="1" lang="en" altLang="zh-CN" sz="2000" dirty="0">
                <a:latin typeface="Arial" panose="020B0604020202020204" pitchFamily="34" charset="0"/>
                <a:cs typeface="Arial" panose="020B0604020202020204" pitchFamily="34" charset="0"/>
              </a:rPr>
              <a:t>GPRS breaks through the thinking that GSM network can only provide circuit switching, and introduces packet switching mode into GSM network.</a:t>
            </a:r>
          </a:p>
          <a:p>
            <a:pPr marL="342900" indent="-342900">
              <a:spcAft>
                <a:spcPts val="600"/>
              </a:spcAft>
              <a:buFont typeface="Wingdings" pitchFamily="2" charset="2"/>
              <a:buChar char="l"/>
            </a:pPr>
            <a:endParaRPr kumimoji="1" lang="en" altLang="zh-CN" sz="2000" dirty="0">
              <a:latin typeface="Arial" panose="020B0604020202020204" pitchFamily="34" charset="0"/>
              <a:cs typeface="Arial" panose="020B0604020202020204" pitchFamily="34" charset="0"/>
            </a:endParaRPr>
          </a:p>
          <a:p>
            <a:pPr marL="342900" indent="-342900">
              <a:spcAft>
                <a:spcPts val="600"/>
              </a:spcAft>
              <a:buFont typeface="Wingdings" pitchFamily="2" charset="2"/>
              <a:buChar char="l"/>
            </a:pPr>
            <a:endParaRPr kumimoji="1" lang="en" altLang="zh-CN" sz="2000" dirty="0">
              <a:latin typeface="Arial" panose="020B0604020202020204" pitchFamily="34" charset="0"/>
              <a:cs typeface="Arial" panose="020B0604020202020204" pitchFamily="34" charset="0"/>
            </a:endParaRPr>
          </a:p>
          <a:p>
            <a:pPr marL="342900" indent="-342900">
              <a:spcAft>
                <a:spcPts val="600"/>
              </a:spcAft>
              <a:buFont typeface="Wingdings" pitchFamily="2" charset="2"/>
              <a:buChar char="l"/>
            </a:pPr>
            <a:r>
              <a:rPr kumimoji="1" lang="en" altLang="zh-CN" sz="2000" dirty="0">
                <a:latin typeface="Arial" panose="020B0604020202020204" pitchFamily="34" charset="0"/>
                <a:cs typeface="Arial" panose="020B0604020202020204" pitchFamily="34" charset="0"/>
              </a:rPr>
              <a:t>EDGE adopts TDMA technology, and its frame structure is the same as that of GSM.</a:t>
            </a:r>
            <a:endParaRPr kumimoji="1" lang="zh-CN" altLang="en-US" sz="2000" dirty="0">
              <a:latin typeface="Arial" panose="020B0604020202020204" pitchFamily="34" charset="0"/>
              <a:cs typeface="Arial" panose="020B0604020202020204" pitchFamily="34" charset="0"/>
            </a:endParaRPr>
          </a:p>
        </p:txBody>
      </p:sp>
      <p:sp>
        <p:nvSpPr>
          <p:cNvPr id="14" name="灯片编号占位符 3">
            <a:extLst>
              <a:ext uri="{FF2B5EF4-FFF2-40B4-BE49-F238E27FC236}">
                <a16:creationId xmlns:a16="http://schemas.microsoft.com/office/drawing/2014/main" id="{E1DCD41F-33DF-4DD6-962C-8C8AF21EF09E}"/>
              </a:ext>
            </a:extLst>
          </p:cNvPr>
          <p:cNvSpPr txBox="1">
            <a:spLocks/>
          </p:cNvSpPr>
          <p:nvPr/>
        </p:nvSpPr>
        <p:spPr>
          <a:xfrm>
            <a:off x="10801350" y="6405438"/>
            <a:ext cx="1390650" cy="365125"/>
          </a:xfrm>
          <a:prstGeom prst="rect">
            <a:avLst/>
          </a:prstGeom>
        </p:spPr>
        <p:txBody>
          <a:bodyPr vert="horz" lIns="91440" tIns="45720" rIns="91440" bIns="45720" rtlCol="0" anchor="ctr"/>
          <a:lstStyle>
            <a:defPPr>
              <a:defRPr lang="en-US"/>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D91E7F-84B6-4064-9D4E-CC7D244BCA04}" type="slidenum">
              <a:rPr lang="zh-CN" altLang="en-US" smtClean="0"/>
              <a:pPr/>
              <a:t>10</a:t>
            </a:fld>
            <a:endParaRPr lang="zh-CN" altLang="en-US" dirty="0"/>
          </a:p>
        </p:txBody>
      </p:sp>
    </p:spTree>
    <p:extLst>
      <p:ext uri="{BB962C8B-B14F-4D97-AF65-F5344CB8AC3E}">
        <p14:creationId xmlns:p14="http://schemas.microsoft.com/office/powerpoint/2010/main" val="2144792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8990936" cy="523220"/>
          </a:xfrm>
          <a:prstGeom prst="rect">
            <a:avLst/>
          </a:prstGeom>
          <a:noFill/>
        </p:spPr>
        <p:txBody>
          <a:bodyPr wrap="square" rtlCol="0">
            <a:spAutoFit/>
          </a:bodyPr>
          <a:lstStyle/>
          <a:p>
            <a:r>
              <a:rPr lang="en-US" altLang="zh-CN" sz="2800" b="1" dirty="0">
                <a:solidFill>
                  <a:schemeClr val="accent1"/>
                </a:solidFill>
                <a:latin typeface="微软雅黑" panose="020B0503020204020204" pitchFamily="34" charset="-122"/>
                <a:ea typeface="微软雅黑" panose="020B0503020204020204" pitchFamily="34" charset="-122"/>
              </a:rPr>
              <a:t>Task Two - Wireless Internet Access Technologies </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6" name="灯片编号占位符 1">
            <a:extLst>
              <a:ext uri="{FF2B5EF4-FFF2-40B4-BE49-F238E27FC236}">
                <a16:creationId xmlns:a16="http://schemas.microsoft.com/office/drawing/2014/main" id="{C5D5DFBC-0F06-46C2-9080-E405C38B0121}"/>
              </a:ext>
            </a:extLst>
          </p:cNvPr>
          <p:cNvSpPr>
            <a:spLocks noGrp="1"/>
          </p:cNvSpPr>
          <p:nvPr>
            <p:ph type="sldNum" sz="quarter" idx="12"/>
          </p:nvPr>
        </p:nvSpPr>
        <p:spPr>
          <a:xfrm>
            <a:off x="8394700" y="5594350"/>
            <a:ext cx="2743200" cy="365125"/>
          </a:xfrm>
        </p:spPr>
        <p:txBody>
          <a:bodyPr/>
          <a:lstStyle/>
          <a:p>
            <a:fld id="{62B6538A-33AE-45EB-868C-14B9E34ED961}" type="slidenum">
              <a:rPr lang="zh-CN" altLang="en-US" smtClean="0"/>
              <a:t>11</a:t>
            </a:fld>
            <a:endParaRPr lang="zh-CN" altLang="en-US"/>
          </a:p>
        </p:txBody>
      </p:sp>
      <p:sp>
        <p:nvSpPr>
          <p:cNvPr id="7" name="文本框 6">
            <a:extLst>
              <a:ext uri="{FF2B5EF4-FFF2-40B4-BE49-F238E27FC236}">
                <a16:creationId xmlns:a16="http://schemas.microsoft.com/office/drawing/2014/main" id="{7C652A8C-1E11-49C4-8ED8-7CF84C8E0363}"/>
              </a:ext>
            </a:extLst>
          </p:cNvPr>
          <p:cNvSpPr txBox="1"/>
          <p:nvPr/>
        </p:nvSpPr>
        <p:spPr>
          <a:xfrm>
            <a:off x="382448" y="1193145"/>
            <a:ext cx="3776704" cy="4832092"/>
          </a:xfrm>
          <a:prstGeom prst="rect">
            <a:avLst/>
          </a:prstGeom>
          <a:noFill/>
        </p:spPr>
        <p:txBody>
          <a:bodyPr wrap="square" rtlCol="0">
            <a:spAutoFit/>
          </a:bodyPr>
          <a:lstStyle/>
          <a:p>
            <a:pPr marL="285750" indent="-285750">
              <a:buFont typeface="Wingdings" pitchFamily="2" charset="2"/>
              <a:buChar char="l"/>
            </a:pPr>
            <a:r>
              <a:rPr lang="en-US" altLang="zh-CN" sz="2800" dirty="0">
                <a:latin typeface="Arial" panose="020B0604020202020204" pitchFamily="34" charset="0"/>
                <a:cs typeface="Arial" panose="020B0604020202020204" pitchFamily="34" charset="0"/>
              </a:rPr>
              <a:t>Broadband</a:t>
            </a:r>
            <a:r>
              <a:rPr lang="zh-CN" altLang="en-US" sz="2800" dirty="0">
                <a:latin typeface="Arial" panose="020B0604020202020204" pitchFamily="34" charset="0"/>
                <a:cs typeface="Arial" panose="020B0604020202020204" pitchFamily="34" charset="0"/>
              </a:rPr>
              <a:t> </a:t>
            </a:r>
            <a:r>
              <a:rPr lang="fr" altLang="zh-CN" sz="2800" dirty="0">
                <a:latin typeface="Arial" panose="020B0604020202020204" pitchFamily="34" charset="0"/>
                <a:cs typeface="Arial" panose="020B0604020202020204" pitchFamily="34" charset="0"/>
              </a:rPr>
              <a:t>Code Division Multiple Access (</a:t>
            </a:r>
            <a:r>
              <a:rPr lang="fr" altLang="zh-CN" sz="2800" i="1" dirty="0">
                <a:latin typeface="Arial" panose="020B0604020202020204" pitchFamily="34" charset="0"/>
                <a:cs typeface="Arial" panose="020B0604020202020204" pitchFamily="34" charset="0"/>
              </a:rPr>
              <a:t>BCDMA</a:t>
            </a:r>
            <a:r>
              <a:rPr lang="fr" altLang="zh-CN" sz="2800" dirty="0">
                <a:latin typeface="Arial" panose="020B0604020202020204" pitchFamily="34" charset="0"/>
                <a:cs typeface="Arial" panose="020B0604020202020204" pitchFamily="34" charset="0"/>
              </a:rPr>
              <a:t>)</a:t>
            </a:r>
          </a:p>
          <a:p>
            <a:pPr marL="285750" indent="-285750">
              <a:buFont typeface="Wingdings" pitchFamily="2" charset="2"/>
              <a:buChar char="l"/>
            </a:pPr>
            <a:endParaRPr kumimoji="1" lang="en-US" altLang="zh-CN" sz="2800" dirty="0">
              <a:latin typeface="Arial" panose="020B0604020202020204" pitchFamily="34" charset="0"/>
              <a:cs typeface="Arial" panose="020B0604020202020204" pitchFamily="34" charset="0"/>
            </a:endParaRPr>
          </a:p>
          <a:p>
            <a:pPr marL="285750" indent="-285750">
              <a:buFont typeface="Wingdings" pitchFamily="2" charset="2"/>
              <a:buChar char="l"/>
            </a:pPr>
            <a:r>
              <a:rPr kumimoji="1" lang="en-US" altLang="zh-CN" sz="2800" dirty="0">
                <a:latin typeface="Arial" panose="020B0604020202020204" pitchFamily="34" charset="0"/>
                <a:cs typeface="Arial" panose="020B0604020202020204" pitchFamily="34" charset="0"/>
              </a:rPr>
              <a:t>Satellite Internet Access System (</a:t>
            </a:r>
            <a:r>
              <a:rPr kumimoji="1" lang="en-US" altLang="zh-CN" sz="2800" i="1" dirty="0">
                <a:latin typeface="Arial" panose="020B0604020202020204" pitchFamily="34" charset="0"/>
                <a:cs typeface="Arial" panose="020B0604020202020204" pitchFamily="34" charset="0"/>
              </a:rPr>
              <a:t>SIAS</a:t>
            </a:r>
            <a:r>
              <a:rPr kumimoji="1" lang="en-US" altLang="zh-CN" sz="2800" dirty="0">
                <a:latin typeface="Arial" panose="020B0604020202020204" pitchFamily="34" charset="0"/>
                <a:cs typeface="Arial" panose="020B0604020202020204" pitchFamily="34" charset="0"/>
              </a:rPr>
              <a:t>)</a:t>
            </a:r>
          </a:p>
          <a:p>
            <a:pPr marL="285750" indent="-285750">
              <a:buFont typeface="Wingdings" pitchFamily="2" charset="2"/>
              <a:buChar char="l"/>
            </a:pPr>
            <a:endParaRPr kumimoji="1" lang="en-US" altLang="zh-CN" sz="2800" dirty="0">
              <a:latin typeface="Arial" panose="020B0604020202020204" pitchFamily="34" charset="0"/>
              <a:cs typeface="Arial" panose="020B0604020202020204" pitchFamily="34" charset="0"/>
            </a:endParaRPr>
          </a:p>
          <a:p>
            <a:pPr marL="285750" indent="-285750">
              <a:buFont typeface="Wingdings" pitchFamily="2" charset="2"/>
              <a:buChar char="l"/>
            </a:pPr>
            <a:r>
              <a:rPr kumimoji="1" lang="en" altLang="zh-CN" sz="2800" dirty="0">
                <a:latin typeface="Arial" panose="020B0604020202020204" pitchFamily="34" charset="0"/>
                <a:cs typeface="Arial" panose="020B0604020202020204" pitchFamily="34" charset="0"/>
              </a:rPr>
              <a:t>Wireless </a:t>
            </a:r>
            <a:r>
              <a:rPr kumimoji="1" lang="en-US" altLang="zh-CN" sz="2800" dirty="0">
                <a:latin typeface="Arial" panose="020B0604020202020204" pitchFamily="34" charset="0"/>
                <a:cs typeface="Arial" panose="020B0604020202020204" pitchFamily="34" charset="0"/>
              </a:rPr>
              <a:t>Local Access Network (WLAN)</a:t>
            </a:r>
          </a:p>
        </p:txBody>
      </p:sp>
      <p:sp>
        <p:nvSpPr>
          <p:cNvPr id="8" name="文本框 7">
            <a:extLst>
              <a:ext uri="{FF2B5EF4-FFF2-40B4-BE49-F238E27FC236}">
                <a16:creationId xmlns:a16="http://schemas.microsoft.com/office/drawing/2014/main" id="{62365320-FAC1-4DA9-99AB-7024D89A6A7C}"/>
              </a:ext>
            </a:extLst>
          </p:cNvPr>
          <p:cNvSpPr txBox="1"/>
          <p:nvPr/>
        </p:nvSpPr>
        <p:spPr>
          <a:xfrm>
            <a:off x="4238871" y="1193145"/>
            <a:ext cx="7404294" cy="4785926"/>
          </a:xfrm>
          <a:prstGeom prst="rect">
            <a:avLst/>
          </a:prstGeom>
          <a:noFill/>
        </p:spPr>
        <p:txBody>
          <a:bodyPr wrap="square" rtlCol="0">
            <a:spAutoFit/>
          </a:bodyPr>
          <a:lstStyle/>
          <a:p>
            <a:pPr marL="285750" indent="-285750">
              <a:spcAft>
                <a:spcPts val="600"/>
              </a:spcAft>
              <a:buFont typeface="Wingdings" pitchFamily="2" charset="2"/>
              <a:buChar char="l"/>
            </a:pPr>
            <a:r>
              <a:rPr kumimoji="1" lang="en" altLang="zh-CN" sz="2000" dirty="0">
                <a:latin typeface="Arial" panose="020B0604020202020204" pitchFamily="34" charset="0"/>
                <a:cs typeface="Arial" panose="020B0604020202020204" pitchFamily="34" charset="0"/>
              </a:rPr>
              <a:t>Broadband CDMA meets the high data rate requirement of wireless Internet access by optimizing high-speed packet data transmission in broadband.</a:t>
            </a:r>
          </a:p>
          <a:p>
            <a:pPr marL="285750" indent="-285750">
              <a:spcAft>
                <a:spcPts val="600"/>
              </a:spcAft>
              <a:buFont typeface="Wingdings" pitchFamily="2" charset="2"/>
              <a:buChar char="l"/>
            </a:pPr>
            <a:endParaRPr kumimoji="1" lang="en" altLang="zh-CN" sz="2000" dirty="0">
              <a:latin typeface="Arial" panose="020B0604020202020204" pitchFamily="34" charset="0"/>
              <a:cs typeface="Arial" panose="020B0604020202020204" pitchFamily="34" charset="0"/>
            </a:endParaRPr>
          </a:p>
          <a:p>
            <a:pPr>
              <a:spcAft>
                <a:spcPts val="600"/>
              </a:spcAft>
            </a:pPr>
            <a:endParaRPr kumimoji="1" lang="en" altLang="zh-CN" sz="2000" dirty="0">
              <a:latin typeface="Arial" panose="020B0604020202020204" pitchFamily="34" charset="0"/>
              <a:cs typeface="Arial" panose="020B0604020202020204" pitchFamily="34" charset="0"/>
            </a:endParaRPr>
          </a:p>
          <a:p>
            <a:pPr marL="285750" indent="-285750">
              <a:spcAft>
                <a:spcPts val="600"/>
              </a:spcAft>
              <a:buFont typeface="Wingdings" pitchFamily="2" charset="2"/>
              <a:buChar char="l"/>
            </a:pPr>
            <a:r>
              <a:rPr kumimoji="1" lang="en" altLang="zh-CN" sz="2000" dirty="0">
                <a:latin typeface="Arial" panose="020B0604020202020204" pitchFamily="34" charset="0"/>
                <a:cs typeface="Arial" panose="020B0604020202020204" pitchFamily="34" charset="0"/>
              </a:rPr>
              <a:t>The main advantage of Internet satellite access is that it can provide users with more bandwidth, improve access speed, and solve the problem of low speed of browsing Web sites and downloading files.</a:t>
            </a:r>
          </a:p>
          <a:p>
            <a:pPr>
              <a:spcAft>
                <a:spcPts val="600"/>
              </a:spcAft>
            </a:pPr>
            <a:endParaRPr kumimoji="1" lang="en" altLang="zh-CN" sz="2000" dirty="0">
              <a:latin typeface="Arial" panose="020B0604020202020204" pitchFamily="34" charset="0"/>
              <a:cs typeface="Arial" panose="020B0604020202020204" pitchFamily="34" charset="0"/>
            </a:endParaRPr>
          </a:p>
          <a:p>
            <a:pPr marL="285750" indent="-285750">
              <a:spcAft>
                <a:spcPts val="600"/>
              </a:spcAft>
              <a:buFont typeface="Wingdings" pitchFamily="2" charset="2"/>
              <a:buChar char="l"/>
            </a:pPr>
            <a:r>
              <a:rPr kumimoji="1" lang="en" altLang="zh-CN" sz="2000" dirty="0">
                <a:latin typeface="Arial" panose="020B0604020202020204" pitchFamily="34" charset="0"/>
                <a:cs typeface="Arial" panose="020B0604020202020204" pitchFamily="34" charset="0"/>
              </a:rPr>
              <a:t>WLAN refers to the application of wireless communication technology to interconnect computer equipment to form a network system that can communicate with each other and realize resource sharing.</a:t>
            </a:r>
          </a:p>
        </p:txBody>
      </p:sp>
      <p:sp>
        <p:nvSpPr>
          <p:cNvPr id="9" name="灯片编号占位符 3">
            <a:extLst>
              <a:ext uri="{FF2B5EF4-FFF2-40B4-BE49-F238E27FC236}">
                <a16:creationId xmlns:a16="http://schemas.microsoft.com/office/drawing/2014/main" id="{995D42CE-7E90-4F9E-A14F-308562B2003F}"/>
              </a:ext>
            </a:extLst>
          </p:cNvPr>
          <p:cNvSpPr txBox="1">
            <a:spLocks/>
          </p:cNvSpPr>
          <p:nvPr/>
        </p:nvSpPr>
        <p:spPr>
          <a:xfrm>
            <a:off x="10801350" y="6405438"/>
            <a:ext cx="1390650" cy="365125"/>
          </a:xfrm>
          <a:prstGeom prst="rect">
            <a:avLst/>
          </a:prstGeom>
        </p:spPr>
        <p:txBody>
          <a:bodyPr vert="horz" lIns="91440" tIns="45720" rIns="91440" bIns="45720" rtlCol="0" anchor="ctr"/>
          <a:lstStyle>
            <a:defPPr>
              <a:defRPr lang="en-US"/>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D91E7F-84B6-4064-9D4E-CC7D244BCA04}" type="slidenum">
              <a:rPr lang="zh-CN" altLang="en-US" smtClean="0"/>
              <a:pPr/>
              <a:t>11</a:t>
            </a:fld>
            <a:endParaRPr lang="zh-CN" altLang="en-US" dirty="0"/>
          </a:p>
        </p:txBody>
      </p:sp>
    </p:spTree>
    <p:extLst>
      <p:ext uri="{BB962C8B-B14F-4D97-AF65-F5344CB8AC3E}">
        <p14:creationId xmlns:p14="http://schemas.microsoft.com/office/powerpoint/2010/main" val="2360820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8990936" cy="523220"/>
          </a:xfrm>
          <a:prstGeom prst="rect">
            <a:avLst/>
          </a:prstGeom>
          <a:noFill/>
        </p:spPr>
        <p:txBody>
          <a:bodyPr wrap="square" rtlCol="0">
            <a:spAutoFit/>
          </a:bodyPr>
          <a:lstStyle/>
          <a:p>
            <a:r>
              <a:rPr lang="en-US" altLang="zh-CN" sz="2800" b="1" dirty="0">
                <a:solidFill>
                  <a:schemeClr val="accent1"/>
                </a:solidFill>
                <a:latin typeface="微软雅黑" panose="020B0503020204020204" pitchFamily="34" charset="-122"/>
                <a:ea typeface="微软雅黑" panose="020B0503020204020204" pitchFamily="34" charset="-122"/>
              </a:rPr>
              <a:t>Task Two - Wireless Internet Access Technologies </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4C1FBB83-4522-4079-B41B-1EC737549717}"/>
              </a:ext>
            </a:extLst>
          </p:cNvPr>
          <p:cNvSpPr txBox="1"/>
          <p:nvPr/>
        </p:nvSpPr>
        <p:spPr>
          <a:xfrm>
            <a:off x="300464" y="1216226"/>
            <a:ext cx="3776704" cy="3539430"/>
          </a:xfrm>
          <a:prstGeom prst="rect">
            <a:avLst/>
          </a:prstGeom>
          <a:noFill/>
        </p:spPr>
        <p:txBody>
          <a:bodyPr wrap="square" rtlCol="0">
            <a:spAutoFit/>
          </a:bodyPr>
          <a:lstStyle/>
          <a:p>
            <a:pPr marL="285750" indent="-285750">
              <a:buFont typeface="Wingdings" pitchFamily="2" charset="2"/>
              <a:buChar char="l"/>
            </a:pPr>
            <a:r>
              <a:rPr kumimoji="1" lang="en" altLang="zh-CN" sz="2800" dirty="0">
                <a:latin typeface="Arial" panose="020B0604020202020204" pitchFamily="34" charset="0"/>
                <a:cs typeface="Arial" panose="020B0604020202020204" pitchFamily="34" charset="0"/>
              </a:rPr>
              <a:t>Wide</a:t>
            </a:r>
            <a:r>
              <a:rPr kumimoji="1" lang="en-US" altLang="zh-CN" sz="2800" dirty="0">
                <a:latin typeface="Arial" panose="020B0604020202020204" pitchFamily="34" charset="0"/>
                <a:cs typeface="Arial" panose="020B0604020202020204" pitchFamily="34" charset="0"/>
              </a:rPr>
              <a:t>-area</a:t>
            </a:r>
            <a:r>
              <a:rPr kumimoji="1" lang="zh-CN" altLang="en-US" sz="2800" dirty="0">
                <a:latin typeface="Arial" panose="020B0604020202020204" pitchFamily="34" charset="0"/>
                <a:cs typeface="Arial" panose="020B0604020202020204" pitchFamily="34" charset="0"/>
              </a:rPr>
              <a:t> </a:t>
            </a:r>
            <a:r>
              <a:rPr kumimoji="1" lang="en" altLang="zh-CN" sz="2800" dirty="0">
                <a:latin typeface="Arial" panose="020B0604020202020204" pitchFamily="34" charset="0"/>
                <a:cs typeface="Arial" panose="020B0604020202020204" pitchFamily="34" charset="0"/>
              </a:rPr>
              <a:t>Wireless </a:t>
            </a:r>
            <a:r>
              <a:rPr kumimoji="1" lang="en-US" altLang="zh-CN" sz="2800" dirty="0">
                <a:latin typeface="Arial" panose="020B0604020202020204" pitchFamily="34" charset="0"/>
                <a:cs typeface="Arial" panose="020B0604020202020204" pitchFamily="34" charset="0"/>
              </a:rPr>
              <a:t>Access Network (WWAN)</a:t>
            </a:r>
          </a:p>
          <a:p>
            <a:endParaRPr lang="en-US" altLang="zh-CN" sz="2800" dirty="0">
              <a:latin typeface="Arial" panose="020B0604020202020204" pitchFamily="34" charset="0"/>
              <a:cs typeface="Arial" panose="020B0604020202020204" pitchFamily="34" charset="0"/>
            </a:endParaRPr>
          </a:p>
          <a:p>
            <a:pPr marL="285750" indent="-285750">
              <a:buFont typeface="Wingdings" pitchFamily="2" charset="2"/>
              <a:buChar char="l"/>
            </a:pPr>
            <a:r>
              <a:rPr lang="en-US" altLang="zh-CN" sz="2800" dirty="0">
                <a:latin typeface="Arial" panose="020B0604020202020204" pitchFamily="34" charset="0"/>
                <a:cs typeface="Arial" panose="020B0604020202020204" pitchFamily="34" charset="0"/>
              </a:rPr>
              <a:t>Wireless Application Protocol </a:t>
            </a:r>
            <a:r>
              <a:rPr lang="fr" altLang="zh-CN" sz="2800" dirty="0">
                <a:latin typeface="Arial" panose="020B0604020202020204" pitchFamily="34" charset="0"/>
                <a:cs typeface="Arial" panose="020B0604020202020204" pitchFamily="34" charset="0"/>
              </a:rPr>
              <a:t>(</a:t>
            </a:r>
            <a:r>
              <a:rPr lang="fr" altLang="zh-CN" sz="2800" i="1" dirty="0">
                <a:latin typeface="Arial" panose="020B0604020202020204" pitchFamily="34" charset="0"/>
                <a:cs typeface="Arial" panose="020B0604020202020204" pitchFamily="34" charset="0"/>
              </a:rPr>
              <a:t>WAP</a:t>
            </a:r>
            <a:r>
              <a:rPr lang="fr" altLang="zh-CN" sz="2800" dirty="0">
                <a:latin typeface="Arial" panose="020B0604020202020204" pitchFamily="34" charset="0"/>
                <a:cs typeface="Arial" panose="020B0604020202020204" pitchFamily="34" charset="0"/>
              </a:rPr>
              <a:t>)</a:t>
            </a:r>
          </a:p>
          <a:p>
            <a:endParaRPr kumimoji="1" lang="en-US" altLang="zh-CN" sz="2800" dirty="0">
              <a:latin typeface="Arial" panose="020B0604020202020204" pitchFamily="34" charset="0"/>
              <a:cs typeface="Arial" panose="020B0604020202020204" pitchFamily="34" charset="0"/>
            </a:endParaRPr>
          </a:p>
          <a:p>
            <a:pPr marL="285750" indent="-285750">
              <a:buFont typeface="Wingdings" pitchFamily="2" charset="2"/>
              <a:buChar char="l"/>
            </a:pPr>
            <a:r>
              <a:rPr kumimoji="1" lang="en-US" altLang="zh-CN" sz="2800" dirty="0">
                <a:latin typeface="Arial" panose="020B0604020202020204" pitchFamily="34" charset="0"/>
                <a:cs typeface="Arial" panose="020B0604020202020204" pitchFamily="34" charset="0"/>
              </a:rPr>
              <a:t>Bluetooth</a:t>
            </a:r>
          </a:p>
        </p:txBody>
      </p:sp>
      <p:sp>
        <p:nvSpPr>
          <p:cNvPr id="10" name="文本框 9">
            <a:extLst>
              <a:ext uri="{FF2B5EF4-FFF2-40B4-BE49-F238E27FC236}">
                <a16:creationId xmlns:a16="http://schemas.microsoft.com/office/drawing/2014/main" id="{33F454E0-1912-407C-920B-22CF87D66C7D}"/>
              </a:ext>
            </a:extLst>
          </p:cNvPr>
          <p:cNvSpPr txBox="1"/>
          <p:nvPr/>
        </p:nvSpPr>
        <p:spPr>
          <a:xfrm>
            <a:off x="4683950" y="1261674"/>
            <a:ext cx="6611816" cy="4708981"/>
          </a:xfrm>
          <a:prstGeom prst="rect">
            <a:avLst/>
          </a:prstGeom>
          <a:noFill/>
        </p:spPr>
        <p:txBody>
          <a:bodyPr wrap="square" rtlCol="0">
            <a:spAutoFit/>
          </a:bodyPr>
          <a:lstStyle/>
          <a:p>
            <a:pPr marL="285750" indent="-285750">
              <a:buFont typeface="Wingdings" pitchFamily="2" charset="2"/>
              <a:buChar char="l"/>
            </a:pPr>
            <a:r>
              <a:rPr kumimoji="1" lang="en" altLang="zh-CN" sz="2000" dirty="0">
                <a:latin typeface="Arial" panose="020B0604020202020204" pitchFamily="34" charset="0"/>
                <a:cs typeface="Arial" panose="020B0604020202020204" pitchFamily="34" charset="0"/>
              </a:rPr>
              <a:t>WWAN is a communication mode that uses wireless network to connect local area network (LAN) with extremely dispersed physical distance.</a:t>
            </a:r>
          </a:p>
          <a:p>
            <a:endParaRPr kumimoji="1" lang="en" altLang="zh-CN" sz="2000" dirty="0">
              <a:latin typeface="Arial" panose="020B0604020202020204" pitchFamily="34" charset="0"/>
              <a:cs typeface="Arial" panose="020B0604020202020204" pitchFamily="34" charset="0"/>
            </a:endParaRPr>
          </a:p>
          <a:p>
            <a:endParaRPr kumimoji="1" lang="en" altLang="zh-CN" sz="2000" dirty="0">
              <a:latin typeface="Arial" panose="020B0604020202020204" pitchFamily="34" charset="0"/>
              <a:cs typeface="Arial" panose="020B0604020202020204" pitchFamily="34" charset="0"/>
            </a:endParaRPr>
          </a:p>
          <a:p>
            <a:pPr marL="285750" indent="-285750">
              <a:buFont typeface="Wingdings" pitchFamily="2" charset="2"/>
              <a:buChar char="l"/>
            </a:pPr>
            <a:r>
              <a:rPr kumimoji="1" lang="en" altLang="zh-CN" sz="2000" dirty="0">
                <a:latin typeface="Arial" panose="020B0604020202020204" pitchFamily="34" charset="0"/>
                <a:cs typeface="Arial" panose="020B0604020202020204" pitchFamily="34" charset="0"/>
              </a:rPr>
              <a:t>WAP is a kind of communication protocol. Its proposal and development are based on the need of accessing the Internet in mobile.</a:t>
            </a:r>
          </a:p>
          <a:p>
            <a:pPr marL="285750" indent="-285750">
              <a:buFont typeface="Wingdings" pitchFamily="2" charset="2"/>
              <a:buChar char="l"/>
            </a:pPr>
            <a:endParaRPr kumimoji="1" lang="en" altLang="zh-CN" sz="2000" dirty="0">
              <a:latin typeface="Arial" panose="020B0604020202020204" pitchFamily="34" charset="0"/>
              <a:cs typeface="Arial" panose="020B0604020202020204" pitchFamily="34" charset="0"/>
            </a:endParaRPr>
          </a:p>
          <a:p>
            <a:endParaRPr kumimoji="1" lang="en" altLang="zh-CN" sz="2000" dirty="0">
              <a:latin typeface="Arial" panose="020B0604020202020204" pitchFamily="34" charset="0"/>
              <a:cs typeface="Arial" panose="020B0604020202020204" pitchFamily="34" charset="0"/>
            </a:endParaRPr>
          </a:p>
          <a:p>
            <a:pPr marL="285750" indent="-285750">
              <a:buFont typeface="Wingdings" pitchFamily="2" charset="2"/>
              <a:buChar char="l"/>
            </a:pPr>
            <a:r>
              <a:rPr kumimoji="1" lang="en" altLang="zh-CN" sz="2000" dirty="0">
                <a:latin typeface="Arial" panose="020B0604020202020204" pitchFamily="34" charset="0"/>
                <a:cs typeface="Arial" panose="020B0604020202020204" pitchFamily="34" charset="0"/>
              </a:rPr>
              <a:t>Bluetooth technology aims to cancel wired connection and realize wireless interconnection between digital devices to ensure that most common computers and communication devices can communicate conveniently.</a:t>
            </a:r>
            <a:endParaRPr kumimoji="1" lang="zh-CN" altLang="en-US" sz="2000" dirty="0">
              <a:latin typeface="Arial" panose="020B0604020202020204" pitchFamily="34" charset="0"/>
              <a:cs typeface="Arial" panose="020B0604020202020204" pitchFamily="34" charset="0"/>
            </a:endParaRPr>
          </a:p>
        </p:txBody>
      </p:sp>
      <p:sp>
        <p:nvSpPr>
          <p:cNvPr id="12" name="灯片编号占位符 3">
            <a:extLst>
              <a:ext uri="{FF2B5EF4-FFF2-40B4-BE49-F238E27FC236}">
                <a16:creationId xmlns:a16="http://schemas.microsoft.com/office/drawing/2014/main" id="{98AFBF58-A34C-4A92-AE9C-8E7598EF9013}"/>
              </a:ext>
            </a:extLst>
          </p:cNvPr>
          <p:cNvSpPr>
            <a:spLocks noGrp="1"/>
          </p:cNvSpPr>
          <p:nvPr>
            <p:ph type="sldNum" sz="quarter" idx="12"/>
          </p:nvPr>
        </p:nvSpPr>
        <p:spPr>
          <a:xfrm>
            <a:off x="10801350" y="6405438"/>
            <a:ext cx="1390650" cy="365125"/>
          </a:xfrm>
        </p:spPr>
        <p:txBody>
          <a:bodyPr/>
          <a:lstStyle/>
          <a:p>
            <a:fld id="{51D91E7F-84B6-4064-9D4E-CC7D244BCA04}" type="slidenum">
              <a:rPr lang="zh-CN" altLang="en-US" smtClean="0"/>
              <a:pPr/>
              <a:t>12</a:t>
            </a:fld>
            <a:endParaRPr lang="zh-CN" altLang="en-US" dirty="0"/>
          </a:p>
        </p:txBody>
      </p:sp>
    </p:spTree>
    <p:extLst>
      <p:ext uri="{BB962C8B-B14F-4D97-AF65-F5344CB8AC3E}">
        <p14:creationId xmlns:p14="http://schemas.microsoft.com/office/powerpoint/2010/main" val="2988383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8990936" cy="523220"/>
          </a:xfrm>
          <a:prstGeom prst="rect">
            <a:avLst/>
          </a:prstGeom>
          <a:noFill/>
        </p:spPr>
        <p:txBody>
          <a:bodyPr wrap="square" rtlCol="0">
            <a:spAutoFit/>
          </a:bodyPr>
          <a:lstStyle/>
          <a:p>
            <a:r>
              <a:rPr lang="en-US" altLang="zh-CN" sz="2800" b="1" dirty="0">
                <a:solidFill>
                  <a:schemeClr val="accent1"/>
                </a:solidFill>
                <a:latin typeface="微软雅黑" panose="020B0503020204020204" pitchFamily="34" charset="-122"/>
                <a:ea typeface="微软雅黑" panose="020B0503020204020204" pitchFamily="34" charset="-122"/>
              </a:rPr>
              <a:t>Task Two - Wireless Internet Access Technologies </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graphicFrame>
        <p:nvGraphicFramePr>
          <p:cNvPr id="5" name="表格 4">
            <a:extLst>
              <a:ext uri="{FF2B5EF4-FFF2-40B4-BE49-F238E27FC236}">
                <a16:creationId xmlns:a16="http://schemas.microsoft.com/office/drawing/2014/main" id="{AA14074F-B760-4189-BBAE-CD23529A1F42}"/>
              </a:ext>
            </a:extLst>
          </p:cNvPr>
          <p:cNvGraphicFramePr>
            <a:graphicFrameLocks noGrp="1"/>
          </p:cNvGraphicFramePr>
          <p:nvPr>
            <p:extLst>
              <p:ext uri="{D42A27DB-BD31-4B8C-83A1-F6EECF244321}">
                <p14:modId xmlns:p14="http://schemas.microsoft.com/office/powerpoint/2010/main" val="3008189264"/>
              </p:ext>
            </p:extLst>
          </p:nvPr>
        </p:nvGraphicFramePr>
        <p:xfrm>
          <a:off x="441324" y="810885"/>
          <a:ext cx="11077577" cy="5821680"/>
        </p:xfrm>
        <a:graphic>
          <a:graphicData uri="http://schemas.openxmlformats.org/drawingml/2006/table">
            <a:tbl>
              <a:tblPr firstRow="1" bandRow="1">
                <a:tableStyleId>{5C22544A-7EE6-4342-B048-85BDC9FD1C3A}</a:tableStyleId>
              </a:tblPr>
              <a:tblGrid>
                <a:gridCol w="1280723">
                  <a:extLst>
                    <a:ext uri="{9D8B030D-6E8A-4147-A177-3AD203B41FA5}">
                      <a16:colId xmlns:a16="http://schemas.microsoft.com/office/drawing/2014/main" val="1719185677"/>
                    </a:ext>
                  </a:extLst>
                </a:gridCol>
                <a:gridCol w="1135484">
                  <a:extLst>
                    <a:ext uri="{9D8B030D-6E8A-4147-A177-3AD203B41FA5}">
                      <a16:colId xmlns:a16="http://schemas.microsoft.com/office/drawing/2014/main" val="2020285913"/>
                    </a:ext>
                  </a:extLst>
                </a:gridCol>
                <a:gridCol w="1087055">
                  <a:extLst>
                    <a:ext uri="{9D8B030D-6E8A-4147-A177-3AD203B41FA5}">
                      <a16:colId xmlns:a16="http://schemas.microsoft.com/office/drawing/2014/main" val="2728712513"/>
                    </a:ext>
                  </a:extLst>
                </a:gridCol>
                <a:gridCol w="1133481">
                  <a:extLst>
                    <a:ext uri="{9D8B030D-6E8A-4147-A177-3AD203B41FA5}">
                      <a16:colId xmlns:a16="http://schemas.microsoft.com/office/drawing/2014/main" val="3758211974"/>
                    </a:ext>
                  </a:extLst>
                </a:gridCol>
                <a:gridCol w="1253497">
                  <a:extLst>
                    <a:ext uri="{9D8B030D-6E8A-4147-A177-3AD203B41FA5}">
                      <a16:colId xmlns:a16="http://schemas.microsoft.com/office/drawing/2014/main" val="522099159"/>
                    </a:ext>
                  </a:extLst>
                </a:gridCol>
                <a:gridCol w="1029786">
                  <a:extLst>
                    <a:ext uri="{9D8B030D-6E8A-4147-A177-3AD203B41FA5}">
                      <a16:colId xmlns:a16="http://schemas.microsoft.com/office/drawing/2014/main" val="3407882830"/>
                    </a:ext>
                  </a:extLst>
                </a:gridCol>
                <a:gridCol w="1143327">
                  <a:extLst>
                    <a:ext uri="{9D8B030D-6E8A-4147-A177-3AD203B41FA5}">
                      <a16:colId xmlns:a16="http://schemas.microsoft.com/office/drawing/2014/main" val="4176929945"/>
                    </a:ext>
                  </a:extLst>
                </a:gridCol>
                <a:gridCol w="1160782">
                  <a:extLst>
                    <a:ext uri="{9D8B030D-6E8A-4147-A177-3AD203B41FA5}">
                      <a16:colId xmlns:a16="http://schemas.microsoft.com/office/drawing/2014/main" val="146044416"/>
                    </a:ext>
                  </a:extLst>
                </a:gridCol>
                <a:gridCol w="1003452">
                  <a:extLst>
                    <a:ext uri="{9D8B030D-6E8A-4147-A177-3AD203B41FA5}">
                      <a16:colId xmlns:a16="http://schemas.microsoft.com/office/drawing/2014/main" val="2627004036"/>
                    </a:ext>
                  </a:extLst>
                </a:gridCol>
                <a:gridCol w="849990">
                  <a:extLst>
                    <a:ext uri="{9D8B030D-6E8A-4147-A177-3AD203B41FA5}">
                      <a16:colId xmlns:a16="http://schemas.microsoft.com/office/drawing/2014/main" val="1373865624"/>
                    </a:ext>
                  </a:extLst>
                </a:gridCol>
              </a:tblGrid>
              <a:tr h="1953543">
                <a:tc>
                  <a:txBody>
                    <a:bodyPr/>
                    <a:lstStyle/>
                    <a:p>
                      <a:pPr algn="ctr"/>
                      <a:r>
                        <a:rPr lang="en-US" altLang="zh-CN" dirty="0">
                          <a:latin typeface="Arial" panose="020B0604020202020204" pitchFamily="34" charset="0"/>
                          <a:cs typeface="Arial" panose="020B0604020202020204" pitchFamily="34" charset="0"/>
                        </a:rPr>
                        <a:t>Name</a:t>
                      </a:r>
                      <a:endParaRPr lang="zh-CN" altLang="en-US"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400" b="1" dirty="0">
                          <a:latin typeface="Arial" panose="020B0604020202020204" pitchFamily="34" charset="0"/>
                          <a:cs typeface="Arial" panose="020B0604020202020204" pitchFamily="34" charset="0"/>
                        </a:rPr>
                        <a:t>Cellular Digital Packet Data (</a:t>
                      </a:r>
                      <a:r>
                        <a:rPr kumimoji="1" lang="en-US" altLang="zh-CN" sz="1400" b="1" i="1" dirty="0">
                          <a:latin typeface="Arial" panose="020B0604020202020204" pitchFamily="34" charset="0"/>
                          <a:cs typeface="Arial" panose="020B0604020202020204" pitchFamily="34" charset="0"/>
                        </a:rPr>
                        <a:t>CDPD</a:t>
                      </a:r>
                      <a:r>
                        <a:rPr kumimoji="1" lang="en-US" altLang="zh-CN" sz="1400" b="1" dirty="0">
                          <a:latin typeface="Arial" panose="020B0604020202020204" pitchFamily="34" charset="0"/>
                          <a:cs typeface="Arial" panose="020B0604020202020204" pitchFamily="34" charset="0"/>
                        </a:rPr>
                        <a:t>)</a:t>
                      </a:r>
                    </a:p>
                    <a:p>
                      <a:pPr algn="ctr"/>
                      <a:endParaRPr lang="zh-CN" altLang="en-US" sz="1400" b="1"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400" b="1" dirty="0">
                          <a:latin typeface="Arial" panose="020B0604020202020204" pitchFamily="34" charset="0"/>
                          <a:cs typeface="Arial" panose="020B0604020202020204" pitchFamily="34" charset="0"/>
                        </a:rPr>
                        <a:t>General Packet Radio Service (</a:t>
                      </a:r>
                      <a:r>
                        <a:rPr kumimoji="1" lang="en-US" altLang="zh-CN" sz="1400" b="1" i="1" dirty="0">
                          <a:latin typeface="Arial" panose="020B0604020202020204" pitchFamily="34" charset="0"/>
                          <a:cs typeface="Arial" panose="020B0604020202020204" pitchFamily="34" charset="0"/>
                        </a:rPr>
                        <a:t>GPRS</a:t>
                      </a:r>
                      <a:r>
                        <a:rPr kumimoji="1" lang="en-US" altLang="zh-CN" sz="1400" b="1" dirty="0">
                          <a:latin typeface="Arial" panose="020B0604020202020204" pitchFamily="34" charset="0"/>
                          <a:cs typeface="Arial" panose="020B0604020202020204" pitchFamily="34" charset="0"/>
                        </a:rPr>
                        <a:t>)</a:t>
                      </a:r>
                    </a:p>
                    <a:p>
                      <a:pPr algn="ctr"/>
                      <a:endParaRPr lang="zh-CN" altLang="en-US" sz="1400" b="1"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zh-CN" sz="1400" b="1" dirty="0">
                          <a:latin typeface="Arial" panose="020B0604020202020204" pitchFamily="34" charset="0"/>
                          <a:cs typeface="Arial" panose="020B0604020202020204" pitchFamily="34" charset="0"/>
                        </a:rPr>
                        <a:t>Enhanced Data Rate for GSM Evolution </a:t>
                      </a:r>
                      <a:r>
                        <a:rPr kumimoji="1" lang="en-US" altLang="zh-CN" sz="1400" b="1" dirty="0">
                          <a:latin typeface="Arial" panose="020B0604020202020204" pitchFamily="34" charset="0"/>
                          <a:cs typeface="Arial" panose="020B0604020202020204" pitchFamily="34" charset="0"/>
                        </a:rPr>
                        <a:t>(</a:t>
                      </a:r>
                      <a:r>
                        <a:rPr kumimoji="1" lang="en-US" altLang="zh-CN" sz="1400" b="1" i="1" dirty="0">
                          <a:latin typeface="Arial" panose="020B0604020202020204" pitchFamily="34" charset="0"/>
                          <a:cs typeface="Arial" panose="020B0604020202020204" pitchFamily="34" charset="0"/>
                        </a:rPr>
                        <a:t>EDGE</a:t>
                      </a:r>
                      <a:r>
                        <a:rPr kumimoji="1" lang="en-US" altLang="zh-CN" sz="1400" b="1" dirty="0">
                          <a:latin typeface="Arial" panose="020B0604020202020204" pitchFamily="34" charset="0"/>
                          <a:cs typeface="Arial" panose="020B0604020202020204" pitchFamily="34" charset="0"/>
                        </a:rPr>
                        <a:t>)</a:t>
                      </a:r>
                      <a:endParaRPr kumimoji="1" lang="zh-CN" altLang="en-US" sz="1400" b="1" dirty="0">
                        <a:latin typeface="Arial" panose="020B0604020202020204" pitchFamily="34" charset="0"/>
                        <a:cs typeface="Arial" panose="020B0604020202020204" pitchFamily="34" charset="0"/>
                      </a:endParaRPr>
                    </a:p>
                    <a:p>
                      <a:pPr algn="ctr"/>
                      <a:endParaRPr lang="zh-CN" altLang="en-US" sz="1400" b="1"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 altLang="zh-CN" sz="1400" b="1" dirty="0">
                          <a:latin typeface="Arial" panose="020B0604020202020204" pitchFamily="34" charset="0"/>
                          <a:cs typeface="Arial" panose="020B0604020202020204" pitchFamily="34" charset="0"/>
                        </a:rPr>
                        <a:t>Code Division Multiple Access (</a:t>
                      </a:r>
                      <a:r>
                        <a:rPr lang="fr" altLang="zh-CN" sz="1400" b="1" i="1" dirty="0">
                          <a:latin typeface="Arial" panose="020B0604020202020204" pitchFamily="34" charset="0"/>
                          <a:cs typeface="Arial" panose="020B0604020202020204" pitchFamily="34" charset="0"/>
                        </a:rPr>
                        <a:t>CDMA</a:t>
                      </a:r>
                      <a:r>
                        <a:rPr lang="fr" altLang="zh-CN" sz="1400" b="1" dirty="0">
                          <a:latin typeface="Arial" panose="020B0604020202020204" pitchFamily="34" charset="0"/>
                          <a:cs typeface="Arial" panose="020B0604020202020204" pitchFamily="34" charset="0"/>
                        </a:rPr>
                        <a:t>)</a:t>
                      </a:r>
                    </a:p>
                    <a:p>
                      <a:pPr algn="ctr"/>
                      <a:endParaRPr lang="zh-CN" altLang="en-US" sz="1400" b="1"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400" b="1" dirty="0">
                          <a:latin typeface="Arial" panose="020B0604020202020204" pitchFamily="34" charset="0"/>
                          <a:cs typeface="Arial" panose="020B0604020202020204" pitchFamily="34" charset="0"/>
                        </a:rPr>
                        <a:t>Satellite Internet Access System (</a:t>
                      </a:r>
                      <a:r>
                        <a:rPr kumimoji="1" lang="en-US" altLang="zh-CN" sz="1400" b="1" i="1" dirty="0">
                          <a:latin typeface="Arial" panose="020B0604020202020204" pitchFamily="34" charset="0"/>
                          <a:cs typeface="Arial" panose="020B0604020202020204" pitchFamily="34" charset="0"/>
                        </a:rPr>
                        <a:t>SIAS</a:t>
                      </a:r>
                      <a:r>
                        <a:rPr kumimoji="1" lang="en-US" altLang="zh-CN" sz="1400" b="1" dirty="0">
                          <a:latin typeface="Arial" panose="020B0604020202020204" pitchFamily="34" charset="0"/>
                          <a:cs typeface="Arial" panose="020B0604020202020204" pitchFamily="34" charset="0"/>
                        </a:rPr>
                        <a:t>)</a:t>
                      </a:r>
                    </a:p>
                    <a:p>
                      <a:pPr algn="ctr"/>
                      <a:endParaRPr lang="zh-CN" altLang="en-US" sz="1400" b="1"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marL="0" indent="0" algn="ctr">
                        <a:buFontTx/>
                        <a:buNone/>
                      </a:pPr>
                      <a:r>
                        <a:rPr kumimoji="1" lang="en" altLang="zh-CN" sz="1400" dirty="0">
                          <a:latin typeface="Arial" panose="020B0604020202020204" pitchFamily="34" charset="0"/>
                          <a:cs typeface="Arial" panose="020B0604020202020204" pitchFamily="34" charset="0"/>
                        </a:rPr>
                        <a:t>Wireless </a:t>
                      </a:r>
                      <a:r>
                        <a:rPr kumimoji="1" lang="en-US" altLang="zh-CN" sz="1400" dirty="0">
                          <a:latin typeface="Arial" panose="020B0604020202020204" pitchFamily="34" charset="0"/>
                          <a:cs typeface="Arial" panose="020B0604020202020204" pitchFamily="34" charset="0"/>
                        </a:rPr>
                        <a:t>Local Access Network (WLAN)</a:t>
                      </a:r>
                    </a:p>
                    <a:p>
                      <a:pPr algn="ctr"/>
                      <a:endParaRPr lang="zh-CN" altLang="en-US" sz="1400" b="1"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dirty="0">
                          <a:latin typeface="Arial" panose="020B0604020202020204" pitchFamily="34" charset="0"/>
                          <a:cs typeface="Arial" panose="020B0604020202020204" pitchFamily="34" charset="0"/>
                        </a:rPr>
                        <a:t>Wireless Application Protocol </a:t>
                      </a:r>
                      <a:r>
                        <a:rPr lang="fr" altLang="zh-CN" sz="1400" b="1" dirty="0">
                          <a:latin typeface="Arial" panose="020B0604020202020204" pitchFamily="34" charset="0"/>
                          <a:cs typeface="Arial" panose="020B0604020202020204" pitchFamily="34" charset="0"/>
                        </a:rPr>
                        <a:t>(</a:t>
                      </a:r>
                      <a:r>
                        <a:rPr lang="fr" altLang="zh-CN" sz="1400" b="1" i="1" dirty="0">
                          <a:latin typeface="Arial" panose="020B0604020202020204" pitchFamily="34" charset="0"/>
                          <a:cs typeface="Arial" panose="020B0604020202020204" pitchFamily="34" charset="0"/>
                        </a:rPr>
                        <a:t>WAP</a:t>
                      </a:r>
                      <a:r>
                        <a:rPr lang="fr" altLang="zh-CN" sz="1400" b="1" dirty="0">
                          <a:latin typeface="Arial" panose="020B0604020202020204" pitchFamily="34" charset="0"/>
                          <a:cs typeface="Arial" panose="020B0604020202020204" pitchFamily="34" charset="0"/>
                        </a:rPr>
                        <a:t>)</a:t>
                      </a:r>
                    </a:p>
                    <a:p>
                      <a:pPr algn="ctr"/>
                      <a:endParaRPr lang="zh-CN" altLang="en-US" sz="1400" b="1"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400" b="1" dirty="0">
                          <a:latin typeface="Arial" panose="020B0604020202020204" pitchFamily="34" charset="0"/>
                          <a:cs typeface="Arial" panose="020B0604020202020204" pitchFamily="34" charset="0"/>
                        </a:rPr>
                        <a:t>Bluetooth</a:t>
                      </a:r>
                    </a:p>
                    <a:p>
                      <a:pPr algn="ctr"/>
                      <a:endParaRPr lang="zh-CN" altLang="en-US" sz="1400" b="1" dirty="0">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zh-CN" sz="1400" dirty="0">
                          <a:latin typeface="Arial" panose="020B0604020202020204" pitchFamily="34" charset="0"/>
                          <a:cs typeface="Arial" panose="020B0604020202020204" pitchFamily="34" charset="0"/>
                        </a:rPr>
                        <a:t>Wide</a:t>
                      </a:r>
                      <a:r>
                        <a:rPr kumimoji="1" lang="en-US" altLang="zh-CN" sz="1400" dirty="0">
                          <a:latin typeface="Arial" panose="020B0604020202020204" pitchFamily="34" charset="0"/>
                          <a:cs typeface="Arial" panose="020B0604020202020204" pitchFamily="34" charset="0"/>
                        </a:rPr>
                        <a:t>-area</a:t>
                      </a:r>
                      <a:r>
                        <a:rPr kumimoji="1" lang="zh-CN" altLang="en-US" sz="1400" dirty="0">
                          <a:latin typeface="Arial" panose="020B0604020202020204" pitchFamily="34" charset="0"/>
                          <a:cs typeface="Arial" panose="020B0604020202020204" pitchFamily="34" charset="0"/>
                        </a:rPr>
                        <a:t> </a:t>
                      </a:r>
                      <a:r>
                        <a:rPr kumimoji="1" lang="en" altLang="zh-CN" sz="1400" dirty="0">
                          <a:latin typeface="Arial" panose="020B0604020202020204" pitchFamily="34" charset="0"/>
                          <a:cs typeface="Arial" panose="020B0604020202020204" pitchFamily="34" charset="0"/>
                        </a:rPr>
                        <a:t>Wireless </a:t>
                      </a:r>
                      <a:r>
                        <a:rPr kumimoji="1" lang="en-US" altLang="zh-CN" sz="1400" dirty="0">
                          <a:latin typeface="Arial" panose="020B0604020202020204" pitchFamily="34" charset="0"/>
                          <a:cs typeface="Arial" panose="020B0604020202020204" pitchFamily="34" charset="0"/>
                        </a:rPr>
                        <a:t>Access Network (WWAN)</a:t>
                      </a:r>
                    </a:p>
                    <a:p>
                      <a:pPr algn="ctr"/>
                      <a:endParaRPr lang="zh-CN" altLang="en-US" sz="1400" b="1"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619518774"/>
                  </a:ext>
                </a:extLst>
              </a:tr>
              <a:tr h="322657">
                <a:tc>
                  <a:txBody>
                    <a:bodyPr/>
                    <a:lstStyle/>
                    <a:p>
                      <a:pPr algn="ctr"/>
                      <a:r>
                        <a:rPr lang="en-US" altLang="zh-CN" sz="1800" dirty="0">
                          <a:latin typeface="Arial" panose="020B0604020202020204" pitchFamily="34" charset="0"/>
                          <a:cs typeface="Arial" panose="020B0604020202020204" pitchFamily="34" charset="0"/>
                        </a:rPr>
                        <a:t>Time</a:t>
                      </a:r>
                      <a:endParaRPr lang="zh-CN" altLang="en-US" sz="1800" dirty="0">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altLang="zh-CN" sz="1800" dirty="0">
                          <a:latin typeface="Arial" panose="020B0604020202020204" pitchFamily="34" charset="0"/>
                          <a:cs typeface="Arial" panose="020B0604020202020204" pitchFamily="34" charset="0"/>
                        </a:rPr>
                        <a:t>1995</a:t>
                      </a:r>
                      <a:endParaRPr lang="zh-CN" altLang="en-US" sz="1800" dirty="0">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altLang="zh-CN" sz="1800" dirty="0">
                          <a:latin typeface="Arial" panose="020B0604020202020204" pitchFamily="34" charset="0"/>
                          <a:cs typeface="Arial" panose="020B0604020202020204" pitchFamily="34" charset="0"/>
                        </a:rPr>
                        <a:t>1999</a:t>
                      </a:r>
                      <a:endParaRPr lang="zh-CN" altLang="en-US" sz="1800" dirty="0">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altLang="zh-CN" sz="1800" dirty="0">
                          <a:latin typeface="Arial" panose="020B0604020202020204" pitchFamily="34" charset="0"/>
                          <a:cs typeface="Arial" panose="020B0604020202020204" pitchFamily="34" charset="0"/>
                        </a:rPr>
                        <a:t>2003</a:t>
                      </a:r>
                      <a:endParaRPr lang="zh-CN" altLang="en-US" sz="1800" dirty="0">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altLang="zh-CN" sz="1800" dirty="0">
                          <a:latin typeface="Arial" panose="020B0604020202020204" pitchFamily="34" charset="0"/>
                          <a:cs typeface="Arial" panose="020B0604020202020204" pitchFamily="34" charset="0"/>
                        </a:rPr>
                        <a:t>1995</a:t>
                      </a:r>
                      <a:endParaRPr lang="zh-CN" altLang="en-US" sz="1800" dirty="0">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altLang="zh-CN" sz="1800" dirty="0">
                          <a:latin typeface="Arial" panose="020B0604020202020204" pitchFamily="34" charset="0"/>
                          <a:cs typeface="Arial" panose="020B0604020202020204" pitchFamily="34" charset="0"/>
                        </a:rPr>
                        <a:t>/</a:t>
                      </a:r>
                      <a:endParaRPr lang="zh-CN" altLang="en-US" sz="1800" dirty="0">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altLang="zh-CN" sz="1800" dirty="0">
                          <a:latin typeface="Arial" panose="020B0604020202020204" pitchFamily="34" charset="0"/>
                          <a:cs typeface="Arial" panose="020B0604020202020204" pitchFamily="34" charset="0"/>
                        </a:rPr>
                        <a:t>1997</a:t>
                      </a:r>
                      <a:endParaRPr lang="zh-CN" altLang="en-US" sz="1800" dirty="0">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altLang="zh-CN" sz="1800" dirty="0">
                          <a:latin typeface="Arial" panose="020B0604020202020204" pitchFamily="34" charset="0"/>
                          <a:cs typeface="Arial" panose="020B0604020202020204" pitchFamily="34" charset="0"/>
                        </a:rPr>
                        <a:t>1998</a:t>
                      </a:r>
                      <a:endParaRPr lang="zh-CN" altLang="en-US" sz="1800" dirty="0">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altLang="zh-CN" sz="1800" dirty="0">
                          <a:latin typeface="Arial" panose="020B0604020202020204" pitchFamily="34" charset="0"/>
                          <a:cs typeface="Arial" panose="020B0604020202020204" pitchFamily="34" charset="0"/>
                        </a:rPr>
                        <a:t>1998</a:t>
                      </a:r>
                      <a:endParaRPr lang="zh-CN" altLang="en-US" sz="1800" dirty="0">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tcPr>
                </a:tc>
                <a:tc>
                  <a:txBody>
                    <a:bodyPr/>
                    <a:lstStyle/>
                    <a:p>
                      <a:pPr algn="ctr"/>
                      <a:r>
                        <a:rPr lang="en-US" altLang="zh-CN" sz="1800" dirty="0">
                          <a:latin typeface="Arial" panose="020B0604020202020204" pitchFamily="34" charset="0"/>
                          <a:cs typeface="Arial" panose="020B0604020202020204" pitchFamily="34" charset="0"/>
                        </a:rPr>
                        <a:t>2002</a:t>
                      </a:r>
                      <a:endParaRPr lang="zh-CN" altLang="en-US" sz="18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63580524"/>
                  </a:ext>
                </a:extLst>
              </a:tr>
              <a:tr h="802826">
                <a:tc>
                  <a:txBody>
                    <a:bodyPr/>
                    <a:lstStyle/>
                    <a:p>
                      <a:pPr algn="ctr"/>
                      <a:r>
                        <a:rPr lang="en-US" altLang="zh-CN" sz="1800" dirty="0">
                          <a:latin typeface="Arial" panose="020B0604020202020204" pitchFamily="34" charset="0"/>
                          <a:cs typeface="Arial" panose="020B0604020202020204" pitchFamily="34" charset="0"/>
                        </a:rPr>
                        <a:t>Theoretical</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Speed</a:t>
                      </a:r>
                      <a:endParaRPr lang="zh-CN" altLang="en-US" sz="18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1800" b="0" i="0" u="none" strike="noStrike" kern="1200" dirty="0">
                          <a:solidFill>
                            <a:schemeClr val="dk1"/>
                          </a:solidFill>
                          <a:effectLst/>
                          <a:latin typeface="Arial" panose="020B0604020202020204" pitchFamily="34" charset="0"/>
                          <a:ea typeface="+mn-ea"/>
                          <a:cs typeface="Arial" panose="020B0604020202020204" pitchFamily="34" charset="0"/>
                        </a:rPr>
                        <a:t>5</a:t>
                      </a:r>
                      <a:r>
                        <a:rPr lang="zh-CN" altLang="en-US" sz="1800" b="0" i="0" u="none" strike="noStrike" kern="1200" dirty="0">
                          <a:solidFill>
                            <a:schemeClr val="dk1"/>
                          </a:solidFill>
                          <a:effectLst/>
                          <a:latin typeface="Arial" panose="020B0604020202020204" pitchFamily="34" charset="0"/>
                          <a:ea typeface="+mn-ea"/>
                          <a:cs typeface="Arial" panose="020B0604020202020204" pitchFamily="34" charset="0"/>
                        </a:rPr>
                        <a:t>～</a:t>
                      </a:r>
                      <a:r>
                        <a:rPr lang="en-US" altLang="zh-CN" sz="1800" b="0" i="0" u="none" strike="noStrike" kern="1200" dirty="0">
                          <a:solidFill>
                            <a:schemeClr val="dk1"/>
                          </a:solidFill>
                          <a:effectLst/>
                          <a:latin typeface="Arial" panose="020B0604020202020204" pitchFamily="34" charset="0"/>
                          <a:ea typeface="+mn-ea"/>
                          <a:cs typeface="Arial" panose="020B0604020202020204" pitchFamily="34" charset="0"/>
                        </a:rPr>
                        <a:t>10Kbit/s</a:t>
                      </a:r>
                      <a:endParaRPr lang="zh-CN" altLang="en-US" sz="18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1800" dirty="0">
                          <a:latin typeface="Arial" panose="020B0604020202020204" pitchFamily="34" charset="0"/>
                          <a:cs typeface="Arial" panose="020B0604020202020204" pitchFamily="34" charset="0"/>
                        </a:rPr>
                        <a:t>50</a:t>
                      </a:r>
                      <a:r>
                        <a:rPr lang="zh-CN" altLang="en-US" sz="1800" dirty="0">
                          <a:latin typeface="Arial" panose="020B0604020202020204" pitchFamily="34" charset="0"/>
                          <a:cs typeface="Arial" panose="020B0604020202020204" pitchFamily="34" charset="0"/>
                        </a:rPr>
                        <a:t>～</a:t>
                      </a:r>
                      <a:r>
                        <a:rPr lang="en-US" altLang="zh-CN" sz="1800" dirty="0">
                          <a:latin typeface="Arial" panose="020B0604020202020204" pitchFamily="34" charset="0"/>
                          <a:cs typeface="Arial" panose="020B0604020202020204" pitchFamily="34" charset="0"/>
                        </a:rPr>
                        <a:t>100Kbit/s</a:t>
                      </a:r>
                      <a:endParaRPr lang="zh-CN" altLang="en-US" sz="18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1800" dirty="0">
                          <a:latin typeface="Arial" panose="020B0604020202020204" pitchFamily="34" charset="0"/>
                          <a:cs typeface="Arial" panose="020B0604020202020204" pitchFamily="34" charset="0"/>
                        </a:rPr>
                        <a:t>100</a:t>
                      </a:r>
                      <a:r>
                        <a:rPr lang="zh-CN" altLang="en-US" sz="1800" dirty="0">
                          <a:latin typeface="Arial" panose="020B0604020202020204" pitchFamily="34" charset="0"/>
                          <a:cs typeface="Arial" panose="020B0604020202020204" pitchFamily="34" charset="0"/>
                        </a:rPr>
                        <a:t>～</a:t>
                      </a:r>
                      <a:r>
                        <a:rPr lang="en-US" altLang="zh-CN" sz="1800" dirty="0">
                          <a:latin typeface="Arial" panose="020B0604020202020204" pitchFamily="34" charset="0"/>
                          <a:cs typeface="Arial" panose="020B0604020202020204" pitchFamily="34" charset="0"/>
                        </a:rPr>
                        <a:t>300Kbit/s</a:t>
                      </a:r>
                      <a:endParaRPr lang="zh-CN" altLang="en-US" sz="18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1800" dirty="0">
                          <a:latin typeface="Arial" panose="020B0604020202020204" pitchFamily="34" charset="0"/>
                          <a:cs typeface="Arial" panose="020B0604020202020204" pitchFamily="34" charset="0"/>
                        </a:rPr>
                        <a:t>50</a:t>
                      </a:r>
                      <a:r>
                        <a:rPr lang="zh-CN" altLang="en-US" sz="1800" dirty="0">
                          <a:latin typeface="Arial" panose="020B0604020202020204" pitchFamily="34" charset="0"/>
                          <a:cs typeface="Arial" panose="020B0604020202020204" pitchFamily="34" charset="0"/>
                        </a:rPr>
                        <a:t>～</a:t>
                      </a:r>
                      <a:r>
                        <a:rPr lang="en-US" altLang="zh-CN" sz="1800" dirty="0">
                          <a:latin typeface="Arial" panose="020B0604020202020204" pitchFamily="34" charset="0"/>
                          <a:cs typeface="Arial" panose="020B0604020202020204" pitchFamily="34" charset="0"/>
                        </a:rPr>
                        <a:t>200Kbit/s</a:t>
                      </a:r>
                      <a:endParaRPr lang="zh-CN" altLang="en-US" sz="18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zh-CN" altLang="en-US" sz="1800" dirty="0">
                          <a:latin typeface="Arial" panose="020B0604020202020204" pitchFamily="34" charset="0"/>
                          <a:cs typeface="Arial" panose="020B0604020202020204" pitchFamily="34" charset="0"/>
                        </a:rPr>
                        <a:t>～</a:t>
                      </a:r>
                      <a:r>
                        <a:rPr lang="en-US" altLang="zh-CN" sz="1800" dirty="0">
                          <a:latin typeface="Arial" panose="020B0604020202020204" pitchFamily="34" charset="0"/>
                          <a:cs typeface="Arial" panose="020B0604020202020204" pitchFamily="34" charset="0"/>
                        </a:rPr>
                        <a:t>4Mbit/s</a:t>
                      </a:r>
                      <a:endParaRPr lang="zh-CN" altLang="en-US" sz="18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zh-CN" altLang="en-US" sz="1800" dirty="0">
                          <a:latin typeface="Arial" panose="020B0604020202020204" pitchFamily="34" charset="0"/>
                          <a:cs typeface="Arial" panose="020B0604020202020204" pitchFamily="34" charset="0"/>
                        </a:rPr>
                        <a:t>～</a:t>
                      </a:r>
                      <a:r>
                        <a:rPr lang="en-US" altLang="zh-CN" sz="1800" dirty="0">
                          <a:latin typeface="Arial" panose="020B0604020202020204" pitchFamily="34" charset="0"/>
                          <a:cs typeface="Arial" panose="020B0604020202020204" pitchFamily="34" charset="0"/>
                        </a:rPr>
                        <a:t>300Mbit/s</a:t>
                      </a:r>
                      <a:endParaRPr lang="zh-CN" altLang="en-US" sz="18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zh-CN" altLang="en-US" sz="1800" dirty="0">
                          <a:latin typeface="Arial" panose="020B0604020202020204" pitchFamily="34" charset="0"/>
                          <a:cs typeface="Arial" panose="020B0604020202020204" pitchFamily="34" charset="0"/>
                        </a:rPr>
                        <a:t>～</a:t>
                      </a:r>
                      <a:r>
                        <a:rPr lang="en-US" altLang="zh-CN" sz="1800" dirty="0">
                          <a:latin typeface="Arial" panose="020B0604020202020204" pitchFamily="34" charset="0"/>
                          <a:cs typeface="Arial" panose="020B0604020202020204" pitchFamily="34" charset="0"/>
                        </a:rPr>
                        <a:t>300Kbit/s</a:t>
                      </a:r>
                      <a:endParaRPr lang="zh-CN" altLang="en-US" sz="18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zh-CN" altLang="en-US" sz="1800" dirty="0">
                          <a:latin typeface="Arial" panose="020B0604020202020204" pitchFamily="34" charset="0"/>
                          <a:cs typeface="Arial" panose="020B0604020202020204" pitchFamily="34" charset="0"/>
                        </a:rPr>
                        <a:t>～</a:t>
                      </a:r>
                      <a:r>
                        <a:rPr lang="en-US" altLang="zh-CN" sz="1800" dirty="0">
                          <a:latin typeface="Arial" panose="020B0604020202020204" pitchFamily="34" charset="0"/>
                          <a:cs typeface="Arial" panose="020B0604020202020204" pitchFamily="34" charset="0"/>
                        </a:rPr>
                        <a:t>24Mbit/s</a:t>
                      </a:r>
                      <a:endParaRPr lang="zh-CN" altLang="en-US" sz="1800" dirty="0">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zh-CN" altLang="en-US" sz="1800" dirty="0">
                          <a:latin typeface="Arial" panose="020B0604020202020204" pitchFamily="34" charset="0"/>
                          <a:cs typeface="Arial" panose="020B0604020202020204" pitchFamily="34" charset="0"/>
                        </a:rPr>
                        <a:t>～</a:t>
                      </a:r>
                      <a:r>
                        <a:rPr lang="en-US" altLang="zh-CN" sz="1800" dirty="0">
                          <a:latin typeface="Arial" panose="020B0604020202020204" pitchFamily="34" charset="0"/>
                          <a:cs typeface="Arial" panose="020B0604020202020204" pitchFamily="34" charset="0"/>
                        </a:rPr>
                        <a:t>3Mbit/s</a:t>
                      </a:r>
                      <a:endParaRPr lang="zh-CN" altLang="en-US" sz="18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36165258"/>
                  </a:ext>
                </a:extLst>
              </a:tr>
              <a:tr h="2221152">
                <a:tc>
                  <a:txBody>
                    <a:bodyPr/>
                    <a:lstStyle/>
                    <a:p>
                      <a:pPr algn="ctr"/>
                      <a:r>
                        <a:rPr lang="en-US" altLang="zh-CN" sz="1800" dirty="0">
                          <a:latin typeface="Arial" panose="020B0604020202020204" pitchFamily="34" charset="0"/>
                          <a:cs typeface="Arial" panose="020B0604020202020204" pitchFamily="34" charset="0"/>
                        </a:rPr>
                        <a:t>Features</a:t>
                      </a:r>
                      <a:endParaRPr lang="zh-CN" altLang="en-US" sz="18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kumimoji="1" lang="en" altLang="zh-CN" sz="1600" dirty="0">
                          <a:latin typeface="Arial" panose="020B0604020202020204" pitchFamily="34" charset="0"/>
                          <a:cs typeface="Arial" panose="020B0604020202020204" pitchFamily="34" charset="0"/>
                        </a:rPr>
                        <a:t>uses packet switching technology </a:t>
                      </a:r>
                      <a:endParaRPr lang="zh-CN" altLang="en-US"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kumimoji="1" lang="en" altLang="zh-CN" sz="1600" dirty="0">
                          <a:latin typeface="Arial" panose="020B0604020202020204" pitchFamily="34" charset="0"/>
                          <a:cs typeface="Arial" panose="020B0604020202020204" pitchFamily="34" charset="0"/>
                        </a:rPr>
                        <a:t>introduces packet switching mode into GSM network</a:t>
                      </a:r>
                      <a:endParaRPr lang="zh-CN" altLang="en-US"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kumimoji="1" lang="en" altLang="zh-CN" sz="1600" dirty="0">
                          <a:latin typeface="Arial" panose="020B0604020202020204" pitchFamily="34" charset="0"/>
                          <a:cs typeface="Arial" panose="020B0604020202020204" pitchFamily="34" charset="0"/>
                        </a:rPr>
                        <a:t>frame structure is the same as that of GSM</a:t>
                      </a:r>
                      <a:endParaRPr lang="zh-CN" altLang="en-US"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kumimoji="1" lang="en" altLang="zh-CN" sz="1600" dirty="0">
                          <a:latin typeface="Arial" panose="020B0604020202020204" pitchFamily="34" charset="0"/>
                          <a:cs typeface="Arial" panose="020B0604020202020204" pitchFamily="34" charset="0"/>
                        </a:rPr>
                        <a:t>optimizing high-speed packet data transmission in broadband</a:t>
                      </a:r>
                      <a:endParaRPr lang="zh-CN" altLang="en-US"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kumimoji="1" lang="en" altLang="zh-CN" sz="1600" dirty="0">
                          <a:latin typeface="Arial" panose="020B0604020202020204" pitchFamily="34" charset="0"/>
                          <a:cs typeface="Arial" panose="020B0604020202020204" pitchFamily="34" charset="0"/>
                        </a:rPr>
                        <a:t>solve the problem of low speed of browsing Web sites</a:t>
                      </a:r>
                      <a:endParaRPr lang="zh-CN" altLang="en-US"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kumimoji="1" lang="en" altLang="zh-CN" sz="1600" dirty="0">
                          <a:latin typeface="Arial" panose="020B0604020202020204" pitchFamily="34" charset="0"/>
                          <a:cs typeface="Arial" panose="020B0604020202020204" pitchFamily="34" charset="0"/>
                        </a:rPr>
                        <a:t>transmission between network and terminal links</a:t>
                      </a:r>
                      <a:endParaRPr lang="zh-CN" altLang="en-US"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kumimoji="1" lang="en" altLang="zh-CN" sz="1600" dirty="0">
                          <a:latin typeface="Arial" panose="020B0604020202020204" pitchFamily="34" charset="0"/>
                          <a:cs typeface="Arial" panose="020B0604020202020204" pitchFamily="34" charset="0"/>
                        </a:rPr>
                        <a:t>based on the need of accessing the Internet in mobile</a:t>
                      </a:r>
                      <a:endParaRPr lang="zh-CN" altLang="en-US"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kumimoji="1" lang="en" altLang="zh-CN" sz="1600" dirty="0">
                          <a:latin typeface="Arial" panose="020B0604020202020204" pitchFamily="34" charset="0"/>
                          <a:cs typeface="Arial" panose="020B0604020202020204" pitchFamily="34" charset="0"/>
                        </a:rPr>
                        <a:t>cancel wired connection and realize wireless interconnection</a:t>
                      </a:r>
                      <a:endParaRPr lang="zh-CN" altLang="en-US" sz="1600" dirty="0">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kumimoji="1" lang="en" altLang="zh-CN" sz="1600" dirty="0">
                          <a:latin typeface="Arial" panose="020B0604020202020204" pitchFamily="34" charset="0"/>
                          <a:cs typeface="Arial" panose="020B0604020202020204" pitchFamily="34" charset="0"/>
                        </a:rPr>
                        <a:t>communication mode that uses wireless network</a:t>
                      </a:r>
                      <a:endParaRPr lang="zh-CN" altLang="en-US" sz="16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82948966"/>
                  </a:ext>
                </a:extLst>
              </a:tr>
            </a:tbl>
          </a:graphicData>
        </a:graphic>
      </p:graphicFrame>
      <p:sp>
        <p:nvSpPr>
          <p:cNvPr id="6" name="灯片编号占位符 3">
            <a:extLst>
              <a:ext uri="{FF2B5EF4-FFF2-40B4-BE49-F238E27FC236}">
                <a16:creationId xmlns:a16="http://schemas.microsoft.com/office/drawing/2014/main" id="{9BB3AD1F-1AA9-47FE-AE9F-5A8C939D2E26}"/>
              </a:ext>
            </a:extLst>
          </p:cNvPr>
          <p:cNvSpPr>
            <a:spLocks noGrp="1"/>
          </p:cNvSpPr>
          <p:nvPr>
            <p:ph type="sldNum" sz="quarter" idx="12"/>
          </p:nvPr>
        </p:nvSpPr>
        <p:spPr>
          <a:xfrm>
            <a:off x="10801350" y="6405438"/>
            <a:ext cx="1390650" cy="365125"/>
          </a:xfrm>
        </p:spPr>
        <p:txBody>
          <a:bodyPr/>
          <a:lstStyle/>
          <a:p>
            <a:fld id="{51D91E7F-84B6-4064-9D4E-CC7D244BCA04}" type="slidenum">
              <a:rPr lang="zh-CN" altLang="en-US" smtClean="0"/>
              <a:pPr/>
              <a:t>13</a:t>
            </a:fld>
            <a:endParaRPr lang="zh-CN" altLang="en-US" dirty="0"/>
          </a:p>
        </p:txBody>
      </p:sp>
    </p:spTree>
    <p:extLst>
      <p:ext uri="{BB962C8B-B14F-4D97-AF65-F5344CB8AC3E}">
        <p14:creationId xmlns:p14="http://schemas.microsoft.com/office/powerpoint/2010/main" val="3524903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3" y="287665"/>
            <a:ext cx="9350377" cy="523220"/>
          </a:xfrm>
          <a:prstGeom prst="rect">
            <a:avLst/>
          </a:prstGeom>
          <a:noFill/>
        </p:spPr>
        <p:txBody>
          <a:bodyPr wrap="square" rtlCol="0">
            <a:spAutoFit/>
          </a:bodyPr>
          <a:lstStyle/>
          <a:p>
            <a:r>
              <a:rPr lang="en-US" altLang="zh-CN" sz="2800" b="1" dirty="0">
                <a:solidFill>
                  <a:schemeClr val="accent1"/>
                </a:solidFill>
                <a:latin typeface="微软雅黑" panose="020B0503020204020204" pitchFamily="34" charset="-122"/>
                <a:ea typeface="微软雅黑" panose="020B0503020204020204" pitchFamily="34" charset="-122"/>
              </a:rPr>
              <a:t>Other Tasks - Residential Access Technologies    </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3D60E2F8-C353-4750-8B70-AEC5B0A2F276}"/>
              </a:ext>
            </a:extLst>
          </p:cNvPr>
          <p:cNvSpPr txBox="1"/>
          <p:nvPr/>
        </p:nvSpPr>
        <p:spPr>
          <a:xfrm>
            <a:off x="695322" y="2205337"/>
            <a:ext cx="10092905" cy="3600986"/>
          </a:xfrm>
          <a:prstGeom prst="rect">
            <a:avLst/>
          </a:prstGeom>
          <a:noFill/>
        </p:spPr>
        <p:txBody>
          <a:bodyPr wrap="square" rtlCol="0">
            <a:spAutoFit/>
          </a:bodyPr>
          <a:lstStyle/>
          <a:p>
            <a:r>
              <a:rPr lang="en-US" altLang="zh-CN" sz="2000" dirty="0">
                <a:latin typeface="Times New Roman" panose="02020603050405020304" pitchFamily="18" charset="0"/>
              </a:rPr>
              <a:t>A:</a:t>
            </a:r>
          </a:p>
          <a:p>
            <a:r>
              <a:rPr lang="en-US" altLang="zh-CN" sz="2000" dirty="0">
                <a:latin typeface="Times New Roman" panose="02020603050405020304" pitchFamily="18" charset="0"/>
              </a:rPr>
              <a:t>1. Dial-up modem over telephone line</a:t>
            </a:r>
          </a:p>
          <a:p>
            <a:r>
              <a:rPr lang="en-US" altLang="zh-CN" sz="2000" dirty="0">
                <a:latin typeface="Times New Roman" panose="02020603050405020304" pitchFamily="18" charset="0"/>
              </a:rPr>
              <a:t>Downstream rate:8Mbps      Upstream rate:640Kpbs</a:t>
            </a:r>
          </a:p>
          <a:p>
            <a:r>
              <a:rPr lang="en-US" altLang="zh-CN" sz="2000" dirty="0">
                <a:latin typeface="Times New Roman" panose="02020603050405020304" pitchFamily="18" charset="0"/>
              </a:rPr>
              <a:t>Monthly price: almost 4.2yuan/h, 250yuan/month</a:t>
            </a:r>
            <a:endParaRPr lang="zh-CN" altLang="zh-CN" sz="2000" dirty="0">
              <a:latin typeface="Times New Roman" panose="02020603050405020304" pitchFamily="18" charset="0"/>
            </a:endParaRPr>
          </a:p>
          <a:p>
            <a:r>
              <a:rPr lang="en-US" altLang="zh-CN" sz="2000" dirty="0">
                <a:latin typeface="Times New Roman" panose="02020603050405020304" pitchFamily="18" charset="0"/>
              </a:rPr>
              <a:t>2. DSL over telephone line</a:t>
            </a:r>
          </a:p>
          <a:p>
            <a:r>
              <a:rPr lang="en-US" altLang="zh-CN" sz="2000" dirty="0">
                <a:latin typeface="Times New Roman" panose="02020603050405020304" pitchFamily="18" charset="0"/>
              </a:rPr>
              <a:t>Downstream rate: 1.5MB/s   Upstream rate: 640KB/s</a:t>
            </a:r>
          </a:p>
          <a:p>
            <a:r>
              <a:rPr lang="en-US" altLang="zh-CN" sz="2000" dirty="0">
                <a:latin typeface="Times New Roman" panose="02020603050405020304" pitchFamily="18" charset="0"/>
              </a:rPr>
              <a:t>Monthly price: almost 30yuan/month</a:t>
            </a:r>
            <a:endParaRPr lang="zh-CN" altLang="zh-CN" sz="2000" dirty="0">
              <a:latin typeface="Times New Roman" panose="02020603050405020304" pitchFamily="18" charset="0"/>
            </a:endParaRPr>
          </a:p>
          <a:p>
            <a:r>
              <a:rPr lang="en-US" altLang="zh-CN" sz="2000" dirty="0">
                <a:latin typeface="Times New Roman" panose="02020603050405020304" pitchFamily="18" charset="0"/>
              </a:rPr>
              <a:t>3. Cable to HFC</a:t>
            </a:r>
            <a:endParaRPr lang="zh-CN" altLang="zh-CN" sz="2000" dirty="0">
              <a:latin typeface="Times New Roman" panose="02020603050405020304" pitchFamily="18" charset="0"/>
            </a:endParaRPr>
          </a:p>
          <a:p>
            <a:r>
              <a:rPr lang="en-US" altLang="zh-CN" sz="2000" dirty="0">
                <a:latin typeface="Times New Roman" panose="02020603050405020304" pitchFamily="18" charset="0"/>
              </a:rPr>
              <a:t>Downstream rate:30Mbps      Upstream rate:2.56Mbps</a:t>
            </a:r>
          </a:p>
          <a:p>
            <a:r>
              <a:rPr lang="en-US" altLang="zh-CN" sz="2000" dirty="0">
                <a:latin typeface="Times New Roman" panose="02020603050405020304" pitchFamily="18" charset="0"/>
              </a:rPr>
              <a:t>Monthly price: almost 20yuan/month</a:t>
            </a:r>
            <a:endParaRPr lang="zh-CN" altLang="zh-CN" sz="2000" dirty="0">
              <a:latin typeface="Times New Roman" panose="02020603050405020304" pitchFamily="18" charset="0"/>
            </a:endParaRPr>
          </a:p>
          <a:p>
            <a:endParaRPr lang="zh-CN" altLang="en-US" sz="2400" dirty="0"/>
          </a:p>
        </p:txBody>
      </p:sp>
      <p:sp>
        <p:nvSpPr>
          <p:cNvPr id="3" name="矩形 2">
            <a:extLst>
              <a:ext uri="{FF2B5EF4-FFF2-40B4-BE49-F238E27FC236}">
                <a16:creationId xmlns:a16="http://schemas.microsoft.com/office/drawing/2014/main" id="{EA72A2F3-E67F-4FEE-9013-3D7316D17691}"/>
              </a:ext>
            </a:extLst>
          </p:cNvPr>
          <p:cNvSpPr/>
          <p:nvPr/>
        </p:nvSpPr>
        <p:spPr>
          <a:xfrm>
            <a:off x="695322" y="1005008"/>
            <a:ext cx="10092905" cy="1200329"/>
          </a:xfrm>
          <a:prstGeom prst="rect">
            <a:avLst/>
          </a:prstGeom>
        </p:spPr>
        <p:txBody>
          <a:bodyPr wrap="square">
            <a:spAutoFit/>
          </a:bodyPr>
          <a:lstStyle/>
          <a:p>
            <a:pPr>
              <a:spcAft>
                <a:spcPts val="600"/>
              </a:spcAft>
            </a:pPr>
            <a:r>
              <a:rPr lang="en-US" altLang="zh-CN" sz="2400" b="1" dirty="0"/>
              <a:t>Q: List the available residential access technologies in your city. For each type of access, provide the advertised downstream rate, upstream rate, and monthly price. </a:t>
            </a:r>
          </a:p>
        </p:txBody>
      </p:sp>
      <p:sp>
        <p:nvSpPr>
          <p:cNvPr id="10" name="灯片编号占位符 3">
            <a:extLst>
              <a:ext uri="{FF2B5EF4-FFF2-40B4-BE49-F238E27FC236}">
                <a16:creationId xmlns:a16="http://schemas.microsoft.com/office/drawing/2014/main" id="{BF88C816-73F8-4966-A6B0-D21E40B1E012}"/>
              </a:ext>
            </a:extLst>
          </p:cNvPr>
          <p:cNvSpPr>
            <a:spLocks noGrp="1"/>
          </p:cNvSpPr>
          <p:nvPr>
            <p:ph type="sldNum" sz="quarter" idx="12"/>
          </p:nvPr>
        </p:nvSpPr>
        <p:spPr>
          <a:xfrm>
            <a:off x="10801350" y="6405438"/>
            <a:ext cx="1390650" cy="365125"/>
          </a:xfrm>
        </p:spPr>
        <p:txBody>
          <a:bodyPr/>
          <a:lstStyle/>
          <a:p>
            <a:fld id="{51D91E7F-84B6-4064-9D4E-CC7D244BCA04}" type="slidenum">
              <a:rPr lang="zh-CN" altLang="en-US" smtClean="0"/>
              <a:pPr/>
              <a:t>14</a:t>
            </a:fld>
            <a:endParaRPr lang="zh-CN" altLang="en-US" dirty="0"/>
          </a:p>
        </p:txBody>
      </p:sp>
    </p:spTree>
    <p:extLst>
      <p:ext uri="{BB962C8B-B14F-4D97-AF65-F5344CB8AC3E}">
        <p14:creationId xmlns:p14="http://schemas.microsoft.com/office/powerpoint/2010/main" val="67160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8990936" cy="523220"/>
          </a:xfrm>
          <a:prstGeom prst="rect">
            <a:avLst/>
          </a:prstGeom>
          <a:noFill/>
        </p:spPr>
        <p:txBody>
          <a:bodyPr wrap="square" rtlCol="0">
            <a:spAutoFit/>
          </a:bodyPr>
          <a:lstStyle/>
          <a:p>
            <a:r>
              <a:rPr lang="en-US" altLang="zh-CN" sz="2800" b="1" dirty="0">
                <a:solidFill>
                  <a:schemeClr val="accent1"/>
                </a:solidFill>
                <a:latin typeface="微软雅黑" panose="020B0503020204020204" pitchFamily="34" charset="-122"/>
                <a:ea typeface="微软雅黑" panose="020B0503020204020204" pitchFamily="34" charset="-122"/>
              </a:rPr>
              <a:t>Other Tasks - ISPs</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CB5ADC11-ECBF-4AA3-BEE0-91E9158F8093}"/>
              </a:ext>
            </a:extLst>
          </p:cNvPr>
          <p:cNvSpPr/>
          <p:nvPr/>
        </p:nvSpPr>
        <p:spPr>
          <a:xfrm>
            <a:off x="695324" y="2241540"/>
            <a:ext cx="10531476" cy="2554545"/>
          </a:xfrm>
          <a:prstGeom prst="rect">
            <a:avLst/>
          </a:prstGeom>
        </p:spPr>
        <p:txBody>
          <a:bodyPr wrap="square">
            <a:spAutoFit/>
          </a:bodyPr>
          <a:lstStyle/>
          <a:p>
            <a:r>
              <a:rPr lang="en-US" altLang="zh-CN" sz="2000" dirty="0">
                <a:latin typeface="Times New Roman" panose="02020603050405020304" pitchFamily="18" charset="0"/>
              </a:rPr>
              <a:t>A: </a:t>
            </a:r>
          </a:p>
          <a:p>
            <a:r>
              <a:rPr lang="en-US" altLang="zh-CN" sz="2000" dirty="0">
                <a:latin typeface="Times New Roman" panose="02020603050405020304" pitchFamily="18" charset="0"/>
              </a:rPr>
              <a:t>If the two ISPs do not peer with each other, then when they send traffic to each other they have to send the traffic through a provider ISP (intermediary), to which they have to pay for carrying the traffic. By peering with each other directly, the two ISPs can reduce their payments to their provider ISPs. </a:t>
            </a:r>
          </a:p>
          <a:p>
            <a:r>
              <a:rPr lang="en-US" altLang="zh-CN" sz="2000" dirty="0">
                <a:latin typeface="Times New Roman" panose="02020603050405020304" pitchFamily="18" charset="0"/>
              </a:rPr>
              <a:t>An Internet Exchange Points (IXP) is a  meeting point where multiple ISPs can connect and/or peer together. An ISP earns its money by charging each of the ISPs that connect to the IXP a relatively small fee, which may depend on the amount of traffic sent to or received from the IXP.</a:t>
            </a:r>
            <a:endParaRPr lang="zh-CN" altLang="en-US" sz="2000" dirty="0">
              <a:latin typeface="Times New Roman" panose="02020603050405020304" pitchFamily="18" charset="0"/>
            </a:endParaRPr>
          </a:p>
        </p:txBody>
      </p:sp>
      <p:sp>
        <p:nvSpPr>
          <p:cNvPr id="3" name="矩形 2">
            <a:extLst>
              <a:ext uri="{FF2B5EF4-FFF2-40B4-BE49-F238E27FC236}">
                <a16:creationId xmlns:a16="http://schemas.microsoft.com/office/drawing/2014/main" id="{9F6F2C08-2BCF-471A-8786-DF84BEB7EE78}"/>
              </a:ext>
            </a:extLst>
          </p:cNvPr>
          <p:cNvSpPr/>
          <p:nvPr/>
        </p:nvSpPr>
        <p:spPr>
          <a:xfrm>
            <a:off x="695324" y="1117232"/>
            <a:ext cx="10531476" cy="1277273"/>
          </a:xfrm>
          <a:prstGeom prst="rect">
            <a:avLst/>
          </a:prstGeom>
        </p:spPr>
        <p:txBody>
          <a:bodyPr wrap="square">
            <a:spAutoFit/>
          </a:bodyPr>
          <a:lstStyle/>
          <a:p>
            <a:pPr>
              <a:spcAft>
                <a:spcPts val="600"/>
              </a:spcAft>
            </a:pPr>
            <a:r>
              <a:rPr lang="en-US" altLang="zh-CN" sz="2400" b="1" dirty="0"/>
              <a:t>Q: Why will two ISPs at the same level of the hierarchy often peer with each other? How does an IXP earn money?</a:t>
            </a:r>
          </a:p>
          <a:p>
            <a:pPr>
              <a:spcAft>
                <a:spcPts val="600"/>
              </a:spcAft>
            </a:pPr>
            <a:endParaRPr lang="en-US" altLang="zh-CN" sz="2400" b="1" dirty="0"/>
          </a:p>
        </p:txBody>
      </p:sp>
      <p:sp>
        <p:nvSpPr>
          <p:cNvPr id="5" name="灯片编号占位符 3">
            <a:extLst>
              <a:ext uri="{FF2B5EF4-FFF2-40B4-BE49-F238E27FC236}">
                <a16:creationId xmlns:a16="http://schemas.microsoft.com/office/drawing/2014/main" id="{79EFE888-CDB8-4054-94CD-097627006E19}"/>
              </a:ext>
            </a:extLst>
          </p:cNvPr>
          <p:cNvSpPr>
            <a:spLocks noGrp="1"/>
          </p:cNvSpPr>
          <p:nvPr>
            <p:ph type="sldNum" sz="quarter" idx="12"/>
          </p:nvPr>
        </p:nvSpPr>
        <p:spPr>
          <a:xfrm>
            <a:off x="10801350" y="6405438"/>
            <a:ext cx="1390650" cy="365125"/>
          </a:xfrm>
        </p:spPr>
        <p:txBody>
          <a:bodyPr/>
          <a:lstStyle/>
          <a:p>
            <a:fld id="{51D91E7F-84B6-4064-9D4E-CC7D244BCA04}" type="slidenum">
              <a:rPr lang="zh-CN" altLang="en-US" smtClean="0"/>
              <a:pPr/>
              <a:t>15</a:t>
            </a:fld>
            <a:endParaRPr lang="zh-CN" altLang="en-US" dirty="0"/>
          </a:p>
        </p:txBody>
      </p:sp>
    </p:spTree>
    <p:extLst>
      <p:ext uri="{BB962C8B-B14F-4D97-AF65-F5344CB8AC3E}">
        <p14:creationId xmlns:p14="http://schemas.microsoft.com/office/powerpoint/2010/main" val="365060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8990936" cy="523220"/>
          </a:xfrm>
          <a:prstGeom prst="rect">
            <a:avLst/>
          </a:prstGeom>
          <a:noFill/>
        </p:spPr>
        <p:txBody>
          <a:bodyPr wrap="square" rtlCol="0">
            <a:spAutoFit/>
          </a:bodyPr>
          <a:lstStyle/>
          <a:p>
            <a:r>
              <a:rPr lang="en-US" altLang="zh-CN" sz="2800" b="1" dirty="0">
                <a:solidFill>
                  <a:schemeClr val="accent1"/>
                </a:solidFill>
                <a:latin typeface="微软雅黑" panose="020B0503020204020204" pitchFamily="34" charset="-122"/>
                <a:ea typeface="微软雅黑" panose="020B0503020204020204" pitchFamily="34" charset="-122"/>
              </a:rPr>
              <a:t>Other Tasks - Google’s Network</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86173F96-3B48-4B99-8072-C1621DF5F17B}"/>
              </a:ext>
            </a:extLst>
          </p:cNvPr>
          <p:cNvSpPr/>
          <p:nvPr/>
        </p:nvSpPr>
        <p:spPr>
          <a:xfrm>
            <a:off x="695324" y="2274838"/>
            <a:ext cx="10531476" cy="4339650"/>
          </a:xfrm>
          <a:prstGeom prst="rect">
            <a:avLst/>
          </a:prstGeom>
        </p:spPr>
        <p:txBody>
          <a:bodyPr wrap="square">
            <a:spAutoFit/>
          </a:bodyPr>
          <a:lstStyle/>
          <a:p>
            <a:pPr marL="228600" indent="-228600" algn="just">
              <a:spcAft>
                <a:spcPts val="0"/>
              </a:spcAft>
            </a:pPr>
            <a:r>
              <a:rPr lang="en-US" altLang="zh-CN" dirty="0">
                <a:latin typeface="Times New Roman" panose="02020603050405020304" pitchFamily="18" charset="0"/>
                <a:ea typeface="Times New Roman" panose="02020603050405020304" pitchFamily="18" charset="0"/>
              </a:rPr>
              <a:t>A:</a:t>
            </a:r>
          </a:p>
          <a:p>
            <a:pPr marL="228600" indent="-228600" algn="just">
              <a:spcAft>
                <a:spcPts val="0"/>
              </a:spcAft>
            </a:pPr>
            <a:r>
              <a:rPr lang="en-US" altLang="zh-CN" sz="2000" b="1" dirty="0">
                <a:latin typeface="Times New Roman" panose="02020603050405020304" pitchFamily="18" charset="0"/>
              </a:rPr>
              <a:t>Description:</a:t>
            </a:r>
          </a:p>
          <a:p>
            <a:pPr indent="-228600">
              <a:spcAft>
                <a:spcPts val="0"/>
              </a:spcAft>
            </a:pPr>
            <a:r>
              <a:rPr lang="en-US" altLang="zh-CN" sz="2000" dirty="0">
                <a:latin typeface="Times New Roman" panose="02020603050405020304" pitchFamily="18" charset="0"/>
              </a:rPr>
              <a:t>Google's private network connects together all its data centers, big and small. Traffic between the Google data centers passes over its private network rather than over the public Internet. Many of these data centers are located in, or close to, lower tier ISPs. Therefore, when Google delivers content to a user, it often can bypass higher tier ISPs. </a:t>
            </a:r>
          </a:p>
          <a:p>
            <a:pPr indent="-228600">
              <a:spcAft>
                <a:spcPts val="0"/>
              </a:spcAft>
            </a:pPr>
            <a:endParaRPr lang="en-US" altLang="zh-CN" sz="2000" b="1" dirty="0">
              <a:latin typeface="Times New Roman" panose="02020603050405020304" pitchFamily="18" charset="0"/>
            </a:endParaRPr>
          </a:p>
          <a:p>
            <a:pPr indent="-228600"/>
            <a:r>
              <a:rPr lang="en-US" altLang="zh-CN" sz="2000" b="1" dirty="0">
                <a:latin typeface="Times New Roman" panose="02020603050405020304" pitchFamily="18" charset="0"/>
              </a:rPr>
              <a:t>Motivation:</a:t>
            </a:r>
          </a:p>
          <a:p>
            <a:pPr indent="-228600"/>
            <a:r>
              <a:rPr lang="en-US" altLang="zh-CN" sz="2000" dirty="0">
                <a:latin typeface="Times New Roman" panose="02020603050405020304" pitchFamily="18" charset="0"/>
              </a:rPr>
              <a:t>First, the content provider has more control over the user experience, since it has to use few intermediary ISPs.</a:t>
            </a:r>
          </a:p>
          <a:p>
            <a:pPr indent="-228600"/>
            <a:r>
              <a:rPr lang="en-US" altLang="zh-CN" sz="2000" dirty="0">
                <a:latin typeface="Times New Roman" panose="02020603050405020304" pitchFamily="18" charset="0"/>
              </a:rPr>
              <a:t>Second, it can save money by sending less traffic into provider networks. </a:t>
            </a:r>
          </a:p>
          <a:p>
            <a:pPr indent="-228600"/>
            <a:r>
              <a:rPr lang="en-US" altLang="zh-CN" sz="2000" dirty="0">
                <a:latin typeface="Times New Roman" panose="02020603050405020304" pitchFamily="18" charset="0"/>
              </a:rPr>
              <a:t>Third, if ISPs decide to charge more money to highly profitable content providers, the content providers can avoid these extra payments. </a:t>
            </a:r>
          </a:p>
          <a:p>
            <a:pPr marL="228600" indent="-228600" algn="just">
              <a:spcAft>
                <a:spcPts val="0"/>
              </a:spcAft>
            </a:pPr>
            <a:endParaRPr lang="en-US" altLang="zh-CN" dirty="0">
              <a:latin typeface="Times New Roman" panose="02020603050405020304" pitchFamily="18" charset="0"/>
              <a:ea typeface="Times New Roman" panose="02020603050405020304" pitchFamily="18" charset="0"/>
            </a:endParaRPr>
          </a:p>
        </p:txBody>
      </p:sp>
      <p:sp>
        <p:nvSpPr>
          <p:cNvPr id="5" name="矩形 4">
            <a:extLst>
              <a:ext uri="{FF2B5EF4-FFF2-40B4-BE49-F238E27FC236}">
                <a16:creationId xmlns:a16="http://schemas.microsoft.com/office/drawing/2014/main" id="{3E10A269-5019-4328-AD0E-7BE7F524E34D}"/>
              </a:ext>
            </a:extLst>
          </p:cNvPr>
          <p:cNvSpPr/>
          <p:nvPr/>
        </p:nvSpPr>
        <p:spPr>
          <a:xfrm>
            <a:off x="695324" y="1111935"/>
            <a:ext cx="10531476" cy="1277273"/>
          </a:xfrm>
          <a:prstGeom prst="rect">
            <a:avLst/>
          </a:prstGeom>
        </p:spPr>
        <p:txBody>
          <a:bodyPr wrap="square">
            <a:spAutoFit/>
          </a:bodyPr>
          <a:lstStyle/>
          <a:p>
            <a:pPr>
              <a:spcAft>
                <a:spcPts val="600"/>
              </a:spcAft>
            </a:pPr>
            <a:r>
              <a:rPr lang="en-US" altLang="zh-CN" sz="2400" b="1" dirty="0"/>
              <a:t>Q: Some content providers have created their own networks. Describe Google’s network. What motivates content providers to create these networks?</a:t>
            </a:r>
          </a:p>
          <a:p>
            <a:pPr>
              <a:spcAft>
                <a:spcPts val="600"/>
              </a:spcAft>
            </a:pPr>
            <a:endParaRPr lang="en-US" altLang="zh-CN" sz="2400" b="1" dirty="0"/>
          </a:p>
        </p:txBody>
      </p:sp>
      <p:sp>
        <p:nvSpPr>
          <p:cNvPr id="7" name="灯片编号占位符 3">
            <a:extLst>
              <a:ext uri="{FF2B5EF4-FFF2-40B4-BE49-F238E27FC236}">
                <a16:creationId xmlns:a16="http://schemas.microsoft.com/office/drawing/2014/main" id="{0FA3F6D0-F565-43FF-AB86-B30971A07CCE}"/>
              </a:ext>
            </a:extLst>
          </p:cNvPr>
          <p:cNvSpPr>
            <a:spLocks noGrp="1"/>
          </p:cNvSpPr>
          <p:nvPr>
            <p:ph type="sldNum" sz="quarter" idx="12"/>
          </p:nvPr>
        </p:nvSpPr>
        <p:spPr>
          <a:xfrm>
            <a:off x="10801350" y="6405438"/>
            <a:ext cx="1390650" cy="365125"/>
          </a:xfrm>
        </p:spPr>
        <p:txBody>
          <a:bodyPr/>
          <a:lstStyle/>
          <a:p>
            <a:fld id="{51D91E7F-84B6-4064-9D4E-CC7D244BCA04}" type="slidenum">
              <a:rPr lang="zh-CN" altLang="en-US" smtClean="0"/>
              <a:pPr/>
              <a:t>16</a:t>
            </a:fld>
            <a:endParaRPr lang="zh-CN" altLang="en-US" dirty="0"/>
          </a:p>
        </p:txBody>
      </p:sp>
    </p:spTree>
    <p:extLst>
      <p:ext uri="{BB962C8B-B14F-4D97-AF65-F5344CB8AC3E}">
        <p14:creationId xmlns:p14="http://schemas.microsoft.com/office/powerpoint/2010/main" val="3127715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77143" y="1259175"/>
            <a:ext cx="7837714" cy="4339650"/>
          </a:xfrm>
          <a:prstGeom prst="rect">
            <a:avLst/>
          </a:prstGeom>
          <a:noFill/>
          <a:ln>
            <a:noFill/>
          </a:ln>
        </p:spPr>
        <p:txBody>
          <a:bodyPr wrap="square" rtlCol="0">
            <a:spAutoFit/>
          </a:bodyPr>
          <a:lstStyle>
            <a:defPPr>
              <a:defRPr lang="zh-CN"/>
            </a:defPPr>
            <a:lvl1pPr algn="ctr">
              <a:defRPr sz="13800" b="1">
                <a:solidFill>
                  <a:schemeClr val="tx1">
                    <a:lumMod val="50000"/>
                    <a:lumOff val="50000"/>
                    <a:alpha val="23000"/>
                  </a:schemeClr>
                </a:solidFill>
                <a:latin typeface="微软雅黑" panose="020B0503020204020204" pitchFamily="34" charset="-122"/>
                <a:ea typeface="微软雅黑" panose="020B0503020204020204" pitchFamily="34" charset="-122"/>
              </a:defRPr>
            </a:lvl1pPr>
          </a:lstStyle>
          <a:p>
            <a:r>
              <a:rPr lang="en-US" altLang="zh-CN" dirty="0"/>
              <a:t>PART</a:t>
            </a:r>
          </a:p>
          <a:p>
            <a:r>
              <a:rPr lang="en-US" altLang="zh-CN" dirty="0"/>
              <a:t>Three</a:t>
            </a:r>
          </a:p>
        </p:txBody>
      </p:sp>
      <p:sp>
        <p:nvSpPr>
          <p:cNvPr id="50" name="矩形 49"/>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3909296" y="2824774"/>
            <a:ext cx="4458527" cy="1208451"/>
            <a:chOff x="4840510" y="1124584"/>
            <a:chExt cx="2463941" cy="2416902"/>
          </a:xfrm>
        </p:grpSpPr>
        <p:sp>
          <p:nvSpPr>
            <p:cNvPr id="47" name="文本框 46"/>
            <p:cNvSpPr txBox="1"/>
            <p:nvPr/>
          </p:nvSpPr>
          <p:spPr>
            <a:xfrm>
              <a:off x="4840510" y="1160142"/>
              <a:ext cx="2416902" cy="2031326"/>
            </a:xfrm>
            <a:prstGeom prst="rect">
              <a:avLst/>
            </a:prstGeom>
            <a:noFill/>
            <a:ln>
              <a:noFill/>
            </a:ln>
          </p:spPr>
          <p:txBody>
            <a:bodyPr wrap="square" rtlCol="0">
              <a:spAutoFit/>
            </a:bodyPr>
            <a:lstStyle/>
            <a:p>
              <a:pPr algn="ctr"/>
              <a:r>
                <a:rPr lang="en-US" altLang="zh-CN" sz="6000" b="1" dirty="0">
                  <a:solidFill>
                    <a:schemeClr val="accent1"/>
                  </a:solidFill>
                  <a:latin typeface="微软雅黑" panose="020B0503020204020204" pitchFamily="34" charset="-122"/>
                  <a:ea typeface="微软雅黑" panose="020B0503020204020204" pitchFamily="34" charset="-122"/>
                </a:rPr>
                <a:t>Reference</a:t>
              </a:r>
              <a:endParaRPr lang="zh-CN" altLang="en-US" sz="6000" b="1" dirty="0">
                <a:solidFill>
                  <a:schemeClr val="accent1"/>
                </a:solidFill>
                <a:latin typeface="微软雅黑" panose="020B0503020204020204" pitchFamily="34" charset="-122"/>
                <a:ea typeface="微软雅黑" panose="020B0503020204020204" pitchFamily="34" charset="-122"/>
              </a:endParaRPr>
            </a:p>
          </p:txBody>
        </p:sp>
        <p:sp>
          <p:nvSpPr>
            <p:cNvPr id="2" name="矩形 1"/>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022081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3" presetClass="entr" presetSubtype="16" fill="hold" nodeType="withEffect">
                                  <p:stCondLst>
                                    <p:cond delay="4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6" presetClass="emph" presetSubtype="0" autoRev="1" fill="hold" nodeType="withEffect">
                                  <p:stCondLst>
                                    <p:cond delay="800"/>
                                  </p:stCondLst>
                                  <p:childTnLst>
                                    <p:animScale>
                                      <p:cBhvr>
                                        <p:cTn id="17" dur="250" fill="hold"/>
                                        <p:tgtEl>
                                          <p:spTgt spid="3"/>
                                        </p:tgtEl>
                                      </p:cBhvr>
                                      <p:by x="115000" y="115000"/>
                                    </p:animScale>
                                  </p:childTnLst>
                                </p:cTn>
                              </p:par>
                              <p:par>
                                <p:cTn id="18" presetID="50" presetClass="entr" presetSubtype="0" decel="100000" fill="hold" grpId="0" nodeType="withEffect">
                                  <p:stCondLst>
                                    <p:cond delay="1200"/>
                                  </p:stCondLs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strVal val="#ppt_w+.3"/>
                                          </p:val>
                                        </p:tav>
                                        <p:tav tm="100000">
                                          <p:val>
                                            <p:strVal val="#ppt_w"/>
                                          </p:val>
                                        </p:tav>
                                      </p:tavLst>
                                    </p:anim>
                                    <p:anim calcmode="lin" valueType="num">
                                      <p:cBhvr>
                                        <p:cTn id="21" dur="750" fill="hold"/>
                                        <p:tgtEl>
                                          <p:spTgt spid="9"/>
                                        </p:tgtEl>
                                        <p:attrNameLst>
                                          <p:attrName>ppt_h</p:attrName>
                                        </p:attrNameLst>
                                      </p:cBhvr>
                                      <p:tavLst>
                                        <p:tav tm="0">
                                          <p:val>
                                            <p:strVal val="#ppt_h"/>
                                          </p:val>
                                        </p:tav>
                                        <p:tav tm="100000">
                                          <p:val>
                                            <p:strVal val="#ppt_h"/>
                                          </p:val>
                                        </p:tav>
                                      </p:tavLst>
                                    </p:anim>
                                    <p:animEffect transition="in" filter="fade">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0" grpId="0" animBg="1"/>
      <p:bldP spid="5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en-US" altLang="zh-CN" sz="2800" b="1" dirty="0">
                <a:solidFill>
                  <a:schemeClr val="accent1"/>
                </a:solidFill>
                <a:latin typeface="微软雅黑" panose="020B0503020204020204" pitchFamily="34" charset="-122"/>
                <a:ea typeface="微软雅黑" panose="020B0503020204020204" pitchFamily="34" charset="-122"/>
              </a:rPr>
              <a:t> Reference</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18</a:t>
            </a:fld>
            <a:endParaRPr lang="zh-CN" altLang="en-US" dirty="0"/>
          </a:p>
        </p:txBody>
      </p:sp>
      <p:sp>
        <p:nvSpPr>
          <p:cNvPr id="19" name="矩形 18">
            <a:extLst>
              <a:ext uri="{FF2B5EF4-FFF2-40B4-BE49-F238E27FC236}">
                <a16:creationId xmlns:a16="http://schemas.microsoft.com/office/drawing/2014/main" id="{E07717B2-8FB5-44C9-8EC6-F3154228066A}"/>
              </a:ext>
            </a:extLst>
          </p:cNvPr>
          <p:cNvSpPr/>
          <p:nvPr/>
        </p:nvSpPr>
        <p:spPr>
          <a:xfrm>
            <a:off x="406400" y="810885"/>
            <a:ext cx="10541000" cy="7017306"/>
          </a:xfrm>
          <a:prstGeom prst="rect">
            <a:avLst/>
          </a:prstGeom>
        </p:spPr>
        <p:txBody>
          <a:bodyPr wrap="square">
            <a:spAutoFit/>
          </a:bodyPr>
          <a:lstStyle/>
          <a:p>
            <a:pPr>
              <a:lnSpc>
                <a:spcPct val="150000"/>
              </a:lnSpc>
            </a:pPr>
            <a:endParaRPr lang="zh-CN" altLang="en-US" dirty="0"/>
          </a:p>
          <a:p>
            <a:pPr>
              <a:lnSpc>
                <a:spcPct val="150000"/>
              </a:lnSpc>
            </a:pPr>
            <a:r>
              <a:rPr lang="en-US" altLang="zh-CN" dirty="0"/>
              <a:t>[1] </a:t>
            </a:r>
            <a:r>
              <a:rPr lang="zh-CN" altLang="en-US" dirty="0"/>
              <a:t>陈晓范</a:t>
            </a:r>
            <a:r>
              <a:rPr lang="en-US" altLang="zh-CN" dirty="0"/>
              <a:t>,</a:t>
            </a:r>
            <a:r>
              <a:rPr lang="zh-CN" altLang="en-US" dirty="0"/>
              <a:t>吴昊</a:t>
            </a:r>
            <a:r>
              <a:rPr lang="en-US" altLang="zh-CN" dirty="0"/>
              <a:t>. </a:t>
            </a:r>
            <a:r>
              <a:rPr lang="zh-CN" altLang="en-US" dirty="0"/>
              <a:t>家庭宽带无线接入技术探究</a:t>
            </a:r>
            <a:r>
              <a:rPr lang="en-US" altLang="zh-CN" dirty="0"/>
              <a:t>[J]. </a:t>
            </a:r>
            <a:r>
              <a:rPr lang="zh-CN" altLang="en-US" dirty="0"/>
              <a:t>时代教育</a:t>
            </a:r>
            <a:r>
              <a:rPr lang="en-US" altLang="zh-CN" dirty="0"/>
              <a:t>,2013,(23):169-170.doi:10.3969/j.issn.1672-8181.2013.23.125.</a:t>
            </a:r>
          </a:p>
          <a:p>
            <a:pPr>
              <a:lnSpc>
                <a:spcPct val="150000"/>
              </a:lnSpc>
            </a:pPr>
            <a:endParaRPr lang="en-US" altLang="zh-CN" dirty="0"/>
          </a:p>
          <a:p>
            <a:pPr>
              <a:lnSpc>
                <a:spcPct val="150000"/>
              </a:lnSpc>
            </a:pPr>
            <a:r>
              <a:rPr lang="en-US" altLang="zh-CN" dirty="0"/>
              <a:t>[2] </a:t>
            </a:r>
            <a:r>
              <a:rPr lang="zh-CN" altLang="en-US" dirty="0"/>
              <a:t>万选 </a:t>
            </a:r>
            <a:r>
              <a:rPr lang="en-US" altLang="zh-CN" dirty="0"/>
              <a:t>. </a:t>
            </a:r>
            <a:r>
              <a:rPr lang="zh-CN" altLang="en-US" dirty="0"/>
              <a:t>无线宽带接入技术在电信网络演进中的定位思考 </a:t>
            </a:r>
            <a:r>
              <a:rPr lang="en-US" altLang="zh-CN" dirty="0"/>
              <a:t>[J]. </a:t>
            </a:r>
            <a:r>
              <a:rPr lang="zh-CN" altLang="en-US" dirty="0"/>
              <a:t>河南科技 </a:t>
            </a:r>
            <a:r>
              <a:rPr lang="en-US" altLang="zh-CN" dirty="0"/>
              <a:t>,2014,(10):4-5.</a:t>
            </a:r>
          </a:p>
          <a:p>
            <a:pPr fontAlgn="base">
              <a:lnSpc>
                <a:spcPct val="150000"/>
              </a:lnSpc>
            </a:pPr>
            <a:endParaRPr lang="en-US" altLang="zh-CN" dirty="0"/>
          </a:p>
          <a:p>
            <a:pPr fontAlgn="base">
              <a:lnSpc>
                <a:spcPct val="150000"/>
              </a:lnSpc>
            </a:pPr>
            <a:r>
              <a:rPr lang="en-US" altLang="zh-CN" dirty="0"/>
              <a:t>[3] </a:t>
            </a:r>
            <a:r>
              <a:rPr lang="en-US" altLang="zh-CN" dirty="0">
                <a:hlinkClick r:id="rId2">
                  <a:extLst>
                    <a:ext uri="{A12FA001-AC4F-418D-AE19-62706E023703}">
                      <ahyp:hlinkClr xmlns:ahyp="http://schemas.microsoft.com/office/drawing/2018/hyperlinkcolor" val="tx"/>
                    </a:ext>
                  </a:extLst>
                </a:hlinkClick>
              </a:rPr>
              <a:t>A Survey of Downlink Non-Orthogonal Multiple Access for 5G Wireless Communication Networks</a:t>
            </a:r>
            <a:r>
              <a:rPr lang="en-US" altLang="zh-CN" dirty="0"/>
              <a:t>[J]. WEI </a:t>
            </a:r>
            <a:r>
              <a:rPr lang="en-US" altLang="zh-CN" dirty="0" err="1"/>
              <a:t>Zhiqiang,YUAN</a:t>
            </a:r>
            <a:r>
              <a:rPr lang="en-US" altLang="zh-CN" dirty="0"/>
              <a:t> </a:t>
            </a:r>
            <a:r>
              <a:rPr lang="en-US" altLang="zh-CN" dirty="0" err="1"/>
              <a:t>Jinhong,Derrick</a:t>
            </a:r>
            <a:r>
              <a:rPr lang="en-US" altLang="zh-CN" dirty="0"/>
              <a:t> Wing Kwan </a:t>
            </a:r>
            <a:r>
              <a:rPr lang="en-US" altLang="zh-CN" dirty="0" err="1"/>
              <a:t>Ng,Maged</a:t>
            </a:r>
            <a:r>
              <a:rPr lang="en-US" altLang="zh-CN" dirty="0"/>
              <a:t> </a:t>
            </a:r>
            <a:r>
              <a:rPr lang="en-US" altLang="zh-CN" dirty="0" err="1"/>
              <a:t>Elkashlan,DING</a:t>
            </a:r>
            <a:r>
              <a:rPr lang="en-US" altLang="zh-CN" dirty="0"/>
              <a:t> </a:t>
            </a:r>
            <a:r>
              <a:rPr lang="en-US" altLang="zh-CN" dirty="0" err="1"/>
              <a:t>Zhiguo</a:t>
            </a:r>
            <a:r>
              <a:rPr lang="en-US" altLang="zh-CN" dirty="0"/>
              <a:t>.  ZTE Communications. 2016(04) </a:t>
            </a:r>
          </a:p>
          <a:p>
            <a:pPr fontAlgn="base">
              <a:lnSpc>
                <a:spcPct val="150000"/>
              </a:lnSpc>
            </a:pPr>
            <a:endParaRPr lang="en-US" altLang="zh-CN" dirty="0"/>
          </a:p>
          <a:p>
            <a:pPr fontAlgn="base">
              <a:lnSpc>
                <a:spcPct val="150000"/>
              </a:lnSpc>
            </a:pPr>
            <a:r>
              <a:rPr lang="en-US" altLang="zh-CN" dirty="0"/>
              <a:t>[4] </a:t>
            </a:r>
            <a:r>
              <a:rPr lang="en-US" altLang="zh-CN" dirty="0">
                <a:hlinkClick r:id="rId3">
                  <a:extLst>
                    <a:ext uri="{A12FA001-AC4F-418D-AE19-62706E023703}">
                      <ahyp:hlinkClr xmlns:ahyp="http://schemas.microsoft.com/office/drawing/2018/hyperlinkcolor" val="tx"/>
                    </a:ext>
                  </a:extLst>
                </a:hlinkClick>
              </a:rPr>
              <a:t>On Limits of Wireless Communications in a Fading Environment when Using Multiple Antennas</a:t>
            </a:r>
            <a:r>
              <a:rPr lang="en-US" altLang="zh-CN" dirty="0"/>
              <a:t>[J] . G.J. </a:t>
            </a:r>
            <a:r>
              <a:rPr lang="en-US" altLang="zh-CN" dirty="0" err="1"/>
              <a:t>Foschini,M.J</a:t>
            </a:r>
            <a:r>
              <a:rPr lang="en-US" altLang="zh-CN" dirty="0"/>
              <a:t>. </a:t>
            </a:r>
            <a:r>
              <a:rPr lang="en-US" altLang="zh-CN" dirty="0" err="1"/>
              <a:t>Gans</a:t>
            </a:r>
            <a:r>
              <a:rPr lang="en-US" altLang="zh-CN" dirty="0"/>
              <a:t>.  Wireless Personal Communications . 1998 (3) </a:t>
            </a:r>
          </a:p>
          <a:p>
            <a:pPr fontAlgn="base">
              <a:lnSpc>
                <a:spcPct val="150000"/>
              </a:lnSpc>
            </a:pPr>
            <a:endParaRPr lang="en-US" altLang="zh-CN" dirty="0"/>
          </a:p>
          <a:p>
            <a:pPr fontAlgn="base">
              <a:lnSpc>
                <a:spcPct val="150000"/>
              </a:lnSpc>
            </a:pPr>
            <a:r>
              <a:rPr lang="en-US" altLang="zh-CN" dirty="0"/>
              <a:t>[5] Living on the </a:t>
            </a:r>
            <a:r>
              <a:rPr lang="en-US" altLang="zh-CN" dirty="0" err="1"/>
              <a:t>edge:The</a:t>
            </a:r>
            <a:r>
              <a:rPr lang="en-US" altLang="zh-CN" dirty="0"/>
              <a:t> role of proactive caching in 5G wireless networks. </a:t>
            </a:r>
            <a:r>
              <a:rPr lang="en-US" altLang="zh-CN" dirty="0" err="1"/>
              <a:t>Bastug</a:t>
            </a:r>
            <a:r>
              <a:rPr lang="en-US" altLang="zh-CN" dirty="0"/>
              <a:t> </a:t>
            </a:r>
            <a:r>
              <a:rPr lang="en-US" altLang="zh-CN" dirty="0" err="1"/>
              <a:t>E,Bennis</a:t>
            </a:r>
            <a:r>
              <a:rPr lang="en-US" altLang="zh-CN" dirty="0"/>
              <a:t> </a:t>
            </a:r>
            <a:r>
              <a:rPr lang="en-US" altLang="zh-CN" dirty="0" err="1"/>
              <a:t>M,Debbah</a:t>
            </a:r>
            <a:r>
              <a:rPr lang="en-US" altLang="zh-CN" dirty="0"/>
              <a:t> M. IEEE Communications Magazine . 2014</a:t>
            </a:r>
          </a:p>
          <a:p>
            <a:pPr fontAlgn="base"/>
            <a:endParaRPr lang="en-US" altLang="zh-CN" dirty="0"/>
          </a:p>
          <a:p>
            <a:pPr fontAlgn="base"/>
            <a:endParaRPr lang="en-US" altLang="zh-CN" dirty="0"/>
          </a:p>
          <a:p>
            <a:endParaRPr lang="en-US" altLang="zh-CN" dirty="0"/>
          </a:p>
          <a:p>
            <a:endParaRPr lang="zh-CN" altLang="en-US" dirty="0"/>
          </a:p>
        </p:txBody>
      </p:sp>
    </p:spTree>
    <p:extLst>
      <p:ext uri="{BB962C8B-B14F-4D97-AF65-F5344CB8AC3E}">
        <p14:creationId xmlns:p14="http://schemas.microsoft.com/office/powerpoint/2010/main" val="2901763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95325" y="549275"/>
            <a:ext cx="10801350" cy="5759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95326" y="2705725"/>
            <a:ext cx="10801350" cy="1446550"/>
          </a:xfrm>
          <a:prstGeom prst="rect">
            <a:avLst/>
          </a:prstGeom>
          <a:noFill/>
        </p:spPr>
        <p:txBody>
          <a:bodyPr wrap="square" rtlCol="0">
            <a:spAutoFit/>
          </a:bodyPr>
          <a:lstStyle/>
          <a:p>
            <a:pPr algn="ctr"/>
            <a:r>
              <a:rPr lang="en-US" altLang="zh-CN" sz="8800" b="1" dirty="0">
                <a:solidFill>
                  <a:schemeClr val="bg1"/>
                </a:solidFill>
              </a:rPr>
              <a:t>THANKS</a:t>
            </a:r>
            <a:endParaRPr lang="zh-CN" altLang="en-US" sz="8800" b="1" dirty="0">
              <a:solidFill>
                <a:schemeClr val="bg1"/>
              </a:solidFill>
            </a:endParaRPr>
          </a:p>
        </p:txBody>
      </p:sp>
    </p:spTree>
    <p:extLst>
      <p:ext uri="{BB962C8B-B14F-4D97-AF65-F5344CB8AC3E}">
        <p14:creationId xmlns:p14="http://schemas.microsoft.com/office/powerpoint/2010/main" val="8682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750" fill="hold"/>
                                        <p:tgtEl>
                                          <p:spTgt spid="8"/>
                                        </p:tgtEl>
                                        <p:attrNameLst>
                                          <p:attrName>ppt_w</p:attrName>
                                        </p:attrNameLst>
                                      </p:cBhvr>
                                      <p:tavLst>
                                        <p:tav tm="0">
                                          <p:val>
                                            <p:strVal val="#ppt_w+.3"/>
                                          </p:val>
                                        </p:tav>
                                        <p:tav tm="100000">
                                          <p:val>
                                            <p:strVal val="#ppt_w"/>
                                          </p:val>
                                        </p:tav>
                                      </p:tavLst>
                                    </p:anim>
                                    <p:anim calcmode="lin" valueType="num">
                                      <p:cBhvr>
                                        <p:cTn id="8" dur="750" fill="hold"/>
                                        <p:tgtEl>
                                          <p:spTgt spid="8"/>
                                        </p:tgtEl>
                                        <p:attrNameLst>
                                          <p:attrName>ppt_h</p:attrName>
                                        </p:attrNameLst>
                                      </p:cBhvr>
                                      <p:tavLst>
                                        <p:tav tm="0">
                                          <p:val>
                                            <p:strVal val="#ppt_h"/>
                                          </p:val>
                                        </p:tav>
                                        <p:tav tm="100000">
                                          <p:val>
                                            <p:strVal val="#ppt_h"/>
                                          </p:val>
                                        </p:tav>
                                      </p:tavLst>
                                    </p:anim>
                                    <p:animEffect transition="in" filter="fade">
                                      <p:cBhvr>
                                        <p:cTn id="9" dur="750"/>
                                        <p:tgtEl>
                                          <p:spTgt spid="8"/>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6" presetClass="emph" presetSubtype="0" autoRev="1" fill="hold" grpId="1" nodeType="withEffect">
                                  <p:stCondLst>
                                    <p:cond delay="800"/>
                                  </p:stCondLst>
                                  <p:childTnLst>
                                    <p:animScale>
                                      <p:cBhvr>
                                        <p:cTn id="16" dur="250" fill="hold"/>
                                        <p:tgtEl>
                                          <p:spTgt spid="10"/>
                                        </p:tgtEl>
                                      </p:cBhvr>
                                      <p:by x="115000" y="11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0"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6675" y="2907484"/>
            <a:ext cx="3225297" cy="707886"/>
          </a:xfrm>
          <a:prstGeom prst="rect">
            <a:avLst/>
          </a:prstGeom>
          <a:noFill/>
        </p:spPr>
        <p:txBody>
          <a:bodyPr wrap="square" rtlCol="0">
            <a:spAutoFit/>
          </a:bodyPr>
          <a:lstStyle/>
          <a:p>
            <a:pPr algn="r"/>
            <a:r>
              <a:rPr lang="en-US" altLang="zh-CN" sz="40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CONTENTS</a:t>
            </a:r>
            <a:endParaRPr lang="zh-CN" altLang="en-US" sz="40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0" name="组合 69"/>
          <p:cNvGrpSpPr/>
          <p:nvPr/>
        </p:nvGrpSpPr>
        <p:grpSpPr>
          <a:xfrm>
            <a:off x="3972856" y="1104065"/>
            <a:ext cx="7658867" cy="828000"/>
            <a:chOff x="3909356" y="1685526"/>
            <a:chExt cx="7658867" cy="828000"/>
          </a:xfrm>
        </p:grpSpPr>
        <p:sp>
          <p:nvSpPr>
            <p:cNvPr id="19" name="文本框 18"/>
            <p:cNvSpPr txBox="1"/>
            <p:nvPr/>
          </p:nvSpPr>
          <p:spPr>
            <a:xfrm>
              <a:off x="4934076" y="1736968"/>
              <a:ext cx="6634147" cy="707886"/>
            </a:xfrm>
            <a:prstGeom prst="rect">
              <a:avLst/>
            </a:prstGeom>
            <a:noFill/>
          </p:spPr>
          <p:txBody>
            <a:bodyPr wrap="square" rtlCol="0">
              <a:spAutoFit/>
            </a:bodyPr>
            <a:lstStyle/>
            <a:p>
              <a:r>
                <a:rPr lang="en-US" altLang="zh-CN" sz="4000" b="1" dirty="0">
                  <a:solidFill>
                    <a:schemeClr val="accent1"/>
                  </a:solidFill>
                  <a:latin typeface="微软雅黑" panose="020B0503020204020204" pitchFamily="34" charset="-122"/>
                  <a:ea typeface="微软雅黑" panose="020B0503020204020204" pitchFamily="34" charset="-122"/>
                </a:rPr>
                <a:t>Problem Definition</a:t>
              </a:r>
              <a:endParaRPr lang="zh-CN" altLang="en-US" sz="4000" b="1" dirty="0">
                <a:solidFill>
                  <a:schemeClr val="accent1"/>
                </a:solidFill>
                <a:latin typeface="微软雅黑" panose="020B0503020204020204" pitchFamily="34" charset="-122"/>
                <a:ea typeface="微软雅黑" panose="020B0503020204020204" pitchFamily="34" charset="-122"/>
              </a:endParaRPr>
            </a:p>
          </p:txBody>
        </p:sp>
        <p:grpSp>
          <p:nvGrpSpPr>
            <p:cNvPr id="69" name="组合 68"/>
            <p:cNvGrpSpPr/>
            <p:nvPr/>
          </p:nvGrpSpPr>
          <p:grpSpPr>
            <a:xfrm>
              <a:off x="3909356" y="1685526"/>
              <a:ext cx="828000" cy="828000"/>
              <a:chOff x="3909356" y="1685526"/>
              <a:chExt cx="828000" cy="828000"/>
            </a:xfrm>
          </p:grpSpPr>
          <p:sp>
            <p:nvSpPr>
              <p:cNvPr id="17" name="文本框 16"/>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a:solidFill>
                      <a:schemeClr val="accent1"/>
                    </a:solidFill>
                    <a:latin typeface="微软雅黑" panose="020B0503020204020204" pitchFamily="34" charset="-122"/>
                    <a:ea typeface="微软雅黑" panose="020B0503020204020204" pitchFamily="34" charset="-122"/>
                  </a:rPr>
                  <a:t>01</a:t>
                </a:r>
              </a:p>
            </p:txBody>
          </p:sp>
          <p:sp>
            <p:nvSpPr>
              <p:cNvPr id="32" name="矩形 31"/>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7" name="组合 46">
            <a:extLst>
              <a:ext uri="{FF2B5EF4-FFF2-40B4-BE49-F238E27FC236}">
                <a16:creationId xmlns:a16="http://schemas.microsoft.com/office/drawing/2014/main" id="{903EF2D2-3956-47B4-9199-F6CB8EEA0C11}"/>
              </a:ext>
            </a:extLst>
          </p:cNvPr>
          <p:cNvGrpSpPr/>
          <p:nvPr/>
        </p:nvGrpSpPr>
        <p:grpSpPr>
          <a:xfrm>
            <a:off x="3972856" y="2879111"/>
            <a:ext cx="7658867" cy="828000"/>
            <a:chOff x="3909356" y="1685526"/>
            <a:chExt cx="7658867" cy="828000"/>
          </a:xfrm>
        </p:grpSpPr>
        <p:sp>
          <p:nvSpPr>
            <p:cNvPr id="48" name="文本框 47">
              <a:extLst>
                <a:ext uri="{FF2B5EF4-FFF2-40B4-BE49-F238E27FC236}">
                  <a16:creationId xmlns:a16="http://schemas.microsoft.com/office/drawing/2014/main" id="{E1E37176-A228-440E-AB1F-F6E943F8BBC0}"/>
                </a:ext>
              </a:extLst>
            </p:cNvPr>
            <p:cNvSpPr txBox="1"/>
            <p:nvPr/>
          </p:nvSpPr>
          <p:spPr>
            <a:xfrm>
              <a:off x="4934076" y="1736968"/>
              <a:ext cx="6634147" cy="707886"/>
            </a:xfrm>
            <a:prstGeom prst="rect">
              <a:avLst/>
            </a:prstGeom>
            <a:noFill/>
          </p:spPr>
          <p:txBody>
            <a:bodyPr wrap="square" rtlCol="0">
              <a:spAutoFit/>
            </a:bodyPr>
            <a:lstStyle/>
            <a:p>
              <a:r>
                <a:rPr lang="en-US" altLang="zh-CN" sz="4000" b="1" dirty="0">
                  <a:solidFill>
                    <a:schemeClr val="accent1"/>
                  </a:solidFill>
                  <a:latin typeface="微软雅黑" panose="020B0503020204020204" pitchFamily="34" charset="-122"/>
                  <a:ea typeface="微软雅黑" panose="020B0503020204020204" pitchFamily="34" charset="-122"/>
                </a:rPr>
                <a:t>Answers and Details</a:t>
              </a:r>
              <a:endParaRPr lang="zh-CN" altLang="en-US" sz="4000" b="1" dirty="0">
                <a:solidFill>
                  <a:schemeClr val="accent1"/>
                </a:solidFill>
                <a:latin typeface="微软雅黑" panose="020B0503020204020204" pitchFamily="34" charset="-122"/>
                <a:ea typeface="微软雅黑" panose="020B0503020204020204" pitchFamily="34" charset="-122"/>
              </a:endParaRPr>
            </a:p>
          </p:txBody>
        </p:sp>
        <p:grpSp>
          <p:nvGrpSpPr>
            <p:cNvPr id="49" name="组合 48">
              <a:extLst>
                <a:ext uri="{FF2B5EF4-FFF2-40B4-BE49-F238E27FC236}">
                  <a16:creationId xmlns:a16="http://schemas.microsoft.com/office/drawing/2014/main" id="{27EF0C16-5C20-47FF-A116-A2B433CA236B}"/>
                </a:ext>
              </a:extLst>
            </p:cNvPr>
            <p:cNvGrpSpPr/>
            <p:nvPr/>
          </p:nvGrpSpPr>
          <p:grpSpPr>
            <a:xfrm>
              <a:off x="3909356" y="1685526"/>
              <a:ext cx="828000" cy="828000"/>
              <a:chOff x="3909356" y="1685526"/>
              <a:chExt cx="828000" cy="828000"/>
            </a:xfrm>
          </p:grpSpPr>
          <p:sp>
            <p:nvSpPr>
              <p:cNvPr id="50" name="文本框 49">
                <a:extLst>
                  <a:ext uri="{FF2B5EF4-FFF2-40B4-BE49-F238E27FC236}">
                    <a16:creationId xmlns:a16="http://schemas.microsoft.com/office/drawing/2014/main" id="{0F1ECAF0-2F37-4AE3-A3F4-1FF540C7F1CA}"/>
                  </a:ext>
                </a:extLst>
              </p:cNvPr>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a:solidFill>
                      <a:schemeClr val="accent1"/>
                    </a:solidFill>
                    <a:latin typeface="微软雅黑" panose="020B0503020204020204" pitchFamily="34" charset="-122"/>
                    <a:ea typeface="微软雅黑" panose="020B0503020204020204" pitchFamily="34" charset="-122"/>
                  </a:rPr>
                  <a:t>02</a:t>
                </a:r>
              </a:p>
            </p:txBody>
          </p:sp>
          <p:sp>
            <p:nvSpPr>
              <p:cNvPr id="51" name="矩形 50">
                <a:extLst>
                  <a:ext uri="{FF2B5EF4-FFF2-40B4-BE49-F238E27FC236}">
                    <a16:creationId xmlns:a16="http://schemas.microsoft.com/office/drawing/2014/main" id="{03316FA0-8B3C-4B7B-849D-F8E44BF46EE8}"/>
                  </a:ext>
                </a:extLst>
              </p:cNvPr>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9" name="组合 78">
            <a:extLst>
              <a:ext uri="{FF2B5EF4-FFF2-40B4-BE49-F238E27FC236}">
                <a16:creationId xmlns:a16="http://schemas.microsoft.com/office/drawing/2014/main" id="{6EF3AE0D-77FA-4B9A-92EB-969EAF9324CB}"/>
              </a:ext>
            </a:extLst>
          </p:cNvPr>
          <p:cNvGrpSpPr/>
          <p:nvPr/>
        </p:nvGrpSpPr>
        <p:grpSpPr>
          <a:xfrm>
            <a:off x="3972856" y="4705599"/>
            <a:ext cx="7658867" cy="828000"/>
            <a:chOff x="3909356" y="1685526"/>
            <a:chExt cx="7658867" cy="828000"/>
          </a:xfrm>
        </p:grpSpPr>
        <p:sp>
          <p:nvSpPr>
            <p:cNvPr id="80" name="文本框 79">
              <a:extLst>
                <a:ext uri="{FF2B5EF4-FFF2-40B4-BE49-F238E27FC236}">
                  <a16:creationId xmlns:a16="http://schemas.microsoft.com/office/drawing/2014/main" id="{CCD2FCB7-61DC-4B70-9998-ED370215C7FB}"/>
                </a:ext>
              </a:extLst>
            </p:cNvPr>
            <p:cNvSpPr txBox="1"/>
            <p:nvPr/>
          </p:nvSpPr>
          <p:spPr>
            <a:xfrm>
              <a:off x="4934076" y="1736968"/>
              <a:ext cx="6634147" cy="707886"/>
            </a:xfrm>
            <a:prstGeom prst="rect">
              <a:avLst/>
            </a:prstGeom>
            <a:noFill/>
          </p:spPr>
          <p:txBody>
            <a:bodyPr wrap="square" rtlCol="0">
              <a:spAutoFit/>
            </a:bodyPr>
            <a:lstStyle/>
            <a:p>
              <a:r>
                <a:rPr lang="en-US" altLang="zh-CN" sz="4000" b="1" dirty="0">
                  <a:solidFill>
                    <a:schemeClr val="accent1"/>
                  </a:solidFill>
                  <a:latin typeface="微软雅黑" panose="020B0503020204020204" pitchFamily="34" charset="-122"/>
                  <a:ea typeface="微软雅黑" panose="020B0503020204020204" pitchFamily="34" charset="-122"/>
                </a:rPr>
                <a:t>Reference</a:t>
              </a:r>
              <a:endParaRPr lang="zh-CN" altLang="en-US" sz="4000" b="1" dirty="0">
                <a:solidFill>
                  <a:schemeClr val="accent1"/>
                </a:solidFill>
                <a:latin typeface="微软雅黑" panose="020B0503020204020204" pitchFamily="34" charset="-122"/>
                <a:ea typeface="微软雅黑" panose="020B0503020204020204" pitchFamily="34" charset="-122"/>
              </a:endParaRPr>
            </a:p>
          </p:txBody>
        </p:sp>
        <p:grpSp>
          <p:nvGrpSpPr>
            <p:cNvPr id="81" name="组合 80">
              <a:extLst>
                <a:ext uri="{FF2B5EF4-FFF2-40B4-BE49-F238E27FC236}">
                  <a16:creationId xmlns:a16="http://schemas.microsoft.com/office/drawing/2014/main" id="{CCE4E519-7F80-417C-82B5-0BF252CBF402}"/>
                </a:ext>
              </a:extLst>
            </p:cNvPr>
            <p:cNvGrpSpPr/>
            <p:nvPr/>
          </p:nvGrpSpPr>
          <p:grpSpPr>
            <a:xfrm>
              <a:off x="3909356" y="1685526"/>
              <a:ext cx="828000" cy="828000"/>
              <a:chOff x="3909356" y="1685526"/>
              <a:chExt cx="828000" cy="828000"/>
            </a:xfrm>
          </p:grpSpPr>
          <p:sp>
            <p:nvSpPr>
              <p:cNvPr id="82" name="文本框 81">
                <a:extLst>
                  <a:ext uri="{FF2B5EF4-FFF2-40B4-BE49-F238E27FC236}">
                    <a16:creationId xmlns:a16="http://schemas.microsoft.com/office/drawing/2014/main" id="{60F72C27-5ADA-4F1C-9CD0-8D31779A8E92}"/>
                  </a:ext>
                </a:extLst>
              </p:cNvPr>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a:solidFill>
                      <a:schemeClr val="accent1"/>
                    </a:solidFill>
                    <a:latin typeface="微软雅黑" panose="020B0503020204020204" pitchFamily="34" charset="-122"/>
                    <a:ea typeface="微软雅黑" panose="020B0503020204020204" pitchFamily="34" charset="-122"/>
                  </a:rPr>
                  <a:t>03</a:t>
                </a:r>
              </a:p>
            </p:txBody>
          </p:sp>
          <p:sp>
            <p:nvSpPr>
              <p:cNvPr id="83" name="矩形 82">
                <a:extLst>
                  <a:ext uri="{FF2B5EF4-FFF2-40B4-BE49-F238E27FC236}">
                    <a16:creationId xmlns:a16="http://schemas.microsoft.com/office/drawing/2014/main" id="{3AC3E65A-E688-4928-AB8F-B5AF47F995B0}"/>
                  </a:ext>
                </a:extLst>
              </p:cNvPr>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237013382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 presetClass="entr" presetSubtype="2" fill="hold" nodeType="withEffect" p14:presetBounceEnd="40000">
                                      <p:stCondLst>
                                        <p:cond delay="300"/>
                                      </p:stCondLst>
                                      <p:childTnLst>
                                        <p:set>
                                          <p:cBhvr>
                                            <p:cTn id="9" dur="1" fill="hold">
                                              <p:stCondLst>
                                                <p:cond delay="0"/>
                                              </p:stCondLst>
                                            </p:cTn>
                                            <p:tgtEl>
                                              <p:spTgt spid="70"/>
                                            </p:tgtEl>
                                            <p:attrNameLst>
                                              <p:attrName>style.visibility</p:attrName>
                                            </p:attrNameLst>
                                          </p:cBhvr>
                                          <p:to>
                                            <p:strVal val="visible"/>
                                          </p:to>
                                        </p:set>
                                        <p:anim calcmode="lin" valueType="num" p14:bounceEnd="40000">
                                          <p:cBhvr additive="base">
                                            <p:cTn id="10" dur="500" fill="hold"/>
                                            <p:tgtEl>
                                              <p:spTgt spid="70"/>
                                            </p:tgtEl>
                                            <p:attrNameLst>
                                              <p:attrName>ppt_x</p:attrName>
                                            </p:attrNameLst>
                                          </p:cBhvr>
                                          <p:tavLst>
                                            <p:tav tm="0">
                                              <p:val>
                                                <p:strVal val="1+#ppt_w/2"/>
                                              </p:val>
                                            </p:tav>
                                            <p:tav tm="100000">
                                              <p:val>
                                                <p:strVal val="#ppt_x"/>
                                              </p:val>
                                            </p:tav>
                                          </p:tavLst>
                                        </p:anim>
                                        <p:anim calcmode="lin" valueType="num" p14:bounceEnd="40000">
                                          <p:cBhvr additive="base">
                                            <p:cTn id="11" dur="500" fill="hold"/>
                                            <p:tgtEl>
                                              <p:spTgt spid="70"/>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14:presetBounceEnd="40000">
                                      <p:stCondLst>
                                        <p:cond delay="300"/>
                                      </p:stCondLst>
                                      <p:childTnLst>
                                        <p:set>
                                          <p:cBhvr>
                                            <p:cTn id="13" dur="1" fill="hold">
                                              <p:stCondLst>
                                                <p:cond delay="0"/>
                                              </p:stCondLst>
                                            </p:cTn>
                                            <p:tgtEl>
                                              <p:spTgt spid="47"/>
                                            </p:tgtEl>
                                            <p:attrNameLst>
                                              <p:attrName>style.visibility</p:attrName>
                                            </p:attrNameLst>
                                          </p:cBhvr>
                                          <p:to>
                                            <p:strVal val="visible"/>
                                          </p:to>
                                        </p:set>
                                        <p:anim calcmode="lin" valueType="num" p14:bounceEnd="40000">
                                          <p:cBhvr additive="base">
                                            <p:cTn id="14" dur="500" fill="hold"/>
                                            <p:tgtEl>
                                              <p:spTgt spid="47"/>
                                            </p:tgtEl>
                                            <p:attrNameLst>
                                              <p:attrName>ppt_x</p:attrName>
                                            </p:attrNameLst>
                                          </p:cBhvr>
                                          <p:tavLst>
                                            <p:tav tm="0">
                                              <p:val>
                                                <p:strVal val="1+#ppt_w/2"/>
                                              </p:val>
                                            </p:tav>
                                            <p:tav tm="100000">
                                              <p:val>
                                                <p:strVal val="#ppt_x"/>
                                              </p:val>
                                            </p:tav>
                                          </p:tavLst>
                                        </p:anim>
                                        <p:anim calcmode="lin" valueType="num" p14:bounceEnd="40000">
                                          <p:cBhvr additive="base">
                                            <p:cTn id="15" dur="500" fill="hold"/>
                                            <p:tgtEl>
                                              <p:spTgt spid="47"/>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14:presetBounceEnd="40000">
                                      <p:stCondLst>
                                        <p:cond delay="300"/>
                                      </p:stCondLst>
                                      <p:childTnLst>
                                        <p:set>
                                          <p:cBhvr>
                                            <p:cTn id="17" dur="1" fill="hold">
                                              <p:stCondLst>
                                                <p:cond delay="0"/>
                                              </p:stCondLst>
                                            </p:cTn>
                                            <p:tgtEl>
                                              <p:spTgt spid="79"/>
                                            </p:tgtEl>
                                            <p:attrNameLst>
                                              <p:attrName>style.visibility</p:attrName>
                                            </p:attrNameLst>
                                          </p:cBhvr>
                                          <p:to>
                                            <p:strVal val="visible"/>
                                          </p:to>
                                        </p:set>
                                        <p:anim calcmode="lin" valueType="num" p14:bounceEnd="40000">
                                          <p:cBhvr additive="base">
                                            <p:cTn id="18" dur="500" fill="hold"/>
                                            <p:tgtEl>
                                              <p:spTgt spid="79"/>
                                            </p:tgtEl>
                                            <p:attrNameLst>
                                              <p:attrName>ppt_x</p:attrName>
                                            </p:attrNameLst>
                                          </p:cBhvr>
                                          <p:tavLst>
                                            <p:tav tm="0">
                                              <p:val>
                                                <p:strVal val="1+#ppt_w/2"/>
                                              </p:val>
                                            </p:tav>
                                            <p:tav tm="100000">
                                              <p:val>
                                                <p:strVal val="#ppt_x"/>
                                              </p:val>
                                            </p:tav>
                                          </p:tavLst>
                                        </p:anim>
                                        <p:anim calcmode="lin" valueType="num" p14:bounceEnd="40000">
                                          <p:cBhvr additive="base">
                                            <p:cTn id="19" dur="500" fill="hold"/>
                                            <p:tgtEl>
                                              <p:spTgt spid="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 presetClass="entr" presetSubtype="2" fill="hold" nodeType="withEffect">
                                      <p:stCondLst>
                                        <p:cond delay="300"/>
                                      </p:stCondLst>
                                      <p:childTnLst>
                                        <p:set>
                                          <p:cBhvr>
                                            <p:cTn id="9" dur="1" fill="hold">
                                              <p:stCondLst>
                                                <p:cond delay="0"/>
                                              </p:stCondLst>
                                            </p:cTn>
                                            <p:tgtEl>
                                              <p:spTgt spid="70"/>
                                            </p:tgtEl>
                                            <p:attrNameLst>
                                              <p:attrName>style.visibility</p:attrName>
                                            </p:attrNameLst>
                                          </p:cBhvr>
                                          <p:to>
                                            <p:strVal val="visible"/>
                                          </p:to>
                                        </p:set>
                                        <p:anim calcmode="lin" valueType="num">
                                          <p:cBhvr additive="base">
                                            <p:cTn id="10" dur="500" fill="hold"/>
                                            <p:tgtEl>
                                              <p:spTgt spid="70"/>
                                            </p:tgtEl>
                                            <p:attrNameLst>
                                              <p:attrName>ppt_x</p:attrName>
                                            </p:attrNameLst>
                                          </p:cBhvr>
                                          <p:tavLst>
                                            <p:tav tm="0">
                                              <p:val>
                                                <p:strVal val="1+#ppt_w/2"/>
                                              </p:val>
                                            </p:tav>
                                            <p:tav tm="100000">
                                              <p:val>
                                                <p:strVal val="#ppt_x"/>
                                              </p:val>
                                            </p:tav>
                                          </p:tavLst>
                                        </p:anim>
                                        <p:anim calcmode="lin" valueType="num">
                                          <p:cBhvr additive="base">
                                            <p:cTn id="11" dur="500" fill="hold"/>
                                            <p:tgtEl>
                                              <p:spTgt spid="70"/>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stCondLst>
                                        <p:cond delay="300"/>
                                      </p:stCondLst>
                                      <p:childTnLst>
                                        <p:set>
                                          <p:cBhvr>
                                            <p:cTn id="13" dur="1" fill="hold">
                                              <p:stCondLst>
                                                <p:cond delay="0"/>
                                              </p:stCondLst>
                                            </p:cTn>
                                            <p:tgtEl>
                                              <p:spTgt spid="47"/>
                                            </p:tgtEl>
                                            <p:attrNameLst>
                                              <p:attrName>style.visibility</p:attrName>
                                            </p:attrNameLst>
                                          </p:cBhvr>
                                          <p:to>
                                            <p:strVal val="visible"/>
                                          </p:to>
                                        </p:set>
                                        <p:anim calcmode="lin" valueType="num">
                                          <p:cBhvr additive="base">
                                            <p:cTn id="14" dur="500" fill="hold"/>
                                            <p:tgtEl>
                                              <p:spTgt spid="47"/>
                                            </p:tgtEl>
                                            <p:attrNameLst>
                                              <p:attrName>ppt_x</p:attrName>
                                            </p:attrNameLst>
                                          </p:cBhvr>
                                          <p:tavLst>
                                            <p:tav tm="0">
                                              <p:val>
                                                <p:strVal val="1+#ppt_w/2"/>
                                              </p:val>
                                            </p:tav>
                                            <p:tav tm="100000">
                                              <p:val>
                                                <p:strVal val="#ppt_x"/>
                                              </p:val>
                                            </p:tav>
                                          </p:tavLst>
                                        </p:anim>
                                        <p:anim calcmode="lin" valueType="num">
                                          <p:cBhvr additive="base">
                                            <p:cTn id="15" dur="500" fill="hold"/>
                                            <p:tgtEl>
                                              <p:spTgt spid="47"/>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300"/>
                                      </p:stCondLst>
                                      <p:childTnLst>
                                        <p:set>
                                          <p:cBhvr>
                                            <p:cTn id="17" dur="1" fill="hold">
                                              <p:stCondLst>
                                                <p:cond delay="0"/>
                                              </p:stCondLst>
                                            </p:cTn>
                                            <p:tgtEl>
                                              <p:spTgt spid="52"/>
                                            </p:tgtEl>
                                            <p:attrNameLst>
                                              <p:attrName>style.visibility</p:attrName>
                                            </p:attrNameLst>
                                          </p:cBhvr>
                                          <p:to>
                                            <p:strVal val="visible"/>
                                          </p:to>
                                        </p:set>
                                        <p:anim calcmode="lin" valueType="num">
                                          <p:cBhvr additive="base">
                                            <p:cTn id="18" dur="500" fill="hold"/>
                                            <p:tgtEl>
                                              <p:spTgt spid="52"/>
                                            </p:tgtEl>
                                            <p:attrNameLst>
                                              <p:attrName>ppt_x</p:attrName>
                                            </p:attrNameLst>
                                          </p:cBhvr>
                                          <p:tavLst>
                                            <p:tav tm="0">
                                              <p:val>
                                                <p:strVal val="1+#ppt_w/2"/>
                                              </p:val>
                                            </p:tav>
                                            <p:tav tm="100000">
                                              <p:val>
                                                <p:strVal val="#ppt_x"/>
                                              </p:val>
                                            </p:tav>
                                          </p:tavLst>
                                        </p:anim>
                                        <p:anim calcmode="lin" valueType="num">
                                          <p:cBhvr additive="base">
                                            <p:cTn id="19" dur="500" fill="hold"/>
                                            <p:tgtEl>
                                              <p:spTgt spid="52"/>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300"/>
                                      </p:stCondLst>
                                      <p:childTnLst>
                                        <p:set>
                                          <p:cBhvr>
                                            <p:cTn id="21" dur="1" fill="hold">
                                              <p:stCondLst>
                                                <p:cond delay="0"/>
                                              </p:stCondLst>
                                            </p:cTn>
                                            <p:tgtEl>
                                              <p:spTgt spid="79"/>
                                            </p:tgtEl>
                                            <p:attrNameLst>
                                              <p:attrName>style.visibility</p:attrName>
                                            </p:attrNameLst>
                                          </p:cBhvr>
                                          <p:to>
                                            <p:strVal val="visible"/>
                                          </p:to>
                                        </p:set>
                                        <p:anim calcmode="lin" valueType="num">
                                          <p:cBhvr additive="base">
                                            <p:cTn id="22" dur="500" fill="hold"/>
                                            <p:tgtEl>
                                              <p:spTgt spid="79"/>
                                            </p:tgtEl>
                                            <p:attrNameLst>
                                              <p:attrName>ppt_x</p:attrName>
                                            </p:attrNameLst>
                                          </p:cBhvr>
                                          <p:tavLst>
                                            <p:tav tm="0">
                                              <p:val>
                                                <p:strVal val="1+#ppt_w/2"/>
                                              </p:val>
                                            </p:tav>
                                            <p:tav tm="100000">
                                              <p:val>
                                                <p:strVal val="#ppt_x"/>
                                              </p:val>
                                            </p:tav>
                                          </p:tavLst>
                                        </p:anim>
                                        <p:anim calcmode="lin" valueType="num">
                                          <p:cBhvr additive="base">
                                            <p:cTn id="23" dur="500" fill="hold"/>
                                            <p:tgtEl>
                                              <p:spTgt spid="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77143" y="1259175"/>
            <a:ext cx="7837714" cy="4339650"/>
          </a:xfrm>
          <a:prstGeom prst="rect">
            <a:avLst/>
          </a:prstGeom>
          <a:noFill/>
          <a:ln>
            <a:noFill/>
          </a:ln>
        </p:spPr>
        <p:txBody>
          <a:bodyPr wrap="square" rtlCol="0">
            <a:spAutoFit/>
          </a:bodyPr>
          <a:lstStyle/>
          <a:p>
            <a:pPr algn="ctr"/>
            <a:r>
              <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rPr>
              <a:t>PART</a:t>
            </a:r>
          </a:p>
          <a:p>
            <a:pPr algn="ctr"/>
            <a:r>
              <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rPr>
              <a:t>ONE</a:t>
            </a:r>
          </a:p>
        </p:txBody>
      </p:sp>
      <p:sp>
        <p:nvSpPr>
          <p:cNvPr id="50" name="矩形 49"/>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3364398" y="2296633"/>
            <a:ext cx="5611327" cy="2105246"/>
            <a:chOff x="4887549" y="1124584"/>
            <a:chExt cx="2416902" cy="2416902"/>
          </a:xfrm>
        </p:grpSpPr>
        <p:sp>
          <p:nvSpPr>
            <p:cNvPr id="47" name="文本框 46"/>
            <p:cNvSpPr txBox="1"/>
            <p:nvPr/>
          </p:nvSpPr>
          <p:spPr>
            <a:xfrm>
              <a:off x="4887549" y="1178873"/>
              <a:ext cx="2416902" cy="2039063"/>
            </a:xfrm>
            <a:prstGeom prst="rect">
              <a:avLst/>
            </a:prstGeom>
            <a:noFill/>
            <a:ln>
              <a:noFill/>
            </a:ln>
          </p:spPr>
          <p:txBody>
            <a:bodyPr wrap="square" rtlCol="0">
              <a:spAutoFit/>
            </a:bodyPr>
            <a:lstStyle/>
            <a:p>
              <a:pPr algn="ctr"/>
              <a:r>
                <a:rPr lang="en-US" altLang="zh-CN" sz="6000" b="1" dirty="0">
                  <a:solidFill>
                    <a:schemeClr val="accent1"/>
                  </a:solidFill>
                  <a:latin typeface="微软雅黑" panose="020B0503020204020204" pitchFamily="34" charset="-122"/>
                  <a:ea typeface="微软雅黑" panose="020B0503020204020204" pitchFamily="34" charset="-122"/>
                </a:rPr>
                <a:t>Problem Definition</a:t>
              </a:r>
              <a:endParaRPr lang="zh-CN" altLang="en-US" sz="6000" b="1" dirty="0">
                <a:solidFill>
                  <a:schemeClr val="accent1"/>
                </a:solidFill>
                <a:latin typeface="微软雅黑" panose="020B0503020204020204" pitchFamily="34" charset="-122"/>
                <a:ea typeface="微软雅黑" panose="020B0503020204020204" pitchFamily="34" charset="-122"/>
              </a:endParaRPr>
            </a:p>
          </p:txBody>
        </p:sp>
        <p:sp>
          <p:nvSpPr>
            <p:cNvPr id="2" name="矩形 1"/>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56898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3" presetClass="entr" presetSubtype="16" fill="hold" nodeType="withEffect">
                                  <p:stCondLst>
                                    <p:cond delay="4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6" presetClass="emph" presetSubtype="0" autoRev="1" fill="hold" nodeType="withEffect">
                                  <p:stCondLst>
                                    <p:cond delay="800"/>
                                  </p:stCondLst>
                                  <p:childTnLst>
                                    <p:animScale>
                                      <p:cBhvr>
                                        <p:cTn id="17" dur="250" fill="hold"/>
                                        <p:tgtEl>
                                          <p:spTgt spid="3"/>
                                        </p:tgtEl>
                                      </p:cBhvr>
                                      <p:by x="115000" y="115000"/>
                                    </p:animScale>
                                  </p:childTnLst>
                                </p:cTn>
                              </p:par>
                              <p:par>
                                <p:cTn id="18" presetID="50" presetClass="entr" presetSubtype="0" decel="100000" fill="hold" grpId="0" nodeType="withEffect">
                                  <p:stCondLst>
                                    <p:cond delay="1200"/>
                                  </p:stCondLs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strVal val="#ppt_w+.3"/>
                                          </p:val>
                                        </p:tav>
                                        <p:tav tm="100000">
                                          <p:val>
                                            <p:strVal val="#ppt_w"/>
                                          </p:val>
                                        </p:tav>
                                      </p:tavLst>
                                    </p:anim>
                                    <p:anim calcmode="lin" valueType="num">
                                      <p:cBhvr>
                                        <p:cTn id="21" dur="750" fill="hold"/>
                                        <p:tgtEl>
                                          <p:spTgt spid="9"/>
                                        </p:tgtEl>
                                        <p:attrNameLst>
                                          <p:attrName>ppt_h</p:attrName>
                                        </p:attrNameLst>
                                      </p:cBhvr>
                                      <p:tavLst>
                                        <p:tav tm="0">
                                          <p:val>
                                            <p:strVal val="#ppt_h"/>
                                          </p:val>
                                        </p:tav>
                                        <p:tav tm="100000">
                                          <p:val>
                                            <p:strVal val="#ppt_h"/>
                                          </p:val>
                                        </p:tav>
                                      </p:tavLst>
                                    </p:anim>
                                    <p:animEffect transition="in" filter="fade">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0" grpId="0" animBg="1"/>
      <p:bldP spid="5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894557" y="254338"/>
            <a:ext cx="5400675" cy="584775"/>
          </a:xfrm>
          <a:prstGeom prst="rect">
            <a:avLst/>
          </a:prstGeom>
          <a:noFill/>
        </p:spPr>
        <p:txBody>
          <a:bodyPr wrap="square" rtlCol="0">
            <a:spAutoFit/>
          </a:bodyPr>
          <a:lstStyle/>
          <a:p>
            <a:r>
              <a:rPr lang="en-US" altLang="zh-CN" sz="3200" b="1" dirty="0">
                <a:solidFill>
                  <a:schemeClr val="accent1"/>
                </a:solidFill>
                <a:latin typeface="微软雅黑" panose="020B0503020204020204" pitchFamily="34" charset="-122"/>
                <a:ea typeface="微软雅黑" panose="020B0503020204020204" pitchFamily="34" charset="-122"/>
              </a:rPr>
              <a:t>Task One</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4</a:t>
            </a:fld>
            <a:endParaRPr lang="zh-CN" altLang="en-US" dirty="0"/>
          </a:p>
        </p:txBody>
      </p:sp>
      <p:grpSp>
        <p:nvGrpSpPr>
          <p:cNvPr id="16" name="Group 49">
            <a:extLst>
              <a:ext uri="{FF2B5EF4-FFF2-40B4-BE49-F238E27FC236}">
                <a16:creationId xmlns:a16="http://schemas.microsoft.com/office/drawing/2014/main" id="{8D6136A4-8699-4A9B-9BD2-89578BD45B32}"/>
              </a:ext>
            </a:extLst>
          </p:cNvPr>
          <p:cNvGrpSpPr>
            <a:grpSpLocks/>
          </p:cNvGrpSpPr>
          <p:nvPr/>
        </p:nvGrpSpPr>
        <p:grpSpPr bwMode="auto">
          <a:xfrm>
            <a:off x="7516813" y="3541713"/>
            <a:ext cx="1155700" cy="620712"/>
            <a:chOff x="3600" y="219"/>
            <a:chExt cx="360" cy="175"/>
          </a:xfrm>
        </p:grpSpPr>
        <p:sp>
          <p:nvSpPr>
            <p:cNvPr id="17" name="Oval 50">
              <a:extLst>
                <a:ext uri="{FF2B5EF4-FFF2-40B4-BE49-F238E27FC236}">
                  <a16:creationId xmlns:a16="http://schemas.microsoft.com/office/drawing/2014/main" id="{32F525DE-F6A9-4DBA-9A65-0D8F8C28EC69}"/>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ko-KR" altLang="ko-KR">
                <a:ea typeface="굴림" pitchFamily="34" charset="-127"/>
              </a:endParaRPr>
            </a:p>
          </p:txBody>
        </p:sp>
        <p:sp>
          <p:nvSpPr>
            <p:cNvPr id="18" name="Line 51">
              <a:extLst>
                <a:ext uri="{FF2B5EF4-FFF2-40B4-BE49-F238E27FC236}">
                  <a16:creationId xmlns:a16="http://schemas.microsoft.com/office/drawing/2014/main" id="{6DEBB148-B66D-48BF-B624-9E5716D0D40F}"/>
                </a:ext>
              </a:extLst>
            </p:cNvPr>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19" name="Line 52">
              <a:extLst>
                <a:ext uri="{FF2B5EF4-FFF2-40B4-BE49-F238E27FC236}">
                  <a16:creationId xmlns:a16="http://schemas.microsoft.com/office/drawing/2014/main" id="{5A8E0F06-8906-4D62-B3FE-CFBD1D91CA60}"/>
                </a:ext>
              </a:extLst>
            </p:cNvPr>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20" name="Rectangle 53">
              <a:extLst>
                <a:ext uri="{FF2B5EF4-FFF2-40B4-BE49-F238E27FC236}">
                  <a16:creationId xmlns:a16="http://schemas.microsoft.com/office/drawing/2014/main" id="{2321F935-3C5F-4279-A9FA-13A325F53E27}"/>
                </a:ext>
              </a:extLst>
            </p:cNvPr>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ko-KR" altLang="ko-KR">
                <a:ea typeface="굴림" pitchFamily="34" charset="-127"/>
              </a:endParaRPr>
            </a:p>
          </p:txBody>
        </p:sp>
        <p:sp>
          <p:nvSpPr>
            <p:cNvPr id="21" name="Oval 54">
              <a:extLst>
                <a:ext uri="{FF2B5EF4-FFF2-40B4-BE49-F238E27FC236}">
                  <a16:creationId xmlns:a16="http://schemas.microsoft.com/office/drawing/2014/main" id="{B6CBE344-F9B3-4058-945F-5657A931B566}"/>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ko-KR" altLang="ko-KR">
                <a:ea typeface="굴림" pitchFamily="34" charset="-127"/>
              </a:endParaRPr>
            </a:p>
          </p:txBody>
        </p:sp>
        <p:grpSp>
          <p:nvGrpSpPr>
            <p:cNvPr id="22" name="Group 55">
              <a:extLst>
                <a:ext uri="{FF2B5EF4-FFF2-40B4-BE49-F238E27FC236}">
                  <a16:creationId xmlns:a16="http://schemas.microsoft.com/office/drawing/2014/main" id="{62591FB8-31FD-49AC-B7AB-99029AA1C5D0}"/>
                </a:ext>
              </a:extLst>
            </p:cNvPr>
            <p:cNvGrpSpPr>
              <a:grpSpLocks/>
            </p:cNvGrpSpPr>
            <p:nvPr/>
          </p:nvGrpSpPr>
          <p:grpSpPr bwMode="auto">
            <a:xfrm>
              <a:off x="3686" y="244"/>
              <a:ext cx="177" cy="66"/>
              <a:chOff x="2848" y="848"/>
              <a:chExt cx="140" cy="98"/>
            </a:xfrm>
          </p:grpSpPr>
          <p:sp>
            <p:nvSpPr>
              <p:cNvPr id="27" name="Line 56">
                <a:extLst>
                  <a:ext uri="{FF2B5EF4-FFF2-40B4-BE49-F238E27FC236}">
                    <a16:creationId xmlns:a16="http://schemas.microsoft.com/office/drawing/2014/main" id="{72CB0596-DADC-4B4B-B818-09E5770F029F}"/>
                  </a:ext>
                </a:extLst>
              </p:cNvPr>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28" name="Line 57">
                <a:extLst>
                  <a:ext uri="{FF2B5EF4-FFF2-40B4-BE49-F238E27FC236}">
                    <a16:creationId xmlns:a16="http://schemas.microsoft.com/office/drawing/2014/main" id="{F9480117-D8AD-4A38-9B9C-E2A4AB931B52}"/>
                  </a:ext>
                </a:extLst>
              </p:cNvPr>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29" name="Line 58">
                <a:extLst>
                  <a:ext uri="{FF2B5EF4-FFF2-40B4-BE49-F238E27FC236}">
                    <a16:creationId xmlns:a16="http://schemas.microsoft.com/office/drawing/2014/main" id="{CF9CB61A-1391-4740-ACD0-B728D8D01E04}"/>
                  </a:ext>
                </a:extLst>
              </p:cNvPr>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23" name="Group 59">
              <a:extLst>
                <a:ext uri="{FF2B5EF4-FFF2-40B4-BE49-F238E27FC236}">
                  <a16:creationId xmlns:a16="http://schemas.microsoft.com/office/drawing/2014/main" id="{5A61947C-85BD-4A81-84C0-464C98B4B2B0}"/>
                </a:ext>
              </a:extLst>
            </p:cNvPr>
            <p:cNvGrpSpPr>
              <a:grpSpLocks/>
            </p:cNvGrpSpPr>
            <p:nvPr/>
          </p:nvGrpSpPr>
          <p:grpSpPr bwMode="auto">
            <a:xfrm flipV="1">
              <a:off x="3686" y="243"/>
              <a:ext cx="177" cy="66"/>
              <a:chOff x="2848" y="848"/>
              <a:chExt cx="140" cy="98"/>
            </a:xfrm>
          </p:grpSpPr>
          <p:sp>
            <p:nvSpPr>
              <p:cNvPr id="24" name="Line 60">
                <a:extLst>
                  <a:ext uri="{FF2B5EF4-FFF2-40B4-BE49-F238E27FC236}">
                    <a16:creationId xmlns:a16="http://schemas.microsoft.com/office/drawing/2014/main" id="{7C296FBD-A3F8-485D-8497-DF39292F0FC2}"/>
                  </a:ext>
                </a:extLst>
              </p:cNvPr>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25" name="Line 61">
                <a:extLst>
                  <a:ext uri="{FF2B5EF4-FFF2-40B4-BE49-F238E27FC236}">
                    <a16:creationId xmlns:a16="http://schemas.microsoft.com/office/drawing/2014/main" id="{165F9696-BE64-4387-A670-1892B44E027C}"/>
                  </a:ext>
                </a:extLst>
              </p:cNvPr>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26" name="Line 62">
                <a:extLst>
                  <a:ext uri="{FF2B5EF4-FFF2-40B4-BE49-F238E27FC236}">
                    <a16:creationId xmlns:a16="http://schemas.microsoft.com/office/drawing/2014/main" id="{E5C86E5D-7413-4C5C-A054-E42F5A7A66BC}"/>
                  </a:ext>
                </a:extLst>
              </p:cNvPr>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sp>
        <p:nvSpPr>
          <p:cNvPr id="30" name="Rectangle 3">
            <a:extLst>
              <a:ext uri="{FF2B5EF4-FFF2-40B4-BE49-F238E27FC236}">
                <a16:creationId xmlns:a16="http://schemas.microsoft.com/office/drawing/2014/main" id="{25801E3D-568E-4C33-A144-366E12B749B5}"/>
              </a:ext>
            </a:extLst>
          </p:cNvPr>
          <p:cNvSpPr txBox="1">
            <a:spLocks noChangeArrowheads="1"/>
          </p:cNvSpPr>
          <p:nvPr/>
        </p:nvSpPr>
        <p:spPr>
          <a:xfrm>
            <a:off x="2057400" y="1981200"/>
            <a:ext cx="3810000" cy="4648200"/>
          </a:xfrm>
          <a:prstGeom prst="rect">
            <a:avLst/>
          </a:prstGeom>
        </p:spPr>
        <p:txBody>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r>
              <a:rPr lang="en-US" altLang="ko-KR" sz="2400">
                <a:ea typeface="굴림" pitchFamily="34" charset="-127"/>
              </a:rPr>
              <a:t>1 Mb/s link</a:t>
            </a:r>
          </a:p>
          <a:p>
            <a:r>
              <a:rPr lang="en-US" altLang="ko-KR" sz="2400">
                <a:ea typeface="굴림" pitchFamily="34" charset="-127"/>
              </a:rPr>
              <a:t>each user: </a:t>
            </a:r>
          </a:p>
          <a:p>
            <a:pPr lvl="1"/>
            <a:r>
              <a:rPr lang="en-US" altLang="ko-KR" sz="2000">
                <a:ea typeface="굴림" pitchFamily="34" charset="-127"/>
              </a:rPr>
              <a:t>100 kb/s when “active”</a:t>
            </a:r>
          </a:p>
          <a:p>
            <a:pPr lvl="1"/>
            <a:r>
              <a:rPr lang="en-US" altLang="ko-KR" sz="2000">
                <a:ea typeface="굴림" pitchFamily="34" charset="-127"/>
              </a:rPr>
              <a:t>active 10% of time</a:t>
            </a:r>
          </a:p>
          <a:p>
            <a:pPr lvl="1"/>
            <a:endParaRPr lang="en-US" altLang="ko-KR" sz="2000">
              <a:ea typeface="굴림" pitchFamily="34" charset="-127"/>
            </a:endParaRPr>
          </a:p>
          <a:p>
            <a:r>
              <a:rPr lang="en-US" altLang="ko-KR" sz="2400" i="1">
                <a:solidFill>
                  <a:srgbClr val="FF3300"/>
                </a:solidFill>
                <a:ea typeface="굴림" pitchFamily="34" charset="-127"/>
              </a:rPr>
              <a:t>circuit-switching:</a:t>
            </a:r>
            <a:r>
              <a:rPr lang="en-US" altLang="ko-KR" sz="2400">
                <a:ea typeface="굴림" pitchFamily="34" charset="-127"/>
              </a:rPr>
              <a:t> </a:t>
            </a:r>
          </a:p>
          <a:p>
            <a:pPr lvl="1"/>
            <a:r>
              <a:rPr lang="en-US" altLang="ko-KR" sz="2000">
                <a:ea typeface="굴림" pitchFamily="34" charset="-127"/>
              </a:rPr>
              <a:t>10 users</a:t>
            </a:r>
          </a:p>
          <a:p>
            <a:r>
              <a:rPr lang="en-US" altLang="ko-KR" sz="2400" i="1">
                <a:solidFill>
                  <a:srgbClr val="FF3300"/>
                </a:solidFill>
                <a:ea typeface="굴림" pitchFamily="34" charset="-127"/>
              </a:rPr>
              <a:t>packet switching:</a:t>
            </a:r>
            <a:r>
              <a:rPr lang="en-US" altLang="ko-KR" sz="2400">
                <a:ea typeface="굴림" pitchFamily="34" charset="-127"/>
              </a:rPr>
              <a:t> </a:t>
            </a:r>
          </a:p>
          <a:p>
            <a:pPr lvl="1"/>
            <a:r>
              <a:rPr lang="en-US" altLang="ko-KR" sz="2000">
                <a:ea typeface="굴림" pitchFamily="34" charset="-127"/>
              </a:rPr>
              <a:t>with 35 users, probability &gt; 10 active at same time is less than .0004</a:t>
            </a:r>
          </a:p>
          <a:p>
            <a:endParaRPr lang="en-US" altLang="ko-KR" sz="2400" dirty="0">
              <a:ea typeface="굴림" pitchFamily="34" charset="-127"/>
            </a:endParaRPr>
          </a:p>
        </p:txBody>
      </p:sp>
      <p:sp>
        <p:nvSpPr>
          <p:cNvPr id="31" name="Rectangle 4">
            <a:extLst>
              <a:ext uri="{FF2B5EF4-FFF2-40B4-BE49-F238E27FC236}">
                <a16:creationId xmlns:a16="http://schemas.microsoft.com/office/drawing/2014/main" id="{C3938495-55B9-47ED-9C30-95E1ACA909A9}"/>
              </a:ext>
            </a:extLst>
          </p:cNvPr>
          <p:cNvSpPr txBox="1">
            <a:spLocks noChangeArrowheads="1"/>
          </p:cNvSpPr>
          <p:nvPr/>
        </p:nvSpPr>
        <p:spPr>
          <a:xfrm>
            <a:off x="1781176" y="1293813"/>
            <a:ext cx="8715375" cy="609600"/>
          </a:xfrm>
          <a:prstGeom prst="rect">
            <a:avLst/>
          </a:prstGeom>
        </p:spPr>
        <p:txBody>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a:buFont typeface="Wingdings" pitchFamily="2" charset="2"/>
              <a:buNone/>
            </a:pPr>
            <a:r>
              <a:rPr lang="en-US" altLang="ko-KR" i="1" dirty="0">
                <a:solidFill>
                  <a:srgbClr val="FF3300"/>
                </a:solidFill>
                <a:ea typeface="굴림" pitchFamily="34" charset="-127"/>
              </a:rPr>
              <a:t>Packet switching allows more users to use network!</a:t>
            </a:r>
          </a:p>
        </p:txBody>
      </p:sp>
      <p:sp>
        <p:nvSpPr>
          <p:cNvPr id="32" name="Line 15">
            <a:extLst>
              <a:ext uri="{FF2B5EF4-FFF2-40B4-BE49-F238E27FC236}">
                <a16:creationId xmlns:a16="http://schemas.microsoft.com/office/drawing/2014/main" id="{5456C351-81C1-4274-B110-F54950CDE59D}"/>
              </a:ext>
            </a:extLst>
          </p:cNvPr>
          <p:cNvSpPr>
            <a:spLocks noChangeShapeType="1"/>
          </p:cNvSpPr>
          <p:nvPr/>
        </p:nvSpPr>
        <p:spPr bwMode="auto">
          <a:xfrm>
            <a:off x="6457950" y="3333750"/>
            <a:ext cx="838200" cy="457200"/>
          </a:xfrm>
          <a:prstGeom prst="line">
            <a:avLst/>
          </a:prstGeom>
          <a:noFill/>
          <a:ln w="28575">
            <a:solidFill>
              <a:schemeClr val="accent2"/>
            </a:solidFill>
            <a:round/>
            <a:headEnd/>
            <a:tailEnd/>
          </a:ln>
        </p:spPr>
        <p:txBody>
          <a:bodyPr wrap="none" anchor="ctr"/>
          <a:lstStyle/>
          <a:p>
            <a:endParaRPr lang="zh-CN" altLang="en-US"/>
          </a:p>
        </p:txBody>
      </p:sp>
      <p:sp>
        <p:nvSpPr>
          <p:cNvPr id="33" name="Line 16">
            <a:extLst>
              <a:ext uri="{FF2B5EF4-FFF2-40B4-BE49-F238E27FC236}">
                <a16:creationId xmlns:a16="http://schemas.microsoft.com/office/drawing/2014/main" id="{EBC7C04F-176B-4094-898E-9D4770C60DF4}"/>
              </a:ext>
            </a:extLst>
          </p:cNvPr>
          <p:cNvSpPr>
            <a:spLocks noChangeShapeType="1"/>
          </p:cNvSpPr>
          <p:nvPr/>
        </p:nvSpPr>
        <p:spPr bwMode="auto">
          <a:xfrm>
            <a:off x="7296150" y="3790950"/>
            <a:ext cx="2038350" cy="0"/>
          </a:xfrm>
          <a:prstGeom prst="line">
            <a:avLst/>
          </a:prstGeom>
          <a:noFill/>
          <a:ln w="28575">
            <a:solidFill>
              <a:schemeClr val="accent2"/>
            </a:solidFill>
            <a:round/>
            <a:headEnd/>
            <a:tailEnd type="triangle" w="med" len="med"/>
          </a:ln>
        </p:spPr>
        <p:txBody>
          <a:bodyPr wrap="none" anchor="ctr"/>
          <a:lstStyle/>
          <a:p>
            <a:endParaRPr lang="zh-CN" altLang="en-US"/>
          </a:p>
        </p:txBody>
      </p:sp>
      <p:sp>
        <p:nvSpPr>
          <p:cNvPr id="34" name="Line 17">
            <a:extLst>
              <a:ext uri="{FF2B5EF4-FFF2-40B4-BE49-F238E27FC236}">
                <a16:creationId xmlns:a16="http://schemas.microsoft.com/office/drawing/2014/main" id="{AA857E1A-522F-4688-A238-0FBE08B5E1EA}"/>
              </a:ext>
            </a:extLst>
          </p:cNvPr>
          <p:cNvSpPr>
            <a:spLocks noChangeShapeType="1"/>
          </p:cNvSpPr>
          <p:nvPr/>
        </p:nvSpPr>
        <p:spPr bwMode="auto">
          <a:xfrm>
            <a:off x="7296150" y="3943350"/>
            <a:ext cx="2038350" cy="0"/>
          </a:xfrm>
          <a:prstGeom prst="line">
            <a:avLst/>
          </a:prstGeom>
          <a:noFill/>
          <a:ln w="28575">
            <a:solidFill>
              <a:schemeClr val="accent2"/>
            </a:solidFill>
            <a:round/>
            <a:headEnd/>
            <a:tailEnd type="triangle" w="med" len="med"/>
          </a:ln>
        </p:spPr>
        <p:txBody>
          <a:bodyPr wrap="none" anchor="ctr"/>
          <a:lstStyle/>
          <a:p>
            <a:endParaRPr lang="zh-CN" altLang="en-US"/>
          </a:p>
        </p:txBody>
      </p:sp>
      <p:sp>
        <p:nvSpPr>
          <p:cNvPr id="35" name="Line 18">
            <a:extLst>
              <a:ext uri="{FF2B5EF4-FFF2-40B4-BE49-F238E27FC236}">
                <a16:creationId xmlns:a16="http://schemas.microsoft.com/office/drawing/2014/main" id="{399D11F4-627F-40CF-9E88-6CA3CFD8BABA}"/>
              </a:ext>
            </a:extLst>
          </p:cNvPr>
          <p:cNvSpPr>
            <a:spLocks noChangeShapeType="1"/>
          </p:cNvSpPr>
          <p:nvPr/>
        </p:nvSpPr>
        <p:spPr bwMode="auto">
          <a:xfrm flipV="1">
            <a:off x="6534150" y="3943350"/>
            <a:ext cx="762000" cy="609600"/>
          </a:xfrm>
          <a:prstGeom prst="line">
            <a:avLst/>
          </a:prstGeom>
          <a:noFill/>
          <a:ln w="28575">
            <a:solidFill>
              <a:schemeClr val="accent2"/>
            </a:solidFill>
            <a:round/>
            <a:headEnd/>
            <a:tailEnd/>
          </a:ln>
        </p:spPr>
        <p:txBody>
          <a:bodyPr wrap="none" anchor="ctr"/>
          <a:lstStyle/>
          <a:p>
            <a:endParaRPr lang="zh-CN" altLang="en-US"/>
          </a:p>
        </p:txBody>
      </p:sp>
      <p:sp>
        <p:nvSpPr>
          <p:cNvPr id="36" name="Text Box 19">
            <a:extLst>
              <a:ext uri="{FF2B5EF4-FFF2-40B4-BE49-F238E27FC236}">
                <a16:creationId xmlns:a16="http://schemas.microsoft.com/office/drawing/2014/main" id="{3EC37A93-315D-454D-BC13-4615227C34E5}"/>
              </a:ext>
            </a:extLst>
          </p:cNvPr>
          <p:cNvSpPr txBox="1">
            <a:spLocks noChangeArrowheads="1"/>
          </p:cNvSpPr>
          <p:nvPr/>
        </p:nvSpPr>
        <p:spPr bwMode="auto">
          <a:xfrm>
            <a:off x="5421314" y="3627438"/>
            <a:ext cx="1019831" cy="369332"/>
          </a:xfrm>
          <a:prstGeom prst="rect">
            <a:avLst/>
          </a:prstGeom>
          <a:noFill/>
          <a:ln w="9525">
            <a:noFill/>
            <a:miter lim="800000"/>
            <a:headEnd/>
            <a:tailEnd/>
          </a:ln>
        </p:spPr>
        <p:txBody>
          <a:bodyPr wrap="none">
            <a:spAutoFit/>
          </a:bodyPr>
          <a:lstStyle/>
          <a:p>
            <a:r>
              <a:rPr lang="en-US" altLang="ko-KR">
                <a:solidFill>
                  <a:schemeClr val="accent2"/>
                </a:solidFill>
                <a:latin typeface="Comic Sans MS" pitchFamily="66" charset="0"/>
                <a:ea typeface="굴림" pitchFamily="34" charset="-127"/>
              </a:rPr>
              <a:t>N users</a:t>
            </a:r>
            <a:endParaRPr lang="en-US" altLang="ko-KR">
              <a:ea typeface="굴림" pitchFamily="34" charset="-127"/>
            </a:endParaRPr>
          </a:p>
        </p:txBody>
      </p:sp>
      <p:sp>
        <p:nvSpPr>
          <p:cNvPr id="37" name="Text Box 20">
            <a:extLst>
              <a:ext uri="{FF2B5EF4-FFF2-40B4-BE49-F238E27FC236}">
                <a16:creationId xmlns:a16="http://schemas.microsoft.com/office/drawing/2014/main" id="{6942D101-20DE-46AC-A2BC-D73B972AD9B1}"/>
              </a:ext>
            </a:extLst>
          </p:cNvPr>
          <p:cNvSpPr txBox="1">
            <a:spLocks noChangeArrowheads="1"/>
          </p:cNvSpPr>
          <p:nvPr/>
        </p:nvSpPr>
        <p:spPr bwMode="auto">
          <a:xfrm>
            <a:off x="8620125" y="4075113"/>
            <a:ext cx="1374094" cy="369332"/>
          </a:xfrm>
          <a:prstGeom prst="rect">
            <a:avLst/>
          </a:prstGeom>
          <a:noFill/>
          <a:ln w="9525">
            <a:noFill/>
            <a:miter lim="800000"/>
            <a:headEnd/>
            <a:tailEnd/>
          </a:ln>
        </p:spPr>
        <p:txBody>
          <a:bodyPr wrap="none">
            <a:spAutoFit/>
          </a:bodyPr>
          <a:lstStyle/>
          <a:p>
            <a:r>
              <a:rPr lang="en-US" altLang="ko-KR">
                <a:latin typeface="Comic Sans MS" pitchFamily="66" charset="0"/>
                <a:ea typeface="굴림" pitchFamily="34" charset="-127"/>
              </a:rPr>
              <a:t>1 Mbps link</a:t>
            </a:r>
            <a:endParaRPr lang="en-US" altLang="ko-KR">
              <a:ea typeface="굴림" pitchFamily="34" charset="-127"/>
            </a:endParaRPr>
          </a:p>
        </p:txBody>
      </p:sp>
      <p:sp>
        <p:nvSpPr>
          <p:cNvPr id="38" name="Line 47">
            <a:extLst>
              <a:ext uri="{FF2B5EF4-FFF2-40B4-BE49-F238E27FC236}">
                <a16:creationId xmlns:a16="http://schemas.microsoft.com/office/drawing/2014/main" id="{455EC2A5-4A7A-49E6-9DA1-DB2983474449}"/>
              </a:ext>
            </a:extLst>
          </p:cNvPr>
          <p:cNvSpPr>
            <a:spLocks noChangeShapeType="1"/>
          </p:cNvSpPr>
          <p:nvPr/>
        </p:nvSpPr>
        <p:spPr bwMode="auto">
          <a:xfrm>
            <a:off x="8601075" y="3857625"/>
            <a:ext cx="1714500" cy="0"/>
          </a:xfrm>
          <a:prstGeom prst="line">
            <a:avLst/>
          </a:prstGeom>
          <a:noFill/>
          <a:ln w="28575">
            <a:solidFill>
              <a:schemeClr val="tx1"/>
            </a:solidFill>
            <a:round/>
            <a:headEnd/>
            <a:tailEnd/>
          </a:ln>
        </p:spPr>
        <p:txBody>
          <a:bodyPr wrap="none" anchor="ctr"/>
          <a:lstStyle/>
          <a:p>
            <a:endParaRPr lang="zh-CN" altLang="en-US"/>
          </a:p>
        </p:txBody>
      </p:sp>
      <p:sp>
        <p:nvSpPr>
          <p:cNvPr id="39" name="Text Box 48">
            <a:extLst>
              <a:ext uri="{FF2B5EF4-FFF2-40B4-BE49-F238E27FC236}">
                <a16:creationId xmlns:a16="http://schemas.microsoft.com/office/drawing/2014/main" id="{FD8CCB24-C678-48C1-B617-37B2A9CBD298}"/>
              </a:ext>
            </a:extLst>
          </p:cNvPr>
          <p:cNvSpPr txBox="1">
            <a:spLocks noChangeArrowheads="1"/>
          </p:cNvSpPr>
          <p:nvPr/>
        </p:nvSpPr>
        <p:spPr bwMode="auto">
          <a:xfrm>
            <a:off x="5992813" y="5330826"/>
            <a:ext cx="4038600" cy="396875"/>
          </a:xfrm>
          <a:prstGeom prst="rect">
            <a:avLst/>
          </a:prstGeom>
          <a:solidFill>
            <a:schemeClr val="accent1"/>
          </a:solidFill>
          <a:ln w="9525">
            <a:noFill/>
            <a:miter lim="800000"/>
            <a:headEnd/>
            <a:tailEnd/>
          </a:ln>
        </p:spPr>
        <p:txBody>
          <a:bodyPr wrap="none">
            <a:spAutoFit/>
          </a:bodyPr>
          <a:lstStyle/>
          <a:p>
            <a:r>
              <a:rPr lang="en-US" altLang="ko-KR" sz="2000" u="sng" dirty="0">
                <a:solidFill>
                  <a:srgbClr val="FF0000"/>
                </a:solidFill>
                <a:latin typeface="Comic Sans MS" pitchFamily="66" charset="0"/>
                <a:ea typeface="굴림" pitchFamily="34" charset="-127"/>
              </a:rPr>
              <a:t>Q:</a:t>
            </a:r>
            <a:r>
              <a:rPr lang="en-US" altLang="ko-KR" sz="2000" dirty="0">
                <a:solidFill>
                  <a:srgbClr val="FF0000"/>
                </a:solidFill>
                <a:latin typeface="Comic Sans MS" pitchFamily="66" charset="0"/>
                <a:ea typeface="굴림" pitchFamily="34" charset="-127"/>
              </a:rPr>
              <a:t> </a:t>
            </a:r>
            <a:r>
              <a:rPr lang="en-US" altLang="ko-KR" sz="2000" dirty="0">
                <a:latin typeface="Comic Sans MS" pitchFamily="66" charset="0"/>
                <a:ea typeface="굴림" pitchFamily="34" charset="-127"/>
              </a:rPr>
              <a:t>how did we get value 0.0004?</a:t>
            </a:r>
          </a:p>
        </p:txBody>
      </p:sp>
      <p:graphicFrame>
        <p:nvGraphicFramePr>
          <p:cNvPr id="40" name="Object 63">
            <a:extLst>
              <a:ext uri="{FF2B5EF4-FFF2-40B4-BE49-F238E27FC236}">
                <a16:creationId xmlns:a16="http://schemas.microsoft.com/office/drawing/2014/main" id="{9F16FAF3-AC8C-4D71-A9C2-9C2F6E8A3407}"/>
              </a:ext>
            </a:extLst>
          </p:cNvPr>
          <p:cNvGraphicFramePr>
            <a:graphicFrameLocks noChangeAspect="1"/>
          </p:cNvGraphicFramePr>
          <p:nvPr/>
        </p:nvGraphicFramePr>
        <p:xfrm>
          <a:off x="5903914" y="2946401"/>
          <a:ext cx="611187" cy="504825"/>
        </p:xfrm>
        <a:graphic>
          <a:graphicData uri="http://schemas.openxmlformats.org/presentationml/2006/ole">
            <mc:AlternateContent xmlns:mc="http://schemas.openxmlformats.org/markup-compatibility/2006">
              <mc:Choice xmlns:v="urn:schemas-microsoft-com:vml" Requires="v">
                <p:oleObj spid="_x0000_s2154" name="Clip" r:id="rId3" imgW="1305000" imgH="1085760" progId="">
                  <p:embed/>
                </p:oleObj>
              </mc:Choice>
              <mc:Fallback>
                <p:oleObj name="Clip" r:id="rId3" imgW="1305000" imgH="1085760" progId="">
                  <p:embed/>
                  <p:pic>
                    <p:nvPicPr>
                      <p:cNvPr id="17410" name="Object 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3914" y="2946401"/>
                        <a:ext cx="611187"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Object 64">
            <a:extLst>
              <a:ext uri="{FF2B5EF4-FFF2-40B4-BE49-F238E27FC236}">
                <a16:creationId xmlns:a16="http://schemas.microsoft.com/office/drawing/2014/main" id="{A11C77CC-C357-457E-835F-CD3C24435405}"/>
              </a:ext>
            </a:extLst>
          </p:cNvPr>
          <p:cNvGraphicFramePr>
            <a:graphicFrameLocks noChangeAspect="1"/>
          </p:cNvGraphicFramePr>
          <p:nvPr/>
        </p:nvGraphicFramePr>
        <p:xfrm>
          <a:off x="5989639" y="4294189"/>
          <a:ext cx="611187" cy="504825"/>
        </p:xfrm>
        <a:graphic>
          <a:graphicData uri="http://schemas.openxmlformats.org/presentationml/2006/ole">
            <mc:AlternateContent xmlns:mc="http://schemas.openxmlformats.org/markup-compatibility/2006">
              <mc:Choice xmlns:v="urn:schemas-microsoft-com:vml" Requires="v">
                <p:oleObj spid="_x0000_s2155" name="Clip" r:id="rId5" imgW="1305000" imgH="1085760" progId="">
                  <p:embed/>
                </p:oleObj>
              </mc:Choice>
              <mc:Fallback>
                <p:oleObj name="Clip" r:id="rId5" imgW="1305000" imgH="1085760" progId="">
                  <p:embed/>
                  <p:pic>
                    <p:nvPicPr>
                      <p:cNvPr id="17411" name="Object 6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89639" y="4294189"/>
                        <a:ext cx="611187"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89823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894557" y="251207"/>
            <a:ext cx="5400675" cy="584775"/>
          </a:xfrm>
          <a:prstGeom prst="rect">
            <a:avLst/>
          </a:prstGeom>
          <a:noFill/>
        </p:spPr>
        <p:txBody>
          <a:bodyPr wrap="square" rtlCol="0">
            <a:spAutoFit/>
          </a:bodyPr>
          <a:lstStyle/>
          <a:p>
            <a:r>
              <a:rPr lang="en-US" altLang="zh-CN" sz="3200" b="1" dirty="0">
                <a:solidFill>
                  <a:schemeClr val="accent1"/>
                </a:solidFill>
                <a:latin typeface="微软雅黑" panose="020B0503020204020204" pitchFamily="34" charset="-122"/>
                <a:ea typeface="微软雅黑" panose="020B0503020204020204" pitchFamily="34" charset="-122"/>
              </a:rPr>
              <a:t>Task Two</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a:xfrm>
            <a:off x="10801350" y="6405438"/>
            <a:ext cx="1390650" cy="365125"/>
          </a:xfrm>
        </p:spPr>
        <p:txBody>
          <a:bodyPr/>
          <a:lstStyle/>
          <a:p>
            <a:fld id="{51D91E7F-84B6-4064-9D4E-CC7D244BCA04}" type="slidenum">
              <a:rPr lang="zh-CN" altLang="en-US" smtClean="0"/>
              <a:pPr/>
              <a:t>5</a:t>
            </a:fld>
            <a:endParaRPr lang="zh-CN" altLang="en-US" dirty="0"/>
          </a:p>
        </p:txBody>
      </p:sp>
      <p:sp>
        <p:nvSpPr>
          <p:cNvPr id="42" name="内容占位符 2">
            <a:extLst>
              <a:ext uri="{FF2B5EF4-FFF2-40B4-BE49-F238E27FC236}">
                <a16:creationId xmlns:a16="http://schemas.microsoft.com/office/drawing/2014/main" id="{8D545560-0BAC-428E-90E9-9B154F595763}"/>
              </a:ext>
            </a:extLst>
          </p:cNvPr>
          <p:cNvSpPr txBox="1">
            <a:spLocks/>
          </p:cNvSpPr>
          <p:nvPr/>
        </p:nvSpPr>
        <p:spPr>
          <a:xfrm>
            <a:off x="1227092" y="1397819"/>
            <a:ext cx="8402129" cy="5007619"/>
          </a:xfrm>
          <a:prstGeom prst="rect">
            <a:avLst/>
          </a:prstGeom>
        </p:spPr>
        <p:txBody>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457200" indent="-457200">
              <a:spcAft>
                <a:spcPts val="600"/>
              </a:spcAft>
              <a:buFont typeface="+mj-lt"/>
              <a:buAutoNum type="arabicPeriod"/>
            </a:pPr>
            <a:r>
              <a:rPr lang="en-US" altLang="zh-CN" sz="2400" dirty="0"/>
              <a:t>List the available residential access technologies in your city. For each type of access, provide the advertised downstream rate, upstream rate, and monthly price. </a:t>
            </a:r>
          </a:p>
          <a:p>
            <a:pPr marL="457200" indent="-457200">
              <a:spcAft>
                <a:spcPts val="600"/>
              </a:spcAft>
              <a:buFont typeface="+mj-lt"/>
              <a:buAutoNum type="arabicPeriod"/>
            </a:pPr>
            <a:r>
              <a:rPr lang="en-US" altLang="zh-CN" sz="2400" dirty="0">
                <a:solidFill>
                  <a:srgbClr val="FF0000"/>
                </a:solidFill>
              </a:rPr>
              <a:t>Describe the most popular wireless Internet access technologies today. Compare and contrast them.</a:t>
            </a:r>
          </a:p>
          <a:p>
            <a:pPr marL="457200" indent="-457200">
              <a:spcAft>
                <a:spcPts val="600"/>
              </a:spcAft>
              <a:buFont typeface="+mj-lt"/>
              <a:buAutoNum type="arabicPeriod"/>
            </a:pPr>
            <a:r>
              <a:rPr lang="en-US" altLang="zh-CN" sz="2400" dirty="0"/>
              <a:t>Why will two ISPs at the same level of the hierarchy often peer with each other? How does an IXP earn money?</a:t>
            </a:r>
          </a:p>
          <a:p>
            <a:pPr marL="457200" indent="-457200">
              <a:spcAft>
                <a:spcPts val="600"/>
              </a:spcAft>
              <a:buFont typeface="+mj-lt"/>
              <a:buAutoNum type="arabicPeriod"/>
            </a:pPr>
            <a:r>
              <a:rPr lang="en-US" altLang="zh-CN" sz="2400" dirty="0"/>
              <a:t>Some content providers have created their own networks. Describe Google’s network. What motivates content providers to create these networks?</a:t>
            </a:r>
            <a:endParaRPr lang="zh-CN" altLang="en-US" sz="2400" dirty="0"/>
          </a:p>
        </p:txBody>
      </p:sp>
    </p:spTree>
    <p:extLst>
      <p:ext uri="{BB962C8B-B14F-4D97-AF65-F5344CB8AC3E}">
        <p14:creationId xmlns:p14="http://schemas.microsoft.com/office/powerpoint/2010/main" val="1866616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77143" y="1259175"/>
            <a:ext cx="7837714" cy="4339650"/>
          </a:xfrm>
          <a:prstGeom prst="rect">
            <a:avLst/>
          </a:prstGeom>
          <a:noFill/>
          <a:ln>
            <a:noFill/>
          </a:ln>
        </p:spPr>
        <p:txBody>
          <a:bodyPr wrap="square" rtlCol="0">
            <a:spAutoFit/>
          </a:bodyPr>
          <a:lstStyle>
            <a:defPPr>
              <a:defRPr lang="zh-CN"/>
            </a:defPPr>
            <a:lvl1pPr algn="ctr">
              <a:defRPr sz="13800" b="1">
                <a:solidFill>
                  <a:schemeClr val="tx1">
                    <a:lumMod val="50000"/>
                    <a:lumOff val="50000"/>
                    <a:alpha val="23000"/>
                  </a:schemeClr>
                </a:solidFill>
                <a:latin typeface="微软雅黑" panose="020B0503020204020204" pitchFamily="34" charset="-122"/>
                <a:ea typeface="微软雅黑" panose="020B0503020204020204" pitchFamily="34" charset="-122"/>
              </a:defRPr>
            </a:lvl1pPr>
          </a:lstStyle>
          <a:p>
            <a:r>
              <a:rPr lang="en-US" altLang="zh-CN" dirty="0"/>
              <a:t>PART</a:t>
            </a:r>
          </a:p>
          <a:p>
            <a:r>
              <a:rPr lang="en-US" altLang="zh-CN" dirty="0"/>
              <a:t>TWO</a:t>
            </a:r>
          </a:p>
        </p:txBody>
      </p:sp>
      <p:sp>
        <p:nvSpPr>
          <p:cNvPr id="50" name="矩形 49"/>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id="{B53DCAEB-19D7-48C0-984B-B7B534BA7276}"/>
              </a:ext>
            </a:extLst>
          </p:cNvPr>
          <p:cNvGrpSpPr/>
          <p:nvPr/>
        </p:nvGrpSpPr>
        <p:grpSpPr>
          <a:xfrm>
            <a:off x="3721394" y="1794635"/>
            <a:ext cx="5082365" cy="2955852"/>
            <a:chOff x="4887549" y="1124584"/>
            <a:chExt cx="2612874" cy="4036451"/>
          </a:xfrm>
        </p:grpSpPr>
        <p:sp>
          <p:nvSpPr>
            <p:cNvPr id="10" name="文本框 9">
              <a:extLst>
                <a:ext uri="{FF2B5EF4-FFF2-40B4-BE49-F238E27FC236}">
                  <a16:creationId xmlns:a16="http://schemas.microsoft.com/office/drawing/2014/main" id="{9AC53CBE-CD3E-4C6B-AAAE-A14F49AE55C1}"/>
                </a:ext>
              </a:extLst>
            </p:cNvPr>
            <p:cNvSpPr txBox="1"/>
            <p:nvPr/>
          </p:nvSpPr>
          <p:spPr>
            <a:xfrm>
              <a:off x="4887549" y="1178873"/>
              <a:ext cx="2612874" cy="3010047"/>
            </a:xfrm>
            <a:prstGeom prst="rect">
              <a:avLst/>
            </a:prstGeom>
            <a:noFill/>
            <a:ln>
              <a:noFill/>
            </a:ln>
          </p:spPr>
          <p:txBody>
            <a:bodyPr wrap="square" rtlCol="0">
              <a:spAutoFit/>
            </a:bodyPr>
            <a:lstStyle/>
            <a:p>
              <a:pPr algn="ctr"/>
              <a:r>
                <a:rPr lang="en-US" altLang="zh-CN" sz="6000" b="1" dirty="0">
                  <a:solidFill>
                    <a:schemeClr val="accent1"/>
                  </a:solidFill>
                  <a:latin typeface="微软雅黑" panose="020B0503020204020204" pitchFamily="34" charset="-122"/>
                  <a:ea typeface="微软雅黑" panose="020B0503020204020204" pitchFamily="34" charset="-122"/>
                </a:rPr>
                <a:t>Approaches and</a:t>
              </a:r>
            </a:p>
            <a:p>
              <a:pPr algn="ctr"/>
              <a:r>
                <a:rPr lang="en-US" altLang="zh-CN" sz="6000" b="1" dirty="0">
                  <a:solidFill>
                    <a:schemeClr val="accent1"/>
                  </a:solidFill>
                  <a:latin typeface="微软雅黑" panose="020B0503020204020204" pitchFamily="34" charset="-122"/>
                  <a:ea typeface="微软雅黑" panose="020B0503020204020204" pitchFamily="34" charset="-122"/>
                </a:rPr>
                <a:t>Details</a:t>
              </a:r>
              <a:endParaRPr lang="zh-CN" altLang="en-US" sz="6000" b="1" dirty="0">
                <a:solidFill>
                  <a:schemeClr val="accent1"/>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BB15CFC3-9460-4A1D-8E3B-76441B5EDD83}"/>
                </a:ext>
              </a:extLst>
            </p:cNvPr>
            <p:cNvSpPr/>
            <p:nvPr/>
          </p:nvSpPr>
          <p:spPr>
            <a:xfrm>
              <a:off x="4887549" y="1124584"/>
              <a:ext cx="2516701" cy="403645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41955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0" presetClass="entr" presetSubtype="0" decel="100000" fill="hold" grpId="0" nodeType="withEffect">
                                  <p:stCondLst>
                                    <p:cond delay="120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750" fill="hold"/>
                                        <p:tgtEl>
                                          <p:spTgt spid="9"/>
                                        </p:tgtEl>
                                        <p:attrNameLst>
                                          <p:attrName>ppt_w</p:attrName>
                                        </p:attrNameLst>
                                      </p:cBhvr>
                                      <p:tavLst>
                                        <p:tav tm="0">
                                          <p:val>
                                            <p:strVal val="#ppt_w+.3"/>
                                          </p:val>
                                        </p:tav>
                                        <p:tav tm="100000">
                                          <p:val>
                                            <p:strVal val="#ppt_w"/>
                                          </p:val>
                                        </p:tav>
                                      </p:tavLst>
                                    </p:anim>
                                    <p:anim calcmode="lin" valueType="num">
                                      <p:cBhvr>
                                        <p:cTn id="14" dur="750" fill="hold"/>
                                        <p:tgtEl>
                                          <p:spTgt spid="9"/>
                                        </p:tgtEl>
                                        <p:attrNameLst>
                                          <p:attrName>ppt_h</p:attrName>
                                        </p:attrNameLst>
                                      </p:cBhvr>
                                      <p:tavLst>
                                        <p:tav tm="0">
                                          <p:val>
                                            <p:strVal val="#ppt_h"/>
                                          </p:val>
                                        </p:tav>
                                        <p:tav tm="100000">
                                          <p:val>
                                            <p:strVal val="#ppt_h"/>
                                          </p:val>
                                        </p:tav>
                                      </p:tavLst>
                                    </p:anim>
                                    <p:animEffect transition="in" filter="fade">
                                      <p:cBhvr>
                                        <p:cTn id="15" dur="750"/>
                                        <p:tgtEl>
                                          <p:spTgt spid="9"/>
                                        </p:tgtEl>
                                      </p:cBhvr>
                                    </p:animEffect>
                                  </p:childTnLst>
                                </p:cTn>
                              </p:par>
                              <p:par>
                                <p:cTn id="16" presetID="53" presetClass="entr" presetSubtype="16" fill="hold" nodeType="withEffect">
                                  <p:stCondLst>
                                    <p:cond delay="40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par>
                                <p:cTn id="21" presetID="6" presetClass="emph" presetSubtype="0" autoRev="1" fill="hold" nodeType="withEffect">
                                  <p:stCondLst>
                                    <p:cond delay="800"/>
                                  </p:stCondLst>
                                  <p:childTnLst>
                                    <p:animScale>
                                      <p:cBhvr>
                                        <p:cTn id="22" dur="250" fill="hold"/>
                                        <p:tgtEl>
                                          <p:spTgt spid="8"/>
                                        </p:tgtEl>
                                      </p:cBhvr>
                                      <p:by x="115000" y="11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0" grpId="0" animBg="1"/>
      <p:bldP spid="5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en-US" altLang="zh-CN" sz="2800" b="1" dirty="0">
                <a:solidFill>
                  <a:schemeClr val="accent1"/>
                </a:solidFill>
                <a:latin typeface="微软雅黑" panose="020B0503020204020204" pitchFamily="34" charset="-122"/>
                <a:ea typeface="微软雅黑" panose="020B0503020204020204" pitchFamily="34" charset="-122"/>
              </a:rPr>
              <a:t>Task One</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57F1DE54-BDBB-44D6-BB1D-93E43B18A2D7}"/>
              </a:ext>
            </a:extLst>
          </p:cNvPr>
          <p:cNvSpPr txBox="1"/>
          <p:nvPr/>
        </p:nvSpPr>
        <p:spPr>
          <a:xfrm>
            <a:off x="1482835" y="1003684"/>
            <a:ext cx="5104014" cy="523220"/>
          </a:xfrm>
          <a:prstGeom prst="rect">
            <a:avLst/>
          </a:prstGeom>
          <a:noFill/>
        </p:spPr>
        <p:txBody>
          <a:bodyPr wrap="square" rtlCol="0">
            <a:spAutoFit/>
          </a:bodyPr>
          <a:lstStyle/>
          <a:p>
            <a:r>
              <a:rPr kumimoji="1" lang="en-US" altLang="zh-CN" sz="2800" dirty="0">
                <a:latin typeface="Arial" panose="020B0604020202020204" pitchFamily="34" charset="0"/>
                <a:cs typeface="Arial" panose="020B0604020202020204" pitchFamily="34" charset="0"/>
              </a:rPr>
              <a:t>Transform</a:t>
            </a:r>
            <a:r>
              <a:rPr kumimoji="1" lang="zh-CN" altLang="en-US" sz="2800" dirty="0">
                <a:latin typeface="Arial" panose="020B0604020202020204" pitchFamily="34" charset="0"/>
                <a:cs typeface="Arial" panose="020B0604020202020204" pitchFamily="34" charset="0"/>
              </a:rPr>
              <a:t> </a:t>
            </a:r>
            <a:r>
              <a:rPr kumimoji="1" lang="en-US" altLang="zh-CN" sz="2800" dirty="0">
                <a:latin typeface="Arial" panose="020B0604020202020204" pitchFamily="34" charset="0"/>
                <a:cs typeface="Arial" panose="020B0604020202020204" pitchFamily="34" charset="0"/>
              </a:rPr>
              <a:t>the problem into:</a:t>
            </a:r>
            <a:endParaRPr kumimoji="1" lang="zh-CN" altLang="en-US" sz="28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27" name="文本框 26">
                <a:extLst>
                  <a:ext uri="{FF2B5EF4-FFF2-40B4-BE49-F238E27FC236}">
                    <a16:creationId xmlns:a16="http://schemas.microsoft.com/office/drawing/2014/main" id="{531DC185-F74C-406D-8380-32B193B2FB22}"/>
                  </a:ext>
                </a:extLst>
              </p:cNvPr>
              <p:cNvSpPr txBox="1"/>
              <p:nvPr/>
            </p:nvSpPr>
            <p:spPr>
              <a:xfrm>
                <a:off x="695326" y="1937962"/>
                <a:ext cx="7946966" cy="1631985"/>
              </a:xfrm>
              <a:prstGeom prst="rect">
                <a:avLst/>
              </a:prstGeom>
              <a:noFill/>
            </p:spPr>
            <p:txBody>
              <a:bodyPr wrap="square" rtlCol="0">
                <a:spAutoFit/>
              </a:bodyPr>
              <a:lstStyle/>
              <a:p>
                <a:pPr marL="457200" indent="-457200">
                  <a:buAutoNum type="arabicParenBoth"/>
                </a:pPr>
                <a:r>
                  <a:rPr kumimoji="1" lang="en-US" altLang="zh-CN" sz="2400" dirty="0">
                    <a:latin typeface="Arial" panose="020B0604020202020204" pitchFamily="34" charset="0"/>
                    <a:cs typeface="Arial" panose="020B0604020202020204" pitchFamily="34" charset="0"/>
                  </a:rPr>
                  <a:t>Choose 11 in 35 users: </a:t>
                </a:r>
              </a:p>
              <a:p>
                <a:pPr marL="457200" indent="-457200">
                  <a:buAutoNum type="arabicParenBoth"/>
                </a:pPr>
                <a:endParaRPr kumimoji="1" lang="en-US" altLang="zh-CN" sz="2400" dirty="0">
                  <a:latin typeface="Arial" panose="020B0604020202020204" pitchFamily="34" charset="0"/>
                  <a:cs typeface="Arial" panose="020B0604020202020204" pitchFamily="34" charset="0"/>
                </a:endParaRPr>
              </a:p>
              <a:p>
                <a:pPr/>
                <a14:m>
                  <m:oMathPara xmlns:m="http://schemas.openxmlformats.org/officeDocument/2006/math">
                    <m:oMathParaPr>
                      <m:jc m:val="center"/>
                    </m:oMathParaPr>
                    <m:oMath xmlns:m="http://schemas.openxmlformats.org/officeDocument/2006/math">
                      <m:sSubSup>
                        <m:sSubSupPr>
                          <m:ctrlPr>
                            <a:rPr kumimoji="1" lang="en-US" altLang="zh-CN" sz="2400" b="0" i="1" smtClean="0">
                              <a:latin typeface="Cambria Math" panose="02040503050406030204" pitchFamily="18" charset="0"/>
                              <a:cs typeface="Arial" panose="020B0604020202020204" pitchFamily="34" charset="0"/>
                            </a:rPr>
                          </m:ctrlPr>
                        </m:sSubSupPr>
                        <m:e>
                          <m:r>
                            <a:rPr kumimoji="1" lang="en-US" altLang="zh-CN" sz="2400" b="0" i="1" smtClean="0">
                              <a:latin typeface="Cambria Math" panose="02040503050406030204" pitchFamily="18" charset="0"/>
                              <a:cs typeface="Arial" panose="020B0604020202020204" pitchFamily="34" charset="0"/>
                            </a:rPr>
                            <m:t>𝐶</m:t>
                          </m:r>
                        </m:e>
                        <m:sub>
                          <m:r>
                            <a:rPr kumimoji="1" lang="en-US" altLang="zh-CN" sz="2400" b="0" i="1" smtClean="0">
                              <a:latin typeface="Cambria Math" panose="02040503050406030204" pitchFamily="18" charset="0"/>
                              <a:cs typeface="Arial" panose="020B0604020202020204" pitchFamily="34" charset="0"/>
                            </a:rPr>
                            <m:t>35</m:t>
                          </m:r>
                        </m:sub>
                        <m:sup>
                          <m:r>
                            <a:rPr kumimoji="1" lang="en-US" altLang="zh-CN" sz="2400" b="0" i="1" smtClean="0">
                              <a:latin typeface="Cambria Math" panose="02040503050406030204" pitchFamily="18" charset="0"/>
                              <a:cs typeface="Arial" panose="020B0604020202020204" pitchFamily="34" charset="0"/>
                            </a:rPr>
                            <m:t>11</m:t>
                          </m:r>
                        </m:sup>
                      </m:sSubSup>
                      <m:r>
                        <a:rPr kumimoji="1" lang="en-US" altLang="zh-CN" sz="2400" b="0" i="1" smtClean="0">
                          <a:latin typeface="Cambria Math" panose="02040503050406030204" pitchFamily="18" charset="0"/>
                          <a:cs typeface="Arial" panose="020B0604020202020204" pitchFamily="34" charset="0"/>
                        </a:rPr>
                        <m:t>=</m:t>
                      </m:r>
                      <m:f>
                        <m:fPr>
                          <m:ctrlPr>
                            <a:rPr kumimoji="1" lang="en-US" altLang="zh-CN" sz="2400" b="0" i="1" smtClean="0">
                              <a:latin typeface="Cambria Math" panose="02040503050406030204" pitchFamily="18" charset="0"/>
                              <a:cs typeface="Arial" panose="020B0604020202020204" pitchFamily="34" charset="0"/>
                            </a:rPr>
                          </m:ctrlPr>
                        </m:fPr>
                        <m:num>
                          <m:sSubSup>
                            <m:sSubSupPr>
                              <m:ctrlPr>
                                <a:rPr kumimoji="1" lang="en-US" altLang="zh-CN" sz="2400" b="0" i="1" smtClean="0">
                                  <a:latin typeface="Cambria Math" panose="02040503050406030204" pitchFamily="18" charset="0"/>
                                  <a:cs typeface="Arial" panose="020B0604020202020204" pitchFamily="34" charset="0"/>
                                </a:rPr>
                              </m:ctrlPr>
                            </m:sSubSupPr>
                            <m:e>
                              <m:r>
                                <a:rPr kumimoji="1" lang="en-US" altLang="zh-CN" sz="2400" b="0" i="1" smtClean="0">
                                  <a:latin typeface="Cambria Math" panose="02040503050406030204" pitchFamily="18" charset="0"/>
                                  <a:cs typeface="Arial" panose="020B0604020202020204" pitchFamily="34" charset="0"/>
                                </a:rPr>
                                <m:t>𝐴</m:t>
                              </m:r>
                            </m:e>
                            <m:sub>
                              <m:r>
                                <a:rPr kumimoji="1" lang="en-US" altLang="zh-CN" sz="2400" b="0" i="1" smtClean="0">
                                  <a:latin typeface="Cambria Math" panose="02040503050406030204" pitchFamily="18" charset="0"/>
                                  <a:cs typeface="Arial" panose="020B0604020202020204" pitchFamily="34" charset="0"/>
                                </a:rPr>
                                <m:t>35</m:t>
                              </m:r>
                            </m:sub>
                            <m:sup>
                              <m:r>
                                <a:rPr kumimoji="1" lang="en-US" altLang="zh-CN" sz="2400" b="0" i="1" smtClean="0">
                                  <a:latin typeface="Cambria Math" panose="02040503050406030204" pitchFamily="18" charset="0"/>
                                  <a:cs typeface="Arial" panose="020B0604020202020204" pitchFamily="34" charset="0"/>
                                </a:rPr>
                                <m:t>11</m:t>
                              </m:r>
                            </m:sup>
                          </m:sSubSup>
                        </m:num>
                        <m:den>
                          <m:r>
                            <a:rPr kumimoji="1" lang="en-US" altLang="zh-CN" sz="2400" b="0" i="1" smtClean="0">
                              <a:latin typeface="Cambria Math" panose="02040503050406030204" pitchFamily="18" charset="0"/>
                              <a:cs typeface="Arial" panose="020B0604020202020204" pitchFamily="34" charset="0"/>
                            </a:rPr>
                            <m:t>11</m:t>
                          </m:r>
                          <m:r>
                            <a:rPr kumimoji="1" lang="en-US" altLang="zh-CN" sz="2400" b="0" i="1" smtClean="0">
                              <a:latin typeface="Cambria Math" panose="02040503050406030204" pitchFamily="18" charset="0"/>
                              <a:ea typeface="Cambria Math" panose="02040503050406030204" pitchFamily="18" charset="0"/>
                              <a:cs typeface="Arial" panose="020B0604020202020204" pitchFamily="34" charset="0"/>
                            </a:rPr>
                            <m:t>!</m:t>
                          </m:r>
                        </m:den>
                      </m:f>
                      <m:r>
                        <a:rPr kumimoji="1" lang="en-US" altLang="zh-CN" sz="2400" b="0" i="1" smtClean="0">
                          <a:latin typeface="Cambria Math" panose="02040503050406030204" pitchFamily="18" charset="0"/>
                          <a:ea typeface="Cambria Math" panose="02040503050406030204" pitchFamily="18" charset="0"/>
                          <a:cs typeface="Arial" panose="020B0604020202020204" pitchFamily="34" charset="0"/>
                        </a:rPr>
                        <m:t>=</m:t>
                      </m:r>
                      <m:f>
                        <m:fPr>
                          <m:ctrlPr>
                            <a:rPr kumimoji="1" lang="en-US" altLang="zh-CN" sz="2400" b="0" i="1" smtClean="0">
                              <a:latin typeface="Cambria Math" panose="02040503050406030204" pitchFamily="18" charset="0"/>
                              <a:ea typeface="Cambria Math" panose="02040503050406030204" pitchFamily="18" charset="0"/>
                              <a:cs typeface="Arial" panose="020B0604020202020204" pitchFamily="34" charset="0"/>
                            </a:rPr>
                          </m:ctrlPr>
                        </m:fPr>
                        <m:num>
                          <m:r>
                            <a:rPr kumimoji="1" lang="en-US" altLang="zh-CN" sz="2400" b="0" i="1" smtClean="0">
                              <a:latin typeface="Cambria Math" panose="02040503050406030204" pitchFamily="18" charset="0"/>
                              <a:ea typeface="Cambria Math" panose="02040503050406030204" pitchFamily="18" charset="0"/>
                              <a:cs typeface="Arial" panose="020B0604020202020204" pitchFamily="34" charset="0"/>
                            </a:rPr>
                            <m:t>35!</m:t>
                          </m:r>
                        </m:num>
                        <m:den>
                          <m:r>
                            <a:rPr kumimoji="1" lang="en-US" altLang="zh-CN" sz="2400" b="0" i="1" smtClean="0">
                              <a:latin typeface="Cambria Math" panose="02040503050406030204" pitchFamily="18" charset="0"/>
                              <a:ea typeface="Cambria Math" panose="02040503050406030204" pitchFamily="18" charset="0"/>
                              <a:cs typeface="Arial" panose="020B0604020202020204" pitchFamily="34" charset="0"/>
                            </a:rPr>
                            <m:t>11!</m:t>
                          </m:r>
                          <m:d>
                            <m:dPr>
                              <m:ctrlPr>
                                <a:rPr kumimoji="1" lang="en-US" altLang="zh-CN" sz="2400" b="0" i="1" smtClean="0">
                                  <a:latin typeface="Cambria Math" panose="02040503050406030204" pitchFamily="18" charset="0"/>
                                  <a:ea typeface="Cambria Math" panose="02040503050406030204" pitchFamily="18" charset="0"/>
                                  <a:cs typeface="Arial" panose="020B0604020202020204" pitchFamily="34" charset="0"/>
                                </a:rPr>
                              </m:ctrlPr>
                            </m:dPr>
                            <m:e>
                              <m:r>
                                <a:rPr kumimoji="1" lang="en-US" altLang="zh-CN" sz="2400" b="0" i="1" smtClean="0">
                                  <a:latin typeface="Cambria Math" panose="02040503050406030204" pitchFamily="18" charset="0"/>
                                  <a:ea typeface="Cambria Math" panose="02040503050406030204" pitchFamily="18" charset="0"/>
                                  <a:cs typeface="Arial" panose="020B0604020202020204" pitchFamily="34" charset="0"/>
                                </a:rPr>
                                <m:t>35−11</m:t>
                              </m:r>
                            </m:e>
                          </m:d>
                          <m:r>
                            <a:rPr kumimoji="1" lang="en-US" altLang="zh-CN" sz="2400" b="0" i="1" smtClean="0">
                              <a:latin typeface="Cambria Math" panose="02040503050406030204" pitchFamily="18" charset="0"/>
                              <a:ea typeface="Cambria Math" panose="02040503050406030204" pitchFamily="18" charset="0"/>
                              <a:cs typeface="Arial" panose="020B0604020202020204" pitchFamily="34" charset="0"/>
                            </a:rPr>
                            <m:t>!</m:t>
                          </m:r>
                        </m:den>
                      </m:f>
                      <m:r>
                        <a:rPr kumimoji="1" lang="en-US" altLang="zh-CN" sz="2400" b="0" i="1" smtClean="0">
                          <a:latin typeface="Cambria Math" panose="02040503050406030204" pitchFamily="18" charset="0"/>
                          <a:ea typeface="Cambria Math" panose="02040503050406030204" pitchFamily="18" charset="0"/>
                          <a:cs typeface="Arial" panose="020B0604020202020204" pitchFamily="34" charset="0"/>
                        </a:rPr>
                        <m:t>=4.17×</m:t>
                      </m:r>
                      <m:sSup>
                        <m:sSupPr>
                          <m:ctrlPr>
                            <a:rPr kumimoji="1" lang="en-US" altLang="zh-CN" sz="2400" b="0" i="1" smtClean="0">
                              <a:latin typeface="Cambria Math" panose="02040503050406030204" pitchFamily="18" charset="0"/>
                              <a:ea typeface="Cambria Math" panose="02040503050406030204" pitchFamily="18" charset="0"/>
                              <a:cs typeface="Arial" panose="020B0604020202020204" pitchFamily="34" charset="0"/>
                            </a:rPr>
                          </m:ctrlPr>
                        </m:sSupPr>
                        <m:e>
                          <m:r>
                            <a:rPr kumimoji="1" lang="en-US" altLang="zh-CN" sz="2400" b="0" i="1" smtClean="0">
                              <a:latin typeface="Cambria Math" panose="02040503050406030204" pitchFamily="18" charset="0"/>
                              <a:ea typeface="Cambria Math" panose="02040503050406030204" pitchFamily="18" charset="0"/>
                              <a:cs typeface="Arial" panose="020B0604020202020204" pitchFamily="34" charset="0"/>
                            </a:rPr>
                            <m:t>10</m:t>
                          </m:r>
                        </m:e>
                        <m:sup>
                          <m:r>
                            <a:rPr kumimoji="1" lang="en-US" altLang="zh-CN" sz="2400" b="0" i="1" smtClean="0">
                              <a:latin typeface="Cambria Math" panose="02040503050406030204" pitchFamily="18" charset="0"/>
                              <a:ea typeface="Cambria Math" panose="02040503050406030204" pitchFamily="18" charset="0"/>
                              <a:cs typeface="Arial" panose="020B0604020202020204" pitchFamily="34" charset="0"/>
                            </a:rPr>
                            <m:t>8</m:t>
                          </m:r>
                        </m:sup>
                      </m:sSup>
                    </m:oMath>
                  </m:oMathPara>
                </a14:m>
                <a:endParaRPr kumimoji="1" lang="zh-CN" altLang="en-US" sz="2400" dirty="0">
                  <a:latin typeface="Arial" panose="020B0604020202020204" pitchFamily="34" charset="0"/>
                  <a:cs typeface="Arial" panose="020B0604020202020204" pitchFamily="34" charset="0"/>
                </a:endParaRPr>
              </a:p>
            </p:txBody>
          </p:sp>
        </mc:Choice>
        <mc:Fallback>
          <p:sp>
            <p:nvSpPr>
              <p:cNvPr id="27" name="文本框 26">
                <a:extLst>
                  <a:ext uri="{FF2B5EF4-FFF2-40B4-BE49-F238E27FC236}">
                    <a16:creationId xmlns:a16="http://schemas.microsoft.com/office/drawing/2014/main" id="{531DC185-F74C-406D-8380-32B193B2FB22}"/>
                  </a:ext>
                </a:extLst>
              </p:cNvPr>
              <p:cNvSpPr txBox="1">
                <a:spLocks noRot="1" noChangeAspect="1" noMove="1" noResize="1" noEditPoints="1" noAdjustHandles="1" noChangeArrowheads="1" noChangeShapeType="1" noTextEdit="1"/>
              </p:cNvSpPr>
              <p:nvPr/>
            </p:nvSpPr>
            <p:spPr>
              <a:xfrm>
                <a:off x="695326" y="1937962"/>
                <a:ext cx="7946966" cy="1631985"/>
              </a:xfrm>
              <a:prstGeom prst="rect">
                <a:avLst/>
              </a:prstGeom>
              <a:blipFill>
                <a:blip r:embed="rId2"/>
                <a:stretch>
                  <a:fillRect l="-997" t="-26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文本框 27">
                <a:extLst>
                  <a:ext uri="{FF2B5EF4-FFF2-40B4-BE49-F238E27FC236}">
                    <a16:creationId xmlns:a16="http://schemas.microsoft.com/office/drawing/2014/main" id="{629F6B64-1799-452C-BD90-AAB7D6DFD18D}"/>
                  </a:ext>
                </a:extLst>
              </p:cNvPr>
              <p:cNvSpPr txBox="1"/>
              <p:nvPr/>
            </p:nvSpPr>
            <p:spPr>
              <a:xfrm>
                <a:off x="695324" y="3720257"/>
                <a:ext cx="7946965" cy="1200329"/>
              </a:xfrm>
              <a:prstGeom prst="rect">
                <a:avLst/>
              </a:prstGeom>
              <a:noFill/>
            </p:spPr>
            <p:txBody>
              <a:bodyPr wrap="square" rtlCol="0">
                <a:spAutoFit/>
              </a:bodyPr>
              <a:lstStyle/>
              <a:p>
                <a:r>
                  <a:rPr kumimoji="1" lang="en-US" altLang="zh-CN" sz="2400" dirty="0">
                    <a:latin typeface="Arial" panose="020B0604020202020204" pitchFamily="34" charset="0"/>
                    <a:cs typeface="Arial" panose="020B0604020202020204" pitchFamily="34" charset="0"/>
                  </a:rPr>
                  <a:t>(2) 11 users “active” time: </a:t>
                </a:r>
              </a:p>
              <a:p>
                <a:endParaRPr kumimoji="1" lang="en-US" altLang="zh-CN" sz="2400" dirty="0">
                  <a:latin typeface="Arial" panose="020B0604020202020204" pitchFamily="34" charset="0"/>
                  <a:cs typeface="Arial" panose="020B0604020202020204" pitchFamily="34" charset="0"/>
                </a:endParaRPr>
              </a:p>
              <a:p>
                <a:pPr/>
                <a14:m>
                  <m:oMathPara xmlns:m="http://schemas.openxmlformats.org/officeDocument/2006/math">
                    <m:oMathParaPr>
                      <m:jc m:val="center"/>
                    </m:oMathParaPr>
                    <m:oMath xmlns:m="http://schemas.openxmlformats.org/officeDocument/2006/math">
                      <m:sSup>
                        <m:sSupPr>
                          <m:ctrlPr>
                            <a:rPr kumimoji="1" lang="en-US" altLang="zh-CN" sz="2400" b="0" i="1" smtClean="0">
                              <a:latin typeface="Cambria Math" panose="02040503050406030204" pitchFamily="18" charset="0"/>
                              <a:cs typeface="Arial" panose="020B0604020202020204" pitchFamily="34" charset="0"/>
                            </a:rPr>
                          </m:ctrlPr>
                        </m:sSupPr>
                        <m:e>
                          <m:r>
                            <a:rPr kumimoji="1" lang="en-US" altLang="zh-CN" sz="2400" b="0" i="1" smtClean="0">
                              <a:latin typeface="Cambria Math" panose="02040503050406030204" pitchFamily="18" charset="0"/>
                              <a:cs typeface="Arial" panose="020B0604020202020204" pitchFamily="34" charset="0"/>
                            </a:rPr>
                            <m:t>0.1</m:t>
                          </m:r>
                        </m:e>
                        <m:sup>
                          <m:r>
                            <a:rPr kumimoji="1" lang="en-US" altLang="zh-CN" sz="2400" b="0" i="1" smtClean="0">
                              <a:latin typeface="Cambria Math" panose="02040503050406030204" pitchFamily="18" charset="0"/>
                              <a:cs typeface="Arial" panose="020B0604020202020204" pitchFamily="34" charset="0"/>
                            </a:rPr>
                            <m:t>11</m:t>
                          </m:r>
                        </m:sup>
                      </m:sSup>
                      <m:r>
                        <a:rPr kumimoji="1" lang="en-US" altLang="zh-CN" sz="2400" b="0" i="1" smtClean="0">
                          <a:latin typeface="Cambria Math" panose="02040503050406030204" pitchFamily="18" charset="0"/>
                          <a:cs typeface="Arial" panose="020B0604020202020204" pitchFamily="34" charset="0"/>
                        </a:rPr>
                        <m:t>=</m:t>
                      </m:r>
                      <m:sSup>
                        <m:sSupPr>
                          <m:ctrlPr>
                            <a:rPr kumimoji="1" lang="en-US" altLang="zh-CN" sz="2400" b="0" i="1" smtClean="0">
                              <a:latin typeface="Cambria Math" panose="02040503050406030204" pitchFamily="18" charset="0"/>
                              <a:cs typeface="Arial" panose="020B0604020202020204" pitchFamily="34" charset="0"/>
                            </a:rPr>
                          </m:ctrlPr>
                        </m:sSupPr>
                        <m:e>
                          <m:r>
                            <a:rPr kumimoji="1" lang="en-US" altLang="zh-CN" sz="2400" b="0" i="1" smtClean="0">
                              <a:latin typeface="Cambria Math" panose="02040503050406030204" pitchFamily="18" charset="0"/>
                              <a:cs typeface="Arial" panose="020B0604020202020204" pitchFamily="34" charset="0"/>
                            </a:rPr>
                            <m:t>10</m:t>
                          </m:r>
                        </m:e>
                        <m:sup>
                          <m:r>
                            <a:rPr kumimoji="1" lang="en-US" altLang="zh-CN" sz="2400" b="0" i="1" smtClean="0">
                              <a:latin typeface="Cambria Math" panose="02040503050406030204" pitchFamily="18" charset="0"/>
                              <a:cs typeface="Arial" panose="020B0604020202020204" pitchFamily="34" charset="0"/>
                            </a:rPr>
                            <m:t>−12</m:t>
                          </m:r>
                        </m:sup>
                      </m:sSup>
                    </m:oMath>
                  </m:oMathPara>
                </a14:m>
                <a:endParaRPr kumimoji="1" lang="zh-CN" altLang="en-US" sz="2400" dirty="0">
                  <a:latin typeface="Arial" panose="020B0604020202020204" pitchFamily="34" charset="0"/>
                  <a:cs typeface="Arial" panose="020B0604020202020204" pitchFamily="34" charset="0"/>
                </a:endParaRPr>
              </a:p>
            </p:txBody>
          </p:sp>
        </mc:Choice>
        <mc:Fallback>
          <p:sp>
            <p:nvSpPr>
              <p:cNvPr id="28" name="文本框 27">
                <a:extLst>
                  <a:ext uri="{FF2B5EF4-FFF2-40B4-BE49-F238E27FC236}">
                    <a16:creationId xmlns:a16="http://schemas.microsoft.com/office/drawing/2014/main" id="{629F6B64-1799-452C-BD90-AAB7D6DFD18D}"/>
                  </a:ext>
                </a:extLst>
              </p:cNvPr>
              <p:cNvSpPr txBox="1">
                <a:spLocks noRot="1" noChangeAspect="1" noMove="1" noResize="1" noEditPoints="1" noAdjustHandles="1" noChangeArrowheads="1" noChangeShapeType="1" noTextEdit="1"/>
              </p:cNvSpPr>
              <p:nvPr/>
            </p:nvSpPr>
            <p:spPr>
              <a:xfrm>
                <a:off x="695324" y="3720257"/>
                <a:ext cx="7946965" cy="1200329"/>
              </a:xfrm>
              <a:prstGeom prst="rect">
                <a:avLst/>
              </a:prstGeom>
              <a:blipFill>
                <a:blip r:embed="rId3"/>
                <a:stretch>
                  <a:fillRect l="-1150" t="-355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文本框 28">
                <a:extLst>
                  <a:ext uri="{FF2B5EF4-FFF2-40B4-BE49-F238E27FC236}">
                    <a16:creationId xmlns:a16="http://schemas.microsoft.com/office/drawing/2014/main" id="{18046875-82CA-47E0-A996-812DBE19CBBB}"/>
                  </a:ext>
                </a:extLst>
              </p:cNvPr>
              <p:cNvSpPr txBox="1"/>
              <p:nvPr/>
            </p:nvSpPr>
            <p:spPr>
              <a:xfrm>
                <a:off x="695324" y="5248252"/>
                <a:ext cx="7797336" cy="1212127"/>
              </a:xfrm>
              <a:prstGeom prst="rect">
                <a:avLst/>
              </a:prstGeom>
              <a:noFill/>
            </p:spPr>
            <p:txBody>
              <a:bodyPr wrap="square" rtlCol="0">
                <a:spAutoFit/>
              </a:bodyPr>
              <a:lstStyle/>
              <a:p>
                <a:r>
                  <a:rPr kumimoji="1" lang="en-US" altLang="zh-CN" sz="2400" dirty="0">
                    <a:latin typeface="Arial" panose="020B0604020202020204" pitchFamily="34" charset="0"/>
                    <a:cs typeface="Arial" panose="020B0604020202020204" pitchFamily="34" charset="0"/>
                  </a:rPr>
                  <a:t>(3) Probability of choose 11 in 35 users and “active”:</a:t>
                </a:r>
              </a:p>
              <a:p>
                <a:endParaRPr kumimoji="1" lang="en-US" altLang="zh-CN" sz="2400" dirty="0">
                  <a:latin typeface="Arial" panose="020B0604020202020204" pitchFamily="34" charset="0"/>
                  <a:cs typeface="Arial" panose="020B0604020202020204" pitchFamily="34" charset="0"/>
                </a:endParaRPr>
              </a:p>
              <a:p>
                <a:pPr/>
                <a14:m>
                  <m:oMathPara xmlns:m="http://schemas.openxmlformats.org/officeDocument/2006/math">
                    <m:oMathParaPr>
                      <m:jc m:val="center"/>
                    </m:oMathParaPr>
                    <m:oMath xmlns:m="http://schemas.openxmlformats.org/officeDocument/2006/math">
                      <m:sSubSup>
                        <m:sSubSupPr>
                          <m:ctrlPr>
                            <a:rPr kumimoji="1" lang="en-US" altLang="zh-CN" sz="2400" i="1" smtClean="0">
                              <a:latin typeface="Cambria Math" panose="02040503050406030204" pitchFamily="18" charset="0"/>
                              <a:cs typeface="Arial" panose="020B0604020202020204" pitchFamily="34" charset="0"/>
                            </a:rPr>
                          </m:ctrlPr>
                        </m:sSubSupPr>
                        <m:e>
                          <m:r>
                            <a:rPr kumimoji="1" lang="en-US" altLang="zh-CN" sz="2400" b="0" i="1" smtClean="0">
                              <a:latin typeface="Cambria Math" panose="02040503050406030204" pitchFamily="18" charset="0"/>
                              <a:cs typeface="Arial" panose="020B0604020202020204" pitchFamily="34" charset="0"/>
                            </a:rPr>
                            <m:t>𝐶</m:t>
                          </m:r>
                        </m:e>
                        <m:sub>
                          <m:r>
                            <a:rPr kumimoji="1" lang="en-US" altLang="zh-CN" sz="2400" b="0" i="1" smtClean="0">
                              <a:latin typeface="Cambria Math" panose="02040503050406030204" pitchFamily="18" charset="0"/>
                              <a:cs typeface="Arial" panose="020B0604020202020204" pitchFamily="34" charset="0"/>
                            </a:rPr>
                            <m:t>35</m:t>
                          </m:r>
                        </m:sub>
                        <m:sup>
                          <m:r>
                            <a:rPr kumimoji="1" lang="en-US" altLang="zh-CN" sz="2400" b="0" i="1" smtClean="0">
                              <a:latin typeface="Cambria Math" panose="02040503050406030204" pitchFamily="18" charset="0"/>
                              <a:cs typeface="Arial" panose="020B0604020202020204" pitchFamily="34" charset="0"/>
                            </a:rPr>
                            <m:t>11</m:t>
                          </m:r>
                        </m:sup>
                      </m:sSubSup>
                      <m:r>
                        <a:rPr kumimoji="1" lang="en-US" altLang="zh-CN" sz="2400" i="1" smtClean="0">
                          <a:latin typeface="Cambria Math" panose="02040503050406030204" pitchFamily="18" charset="0"/>
                          <a:ea typeface="Cambria Math" panose="02040503050406030204" pitchFamily="18" charset="0"/>
                          <a:cs typeface="Arial" panose="020B0604020202020204" pitchFamily="34" charset="0"/>
                        </a:rPr>
                        <m:t>×</m:t>
                      </m:r>
                      <m:sSup>
                        <m:sSupPr>
                          <m:ctrlPr>
                            <a:rPr kumimoji="1" lang="en-US" altLang="zh-CN" sz="2400" i="1" smtClean="0">
                              <a:latin typeface="Cambria Math" panose="02040503050406030204" pitchFamily="18" charset="0"/>
                              <a:ea typeface="Cambria Math" panose="02040503050406030204" pitchFamily="18" charset="0"/>
                              <a:cs typeface="Arial" panose="020B0604020202020204" pitchFamily="34" charset="0"/>
                            </a:rPr>
                          </m:ctrlPr>
                        </m:sSupPr>
                        <m:e>
                          <m:r>
                            <a:rPr kumimoji="1" lang="en-US" altLang="zh-CN" sz="2400" b="0" i="1" smtClean="0">
                              <a:latin typeface="Cambria Math" panose="02040503050406030204" pitchFamily="18" charset="0"/>
                              <a:ea typeface="Cambria Math" panose="02040503050406030204" pitchFamily="18" charset="0"/>
                              <a:cs typeface="Arial" panose="020B0604020202020204" pitchFamily="34" charset="0"/>
                            </a:rPr>
                            <m:t>0.1</m:t>
                          </m:r>
                        </m:e>
                        <m:sup>
                          <m:r>
                            <a:rPr kumimoji="1" lang="en-US" altLang="zh-CN" sz="2400" b="0" i="1" smtClean="0">
                              <a:latin typeface="Cambria Math" panose="02040503050406030204" pitchFamily="18" charset="0"/>
                              <a:ea typeface="Cambria Math" panose="02040503050406030204" pitchFamily="18" charset="0"/>
                              <a:cs typeface="Arial" panose="020B0604020202020204" pitchFamily="34" charset="0"/>
                            </a:rPr>
                            <m:t>11</m:t>
                          </m:r>
                        </m:sup>
                      </m:sSup>
                      <m:r>
                        <a:rPr kumimoji="1" lang="en-US" altLang="zh-CN" sz="2400" b="0" i="1" smtClean="0">
                          <a:latin typeface="Cambria Math" panose="02040503050406030204" pitchFamily="18" charset="0"/>
                          <a:ea typeface="Cambria Math" panose="02040503050406030204" pitchFamily="18" charset="0"/>
                          <a:cs typeface="Arial" panose="020B0604020202020204" pitchFamily="34" charset="0"/>
                        </a:rPr>
                        <m:t>=4.17×</m:t>
                      </m:r>
                      <m:sSup>
                        <m:sSupPr>
                          <m:ctrlPr>
                            <a:rPr kumimoji="1" lang="en-US" altLang="zh-CN" sz="2400" b="0" i="1" smtClean="0">
                              <a:latin typeface="Cambria Math" panose="02040503050406030204" pitchFamily="18" charset="0"/>
                              <a:ea typeface="Cambria Math" panose="02040503050406030204" pitchFamily="18" charset="0"/>
                              <a:cs typeface="Arial" panose="020B0604020202020204" pitchFamily="34" charset="0"/>
                            </a:rPr>
                          </m:ctrlPr>
                        </m:sSupPr>
                        <m:e>
                          <m:r>
                            <a:rPr kumimoji="1" lang="en-US" altLang="zh-CN" sz="2400" b="0" i="1" smtClean="0">
                              <a:latin typeface="Cambria Math" panose="02040503050406030204" pitchFamily="18" charset="0"/>
                              <a:ea typeface="Cambria Math" panose="02040503050406030204" pitchFamily="18" charset="0"/>
                              <a:cs typeface="Arial" panose="020B0604020202020204" pitchFamily="34" charset="0"/>
                            </a:rPr>
                            <m:t>10</m:t>
                          </m:r>
                        </m:e>
                        <m:sup>
                          <m:r>
                            <a:rPr kumimoji="1" lang="en-US" altLang="zh-CN" sz="2400" b="0" i="1" smtClean="0">
                              <a:latin typeface="Cambria Math" panose="02040503050406030204" pitchFamily="18" charset="0"/>
                              <a:ea typeface="Cambria Math" panose="02040503050406030204" pitchFamily="18" charset="0"/>
                              <a:cs typeface="Arial" panose="020B0604020202020204" pitchFamily="34" charset="0"/>
                            </a:rPr>
                            <m:t>−4</m:t>
                          </m:r>
                        </m:sup>
                      </m:sSup>
                      <m:r>
                        <a:rPr kumimoji="1" lang="en-US" altLang="zh-CN" sz="2400" b="0" i="1" smtClean="0">
                          <a:latin typeface="Cambria Math" panose="02040503050406030204" pitchFamily="18" charset="0"/>
                          <a:ea typeface="Cambria Math" panose="02040503050406030204" pitchFamily="18" charset="0"/>
                          <a:cs typeface="Arial" panose="020B0604020202020204" pitchFamily="34" charset="0"/>
                        </a:rPr>
                        <m:t>≈0.0004</m:t>
                      </m:r>
                    </m:oMath>
                  </m:oMathPara>
                </a14:m>
                <a:endParaRPr kumimoji="1" lang="zh-CN" altLang="en-US" sz="2400" dirty="0">
                  <a:latin typeface="Arial" panose="020B0604020202020204" pitchFamily="34" charset="0"/>
                  <a:cs typeface="Arial" panose="020B0604020202020204" pitchFamily="34" charset="0"/>
                </a:endParaRPr>
              </a:p>
            </p:txBody>
          </p:sp>
        </mc:Choice>
        <mc:Fallback>
          <p:sp>
            <p:nvSpPr>
              <p:cNvPr id="29" name="文本框 28">
                <a:extLst>
                  <a:ext uri="{FF2B5EF4-FFF2-40B4-BE49-F238E27FC236}">
                    <a16:creationId xmlns:a16="http://schemas.microsoft.com/office/drawing/2014/main" id="{18046875-82CA-47E0-A996-812DBE19CBBB}"/>
                  </a:ext>
                </a:extLst>
              </p:cNvPr>
              <p:cNvSpPr txBox="1">
                <a:spLocks noRot="1" noChangeAspect="1" noMove="1" noResize="1" noEditPoints="1" noAdjustHandles="1" noChangeArrowheads="1" noChangeShapeType="1" noTextEdit="1"/>
              </p:cNvSpPr>
              <p:nvPr/>
            </p:nvSpPr>
            <p:spPr>
              <a:xfrm>
                <a:off x="695324" y="5248252"/>
                <a:ext cx="7797336" cy="1212127"/>
              </a:xfrm>
              <a:prstGeom prst="rect">
                <a:avLst/>
              </a:prstGeom>
              <a:blipFill>
                <a:blip r:embed="rId4"/>
                <a:stretch>
                  <a:fillRect l="-1173" t="-3518" b="-1508"/>
                </a:stretch>
              </a:blipFill>
            </p:spPr>
            <p:txBody>
              <a:bodyPr/>
              <a:lstStyle/>
              <a:p>
                <a:r>
                  <a:rPr lang="zh-CN" altLang="en-US">
                    <a:noFill/>
                  </a:rPr>
                  <a:t> </a:t>
                </a:r>
              </a:p>
            </p:txBody>
          </p:sp>
        </mc:Fallback>
      </mc:AlternateContent>
      <p:sp>
        <p:nvSpPr>
          <p:cNvPr id="34" name="文本框 33">
            <a:extLst>
              <a:ext uri="{FF2B5EF4-FFF2-40B4-BE49-F238E27FC236}">
                <a16:creationId xmlns:a16="http://schemas.microsoft.com/office/drawing/2014/main" id="{BF8958F0-C5B8-4263-958F-42FE9A2B7B6D}"/>
              </a:ext>
            </a:extLst>
          </p:cNvPr>
          <p:cNvSpPr txBox="1"/>
          <p:nvPr/>
        </p:nvSpPr>
        <p:spPr>
          <a:xfrm>
            <a:off x="8492660" y="1787652"/>
            <a:ext cx="2349911" cy="1077218"/>
          </a:xfrm>
          <a:prstGeom prst="rect">
            <a:avLst/>
          </a:prstGeom>
          <a:noFill/>
        </p:spPr>
        <p:txBody>
          <a:bodyPr wrap="square" rtlCol="0">
            <a:spAutoFit/>
          </a:bodyPr>
          <a:lstStyle/>
          <a:p>
            <a:r>
              <a:rPr kumimoji="1" lang="en-US" altLang="zh-CN" sz="3200" dirty="0">
                <a:latin typeface="Arial" panose="020B0604020202020204" pitchFamily="34" charset="0"/>
                <a:cs typeface="Arial" panose="020B0604020202020204" pitchFamily="34" charset="0"/>
              </a:rPr>
              <a:t>Probability</a:t>
            </a:r>
            <a:r>
              <a:rPr kumimoji="1" lang="zh-CN" altLang="en-US" sz="3200" dirty="0">
                <a:latin typeface="Arial" panose="020B0604020202020204" pitchFamily="34" charset="0"/>
                <a:cs typeface="Arial" panose="020B0604020202020204" pitchFamily="34" charset="0"/>
              </a:rPr>
              <a:t> </a:t>
            </a:r>
            <a:r>
              <a:rPr kumimoji="1" lang="en-US" altLang="zh-CN" sz="3200" dirty="0">
                <a:latin typeface="Arial" panose="020B0604020202020204" pitchFamily="34" charset="0"/>
                <a:cs typeface="Arial" panose="020B0604020202020204" pitchFamily="34" charset="0"/>
              </a:rPr>
              <a:t>Problem</a:t>
            </a:r>
            <a:endParaRPr kumimoji="1" lang="zh-CN" altLang="en-US" sz="3200" dirty="0">
              <a:latin typeface="Arial" panose="020B0604020202020204" pitchFamily="34" charset="0"/>
              <a:cs typeface="Arial" panose="020B0604020202020204" pitchFamily="34" charset="0"/>
            </a:endParaRPr>
          </a:p>
        </p:txBody>
      </p:sp>
      <p:sp>
        <p:nvSpPr>
          <p:cNvPr id="35" name="灯片编号占位符 3">
            <a:extLst>
              <a:ext uri="{FF2B5EF4-FFF2-40B4-BE49-F238E27FC236}">
                <a16:creationId xmlns:a16="http://schemas.microsoft.com/office/drawing/2014/main" id="{0783B85D-4E06-4086-B60F-F92CBFAE3E7D}"/>
              </a:ext>
            </a:extLst>
          </p:cNvPr>
          <p:cNvSpPr>
            <a:spLocks noGrp="1"/>
          </p:cNvSpPr>
          <p:nvPr>
            <p:ph type="sldNum" sz="quarter" idx="12"/>
          </p:nvPr>
        </p:nvSpPr>
        <p:spPr>
          <a:xfrm>
            <a:off x="10801350" y="6405438"/>
            <a:ext cx="1390650" cy="365125"/>
          </a:xfrm>
        </p:spPr>
        <p:txBody>
          <a:bodyPr/>
          <a:lstStyle/>
          <a:p>
            <a:fld id="{51D91E7F-84B6-4064-9D4E-CC7D244BCA04}" type="slidenum">
              <a:rPr lang="zh-CN" altLang="en-US" smtClean="0"/>
              <a:pPr/>
              <a:t>7</a:t>
            </a:fld>
            <a:endParaRPr lang="zh-CN" altLang="en-US" dirty="0"/>
          </a:p>
        </p:txBody>
      </p:sp>
    </p:spTree>
    <p:extLst>
      <p:ext uri="{BB962C8B-B14F-4D97-AF65-F5344CB8AC3E}">
        <p14:creationId xmlns:p14="http://schemas.microsoft.com/office/powerpoint/2010/main" val="1310159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8990936" cy="523220"/>
          </a:xfrm>
          <a:prstGeom prst="rect">
            <a:avLst/>
          </a:prstGeom>
          <a:noFill/>
        </p:spPr>
        <p:txBody>
          <a:bodyPr wrap="square" rtlCol="0">
            <a:spAutoFit/>
          </a:bodyPr>
          <a:lstStyle/>
          <a:p>
            <a:r>
              <a:rPr lang="en-US" altLang="zh-CN" sz="2800" b="1" dirty="0">
                <a:solidFill>
                  <a:schemeClr val="accent1"/>
                </a:solidFill>
                <a:latin typeface="微软雅黑" panose="020B0503020204020204" pitchFamily="34" charset="-122"/>
                <a:ea typeface="微软雅黑" panose="020B0503020204020204" pitchFamily="34" charset="-122"/>
              </a:rPr>
              <a:t>Task Two - Wireless Internet Access Technologies </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E9C1EC17-90F5-401C-BE9F-519B1F51EADE}"/>
              </a:ext>
            </a:extLst>
          </p:cNvPr>
          <p:cNvSpPr/>
          <p:nvPr/>
        </p:nvSpPr>
        <p:spPr>
          <a:xfrm>
            <a:off x="695324" y="2016274"/>
            <a:ext cx="9490076" cy="4401205"/>
          </a:xfrm>
          <a:prstGeom prst="rect">
            <a:avLst/>
          </a:prstGeom>
        </p:spPr>
        <p:txBody>
          <a:bodyPr wrap="square">
            <a:spAutoFit/>
          </a:bodyPr>
          <a:lstStyle/>
          <a:p>
            <a:pPr lvl="0" algn="just">
              <a:spcAft>
                <a:spcPts val="0"/>
              </a:spcAft>
              <a:tabLst>
                <a:tab pos="457200" algn="l"/>
              </a:tabLst>
            </a:pPr>
            <a:r>
              <a:rPr lang="en-US" altLang="zh-CN" sz="2000" dirty="0">
                <a:latin typeface="Times New Roman" panose="02020603050405020304" pitchFamily="18" charset="0"/>
              </a:rPr>
              <a:t>A: It can be mainly divided into two kinds. </a:t>
            </a:r>
          </a:p>
          <a:p>
            <a:pPr marL="342900" lvl="0" indent="-342900" algn="just">
              <a:spcAft>
                <a:spcPts val="0"/>
              </a:spcAft>
              <a:buAutoNum type="arabicPeriod"/>
              <a:tabLst>
                <a:tab pos="457200" algn="l"/>
              </a:tabLst>
            </a:pPr>
            <a:r>
              <a:rPr lang="en-US" altLang="zh-CN" sz="2000" dirty="0">
                <a:latin typeface="Times New Roman" panose="02020603050405020304" pitchFamily="18" charset="0"/>
              </a:rPr>
              <a:t>Wireless LAN</a:t>
            </a:r>
          </a:p>
          <a:p>
            <a:pPr algn="just">
              <a:tabLst>
                <a:tab pos="457200" algn="l"/>
              </a:tabLst>
            </a:pPr>
            <a:r>
              <a:rPr lang="en-US" altLang="zh-CN" sz="2000" dirty="0">
                <a:latin typeface="Times New Roman" panose="02020603050405020304" pitchFamily="18" charset="0"/>
              </a:rPr>
              <a:t>In a wireless LAN, wireless users transmit/receive packets to/from a base station (wireless access point) within a radius of few tens of meters. The base station is typically connected to the wired Internet and thus serves to connect wireless users to the wired network.</a:t>
            </a:r>
          </a:p>
          <a:p>
            <a:pPr marL="342900" lvl="0" indent="-342900" algn="just">
              <a:spcAft>
                <a:spcPts val="0"/>
              </a:spcAft>
              <a:buAutoNum type="arabicPeriod"/>
              <a:tabLst>
                <a:tab pos="457200" algn="l"/>
              </a:tabLst>
            </a:pPr>
            <a:endParaRPr lang="en-US" altLang="zh-CN" sz="2000" dirty="0">
              <a:latin typeface="Times New Roman" panose="02020603050405020304" pitchFamily="18" charset="0"/>
            </a:endParaRPr>
          </a:p>
          <a:p>
            <a:pPr algn="just">
              <a:tabLst>
                <a:tab pos="457200" algn="l"/>
              </a:tabLst>
            </a:pPr>
            <a:r>
              <a:rPr lang="en-US" altLang="zh-CN" sz="2000" dirty="0">
                <a:latin typeface="Times New Roman" panose="02020603050405020304" pitchFamily="18" charset="0"/>
              </a:rPr>
              <a:t>2.   Wide-area wireless access network</a:t>
            </a:r>
            <a:endParaRPr lang="zh-CN" altLang="zh-CN" sz="2000" dirty="0">
              <a:latin typeface="Times New Roman" panose="02020603050405020304" pitchFamily="18" charset="0"/>
            </a:endParaRPr>
          </a:p>
          <a:p>
            <a:pPr lvl="0" algn="just">
              <a:spcAft>
                <a:spcPts val="0"/>
              </a:spcAft>
              <a:tabLst>
                <a:tab pos="457200" algn="l"/>
              </a:tabLst>
            </a:pPr>
            <a:r>
              <a:rPr lang="en-US" altLang="zh-CN" sz="2000" dirty="0">
                <a:latin typeface="Times New Roman" panose="02020603050405020304" pitchFamily="18" charset="0"/>
              </a:rPr>
              <a:t>In these systems, packets are transmitted over the same wireless infrastructure used for cellular telephony, with the base station thus being managed by a telecommunications provider. This provides wireless access to users within a radius of tens of kilometers of the base station.</a:t>
            </a:r>
          </a:p>
          <a:p>
            <a:pPr lvl="0" algn="just">
              <a:spcAft>
                <a:spcPts val="0"/>
              </a:spcAft>
              <a:tabLst>
                <a:tab pos="457200" algn="l"/>
              </a:tabLst>
            </a:pPr>
            <a:endParaRPr lang="en-US" altLang="zh-CN" sz="2000" dirty="0">
              <a:latin typeface="Times New Roman" panose="02020603050405020304" pitchFamily="18" charset="0"/>
            </a:endParaRPr>
          </a:p>
          <a:p>
            <a:pPr lvl="0" algn="just">
              <a:spcAft>
                <a:spcPts val="0"/>
              </a:spcAft>
              <a:tabLst>
                <a:tab pos="457200" algn="l"/>
              </a:tabLst>
            </a:pPr>
            <a:r>
              <a:rPr lang="en-US" altLang="zh-CN" sz="2000" dirty="0">
                <a:latin typeface="Times New Roman" panose="02020603050405020304" pitchFamily="18" charset="0"/>
              </a:rPr>
              <a:t>There are many detailed Wireless Internet Access Technologies.</a:t>
            </a:r>
            <a:endParaRPr lang="zh-CN" altLang="zh-CN" sz="2000" dirty="0">
              <a:latin typeface="Times New Roman" panose="02020603050405020304" pitchFamily="18" charset="0"/>
            </a:endParaRPr>
          </a:p>
          <a:p>
            <a:pPr algn="just">
              <a:spcAft>
                <a:spcPts val="0"/>
              </a:spcAft>
            </a:pPr>
            <a:r>
              <a:rPr lang="en-US" altLang="zh-CN" sz="2000" b="1" kern="100" dirty="0">
                <a:latin typeface="Times New Roman" panose="02020603050405020304" pitchFamily="18" charset="0"/>
              </a:rPr>
              <a:t> </a:t>
            </a:r>
            <a:endParaRPr lang="zh-CN" altLang="zh-CN" sz="2000" kern="100" dirty="0">
              <a:latin typeface="Times New Roman" panose="02020603050405020304" pitchFamily="18" charset="0"/>
            </a:endParaRPr>
          </a:p>
        </p:txBody>
      </p:sp>
      <p:sp>
        <p:nvSpPr>
          <p:cNvPr id="5" name="矩形 4">
            <a:extLst>
              <a:ext uri="{FF2B5EF4-FFF2-40B4-BE49-F238E27FC236}">
                <a16:creationId xmlns:a16="http://schemas.microsoft.com/office/drawing/2014/main" id="{953A83AE-674B-4A1C-9619-07E0E78D2453}"/>
              </a:ext>
            </a:extLst>
          </p:cNvPr>
          <p:cNvSpPr/>
          <p:nvPr/>
        </p:nvSpPr>
        <p:spPr>
          <a:xfrm>
            <a:off x="695324" y="997565"/>
            <a:ext cx="10480676" cy="830997"/>
          </a:xfrm>
          <a:prstGeom prst="rect">
            <a:avLst/>
          </a:prstGeom>
        </p:spPr>
        <p:txBody>
          <a:bodyPr wrap="square">
            <a:spAutoFit/>
          </a:bodyPr>
          <a:lstStyle/>
          <a:p>
            <a:pPr>
              <a:spcAft>
                <a:spcPts val="600"/>
              </a:spcAft>
            </a:pPr>
            <a:r>
              <a:rPr lang="en-US" altLang="zh-CN" sz="2400" b="1" dirty="0"/>
              <a:t>Q: Describe the most popular wireless Internet access technologies today. Compare and contrast them.</a:t>
            </a:r>
          </a:p>
        </p:txBody>
      </p:sp>
      <p:sp>
        <p:nvSpPr>
          <p:cNvPr id="12" name="灯片编号占位符 3">
            <a:extLst>
              <a:ext uri="{FF2B5EF4-FFF2-40B4-BE49-F238E27FC236}">
                <a16:creationId xmlns:a16="http://schemas.microsoft.com/office/drawing/2014/main" id="{AD29A4F2-6D1B-4774-9741-B9145A796260}"/>
              </a:ext>
            </a:extLst>
          </p:cNvPr>
          <p:cNvSpPr>
            <a:spLocks noGrp="1"/>
          </p:cNvSpPr>
          <p:nvPr>
            <p:ph type="sldNum" sz="quarter" idx="12"/>
          </p:nvPr>
        </p:nvSpPr>
        <p:spPr>
          <a:xfrm>
            <a:off x="10801350" y="6405438"/>
            <a:ext cx="1390650" cy="365125"/>
          </a:xfrm>
        </p:spPr>
        <p:txBody>
          <a:bodyPr/>
          <a:lstStyle/>
          <a:p>
            <a:fld id="{51D91E7F-84B6-4064-9D4E-CC7D244BCA04}" type="slidenum">
              <a:rPr lang="zh-CN" altLang="en-US" smtClean="0"/>
              <a:pPr/>
              <a:t>8</a:t>
            </a:fld>
            <a:endParaRPr lang="zh-CN" altLang="en-US" dirty="0"/>
          </a:p>
        </p:txBody>
      </p:sp>
    </p:spTree>
    <p:extLst>
      <p:ext uri="{BB962C8B-B14F-4D97-AF65-F5344CB8AC3E}">
        <p14:creationId xmlns:p14="http://schemas.microsoft.com/office/powerpoint/2010/main" val="4226771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8990936" cy="523220"/>
          </a:xfrm>
          <a:prstGeom prst="rect">
            <a:avLst/>
          </a:prstGeom>
          <a:noFill/>
        </p:spPr>
        <p:txBody>
          <a:bodyPr wrap="square" rtlCol="0">
            <a:spAutoFit/>
          </a:bodyPr>
          <a:lstStyle/>
          <a:p>
            <a:r>
              <a:rPr lang="en-US" altLang="zh-CN" sz="2800" b="1" dirty="0">
                <a:solidFill>
                  <a:schemeClr val="accent1"/>
                </a:solidFill>
                <a:latin typeface="微软雅黑" panose="020B0503020204020204" pitchFamily="34" charset="-122"/>
                <a:ea typeface="微软雅黑" panose="020B0503020204020204" pitchFamily="34" charset="-122"/>
              </a:rPr>
              <a:t>Task Two - Wireless Internet Access Technologies </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6" name="灯片编号占位符 1">
            <a:extLst>
              <a:ext uri="{FF2B5EF4-FFF2-40B4-BE49-F238E27FC236}">
                <a16:creationId xmlns:a16="http://schemas.microsoft.com/office/drawing/2014/main" id="{E62EC87B-BE88-4B61-A221-90233D0BCF21}"/>
              </a:ext>
            </a:extLst>
          </p:cNvPr>
          <p:cNvSpPr>
            <a:spLocks noGrp="1"/>
          </p:cNvSpPr>
          <p:nvPr>
            <p:ph type="sldNum" sz="quarter" idx="12"/>
          </p:nvPr>
        </p:nvSpPr>
        <p:spPr>
          <a:xfrm>
            <a:off x="8197195" y="5803869"/>
            <a:ext cx="2743200" cy="365125"/>
          </a:xfrm>
        </p:spPr>
        <p:txBody>
          <a:bodyPr/>
          <a:lstStyle/>
          <a:p>
            <a:fld id="{62B6538A-33AE-45EB-868C-14B9E34ED961}" type="slidenum">
              <a:rPr lang="zh-CN" altLang="en-US" smtClean="0"/>
              <a:t>9</a:t>
            </a:fld>
            <a:endParaRPr lang="zh-CN" altLang="en-US"/>
          </a:p>
        </p:txBody>
      </p:sp>
      <p:sp>
        <p:nvSpPr>
          <p:cNvPr id="7" name="文本框 6">
            <a:extLst>
              <a:ext uri="{FF2B5EF4-FFF2-40B4-BE49-F238E27FC236}">
                <a16:creationId xmlns:a16="http://schemas.microsoft.com/office/drawing/2014/main" id="{21D1C61B-34EC-4148-BA0D-A8AD8561719F}"/>
              </a:ext>
            </a:extLst>
          </p:cNvPr>
          <p:cNvSpPr txBox="1"/>
          <p:nvPr/>
        </p:nvSpPr>
        <p:spPr>
          <a:xfrm>
            <a:off x="496748" y="1381502"/>
            <a:ext cx="3776704" cy="4401205"/>
          </a:xfrm>
          <a:prstGeom prst="rect">
            <a:avLst/>
          </a:prstGeom>
          <a:noFill/>
        </p:spPr>
        <p:txBody>
          <a:bodyPr wrap="square" rtlCol="0">
            <a:spAutoFit/>
          </a:bodyPr>
          <a:lstStyle/>
          <a:p>
            <a:pPr marL="285750" indent="-285750">
              <a:buFont typeface="Wingdings" pitchFamily="2" charset="2"/>
              <a:buChar char="l"/>
            </a:pPr>
            <a:r>
              <a:rPr kumimoji="1" lang="en-US" altLang="zh-CN" sz="2800" dirty="0">
                <a:latin typeface="Arial" panose="020B0604020202020204" pitchFamily="34" charset="0"/>
                <a:cs typeface="Arial" panose="020B0604020202020204" pitchFamily="34" charset="0"/>
              </a:rPr>
              <a:t>Cellular Digital Packet Data (</a:t>
            </a:r>
            <a:r>
              <a:rPr kumimoji="1" lang="en-US" altLang="zh-CN" sz="2800" i="1" dirty="0">
                <a:latin typeface="Arial" panose="020B0604020202020204" pitchFamily="34" charset="0"/>
                <a:cs typeface="Arial" panose="020B0604020202020204" pitchFamily="34" charset="0"/>
              </a:rPr>
              <a:t>CDPD</a:t>
            </a:r>
            <a:r>
              <a:rPr kumimoji="1" lang="en-US" altLang="zh-CN" sz="2800" dirty="0">
                <a:latin typeface="Arial" panose="020B0604020202020204" pitchFamily="34" charset="0"/>
                <a:cs typeface="Arial" panose="020B0604020202020204" pitchFamily="34" charset="0"/>
              </a:rPr>
              <a:t>)</a:t>
            </a:r>
          </a:p>
          <a:p>
            <a:endParaRPr kumimoji="1" lang="en-US" altLang="zh-CN" sz="2800" dirty="0">
              <a:latin typeface="Arial" panose="020B0604020202020204" pitchFamily="34" charset="0"/>
              <a:cs typeface="Arial" panose="020B0604020202020204" pitchFamily="34" charset="0"/>
            </a:endParaRPr>
          </a:p>
          <a:p>
            <a:pPr marL="285750" indent="-285750">
              <a:buFont typeface="Wingdings" pitchFamily="2" charset="2"/>
              <a:buChar char="l"/>
            </a:pPr>
            <a:r>
              <a:rPr kumimoji="1" lang="en-US" altLang="zh-CN" sz="2800" dirty="0">
                <a:latin typeface="Arial" panose="020B0604020202020204" pitchFamily="34" charset="0"/>
                <a:cs typeface="Arial" panose="020B0604020202020204" pitchFamily="34" charset="0"/>
              </a:rPr>
              <a:t>General Packet Radio Service (</a:t>
            </a:r>
            <a:r>
              <a:rPr kumimoji="1" lang="en-US" altLang="zh-CN" sz="2800" i="1" dirty="0">
                <a:latin typeface="Arial" panose="020B0604020202020204" pitchFamily="34" charset="0"/>
                <a:cs typeface="Arial" panose="020B0604020202020204" pitchFamily="34" charset="0"/>
              </a:rPr>
              <a:t>GPRS</a:t>
            </a:r>
            <a:r>
              <a:rPr kumimoji="1" lang="en-US" altLang="zh-CN" sz="2800" dirty="0">
                <a:latin typeface="Arial" panose="020B0604020202020204" pitchFamily="34" charset="0"/>
                <a:cs typeface="Arial" panose="020B0604020202020204" pitchFamily="34" charset="0"/>
              </a:rPr>
              <a:t>)</a:t>
            </a:r>
          </a:p>
          <a:p>
            <a:pPr marL="285750" indent="-285750">
              <a:buFont typeface="Wingdings" pitchFamily="2" charset="2"/>
              <a:buChar char="l"/>
            </a:pPr>
            <a:endParaRPr kumimoji="1" lang="en-US" altLang="zh-CN" sz="2800" dirty="0">
              <a:latin typeface="Arial" panose="020B0604020202020204" pitchFamily="34" charset="0"/>
              <a:cs typeface="Arial" panose="020B0604020202020204" pitchFamily="34" charset="0"/>
            </a:endParaRPr>
          </a:p>
          <a:p>
            <a:pPr marL="285750" indent="-285750">
              <a:buFont typeface="Wingdings" pitchFamily="2" charset="2"/>
              <a:buChar char="l"/>
            </a:pPr>
            <a:r>
              <a:rPr kumimoji="1" lang="en" altLang="zh-CN" sz="2800" dirty="0">
                <a:latin typeface="Arial" panose="020B0604020202020204" pitchFamily="34" charset="0"/>
                <a:cs typeface="Arial" panose="020B0604020202020204" pitchFamily="34" charset="0"/>
              </a:rPr>
              <a:t>Enhanced Data Rate for GSM Evolution </a:t>
            </a:r>
            <a:r>
              <a:rPr kumimoji="1" lang="en-US" altLang="zh-CN" sz="2800" dirty="0">
                <a:latin typeface="Arial" panose="020B0604020202020204" pitchFamily="34" charset="0"/>
                <a:cs typeface="Arial" panose="020B0604020202020204" pitchFamily="34" charset="0"/>
              </a:rPr>
              <a:t>(</a:t>
            </a:r>
            <a:r>
              <a:rPr kumimoji="1" lang="en-US" altLang="zh-CN" sz="2800" i="1" dirty="0">
                <a:latin typeface="Arial" panose="020B0604020202020204" pitchFamily="34" charset="0"/>
                <a:cs typeface="Arial" panose="020B0604020202020204" pitchFamily="34" charset="0"/>
              </a:rPr>
              <a:t>EDGE</a:t>
            </a:r>
            <a:r>
              <a:rPr kumimoji="1" lang="en-US" altLang="zh-CN" sz="2800" dirty="0">
                <a:latin typeface="Arial" panose="020B0604020202020204" pitchFamily="34" charset="0"/>
                <a:cs typeface="Arial" panose="020B0604020202020204" pitchFamily="34" charset="0"/>
              </a:rPr>
              <a:t>)</a:t>
            </a:r>
            <a:endParaRPr kumimoji="1" lang="zh-CN" altLang="en-US" sz="2800" dirty="0">
              <a:latin typeface="Arial" panose="020B0604020202020204" pitchFamily="34" charset="0"/>
              <a:cs typeface="Arial" panose="020B0604020202020204" pitchFamily="34" charset="0"/>
            </a:endParaRPr>
          </a:p>
        </p:txBody>
      </p:sp>
      <p:sp>
        <p:nvSpPr>
          <p:cNvPr id="8" name="文本框 7">
            <a:extLst>
              <a:ext uri="{FF2B5EF4-FFF2-40B4-BE49-F238E27FC236}">
                <a16:creationId xmlns:a16="http://schemas.microsoft.com/office/drawing/2014/main" id="{F2C2AC44-E862-4C75-A319-859A05149085}"/>
              </a:ext>
            </a:extLst>
          </p:cNvPr>
          <p:cNvSpPr txBox="1"/>
          <p:nvPr/>
        </p:nvSpPr>
        <p:spPr>
          <a:xfrm>
            <a:off x="4420491" y="1280684"/>
            <a:ext cx="3776704" cy="4832092"/>
          </a:xfrm>
          <a:prstGeom prst="rect">
            <a:avLst/>
          </a:prstGeom>
          <a:noFill/>
        </p:spPr>
        <p:txBody>
          <a:bodyPr wrap="square" rtlCol="0">
            <a:spAutoFit/>
          </a:bodyPr>
          <a:lstStyle/>
          <a:p>
            <a:pPr marL="285750" indent="-285750">
              <a:buFont typeface="Wingdings" pitchFamily="2" charset="2"/>
              <a:buChar char="l"/>
            </a:pPr>
            <a:r>
              <a:rPr lang="fr" altLang="zh-CN" sz="2800" dirty="0">
                <a:latin typeface="Arial" panose="020B0604020202020204" pitchFamily="34" charset="0"/>
                <a:cs typeface="Arial" panose="020B0604020202020204" pitchFamily="34" charset="0"/>
              </a:rPr>
              <a:t>Code Division Multiple Access (</a:t>
            </a:r>
            <a:r>
              <a:rPr lang="fr" altLang="zh-CN" sz="2800" i="1" dirty="0">
                <a:latin typeface="Arial" panose="020B0604020202020204" pitchFamily="34" charset="0"/>
                <a:cs typeface="Arial" panose="020B0604020202020204" pitchFamily="34" charset="0"/>
              </a:rPr>
              <a:t>CDMA</a:t>
            </a:r>
            <a:r>
              <a:rPr lang="fr" altLang="zh-CN" sz="2800" dirty="0">
                <a:latin typeface="Arial" panose="020B0604020202020204" pitchFamily="34" charset="0"/>
                <a:cs typeface="Arial" panose="020B0604020202020204" pitchFamily="34" charset="0"/>
              </a:rPr>
              <a:t>)</a:t>
            </a:r>
          </a:p>
          <a:p>
            <a:pPr marL="285750" indent="-285750">
              <a:buFont typeface="Wingdings" pitchFamily="2" charset="2"/>
              <a:buChar char="l"/>
            </a:pPr>
            <a:endParaRPr kumimoji="1" lang="en-US" altLang="zh-CN" sz="2800" dirty="0">
              <a:latin typeface="Arial" panose="020B0604020202020204" pitchFamily="34" charset="0"/>
              <a:cs typeface="Arial" panose="020B0604020202020204" pitchFamily="34" charset="0"/>
            </a:endParaRPr>
          </a:p>
          <a:p>
            <a:pPr marL="285750" indent="-285750">
              <a:buFont typeface="Wingdings" pitchFamily="2" charset="2"/>
              <a:buChar char="l"/>
            </a:pPr>
            <a:r>
              <a:rPr kumimoji="1" lang="en-US" altLang="zh-CN" sz="2800" dirty="0">
                <a:latin typeface="Arial" panose="020B0604020202020204" pitchFamily="34" charset="0"/>
                <a:cs typeface="Arial" panose="020B0604020202020204" pitchFamily="34" charset="0"/>
              </a:rPr>
              <a:t>Satellite Internet Access System (</a:t>
            </a:r>
            <a:r>
              <a:rPr kumimoji="1" lang="en-US" altLang="zh-CN" sz="2800" i="1" dirty="0">
                <a:latin typeface="Arial" panose="020B0604020202020204" pitchFamily="34" charset="0"/>
                <a:cs typeface="Arial" panose="020B0604020202020204" pitchFamily="34" charset="0"/>
              </a:rPr>
              <a:t>SIAS</a:t>
            </a:r>
            <a:r>
              <a:rPr kumimoji="1" lang="en-US" altLang="zh-CN" sz="2800" dirty="0">
                <a:latin typeface="Arial" panose="020B0604020202020204" pitchFamily="34" charset="0"/>
                <a:cs typeface="Arial" panose="020B0604020202020204" pitchFamily="34" charset="0"/>
              </a:rPr>
              <a:t>)</a:t>
            </a:r>
          </a:p>
          <a:p>
            <a:pPr marL="285750" indent="-285750">
              <a:buFont typeface="Wingdings" pitchFamily="2" charset="2"/>
              <a:buChar char="l"/>
            </a:pPr>
            <a:endParaRPr kumimoji="1" lang="en-US" altLang="zh-CN" sz="2800" dirty="0">
              <a:latin typeface="Arial" panose="020B0604020202020204" pitchFamily="34" charset="0"/>
              <a:cs typeface="Arial" panose="020B0604020202020204" pitchFamily="34" charset="0"/>
            </a:endParaRPr>
          </a:p>
          <a:p>
            <a:pPr marL="285750" indent="-285750">
              <a:buFont typeface="Wingdings" pitchFamily="2" charset="2"/>
              <a:buChar char="l"/>
            </a:pPr>
            <a:r>
              <a:rPr kumimoji="1" lang="en" altLang="zh-CN" sz="2800" dirty="0">
                <a:latin typeface="Arial" panose="020B0604020202020204" pitchFamily="34" charset="0"/>
                <a:cs typeface="Arial" panose="020B0604020202020204" pitchFamily="34" charset="0"/>
              </a:rPr>
              <a:t>Wireless </a:t>
            </a:r>
            <a:r>
              <a:rPr kumimoji="1" lang="en-US" altLang="zh-CN" sz="2800" dirty="0">
                <a:latin typeface="Arial" panose="020B0604020202020204" pitchFamily="34" charset="0"/>
                <a:cs typeface="Arial" panose="020B0604020202020204" pitchFamily="34" charset="0"/>
              </a:rPr>
              <a:t>Local Access Network (WLAN)</a:t>
            </a:r>
          </a:p>
        </p:txBody>
      </p:sp>
      <p:sp>
        <p:nvSpPr>
          <p:cNvPr id="9" name="文本框 8">
            <a:extLst>
              <a:ext uri="{FF2B5EF4-FFF2-40B4-BE49-F238E27FC236}">
                <a16:creationId xmlns:a16="http://schemas.microsoft.com/office/drawing/2014/main" id="{9152A524-580A-4436-980F-F5CA9759F6B7}"/>
              </a:ext>
            </a:extLst>
          </p:cNvPr>
          <p:cNvSpPr txBox="1"/>
          <p:nvPr/>
        </p:nvSpPr>
        <p:spPr>
          <a:xfrm>
            <a:off x="8072396" y="1280684"/>
            <a:ext cx="3776704" cy="3970318"/>
          </a:xfrm>
          <a:prstGeom prst="rect">
            <a:avLst/>
          </a:prstGeom>
          <a:noFill/>
        </p:spPr>
        <p:txBody>
          <a:bodyPr wrap="square" rtlCol="0">
            <a:spAutoFit/>
          </a:bodyPr>
          <a:lstStyle/>
          <a:p>
            <a:pPr marL="285750" indent="-285750">
              <a:buFont typeface="Wingdings" pitchFamily="2" charset="2"/>
              <a:buChar char="l"/>
            </a:pPr>
            <a:r>
              <a:rPr kumimoji="1" lang="en" altLang="zh-CN" sz="2800" dirty="0">
                <a:latin typeface="Arial" panose="020B0604020202020204" pitchFamily="34" charset="0"/>
                <a:cs typeface="Arial" panose="020B0604020202020204" pitchFamily="34" charset="0"/>
              </a:rPr>
              <a:t>Wide</a:t>
            </a:r>
            <a:r>
              <a:rPr kumimoji="1" lang="en-US" altLang="zh-CN" sz="2800" dirty="0">
                <a:latin typeface="Arial" panose="020B0604020202020204" pitchFamily="34" charset="0"/>
                <a:cs typeface="Arial" panose="020B0604020202020204" pitchFamily="34" charset="0"/>
              </a:rPr>
              <a:t>-area</a:t>
            </a:r>
            <a:r>
              <a:rPr kumimoji="1" lang="zh-CN" altLang="en-US" sz="2800" dirty="0">
                <a:latin typeface="Arial" panose="020B0604020202020204" pitchFamily="34" charset="0"/>
                <a:cs typeface="Arial" panose="020B0604020202020204" pitchFamily="34" charset="0"/>
              </a:rPr>
              <a:t> </a:t>
            </a:r>
            <a:r>
              <a:rPr kumimoji="1" lang="en" altLang="zh-CN" sz="2800" dirty="0">
                <a:latin typeface="Arial" panose="020B0604020202020204" pitchFamily="34" charset="0"/>
                <a:cs typeface="Arial" panose="020B0604020202020204" pitchFamily="34" charset="0"/>
              </a:rPr>
              <a:t>Wireless </a:t>
            </a:r>
            <a:r>
              <a:rPr kumimoji="1" lang="en-US" altLang="zh-CN" sz="2800" dirty="0">
                <a:latin typeface="Arial" panose="020B0604020202020204" pitchFamily="34" charset="0"/>
                <a:cs typeface="Arial" panose="020B0604020202020204" pitchFamily="34" charset="0"/>
              </a:rPr>
              <a:t>Access Network (WWAN)</a:t>
            </a:r>
          </a:p>
          <a:p>
            <a:endParaRPr lang="en-US" altLang="zh-CN" sz="2800" dirty="0">
              <a:latin typeface="Arial" panose="020B0604020202020204" pitchFamily="34" charset="0"/>
              <a:cs typeface="Arial" panose="020B0604020202020204" pitchFamily="34" charset="0"/>
            </a:endParaRPr>
          </a:p>
          <a:p>
            <a:pPr marL="285750" indent="-285750">
              <a:buFont typeface="Wingdings" pitchFamily="2" charset="2"/>
              <a:buChar char="l"/>
            </a:pPr>
            <a:r>
              <a:rPr lang="en-US" altLang="zh-CN" sz="2800" dirty="0">
                <a:latin typeface="Arial" panose="020B0604020202020204" pitchFamily="34" charset="0"/>
                <a:cs typeface="Arial" panose="020B0604020202020204" pitchFamily="34" charset="0"/>
              </a:rPr>
              <a:t>Wireless Application Protocol </a:t>
            </a:r>
            <a:r>
              <a:rPr lang="fr" altLang="zh-CN" sz="2800" dirty="0">
                <a:latin typeface="Arial" panose="020B0604020202020204" pitchFamily="34" charset="0"/>
                <a:cs typeface="Arial" panose="020B0604020202020204" pitchFamily="34" charset="0"/>
              </a:rPr>
              <a:t>(</a:t>
            </a:r>
            <a:r>
              <a:rPr lang="fr" altLang="zh-CN" sz="2800" i="1" dirty="0">
                <a:latin typeface="Arial" panose="020B0604020202020204" pitchFamily="34" charset="0"/>
                <a:cs typeface="Arial" panose="020B0604020202020204" pitchFamily="34" charset="0"/>
              </a:rPr>
              <a:t>WAP</a:t>
            </a:r>
            <a:r>
              <a:rPr lang="fr" altLang="zh-CN" sz="2800" dirty="0">
                <a:latin typeface="Arial" panose="020B0604020202020204" pitchFamily="34" charset="0"/>
                <a:cs typeface="Arial" panose="020B0604020202020204" pitchFamily="34" charset="0"/>
              </a:rPr>
              <a:t>)</a:t>
            </a:r>
          </a:p>
          <a:p>
            <a:pPr marL="285750" indent="-285750">
              <a:buFont typeface="Wingdings" pitchFamily="2" charset="2"/>
              <a:buChar char="l"/>
            </a:pPr>
            <a:endParaRPr kumimoji="1" lang="en-US" altLang="zh-CN" sz="2800" dirty="0">
              <a:latin typeface="Arial" panose="020B0604020202020204" pitchFamily="34" charset="0"/>
              <a:cs typeface="Arial" panose="020B0604020202020204" pitchFamily="34" charset="0"/>
            </a:endParaRPr>
          </a:p>
          <a:p>
            <a:endParaRPr kumimoji="1" lang="en-US" altLang="zh-CN" sz="2800" dirty="0">
              <a:latin typeface="Arial" panose="020B0604020202020204" pitchFamily="34" charset="0"/>
              <a:cs typeface="Arial" panose="020B0604020202020204" pitchFamily="34" charset="0"/>
            </a:endParaRPr>
          </a:p>
          <a:p>
            <a:pPr marL="285750" indent="-285750">
              <a:buFont typeface="Wingdings" pitchFamily="2" charset="2"/>
              <a:buChar char="l"/>
            </a:pPr>
            <a:r>
              <a:rPr kumimoji="1" lang="en-US" altLang="zh-CN" sz="2800" dirty="0">
                <a:latin typeface="Arial" panose="020B0604020202020204" pitchFamily="34" charset="0"/>
                <a:cs typeface="Arial" panose="020B0604020202020204" pitchFamily="34" charset="0"/>
              </a:rPr>
              <a:t>Bluetooth</a:t>
            </a:r>
          </a:p>
        </p:txBody>
      </p:sp>
      <p:sp>
        <p:nvSpPr>
          <p:cNvPr id="15" name="灯片编号占位符 3">
            <a:extLst>
              <a:ext uri="{FF2B5EF4-FFF2-40B4-BE49-F238E27FC236}">
                <a16:creationId xmlns:a16="http://schemas.microsoft.com/office/drawing/2014/main" id="{5DB64F92-C72B-4F96-A61B-5CF220FB3C7E}"/>
              </a:ext>
            </a:extLst>
          </p:cNvPr>
          <p:cNvSpPr txBox="1">
            <a:spLocks/>
          </p:cNvSpPr>
          <p:nvPr/>
        </p:nvSpPr>
        <p:spPr>
          <a:xfrm>
            <a:off x="10801350" y="6405438"/>
            <a:ext cx="1390650" cy="365125"/>
          </a:xfrm>
          <a:prstGeom prst="rect">
            <a:avLst/>
          </a:prstGeom>
        </p:spPr>
        <p:txBody>
          <a:bodyPr vert="horz" lIns="91440" tIns="45720" rIns="91440" bIns="45720" rtlCol="0" anchor="ctr"/>
          <a:lstStyle>
            <a:defPPr>
              <a:defRPr lang="en-US"/>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D91E7F-84B6-4064-9D4E-CC7D244BCA04}" type="slidenum">
              <a:rPr lang="zh-CN" altLang="en-US" smtClean="0"/>
              <a:pPr/>
              <a:t>9</a:t>
            </a:fld>
            <a:endParaRPr lang="zh-CN" altLang="en-US" dirty="0"/>
          </a:p>
        </p:txBody>
      </p:sp>
    </p:spTree>
    <p:extLst>
      <p:ext uri="{BB962C8B-B14F-4D97-AF65-F5344CB8AC3E}">
        <p14:creationId xmlns:p14="http://schemas.microsoft.com/office/powerpoint/2010/main" val="3567782317"/>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TM02892315[[fn=丝状]]</Template>
  <TotalTime>1304</TotalTime>
  <Words>1506</Words>
  <Application>Microsoft Office PowerPoint</Application>
  <PresentationFormat>宽屏</PresentationFormat>
  <Paragraphs>216</Paragraphs>
  <Slides>19</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30" baseType="lpstr">
      <vt:lpstr>微软雅黑</vt:lpstr>
      <vt:lpstr>Arial</vt:lpstr>
      <vt:lpstr>Calibri</vt:lpstr>
      <vt:lpstr>Calibri Light</vt:lpstr>
      <vt:lpstr>Cambria Math</vt:lpstr>
      <vt:lpstr>Comic Sans MS</vt:lpstr>
      <vt:lpstr>Times New Roman</vt:lpstr>
      <vt:lpstr>Wingdings</vt:lpstr>
      <vt:lpstr>Wingdings 2</vt:lpstr>
      <vt:lpstr>HDOfficeLightV0</vt:lpstr>
      <vt:lpstr>Clip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rainzy</dc:creator>
  <cp:lastModifiedBy>Z R</cp:lastModifiedBy>
  <cp:revision>403</cp:revision>
  <dcterms:created xsi:type="dcterms:W3CDTF">2015-10-24T01:57:14Z</dcterms:created>
  <dcterms:modified xsi:type="dcterms:W3CDTF">2019-09-26T12:01:55Z</dcterms:modified>
</cp:coreProperties>
</file>