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61" r:id="rId3"/>
    <p:sldId id="258" r:id="rId4"/>
    <p:sldId id="262" r:id="rId5"/>
    <p:sldId id="259"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94185" autoAdjust="0"/>
  </p:normalViewPr>
  <p:slideViewPr>
    <p:cSldViewPr snapToGrid="0">
      <p:cViewPr>
        <p:scale>
          <a:sx n="83" d="100"/>
          <a:sy n="83" d="100"/>
        </p:scale>
        <p:origin x="-449" y="-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918FD-40BB-43E0-BFE0-34105FBDFE41}" type="datetimeFigureOut">
              <a:rPr lang="en-IN" smtClean="0"/>
              <a:t>16-09-2024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B528C-1072-4E71-8764-BE4240900A13}" type="slidenum">
              <a:rPr lang="en-IN" smtClean="0"/>
              <a:t>‹#›</a:t>
            </a:fld>
            <a:endParaRPr lang="en-IN"/>
          </a:p>
        </p:txBody>
      </p:sp>
    </p:spTree>
    <p:extLst>
      <p:ext uri="{BB962C8B-B14F-4D97-AF65-F5344CB8AC3E}">
        <p14:creationId xmlns:p14="http://schemas.microsoft.com/office/powerpoint/2010/main" val="110318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3B528C-1072-4E71-8764-BE4240900A13}" type="slidenum">
              <a:rPr lang="en-IN" smtClean="0"/>
              <a:t>6</a:t>
            </a:fld>
            <a:endParaRPr lang="en-IN"/>
          </a:p>
        </p:txBody>
      </p:sp>
    </p:spTree>
    <p:extLst>
      <p:ext uri="{BB962C8B-B14F-4D97-AF65-F5344CB8AC3E}">
        <p14:creationId xmlns:p14="http://schemas.microsoft.com/office/powerpoint/2010/main" val="125760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9/16/2024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hyperlink" Target="https://www.ti.com/lit/ug/snvu680/snvu680.pdf" TargetMode="External"/><Relationship Id="rId3" Type="http://schemas.openxmlformats.org/officeDocument/2006/relationships/image" Target="../media/image5.png"/><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hyperlink" Target="https://www.ti.com/lit/gpn/lm25184-q1" TargetMode="External"/><Relationship Id="rId2" Type="http://schemas.openxmlformats.org/officeDocument/2006/relationships/hyperlink" Target="https://www.ti.com/lit/ug/snvu680/snvu680.pdf"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39540"/>
            <a:ext cx="9144000" cy="2387600"/>
          </a:xfrm>
        </p:spPr>
        <p:txBody>
          <a:bodyPr>
            <a:normAutofit fontScale="90000"/>
          </a:bodyPr>
          <a:lstStyle/>
          <a:p>
            <a:r>
              <a:rPr lang="en-IN" sz="5000" b="1" dirty="0">
                <a:solidFill>
                  <a:srgbClr val="C00000"/>
                </a:solidFill>
              </a:rPr>
              <a:t>BGS</a:t>
            </a:r>
            <a:r>
              <a:rPr lang="en-IN" sz="5000" dirty="0">
                <a:solidFill>
                  <a:srgbClr val="C00000"/>
                </a:solidFill>
              </a:rPr>
              <a:t> </a:t>
            </a:r>
            <a:r>
              <a:rPr lang="en-IN" sz="5000" b="1" dirty="0">
                <a:solidFill>
                  <a:srgbClr val="C00000"/>
                </a:solidFill>
              </a:rPr>
              <a:t>ARPIT</a:t>
            </a:r>
            <a:r>
              <a:rPr lang="en-IN" sz="5000" dirty="0">
                <a:solidFill>
                  <a:srgbClr val="C00000"/>
                </a:solidFill>
              </a:rPr>
              <a:t> (</a:t>
            </a:r>
            <a:r>
              <a:rPr lang="en-IN" sz="5000" b="1" dirty="0">
                <a:solidFill>
                  <a:srgbClr val="C00000"/>
                </a:solidFill>
              </a:rPr>
              <a:t>A</a:t>
            </a:r>
            <a:r>
              <a:rPr lang="en-IN" sz="5000" dirty="0">
                <a:solidFill>
                  <a:srgbClr val="C00000"/>
                </a:solidFill>
              </a:rPr>
              <a:t>mateur </a:t>
            </a:r>
            <a:r>
              <a:rPr lang="en-IN" sz="5000" b="1" dirty="0">
                <a:solidFill>
                  <a:srgbClr val="C00000"/>
                </a:solidFill>
              </a:rPr>
              <a:t>R</a:t>
            </a:r>
            <a:r>
              <a:rPr lang="en-IN" sz="5000" dirty="0">
                <a:solidFill>
                  <a:srgbClr val="C00000"/>
                </a:solidFill>
              </a:rPr>
              <a:t>adio </a:t>
            </a:r>
            <a:r>
              <a:rPr lang="en-IN" sz="5000" b="1" dirty="0">
                <a:solidFill>
                  <a:srgbClr val="C00000"/>
                </a:solidFill>
              </a:rPr>
              <a:t>P</a:t>
            </a:r>
            <a:r>
              <a:rPr lang="en-IN" sz="5000" dirty="0">
                <a:solidFill>
                  <a:srgbClr val="C00000"/>
                </a:solidFill>
              </a:rPr>
              <a:t>ayload for </a:t>
            </a:r>
            <a:r>
              <a:rPr lang="en-IN" sz="5000" b="1" dirty="0">
                <a:solidFill>
                  <a:srgbClr val="C00000"/>
                </a:solidFill>
              </a:rPr>
              <a:t>I</a:t>
            </a:r>
            <a:r>
              <a:rPr lang="en-IN" sz="5000" dirty="0">
                <a:solidFill>
                  <a:srgbClr val="C00000"/>
                </a:solidFill>
              </a:rPr>
              <a:t>nformation </a:t>
            </a:r>
            <a:r>
              <a:rPr lang="en-IN" sz="5000" b="1" dirty="0">
                <a:solidFill>
                  <a:srgbClr val="C00000"/>
                </a:solidFill>
              </a:rPr>
              <a:t>T</a:t>
            </a:r>
            <a:r>
              <a:rPr lang="en-IN" sz="5000" dirty="0">
                <a:solidFill>
                  <a:srgbClr val="C00000"/>
                </a:solidFill>
              </a:rPr>
              <a:t>ransmission)</a:t>
            </a:r>
            <a:r>
              <a:rPr lang="en-IN" altLang="en-US" dirty="0"/>
              <a:t/>
            </a:r>
            <a:br>
              <a:rPr lang="en-IN" altLang="en-US" dirty="0"/>
            </a:br>
            <a:r>
              <a:rPr lang="en-IN" altLang="en-US" dirty="0"/>
              <a:t>Electrical Interface Details</a:t>
            </a:r>
            <a:br>
              <a:rPr lang="en-IN" altLang="en-US" dirty="0"/>
            </a:br>
            <a:r>
              <a:rPr lang="en-IN" altLang="en-US" dirty="0"/>
              <a:t>Power, TM(RS485), TC &amp; RF</a:t>
            </a:r>
          </a:p>
        </p:txBody>
      </p:sp>
      <p:sp>
        <p:nvSpPr>
          <p:cNvPr id="3" name="Subtitle 2"/>
          <p:cNvSpPr>
            <a:spLocks noGrp="1"/>
          </p:cNvSpPr>
          <p:nvPr>
            <p:ph type="subTitle" idx="1"/>
          </p:nvPr>
        </p:nvSpPr>
        <p:spPr>
          <a:xfrm>
            <a:off x="1524000" y="4227140"/>
            <a:ext cx="9144000" cy="1655762"/>
          </a:xfrm>
        </p:spPr>
        <p:txBody>
          <a:bodyPr>
            <a:normAutofit/>
          </a:bodyPr>
          <a:lstStyle/>
          <a:p>
            <a:r>
              <a:rPr lang="en-IN" altLang="en-US" sz="4000" dirty="0">
                <a:solidFill>
                  <a:srgbClr val="C00000"/>
                </a:solidFill>
              </a:rPr>
              <a:t>SJC INSTITUTE OF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8381D8E6-CBC8-7CA9-9393-F1BD831F1046}"/>
              </a:ext>
            </a:extLst>
          </p:cNvPr>
          <p:cNvGraphicFramePr>
            <a:graphicFrameLocks noGrp="1"/>
          </p:cNvGraphicFramePr>
          <p:nvPr>
            <p:extLst>
              <p:ext uri="{D42A27DB-BD31-4B8C-83A1-F6EECF244321}">
                <p14:modId xmlns:p14="http://schemas.microsoft.com/office/powerpoint/2010/main" val="974362006"/>
              </p:ext>
            </p:extLst>
          </p:nvPr>
        </p:nvGraphicFramePr>
        <p:xfrm>
          <a:off x="689808" y="587718"/>
          <a:ext cx="4272718" cy="3115078"/>
        </p:xfrm>
        <a:graphic>
          <a:graphicData uri="http://schemas.openxmlformats.org/drawingml/2006/table">
            <a:tbl>
              <a:tblPr firstRow="1" firstCol="1" lastRow="1" lastCol="1" bandRow="1" bandCol="1"/>
              <a:tblGrid>
                <a:gridCol w="555035">
                  <a:extLst>
                    <a:ext uri="{9D8B030D-6E8A-4147-A177-3AD203B41FA5}">
                      <a16:colId xmlns:a16="http://schemas.microsoft.com/office/drawing/2014/main" xmlns="" val="3197468053"/>
                    </a:ext>
                  </a:extLst>
                </a:gridCol>
                <a:gridCol w="1079774">
                  <a:extLst>
                    <a:ext uri="{9D8B030D-6E8A-4147-A177-3AD203B41FA5}">
                      <a16:colId xmlns:a16="http://schemas.microsoft.com/office/drawing/2014/main" xmlns="" val="1395412426"/>
                    </a:ext>
                  </a:extLst>
                </a:gridCol>
                <a:gridCol w="410562">
                  <a:extLst>
                    <a:ext uri="{9D8B030D-6E8A-4147-A177-3AD203B41FA5}">
                      <a16:colId xmlns:a16="http://schemas.microsoft.com/office/drawing/2014/main" xmlns="" val="940521504"/>
                    </a:ext>
                  </a:extLst>
                </a:gridCol>
                <a:gridCol w="2227347">
                  <a:extLst>
                    <a:ext uri="{9D8B030D-6E8A-4147-A177-3AD203B41FA5}">
                      <a16:colId xmlns:a16="http://schemas.microsoft.com/office/drawing/2014/main" xmlns="" val="3005827259"/>
                    </a:ext>
                  </a:extLst>
                </a:gridCol>
              </a:tblGrid>
              <a:tr h="166649">
                <a:tc gridSpan="4">
                  <a:txBody>
                    <a:bodyPr/>
                    <a:lstStyle/>
                    <a:p>
                      <a:pPr marL="2593975" marR="2593975" algn="ctr">
                        <a:lnSpc>
                          <a:spcPct val="107000"/>
                        </a:lnSpc>
                        <a:spcBef>
                          <a:spcPts val="505"/>
                        </a:spcBef>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948580721"/>
                  </a:ext>
                </a:extLst>
              </a:tr>
              <a:tr h="315070">
                <a:tc>
                  <a:txBody>
                    <a:bodyPr/>
                    <a:lstStyle/>
                    <a:p>
                      <a:pPr marL="126365" marR="116840" algn="ctr">
                        <a:lnSpc>
                          <a:spcPct val="107000"/>
                        </a:lnSpc>
                        <a:spcBef>
                          <a:spcPts val="50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L="123190" marR="107315" algn="ctr">
                        <a:lnSpc>
                          <a:spcPct val="107000"/>
                        </a:lnSpc>
                        <a:spcBef>
                          <a:spcPts val="50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Parameter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L="15875" algn="ctr">
                        <a:lnSpc>
                          <a:spcPct val="107000"/>
                        </a:lnSpc>
                        <a:spcBef>
                          <a:spcPts val="50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Unit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L="66040" algn="ctr">
                        <a:lnSpc>
                          <a:spcPct val="107000"/>
                        </a:lnSpc>
                        <a:spcBef>
                          <a:spcPts val="50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Specification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394854322"/>
                  </a:ext>
                </a:extLst>
              </a:tr>
              <a:tr h="2017180">
                <a:tc>
                  <a:txBody>
                    <a:bodyPr/>
                    <a:lstStyle/>
                    <a:p>
                      <a:pPr marL="126365" marR="116840" algn="ctr">
                        <a:lnSpc>
                          <a:spcPct val="107000"/>
                        </a:lnSpc>
                        <a:spcBef>
                          <a:spcPts val="50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L="123190" marR="107315" algn="ctr">
                        <a:lnSpc>
                          <a:spcPct val="107000"/>
                        </a:lnSpc>
                        <a:spcBef>
                          <a:spcPts val="50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Payload electrical interface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L="15875" algn="ctr">
                        <a:lnSpc>
                          <a:spcPct val="107000"/>
                        </a:lnSpc>
                        <a:spcBef>
                          <a:spcPts val="50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L="66040" algn="l">
                        <a:lnSpc>
                          <a:spcPct val="107000"/>
                        </a:lnSpc>
                        <a:spcBef>
                          <a:spcPts val="50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On Payload: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Part Number: </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IM24308/3-1F-ND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Manufacturer: </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ITT Cannon, LLC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07000"/>
                        </a:lnSpc>
                        <a:spcAft>
                          <a:spcPts val="800"/>
                        </a:spcAft>
                      </a:pP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9 Position D-Sub Plug, Male Pins Connector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07000"/>
                        </a:lnSpc>
                        <a:spcAft>
                          <a:spcPts val="800"/>
                        </a:spcAft>
                      </a:pP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From Platform:</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expected</a:t>
                      </a:r>
                      <a:r>
                        <a:rPr lang="en-U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connection</a:t>
                      </a:r>
                      <a:r>
                        <a:rPr lang="en-U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200" spc="300" dirty="0">
                          <a:effectLst/>
                          <a:latin typeface="Times New Roman" panose="02020603050405020304" pitchFamily="18" charset="0"/>
                          <a:ea typeface="Times New Roman" panose="02020603050405020304" pitchFamily="18" charset="0"/>
                          <a:cs typeface="Times New Roman" panose="02020603050405020304" pitchFamily="18" charset="0"/>
                        </a:rPr>
                        <a:t> a female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DB9</a:t>
                      </a:r>
                      <a:r>
                        <a:rPr lang="en-U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D-sub</a:t>
                      </a:r>
                      <a:r>
                        <a:rPr lang="en-U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connector</a:t>
                      </a:r>
                      <a:r>
                        <a:rPr lang="en-US" sz="1200" spc="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Pin)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4162118880"/>
                  </a:ext>
                </a:extLst>
              </a:tr>
              <a:tr h="536400">
                <a:tc>
                  <a:txBody>
                    <a:bodyPr/>
                    <a:lstStyle/>
                    <a:p>
                      <a:pPr marL="126365" marR="116840" algn="ctr">
                        <a:lnSpc>
                          <a:spcPct val="107000"/>
                        </a:lnSpc>
                        <a:spcBef>
                          <a:spcPts val="55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L="123190" marR="107315" algn="ctr">
                        <a:lnSpc>
                          <a:spcPct val="107000"/>
                        </a:lnSpc>
                        <a:spcBef>
                          <a:spcPts val="55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Power requirement from PS4-OP</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L="15875" algn="ctr">
                        <a:lnSpc>
                          <a:spcPct val="107000"/>
                        </a:lnSpc>
                        <a:spcBef>
                          <a:spcPts val="55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L="66040" algn="l">
                        <a:lnSpc>
                          <a:spcPct val="107000"/>
                        </a:lnSpc>
                        <a:spcBef>
                          <a:spcPts val="69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Peak</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(Tx mode): 7 W</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6040" algn="l">
                        <a:lnSpc>
                          <a:spcPct val="107000"/>
                        </a:lnSpc>
                        <a:spcBef>
                          <a:spcPts val="69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Standby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(Rx mode): 0.5 W</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600404614"/>
                  </a:ext>
                </a:extLst>
              </a:tr>
            </a:tbl>
          </a:graphicData>
        </a:graphic>
      </p:graphicFrame>
      <p:graphicFrame>
        <p:nvGraphicFramePr>
          <p:cNvPr id="5" name="Object 4">
            <a:extLst>
              <a:ext uri="{FF2B5EF4-FFF2-40B4-BE49-F238E27FC236}">
                <a16:creationId xmlns:a16="http://schemas.microsoft.com/office/drawing/2014/main" xmlns="" id="{AAEAC3FE-52FF-6891-50FC-34477BF5FE74}"/>
              </a:ext>
            </a:extLst>
          </p:cNvPr>
          <p:cNvGraphicFramePr>
            <a:graphicFrameLocks noChangeAspect="1"/>
          </p:cNvGraphicFramePr>
          <p:nvPr>
            <p:extLst>
              <p:ext uri="{D42A27DB-BD31-4B8C-83A1-F6EECF244321}">
                <p14:modId xmlns:p14="http://schemas.microsoft.com/office/powerpoint/2010/main" val="728505035"/>
              </p:ext>
            </p:extLst>
          </p:nvPr>
        </p:nvGraphicFramePr>
        <p:xfrm>
          <a:off x="5150855" y="121097"/>
          <a:ext cx="7569195" cy="3768829"/>
        </p:xfrm>
        <a:graphic>
          <a:graphicData uri="http://schemas.openxmlformats.org/presentationml/2006/ole">
            <mc:AlternateContent xmlns:mc="http://schemas.openxmlformats.org/markup-compatibility/2006">
              <mc:Choice xmlns:v="urn:schemas-microsoft-com:vml" Requires="v">
                <p:oleObj spid="_x0000_s1026" r:id="rId3" imgW="8927465" imgH="5040015" progId="RFFlow4">
                  <p:embed/>
                </p:oleObj>
              </mc:Choice>
              <mc:Fallback>
                <p:oleObj r:id="rId3" imgW="8927465" imgH="5040015" progId="RFFlow4">
                  <p:embed/>
                  <p:pic>
                    <p:nvPicPr>
                      <p:cNvPr id="15" name="Object 14">
                        <a:extLst>
                          <a:ext uri="{FF2B5EF4-FFF2-40B4-BE49-F238E27FC236}">
                            <a16:creationId xmlns:a16="http://schemas.microsoft.com/office/drawing/2014/main" xmlns="" id="{30C7F8B4-4DBF-6889-244D-43AF71742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855" y="121097"/>
                        <a:ext cx="7569195" cy="3768829"/>
                      </a:xfrm>
                      <a:prstGeom prst="rect">
                        <a:avLst/>
                      </a:prstGeom>
                      <a:noFill/>
                    </p:spPr>
                  </p:pic>
                </p:oleObj>
              </mc:Fallback>
            </mc:AlternateContent>
          </a:graphicData>
        </a:graphic>
      </p:graphicFrame>
      <p:sp>
        <p:nvSpPr>
          <p:cNvPr id="6" name="TextBox 5">
            <a:extLst>
              <a:ext uri="{FF2B5EF4-FFF2-40B4-BE49-F238E27FC236}">
                <a16:creationId xmlns:a16="http://schemas.microsoft.com/office/drawing/2014/main" xmlns="" id="{A31323EF-7BA6-29CB-2269-6673643397DE}"/>
              </a:ext>
            </a:extLst>
          </p:cNvPr>
          <p:cNvSpPr txBox="1"/>
          <p:nvPr/>
        </p:nvSpPr>
        <p:spPr>
          <a:xfrm>
            <a:off x="6946073" y="3785394"/>
            <a:ext cx="3610464" cy="323165"/>
          </a:xfrm>
          <a:prstGeom prst="rect">
            <a:avLst/>
          </a:prstGeom>
          <a:noFill/>
        </p:spPr>
        <p:txBody>
          <a:bodyPr wrap="square">
            <a:spAutoFit/>
          </a:bodyPr>
          <a:lstStyle/>
          <a:p>
            <a:r>
              <a:rPr lang="en-IN" sz="1500" dirty="0">
                <a:effectLst/>
                <a:latin typeface="Times New Roman" panose="02020603050405020304" pitchFamily="18" charset="0"/>
                <a:ea typeface="Calibri" panose="020F0502020204030204" pitchFamily="34" charset="0"/>
                <a:cs typeface="Times New Roman" panose="02020603050405020304" pitchFamily="18" charset="0"/>
              </a:rPr>
              <a:t>Figure: Block Diagram of the Payload</a:t>
            </a:r>
            <a:endParaRPr lang="en-IN" sz="15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4DD81C69-43EC-8B63-57B8-6F6B74ADA7F3}"/>
              </a:ext>
            </a:extLst>
          </p:cNvPr>
          <p:cNvSpPr txBox="1"/>
          <p:nvPr/>
        </p:nvSpPr>
        <p:spPr>
          <a:xfrm>
            <a:off x="609600" y="157017"/>
            <a:ext cx="6096000" cy="369332"/>
          </a:xfrm>
          <a:prstGeom prst="rect">
            <a:avLst/>
          </a:prstGeom>
          <a:noFill/>
        </p:spPr>
        <p:txBody>
          <a:bodyPr wrap="square">
            <a:spAutoFit/>
          </a:bodyPr>
          <a:lstStyle/>
          <a:p>
            <a:r>
              <a:rPr lang="en-IN" altLang="en-US" b="1" dirty="0"/>
              <a:t>Power Consumption</a:t>
            </a:r>
            <a:endParaRPr lang="en-IN" b="1" dirty="0"/>
          </a:p>
        </p:txBody>
      </p:sp>
      <p:graphicFrame>
        <p:nvGraphicFramePr>
          <p:cNvPr id="9" name="Table 8">
            <a:extLst>
              <a:ext uri="{FF2B5EF4-FFF2-40B4-BE49-F238E27FC236}">
                <a16:creationId xmlns:a16="http://schemas.microsoft.com/office/drawing/2014/main" xmlns="" id="{D79B00E8-14F3-D901-20E3-0AE8BCC57B72}"/>
              </a:ext>
            </a:extLst>
          </p:cNvPr>
          <p:cNvGraphicFramePr>
            <a:graphicFrameLocks noGrp="1"/>
          </p:cNvGraphicFramePr>
          <p:nvPr>
            <p:extLst>
              <p:ext uri="{D42A27DB-BD31-4B8C-83A1-F6EECF244321}">
                <p14:modId xmlns:p14="http://schemas.microsoft.com/office/powerpoint/2010/main" val="2540790173"/>
              </p:ext>
            </p:extLst>
          </p:nvPr>
        </p:nvGraphicFramePr>
        <p:xfrm>
          <a:off x="5773528" y="4327193"/>
          <a:ext cx="2509326" cy="1761363"/>
        </p:xfrm>
        <a:graphic>
          <a:graphicData uri="http://schemas.openxmlformats.org/drawingml/2006/table">
            <a:tbl>
              <a:tblPr firstRow="1" firstCol="1" bandRow="1"/>
              <a:tblGrid>
                <a:gridCol w="1255922">
                  <a:extLst>
                    <a:ext uri="{9D8B030D-6E8A-4147-A177-3AD203B41FA5}">
                      <a16:colId xmlns:a16="http://schemas.microsoft.com/office/drawing/2014/main" xmlns="" val="3488887548"/>
                    </a:ext>
                  </a:extLst>
                </a:gridCol>
                <a:gridCol w="1253404">
                  <a:extLst>
                    <a:ext uri="{9D8B030D-6E8A-4147-A177-3AD203B41FA5}">
                      <a16:colId xmlns:a16="http://schemas.microsoft.com/office/drawing/2014/main" xmlns="" val="377313552"/>
                    </a:ext>
                  </a:extLst>
                </a:gridCol>
              </a:tblGrid>
              <a:tr h="163432">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Pin 1</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RBLIVE</a:t>
                      </a: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438175905"/>
                  </a:ext>
                </a:extLst>
              </a:tr>
              <a:tr h="163432">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Pin 2</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NC</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651282391"/>
                  </a:ext>
                </a:extLst>
              </a:tr>
              <a:tr h="163432">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Pin 3</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NC</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2844279253"/>
                  </a:ext>
                </a:extLst>
              </a:tr>
              <a:tr h="163432">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Pin 4</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NC</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4098245921"/>
                  </a:ext>
                </a:extLst>
              </a:tr>
              <a:tr h="163432">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Pin 5</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RBRETURN</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2162934068"/>
                  </a:ext>
                </a:extLst>
              </a:tr>
              <a:tr h="163432">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Pin 6</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NC</a:t>
                      </a: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868531691"/>
                  </a:ext>
                </a:extLst>
              </a:tr>
              <a:tr h="163432">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Pin 7</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NC</a:t>
                      </a: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128470159"/>
                  </a:ext>
                </a:extLst>
              </a:tr>
              <a:tr h="163432">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Pin 8</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NC</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4246210025"/>
                  </a:ext>
                </a:extLst>
              </a:tr>
              <a:tr h="163432">
                <a:tc>
                  <a:txBody>
                    <a:bodyPr/>
                    <a:lstStyle/>
                    <a:p>
                      <a:pPr algn="ctr">
                        <a:lnSpc>
                          <a:spcPct val="107000"/>
                        </a:lnSpc>
                        <a:spcAft>
                          <a:spcPts val="80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Pin 9</a:t>
                      </a:r>
                      <a:endParaRPr lang="en-IN"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SGRP</a:t>
                      </a: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2511541955"/>
                  </a:ext>
                </a:extLst>
              </a:tr>
            </a:tbl>
          </a:graphicData>
        </a:graphic>
      </p:graphicFrame>
      <p:pic>
        <p:nvPicPr>
          <p:cNvPr id="10" name="Picture 9" descr="symbol-medium">
            <a:extLst>
              <a:ext uri="{FF2B5EF4-FFF2-40B4-BE49-F238E27FC236}">
                <a16:creationId xmlns:a16="http://schemas.microsoft.com/office/drawing/2014/main" xmlns="" id="{1997BCFF-55A3-5D66-0878-C05358A282F5}"/>
              </a:ext>
            </a:extLst>
          </p:cNvPr>
          <p:cNvPicPr>
            <a:picLocks noChangeAspect="1"/>
          </p:cNvPicPr>
          <p:nvPr/>
        </p:nvPicPr>
        <p:blipFill rotWithShape="1">
          <a:blip r:embed="rId5">
            <a:extLst>
              <a:ext uri="{28A0092B-C50C-407E-A947-70E740481C1C}">
                <a14:useLocalDpi xmlns:a14="http://schemas.microsoft.com/office/drawing/2010/main" val="0"/>
              </a:ext>
            </a:extLst>
          </a:blip>
          <a:srcRect t="12148" b="13269"/>
          <a:stretch/>
        </p:blipFill>
        <p:spPr bwMode="auto">
          <a:xfrm>
            <a:off x="8751305" y="4327193"/>
            <a:ext cx="2221827" cy="1753025"/>
          </a:xfrm>
          <a:prstGeom prst="rect">
            <a:avLst/>
          </a:prstGeom>
          <a:noFill/>
          <a:ln w="6350">
            <a:solidFill>
              <a:schemeClr val="tx1"/>
            </a:solidFill>
          </a:ln>
        </p:spPr>
      </p:pic>
      <p:sp>
        <p:nvSpPr>
          <p:cNvPr id="12" name="TextBox 11">
            <a:extLst>
              <a:ext uri="{FF2B5EF4-FFF2-40B4-BE49-F238E27FC236}">
                <a16:creationId xmlns:a16="http://schemas.microsoft.com/office/drawing/2014/main" xmlns="" id="{B7FCD882-B63D-EDE5-4483-7EA25878D115}"/>
              </a:ext>
            </a:extLst>
          </p:cNvPr>
          <p:cNvSpPr txBox="1"/>
          <p:nvPr/>
        </p:nvSpPr>
        <p:spPr>
          <a:xfrm>
            <a:off x="603430" y="3741698"/>
            <a:ext cx="4445474" cy="3139321"/>
          </a:xfrm>
          <a:prstGeom prst="rect">
            <a:avLst/>
          </a:prstGeom>
          <a:noFill/>
        </p:spPr>
        <p:txBody>
          <a:bodyPr wrap="square">
            <a:spAutoFit/>
          </a:bodyPr>
          <a:lstStyle/>
          <a:p>
            <a:r>
              <a:rPr lang="en-IN" altLang="en-US" b="1" dirty="0">
                <a:sym typeface="+mn-ea"/>
              </a:rPr>
              <a:t>RS485 - NO</a:t>
            </a:r>
            <a:endParaRPr lang="en-IN" altLang="en-US" dirty="0">
              <a:sym typeface="+mn-ea"/>
            </a:endParaRPr>
          </a:p>
          <a:p>
            <a:r>
              <a:rPr lang="en-IN" altLang="en-US" b="1" dirty="0">
                <a:sym typeface="+mn-ea"/>
              </a:rPr>
              <a:t>TC  - NO</a:t>
            </a:r>
          </a:p>
          <a:p>
            <a:r>
              <a:rPr lang="en-IN" altLang="en-US" b="1" dirty="0">
                <a:sym typeface="+mn-ea"/>
              </a:rPr>
              <a:t>RF - YES</a:t>
            </a:r>
          </a:p>
          <a:p>
            <a:r>
              <a:rPr lang="en-IN" altLang="en-US" b="1" dirty="0">
                <a:sym typeface="+mn-ea"/>
              </a:rPr>
              <a:t>Energy Storage(battery) - NO</a:t>
            </a:r>
          </a:p>
          <a:p>
            <a:pPr algn="just"/>
            <a:r>
              <a:rPr lang="en-IN" altLang="en-US" b="1" dirty="0">
                <a:sym typeface="+mn-ea"/>
              </a:rPr>
              <a:t>Duration of operation – 7 days initially to evaluate the in-orbit performance of the payload. As this is a payload meant to provide continuous global APRS transponder services to the amateur radio users, we request the authority to keep it ON till the end the POEM mission. </a:t>
            </a:r>
          </a:p>
        </p:txBody>
      </p:sp>
    </p:spTree>
    <p:extLst>
      <p:ext uri="{BB962C8B-B14F-4D97-AF65-F5344CB8AC3E}">
        <p14:creationId xmlns:p14="http://schemas.microsoft.com/office/powerpoint/2010/main" val="282480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55601"/>
            <a:ext cx="10515600" cy="635000"/>
          </a:xfrm>
        </p:spPr>
        <p:txBody>
          <a:bodyPr>
            <a:normAutofit fontScale="90000"/>
          </a:bodyPr>
          <a:lstStyle/>
          <a:p>
            <a:r>
              <a:rPr lang="en-IN" altLang="en-US" b="1" dirty="0"/>
              <a:t>Power convertor circuit diagram</a:t>
            </a:r>
            <a:r>
              <a:rPr lang="en-IN" altLang="en-US" dirty="0"/>
              <a:t/>
            </a:r>
            <a:br>
              <a:rPr lang="en-IN" altLang="en-US" dirty="0"/>
            </a:br>
            <a:endParaRPr lang="en-IN" altLang="en-US" dirty="0"/>
          </a:p>
        </p:txBody>
      </p:sp>
      <p:pic>
        <p:nvPicPr>
          <p:cNvPr id="6" name="Picture 5">
            <a:extLst>
              <a:ext uri="{FF2B5EF4-FFF2-40B4-BE49-F238E27FC236}">
                <a16:creationId xmlns:a16="http://schemas.microsoft.com/office/drawing/2014/main" xmlns="" id="{E28BF086-2C40-E89B-A576-8470F374E48F}"/>
              </a:ext>
            </a:extLst>
          </p:cNvPr>
          <p:cNvPicPr>
            <a:picLocks noChangeAspect="1"/>
          </p:cNvPicPr>
          <p:nvPr/>
        </p:nvPicPr>
        <p:blipFill>
          <a:blip r:embed="rId3"/>
          <a:stretch>
            <a:fillRect/>
          </a:stretch>
        </p:blipFill>
        <p:spPr>
          <a:xfrm>
            <a:off x="246316" y="990601"/>
            <a:ext cx="7476187" cy="4019549"/>
          </a:xfrm>
          <a:prstGeom prst="rect">
            <a:avLst/>
          </a:prstGeom>
        </p:spPr>
      </p:pic>
      <p:sp>
        <p:nvSpPr>
          <p:cNvPr id="7" name="TextBox 6">
            <a:extLst>
              <a:ext uri="{FF2B5EF4-FFF2-40B4-BE49-F238E27FC236}">
                <a16:creationId xmlns:a16="http://schemas.microsoft.com/office/drawing/2014/main" xmlns="" id="{024CFADC-5148-4BFF-124A-C7A0662B8595}"/>
              </a:ext>
            </a:extLst>
          </p:cNvPr>
          <p:cNvSpPr txBox="1"/>
          <p:nvPr/>
        </p:nvSpPr>
        <p:spPr>
          <a:xfrm>
            <a:off x="246316" y="5069287"/>
            <a:ext cx="2509326" cy="575863"/>
          </a:xfrm>
          <a:prstGeom prst="rect">
            <a:avLst/>
          </a:prstGeom>
          <a:noFill/>
        </p:spPr>
        <p:txBody>
          <a:bodyPr wrap="square">
            <a:spAutoFit/>
          </a:bodyPr>
          <a:lstStyle/>
          <a:p>
            <a:pPr algn="just">
              <a:lnSpc>
                <a:spcPct val="107000"/>
              </a:lnSpc>
              <a:spcAft>
                <a:spcPts val="800"/>
              </a:spcAft>
            </a:pPr>
            <a:r>
              <a:rPr lang="en-GB" sz="1200" b="1" dirty="0">
                <a:effectLst/>
                <a:latin typeface="Arial" panose="020B0604020202020204" pitchFamily="34" charset="0"/>
                <a:ea typeface="Times New Roman" panose="02020603050405020304" pitchFamily="18" charset="0"/>
              </a:rPr>
              <a:t>Vin   </a:t>
            </a:r>
            <a:r>
              <a:rPr lang="en-GB" sz="1200" b="1" dirty="0">
                <a:effectLst/>
                <a:latin typeface="Arial" panose="020B0604020202020204" pitchFamily="34" charset="0"/>
                <a:ea typeface="Times New Roman" panose="02020603050405020304" pitchFamily="18" charset="0"/>
                <a:sym typeface="Wingdings" panose="05000000000000000000" pitchFamily="2" charset="2"/>
              </a:rPr>
              <a:t></a:t>
            </a:r>
            <a:r>
              <a:rPr lang="en-GB" sz="1200" b="1" dirty="0">
                <a:effectLst/>
                <a:latin typeface="Arial" panose="020B0604020202020204" pitchFamily="34" charset="0"/>
                <a:ea typeface="Times New Roman" panose="02020603050405020304" pitchFamily="18" charset="0"/>
              </a:rPr>
              <a:t>PIN 1 of DB 9 connector</a:t>
            </a:r>
            <a:endParaRPr lang="en-IN" sz="1200" b="1" dirty="0">
              <a:effectLst/>
              <a:latin typeface="Arial" panose="020B0604020202020204" pitchFamily="34" charset="0"/>
              <a:ea typeface="Times New Roman" panose="02020603050405020304" pitchFamily="18" charset="0"/>
            </a:endParaRPr>
          </a:p>
          <a:p>
            <a:pPr algn="just">
              <a:lnSpc>
                <a:spcPct val="107000"/>
              </a:lnSpc>
              <a:spcAft>
                <a:spcPts val="800"/>
              </a:spcAft>
            </a:pPr>
            <a:r>
              <a:rPr lang="en-GB" sz="1200" b="1" dirty="0">
                <a:effectLst/>
                <a:latin typeface="Arial" panose="020B0604020202020204" pitchFamily="34" charset="0"/>
                <a:ea typeface="Times New Roman" panose="02020603050405020304" pitchFamily="18" charset="0"/>
              </a:rPr>
              <a:t>GND </a:t>
            </a:r>
            <a:r>
              <a:rPr lang="en-GB" sz="1200" b="1" dirty="0">
                <a:effectLst/>
                <a:latin typeface="Arial" panose="020B0604020202020204" pitchFamily="34" charset="0"/>
                <a:ea typeface="Times New Roman" panose="02020603050405020304" pitchFamily="18" charset="0"/>
                <a:sym typeface="Wingdings" panose="05000000000000000000" pitchFamily="2" charset="2"/>
              </a:rPr>
              <a:t></a:t>
            </a:r>
            <a:r>
              <a:rPr lang="en-GB" sz="1200" b="1" dirty="0">
                <a:effectLst/>
                <a:latin typeface="Arial" panose="020B0604020202020204" pitchFamily="34" charset="0"/>
                <a:ea typeface="Times New Roman" panose="02020603050405020304" pitchFamily="18" charset="0"/>
              </a:rPr>
              <a:t>PIN 5 of DB 9 connector</a:t>
            </a:r>
            <a:endParaRPr lang="en-IN" sz="1200" b="1" dirty="0">
              <a:effectLst/>
              <a:latin typeface="Arial" panose="020B0604020202020204" pitchFamily="34" charset="0"/>
              <a:ea typeface="Times New Roman" panose="02020603050405020304" pitchFamily="18" charset="0"/>
            </a:endParaRPr>
          </a:p>
        </p:txBody>
      </p:sp>
      <p:graphicFrame>
        <p:nvGraphicFramePr>
          <p:cNvPr id="8" name="Object 7">
            <a:extLst>
              <a:ext uri="{FF2B5EF4-FFF2-40B4-BE49-F238E27FC236}">
                <a16:creationId xmlns:a16="http://schemas.microsoft.com/office/drawing/2014/main" xmlns="" id="{FF156EB4-9C7D-44E9-784D-6A4072921DFD}"/>
              </a:ext>
            </a:extLst>
          </p:cNvPr>
          <p:cNvGraphicFramePr>
            <a:graphicFrameLocks noChangeAspect="1"/>
          </p:cNvGraphicFramePr>
          <p:nvPr>
            <p:extLst>
              <p:ext uri="{D42A27DB-BD31-4B8C-83A1-F6EECF244321}">
                <p14:modId xmlns:p14="http://schemas.microsoft.com/office/powerpoint/2010/main" val="1229955727"/>
              </p:ext>
            </p:extLst>
          </p:nvPr>
        </p:nvGraphicFramePr>
        <p:xfrm>
          <a:off x="7917682" y="1093866"/>
          <a:ext cx="4274318" cy="1535034"/>
        </p:xfrm>
        <a:graphic>
          <a:graphicData uri="http://schemas.openxmlformats.org/presentationml/2006/ole">
            <mc:AlternateContent xmlns:mc="http://schemas.openxmlformats.org/markup-compatibility/2006">
              <mc:Choice xmlns:v="urn:schemas-microsoft-com:vml" Requires="v">
                <p:oleObj spid="_x0000_s2050" r:id="rId4" imgW="7204320" imgH="2586960" progId="">
                  <p:embed/>
                </p:oleObj>
              </mc:Choice>
              <mc:Fallback>
                <p:oleObj r:id="rId4" imgW="7204320" imgH="2586960" progId="">
                  <p:embed/>
                  <p:pic>
                    <p:nvPicPr>
                      <p:cNvPr id="12" name="Object 11">
                        <a:extLst>
                          <a:ext uri="{FF2B5EF4-FFF2-40B4-BE49-F238E27FC236}">
                            <a16:creationId xmlns:a16="http://schemas.microsoft.com/office/drawing/2014/main" xmlns="" id="{44506858-B32A-0CB9-B51A-9B7C04AE3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7682" y="1093866"/>
                        <a:ext cx="4274318" cy="1535034"/>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xmlns="" id="{937B1217-BEBB-9FEF-2E68-FDEEA0D7F5AF}"/>
              </a:ext>
            </a:extLst>
          </p:cNvPr>
          <p:cNvSpPr txBox="1"/>
          <p:nvPr/>
        </p:nvSpPr>
        <p:spPr>
          <a:xfrm>
            <a:off x="8604299" y="4458131"/>
            <a:ext cx="2638916" cy="303929"/>
          </a:xfrm>
          <a:prstGeom prst="rect">
            <a:avLst/>
          </a:prstGeom>
          <a:noFill/>
        </p:spPr>
        <p:txBody>
          <a:bodyPr wrap="square">
            <a:spAutoFit/>
          </a:bodyPr>
          <a:lstStyle/>
          <a:p>
            <a:pPr algn="ctr">
              <a:lnSpc>
                <a:spcPct val="115000"/>
              </a:lnSpc>
              <a:spcAft>
                <a:spcPts val="700"/>
              </a:spcAft>
            </a:pPr>
            <a:r>
              <a:rPr lang="en-IN" sz="1300" kern="100" dirty="0">
                <a:effectLst/>
                <a:latin typeface="Times New Roman" panose="02020603050405020304" pitchFamily="18" charset="0"/>
                <a:ea typeface="NSimSun" panose="02010609030101010101" pitchFamily="49" charset="-122"/>
                <a:cs typeface="Times New Roman" panose="02020603050405020304" pitchFamily="18" charset="0"/>
              </a:rPr>
              <a:t>Figure: Interface with Power</a:t>
            </a:r>
          </a:p>
        </p:txBody>
      </p:sp>
      <p:graphicFrame>
        <p:nvGraphicFramePr>
          <p:cNvPr id="10" name="Object 9">
            <a:extLst>
              <a:ext uri="{FF2B5EF4-FFF2-40B4-BE49-F238E27FC236}">
                <a16:creationId xmlns:a16="http://schemas.microsoft.com/office/drawing/2014/main" xmlns="" id="{EEA3BC0B-AB08-2503-CF69-1D8B18FD8B7F}"/>
              </a:ext>
            </a:extLst>
          </p:cNvPr>
          <p:cNvGraphicFramePr>
            <a:graphicFrameLocks noChangeAspect="1"/>
          </p:cNvGraphicFramePr>
          <p:nvPr>
            <p:extLst>
              <p:ext uri="{D42A27DB-BD31-4B8C-83A1-F6EECF244321}">
                <p14:modId xmlns:p14="http://schemas.microsoft.com/office/powerpoint/2010/main" val="1421862577"/>
              </p:ext>
            </p:extLst>
          </p:nvPr>
        </p:nvGraphicFramePr>
        <p:xfrm>
          <a:off x="8685822" y="3166387"/>
          <a:ext cx="2557393" cy="1291744"/>
        </p:xfrm>
        <a:graphic>
          <a:graphicData uri="http://schemas.openxmlformats.org/presentationml/2006/ole">
            <mc:AlternateContent xmlns:mc="http://schemas.openxmlformats.org/markup-compatibility/2006">
              <mc:Choice xmlns:v="urn:schemas-microsoft-com:vml" Requires="v">
                <p:oleObj spid="_x0000_s2051" r:id="rId6" imgW="3458160" imgH="1868760" progId="">
                  <p:embed/>
                </p:oleObj>
              </mc:Choice>
              <mc:Fallback>
                <p:oleObj r:id="rId6" imgW="3458160" imgH="1868760" progId="">
                  <p:embed/>
                  <p:pic>
                    <p:nvPicPr>
                      <p:cNvPr id="15" name="Object 14">
                        <a:extLst>
                          <a:ext uri="{FF2B5EF4-FFF2-40B4-BE49-F238E27FC236}">
                            <a16:creationId xmlns:a16="http://schemas.microsoft.com/office/drawing/2014/main" xmlns="" id="{53D5E769-9174-5D58-CD72-44CD010274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5822" y="3166387"/>
                        <a:ext cx="2557393" cy="1291744"/>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xmlns="" id="{7A060CE8-409E-17D9-BA58-58BF85BF389A}"/>
              </a:ext>
            </a:extLst>
          </p:cNvPr>
          <p:cNvSpPr txBox="1"/>
          <p:nvPr/>
        </p:nvSpPr>
        <p:spPr>
          <a:xfrm>
            <a:off x="8585249" y="2580171"/>
            <a:ext cx="2862606" cy="292388"/>
          </a:xfrm>
          <a:prstGeom prst="rect">
            <a:avLst/>
          </a:prstGeom>
          <a:noFill/>
        </p:spPr>
        <p:txBody>
          <a:bodyPr wrap="square">
            <a:spAutoFit/>
          </a:bodyPr>
          <a:lstStyle/>
          <a:p>
            <a:r>
              <a:rPr lang="en-GB" sz="1300" dirty="0">
                <a:effectLst/>
                <a:latin typeface="Times New Roman" panose="02020603050405020304" pitchFamily="18" charset="0"/>
                <a:ea typeface="Times New Roman" panose="02020603050405020304" pitchFamily="18" charset="0"/>
                <a:cs typeface="Times New Roman" panose="02020603050405020304" pitchFamily="18" charset="0"/>
              </a:rPr>
              <a:t>Figure: Interface with OBC of PSLV </a:t>
            </a:r>
            <a:endParaRPr lang="en-IN" sz="13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EC6297D8-6579-C551-A3E3-61D6488E2F2B}"/>
              </a:ext>
            </a:extLst>
          </p:cNvPr>
          <p:cNvSpPr txBox="1"/>
          <p:nvPr/>
        </p:nvSpPr>
        <p:spPr>
          <a:xfrm>
            <a:off x="246315" y="5791200"/>
            <a:ext cx="7116509" cy="369332"/>
          </a:xfrm>
          <a:prstGeom prst="rect">
            <a:avLst/>
          </a:prstGeom>
          <a:noFill/>
        </p:spPr>
        <p:txBody>
          <a:bodyPr wrap="square" rtlCol="0">
            <a:spAutoFit/>
          </a:bodyPr>
          <a:lstStyle/>
          <a:p>
            <a:r>
              <a:rPr lang="en-IN" b="1" dirty="0"/>
              <a:t>NOTE:  No on-board energy/cells/batteries are used in the payload</a:t>
            </a:r>
            <a:r>
              <a:rPr lang="en-IN" dirty="0"/>
              <a:t>.</a:t>
            </a:r>
          </a:p>
        </p:txBody>
      </p:sp>
      <p:sp>
        <p:nvSpPr>
          <p:cNvPr id="13" name="TextBox 12">
            <a:extLst>
              <a:ext uri="{FF2B5EF4-FFF2-40B4-BE49-F238E27FC236}">
                <a16:creationId xmlns:a16="http://schemas.microsoft.com/office/drawing/2014/main" xmlns="" id="{F0619548-6758-E7A9-6CEB-6C52A72679C1}"/>
              </a:ext>
            </a:extLst>
          </p:cNvPr>
          <p:cNvSpPr txBox="1"/>
          <p:nvPr/>
        </p:nvSpPr>
        <p:spPr>
          <a:xfrm>
            <a:off x="2755642" y="5172552"/>
            <a:ext cx="5695950" cy="369332"/>
          </a:xfrm>
          <a:prstGeom prst="rect">
            <a:avLst/>
          </a:prstGeom>
          <a:noFill/>
        </p:spPr>
        <p:txBody>
          <a:bodyPr wrap="square" rtlCol="0">
            <a:spAutoFit/>
          </a:bodyPr>
          <a:lstStyle/>
          <a:p>
            <a:r>
              <a:rPr lang="en-IN" dirty="0"/>
              <a:t>Source: </a:t>
            </a:r>
            <a:r>
              <a:rPr lang="en-IN" dirty="0">
                <a:hlinkClick r:id="rId8"/>
              </a:rPr>
              <a:t>https://www.ti.com/lit/ug/snvu680/snvu680.pdf</a:t>
            </a:r>
            <a:r>
              <a:rPr lang="en-IN" dirty="0"/>
              <a:t> </a:t>
            </a:r>
          </a:p>
        </p:txBody>
      </p:sp>
      <p:sp>
        <p:nvSpPr>
          <p:cNvPr id="15" name="TextBox 14">
            <a:extLst>
              <a:ext uri="{FF2B5EF4-FFF2-40B4-BE49-F238E27FC236}">
                <a16:creationId xmlns:a16="http://schemas.microsoft.com/office/drawing/2014/main" xmlns="" id="{B01CED59-D3F6-9123-2DA8-C091FA595C1B}"/>
              </a:ext>
            </a:extLst>
          </p:cNvPr>
          <p:cNvSpPr txBox="1"/>
          <p:nvPr/>
        </p:nvSpPr>
        <p:spPr>
          <a:xfrm>
            <a:off x="0" y="6103034"/>
            <a:ext cx="6129336" cy="646331"/>
          </a:xfrm>
          <a:prstGeom prst="rect">
            <a:avLst/>
          </a:prstGeom>
          <a:noFill/>
        </p:spPr>
        <p:txBody>
          <a:bodyPr wrap="square">
            <a:spAutoFit/>
          </a:bodyPr>
          <a:lstStyle/>
          <a:p>
            <a:pPr algn="ctr"/>
            <a:r>
              <a:rPr lang="en-IN" sz="1800" b="1" dirty="0"/>
              <a:t>TM/TC and other parameters are communicated with the payload using APRS packets over payload frequencies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1B7EA57-F73C-C07D-3872-8902202D48EA}"/>
              </a:ext>
            </a:extLst>
          </p:cNvPr>
          <p:cNvSpPr txBox="1"/>
          <p:nvPr/>
        </p:nvSpPr>
        <p:spPr>
          <a:xfrm>
            <a:off x="244044" y="543105"/>
            <a:ext cx="11214531" cy="5632311"/>
          </a:xfrm>
          <a:prstGeom prst="rect">
            <a:avLst/>
          </a:prstGeom>
          <a:noFill/>
        </p:spPr>
        <p:txBody>
          <a:bodyPr wrap="square">
            <a:spAutoFit/>
          </a:bodyPr>
          <a:lstStyle/>
          <a:p>
            <a:pPr marL="742950" lvl="1" indent="-285750">
              <a:buFont typeface="Arial" panose="020B0604020202020204" pitchFamily="34" charset="0"/>
              <a:buChar char="•"/>
            </a:pPr>
            <a:r>
              <a:rPr lang="en-IN" altLang="en-US" sz="1800" b="1" dirty="0"/>
              <a:t>Galvanic Isolation:</a:t>
            </a:r>
          </a:p>
          <a:p>
            <a:pPr lvl="1"/>
            <a:endParaRPr lang="en-IN" altLang="en-US" b="1" dirty="0"/>
          </a:p>
          <a:p>
            <a:pPr lvl="1"/>
            <a:r>
              <a:rPr lang="en-IN" altLang="en-US" dirty="0"/>
              <a:t>We have used an isolated DC/DC Converter with short circuit protection and EMI filter. </a:t>
            </a:r>
          </a:p>
          <a:p>
            <a:pPr lvl="1"/>
            <a:endParaRPr lang="en-IN" altLang="en-US" sz="1800" dirty="0"/>
          </a:p>
          <a:p>
            <a:pPr lvl="1"/>
            <a:r>
              <a:rPr lang="en-US" dirty="0"/>
              <a:t>The </a:t>
            </a:r>
            <a:r>
              <a:rPr lang="en-IN" dirty="0"/>
              <a:t>LM25184-Q1 42-VIN PSR Flyback DC/DC Converter</a:t>
            </a:r>
            <a:r>
              <a:rPr lang="en-US" dirty="0"/>
              <a:t> provides functional grade isolation to 1500 V DC. [1]</a:t>
            </a:r>
          </a:p>
          <a:p>
            <a:pPr lvl="1"/>
            <a:endParaRPr lang="en-IN" altLang="en-US" sz="1800" dirty="0"/>
          </a:p>
          <a:p>
            <a:pPr marL="742950" lvl="1" indent="-285750">
              <a:buFont typeface="Arial" panose="020B0604020202020204" pitchFamily="34" charset="0"/>
              <a:buChar char="•"/>
            </a:pPr>
            <a:r>
              <a:rPr lang="en-IN" altLang="en-US" sz="1800" b="1" dirty="0"/>
              <a:t>Short Circuit Protection: Over Current Protection triggers at 4.1 A. </a:t>
            </a:r>
          </a:p>
          <a:p>
            <a:pPr lvl="1" algn="just"/>
            <a:r>
              <a:rPr lang="en-US" dirty="0"/>
              <a:t>In case of an overcurrent condition on the isolated output or outputs, the output voltage drops lower than the regulation level since the maximum power delivered is limited by the peak current capability on the primary side. The peak primary current is maintained at 4.1 A (plus an amount related to the 100-ns propagation delay of the current limit comparator) until the output decreases to the secondary diode voltage drop to impact the reflected signal on the primary side. At this point, the LM25184-Q1 assumes the output cannot be recovered and re-calibrates its switching frequency to 9 kHz until the overload condition is removed. </a:t>
            </a:r>
            <a:r>
              <a:rPr lang="en-US" b="1" dirty="0"/>
              <a:t>The LM25184-Q1 responds with similar behavior to an output short circuit condition. </a:t>
            </a:r>
            <a:r>
              <a:rPr lang="en-US" dirty="0"/>
              <a:t>[2]</a:t>
            </a:r>
          </a:p>
          <a:p>
            <a:pPr lvl="1" algn="just"/>
            <a:endParaRPr lang="en-IN" altLang="en-US" sz="1800" dirty="0"/>
          </a:p>
          <a:p>
            <a:pPr marL="742950" lvl="1" indent="-285750">
              <a:buFont typeface="Arial" panose="020B0604020202020204" pitchFamily="34" charset="0"/>
              <a:buChar char="•"/>
            </a:pPr>
            <a:r>
              <a:rPr lang="en-IN" altLang="en-US" sz="1800" b="1" dirty="0"/>
              <a:t>Inrush current measurement </a:t>
            </a:r>
            <a:r>
              <a:rPr lang="en-IN" altLang="en-US" sz="1800" dirty="0"/>
              <a:t>– Will be updated later</a:t>
            </a:r>
          </a:p>
          <a:p>
            <a:pPr marL="742950" lvl="1" indent="-285750">
              <a:buFont typeface="Arial" panose="020B0604020202020204" pitchFamily="34" charset="0"/>
              <a:buChar char="•"/>
            </a:pPr>
            <a:endParaRPr lang="en-IN" altLang="en-US" dirty="0"/>
          </a:p>
          <a:p>
            <a:pPr marL="742950" lvl="1" indent="-285750">
              <a:buFont typeface="Arial" panose="020B0604020202020204" pitchFamily="34" charset="0"/>
              <a:buChar char="•"/>
            </a:pPr>
            <a:r>
              <a:rPr lang="en-IN" altLang="en-US" sz="1800" b="1" dirty="0"/>
              <a:t>Pre EMI/EMC checks done if any </a:t>
            </a:r>
            <a:r>
              <a:rPr lang="en-IN" altLang="en-US" sz="1800" dirty="0"/>
              <a:t>– Only Bench test and Functionality test completed.</a:t>
            </a:r>
            <a:endParaRPr lang="en-IN" altLang="en-US" dirty="0"/>
          </a:p>
          <a:p>
            <a:pPr marL="742950" lvl="1" indent="-285750">
              <a:buFont typeface="Arial" panose="020B0604020202020204" pitchFamily="34" charset="0"/>
              <a:buChar char="•"/>
            </a:pPr>
            <a:endParaRPr lang="en-IN" altLang="en-US" sz="1800" dirty="0"/>
          </a:p>
          <a:p>
            <a:pPr marL="742950" lvl="1" indent="-285750">
              <a:buFont typeface="Arial" panose="020B0604020202020204" pitchFamily="34" charset="0"/>
              <a:buChar char="•"/>
            </a:pPr>
            <a:r>
              <a:rPr lang="en-IN" altLang="en-US" sz="1800" b="1" dirty="0"/>
              <a:t>Ensure electrolytic capacitors are not used </a:t>
            </a:r>
            <a:r>
              <a:rPr lang="en-IN" altLang="en-US" sz="1800" dirty="0"/>
              <a:t>– No electrolytic capacitors are used.</a:t>
            </a:r>
          </a:p>
        </p:txBody>
      </p:sp>
      <p:sp>
        <p:nvSpPr>
          <p:cNvPr id="4" name="TextBox 3">
            <a:extLst>
              <a:ext uri="{FF2B5EF4-FFF2-40B4-BE49-F238E27FC236}">
                <a16:creationId xmlns:a16="http://schemas.microsoft.com/office/drawing/2014/main" xmlns="" id="{ADAD9777-5A9E-87CD-FC8A-E45700350E30}"/>
              </a:ext>
            </a:extLst>
          </p:cNvPr>
          <p:cNvSpPr txBox="1"/>
          <p:nvPr/>
        </p:nvSpPr>
        <p:spPr>
          <a:xfrm>
            <a:off x="704849" y="6175416"/>
            <a:ext cx="10391775" cy="646331"/>
          </a:xfrm>
          <a:prstGeom prst="rect">
            <a:avLst/>
          </a:prstGeom>
          <a:noFill/>
        </p:spPr>
        <p:txBody>
          <a:bodyPr wrap="square" rtlCol="0">
            <a:spAutoFit/>
          </a:bodyPr>
          <a:lstStyle/>
          <a:p>
            <a:r>
              <a:rPr lang="en-IN" dirty="0"/>
              <a:t>[1]</a:t>
            </a:r>
            <a:r>
              <a:rPr lang="en-IN" dirty="0">
                <a:hlinkClick r:id="rId2"/>
              </a:rPr>
              <a:t>https://www.ti.com/lit/ug/snvu680/snvu680.pdf</a:t>
            </a:r>
            <a:r>
              <a:rPr lang="en-IN" dirty="0"/>
              <a:t> –Datasheet of the DC- DC Converter</a:t>
            </a:r>
          </a:p>
          <a:p>
            <a:r>
              <a:rPr lang="en-IN" dirty="0"/>
              <a:t>[2] </a:t>
            </a:r>
            <a:r>
              <a:rPr lang="en-IN" dirty="0">
                <a:hlinkClick r:id="rId3"/>
              </a:rPr>
              <a:t>https://www.ti.com/lit/gpn/lm25184-q1</a:t>
            </a:r>
            <a:r>
              <a:rPr lang="en-IN" dirty="0"/>
              <a:t> - Datasheet of the IC used in the DC-DC Converter</a:t>
            </a:r>
          </a:p>
        </p:txBody>
      </p:sp>
    </p:spTree>
    <p:extLst>
      <p:ext uri="{BB962C8B-B14F-4D97-AF65-F5344CB8AC3E}">
        <p14:creationId xmlns:p14="http://schemas.microsoft.com/office/powerpoint/2010/main" val="24368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t>RS485 </a:t>
            </a:r>
            <a:r>
              <a:rPr lang="en-IN" altLang="en-US" b="1" dirty="0"/>
              <a:t>circuit </a:t>
            </a:r>
            <a:r>
              <a:rPr lang="en-IN" altLang="en-US" dirty="0"/>
              <a:t>and </a:t>
            </a:r>
            <a:r>
              <a:rPr lang="en-IN" altLang="en-US" b="1" dirty="0"/>
              <a:t>highlights </a:t>
            </a:r>
            <a:r>
              <a:rPr lang="en-IN" altLang="en-US" dirty="0"/>
              <a:t>of test done at VSSC (18th-22nd March24 or IN-SPACe)</a:t>
            </a:r>
          </a:p>
        </p:txBody>
      </p:sp>
      <p:sp>
        <p:nvSpPr>
          <p:cNvPr id="3" name="Content Placeholder 2"/>
          <p:cNvSpPr>
            <a:spLocks noGrp="1"/>
          </p:cNvSpPr>
          <p:nvPr>
            <p:ph idx="1"/>
          </p:nvPr>
        </p:nvSpPr>
        <p:spPr/>
        <p:txBody>
          <a:bodyPr/>
          <a:lstStyle/>
          <a:p>
            <a:r>
              <a:rPr lang="en-IN" altLang="en-US" dirty="0"/>
              <a:t>The Payload does not have any RS485 circuit.</a:t>
            </a:r>
          </a:p>
          <a:p>
            <a:r>
              <a:rPr lang="en-IN" altLang="en-US" dirty="0"/>
              <a:t>The testing at VSSC is yet to be done.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976" y="212725"/>
            <a:ext cx="10515600" cy="1325563"/>
          </a:xfrm>
        </p:spPr>
        <p:txBody>
          <a:bodyPr>
            <a:normAutofit/>
          </a:bodyPr>
          <a:lstStyle/>
          <a:p>
            <a:r>
              <a:rPr lang="en-IN" altLang="en-US" dirty="0"/>
              <a:t>RF details if any or details of analog/digital channel interface</a:t>
            </a:r>
          </a:p>
        </p:txBody>
      </p:sp>
      <p:graphicFrame>
        <p:nvGraphicFramePr>
          <p:cNvPr id="4" name="Table 3">
            <a:extLst>
              <a:ext uri="{FF2B5EF4-FFF2-40B4-BE49-F238E27FC236}">
                <a16:creationId xmlns:a16="http://schemas.microsoft.com/office/drawing/2014/main" xmlns="" id="{2AD298A9-D0BA-2864-0494-8E5665CA478E}"/>
              </a:ext>
            </a:extLst>
          </p:cNvPr>
          <p:cNvGraphicFramePr>
            <a:graphicFrameLocks noGrp="1"/>
          </p:cNvGraphicFramePr>
          <p:nvPr>
            <p:extLst>
              <p:ext uri="{D42A27DB-BD31-4B8C-83A1-F6EECF244321}">
                <p14:modId xmlns:p14="http://schemas.microsoft.com/office/powerpoint/2010/main" val="316912459"/>
              </p:ext>
            </p:extLst>
          </p:nvPr>
        </p:nvGraphicFramePr>
        <p:xfrm>
          <a:off x="1291776" y="2081213"/>
          <a:ext cx="4953000" cy="4916416"/>
        </p:xfrm>
        <a:graphic>
          <a:graphicData uri="http://schemas.openxmlformats.org/drawingml/2006/table">
            <a:tbl>
              <a:tblPr firstRow="1" firstCol="1" bandRow="1"/>
              <a:tblGrid>
                <a:gridCol w="1868165">
                  <a:extLst>
                    <a:ext uri="{9D8B030D-6E8A-4147-A177-3AD203B41FA5}">
                      <a16:colId xmlns:a16="http://schemas.microsoft.com/office/drawing/2014/main" xmlns="" val="2179564640"/>
                    </a:ext>
                  </a:extLst>
                </a:gridCol>
                <a:gridCol w="564836">
                  <a:extLst>
                    <a:ext uri="{9D8B030D-6E8A-4147-A177-3AD203B41FA5}">
                      <a16:colId xmlns:a16="http://schemas.microsoft.com/office/drawing/2014/main" xmlns="" val="1518690546"/>
                    </a:ext>
                  </a:extLst>
                </a:gridCol>
                <a:gridCol w="2519999">
                  <a:extLst>
                    <a:ext uri="{9D8B030D-6E8A-4147-A177-3AD203B41FA5}">
                      <a16:colId xmlns:a16="http://schemas.microsoft.com/office/drawing/2014/main" xmlns="" val="2007003538"/>
                    </a:ext>
                  </a:extLst>
                </a:gridCol>
              </a:tblGrid>
              <a:tr h="295449">
                <a:tc>
                  <a:txBody>
                    <a:bodyPr/>
                    <a:lstStyle/>
                    <a:p>
                      <a:pPr algn="ctr">
                        <a:lnSpc>
                          <a:spcPct val="150000"/>
                        </a:lnSpc>
                      </a:pPr>
                      <a:r>
                        <a:rPr lang="en-IN" sz="1200" b="1" kern="100" dirty="0">
                          <a:effectLst/>
                          <a:latin typeface="Times New Roman" panose="02020603050405020304" pitchFamily="18" charset="0"/>
                          <a:ea typeface="NSimSun" panose="02010609030101010101" pitchFamily="49" charset="-122"/>
                          <a:cs typeface="Times New Roman" panose="02020603050405020304" pitchFamily="18" charset="0"/>
                        </a:rPr>
                        <a:t> Parameters</a:t>
                      </a:r>
                      <a:endParaRPr lang="en-IN" sz="12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b="1" kern="100">
                          <a:effectLst/>
                          <a:latin typeface="Times New Roman" panose="02020603050405020304" pitchFamily="18" charset="0"/>
                          <a:ea typeface="NSimSun" panose="02010609030101010101" pitchFamily="49" charset="-122"/>
                          <a:cs typeface="Times New Roman" panose="02020603050405020304" pitchFamily="18" charset="0"/>
                        </a:rPr>
                        <a:t>Units</a:t>
                      </a:r>
                      <a:endParaRPr lang="en-IN" sz="12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b="1" kern="100" dirty="0">
                          <a:effectLst/>
                          <a:latin typeface="Times New Roman" panose="02020603050405020304" pitchFamily="18" charset="0"/>
                          <a:ea typeface="NSimSun" panose="02010609030101010101" pitchFamily="49" charset="-122"/>
                          <a:cs typeface="Times New Roman" panose="02020603050405020304" pitchFamily="18" charset="0"/>
                        </a:rPr>
                        <a:t>Values</a:t>
                      </a:r>
                      <a:endParaRPr lang="en-IN" sz="12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2725497862"/>
                  </a:ext>
                </a:extLst>
              </a:tr>
              <a:tr h="550735">
                <a:tc>
                  <a:txBody>
                    <a:bodyPr/>
                    <a:lstStyle/>
                    <a:p>
                      <a:pPr algn="ctr">
                        <a:lnSpc>
                          <a:spcPct val="150000"/>
                        </a:lnSpc>
                      </a:pPr>
                      <a:r>
                        <a:rPr lang="en-IN" sz="1200" kern="100" dirty="0">
                          <a:effectLst/>
                          <a:latin typeface="Times New Roman" panose="02020603050405020304" pitchFamily="18" charset="0"/>
                          <a:ea typeface="NSimSun" panose="02010609030101010101" pitchFamily="49" charset="-122"/>
                          <a:cs typeface="Times New Roman" panose="02020603050405020304" pitchFamily="18" charset="0"/>
                        </a:rPr>
                        <a:t>Parameters to be measured</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a:lnSpc>
                          <a:spcPct val="150000"/>
                        </a:lnSpc>
                      </a:pPr>
                      <a:r>
                        <a:rPr lang="en-IN" sz="1200" kern="100" dirty="0">
                          <a:effectLst/>
                          <a:latin typeface="Times New Roman" panose="02020603050405020304" pitchFamily="18" charset="0"/>
                          <a:ea typeface="NSimSun" panose="02010609030101010101" pitchFamily="49" charset="-122"/>
                          <a:cs typeface="Times New Roman" panose="02020603050405020304" pitchFamily="18" charset="0"/>
                        </a:rPr>
                        <a:t>NA (Power (28V to 42V) with ON/OFF capability with ON/OFF status TM)</a:t>
                      </a:r>
                      <a:r>
                        <a:rPr lang="en-IN" sz="1200" b="1" kern="100" dirty="0">
                          <a:effectLst/>
                          <a:latin typeface="Times New Roman" panose="02020603050405020304" pitchFamily="18" charset="0"/>
                          <a:ea typeface="NSimSun" panose="02010609030101010101" pitchFamily="49" charset="-122"/>
                          <a:cs typeface="Times New Roman" panose="02020603050405020304" pitchFamily="18" charset="0"/>
                        </a:rPr>
                        <a:t> </a:t>
                      </a:r>
                      <a:endParaRPr lang="en-IN" sz="1200" kern="100" dirty="0">
                        <a:effectLst/>
                        <a:latin typeface="Times New Roman" panose="02020603050405020304" pitchFamily="18" charset="0"/>
                        <a:ea typeface="NSimSun" panose="02010609030101010101" pitchFamily="49" charset="-122"/>
                        <a:cs typeface="Times New Roman" panose="02020603050405020304" pitchFamily="18" charset="0"/>
                      </a:endParaRPr>
                    </a:p>
                    <a:p>
                      <a:pPr algn="ctr">
                        <a:lnSpc>
                          <a:spcPct val="150000"/>
                        </a:lnSpc>
                      </a:pPr>
                      <a:r>
                        <a:rPr lang="en-IN" sz="1200" kern="100" dirty="0">
                          <a:effectLst/>
                          <a:latin typeface="Times New Roman" panose="02020603050405020304" pitchFamily="18" charset="0"/>
                          <a:ea typeface="NSimSun" panose="02010609030101010101" pitchFamily="49" charset="-122"/>
                          <a:cs typeface="Times New Roman" panose="02020603050405020304" pitchFamily="18" charset="0"/>
                        </a:rPr>
                        <a:t>TM/TC and other parameters are communicated with the payload using APRS packets over payload frequencies) </a:t>
                      </a:r>
                    </a:p>
                    <a:p>
                      <a:pPr algn="ctr">
                        <a:lnSpc>
                          <a:spcPct val="150000"/>
                        </a:lnSpc>
                      </a:pPr>
                      <a:r>
                        <a:rPr lang="en-IN" sz="1200" b="1" kern="100" dirty="0">
                          <a:effectLst/>
                          <a:latin typeface="Times New Roman" panose="02020603050405020304" pitchFamily="18" charset="0"/>
                          <a:ea typeface="NSimSun" panose="02010609030101010101" pitchFamily="49" charset="-122"/>
                          <a:cs typeface="Times New Roman" panose="02020603050405020304" pitchFamily="18" charset="0"/>
                        </a:rPr>
                        <a:t>Data Rate: 1200 bps</a:t>
                      </a:r>
                      <a:endParaRPr lang="en-IN" sz="12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4178483829"/>
                  </a:ext>
                </a:extLst>
              </a:tr>
              <a:tr h="295449">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TM/TC</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dirty="0">
                          <a:effectLst/>
                          <a:latin typeface="Times New Roman" panose="02020603050405020304" pitchFamily="18" charset="0"/>
                          <a:ea typeface="NSimSun" panose="02010609030101010101" pitchFamily="49" charset="-122"/>
                          <a:cs typeface="Times New Roman" panose="02020603050405020304" pitchFamily="18" charset="0"/>
                        </a:rPr>
                        <a:t>-</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IN"/>
                    </a:p>
                  </a:txBody>
                  <a:tcPr/>
                </a:tc>
                <a:extLst>
                  <a:ext uri="{0D108BD9-81ED-4DB2-BD59-A6C34878D82A}">
                    <a16:rowId xmlns:a16="http://schemas.microsoft.com/office/drawing/2014/main" xmlns="" val="1320808904"/>
                  </a:ext>
                </a:extLst>
              </a:tr>
              <a:tr h="1082454">
                <a:tc>
                  <a:txBody>
                    <a:bodyPr/>
                    <a:lstStyle/>
                    <a:p>
                      <a:pPr algn="ctr">
                        <a:lnSpc>
                          <a:spcPct val="150000"/>
                        </a:lnSpc>
                      </a:pPr>
                      <a:r>
                        <a:rPr lang="en-IN" sz="1200" kern="100" dirty="0">
                          <a:effectLst/>
                          <a:latin typeface="Times New Roman" panose="02020603050405020304" pitchFamily="18" charset="0"/>
                          <a:ea typeface="NSimSun" panose="02010609030101010101" pitchFamily="49" charset="-122"/>
                          <a:cs typeface="Times New Roman" panose="02020603050405020304" pitchFamily="18" charset="0"/>
                        </a:rPr>
                        <a:t>Data Rates</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IN"/>
                    </a:p>
                  </a:txBody>
                  <a:tcPr/>
                </a:tc>
                <a:extLst>
                  <a:ext uri="{0D108BD9-81ED-4DB2-BD59-A6C34878D82A}">
                    <a16:rowId xmlns:a16="http://schemas.microsoft.com/office/drawing/2014/main" xmlns="" val="3849299464"/>
                  </a:ext>
                </a:extLst>
              </a:tr>
              <a:tr h="806022">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Frequency of operation</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MHz</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dirty="0">
                          <a:effectLst/>
                          <a:latin typeface="Times New Roman" panose="02020603050405020304" pitchFamily="18" charset="0"/>
                          <a:ea typeface="NSimSun" panose="02010609030101010101" pitchFamily="49" charset="-122"/>
                          <a:cs typeface="Times New Roman" panose="02020603050405020304" pitchFamily="18" charset="0"/>
                        </a:rPr>
                        <a:t>145.825 (APRS - Digipeater Telemetry Packet)</a:t>
                      </a:r>
                    </a:p>
                    <a:p>
                      <a:pPr algn="ctr">
                        <a:lnSpc>
                          <a:spcPct val="150000"/>
                        </a:lnSpc>
                      </a:pPr>
                      <a:r>
                        <a:rPr lang="en-IN" sz="1200" kern="100" dirty="0">
                          <a:effectLst/>
                          <a:latin typeface="Times New Roman" panose="02020603050405020304" pitchFamily="18" charset="0"/>
                          <a:ea typeface="NSimSun" panose="02010609030101010101" pitchFamily="49" charset="-122"/>
                          <a:cs typeface="Times New Roman" panose="02020603050405020304" pitchFamily="18" charset="0"/>
                        </a:rPr>
                        <a:t>145.870 </a:t>
                      </a:r>
                      <a:r>
                        <a:rPr lang="en-GB" sz="12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Other modes (Voice, SSTV)</a:t>
                      </a:r>
                      <a:endParaRPr lang="en-IN" sz="12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endParaRP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677868261"/>
                  </a:ext>
                </a:extLst>
              </a:tr>
              <a:tr h="295449">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Baud Rate</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 </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1200</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2313541984"/>
                  </a:ext>
                </a:extLst>
              </a:tr>
              <a:tr h="295449">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Duty Cycle</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 </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67%</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2432299678"/>
                  </a:ext>
                </a:extLst>
              </a:tr>
              <a:tr h="295449">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Transmit power</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W</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2</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009220339"/>
                  </a:ext>
                </a:extLst>
              </a:tr>
              <a:tr h="295449">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FM Frequency deviation</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Hz</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2500</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4056576950"/>
                  </a:ext>
                </a:extLst>
              </a:tr>
              <a:tr h="315821">
                <a:tc>
                  <a:txBody>
                    <a:bodyPr/>
                    <a:lstStyle/>
                    <a:p>
                      <a:pPr algn="ctr">
                        <a:lnSpc>
                          <a:spcPct val="150000"/>
                        </a:lnSpc>
                      </a:pPr>
                      <a:r>
                        <a:rPr lang="en-IN" sz="1200" kern="100">
                          <a:effectLst/>
                          <a:latin typeface="Times New Roman" panose="02020603050405020304" pitchFamily="18" charset="0"/>
                          <a:ea typeface="NSimSun" panose="02010609030101010101" pitchFamily="49" charset="-122"/>
                          <a:cs typeface="Times New Roman" panose="02020603050405020304" pitchFamily="18" charset="0"/>
                        </a:rPr>
                        <a:t>RF Modulation</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dirty="0">
                          <a:effectLst/>
                          <a:latin typeface="Times New Roman" panose="02020603050405020304" pitchFamily="18" charset="0"/>
                          <a:ea typeface="NSimSun" panose="02010609030101010101" pitchFamily="49" charset="-122"/>
                          <a:cs typeface="Times New Roman" panose="02020603050405020304" pitchFamily="18" charset="0"/>
                        </a:rPr>
                        <a:t> </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pPr>
                      <a:r>
                        <a:rPr lang="en-IN" sz="1200" kern="100" dirty="0">
                          <a:effectLst/>
                          <a:latin typeface="Times New Roman" panose="02020603050405020304" pitchFamily="18" charset="0"/>
                          <a:ea typeface="NSimSun" panose="02010609030101010101" pitchFamily="49" charset="-122"/>
                          <a:cs typeface="Times New Roman" panose="02020603050405020304" pitchFamily="18" charset="0"/>
                        </a:rPr>
                        <a:t>FM</a:t>
                      </a:r>
                    </a:p>
                  </a:txBody>
                  <a:tcPr marL="32956" marR="32956" marT="32956" marB="3295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47231945"/>
                  </a:ext>
                </a:extLst>
              </a:tr>
            </a:tbl>
          </a:graphicData>
        </a:graphic>
      </p:graphicFrame>
      <p:graphicFrame>
        <p:nvGraphicFramePr>
          <p:cNvPr id="5" name="Table 4">
            <a:extLst>
              <a:ext uri="{FF2B5EF4-FFF2-40B4-BE49-F238E27FC236}">
                <a16:creationId xmlns:a16="http://schemas.microsoft.com/office/drawing/2014/main" xmlns="" id="{F50239F8-B871-DA56-51BF-0518E4C6D5A5}"/>
              </a:ext>
            </a:extLst>
          </p:cNvPr>
          <p:cNvGraphicFramePr>
            <a:graphicFrameLocks noGrp="1"/>
          </p:cNvGraphicFramePr>
          <p:nvPr>
            <p:extLst>
              <p:ext uri="{D42A27DB-BD31-4B8C-83A1-F6EECF244321}">
                <p14:modId xmlns:p14="http://schemas.microsoft.com/office/powerpoint/2010/main" val="449622598"/>
              </p:ext>
            </p:extLst>
          </p:nvPr>
        </p:nvGraphicFramePr>
        <p:xfrm>
          <a:off x="6812652" y="2066926"/>
          <a:ext cx="3969646" cy="2196557"/>
        </p:xfrm>
        <a:graphic>
          <a:graphicData uri="http://schemas.openxmlformats.org/drawingml/2006/table">
            <a:tbl>
              <a:tblPr firstRow="1" firstCol="1" bandRow="1">
                <a:tableStyleId>{2D5ABB26-0587-4C30-8999-92F81FD0307C}</a:tableStyleId>
              </a:tblPr>
              <a:tblGrid>
                <a:gridCol w="1016898">
                  <a:extLst>
                    <a:ext uri="{9D8B030D-6E8A-4147-A177-3AD203B41FA5}">
                      <a16:colId xmlns:a16="http://schemas.microsoft.com/office/drawing/2014/main" xmlns="" val="2645578701"/>
                    </a:ext>
                  </a:extLst>
                </a:gridCol>
                <a:gridCol w="710449">
                  <a:extLst>
                    <a:ext uri="{9D8B030D-6E8A-4147-A177-3AD203B41FA5}">
                      <a16:colId xmlns:a16="http://schemas.microsoft.com/office/drawing/2014/main" xmlns="" val="4213116738"/>
                    </a:ext>
                  </a:extLst>
                </a:gridCol>
                <a:gridCol w="2242299">
                  <a:extLst>
                    <a:ext uri="{9D8B030D-6E8A-4147-A177-3AD203B41FA5}">
                      <a16:colId xmlns:a16="http://schemas.microsoft.com/office/drawing/2014/main" xmlns="" val="3416494421"/>
                    </a:ext>
                  </a:extLst>
                </a:gridCol>
              </a:tblGrid>
              <a:tr h="330242">
                <a:tc gridSpan="2">
                  <a:txBody>
                    <a:bodyPr/>
                    <a:lstStyle/>
                    <a:p>
                      <a:pPr algn="ctr">
                        <a:lnSpc>
                          <a:spcPct val="150000"/>
                        </a:lnSpc>
                      </a:pPr>
                      <a:r>
                        <a:rPr lang="en-IN" sz="1200" kern="100">
                          <a:effectLst/>
                          <a:latin typeface="Times New Roman" panose="02020603050405020304" pitchFamily="18" charset="0"/>
                          <a:cs typeface="Times New Roman" panose="02020603050405020304" pitchFamily="18" charset="0"/>
                        </a:rPr>
                        <a:t>Message types</a:t>
                      </a:r>
                      <a:endParaRPr lang="en-IN" sz="12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34925" marR="34925" marT="34925" marB="349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a:txBody>
                    <a:bodyPr/>
                    <a:lstStyle/>
                    <a:p>
                      <a:pPr algn="ctr">
                        <a:lnSpc>
                          <a:spcPct val="150000"/>
                        </a:lnSpc>
                      </a:pPr>
                      <a:r>
                        <a:rPr lang="en-IN" sz="1200" kern="100">
                          <a:effectLst/>
                          <a:latin typeface="Times New Roman" panose="02020603050405020304" pitchFamily="18" charset="0"/>
                          <a:cs typeface="Times New Roman" panose="02020603050405020304" pitchFamily="18" charset="0"/>
                        </a:rPr>
                        <a:t>Audio, Text, Image</a:t>
                      </a:r>
                      <a:endParaRPr lang="en-IN" sz="12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34925" marR="34925" marT="34925" marB="349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13682293"/>
                  </a:ext>
                </a:extLst>
              </a:tr>
              <a:tr h="615407">
                <a:tc rowSpan="3">
                  <a:txBody>
                    <a:bodyPr/>
                    <a:lstStyle/>
                    <a:p>
                      <a:pPr algn="ctr">
                        <a:lnSpc>
                          <a:spcPct val="150000"/>
                        </a:lnSpc>
                      </a:pPr>
                      <a:r>
                        <a:rPr lang="en-IN" sz="1200" kern="100" dirty="0">
                          <a:effectLst/>
                          <a:latin typeface="Times New Roman" panose="02020603050405020304" pitchFamily="18" charset="0"/>
                          <a:cs typeface="Times New Roman" panose="02020603050405020304" pitchFamily="18" charset="0"/>
                        </a:rPr>
                        <a:t>Baseband Modulation </a:t>
                      </a:r>
                      <a:endParaRPr lang="en-IN" sz="12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34925" marR="34925" marT="34925" marB="349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sz="1200" kern="100">
                          <a:effectLst/>
                          <a:latin typeface="Times New Roman" panose="02020603050405020304" pitchFamily="18" charset="0"/>
                          <a:cs typeface="Times New Roman" panose="02020603050405020304" pitchFamily="18" charset="0"/>
                        </a:rPr>
                        <a:t>Audio</a:t>
                      </a:r>
                      <a:endParaRPr lang="en-IN" sz="12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34925" marR="34925" marT="34925" marB="349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sz="1200" kern="100">
                          <a:effectLst/>
                          <a:latin typeface="Times New Roman" panose="02020603050405020304" pitchFamily="18" charset="0"/>
                          <a:cs typeface="Times New Roman" panose="02020603050405020304" pitchFamily="18" charset="0"/>
                        </a:rPr>
                        <a:t>None, sampled and quantized audio</a:t>
                      </a:r>
                      <a:endParaRPr lang="en-IN" sz="12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34925" marR="34925" marT="34925" marB="349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40675950"/>
                  </a:ext>
                </a:extLst>
              </a:tr>
              <a:tr h="615407">
                <a:tc vMerge="1">
                  <a:txBody>
                    <a:bodyPr/>
                    <a:lstStyle/>
                    <a:p>
                      <a:endParaRPr lang="en-IN"/>
                    </a:p>
                  </a:txBody>
                  <a:tcPr/>
                </a:tc>
                <a:tc>
                  <a:txBody>
                    <a:bodyPr/>
                    <a:lstStyle/>
                    <a:p>
                      <a:pPr algn="ctr">
                        <a:lnSpc>
                          <a:spcPct val="150000"/>
                        </a:lnSpc>
                      </a:pPr>
                      <a:r>
                        <a:rPr lang="en-IN" sz="1200" kern="100">
                          <a:effectLst/>
                          <a:latin typeface="Times New Roman" panose="02020603050405020304" pitchFamily="18" charset="0"/>
                          <a:cs typeface="Times New Roman" panose="02020603050405020304" pitchFamily="18" charset="0"/>
                        </a:rPr>
                        <a:t>Text</a:t>
                      </a:r>
                      <a:endParaRPr lang="en-IN" sz="12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34925" marR="34925" marT="34925" marB="349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sz="1200" kern="100" dirty="0">
                          <a:effectLst/>
                          <a:latin typeface="Times New Roman" panose="02020603050405020304" pitchFamily="18" charset="0"/>
                          <a:cs typeface="Times New Roman" panose="02020603050405020304" pitchFamily="18" charset="0"/>
                        </a:rPr>
                        <a:t>AFSK modulation, AX.25 Frame Format</a:t>
                      </a:r>
                      <a:endParaRPr lang="en-IN" sz="12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34925" marR="34925" marT="34925" marB="349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45273124"/>
                  </a:ext>
                </a:extLst>
              </a:tr>
              <a:tr h="615407">
                <a:tc vMerge="1">
                  <a:txBody>
                    <a:bodyPr/>
                    <a:lstStyle/>
                    <a:p>
                      <a:endParaRPr lang="en-IN"/>
                    </a:p>
                  </a:txBody>
                  <a:tcPr/>
                </a:tc>
                <a:tc>
                  <a:txBody>
                    <a:bodyPr/>
                    <a:lstStyle/>
                    <a:p>
                      <a:pPr algn="ctr">
                        <a:lnSpc>
                          <a:spcPct val="150000"/>
                        </a:lnSpc>
                      </a:pPr>
                      <a:r>
                        <a:rPr lang="en-IN" sz="1200" kern="100">
                          <a:effectLst/>
                          <a:latin typeface="Times New Roman" panose="02020603050405020304" pitchFamily="18" charset="0"/>
                          <a:cs typeface="Times New Roman" panose="02020603050405020304" pitchFamily="18" charset="0"/>
                        </a:rPr>
                        <a:t>Image</a:t>
                      </a:r>
                      <a:endParaRPr lang="en-IN" sz="1200" kern="100">
                        <a:effectLst/>
                        <a:latin typeface="Times New Roman" panose="02020603050405020304" pitchFamily="18" charset="0"/>
                        <a:ea typeface="NSimSun" panose="02010609030101010101" pitchFamily="49" charset="-122"/>
                        <a:cs typeface="Times New Roman" panose="02020603050405020304" pitchFamily="18" charset="0"/>
                      </a:endParaRPr>
                    </a:p>
                  </a:txBody>
                  <a:tcPr marL="34925" marR="34925" marT="34925" marB="349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sz="1200" kern="100" dirty="0">
                          <a:effectLst/>
                          <a:latin typeface="Times New Roman" panose="02020603050405020304" pitchFamily="18" charset="0"/>
                          <a:cs typeface="Times New Roman" panose="02020603050405020304" pitchFamily="18" charset="0"/>
                        </a:rPr>
                        <a:t>SSTV PD120 and Robot72 Modes</a:t>
                      </a:r>
                      <a:endParaRPr lang="en-IN" sz="1200" kern="100" dirty="0">
                        <a:effectLst/>
                        <a:latin typeface="Times New Roman" panose="02020603050405020304" pitchFamily="18" charset="0"/>
                        <a:ea typeface="NSimSun" panose="02010609030101010101" pitchFamily="49" charset="-122"/>
                        <a:cs typeface="Times New Roman" panose="02020603050405020304" pitchFamily="18" charset="0"/>
                      </a:endParaRPr>
                    </a:p>
                  </a:txBody>
                  <a:tcPr marL="34925" marR="34925" marT="34925" marB="349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1813703"/>
                  </a:ext>
                </a:extLst>
              </a:tr>
            </a:tbl>
          </a:graphicData>
        </a:graphic>
      </p:graphicFrame>
      <p:sp>
        <p:nvSpPr>
          <p:cNvPr id="6" name="TextBox 5">
            <a:extLst>
              <a:ext uri="{FF2B5EF4-FFF2-40B4-BE49-F238E27FC236}">
                <a16:creationId xmlns:a16="http://schemas.microsoft.com/office/drawing/2014/main" xmlns="" id="{DC73481A-C519-7625-0BE3-B18DCCCD2071}"/>
              </a:ext>
            </a:extLst>
          </p:cNvPr>
          <p:cNvSpPr txBox="1"/>
          <p:nvPr/>
        </p:nvSpPr>
        <p:spPr>
          <a:xfrm>
            <a:off x="748767" y="1690688"/>
            <a:ext cx="3719056" cy="373757"/>
          </a:xfrm>
          <a:prstGeom prst="rect">
            <a:avLst/>
          </a:prstGeom>
          <a:noFill/>
        </p:spPr>
        <p:txBody>
          <a:bodyPr wrap="square">
            <a:spAutoFit/>
          </a:bodyPr>
          <a:lstStyle/>
          <a:p>
            <a:pPr lvl="1" algn="just">
              <a:lnSpc>
                <a:spcPct val="107000"/>
              </a:lnSpc>
              <a:spcBef>
                <a:spcPts val="1800"/>
              </a:spcBef>
            </a:pPr>
            <a:r>
              <a:rPr lang="en-GB" sz="1800" b="1" u="sng" cap="small"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Payload RF configuration</a:t>
            </a:r>
            <a:endParaRPr lang="en-IN" sz="1800" b="1" u="sng" cap="small"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9A4C657F-7B60-E2E0-F511-BC242C16EB08}"/>
              </a:ext>
            </a:extLst>
          </p:cNvPr>
          <p:cNvPicPr>
            <a:picLocks noChangeAspect="1"/>
          </p:cNvPicPr>
          <p:nvPr/>
        </p:nvPicPr>
        <p:blipFill>
          <a:blip r:embed="rId3"/>
          <a:stretch>
            <a:fillRect/>
          </a:stretch>
        </p:blipFill>
        <p:spPr>
          <a:xfrm>
            <a:off x="6532476" y="4631580"/>
            <a:ext cx="4888921" cy="809161"/>
          </a:xfrm>
          <a:prstGeom prst="rect">
            <a:avLst/>
          </a:prstGeom>
          <a:ln>
            <a:solidFill>
              <a:schemeClr val="tx1"/>
            </a:solidFill>
          </a:ln>
        </p:spPr>
      </p:pic>
      <p:sp>
        <p:nvSpPr>
          <p:cNvPr id="7" name="TextBox 6">
            <a:extLst>
              <a:ext uri="{FF2B5EF4-FFF2-40B4-BE49-F238E27FC236}">
                <a16:creationId xmlns:a16="http://schemas.microsoft.com/office/drawing/2014/main" xmlns="" id="{88714203-91D3-199B-0B01-25A8F273945C}"/>
              </a:ext>
            </a:extLst>
          </p:cNvPr>
          <p:cNvSpPr txBox="1"/>
          <p:nvPr/>
        </p:nvSpPr>
        <p:spPr>
          <a:xfrm>
            <a:off x="7618134" y="5440741"/>
            <a:ext cx="2717604" cy="292388"/>
          </a:xfrm>
          <a:prstGeom prst="rect">
            <a:avLst/>
          </a:prstGeom>
          <a:noFill/>
        </p:spPr>
        <p:txBody>
          <a:bodyPr wrap="square">
            <a:spAutoFit/>
          </a:bodyPr>
          <a:lstStyle/>
          <a:p>
            <a:pPr algn="ctr">
              <a:spcAft>
                <a:spcPts val="1000"/>
              </a:spcAft>
            </a:pPr>
            <a:r>
              <a:rPr lang="en-GB" sz="1300" i="0" dirty="0">
                <a:effectLst/>
                <a:latin typeface="Times New Roman" panose="02020603050405020304" pitchFamily="18" charset="0"/>
                <a:ea typeface="Times New Roman" panose="02020603050405020304" pitchFamily="18" charset="0"/>
                <a:cs typeface="Times New Roman" panose="02020603050405020304" pitchFamily="18" charset="0"/>
              </a:rPr>
              <a:t>Figure: AX.25 Frame Format </a:t>
            </a:r>
            <a:endParaRPr lang="en-IN" sz="1300" i="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441BB6D0-2DC4-E602-97DE-BAF189076FAE}"/>
              </a:ext>
            </a:extLst>
          </p:cNvPr>
          <p:cNvGraphicFramePr>
            <a:graphicFrameLocks noGrp="1"/>
          </p:cNvGraphicFramePr>
          <p:nvPr>
            <p:extLst>
              <p:ext uri="{D42A27DB-BD31-4B8C-83A1-F6EECF244321}">
                <p14:modId xmlns:p14="http://schemas.microsoft.com/office/powerpoint/2010/main" val="3676037561"/>
              </p:ext>
            </p:extLst>
          </p:nvPr>
        </p:nvGraphicFramePr>
        <p:xfrm>
          <a:off x="180975" y="74116"/>
          <a:ext cx="11801476" cy="6721077"/>
        </p:xfrm>
        <a:graphic>
          <a:graphicData uri="http://schemas.openxmlformats.org/drawingml/2006/table">
            <a:tbl>
              <a:tblPr firstRow="1" bandRow="1">
                <a:tableStyleId>{5C22544A-7EE6-4342-B048-85BDC9FD1C3A}</a:tableStyleId>
              </a:tblPr>
              <a:tblGrid>
                <a:gridCol w="974000">
                  <a:extLst>
                    <a:ext uri="{9D8B030D-6E8A-4147-A177-3AD203B41FA5}">
                      <a16:colId xmlns:a16="http://schemas.microsoft.com/office/drawing/2014/main" xmlns="" val="2192306853"/>
                    </a:ext>
                  </a:extLst>
                </a:gridCol>
                <a:gridCol w="6146602">
                  <a:extLst>
                    <a:ext uri="{9D8B030D-6E8A-4147-A177-3AD203B41FA5}">
                      <a16:colId xmlns:a16="http://schemas.microsoft.com/office/drawing/2014/main" xmlns="" val="3905397206"/>
                    </a:ext>
                  </a:extLst>
                </a:gridCol>
                <a:gridCol w="4680874">
                  <a:extLst>
                    <a:ext uri="{9D8B030D-6E8A-4147-A177-3AD203B41FA5}">
                      <a16:colId xmlns:a16="http://schemas.microsoft.com/office/drawing/2014/main" xmlns="" val="1015299455"/>
                    </a:ext>
                  </a:extLst>
                </a:gridCol>
              </a:tblGrid>
              <a:tr h="386674">
                <a:tc>
                  <a:txBody>
                    <a:bodyPr/>
                    <a:lstStyle/>
                    <a:p>
                      <a:pPr algn="ctr"/>
                      <a:r>
                        <a:rPr lang="en-IN" sz="1500" dirty="0"/>
                        <a:t>Sl. No</a:t>
                      </a:r>
                    </a:p>
                  </a:txBody>
                  <a:tcPr/>
                </a:tc>
                <a:tc>
                  <a:txBody>
                    <a:bodyPr/>
                    <a:lstStyle/>
                    <a:p>
                      <a:r>
                        <a:rPr lang="en-IN" sz="1500" dirty="0"/>
                        <a:t>Comments</a:t>
                      </a:r>
                    </a:p>
                  </a:txBody>
                  <a:tcPr/>
                </a:tc>
                <a:tc>
                  <a:txBody>
                    <a:bodyPr/>
                    <a:lstStyle/>
                    <a:p>
                      <a:r>
                        <a:rPr lang="en-IN" sz="1500" dirty="0"/>
                        <a:t>Action</a:t>
                      </a:r>
                    </a:p>
                  </a:txBody>
                  <a:tcPr/>
                </a:tc>
                <a:extLst>
                  <a:ext uri="{0D108BD9-81ED-4DB2-BD59-A6C34878D82A}">
                    <a16:rowId xmlns:a16="http://schemas.microsoft.com/office/drawing/2014/main" xmlns="" val="1068656003"/>
                  </a:ext>
                </a:extLst>
              </a:tr>
              <a:tr h="667409">
                <a:tc>
                  <a:txBody>
                    <a:bodyPr/>
                    <a:lstStyle/>
                    <a:p>
                      <a:pPr algn="ctr"/>
                      <a:r>
                        <a:rPr lang="en-IN" sz="1500" dirty="0"/>
                        <a:t>1</a:t>
                      </a:r>
                    </a:p>
                  </a:txBody>
                  <a:tcPr/>
                </a:tc>
                <a:tc>
                  <a:txBody>
                    <a:bodyPr/>
                    <a:lstStyle/>
                    <a:p>
                      <a:r>
                        <a:rPr lang="en-US" sz="1500" dirty="0"/>
                        <a:t>MAX3443 to be used in all payload without extra protections like TVS diodes for RS485 links</a:t>
                      </a:r>
                    </a:p>
                  </a:txBody>
                  <a:tcPr/>
                </a:tc>
                <a:tc>
                  <a:txBody>
                    <a:bodyPr/>
                    <a:lstStyle/>
                    <a:p>
                      <a:r>
                        <a:rPr lang="en-IN" sz="1500" dirty="0"/>
                        <a:t>Not Applicable</a:t>
                      </a:r>
                    </a:p>
                  </a:txBody>
                  <a:tcPr/>
                </a:tc>
                <a:extLst>
                  <a:ext uri="{0D108BD9-81ED-4DB2-BD59-A6C34878D82A}">
                    <a16:rowId xmlns:a16="http://schemas.microsoft.com/office/drawing/2014/main" xmlns="" val="2081970452"/>
                  </a:ext>
                </a:extLst>
              </a:tr>
              <a:tr h="386674">
                <a:tc>
                  <a:txBody>
                    <a:bodyPr/>
                    <a:lstStyle/>
                    <a:p>
                      <a:pPr algn="ctr"/>
                      <a:r>
                        <a:rPr lang="en-IN" sz="1500" dirty="0"/>
                        <a:t>2</a:t>
                      </a:r>
                    </a:p>
                  </a:txBody>
                  <a:tcPr/>
                </a:tc>
                <a:tc>
                  <a:txBody>
                    <a:bodyPr/>
                    <a:lstStyle/>
                    <a:p>
                      <a:r>
                        <a:rPr lang="en-US" sz="1500" dirty="0"/>
                        <a:t>Fuse rating and DC-DC converter data-sheets to be submitted</a:t>
                      </a:r>
                    </a:p>
                  </a:txBody>
                  <a:tcPr/>
                </a:tc>
                <a:tc>
                  <a:txBody>
                    <a:bodyPr/>
                    <a:lstStyle/>
                    <a:p>
                      <a:r>
                        <a:rPr lang="en-IN" sz="1500" dirty="0"/>
                        <a:t>Explicitly mentioned in slide 4</a:t>
                      </a:r>
                    </a:p>
                  </a:txBody>
                  <a:tcPr/>
                </a:tc>
                <a:extLst>
                  <a:ext uri="{0D108BD9-81ED-4DB2-BD59-A6C34878D82A}">
                    <a16:rowId xmlns:a16="http://schemas.microsoft.com/office/drawing/2014/main" xmlns="" val="1563147819"/>
                  </a:ext>
                </a:extLst>
              </a:tr>
              <a:tr h="986532">
                <a:tc>
                  <a:txBody>
                    <a:bodyPr/>
                    <a:lstStyle/>
                    <a:p>
                      <a:pPr algn="ctr"/>
                      <a:r>
                        <a:rPr lang="en-IN" sz="1500" dirty="0"/>
                        <a:t>3</a:t>
                      </a:r>
                    </a:p>
                  </a:txBody>
                  <a:tcPr/>
                </a:tc>
                <a:tc>
                  <a:txBody>
                    <a:bodyPr/>
                    <a:lstStyle/>
                    <a:p>
                      <a:r>
                        <a:rPr lang="en-US" sz="1500" dirty="0"/>
                        <a:t>Male connectors to be used </a:t>
                      </a:r>
                      <a:r>
                        <a:rPr lang="en-US" sz="1500" dirty="0" err="1"/>
                        <a:t>used</a:t>
                      </a:r>
                      <a:r>
                        <a:rPr lang="en-US" sz="1500" dirty="0"/>
                        <a:t> at payload end especially for power connectors and type of connection to be specified like crimped or soldered.</a:t>
                      </a:r>
                    </a:p>
                  </a:txBody>
                  <a:tcPr/>
                </a:tc>
                <a:tc>
                  <a:txBody>
                    <a:bodyPr/>
                    <a:lstStyle/>
                    <a:p>
                      <a:r>
                        <a:rPr lang="en-IN" sz="1500" dirty="0"/>
                        <a:t>Male DSUB 9 Pin ITT Connector MIL Grade </a:t>
                      </a:r>
                      <a:r>
                        <a:rPr lang="en-GB" sz="1500" kern="1200" dirty="0">
                          <a:solidFill>
                            <a:schemeClr val="dk1"/>
                          </a:solidFill>
                          <a:effectLst/>
                          <a:latin typeface="+mn-lt"/>
                          <a:ea typeface="+mn-ea"/>
                          <a:cs typeface="+mn-cs"/>
                        </a:rPr>
                        <a:t>IM24308/3-1F-ND has been used. </a:t>
                      </a:r>
                    </a:p>
                    <a:p>
                      <a:r>
                        <a:rPr lang="en-GB" sz="1500" kern="1200" dirty="0">
                          <a:solidFill>
                            <a:schemeClr val="dk1"/>
                          </a:solidFill>
                          <a:effectLst/>
                          <a:latin typeface="+mn-lt"/>
                          <a:ea typeface="+mn-ea"/>
                          <a:cs typeface="+mn-cs"/>
                        </a:rPr>
                        <a:t>Connection type: </a:t>
                      </a:r>
                      <a:r>
                        <a:rPr lang="en-GB" sz="1500" b="1" kern="1200" dirty="0">
                          <a:solidFill>
                            <a:schemeClr val="dk1"/>
                          </a:solidFill>
                          <a:effectLst/>
                          <a:latin typeface="+mn-lt"/>
                          <a:ea typeface="+mn-ea"/>
                          <a:cs typeface="+mn-cs"/>
                        </a:rPr>
                        <a:t>Soldered</a:t>
                      </a:r>
                      <a:r>
                        <a:rPr lang="en-GB" sz="1500" kern="1200" dirty="0">
                          <a:solidFill>
                            <a:schemeClr val="dk1"/>
                          </a:solidFill>
                          <a:effectLst/>
                          <a:latin typeface="+mn-lt"/>
                          <a:ea typeface="+mn-ea"/>
                          <a:cs typeface="+mn-cs"/>
                        </a:rPr>
                        <a:t> </a:t>
                      </a:r>
                      <a:endParaRPr lang="en-IN" sz="1500" dirty="0"/>
                    </a:p>
                  </a:txBody>
                  <a:tcPr/>
                </a:tc>
                <a:extLst>
                  <a:ext uri="{0D108BD9-81ED-4DB2-BD59-A6C34878D82A}">
                    <a16:rowId xmlns:a16="http://schemas.microsoft.com/office/drawing/2014/main" xmlns="" val="402220386"/>
                  </a:ext>
                </a:extLst>
              </a:tr>
              <a:tr h="386674">
                <a:tc>
                  <a:txBody>
                    <a:bodyPr/>
                    <a:lstStyle/>
                    <a:p>
                      <a:pPr algn="ctr"/>
                      <a:r>
                        <a:rPr lang="en-IN" sz="1500" dirty="0"/>
                        <a:t>4</a:t>
                      </a:r>
                    </a:p>
                  </a:txBody>
                  <a:tcPr/>
                </a:tc>
                <a:tc>
                  <a:txBody>
                    <a:bodyPr/>
                    <a:lstStyle/>
                    <a:p>
                      <a:r>
                        <a:rPr lang="en-US" sz="1500" b="0" i="0" dirty="0">
                          <a:solidFill>
                            <a:srgbClr val="222222"/>
                          </a:solidFill>
                          <a:effectLst/>
                          <a:latin typeface="calibri" panose="020F0502020204030204" pitchFamily="34" charset="0"/>
                        </a:rPr>
                        <a:t>Inrush current to be measured and updated in documents</a:t>
                      </a:r>
                      <a:endParaRPr lang="en-IN" sz="1500" dirty="0"/>
                    </a:p>
                  </a:txBody>
                  <a:tcPr/>
                </a:tc>
                <a:tc>
                  <a:txBody>
                    <a:bodyPr/>
                    <a:lstStyle/>
                    <a:p>
                      <a:r>
                        <a:rPr lang="en-IN" sz="1500" dirty="0"/>
                        <a:t>Will be measured and updated.</a:t>
                      </a:r>
                    </a:p>
                  </a:txBody>
                  <a:tcPr/>
                </a:tc>
                <a:extLst>
                  <a:ext uri="{0D108BD9-81ED-4DB2-BD59-A6C34878D82A}">
                    <a16:rowId xmlns:a16="http://schemas.microsoft.com/office/drawing/2014/main" xmlns="" val="4172638774"/>
                  </a:ext>
                </a:extLst>
              </a:tr>
              <a:tr h="542100">
                <a:tc>
                  <a:txBody>
                    <a:bodyPr/>
                    <a:lstStyle/>
                    <a:p>
                      <a:pPr algn="ctr"/>
                      <a:r>
                        <a:rPr lang="en-IN" sz="1500" dirty="0"/>
                        <a:t>5</a:t>
                      </a:r>
                    </a:p>
                  </a:txBody>
                  <a:tcPr/>
                </a:tc>
                <a:tc>
                  <a:txBody>
                    <a:bodyPr/>
                    <a:lstStyle/>
                    <a:p>
                      <a:r>
                        <a:rPr lang="en-US" sz="1500" dirty="0"/>
                        <a:t>Justification on high value  input filter capacitor  (as it may rise inrush currents)</a:t>
                      </a:r>
                    </a:p>
                  </a:txBody>
                  <a:tcPr/>
                </a:tc>
                <a:tc>
                  <a:txBody>
                    <a:bodyPr/>
                    <a:lstStyle/>
                    <a:p>
                      <a:r>
                        <a:rPr lang="en-IN" sz="1500" dirty="0"/>
                        <a:t>Not applicable </a:t>
                      </a:r>
                    </a:p>
                  </a:txBody>
                  <a:tcPr/>
                </a:tc>
                <a:extLst>
                  <a:ext uri="{0D108BD9-81ED-4DB2-BD59-A6C34878D82A}">
                    <a16:rowId xmlns:a16="http://schemas.microsoft.com/office/drawing/2014/main" xmlns="" val="1865387335"/>
                  </a:ext>
                </a:extLst>
              </a:tr>
              <a:tr h="542100">
                <a:tc>
                  <a:txBody>
                    <a:bodyPr/>
                    <a:lstStyle/>
                    <a:p>
                      <a:pPr algn="ctr"/>
                      <a:r>
                        <a:rPr lang="en-IN" sz="15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dirty="0">
                          <a:solidFill>
                            <a:srgbClr val="222222"/>
                          </a:solidFill>
                          <a:effectLst/>
                          <a:latin typeface="calibri" panose="020F0502020204030204" pitchFamily="34" charset="0"/>
                        </a:rPr>
                        <a:t>Grade of components to be specified (Industrial, Automotive, Mil, Space etc.)</a:t>
                      </a:r>
                    </a:p>
                  </a:txBody>
                  <a:tcPr/>
                </a:tc>
                <a:tc>
                  <a:txBody>
                    <a:bodyPr/>
                    <a:lstStyle/>
                    <a:p>
                      <a:r>
                        <a:rPr lang="en-IN" sz="1500" dirty="0"/>
                        <a:t>DSUB 9 Pin Connector – MIL Grade</a:t>
                      </a:r>
                    </a:p>
                    <a:p>
                      <a:r>
                        <a:rPr lang="en-IN" sz="1500" dirty="0"/>
                        <a:t>Rest of the components - Industrial</a:t>
                      </a:r>
                    </a:p>
                  </a:txBody>
                  <a:tcPr/>
                </a:tc>
                <a:extLst>
                  <a:ext uri="{0D108BD9-81ED-4DB2-BD59-A6C34878D82A}">
                    <a16:rowId xmlns:a16="http://schemas.microsoft.com/office/drawing/2014/main" xmlns="" val="871223192"/>
                  </a:ext>
                </a:extLst>
              </a:tr>
              <a:tr h="542100">
                <a:tc>
                  <a:txBody>
                    <a:bodyPr/>
                    <a:lstStyle/>
                    <a:p>
                      <a:pPr algn="ctr"/>
                      <a:r>
                        <a:rPr lang="en-IN" sz="15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dirty="0">
                          <a:solidFill>
                            <a:srgbClr val="222222"/>
                          </a:solidFill>
                          <a:effectLst/>
                          <a:latin typeface="calibri" panose="020F0502020204030204" pitchFamily="34" charset="0"/>
                        </a:rPr>
                        <a:t>Part </a:t>
                      </a:r>
                      <a:r>
                        <a:rPr lang="en-US" sz="1500" b="0" i="0" dirty="0" err="1">
                          <a:solidFill>
                            <a:srgbClr val="222222"/>
                          </a:solidFill>
                          <a:effectLst/>
                          <a:latin typeface="calibri" panose="020F0502020204030204" pitchFamily="34" charset="0"/>
                        </a:rPr>
                        <a:t>nos</a:t>
                      </a:r>
                      <a:r>
                        <a:rPr lang="en-US" sz="1500" b="0" i="0" dirty="0">
                          <a:solidFill>
                            <a:srgbClr val="222222"/>
                          </a:solidFill>
                          <a:effectLst/>
                          <a:latin typeface="calibri" panose="020F0502020204030204" pitchFamily="34" charset="0"/>
                        </a:rPr>
                        <a:t> and part values to be shown on circuit diagrams (if not already done)</a:t>
                      </a:r>
                    </a:p>
                  </a:txBody>
                  <a:tcPr/>
                </a:tc>
                <a:tc>
                  <a:txBody>
                    <a:bodyPr/>
                    <a:lstStyle/>
                    <a:p>
                      <a:r>
                        <a:rPr lang="en-IN" sz="1500" dirty="0"/>
                        <a:t>Taken care</a:t>
                      </a:r>
                    </a:p>
                  </a:txBody>
                  <a:tcPr/>
                </a:tc>
                <a:extLst>
                  <a:ext uri="{0D108BD9-81ED-4DB2-BD59-A6C34878D82A}">
                    <a16:rowId xmlns:a16="http://schemas.microsoft.com/office/drawing/2014/main" xmlns="" val="1267868987"/>
                  </a:ext>
                </a:extLst>
              </a:tr>
              <a:tr h="767975">
                <a:tc>
                  <a:txBody>
                    <a:bodyPr/>
                    <a:lstStyle/>
                    <a:p>
                      <a:pPr algn="ctr"/>
                      <a:r>
                        <a:rPr lang="en-IN" sz="15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dirty="0">
                          <a:solidFill>
                            <a:srgbClr val="222222"/>
                          </a:solidFill>
                          <a:effectLst/>
                          <a:latin typeface="calibri" panose="020F0502020204030204" pitchFamily="34" charset="0"/>
                        </a:rPr>
                        <a:t>TM packets details to be shared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rgbClr val="222222"/>
                          </a:solidFill>
                          <a:effectLst/>
                          <a:latin typeface="calibri" panose="020F0502020204030204" pitchFamily="34" charset="0"/>
                          <a:ea typeface="+mn-ea"/>
                          <a:cs typeface="+mn-cs"/>
                        </a:rPr>
                        <a:t>TM is communicated with the payload using APRS packets over payload frequencies. APRS AX.25 Standard Packet format is mentioned in slide 6.</a:t>
                      </a:r>
                    </a:p>
                  </a:txBody>
                  <a:tcPr/>
                </a:tc>
                <a:extLst>
                  <a:ext uri="{0D108BD9-81ED-4DB2-BD59-A6C34878D82A}">
                    <a16:rowId xmlns:a16="http://schemas.microsoft.com/office/drawing/2014/main" xmlns="" val="260456205"/>
                  </a:ext>
                </a:extLst>
              </a:tr>
              <a:tr h="767975">
                <a:tc>
                  <a:txBody>
                    <a:bodyPr/>
                    <a:lstStyle/>
                    <a:p>
                      <a:pPr algn="ctr"/>
                      <a:r>
                        <a:rPr lang="en-IN" sz="1500"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dirty="0">
                          <a:solidFill>
                            <a:srgbClr val="222222"/>
                          </a:solidFill>
                          <a:effectLst/>
                          <a:latin typeface="calibri" panose="020F0502020204030204" pitchFamily="34" charset="0"/>
                        </a:rPr>
                        <a:t>Mission operation detailed plan to be shared</a:t>
                      </a:r>
                    </a:p>
                  </a:txBody>
                  <a:tcPr/>
                </a:tc>
                <a:tc>
                  <a:txBody>
                    <a:bodyPr/>
                    <a:lstStyle/>
                    <a:p>
                      <a:r>
                        <a:rPr lang="en-IN" sz="1500" dirty="0"/>
                        <a:t>Once the Payload is switched ON, it acts as a “Digipeater” and sends information and TM via APRS over payload frequencies till the end of mission. </a:t>
                      </a:r>
                    </a:p>
                  </a:txBody>
                  <a:tcPr/>
                </a:tc>
                <a:extLst>
                  <a:ext uri="{0D108BD9-81ED-4DB2-BD59-A6C34878D82A}">
                    <a16:rowId xmlns:a16="http://schemas.microsoft.com/office/drawing/2014/main" xmlns="" val="2513498326"/>
                  </a:ext>
                </a:extLst>
              </a:tr>
              <a:tr h="316225">
                <a:tc>
                  <a:txBody>
                    <a:bodyPr/>
                    <a:lstStyle/>
                    <a:p>
                      <a:pPr algn="ctr"/>
                      <a:r>
                        <a:rPr lang="en-IN" sz="1500"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dirty="0">
                          <a:solidFill>
                            <a:srgbClr val="222222"/>
                          </a:solidFill>
                          <a:effectLst/>
                          <a:latin typeface="calibri" panose="020F0502020204030204" pitchFamily="34" charset="0"/>
                        </a:rPr>
                        <a:t>RS485 checks report to be submitted (if not done)</a:t>
                      </a:r>
                    </a:p>
                  </a:txBody>
                  <a:tcPr/>
                </a:tc>
                <a:tc>
                  <a:txBody>
                    <a:bodyPr/>
                    <a:lstStyle/>
                    <a:p>
                      <a:r>
                        <a:rPr lang="en-IN" sz="1500" dirty="0"/>
                        <a:t>Not applicable</a:t>
                      </a:r>
                    </a:p>
                  </a:txBody>
                  <a:tcPr/>
                </a:tc>
                <a:extLst>
                  <a:ext uri="{0D108BD9-81ED-4DB2-BD59-A6C34878D82A}">
                    <a16:rowId xmlns:a16="http://schemas.microsoft.com/office/drawing/2014/main" xmlns="" val="1873351956"/>
                  </a:ext>
                </a:extLst>
              </a:tr>
              <a:tr h="386674">
                <a:tc>
                  <a:txBody>
                    <a:bodyPr/>
                    <a:lstStyle/>
                    <a:p>
                      <a:pPr algn="ctr"/>
                      <a:r>
                        <a:rPr lang="en-IN" sz="1500"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dirty="0">
                          <a:solidFill>
                            <a:srgbClr val="222222"/>
                          </a:solidFill>
                          <a:effectLst/>
                          <a:latin typeface="calibri" panose="020F0502020204030204" pitchFamily="34" charset="0"/>
                        </a:rPr>
                        <a:t>Isolated DC-DC converters are compulsory for all payloads</a:t>
                      </a:r>
                    </a:p>
                  </a:txBody>
                  <a:tcPr/>
                </a:tc>
                <a:tc>
                  <a:txBody>
                    <a:bodyPr/>
                    <a:lstStyle/>
                    <a:p>
                      <a:r>
                        <a:rPr lang="en-IN" sz="1500" dirty="0"/>
                        <a:t>We have isolated DC-DC Converter.</a:t>
                      </a:r>
                    </a:p>
                  </a:txBody>
                  <a:tcPr/>
                </a:tc>
                <a:extLst>
                  <a:ext uri="{0D108BD9-81ED-4DB2-BD59-A6C34878D82A}">
                    <a16:rowId xmlns:a16="http://schemas.microsoft.com/office/drawing/2014/main" xmlns="" val="1962878654"/>
                  </a:ext>
                </a:extLst>
              </a:tr>
            </a:tbl>
          </a:graphicData>
        </a:graphic>
      </p:graphicFrame>
    </p:spTree>
    <p:extLst>
      <p:ext uri="{BB962C8B-B14F-4D97-AF65-F5344CB8AC3E}">
        <p14:creationId xmlns:p14="http://schemas.microsoft.com/office/powerpoint/2010/main" val="2118691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904</Words>
  <Application>Microsoft Office PowerPoint</Application>
  <PresentationFormat>Custom</PresentationFormat>
  <Paragraphs>153</Paragraphs>
  <Slides>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Office Theme</vt:lpstr>
      <vt:lpstr>RFFlow4</vt:lpstr>
      <vt:lpstr>BGS ARPIT (Amateur Radio Payload for Information Transmission) Electrical Interface Details Power, TM(RS485), TC &amp; RF</vt:lpstr>
      <vt:lpstr>PowerPoint Presentation</vt:lpstr>
      <vt:lpstr>Power convertor circuit diagram </vt:lpstr>
      <vt:lpstr>PowerPoint Presentation</vt:lpstr>
      <vt:lpstr>RS485 circuit and highlights of test done at VSSC (18th-22nd March24 or IN-SPACe)</vt:lpstr>
      <vt:lpstr>RF details if any or details of analog/digital channel interface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&lt;Payload Name&gt; Electrical Interface Details Power, TM, TC &amp; RF</dc:title>
  <dc:creator>Shreehari</dc:creator>
  <cp:lastModifiedBy>Onecode</cp:lastModifiedBy>
  <cp:revision>41</cp:revision>
  <dcterms:created xsi:type="dcterms:W3CDTF">2024-04-11T12:38:12Z</dcterms:created>
  <dcterms:modified xsi:type="dcterms:W3CDTF">2024-09-16T15:10:50Z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629532D81C104A50A23A5A04CCC92A47_11</vt:lpwstr>
  </property>
  <property fmtid="{D5CDD505-2E9C-101B-9397-08002B2CF9AE}" pid="3" name="KSOProductBuildVer">
    <vt:lpwstr>1033-12.2.0.16731</vt:lpwstr>
  </property>
</Properties>
</file>