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76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6597-4996-4D38-875C-1717EDFE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78C5-9689-4B2F-ADC3-A809A994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81D4-C663-4A16-9FA7-C52E2EC6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AB19-3217-4F6E-B1EC-C50C944B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2FEE-D8AF-443D-AC25-B889FD53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97C7-DED6-43BD-82B6-F62D7A08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EE3F-963C-464F-9102-88346D29F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B60-F7BB-4BE4-88A2-D50C9D10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F287-CFA0-4DFE-B2D3-94EC6C84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8216-B4A7-44F2-BF94-3E61D1C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20BA6-EEB5-4366-BF0D-30C03AF2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FC6F7-7E51-4665-8B80-37F2422D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E3A6-998B-4884-860D-C8CEDA31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70AC-EE02-4266-BAE7-B0536C73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91B7-9FC0-4D03-80D9-2682C31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7E77-3625-4206-B238-93D4F036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0E0A-A04D-4AE9-8FEB-59F66AEF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B202-405B-425B-9EAD-D8DDB17A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18E7-4DF0-46CF-9598-D2F62E0E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5F9E-3A2F-42BD-8265-9354E1A8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3EF3-5AF4-4E97-B433-7B9BC1BD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72BD-4734-4849-BC7F-BA7BB4CF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6E69-003D-44DB-9BF5-8E31927B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8538-B045-44DD-926A-9230B794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45EE-45AC-4A28-A39C-4EDBAF70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CD23-0441-4AAB-919F-E749848B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FAFE-EDD4-4467-AB85-3CD350291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928AE-5F82-49E2-A5F0-A3C743BE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47BA-DFE8-414F-B0C0-6608FE4E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E8ADE-AB3A-45AB-A12F-C7F0CFCC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6094-AA63-46C5-B345-AD91F20C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0CC7-70FA-42AB-ADB1-B887548A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AFB0-E241-4542-BF94-C85CA5A1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1C34F-5160-4171-8BD8-A8B5FCAF4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ADCDB-99EF-4B73-8606-81B099A63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862F9-CA83-4B6F-B549-0B9FF48DA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1A49D-3E83-491B-B46D-6B1C5245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2385B-1F75-456E-90B7-26C51135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CF61C-5671-4539-83CC-B61D3E06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B647-D4B2-4AB9-9160-A13CA0AE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03D0-98EF-4050-B291-34ED45CD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5285D-7EA2-4F90-BE22-A0235BFA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57423-5898-4AA1-A32D-1AA2F89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8F981-6294-4967-A6D5-2FF281B5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A5D07-6431-4D62-BCBA-09727101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648E-8DE3-4F31-BBEF-890B378C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59D5-6081-4624-B7F8-A88057BC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02AB-D8BC-468F-A010-D3660B695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C8B1-DD04-456C-B02A-767D3AB9F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88FD-9E29-4693-B0BA-1B378E13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B7C0-2075-4273-9619-4AA3AD15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A9C3-CA98-4822-BECD-563A1D1D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5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BD45-65F1-4F38-A546-0288A2C9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8F22D-8583-41F4-9DB7-4DDF83978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125A-DCB3-4A25-83CB-921CE2E4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DA63-0E49-4107-B89B-410EF9FA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B83EA-B816-4A82-9ED3-06C5788F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591D-F553-4483-B52E-BC4BF98D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AA6C8-1B8B-4081-9025-74B6A54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E42A-DAB7-4DD4-BD62-EA67649B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ED0B-404B-49F1-855C-9050D015A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6DE1-BE9B-4EC7-81E3-3DD594C254D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F80A-B50D-40D4-8B50-D12B3D026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D78FF-D4BB-4B06-9A52-ACC509DB2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356A-9586-4D4E-98B0-BCF35D91D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AB57D9-9BE6-427F-8339-5E74D59F15CB}"/>
              </a:ext>
            </a:extLst>
          </p:cNvPr>
          <p:cNvSpPr txBox="1"/>
          <p:nvPr/>
        </p:nvSpPr>
        <p:spPr>
          <a:xfrm>
            <a:off x="1202076" y="1171257"/>
            <a:ext cx="1019196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Sub Distribution Board (SDB) &amp; Emergency Sub Distribution Board (ESDB)</a:t>
            </a:r>
            <a:endParaRPr lang="en-US" sz="8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BE7CF-D3A3-4B3C-92C9-927B36AF808F}"/>
              </a:ext>
            </a:extLst>
          </p:cNvPr>
          <p:cNvSpPr txBox="1"/>
          <p:nvPr/>
        </p:nvSpPr>
        <p:spPr>
          <a:xfrm>
            <a:off x="2748335" y="3789451"/>
            <a:ext cx="709944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Prepared by,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Raisa Bentay Hossain (1606151)</a:t>
            </a:r>
          </a:p>
          <a:p>
            <a:pPr algn="ctr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Partho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Ghosh (1606161)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6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28E482A-BA92-483F-9E08-54BF1C721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881041"/>
                  </p:ext>
                </p:extLst>
              </p:nvPr>
            </p:nvGraphicFramePr>
            <p:xfrm>
              <a:off x="616448" y="1264193"/>
              <a:ext cx="11126916" cy="4962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4486">
                      <a:extLst>
                        <a:ext uri="{9D8B030D-6E8A-4147-A177-3AD203B41FA5}">
                          <a16:colId xmlns:a16="http://schemas.microsoft.com/office/drawing/2014/main" val="953841666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597793093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544416359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493557674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1180634687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4132774558"/>
                        </a:ext>
                      </a:extLst>
                    </a:gridCol>
                  </a:tblGrid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Total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Load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Current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Decision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35801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CKT1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115W</a:t>
                          </a: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1320W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(1320W * 0.7) + (2500W * 0.2) = </a:t>
                          </a:r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1424W</a:t>
                          </a:r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kern="120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kern="12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1424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220∗0.75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𝟔𝟑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10 A SP MCCB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is needed from SDB to MDB</a:t>
                          </a:r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470212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CKT2 Load 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488W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762066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CKT3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126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798744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CKT4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138W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274619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CKT5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453W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5277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P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1* 2500W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2500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145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Q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0* 4000W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839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28E482A-BA92-483F-9E08-54BF1C721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881041"/>
                  </p:ext>
                </p:extLst>
              </p:nvPr>
            </p:nvGraphicFramePr>
            <p:xfrm>
              <a:off x="616448" y="1264193"/>
              <a:ext cx="11126916" cy="4962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4486">
                      <a:extLst>
                        <a:ext uri="{9D8B030D-6E8A-4147-A177-3AD203B41FA5}">
                          <a16:colId xmlns:a16="http://schemas.microsoft.com/office/drawing/2014/main" val="953841666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597793093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544416359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493557674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1180634687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413277455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Total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Load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Current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Decision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35801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CKT1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115W</a:t>
                          </a: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1320W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(1320W * 0.7) + (2500W * 0.2) = </a:t>
                          </a:r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1424W</a:t>
                          </a:r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344" t="-15493" r="-100328" b="-282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10 A SP MCCB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is needed from SDB to MDB</a:t>
                          </a:r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470212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CKT2 Load 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488W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7620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CKT3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126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7987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CKT4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138W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274619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CKT5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453W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5277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P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1* 2500W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2500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145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Q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0* 4000W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8396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73F961-D0E3-4E63-90D3-7F25F918765F}"/>
              </a:ext>
            </a:extLst>
          </p:cNvPr>
          <p:cNvSpPr txBox="1"/>
          <p:nvPr/>
        </p:nvSpPr>
        <p:spPr>
          <a:xfrm>
            <a:off x="1301397" y="315071"/>
            <a:ext cx="9503594" cy="647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 algn="ctr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6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SDB for Ground Floor</a:t>
            </a:r>
            <a:endParaRPr lang="en-US" sz="36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2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1040E-8CCF-4C80-8895-85B8AC8D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1" y="13829"/>
            <a:ext cx="10853298" cy="683034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C41CC03-DC69-44C3-A0A0-60C2129B42FD}"/>
              </a:ext>
            </a:extLst>
          </p:cNvPr>
          <p:cNvSpPr/>
          <p:nvPr/>
        </p:nvSpPr>
        <p:spPr>
          <a:xfrm>
            <a:off x="3411017" y="3071977"/>
            <a:ext cx="1078786" cy="6472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EB79B1-ED54-4DED-AB1D-7EED30A0374C}"/>
              </a:ext>
            </a:extLst>
          </p:cNvPr>
          <p:cNvSpPr/>
          <p:nvPr/>
        </p:nvSpPr>
        <p:spPr>
          <a:xfrm>
            <a:off x="2607922" y="4950431"/>
            <a:ext cx="1078786" cy="6472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EBD822-B66F-41E8-A529-BF548CB65C78}"/>
              </a:ext>
            </a:extLst>
          </p:cNvPr>
          <p:cNvSpPr/>
          <p:nvPr/>
        </p:nvSpPr>
        <p:spPr>
          <a:xfrm>
            <a:off x="7907678" y="4950431"/>
            <a:ext cx="1078786" cy="6472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28E482A-BA92-483F-9E08-54BF1C721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128009"/>
                  </p:ext>
                </p:extLst>
              </p:nvPr>
            </p:nvGraphicFramePr>
            <p:xfrm>
              <a:off x="616448" y="1264193"/>
              <a:ext cx="11126916" cy="4962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4486">
                      <a:extLst>
                        <a:ext uri="{9D8B030D-6E8A-4147-A177-3AD203B41FA5}">
                          <a16:colId xmlns:a16="http://schemas.microsoft.com/office/drawing/2014/main" val="953841666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597793093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544416359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493557674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1180634687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4132774558"/>
                        </a:ext>
                      </a:extLst>
                    </a:gridCol>
                  </a:tblGrid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Total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Load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Current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Decision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35801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CKT1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793W</a:t>
                          </a: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2772W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(2772W * 0.7) + (6 * 2500W * 0.2) + (3 * 4000W * 0.2)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= </a:t>
                          </a:r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7340.4 W</a:t>
                          </a:r>
                          <a:endParaRPr lang="en-US" sz="2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kern="120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kern="120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7340.4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220∗0.75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i="1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𝟒𝟒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2400" b="1" i="1" kern="12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𝟒𝟗</m:t>
                                </m:r>
                                <m:r>
                                  <a:rPr lang="en-US" sz="2400" b="1" i="1" kern="12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50 A SP MCCB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is needed from SDB to MDB</a:t>
                          </a:r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470212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CKT2 Load 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843W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762066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CKT3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310W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798744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CKT4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780W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274619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CKT5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46W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5277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P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6* 2500W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15000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145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Q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3* 4000W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12000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839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28E482A-BA92-483F-9E08-54BF1C721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128009"/>
                  </p:ext>
                </p:extLst>
              </p:nvPr>
            </p:nvGraphicFramePr>
            <p:xfrm>
              <a:off x="616448" y="1264193"/>
              <a:ext cx="11126916" cy="4962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4486">
                      <a:extLst>
                        <a:ext uri="{9D8B030D-6E8A-4147-A177-3AD203B41FA5}">
                          <a16:colId xmlns:a16="http://schemas.microsoft.com/office/drawing/2014/main" val="953841666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597793093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544416359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2493557674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1180634687"/>
                        </a:ext>
                      </a:extLst>
                    </a:gridCol>
                    <a:gridCol w="1854486">
                      <a:extLst>
                        <a:ext uri="{9D8B030D-6E8A-4147-A177-3AD203B41FA5}">
                          <a16:colId xmlns:a16="http://schemas.microsoft.com/office/drawing/2014/main" val="413277455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Total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Load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SDB Current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Decision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35801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CKT1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793W</a:t>
                          </a:r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2772W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20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(2772W * 0.7) + (6 * 2500W * 0.2) + (3 * 4000W * 0.2) </a:t>
                          </a:r>
                        </a:p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= </a:t>
                          </a:r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7340.4 W</a:t>
                          </a:r>
                          <a:endParaRPr lang="en-US" sz="2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row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344" t="-15493" r="-100328" b="-282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50 A SP MCCB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is needed from SDB to MDB</a:t>
                          </a:r>
                          <a:endParaRPr lang="en-US" sz="18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470212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CKT2 Load 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843W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7620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CKT3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310W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7987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CKT4 Load 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780W</a:t>
                          </a:r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274619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CKT5 Load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46W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52771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P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6* 2500W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15000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145"/>
                      </a:ext>
                    </a:extLst>
                  </a:tr>
                  <a:tr h="6084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Q socket Load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3* 4000W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12000 W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8396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73F961-D0E3-4E63-90D3-7F25F918765F}"/>
              </a:ext>
            </a:extLst>
          </p:cNvPr>
          <p:cNvSpPr txBox="1"/>
          <p:nvPr/>
        </p:nvSpPr>
        <p:spPr>
          <a:xfrm>
            <a:off x="1301397" y="315071"/>
            <a:ext cx="9503594" cy="647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 algn="ctr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6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SDB for 1</a:t>
            </a:r>
            <a:r>
              <a:rPr lang="en-US" sz="3600" b="1" u="sng" baseline="30000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36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&amp; 2</a:t>
            </a:r>
            <a:r>
              <a:rPr lang="en-US" sz="3600" b="1" u="sng" baseline="30000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36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Floor</a:t>
            </a:r>
            <a:endParaRPr lang="en-US" sz="36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2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B7F226-A640-4352-9454-EDAE35712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" y="742308"/>
            <a:ext cx="12119049" cy="53733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4F3452A-AAA9-4782-98BC-488907CE82D7}"/>
              </a:ext>
            </a:extLst>
          </p:cNvPr>
          <p:cNvSpPr/>
          <p:nvPr/>
        </p:nvSpPr>
        <p:spPr>
          <a:xfrm>
            <a:off x="5332288" y="3236360"/>
            <a:ext cx="883577" cy="59590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FDFDBC-DABD-4DA0-A89F-46214BFD3EB8}"/>
              </a:ext>
            </a:extLst>
          </p:cNvPr>
          <p:cNvSpPr/>
          <p:nvPr/>
        </p:nvSpPr>
        <p:spPr>
          <a:xfrm>
            <a:off x="131851" y="5073722"/>
            <a:ext cx="1892157" cy="130653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1345E-DE22-4DEA-A79C-42D30ABF0A30}"/>
              </a:ext>
            </a:extLst>
          </p:cNvPr>
          <p:cNvSpPr txBox="1"/>
          <p:nvPr/>
        </p:nvSpPr>
        <p:spPr>
          <a:xfrm>
            <a:off x="109598" y="126706"/>
            <a:ext cx="3291149" cy="523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Floor</a:t>
            </a:r>
            <a:endParaRPr lang="en-US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0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B5E7D-11BC-4B36-AF29-94F2AF9B7E1A}"/>
              </a:ext>
            </a:extLst>
          </p:cNvPr>
          <p:cNvSpPr txBox="1"/>
          <p:nvPr/>
        </p:nvSpPr>
        <p:spPr>
          <a:xfrm>
            <a:off x="1202076" y="2644170"/>
            <a:ext cx="1019196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Emergency Sub Distribution Board (ESDB)</a:t>
            </a:r>
            <a:endParaRPr lang="en-US" sz="8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0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A18598-9315-426A-8783-464B5687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06913"/>
              </p:ext>
            </p:extLst>
          </p:nvPr>
        </p:nvGraphicFramePr>
        <p:xfrm>
          <a:off x="1194960" y="2040143"/>
          <a:ext cx="8586039" cy="3744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013">
                  <a:extLst>
                    <a:ext uri="{9D8B030D-6E8A-4147-A177-3AD203B41FA5}">
                      <a16:colId xmlns:a16="http://schemas.microsoft.com/office/drawing/2014/main" val="1029489207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2493425277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2888424114"/>
                    </a:ext>
                  </a:extLst>
                </a:gridCol>
              </a:tblGrid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0.36 A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 x 1.5 rm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BYM +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BYA ECC are used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3670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0.36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4247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0.139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70949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0.139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20155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0.36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0997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E7A4BC-F71E-4176-972E-AA0752F8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55739"/>
              </p:ext>
            </p:extLst>
          </p:nvPr>
        </p:nvGraphicFramePr>
        <p:xfrm>
          <a:off x="1191801" y="1294544"/>
          <a:ext cx="8586039" cy="74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013">
                  <a:extLst>
                    <a:ext uri="{9D8B030D-6E8A-4147-A177-3AD203B41FA5}">
                      <a16:colId xmlns:a16="http://schemas.microsoft.com/office/drawing/2014/main" val="599732041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857502623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376934836"/>
                    </a:ext>
                  </a:extLst>
                </a:gridCol>
              </a:tblGrid>
              <a:tr h="7498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CKT No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Ampere Rating Calculated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Wire Used 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494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946198-54C6-4B05-91EE-C0AF82A379B9}"/>
              </a:ext>
            </a:extLst>
          </p:cNvPr>
          <p:cNvSpPr txBox="1"/>
          <p:nvPr/>
        </p:nvSpPr>
        <p:spPr>
          <a:xfrm>
            <a:off x="160968" y="150683"/>
            <a:ext cx="3291149" cy="58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2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Ground Floor</a:t>
            </a:r>
            <a:endParaRPr lang="en-US" sz="3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0114A-AA14-466C-92FB-45E3B204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98" y="1"/>
            <a:ext cx="10019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A18598-9315-426A-8783-464B5687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05353"/>
              </p:ext>
            </p:extLst>
          </p:nvPr>
        </p:nvGraphicFramePr>
        <p:xfrm>
          <a:off x="1193381" y="2040143"/>
          <a:ext cx="8586039" cy="4493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013">
                  <a:extLst>
                    <a:ext uri="{9D8B030D-6E8A-4147-A177-3AD203B41FA5}">
                      <a16:colId xmlns:a16="http://schemas.microsoft.com/office/drawing/2014/main" val="1029489207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2493425277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2888424114"/>
                    </a:ext>
                  </a:extLst>
                </a:gridCol>
              </a:tblGrid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1.68 A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 x 1.5 rm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BYM +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BYA ECC are used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3670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0.24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4247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0.745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70949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0.7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20155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0.424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21621"/>
                  </a:ext>
                </a:extLst>
              </a:tr>
              <a:tr h="748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6’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0.14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0997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E7A4BC-F71E-4176-972E-AA0752F8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94145"/>
              </p:ext>
            </p:extLst>
          </p:nvPr>
        </p:nvGraphicFramePr>
        <p:xfrm>
          <a:off x="1193381" y="1294544"/>
          <a:ext cx="8586039" cy="749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013">
                  <a:extLst>
                    <a:ext uri="{9D8B030D-6E8A-4147-A177-3AD203B41FA5}">
                      <a16:colId xmlns:a16="http://schemas.microsoft.com/office/drawing/2014/main" val="599732041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857502623"/>
                    </a:ext>
                  </a:extLst>
                </a:gridCol>
                <a:gridCol w="2862013">
                  <a:extLst>
                    <a:ext uri="{9D8B030D-6E8A-4147-A177-3AD203B41FA5}">
                      <a16:colId xmlns:a16="http://schemas.microsoft.com/office/drawing/2014/main" val="376934836"/>
                    </a:ext>
                  </a:extLst>
                </a:gridCol>
              </a:tblGrid>
              <a:tr h="7498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CKT No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Ampere Rating Calculated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Wire Used 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494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946198-54C6-4B05-91EE-C0AF82A379B9}"/>
              </a:ext>
            </a:extLst>
          </p:cNvPr>
          <p:cNvSpPr txBox="1"/>
          <p:nvPr/>
        </p:nvSpPr>
        <p:spPr>
          <a:xfrm>
            <a:off x="160969" y="150683"/>
            <a:ext cx="3619922" cy="58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32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32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Floor</a:t>
            </a:r>
            <a:endParaRPr lang="en-US" sz="3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4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AF3B4-B512-4104-B020-F044FB4BC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" t="9976" r="1157" b="4752"/>
          <a:stretch/>
        </p:blipFill>
        <p:spPr>
          <a:xfrm>
            <a:off x="2979506" y="15412"/>
            <a:ext cx="7378643" cy="68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07045-80E7-4DE0-87C6-BB1DC5B09A81}"/>
              </a:ext>
            </a:extLst>
          </p:cNvPr>
          <p:cNvSpPr txBox="1"/>
          <p:nvPr/>
        </p:nvSpPr>
        <p:spPr>
          <a:xfrm>
            <a:off x="160968" y="150684"/>
            <a:ext cx="3558277" cy="58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32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32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Floor</a:t>
            </a:r>
            <a:endParaRPr lang="en-US" sz="3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9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71E9FD-A4AA-43A6-B2AA-7C51C6FCDBFB}"/>
              </a:ext>
            </a:extLst>
          </p:cNvPr>
          <p:cNvSpPr txBox="1"/>
          <p:nvPr/>
        </p:nvSpPr>
        <p:spPr>
          <a:xfrm>
            <a:off x="3620786" y="1250018"/>
            <a:ext cx="4950427" cy="653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 algn="ctr" fontAlgn="base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600" b="1" u="sng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Calculations for ESDB </a:t>
            </a:r>
            <a:endParaRPr lang="en-US" sz="3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0422F1B-09E6-4DE0-9D47-A60D01FAA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035838"/>
                  </p:ext>
                </p:extLst>
              </p:nvPr>
            </p:nvGraphicFramePr>
            <p:xfrm>
              <a:off x="753438" y="2360488"/>
              <a:ext cx="10685124" cy="213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80854">
                      <a:extLst>
                        <a:ext uri="{9D8B030D-6E8A-4147-A177-3AD203B41FA5}">
                          <a16:colId xmlns:a16="http://schemas.microsoft.com/office/drawing/2014/main" val="4047412657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3063062944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1838788268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717802642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3440066085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3927103066"/>
                        </a:ext>
                      </a:extLst>
                    </a:gridCol>
                  </a:tblGrid>
                  <a:tr h="71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Floor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Total Load 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P and Q socket load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ESDB load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ESDB Current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Decision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0774720"/>
                      </a:ext>
                    </a:extLst>
                  </a:tr>
                  <a:tr h="71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Ground Floor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226W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2500W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658.2W</a:t>
                          </a:r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kern="12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r>
                                  <a:rPr lang="en-US" sz="2000" i="1" kern="120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5 A SP 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MCCB</a:t>
                          </a:r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60483003"/>
                      </a:ext>
                    </a:extLst>
                  </a:tr>
                  <a:tr h="71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  <a:r>
                            <a:rPr lang="en-US" sz="2000" baseline="30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st</a:t>
                          </a:r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 and 2</a:t>
                          </a:r>
                          <a:r>
                            <a:rPr lang="en-US" sz="2000" baseline="30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nd</a:t>
                          </a:r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 Floor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649W </a:t>
                          </a:r>
                        </a:p>
                        <a:p>
                          <a:pPr algn="ctr"/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3 * 2500W + 1*4000W</a:t>
                          </a:r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2754.3 W </a:t>
                          </a:r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16.7</m:t>
                              </m:r>
                              <m:r>
                                <a:rPr lang="en-US" sz="2000" i="1" kern="120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20 A SP MCCB</a:t>
                          </a:r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6961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0422F1B-09E6-4DE0-9D47-A60D01FAA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035838"/>
                  </p:ext>
                </p:extLst>
              </p:nvPr>
            </p:nvGraphicFramePr>
            <p:xfrm>
              <a:off x="753438" y="2360488"/>
              <a:ext cx="10685124" cy="21370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80854">
                      <a:extLst>
                        <a:ext uri="{9D8B030D-6E8A-4147-A177-3AD203B41FA5}">
                          <a16:colId xmlns:a16="http://schemas.microsoft.com/office/drawing/2014/main" val="4047412657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3063062944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1838788268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717802642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3440066085"/>
                        </a:ext>
                      </a:extLst>
                    </a:gridCol>
                    <a:gridCol w="1780854">
                      <a:extLst>
                        <a:ext uri="{9D8B030D-6E8A-4147-A177-3AD203B41FA5}">
                          <a16:colId xmlns:a16="http://schemas.microsoft.com/office/drawing/2014/main" val="3927103066"/>
                        </a:ext>
                      </a:extLst>
                    </a:gridCol>
                  </a:tblGrid>
                  <a:tr h="71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Floor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Total Load 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P and Q socket load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ESDB load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ESDB Current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Decision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0774720"/>
                      </a:ext>
                    </a:extLst>
                  </a:tr>
                  <a:tr h="71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Ground Floor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226W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2500W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658.2W</a:t>
                          </a:r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317" t="-104274" r="-100683" b="-113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5 A SP </a:t>
                          </a:r>
                        </a:p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MCCB</a:t>
                          </a:r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260483003"/>
                      </a:ext>
                    </a:extLst>
                  </a:tr>
                  <a:tr h="71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1</a:t>
                          </a:r>
                          <a:r>
                            <a:rPr lang="en-US" sz="2000" baseline="30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st</a:t>
                          </a:r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 and 2</a:t>
                          </a:r>
                          <a:r>
                            <a:rPr lang="en-US" sz="2000" baseline="30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nd</a:t>
                          </a:r>
                          <a:r>
                            <a:rPr lang="en-US" sz="20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entury Gothic" panose="020B0502020202020204" pitchFamily="34" charset="0"/>
                            </a:rPr>
                            <a:t> Floor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649W </a:t>
                          </a:r>
                        </a:p>
                        <a:p>
                          <a:pPr algn="ctr"/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3 * 2500W + 1*4000W</a:t>
                          </a:r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2754.3 W </a:t>
                          </a:r>
                          <a:endParaRPr lang="en-US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317" t="-204274" r="-100683" b="-13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kern="120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+mn-ea"/>
                              <a:cs typeface="+mn-cs"/>
                            </a:rPr>
                            <a:t>20 A SP MCCB</a:t>
                          </a:r>
                          <a:endParaRPr lang="en-US" sz="20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696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450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A654E-9C53-4217-B4D7-4F943556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92" y="55508"/>
            <a:ext cx="9925816" cy="680249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51FCB9-F529-4831-8E36-C5B57C4BB0B0}"/>
              </a:ext>
            </a:extLst>
          </p:cNvPr>
          <p:cNvSpPr/>
          <p:nvPr/>
        </p:nvSpPr>
        <p:spPr>
          <a:xfrm>
            <a:off x="6832315" y="1797977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5E0F2-D8A3-4E28-ADF6-79AA45734980}"/>
              </a:ext>
            </a:extLst>
          </p:cNvPr>
          <p:cNvSpPr/>
          <p:nvPr/>
        </p:nvSpPr>
        <p:spPr>
          <a:xfrm>
            <a:off x="4837420" y="3676436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FE8EC6-2361-41CE-909A-B9B8635FD40E}"/>
              </a:ext>
            </a:extLst>
          </p:cNvPr>
          <p:cNvSpPr/>
          <p:nvPr/>
        </p:nvSpPr>
        <p:spPr>
          <a:xfrm>
            <a:off x="5186737" y="1797977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65B5F-EDA6-4B61-9BCA-730FA4EF776F}"/>
              </a:ext>
            </a:extLst>
          </p:cNvPr>
          <p:cNvSpPr/>
          <p:nvPr/>
        </p:nvSpPr>
        <p:spPr>
          <a:xfrm>
            <a:off x="2558270" y="3524030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F0C2FE-CC85-4ED0-91E4-F575E7A8E031}"/>
              </a:ext>
            </a:extLst>
          </p:cNvPr>
          <p:cNvSpPr/>
          <p:nvPr/>
        </p:nvSpPr>
        <p:spPr>
          <a:xfrm>
            <a:off x="3811715" y="3544581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8AE5A-4185-4E19-8791-FC4352B90ACF}"/>
              </a:ext>
            </a:extLst>
          </p:cNvPr>
          <p:cNvSpPr/>
          <p:nvPr/>
        </p:nvSpPr>
        <p:spPr>
          <a:xfrm>
            <a:off x="8301526" y="3524029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D945E-DB93-45C1-A1DA-3C1EF4E8B54A}"/>
              </a:ext>
            </a:extLst>
          </p:cNvPr>
          <p:cNvSpPr/>
          <p:nvPr/>
        </p:nvSpPr>
        <p:spPr>
          <a:xfrm>
            <a:off x="4839132" y="4705569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B828E-AAC1-4D11-A845-723FF4413BC7}"/>
              </a:ext>
            </a:extLst>
          </p:cNvPr>
          <p:cNvSpPr/>
          <p:nvPr/>
        </p:nvSpPr>
        <p:spPr>
          <a:xfrm>
            <a:off x="4837420" y="4046448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C2E3C6-1AF4-4864-93F4-15B87979941A}"/>
              </a:ext>
            </a:extLst>
          </p:cNvPr>
          <p:cNvSpPr/>
          <p:nvPr/>
        </p:nvSpPr>
        <p:spPr>
          <a:xfrm>
            <a:off x="9642292" y="3459827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9DD1D-6FD3-42E4-ACEC-0BE513D4E331}"/>
              </a:ext>
            </a:extLst>
          </p:cNvPr>
          <p:cNvSpPr txBox="1"/>
          <p:nvPr/>
        </p:nvSpPr>
        <p:spPr>
          <a:xfrm>
            <a:off x="160968" y="191779"/>
            <a:ext cx="3291149" cy="58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2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Ground Floor</a:t>
            </a:r>
            <a:endParaRPr lang="en-US" sz="3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81AB7-CA02-4E53-A30D-F1E4FD5B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5" y="-23750"/>
            <a:ext cx="10181690" cy="690550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D9C5B2-5759-4D1C-A3BD-C73495CF8E69}"/>
              </a:ext>
            </a:extLst>
          </p:cNvPr>
          <p:cNvSpPr/>
          <p:nvPr/>
        </p:nvSpPr>
        <p:spPr>
          <a:xfrm>
            <a:off x="2866488" y="2771455"/>
            <a:ext cx="1366463" cy="90669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B5E0C-ACAB-4F8E-85FE-A0E47AF63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" r="3013"/>
          <a:stretch/>
        </p:blipFill>
        <p:spPr>
          <a:xfrm>
            <a:off x="10276" y="382436"/>
            <a:ext cx="12173704" cy="6038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64E3A-3CB0-4615-9297-50DFE23BFE43}"/>
              </a:ext>
            </a:extLst>
          </p:cNvPr>
          <p:cNvSpPr txBox="1"/>
          <p:nvPr/>
        </p:nvSpPr>
        <p:spPr>
          <a:xfrm>
            <a:off x="160968" y="150684"/>
            <a:ext cx="3558277" cy="58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32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32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32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Floor</a:t>
            </a:r>
            <a:endParaRPr lang="en-US" sz="3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4A81EE-7BB8-40A9-A9CC-BE70BA314D32}"/>
              </a:ext>
            </a:extLst>
          </p:cNvPr>
          <p:cNvSpPr/>
          <p:nvPr/>
        </p:nvSpPr>
        <p:spPr>
          <a:xfrm>
            <a:off x="5065158" y="3174716"/>
            <a:ext cx="1130160" cy="61645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9A05F9-AB5C-4D8A-A1AA-158A6D7E68F3}"/>
                  </a:ext>
                </a:extLst>
              </p:cNvPr>
              <p:cNvSpPr txBox="1"/>
              <p:nvPr/>
            </p:nvSpPr>
            <p:spPr>
              <a:xfrm>
                <a:off x="3484650" y="667817"/>
                <a:ext cx="5236395" cy="8644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Ampere Rating, 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𝒑𝒇</m:t>
                        </m:r>
                      </m:den>
                    </m:f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9A05F9-AB5C-4D8A-A1AA-158A6D7E6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50" y="667817"/>
                <a:ext cx="5236395" cy="864404"/>
              </a:xfrm>
              <a:prstGeom prst="rect">
                <a:avLst/>
              </a:prstGeom>
              <a:blipFill>
                <a:blip r:embed="rId2"/>
                <a:stretch>
                  <a:fillRect l="-2904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A18598-9315-426A-8783-464B5687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48126"/>
              </p:ext>
            </p:extLst>
          </p:nvPr>
        </p:nvGraphicFramePr>
        <p:xfrm>
          <a:off x="1667265" y="3267652"/>
          <a:ext cx="8871164" cy="2557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791">
                  <a:extLst>
                    <a:ext uri="{9D8B030D-6E8A-4147-A177-3AD203B41FA5}">
                      <a16:colId xmlns:a16="http://schemas.microsoft.com/office/drawing/2014/main" val="1029489207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3898506006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2493425277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2888424114"/>
                    </a:ext>
                  </a:extLst>
                </a:gridCol>
              </a:tblGrid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0.7 A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 x 1.5 rm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BYM +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BYA ECC are used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3670"/>
                  </a:ext>
                </a:extLst>
              </a:tr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2.69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4247"/>
                  </a:ext>
                </a:extLst>
              </a:tr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0.76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70949"/>
                  </a:ext>
                </a:extLst>
              </a:tr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0.84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20155"/>
                  </a:ext>
                </a:extLst>
              </a:tr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2.75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09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207FCF-FD47-4FF4-A6FD-B5E9865D166F}"/>
              </a:ext>
            </a:extLst>
          </p:cNvPr>
          <p:cNvSpPr txBox="1"/>
          <p:nvPr/>
        </p:nvSpPr>
        <p:spPr>
          <a:xfrm>
            <a:off x="3849382" y="1570230"/>
            <a:ext cx="45069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 = 0.75    &amp; V = 220 V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E7A4BC-F71E-4176-972E-AA0752F8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73038"/>
              </p:ext>
            </p:extLst>
          </p:nvPr>
        </p:nvGraphicFramePr>
        <p:xfrm>
          <a:off x="1664411" y="2576202"/>
          <a:ext cx="887687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218">
                  <a:extLst>
                    <a:ext uri="{9D8B030D-6E8A-4147-A177-3AD203B41FA5}">
                      <a16:colId xmlns:a16="http://schemas.microsoft.com/office/drawing/2014/main" val="599732041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2480475329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857502623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37693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CKT No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Switch Board Under The CKT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Ampere Rating Calculated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Wire Used 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494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946198-54C6-4B05-91EE-C0AF82A379B9}"/>
              </a:ext>
            </a:extLst>
          </p:cNvPr>
          <p:cNvSpPr txBox="1"/>
          <p:nvPr/>
        </p:nvSpPr>
        <p:spPr>
          <a:xfrm>
            <a:off x="160968" y="150683"/>
            <a:ext cx="3291149" cy="58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2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Ground Floor</a:t>
            </a:r>
            <a:endParaRPr lang="en-US" sz="3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8A8C1-8205-41D0-814E-4F70B9CB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2" y="118947"/>
            <a:ext cx="11993465" cy="6292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0EF22D-E46B-46D2-80BC-C6C5E140E7F3}"/>
              </a:ext>
            </a:extLst>
          </p:cNvPr>
          <p:cNvSpPr txBox="1"/>
          <p:nvPr/>
        </p:nvSpPr>
        <p:spPr>
          <a:xfrm>
            <a:off x="160968" y="150683"/>
            <a:ext cx="3291149" cy="585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2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Ground Floor</a:t>
            </a:r>
            <a:endParaRPr lang="en-US" sz="32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5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CDACD-B448-42A2-8683-08D1F4D0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7" y="0"/>
            <a:ext cx="106733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40F24-8B1E-4811-BB5C-29CCF8470D0F}"/>
              </a:ext>
            </a:extLst>
          </p:cNvPr>
          <p:cNvSpPr txBox="1"/>
          <p:nvPr/>
        </p:nvSpPr>
        <p:spPr>
          <a:xfrm>
            <a:off x="160968" y="6171355"/>
            <a:ext cx="3291149" cy="523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Floor</a:t>
            </a:r>
            <a:endParaRPr lang="en-US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2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9943E3-4F92-4CA7-984F-488BD810B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11"/>
          <a:stretch/>
        </p:blipFill>
        <p:spPr>
          <a:xfrm>
            <a:off x="3296292" y="0"/>
            <a:ext cx="5599416" cy="68674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892944-226C-4478-BA63-2453CCE8301C}"/>
              </a:ext>
            </a:extLst>
          </p:cNvPr>
          <p:cNvSpPr/>
          <p:nvPr/>
        </p:nvSpPr>
        <p:spPr>
          <a:xfrm>
            <a:off x="6409359" y="2753471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202F9B-6CF2-4FE6-8953-9FB2E97E635F}"/>
              </a:ext>
            </a:extLst>
          </p:cNvPr>
          <p:cNvSpPr/>
          <p:nvPr/>
        </p:nvSpPr>
        <p:spPr>
          <a:xfrm>
            <a:off x="4445283" y="2412719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297EF1-3FF8-46CE-B330-E4900EF95959}"/>
              </a:ext>
            </a:extLst>
          </p:cNvPr>
          <p:cNvSpPr/>
          <p:nvPr/>
        </p:nvSpPr>
        <p:spPr>
          <a:xfrm>
            <a:off x="4474395" y="2924714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89FB0-3BC8-4F65-940C-55BE4FA7A8C7}"/>
              </a:ext>
            </a:extLst>
          </p:cNvPr>
          <p:cNvSpPr/>
          <p:nvPr/>
        </p:nvSpPr>
        <p:spPr>
          <a:xfrm>
            <a:off x="4452137" y="3354512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C90820-0572-48C4-8733-9A8145046486}"/>
              </a:ext>
            </a:extLst>
          </p:cNvPr>
          <p:cNvSpPr/>
          <p:nvPr/>
        </p:nvSpPr>
        <p:spPr>
          <a:xfrm>
            <a:off x="6310041" y="393842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A046B4-95F5-4EC7-915C-DE549F52FD4A}"/>
              </a:ext>
            </a:extLst>
          </p:cNvPr>
          <p:cNvSpPr/>
          <p:nvPr/>
        </p:nvSpPr>
        <p:spPr>
          <a:xfrm>
            <a:off x="6585729" y="1244879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A4646F-199D-41EB-BDA2-8C03B7FE5B74}"/>
              </a:ext>
            </a:extLst>
          </p:cNvPr>
          <p:cNvSpPr/>
          <p:nvPr/>
        </p:nvSpPr>
        <p:spPr>
          <a:xfrm>
            <a:off x="5330573" y="2558255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BCB06B-8031-404B-89A6-3DAACB0000F5}"/>
              </a:ext>
            </a:extLst>
          </p:cNvPr>
          <p:cNvSpPr/>
          <p:nvPr/>
        </p:nvSpPr>
        <p:spPr>
          <a:xfrm>
            <a:off x="6585729" y="5053163"/>
            <a:ext cx="458912" cy="39214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922C9A-6C36-4B1B-A37B-98DF29BF9743}"/>
              </a:ext>
            </a:extLst>
          </p:cNvPr>
          <p:cNvSpPr/>
          <p:nvPr/>
        </p:nvSpPr>
        <p:spPr>
          <a:xfrm>
            <a:off x="8347743" y="4763776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B1D40D-B43C-4065-9546-07643872F379}"/>
              </a:ext>
            </a:extLst>
          </p:cNvPr>
          <p:cNvSpPr/>
          <p:nvPr/>
        </p:nvSpPr>
        <p:spPr>
          <a:xfrm>
            <a:off x="6984706" y="5236385"/>
            <a:ext cx="458912" cy="39214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700270-8A54-486A-B28F-BA4961AF70DC}"/>
              </a:ext>
            </a:extLst>
          </p:cNvPr>
          <p:cNvSpPr/>
          <p:nvPr/>
        </p:nvSpPr>
        <p:spPr>
          <a:xfrm>
            <a:off x="6856282" y="2193529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E2E4CD-8958-4608-99A0-8FDDF2E32007}"/>
              </a:ext>
            </a:extLst>
          </p:cNvPr>
          <p:cNvSpPr/>
          <p:nvPr/>
        </p:nvSpPr>
        <p:spPr>
          <a:xfrm>
            <a:off x="7152518" y="4534323"/>
            <a:ext cx="657546" cy="513708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FD31B-96E9-493A-93EC-3BF9CCD7C0E5}"/>
              </a:ext>
            </a:extLst>
          </p:cNvPr>
          <p:cNvSpPr txBox="1"/>
          <p:nvPr/>
        </p:nvSpPr>
        <p:spPr>
          <a:xfrm>
            <a:off x="109598" y="126706"/>
            <a:ext cx="3291149" cy="523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Floor</a:t>
            </a:r>
            <a:endParaRPr lang="en-US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9A05F9-AB5C-4D8A-A1AA-158A6D7E68F3}"/>
                  </a:ext>
                </a:extLst>
              </p:cNvPr>
              <p:cNvSpPr txBox="1"/>
              <p:nvPr/>
            </p:nvSpPr>
            <p:spPr>
              <a:xfrm>
                <a:off x="3484650" y="667817"/>
                <a:ext cx="5236395" cy="8644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Ampere Rating, I=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32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𝒑𝒇</m:t>
                        </m:r>
                      </m:den>
                    </m:f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32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9A05F9-AB5C-4D8A-A1AA-158A6D7E6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50" y="667817"/>
                <a:ext cx="5236395" cy="864404"/>
              </a:xfrm>
              <a:prstGeom prst="rect">
                <a:avLst/>
              </a:prstGeom>
              <a:blipFill>
                <a:blip r:embed="rId2"/>
                <a:stretch>
                  <a:fillRect l="-2904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A18598-9315-426A-8783-464B5687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05078"/>
              </p:ext>
            </p:extLst>
          </p:nvPr>
        </p:nvGraphicFramePr>
        <p:xfrm>
          <a:off x="1667265" y="3267652"/>
          <a:ext cx="8871164" cy="281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791">
                  <a:extLst>
                    <a:ext uri="{9D8B030D-6E8A-4147-A177-3AD203B41FA5}">
                      <a16:colId xmlns:a16="http://schemas.microsoft.com/office/drawing/2014/main" val="1029489207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3898506006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2493425277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2888424114"/>
                    </a:ext>
                  </a:extLst>
                </a:gridCol>
              </a:tblGrid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1,2,6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4.81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 x 1.5 rm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BYM +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BYA ECC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43670"/>
                  </a:ext>
                </a:extLst>
              </a:tr>
              <a:tr h="573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5.11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 x 2.5 rm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BYM +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2.5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BYA ECC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4247"/>
                  </a:ext>
                </a:extLst>
              </a:tr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1.88 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 x 1.5 rm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BYM +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BYA ECC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70949"/>
                  </a:ext>
                </a:extLst>
              </a:tr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7,9,10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4.73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20155"/>
                  </a:ext>
                </a:extLst>
              </a:tr>
              <a:tr h="511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CKT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Rating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SB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0.28 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009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207FCF-FD47-4FF4-A6FD-B5E9865D166F}"/>
              </a:ext>
            </a:extLst>
          </p:cNvPr>
          <p:cNvSpPr txBox="1"/>
          <p:nvPr/>
        </p:nvSpPr>
        <p:spPr>
          <a:xfrm>
            <a:off x="3849382" y="1570230"/>
            <a:ext cx="45069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 = 0.75    &amp; V = 220 V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E7A4BC-F71E-4176-972E-AA0752F88AEA}"/>
              </a:ext>
            </a:extLst>
          </p:cNvPr>
          <p:cNvGraphicFramePr>
            <a:graphicFrameLocks noGrp="1"/>
          </p:cNvGraphicFramePr>
          <p:nvPr/>
        </p:nvGraphicFramePr>
        <p:xfrm>
          <a:off x="1664411" y="2576202"/>
          <a:ext cx="887687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9218">
                  <a:extLst>
                    <a:ext uri="{9D8B030D-6E8A-4147-A177-3AD203B41FA5}">
                      <a16:colId xmlns:a16="http://schemas.microsoft.com/office/drawing/2014/main" val="599732041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2480475329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857502623"/>
                    </a:ext>
                  </a:extLst>
                </a:gridCol>
                <a:gridCol w="2219218">
                  <a:extLst>
                    <a:ext uri="{9D8B030D-6E8A-4147-A177-3AD203B41FA5}">
                      <a16:colId xmlns:a16="http://schemas.microsoft.com/office/drawing/2014/main" val="376934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CKT No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Switch Board Under The CKT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Ampere Rating Calculated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Wire Used 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494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9A285-A21B-458E-A340-52DD62D83589}"/>
              </a:ext>
            </a:extLst>
          </p:cNvPr>
          <p:cNvSpPr txBox="1"/>
          <p:nvPr/>
        </p:nvSpPr>
        <p:spPr>
          <a:xfrm>
            <a:off x="109598" y="126706"/>
            <a:ext cx="3291149" cy="523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Floor</a:t>
            </a:r>
            <a:endParaRPr lang="en-US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E2BC3-F095-42F9-9DAF-11A464034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" t="6468" r="433"/>
          <a:stretch/>
        </p:blipFill>
        <p:spPr>
          <a:xfrm>
            <a:off x="20547" y="636999"/>
            <a:ext cx="12174877" cy="57746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69CF544-2B74-4A28-BCC1-27D6AA195CD0}"/>
              </a:ext>
            </a:extLst>
          </p:cNvPr>
          <p:cNvSpPr/>
          <p:nvPr/>
        </p:nvSpPr>
        <p:spPr>
          <a:xfrm>
            <a:off x="3195263" y="4479533"/>
            <a:ext cx="1078786" cy="6472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F75B3-D1D4-41AA-87CB-9ED472C32F2C}"/>
              </a:ext>
            </a:extLst>
          </p:cNvPr>
          <p:cNvSpPr txBox="1"/>
          <p:nvPr/>
        </p:nvSpPr>
        <p:spPr>
          <a:xfrm>
            <a:off x="109598" y="126706"/>
            <a:ext cx="3291149" cy="523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st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and 2</a:t>
            </a:r>
            <a:r>
              <a:rPr lang="en-US" sz="2800" b="1" u="sng" baseline="30000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nd</a:t>
            </a:r>
            <a:r>
              <a:rPr lang="en-US" sz="2800" b="1" u="sng" dirty="0">
                <a:solidFill>
                  <a:srgbClr val="4472C4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Floor</a:t>
            </a:r>
            <a:endParaRPr lang="en-US" sz="28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5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246B1A-4624-420E-95F9-CDF4B55F7235}"/>
                  </a:ext>
                </a:extLst>
              </p:cNvPr>
              <p:cNvSpPr txBox="1"/>
              <p:nvPr/>
            </p:nvSpPr>
            <p:spPr>
              <a:xfrm>
                <a:off x="1344203" y="1991469"/>
                <a:ext cx="9503594" cy="237404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217170" indent="0">
                  <a:lnSpc>
                    <a:spcPct val="109000"/>
                  </a:lnSpc>
                  <a:spcBef>
                    <a:spcPts val="0"/>
                  </a:spcBef>
                  <a:spcAft>
                    <a:spcPts val="770"/>
                  </a:spcAft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SDB load= Total load x 0.7 + Total P socket load x 0.2 + Total Q socket x 0.2</a:t>
                </a:r>
              </a:p>
              <a:p>
                <a:pPr marL="0" marR="217170" indent="0">
                  <a:lnSpc>
                    <a:spcPct val="109000"/>
                  </a:lnSpc>
                  <a:spcBef>
                    <a:spcPts val="0"/>
                  </a:spcBef>
                  <a:spcAft>
                    <a:spcPts val="770"/>
                  </a:spcAft>
                </a:pP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  <a:ea typeface="Times New Roman" panose="02020603050405020304" pitchFamily="18" charset="0"/>
                </a:endParaRPr>
              </a:p>
              <a:p>
                <a:pPr marL="6350" marR="217170" indent="-6350">
                  <a:lnSpc>
                    <a:spcPct val="109000"/>
                  </a:lnSpc>
                  <a:spcBef>
                    <a:spcPts val="0"/>
                  </a:spcBef>
                  <a:spcAft>
                    <a:spcPts val="755"/>
                  </a:spcAft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Total Load = CKT1 load + CKT2 load + CKT3 load + CKT4 load + CKT5 load </a:t>
                </a:r>
              </a:p>
              <a:p>
                <a:pPr marL="6350" marR="217170" indent="-6350">
                  <a:lnSpc>
                    <a:spcPct val="109000"/>
                  </a:lnSpc>
                  <a:spcBef>
                    <a:spcPts val="0"/>
                  </a:spcBef>
                  <a:spcAft>
                    <a:spcPts val="755"/>
                  </a:spcAft>
                </a:pPr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  <a:ea typeface="Times New Roman" panose="02020603050405020304" pitchFamily="18" charset="0"/>
                </a:endParaRPr>
              </a:p>
              <a:p>
                <a:pPr marL="6350" marR="217170" indent="-6350">
                  <a:lnSpc>
                    <a:spcPct val="109000"/>
                  </a:lnSpc>
                  <a:spcBef>
                    <a:spcPts val="0"/>
                  </a:spcBef>
                  <a:spcAft>
                    <a:spcPts val="770"/>
                  </a:spcAft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SDB Current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𝑆𝐷𝐵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(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𝐿𝑜𝑎𝑑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𝑉𝑜𝑙𝑡𝑎𝑔𝑒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𝑝𝑓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246B1A-4624-420E-95F9-CDF4B55F7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03" y="1991469"/>
                <a:ext cx="9503594" cy="2374048"/>
              </a:xfrm>
              <a:prstGeom prst="rect">
                <a:avLst/>
              </a:prstGeom>
              <a:blipFill>
                <a:blip r:embed="rId2"/>
                <a:stretch>
                  <a:fillRect l="-641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18ED4DD-88A2-4D7F-B71B-EFD5F6DC4957}"/>
              </a:ext>
            </a:extLst>
          </p:cNvPr>
          <p:cNvSpPr txBox="1"/>
          <p:nvPr/>
        </p:nvSpPr>
        <p:spPr>
          <a:xfrm>
            <a:off x="4391347" y="4568570"/>
            <a:ext cx="3409307" cy="177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350" marR="217170" indent="-6350" algn="ctr">
              <a:lnSpc>
                <a:spcPct val="110000"/>
              </a:lnSpc>
              <a:spcBef>
                <a:spcPts val="0"/>
              </a:spcBef>
              <a:spcAft>
                <a:spcPts val="104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 Load = 2500 W </a:t>
            </a:r>
          </a:p>
          <a:p>
            <a:pPr marL="6350" marR="217170" indent="-6350" algn="ctr">
              <a:lnSpc>
                <a:spcPct val="110000"/>
              </a:lnSpc>
              <a:spcBef>
                <a:spcPts val="0"/>
              </a:spcBef>
              <a:spcAft>
                <a:spcPts val="104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Q Load = 4000W </a:t>
            </a:r>
          </a:p>
          <a:p>
            <a:pPr marL="0" marR="217170" indent="0" algn="ctr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Voltage = 220 V </a:t>
            </a:r>
          </a:p>
          <a:p>
            <a:pPr marL="6350" marR="217170" indent="-6350" algn="ctr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Power Factor, pf = 0.75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74B2D-3E93-4060-89CF-952C96624B8C}"/>
              </a:ext>
            </a:extLst>
          </p:cNvPr>
          <p:cNvSpPr txBox="1"/>
          <p:nvPr/>
        </p:nvSpPr>
        <p:spPr>
          <a:xfrm>
            <a:off x="1301397" y="705487"/>
            <a:ext cx="9503594" cy="647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indent="0" algn="ctr">
              <a:lnSpc>
                <a:spcPct val="109000"/>
              </a:lnSpc>
              <a:spcBef>
                <a:spcPts val="0"/>
              </a:spcBef>
              <a:spcAft>
                <a:spcPts val="770"/>
              </a:spcAft>
            </a:pPr>
            <a:r>
              <a:rPr lang="en-US" sz="3600" b="1" u="sng" dirty="0">
                <a:solidFill>
                  <a:srgbClr val="4472C4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Calculations for SDB</a:t>
            </a:r>
            <a:endParaRPr lang="en-US" sz="36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591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1606151 - Raisa Bentay Hossain</dc:creator>
  <cp:lastModifiedBy>1606151 - Raisa Bentay Hossain</cp:lastModifiedBy>
  <cp:revision>13</cp:revision>
  <dcterms:created xsi:type="dcterms:W3CDTF">2022-02-17T06:15:27Z</dcterms:created>
  <dcterms:modified xsi:type="dcterms:W3CDTF">2022-02-17T11:11:31Z</dcterms:modified>
</cp:coreProperties>
</file>