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79" r:id="rId4"/>
    <p:sldId id="266" r:id="rId5"/>
    <p:sldId id="267" r:id="rId6"/>
    <p:sldId id="294" r:id="rId7"/>
    <p:sldId id="295" r:id="rId8"/>
    <p:sldId id="296" r:id="rId9"/>
    <p:sldId id="297" r:id="rId10"/>
    <p:sldId id="298" r:id="rId11"/>
    <p:sldId id="299" r:id="rId12"/>
    <p:sldId id="300" r:id="rId13"/>
    <p:sldId id="302" r:id="rId14"/>
    <p:sldId id="303" r:id="rId15"/>
    <p:sldId id="304" r:id="rId16"/>
    <p:sldId id="306" r:id="rId17"/>
    <p:sldId id="305" r:id="rId18"/>
    <p:sldId id="307" r:id="rId19"/>
    <p:sldId id="293" r:id="rId20"/>
    <p:sldId id="291" r:id="rId21"/>
    <p:sldId id="29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javascript/index.htm" TargetMode="External"/><Relationship Id="rId2" Type="http://schemas.openxmlformats.org/officeDocument/2006/relationships/hyperlink" Target="https://www.w3schools.com/js/default.asp" TargetMode="External"/><Relationship Id="rId1" Type="http://schemas.openxmlformats.org/officeDocument/2006/relationships/slideLayout" Target="../slideLayouts/slideLayout9.xml"/><Relationship Id="rId5" Type="http://schemas.openxmlformats.org/officeDocument/2006/relationships/hyperlink" Target="http://www.cs.ucc.ie/~gavin/javascript/" TargetMode="External"/><Relationship Id="rId4" Type="http://schemas.openxmlformats.org/officeDocument/2006/relationships/hyperlink" Target="https://stackoverflow.com/questions/20435653/what-is-vanillaj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Interface_(comput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Laravel API</a:t>
            </a:r>
          </a:p>
        </p:txBody>
      </p:sp>
      <p:sp>
        <p:nvSpPr>
          <p:cNvPr id="3" name="Subtitle 2"/>
          <p:cNvSpPr>
            <a:spLocks noGrp="1"/>
          </p:cNvSpPr>
          <p:nvPr>
            <p:ph type="subTitle" idx="1"/>
          </p:nvPr>
        </p:nvSpPr>
        <p:spPr>
          <a:xfrm>
            <a:off x="476205" y="1532427"/>
            <a:ext cx="2789509" cy="484632"/>
          </a:xfrm>
        </p:spPr>
        <p:txBody>
          <a:bodyPr/>
          <a:lstStyle/>
          <a:p>
            <a:r>
              <a:rPr lang="en-US" dirty="0"/>
              <a:t>Course Code: CSC 4182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9882020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23368">
                  <a:extLst>
                    <a:ext uri="{9D8B030D-6E8A-4147-A177-3AD203B41FA5}">
                      <a16:colId xmlns:a16="http://schemas.microsoft.com/office/drawing/2014/main" val="1762131981"/>
                    </a:ext>
                  </a:extLst>
                </a:gridCol>
                <a:gridCol w="1167618">
                  <a:extLst>
                    <a:ext uri="{9D8B030D-6E8A-4147-A177-3AD203B41FA5}">
                      <a16:colId xmlns:a16="http://schemas.microsoft.com/office/drawing/2014/main" val="445458238"/>
                    </a:ext>
                  </a:extLst>
                </a:gridCol>
                <a:gridCol w="1735954">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a:t>Summer20-21</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(alamin@aiub.edu)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26084" y="1566516"/>
            <a:ext cx="4685546"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Advanced Programming In Web Technologies</a:t>
            </a:r>
          </a:p>
        </p:txBody>
      </p:sp>
    </p:spTree>
    <p:extLst>
      <p:ext uri="{BB962C8B-B14F-4D97-AF65-F5344CB8AC3E}">
        <p14:creationId xmlns:p14="http://schemas.microsoft.com/office/powerpoint/2010/main" val="237002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630382"/>
            <a:ext cx="8574087" cy="967840"/>
          </a:xfrm>
        </p:spPr>
        <p:txBody>
          <a:bodyPr anchor="ctr">
            <a:normAutofit/>
          </a:bodyPr>
          <a:lstStyle/>
          <a:p>
            <a:pPr algn="l"/>
            <a:r>
              <a:rPr lang="en-US" dirty="0"/>
              <a:t>REST API vs SOAP API</a:t>
            </a:r>
          </a:p>
        </p:txBody>
      </p:sp>
      <p:graphicFrame>
        <p:nvGraphicFramePr>
          <p:cNvPr id="3" name="Table 2">
            <a:extLst>
              <a:ext uri="{FF2B5EF4-FFF2-40B4-BE49-F238E27FC236}">
                <a16:creationId xmlns:a16="http://schemas.microsoft.com/office/drawing/2014/main" id="{30D58252-551B-44EA-8B83-248696D5343A}"/>
              </a:ext>
            </a:extLst>
          </p:cNvPr>
          <p:cNvGraphicFramePr>
            <a:graphicFrameLocks noGrp="1"/>
          </p:cNvGraphicFramePr>
          <p:nvPr>
            <p:extLst>
              <p:ext uri="{D42A27DB-BD31-4B8C-83A1-F6EECF244321}">
                <p14:modId xmlns:p14="http://schemas.microsoft.com/office/powerpoint/2010/main" val="3899421534"/>
              </p:ext>
            </p:extLst>
          </p:nvPr>
        </p:nvGraphicFramePr>
        <p:xfrm>
          <a:off x="284164" y="1804416"/>
          <a:ext cx="8574086" cy="4829864"/>
        </p:xfrm>
        <a:graphic>
          <a:graphicData uri="http://schemas.openxmlformats.org/drawingml/2006/table">
            <a:tbl>
              <a:tblPr firstRow="1" bandRow="1">
                <a:solidFill>
                  <a:schemeClr val="bg1"/>
                </a:solidFill>
              </a:tblPr>
              <a:tblGrid>
                <a:gridCol w="410780">
                  <a:extLst>
                    <a:ext uri="{9D8B030D-6E8A-4147-A177-3AD203B41FA5}">
                      <a16:colId xmlns:a16="http://schemas.microsoft.com/office/drawing/2014/main" val="796498096"/>
                    </a:ext>
                  </a:extLst>
                </a:gridCol>
                <a:gridCol w="1682496">
                  <a:extLst>
                    <a:ext uri="{9D8B030D-6E8A-4147-A177-3AD203B41FA5}">
                      <a16:colId xmlns:a16="http://schemas.microsoft.com/office/drawing/2014/main" val="4063222907"/>
                    </a:ext>
                  </a:extLst>
                </a:gridCol>
                <a:gridCol w="3267456">
                  <a:extLst>
                    <a:ext uri="{9D8B030D-6E8A-4147-A177-3AD203B41FA5}">
                      <a16:colId xmlns:a16="http://schemas.microsoft.com/office/drawing/2014/main" val="747803221"/>
                    </a:ext>
                  </a:extLst>
                </a:gridCol>
                <a:gridCol w="3213354">
                  <a:extLst>
                    <a:ext uri="{9D8B030D-6E8A-4147-A177-3AD203B41FA5}">
                      <a16:colId xmlns:a16="http://schemas.microsoft.com/office/drawing/2014/main" val="2235348217"/>
                    </a:ext>
                  </a:extLst>
                </a:gridCol>
              </a:tblGrid>
              <a:tr h="468809">
                <a:tc>
                  <a:txBody>
                    <a:bodyPr/>
                    <a:lstStyle/>
                    <a:p>
                      <a:r>
                        <a:rPr lang="en-US" sz="1400" b="1" cap="none" spc="0" dirty="0">
                          <a:solidFill>
                            <a:schemeClr val="bg1"/>
                          </a:solidFill>
                          <a:effectLst/>
                        </a:rPr>
                        <a:t>#</a:t>
                      </a:r>
                    </a:p>
                  </a:txBody>
                  <a:tcPr marL="69020" marR="12137" marT="53093" marB="5309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lumMod val="50000"/>
                        <a:lumOff val="50000"/>
                      </a:schemeClr>
                    </a:solidFill>
                  </a:tcPr>
                </a:tc>
                <a:tc>
                  <a:txBody>
                    <a:bodyPr/>
                    <a:lstStyle/>
                    <a:p>
                      <a:pPr algn="ctr"/>
                      <a:r>
                        <a:rPr lang="en-US" sz="1400" b="1" cap="none" spc="0" dirty="0">
                          <a:solidFill>
                            <a:schemeClr val="bg1"/>
                          </a:solidFill>
                          <a:effectLst/>
                        </a:rPr>
                        <a:t>Key</a:t>
                      </a:r>
                    </a:p>
                  </a:txBody>
                  <a:tcPr marL="69020" marR="12137" marT="53093" marB="53093" anchor="ctr">
                    <a:lnL w="12700" cmpd="sng">
                      <a:noFill/>
                    </a:lnL>
                    <a:lnR w="12700" cmpd="sng">
                      <a:noFill/>
                    </a:lnR>
                    <a:lnT w="19050" cap="flat" cmpd="sng" algn="ctr">
                      <a:solidFill>
                        <a:schemeClr val="tx1"/>
                      </a:solidFill>
                      <a:prstDash val="solid"/>
                    </a:lnT>
                    <a:lnB w="38100" cmpd="sng">
                      <a:noFill/>
                    </a:lnB>
                    <a:solidFill>
                      <a:schemeClr val="tx1">
                        <a:lumMod val="50000"/>
                        <a:lumOff val="50000"/>
                      </a:schemeClr>
                    </a:solidFill>
                  </a:tcPr>
                </a:tc>
                <a:tc>
                  <a:txBody>
                    <a:bodyPr/>
                    <a:lstStyle/>
                    <a:p>
                      <a:pPr algn="ctr"/>
                      <a:r>
                        <a:rPr lang="en-US" sz="1400" b="1" cap="none" spc="0" dirty="0">
                          <a:solidFill>
                            <a:schemeClr val="bg1"/>
                          </a:solidFill>
                          <a:effectLst/>
                        </a:rPr>
                        <a:t>REST API</a:t>
                      </a:r>
                    </a:p>
                  </a:txBody>
                  <a:tcPr marL="69020" marR="12137" marT="53093" marB="53093" anchor="ctr">
                    <a:lnL w="12700" cmpd="sng">
                      <a:noFill/>
                    </a:lnL>
                    <a:lnR w="12700" cmpd="sng">
                      <a:noFill/>
                    </a:lnR>
                    <a:lnT w="19050" cap="flat" cmpd="sng" algn="ctr">
                      <a:solidFill>
                        <a:schemeClr val="tx1"/>
                      </a:solidFill>
                      <a:prstDash val="solid"/>
                    </a:lnT>
                    <a:lnB w="38100" cmpd="sng">
                      <a:noFill/>
                    </a:lnB>
                    <a:solidFill>
                      <a:schemeClr val="tx1">
                        <a:lumMod val="50000"/>
                        <a:lumOff val="50000"/>
                      </a:schemeClr>
                    </a:solidFill>
                  </a:tcPr>
                </a:tc>
                <a:tc>
                  <a:txBody>
                    <a:bodyPr/>
                    <a:lstStyle/>
                    <a:p>
                      <a:pPr algn="ctr"/>
                      <a:r>
                        <a:rPr lang="en-US" sz="1400" b="1" cap="none" spc="0" dirty="0">
                          <a:solidFill>
                            <a:schemeClr val="bg1"/>
                          </a:solidFill>
                          <a:effectLst/>
                        </a:rPr>
                        <a:t>SOAP API</a:t>
                      </a:r>
                    </a:p>
                  </a:txBody>
                  <a:tcPr marL="69020" marR="12137" marT="53093" marB="53093" anchor="ctr">
                    <a:lnL w="12700" cmpd="sng">
                      <a:noFill/>
                    </a:lnL>
                    <a:lnR w="12700" cmpd="sng">
                      <a:noFill/>
                    </a:lnR>
                    <a:lnT w="19050" cap="flat" cmpd="sng" algn="ctr">
                      <a:solidFill>
                        <a:schemeClr val="tx1"/>
                      </a:solidFill>
                      <a:prstDash val="solid"/>
                    </a:lnT>
                    <a:lnB w="38100" cmpd="sng">
                      <a:noFill/>
                    </a:lnB>
                    <a:solidFill>
                      <a:schemeClr val="tx1">
                        <a:lumMod val="50000"/>
                        <a:lumOff val="50000"/>
                      </a:schemeClr>
                    </a:solidFill>
                  </a:tcPr>
                </a:tc>
                <a:extLst>
                  <a:ext uri="{0D108BD9-81ED-4DB2-BD59-A6C34878D82A}">
                    <a16:rowId xmlns:a16="http://schemas.microsoft.com/office/drawing/2014/main" val="2707992540"/>
                  </a:ext>
                </a:extLst>
              </a:tr>
              <a:tr h="931016">
                <a:tc>
                  <a:txBody>
                    <a:bodyPr/>
                    <a:lstStyle/>
                    <a:p>
                      <a:pPr algn="ctr" fontAlgn="ctr"/>
                      <a:r>
                        <a:rPr lang="en-US" sz="1600" cap="none" spc="0">
                          <a:solidFill>
                            <a:schemeClr val="tx1"/>
                          </a:solidFill>
                          <a:effectLst/>
                        </a:rPr>
                        <a:t>1</a:t>
                      </a:r>
                    </a:p>
                  </a:txBody>
                  <a:tcPr marL="69020" marR="12137" marT="53093" marB="53093"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600" cap="none" spc="0" dirty="0">
                          <a:solidFill>
                            <a:schemeClr val="tx1"/>
                          </a:solidFill>
                          <a:effectLst/>
                        </a:rPr>
                        <a:t>Implementation</a:t>
                      </a:r>
                    </a:p>
                  </a:txBody>
                  <a:tcPr marL="69020" marR="12137" marT="53093" marB="530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600" cap="none" spc="0" dirty="0">
                          <a:solidFill>
                            <a:schemeClr val="tx1"/>
                          </a:solidFill>
                        </a:rPr>
                        <a:t>Rest API is implemented as it has no official standard at all because it is an architectural style.</a:t>
                      </a:r>
                    </a:p>
                  </a:txBody>
                  <a:tcPr marL="69020" marR="12137" marT="53093" marB="530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600" cap="none" spc="0">
                          <a:solidFill>
                            <a:schemeClr val="tx1"/>
                          </a:solidFill>
                        </a:rPr>
                        <a:t>On other hand SOAP API has an official standard because it is a protocol.</a:t>
                      </a:r>
                    </a:p>
                  </a:txBody>
                  <a:tcPr marL="69020" marR="12137" marT="53093" marB="53093"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66434666"/>
                  </a:ext>
                </a:extLst>
              </a:tr>
              <a:tr h="1023107">
                <a:tc>
                  <a:txBody>
                    <a:bodyPr/>
                    <a:lstStyle/>
                    <a:p>
                      <a:pPr algn="ctr" fontAlgn="ctr"/>
                      <a:r>
                        <a:rPr lang="en-US" sz="1600" cap="none" spc="0">
                          <a:solidFill>
                            <a:schemeClr val="tx1"/>
                          </a:solidFill>
                          <a:effectLst/>
                        </a:rPr>
                        <a:t>2</a:t>
                      </a:r>
                    </a:p>
                  </a:txBody>
                  <a:tcPr marL="69020" marR="12137" marT="53093" marB="530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a:solidFill>
                            <a:schemeClr val="tx1"/>
                          </a:solidFill>
                          <a:effectLst/>
                        </a:rPr>
                        <a:t>Internal communication</a:t>
                      </a:r>
                    </a:p>
                  </a:txBody>
                  <a:tcPr marL="69020" marR="12137" marT="53093" marB="530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REST APIs uses multiple standards like HTTP, JSON, URL, and XML for data communication and transfer.</a:t>
                      </a:r>
                    </a:p>
                  </a:txBody>
                  <a:tcPr marL="69020" marR="12137" marT="53093" marB="530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dirty="0">
                          <a:solidFill>
                            <a:schemeClr val="tx1"/>
                          </a:solidFill>
                        </a:rPr>
                        <a:t>SOAP APIs is largely based and uses only HTTP and XML.</a:t>
                      </a:r>
                    </a:p>
                  </a:txBody>
                  <a:tcPr marL="69020" marR="12137" marT="53093" marB="53093"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2815600"/>
                  </a:ext>
                </a:extLst>
              </a:tr>
              <a:tr h="1308841">
                <a:tc>
                  <a:txBody>
                    <a:bodyPr/>
                    <a:lstStyle/>
                    <a:p>
                      <a:pPr algn="ctr" fontAlgn="ctr"/>
                      <a:r>
                        <a:rPr lang="en-US" sz="1600" cap="none" spc="0">
                          <a:solidFill>
                            <a:schemeClr val="tx1"/>
                          </a:solidFill>
                          <a:effectLst/>
                        </a:rPr>
                        <a:t>3</a:t>
                      </a:r>
                    </a:p>
                  </a:txBody>
                  <a:tcPr marL="69020" marR="12137" marT="53093" marB="53093"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effectLst/>
                        </a:rPr>
                        <a:t>Resource requirement</a:t>
                      </a:r>
                    </a:p>
                  </a:txBody>
                  <a:tcPr marL="69020" marR="12137" marT="53093" marB="530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rPr>
                        <a:t>As REST API deploys and uses multiple standards as stated above, so it takes fewer resources and bandwidth as compared to SOAP API.</a:t>
                      </a:r>
                    </a:p>
                  </a:txBody>
                  <a:tcPr marL="69020" marR="12137" marT="53093" marB="530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rPr>
                        <a:t>On other hand Soap API requires more resource and bandwidth as it needs to convert the data in XML which increases its payload and results in the large sized file.</a:t>
                      </a:r>
                    </a:p>
                  </a:txBody>
                  <a:tcPr marL="69020" marR="12137" marT="53093" marB="53093"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504717350"/>
                  </a:ext>
                </a:extLst>
              </a:tr>
              <a:tr h="1023107">
                <a:tc>
                  <a:txBody>
                    <a:bodyPr/>
                    <a:lstStyle/>
                    <a:p>
                      <a:pPr algn="ctr" fontAlgn="ctr"/>
                      <a:r>
                        <a:rPr lang="en-US" sz="1600" cap="none" spc="0">
                          <a:solidFill>
                            <a:schemeClr val="tx1"/>
                          </a:solidFill>
                          <a:effectLst/>
                        </a:rPr>
                        <a:t>4</a:t>
                      </a:r>
                    </a:p>
                  </a:txBody>
                  <a:tcPr marL="69020" marR="12137" marT="53093" marB="530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a:solidFill>
                            <a:schemeClr val="tx1"/>
                          </a:solidFill>
                          <a:effectLst/>
                        </a:rPr>
                        <a:t>Description</a:t>
                      </a:r>
                    </a:p>
                  </a:txBody>
                  <a:tcPr marL="69020" marR="12137" marT="53093" marB="530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a:solidFill>
                            <a:schemeClr val="tx1"/>
                          </a:solidFill>
                        </a:rPr>
                        <a:t>REST API uses Web Application Description Language for describing the functionalities being offered by web services.</a:t>
                      </a:r>
                    </a:p>
                  </a:txBody>
                  <a:tcPr marL="69020" marR="12137" marT="53093" marB="5309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dirty="0">
                          <a:solidFill>
                            <a:schemeClr val="tx1"/>
                          </a:solidFill>
                        </a:rPr>
                        <a:t>On other hand SOAP API used Web Services Description language for the same.</a:t>
                      </a:r>
                    </a:p>
                  </a:txBody>
                  <a:tcPr marL="69020" marR="12137" marT="53093" marB="53093"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72117951"/>
                  </a:ext>
                </a:extLst>
              </a:tr>
            </a:tbl>
          </a:graphicData>
        </a:graphic>
      </p:graphicFrame>
    </p:spTree>
    <p:extLst>
      <p:ext uri="{BB962C8B-B14F-4D97-AF65-F5344CB8AC3E}">
        <p14:creationId xmlns:p14="http://schemas.microsoft.com/office/powerpoint/2010/main" val="356945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163" y="630382"/>
            <a:ext cx="8574087" cy="967840"/>
          </a:xfrm>
        </p:spPr>
        <p:txBody>
          <a:bodyPr anchor="ctr">
            <a:normAutofit/>
          </a:bodyPr>
          <a:lstStyle/>
          <a:p>
            <a:pPr algn="l"/>
            <a:r>
              <a:rPr lang="en-US" dirty="0"/>
              <a:t>REST API vs SOAP API</a:t>
            </a:r>
          </a:p>
        </p:txBody>
      </p:sp>
      <p:graphicFrame>
        <p:nvGraphicFramePr>
          <p:cNvPr id="3" name="Table 2">
            <a:extLst>
              <a:ext uri="{FF2B5EF4-FFF2-40B4-BE49-F238E27FC236}">
                <a16:creationId xmlns:a16="http://schemas.microsoft.com/office/drawing/2014/main" id="{30D58252-551B-44EA-8B83-248696D5343A}"/>
              </a:ext>
            </a:extLst>
          </p:cNvPr>
          <p:cNvGraphicFramePr>
            <a:graphicFrameLocks noGrp="1"/>
          </p:cNvGraphicFramePr>
          <p:nvPr>
            <p:extLst>
              <p:ext uri="{D42A27DB-BD31-4B8C-83A1-F6EECF244321}">
                <p14:modId xmlns:p14="http://schemas.microsoft.com/office/powerpoint/2010/main" val="1341071564"/>
              </p:ext>
            </p:extLst>
          </p:nvPr>
        </p:nvGraphicFramePr>
        <p:xfrm>
          <a:off x="284164" y="1804416"/>
          <a:ext cx="8574086" cy="4538117"/>
        </p:xfrm>
        <a:graphic>
          <a:graphicData uri="http://schemas.openxmlformats.org/drawingml/2006/table">
            <a:tbl>
              <a:tblPr firstRow="1" bandRow="1">
                <a:solidFill>
                  <a:schemeClr val="bg1"/>
                </a:solidFill>
              </a:tblPr>
              <a:tblGrid>
                <a:gridCol w="410780">
                  <a:extLst>
                    <a:ext uri="{9D8B030D-6E8A-4147-A177-3AD203B41FA5}">
                      <a16:colId xmlns:a16="http://schemas.microsoft.com/office/drawing/2014/main" val="796498096"/>
                    </a:ext>
                  </a:extLst>
                </a:gridCol>
                <a:gridCol w="1682496">
                  <a:extLst>
                    <a:ext uri="{9D8B030D-6E8A-4147-A177-3AD203B41FA5}">
                      <a16:colId xmlns:a16="http://schemas.microsoft.com/office/drawing/2014/main" val="4063222907"/>
                    </a:ext>
                  </a:extLst>
                </a:gridCol>
                <a:gridCol w="3267456">
                  <a:extLst>
                    <a:ext uri="{9D8B030D-6E8A-4147-A177-3AD203B41FA5}">
                      <a16:colId xmlns:a16="http://schemas.microsoft.com/office/drawing/2014/main" val="747803221"/>
                    </a:ext>
                  </a:extLst>
                </a:gridCol>
                <a:gridCol w="3213354">
                  <a:extLst>
                    <a:ext uri="{9D8B030D-6E8A-4147-A177-3AD203B41FA5}">
                      <a16:colId xmlns:a16="http://schemas.microsoft.com/office/drawing/2014/main" val="2235348217"/>
                    </a:ext>
                  </a:extLst>
                </a:gridCol>
              </a:tblGrid>
              <a:tr h="468809">
                <a:tc>
                  <a:txBody>
                    <a:bodyPr/>
                    <a:lstStyle/>
                    <a:p>
                      <a:r>
                        <a:rPr lang="en-US" sz="1400" b="1" cap="none" spc="0" dirty="0">
                          <a:solidFill>
                            <a:schemeClr val="bg1"/>
                          </a:solidFill>
                          <a:effectLst/>
                        </a:rPr>
                        <a:t>#</a:t>
                      </a:r>
                    </a:p>
                  </a:txBody>
                  <a:tcPr marL="69020" marR="12137" marT="53093" marB="5309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lumMod val="50000"/>
                        <a:lumOff val="50000"/>
                      </a:schemeClr>
                    </a:solidFill>
                  </a:tcPr>
                </a:tc>
                <a:tc>
                  <a:txBody>
                    <a:bodyPr/>
                    <a:lstStyle/>
                    <a:p>
                      <a:pPr algn="ctr"/>
                      <a:r>
                        <a:rPr lang="en-US" sz="1400" b="1" cap="none" spc="0">
                          <a:solidFill>
                            <a:schemeClr val="bg1"/>
                          </a:solidFill>
                          <a:effectLst/>
                        </a:rPr>
                        <a:t>Key</a:t>
                      </a:r>
                    </a:p>
                  </a:txBody>
                  <a:tcPr marL="69020" marR="12137" marT="53093" marB="53093" anchor="ctr">
                    <a:lnL w="12700" cmpd="sng">
                      <a:noFill/>
                    </a:lnL>
                    <a:lnR w="12700" cmpd="sng">
                      <a:noFill/>
                    </a:lnR>
                    <a:lnT w="19050" cap="flat" cmpd="sng" algn="ctr">
                      <a:solidFill>
                        <a:schemeClr val="tx1"/>
                      </a:solidFill>
                      <a:prstDash val="solid"/>
                    </a:lnT>
                    <a:lnB w="38100" cmpd="sng">
                      <a:noFill/>
                    </a:lnB>
                    <a:solidFill>
                      <a:schemeClr val="tx1">
                        <a:lumMod val="50000"/>
                        <a:lumOff val="50000"/>
                      </a:schemeClr>
                    </a:solidFill>
                  </a:tcPr>
                </a:tc>
                <a:tc>
                  <a:txBody>
                    <a:bodyPr/>
                    <a:lstStyle/>
                    <a:p>
                      <a:pPr algn="ctr"/>
                      <a:r>
                        <a:rPr lang="en-US" sz="1400" b="1" cap="none" spc="0" dirty="0">
                          <a:solidFill>
                            <a:schemeClr val="bg1"/>
                          </a:solidFill>
                          <a:effectLst/>
                        </a:rPr>
                        <a:t>REST API</a:t>
                      </a:r>
                    </a:p>
                  </a:txBody>
                  <a:tcPr marL="69020" marR="12137" marT="53093" marB="53093" anchor="ctr">
                    <a:lnL w="12700" cmpd="sng">
                      <a:noFill/>
                    </a:lnL>
                    <a:lnR w="12700" cmpd="sng">
                      <a:noFill/>
                    </a:lnR>
                    <a:lnT w="19050" cap="flat" cmpd="sng" algn="ctr">
                      <a:solidFill>
                        <a:schemeClr val="tx1"/>
                      </a:solidFill>
                      <a:prstDash val="solid"/>
                    </a:lnT>
                    <a:lnB w="38100" cmpd="sng">
                      <a:noFill/>
                    </a:lnB>
                    <a:solidFill>
                      <a:schemeClr val="tx1">
                        <a:lumMod val="50000"/>
                        <a:lumOff val="50000"/>
                      </a:schemeClr>
                    </a:solidFill>
                  </a:tcPr>
                </a:tc>
                <a:tc>
                  <a:txBody>
                    <a:bodyPr/>
                    <a:lstStyle/>
                    <a:p>
                      <a:pPr algn="ctr"/>
                      <a:r>
                        <a:rPr lang="en-US" sz="1400" b="1" cap="none" spc="0" dirty="0">
                          <a:solidFill>
                            <a:schemeClr val="bg1"/>
                          </a:solidFill>
                          <a:effectLst/>
                        </a:rPr>
                        <a:t>SOAP API</a:t>
                      </a:r>
                    </a:p>
                  </a:txBody>
                  <a:tcPr marL="69020" marR="12137" marT="53093" marB="53093" anchor="ctr">
                    <a:lnL w="12700" cmpd="sng">
                      <a:noFill/>
                    </a:lnL>
                    <a:lnR w="12700" cmpd="sng">
                      <a:noFill/>
                    </a:lnR>
                    <a:lnT w="19050" cap="flat" cmpd="sng" algn="ctr">
                      <a:solidFill>
                        <a:schemeClr val="tx1"/>
                      </a:solidFill>
                      <a:prstDash val="solid"/>
                    </a:lnT>
                    <a:lnB w="38100" cmpd="sng">
                      <a:noFill/>
                    </a:lnB>
                    <a:solidFill>
                      <a:schemeClr val="tx1">
                        <a:lumMod val="50000"/>
                        <a:lumOff val="50000"/>
                      </a:schemeClr>
                    </a:solidFill>
                  </a:tcPr>
                </a:tc>
                <a:extLst>
                  <a:ext uri="{0D108BD9-81ED-4DB2-BD59-A6C34878D82A}">
                    <a16:rowId xmlns:a16="http://schemas.microsoft.com/office/drawing/2014/main" val="2707992540"/>
                  </a:ext>
                </a:extLst>
              </a:tr>
              <a:tr h="931016">
                <a:tc>
                  <a:txBody>
                    <a:bodyPr/>
                    <a:lstStyle/>
                    <a:p>
                      <a:pPr algn="ctr" fontAlgn="ctr"/>
                      <a:r>
                        <a:rPr lang="en-US" dirty="0">
                          <a:effectLst/>
                        </a:rPr>
                        <a:t>5</a:t>
                      </a:r>
                    </a:p>
                  </a:txBody>
                  <a:tcPr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a:effectLst/>
                        </a:rPr>
                        <a:t>Security</a:t>
                      </a: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dirty="0"/>
                        <a:t>REST has SSL and HTTPS for security.</a:t>
                      </a: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a:t>On other hand SOAP has SSL( Secure Socket Layer) and WS-security due to which in the cases like Bank Account Password, Card Number, etc. SOAP is preferred over REST.</a:t>
                      </a:r>
                    </a:p>
                  </a:txBody>
                  <a:tcPr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66434666"/>
                  </a:ext>
                </a:extLst>
              </a:tr>
              <a:tr h="1023107">
                <a:tc>
                  <a:txBody>
                    <a:bodyPr/>
                    <a:lstStyle/>
                    <a:p>
                      <a:pPr algn="ctr" fontAlgn="ctr"/>
                      <a:r>
                        <a:rPr lang="en-US">
                          <a:effectLst/>
                        </a:rPr>
                        <a:t>6</a:t>
                      </a: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a:effectLst/>
                        </a:rPr>
                        <a:t>Abbreviation</a:t>
                      </a: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a:t>REST stands for Representational State Transfer.</a:t>
                      </a: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a:t>On other hand SOAP stands for Simple Object Access Protocol</a:t>
                      </a:r>
                    </a:p>
                  </a:txBody>
                  <a:tcPr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62815600"/>
                  </a:ext>
                </a:extLst>
              </a:tr>
              <a:tr h="1308841">
                <a:tc>
                  <a:txBody>
                    <a:bodyPr/>
                    <a:lstStyle/>
                    <a:p>
                      <a:pPr algn="ctr" fontAlgn="ctr"/>
                      <a:r>
                        <a:rPr lang="en-US">
                          <a:effectLst/>
                        </a:rPr>
                        <a:t>7</a:t>
                      </a:r>
                    </a:p>
                  </a:txBody>
                  <a:tcPr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a:effectLst/>
                        </a:rPr>
                        <a:t>Interchange</a:t>
                      </a: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a:t>REST can make use of SOAP as the underlying protocol for web services, because in the end it is just an architectural pattern.</a:t>
                      </a:r>
                    </a:p>
                  </a:txBody>
                  <a:tcPr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dirty="0"/>
                        <a:t>On other hand SOAP cannot make use of REST since SOAP is a protocol and REST is an architectural pattern.</a:t>
                      </a:r>
                    </a:p>
                  </a:txBody>
                  <a:tcPr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504717350"/>
                  </a:ext>
                </a:extLst>
              </a:tr>
            </a:tbl>
          </a:graphicData>
        </a:graphic>
      </p:graphicFrame>
    </p:spTree>
    <p:extLst>
      <p:ext uri="{BB962C8B-B14F-4D97-AF65-F5344CB8AC3E}">
        <p14:creationId xmlns:p14="http://schemas.microsoft.com/office/powerpoint/2010/main" val="364248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API in Laravel (get data)</a:t>
            </a:r>
          </a:p>
        </p:txBody>
      </p:sp>
      <p:sp>
        <p:nvSpPr>
          <p:cNvPr id="5" name="TextBox 4">
            <a:extLst>
              <a:ext uri="{FF2B5EF4-FFF2-40B4-BE49-F238E27FC236}">
                <a16:creationId xmlns:a16="http://schemas.microsoft.com/office/drawing/2014/main" id="{C8CA1B88-6166-4AD6-9470-ADBB15207A56}"/>
              </a:ext>
            </a:extLst>
          </p:cNvPr>
          <p:cNvSpPr txBox="1"/>
          <p:nvPr/>
        </p:nvSpPr>
        <p:spPr>
          <a:xfrm>
            <a:off x="421341" y="2133627"/>
            <a:ext cx="8576355"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Laravel can create and handle API very easily.</a:t>
            </a:r>
            <a:endParaRPr lang="en-FI" sz="20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30F02F60-0FB9-4A2D-8D07-D60B1FBCE873}"/>
              </a:ext>
            </a:extLst>
          </p:cNvPr>
          <p:cNvSpPr txBox="1"/>
          <p:nvPr/>
        </p:nvSpPr>
        <p:spPr>
          <a:xfrm>
            <a:off x="421342" y="2785592"/>
            <a:ext cx="5093194" cy="307777"/>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API routes can be found in routes/</a:t>
            </a:r>
            <a:r>
              <a:rPr lang="en-US" sz="1400" dirty="0" err="1">
                <a:latin typeface="Cambria" panose="02040503050406030204" pitchFamily="18" charset="0"/>
                <a:ea typeface="Cambria" panose="02040503050406030204" pitchFamily="18" charset="0"/>
              </a:rPr>
              <a:t>api.php</a:t>
            </a:r>
            <a:endParaRPr lang="en-FI" sz="14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8BFA94BE-CCB1-45A9-9BB5-9878C90F29A9}"/>
              </a:ext>
            </a:extLst>
          </p:cNvPr>
          <p:cNvPicPr>
            <a:picLocks noChangeAspect="1"/>
          </p:cNvPicPr>
          <p:nvPr/>
        </p:nvPicPr>
        <p:blipFill>
          <a:blip r:embed="rId2"/>
          <a:stretch>
            <a:fillRect/>
          </a:stretch>
        </p:blipFill>
        <p:spPr>
          <a:xfrm>
            <a:off x="421342" y="3130223"/>
            <a:ext cx="4371975" cy="1447800"/>
          </a:xfrm>
          <a:prstGeom prst="rect">
            <a:avLst/>
          </a:prstGeom>
        </p:spPr>
      </p:pic>
      <p:pic>
        <p:nvPicPr>
          <p:cNvPr id="8" name="Picture 7">
            <a:extLst>
              <a:ext uri="{FF2B5EF4-FFF2-40B4-BE49-F238E27FC236}">
                <a16:creationId xmlns:a16="http://schemas.microsoft.com/office/drawing/2014/main" id="{39C8D870-A8F0-42DD-B014-66044B4D15DA}"/>
              </a:ext>
            </a:extLst>
          </p:cNvPr>
          <p:cNvPicPr>
            <a:picLocks noChangeAspect="1"/>
          </p:cNvPicPr>
          <p:nvPr/>
        </p:nvPicPr>
        <p:blipFill>
          <a:blip r:embed="rId3"/>
          <a:stretch>
            <a:fillRect/>
          </a:stretch>
        </p:blipFill>
        <p:spPr>
          <a:xfrm>
            <a:off x="421341" y="4631407"/>
            <a:ext cx="6257925" cy="1076325"/>
          </a:xfrm>
          <a:prstGeom prst="rect">
            <a:avLst/>
          </a:prstGeom>
        </p:spPr>
      </p:pic>
      <p:sp>
        <p:nvSpPr>
          <p:cNvPr id="9" name="TextBox 8">
            <a:extLst>
              <a:ext uri="{FF2B5EF4-FFF2-40B4-BE49-F238E27FC236}">
                <a16:creationId xmlns:a16="http://schemas.microsoft.com/office/drawing/2014/main" id="{A1BC8407-CAF9-4060-A23B-9896BA3771CD}"/>
              </a:ext>
            </a:extLst>
          </p:cNvPr>
          <p:cNvSpPr txBox="1"/>
          <p:nvPr/>
        </p:nvSpPr>
        <p:spPr>
          <a:xfrm>
            <a:off x="5047069" y="3763997"/>
            <a:ext cx="5093194" cy="307777"/>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Include the controller in </a:t>
            </a:r>
            <a:r>
              <a:rPr lang="en-US" sz="1400" dirty="0" err="1">
                <a:latin typeface="Cambria" panose="02040503050406030204" pitchFamily="18" charset="0"/>
                <a:ea typeface="Cambria" panose="02040503050406030204" pitchFamily="18" charset="0"/>
              </a:rPr>
              <a:t>api.php</a:t>
            </a:r>
            <a:endParaRPr lang="en-FI" sz="14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C562F12C-F609-4A1E-AF29-E6D10C8BD42B}"/>
              </a:ext>
            </a:extLst>
          </p:cNvPr>
          <p:cNvSpPr txBox="1"/>
          <p:nvPr/>
        </p:nvSpPr>
        <p:spPr>
          <a:xfrm>
            <a:off x="421342" y="5799745"/>
            <a:ext cx="5093194" cy="307777"/>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Create route in </a:t>
            </a:r>
            <a:r>
              <a:rPr lang="en-US" sz="1400" dirty="0" err="1">
                <a:latin typeface="Cambria" panose="02040503050406030204" pitchFamily="18" charset="0"/>
                <a:ea typeface="Cambria" panose="02040503050406030204" pitchFamily="18" charset="0"/>
              </a:rPr>
              <a:t>api.php</a:t>
            </a:r>
            <a:endParaRPr lang="en-FI"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8058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API in Laravel (get data)</a:t>
            </a:r>
          </a:p>
        </p:txBody>
      </p:sp>
      <p:sp>
        <p:nvSpPr>
          <p:cNvPr id="5" name="TextBox 4">
            <a:extLst>
              <a:ext uri="{FF2B5EF4-FFF2-40B4-BE49-F238E27FC236}">
                <a16:creationId xmlns:a16="http://schemas.microsoft.com/office/drawing/2014/main" id="{C8CA1B88-6166-4AD6-9470-ADBB15207A56}"/>
              </a:ext>
            </a:extLst>
          </p:cNvPr>
          <p:cNvSpPr txBox="1"/>
          <p:nvPr/>
        </p:nvSpPr>
        <p:spPr>
          <a:xfrm>
            <a:off x="4617753" y="2035230"/>
            <a:ext cx="4358124" cy="400110"/>
          </a:xfrm>
          <a:prstGeom prst="rect">
            <a:avLst/>
          </a:prstGeom>
          <a:noFill/>
        </p:spPr>
        <p:txBody>
          <a:bodyPr wrap="square" rtlCol="0">
            <a:spAutoFit/>
          </a:bodyPr>
          <a:lstStyle/>
          <a:p>
            <a:pPr algn="r"/>
            <a:r>
              <a:rPr lang="en-US" sz="2000" dirty="0">
                <a:latin typeface="Cambria" panose="02040503050406030204" pitchFamily="18" charset="0"/>
                <a:ea typeface="Cambria" panose="02040503050406030204" pitchFamily="18" charset="0"/>
              </a:rPr>
              <a:t>Get data from the database to the view </a:t>
            </a:r>
            <a:endParaRPr lang="en-FI"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A820BD8D-5E5A-4E9B-8EF4-18ADCEEEBA40}"/>
              </a:ext>
            </a:extLst>
          </p:cNvPr>
          <p:cNvPicPr>
            <a:picLocks noChangeAspect="1"/>
          </p:cNvPicPr>
          <p:nvPr/>
        </p:nvPicPr>
        <p:blipFill>
          <a:blip r:embed="rId2"/>
          <a:stretch>
            <a:fillRect/>
          </a:stretch>
        </p:blipFill>
        <p:spPr>
          <a:xfrm>
            <a:off x="3358633" y="2435340"/>
            <a:ext cx="5504013" cy="3903395"/>
          </a:xfrm>
          <a:prstGeom prst="rect">
            <a:avLst/>
          </a:prstGeom>
        </p:spPr>
      </p:pic>
      <p:sp>
        <p:nvSpPr>
          <p:cNvPr id="6" name="TextBox 5">
            <a:extLst>
              <a:ext uri="{FF2B5EF4-FFF2-40B4-BE49-F238E27FC236}">
                <a16:creationId xmlns:a16="http://schemas.microsoft.com/office/drawing/2014/main" id="{267BF501-1C7A-438B-A4AF-31B8AB474DAC}"/>
              </a:ext>
            </a:extLst>
          </p:cNvPr>
          <p:cNvSpPr txBox="1"/>
          <p:nvPr/>
        </p:nvSpPr>
        <p:spPr>
          <a:xfrm>
            <a:off x="168123" y="2013314"/>
            <a:ext cx="3190510"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Return data from controller</a:t>
            </a:r>
            <a:endParaRPr lang="en-FI" sz="20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9C747FEA-670D-4828-AEAA-0DFD69DBDEA6}"/>
              </a:ext>
            </a:extLst>
          </p:cNvPr>
          <p:cNvPicPr>
            <a:picLocks noChangeAspect="1"/>
          </p:cNvPicPr>
          <p:nvPr/>
        </p:nvPicPr>
        <p:blipFill>
          <a:blip r:embed="rId3"/>
          <a:stretch>
            <a:fillRect/>
          </a:stretch>
        </p:blipFill>
        <p:spPr>
          <a:xfrm>
            <a:off x="132223" y="2435340"/>
            <a:ext cx="3226410" cy="1015577"/>
          </a:xfrm>
          <a:prstGeom prst="rect">
            <a:avLst/>
          </a:prstGeom>
        </p:spPr>
      </p:pic>
    </p:spTree>
    <p:extLst>
      <p:ext uri="{BB962C8B-B14F-4D97-AF65-F5344CB8AC3E}">
        <p14:creationId xmlns:p14="http://schemas.microsoft.com/office/powerpoint/2010/main" val="162533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API in Laravel (get data)</a:t>
            </a:r>
          </a:p>
        </p:txBody>
      </p:sp>
      <p:sp>
        <p:nvSpPr>
          <p:cNvPr id="5" name="TextBox 4">
            <a:extLst>
              <a:ext uri="{FF2B5EF4-FFF2-40B4-BE49-F238E27FC236}">
                <a16:creationId xmlns:a16="http://schemas.microsoft.com/office/drawing/2014/main" id="{C8CA1B88-6166-4AD6-9470-ADBB15207A56}"/>
              </a:ext>
            </a:extLst>
          </p:cNvPr>
          <p:cNvSpPr txBox="1"/>
          <p:nvPr/>
        </p:nvSpPr>
        <p:spPr>
          <a:xfrm>
            <a:off x="421342" y="2133626"/>
            <a:ext cx="2406264" cy="707886"/>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Request data from the web and render</a:t>
            </a:r>
            <a:endParaRPr lang="en-FI" sz="20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E6024E1C-C30F-4B60-B19E-28642CBEC3F5}"/>
              </a:ext>
            </a:extLst>
          </p:cNvPr>
          <p:cNvPicPr>
            <a:picLocks noChangeAspect="1"/>
          </p:cNvPicPr>
          <p:nvPr/>
        </p:nvPicPr>
        <p:blipFill>
          <a:blip r:embed="rId2"/>
          <a:stretch>
            <a:fillRect/>
          </a:stretch>
        </p:blipFill>
        <p:spPr>
          <a:xfrm>
            <a:off x="3069027" y="2133626"/>
            <a:ext cx="5764914" cy="3535654"/>
          </a:xfrm>
          <a:prstGeom prst="rect">
            <a:avLst/>
          </a:prstGeom>
        </p:spPr>
      </p:pic>
    </p:spTree>
    <p:extLst>
      <p:ext uri="{BB962C8B-B14F-4D97-AF65-F5344CB8AC3E}">
        <p14:creationId xmlns:p14="http://schemas.microsoft.com/office/powerpoint/2010/main" val="3835150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Postman</a:t>
            </a:r>
          </a:p>
        </p:txBody>
      </p:sp>
      <p:sp>
        <p:nvSpPr>
          <p:cNvPr id="5" name="TextBox 4">
            <a:extLst>
              <a:ext uri="{FF2B5EF4-FFF2-40B4-BE49-F238E27FC236}">
                <a16:creationId xmlns:a16="http://schemas.microsoft.com/office/drawing/2014/main" id="{C8CA1B88-6166-4AD6-9470-ADBB15207A56}"/>
              </a:ext>
            </a:extLst>
          </p:cNvPr>
          <p:cNvSpPr txBox="1"/>
          <p:nvPr/>
        </p:nvSpPr>
        <p:spPr>
          <a:xfrm>
            <a:off x="421342" y="2133626"/>
            <a:ext cx="8356898" cy="1323439"/>
          </a:xfrm>
          <a:prstGeom prst="rect">
            <a:avLst/>
          </a:prstGeom>
          <a:noFill/>
        </p:spPr>
        <p:txBody>
          <a:bodyPr wrap="square" rtlCol="0">
            <a:spAutoFit/>
          </a:bodyPr>
          <a:lstStyle/>
          <a:p>
            <a:r>
              <a:rPr lang="en-US" sz="2000" b="0" i="0" dirty="0">
                <a:effectLst/>
                <a:latin typeface="arial" panose="020B0604020202020204" pitchFamily="34" charset="0"/>
              </a:rPr>
              <a:t>Postman is </a:t>
            </a:r>
            <a:r>
              <a:rPr lang="en-US" sz="2000" b="1" i="0" dirty="0">
                <a:effectLst/>
                <a:latin typeface="arial" panose="020B0604020202020204" pitchFamily="34" charset="0"/>
              </a:rPr>
              <a:t>an application used for API testing</a:t>
            </a:r>
            <a:r>
              <a:rPr lang="en-US" sz="2000" b="0" i="0" dirty="0">
                <a:effectLst/>
                <a:latin typeface="arial" panose="020B0604020202020204" pitchFamily="34" charset="0"/>
              </a:rPr>
              <a:t>. It is an HTTP client that tests HTTP requests, utilizing a graphical user interface, through which we obtain different types of responses that need to be subsequently validated.</a:t>
            </a:r>
            <a:endParaRPr lang="en-FI"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1929C2A-45B5-4CF7-9D18-10A6C32A0401}"/>
              </a:ext>
            </a:extLst>
          </p:cNvPr>
          <p:cNvPicPr>
            <a:picLocks noChangeAspect="1"/>
          </p:cNvPicPr>
          <p:nvPr/>
        </p:nvPicPr>
        <p:blipFill>
          <a:blip r:embed="rId2"/>
          <a:stretch>
            <a:fillRect/>
          </a:stretch>
        </p:blipFill>
        <p:spPr>
          <a:xfrm>
            <a:off x="1804768" y="3794760"/>
            <a:ext cx="5524500" cy="1828800"/>
          </a:xfrm>
          <a:prstGeom prst="rect">
            <a:avLst/>
          </a:prstGeom>
        </p:spPr>
      </p:pic>
    </p:spTree>
    <p:extLst>
      <p:ext uri="{BB962C8B-B14F-4D97-AF65-F5344CB8AC3E}">
        <p14:creationId xmlns:p14="http://schemas.microsoft.com/office/powerpoint/2010/main" val="2681657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6BBEF0-202C-4487-BE5B-2228D405AABC}"/>
              </a:ext>
            </a:extLst>
          </p:cNvPr>
          <p:cNvPicPr>
            <a:picLocks noChangeAspect="1"/>
          </p:cNvPicPr>
          <p:nvPr/>
        </p:nvPicPr>
        <p:blipFill>
          <a:blip r:embed="rId2"/>
          <a:stretch>
            <a:fillRect/>
          </a:stretch>
        </p:blipFill>
        <p:spPr>
          <a:xfrm>
            <a:off x="293455" y="2035881"/>
            <a:ext cx="6557889" cy="4377391"/>
          </a:xfrm>
          <a:prstGeom prst="rect">
            <a:avLst/>
          </a:prstGeom>
          <a:noFill/>
        </p:spPr>
      </p:pic>
      <p:sp>
        <p:nvSpPr>
          <p:cNvPr id="11" name="Subtitle 2">
            <a:extLst>
              <a:ext uri="{FF2B5EF4-FFF2-40B4-BE49-F238E27FC236}">
                <a16:creationId xmlns:a16="http://schemas.microsoft.com/office/drawing/2014/main" id="{767F7BE5-8015-4A83-A4BF-21E862BAD23F}"/>
              </a:ext>
            </a:extLst>
          </p:cNvPr>
          <p:cNvSpPr>
            <a:spLocks noGrp="1"/>
          </p:cNvSpPr>
          <p:nvPr>
            <p:ph type="subTitle" idx="1"/>
          </p:nvPr>
        </p:nvSpPr>
        <p:spPr>
          <a:xfrm>
            <a:off x="472420" y="1532965"/>
            <a:ext cx="7754284" cy="484094"/>
          </a:xfrm>
        </p:spPr>
        <p:txBody>
          <a:bodyPr/>
          <a:lstStyle/>
          <a:p>
            <a:endParaRPr lang="en-US"/>
          </a:p>
        </p:txBody>
      </p:sp>
      <p:sp>
        <p:nvSpPr>
          <p:cNvPr id="2" name="Title 1"/>
          <p:cNvSpPr>
            <a:spLocks noGrp="1"/>
          </p:cNvSpPr>
          <p:nvPr>
            <p:ph type="ctrTitle"/>
          </p:nvPr>
        </p:nvSpPr>
        <p:spPr>
          <a:xfrm>
            <a:off x="418633" y="444728"/>
            <a:ext cx="7810967" cy="1088237"/>
          </a:xfrm>
        </p:spPr>
        <p:txBody>
          <a:bodyPr anchor="b">
            <a:normAutofit/>
          </a:bodyPr>
          <a:lstStyle/>
          <a:p>
            <a:r>
              <a:rPr lang="en-US" dirty="0"/>
              <a:t>Test Postman (GET)</a:t>
            </a:r>
          </a:p>
        </p:txBody>
      </p:sp>
      <p:sp>
        <p:nvSpPr>
          <p:cNvPr id="8" name="TextBox 7">
            <a:extLst>
              <a:ext uri="{FF2B5EF4-FFF2-40B4-BE49-F238E27FC236}">
                <a16:creationId xmlns:a16="http://schemas.microsoft.com/office/drawing/2014/main" id="{50952559-76F7-4699-8BC8-EB27A85C095B}"/>
              </a:ext>
            </a:extLst>
          </p:cNvPr>
          <p:cNvSpPr txBox="1"/>
          <p:nvPr/>
        </p:nvSpPr>
        <p:spPr>
          <a:xfrm>
            <a:off x="6963508" y="3167469"/>
            <a:ext cx="2053883" cy="2246769"/>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Request data using Postman</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Data will be returned from database</a:t>
            </a:r>
            <a:endParaRPr lang="en-FI"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1142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API in Laravel (post data)</a:t>
            </a:r>
          </a:p>
        </p:txBody>
      </p:sp>
      <p:sp>
        <p:nvSpPr>
          <p:cNvPr id="4" name="TextBox 3">
            <a:extLst>
              <a:ext uri="{FF2B5EF4-FFF2-40B4-BE49-F238E27FC236}">
                <a16:creationId xmlns:a16="http://schemas.microsoft.com/office/drawing/2014/main" id="{30F02F60-0FB9-4A2D-8D07-D60B1FBCE873}"/>
              </a:ext>
            </a:extLst>
          </p:cNvPr>
          <p:cNvSpPr txBox="1"/>
          <p:nvPr/>
        </p:nvSpPr>
        <p:spPr>
          <a:xfrm>
            <a:off x="5758222" y="4645795"/>
            <a:ext cx="5093194" cy="307777"/>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Insert data using controller</a:t>
            </a:r>
            <a:endParaRPr lang="en-FI" sz="14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C562F12C-F609-4A1E-AF29-E6D10C8BD42B}"/>
              </a:ext>
            </a:extLst>
          </p:cNvPr>
          <p:cNvSpPr txBox="1"/>
          <p:nvPr/>
        </p:nvSpPr>
        <p:spPr>
          <a:xfrm>
            <a:off x="6632088" y="2562161"/>
            <a:ext cx="5093194" cy="307777"/>
          </a:xfrm>
          <a:prstGeom prst="rect">
            <a:avLst/>
          </a:prstGeom>
          <a:noFill/>
        </p:spPr>
        <p:txBody>
          <a:bodyPr wrap="square" rtlCol="0">
            <a:spAutoFit/>
          </a:bodyPr>
          <a:lstStyle/>
          <a:p>
            <a:r>
              <a:rPr lang="en-US" sz="1400" dirty="0">
                <a:latin typeface="Cambria" panose="02040503050406030204" pitchFamily="18" charset="0"/>
                <a:ea typeface="Cambria" panose="02040503050406030204" pitchFamily="18" charset="0"/>
              </a:rPr>
              <a:t>Add route in </a:t>
            </a:r>
            <a:r>
              <a:rPr lang="en-US" sz="1400" dirty="0" err="1">
                <a:latin typeface="Cambria" panose="02040503050406030204" pitchFamily="18" charset="0"/>
                <a:ea typeface="Cambria" panose="02040503050406030204" pitchFamily="18" charset="0"/>
              </a:rPr>
              <a:t>api.php</a:t>
            </a:r>
            <a:endParaRPr lang="en-FI" sz="14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1D2361DE-B5AC-4D15-9112-728850760A26}"/>
              </a:ext>
            </a:extLst>
          </p:cNvPr>
          <p:cNvPicPr>
            <a:picLocks noChangeAspect="1"/>
          </p:cNvPicPr>
          <p:nvPr/>
        </p:nvPicPr>
        <p:blipFill>
          <a:blip r:embed="rId2"/>
          <a:stretch>
            <a:fillRect/>
          </a:stretch>
        </p:blipFill>
        <p:spPr>
          <a:xfrm>
            <a:off x="272803" y="3566197"/>
            <a:ext cx="5238750" cy="2466975"/>
          </a:xfrm>
          <a:prstGeom prst="rect">
            <a:avLst/>
          </a:prstGeom>
        </p:spPr>
      </p:pic>
      <p:pic>
        <p:nvPicPr>
          <p:cNvPr id="12" name="Picture 11">
            <a:extLst>
              <a:ext uri="{FF2B5EF4-FFF2-40B4-BE49-F238E27FC236}">
                <a16:creationId xmlns:a16="http://schemas.microsoft.com/office/drawing/2014/main" id="{FAEBD998-4F01-4084-BAC3-1F54B62C6630}"/>
              </a:ext>
            </a:extLst>
          </p:cNvPr>
          <p:cNvPicPr>
            <a:picLocks noChangeAspect="1"/>
          </p:cNvPicPr>
          <p:nvPr/>
        </p:nvPicPr>
        <p:blipFill>
          <a:blip r:embed="rId3"/>
          <a:stretch>
            <a:fillRect/>
          </a:stretch>
        </p:blipFill>
        <p:spPr>
          <a:xfrm>
            <a:off x="272803" y="2204857"/>
            <a:ext cx="6324600" cy="1209675"/>
          </a:xfrm>
          <a:prstGeom prst="rect">
            <a:avLst/>
          </a:prstGeom>
        </p:spPr>
      </p:pic>
    </p:spTree>
    <p:extLst>
      <p:ext uri="{BB962C8B-B14F-4D97-AF65-F5344CB8AC3E}">
        <p14:creationId xmlns:p14="http://schemas.microsoft.com/office/powerpoint/2010/main" val="329801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ED7C9C-8792-4A7F-B785-EE214A141901}"/>
              </a:ext>
            </a:extLst>
          </p:cNvPr>
          <p:cNvPicPr>
            <a:picLocks noChangeAspect="1"/>
          </p:cNvPicPr>
          <p:nvPr/>
        </p:nvPicPr>
        <p:blipFill>
          <a:blip r:embed="rId2"/>
          <a:stretch>
            <a:fillRect/>
          </a:stretch>
        </p:blipFill>
        <p:spPr>
          <a:xfrm>
            <a:off x="279298" y="2129601"/>
            <a:ext cx="7009821" cy="4573908"/>
          </a:xfrm>
          <a:prstGeom prst="rect">
            <a:avLst/>
          </a:prstGeom>
          <a:noFill/>
        </p:spPr>
      </p:pic>
      <p:sp>
        <p:nvSpPr>
          <p:cNvPr id="16" name="Subtitle 2">
            <a:extLst>
              <a:ext uri="{FF2B5EF4-FFF2-40B4-BE49-F238E27FC236}">
                <a16:creationId xmlns:a16="http://schemas.microsoft.com/office/drawing/2014/main" id="{0DDC4C4D-E988-4BCC-A254-F44F17BB2C97}"/>
              </a:ext>
            </a:extLst>
          </p:cNvPr>
          <p:cNvSpPr>
            <a:spLocks noGrp="1"/>
          </p:cNvSpPr>
          <p:nvPr>
            <p:ph type="subTitle" idx="1"/>
          </p:nvPr>
        </p:nvSpPr>
        <p:spPr>
          <a:xfrm>
            <a:off x="472420" y="1532965"/>
            <a:ext cx="7754284" cy="484094"/>
          </a:xfrm>
        </p:spPr>
        <p:txBody>
          <a:bodyPr/>
          <a:lstStyle/>
          <a:p>
            <a:endParaRPr lang="en-US"/>
          </a:p>
        </p:txBody>
      </p:sp>
      <p:sp>
        <p:nvSpPr>
          <p:cNvPr id="2" name="Title 1"/>
          <p:cNvSpPr>
            <a:spLocks noGrp="1"/>
          </p:cNvSpPr>
          <p:nvPr>
            <p:ph type="ctrTitle"/>
          </p:nvPr>
        </p:nvSpPr>
        <p:spPr>
          <a:xfrm>
            <a:off x="418633" y="444728"/>
            <a:ext cx="7810967" cy="1088237"/>
          </a:xfrm>
        </p:spPr>
        <p:txBody>
          <a:bodyPr anchor="b">
            <a:normAutofit/>
          </a:bodyPr>
          <a:lstStyle/>
          <a:p>
            <a:r>
              <a:rPr lang="en-US" dirty="0"/>
              <a:t>Test Postman (POST)</a:t>
            </a:r>
          </a:p>
        </p:txBody>
      </p:sp>
      <p:sp>
        <p:nvSpPr>
          <p:cNvPr id="8" name="TextBox 7">
            <a:extLst>
              <a:ext uri="{FF2B5EF4-FFF2-40B4-BE49-F238E27FC236}">
                <a16:creationId xmlns:a16="http://schemas.microsoft.com/office/drawing/2014/main" id="{501D014C-4B66-4A12-BC43-A67A071CB972}"/>
              </a:ext>
            </a:extLst>
          </p:cNvPr>
          <p:cNvSpPr txBox="1"/>
          <p:nvPr/>
        </p:nvSpPr>
        <p:spPr>
          <a:xfrm>
            <a:off x="7289119" y="3167469"/>
            <a:ext cx="1728272" cy="1938992"/>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Insert data from Postman</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Database will be updated</a:t>
            </a:r>
            <a:endParaRPr lang="en-FI"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60549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57163" y="1859339"/>
            <a:ext cx="7333286" cy="3139321"/>
          </a:xfrm>
          <a:prstGeom prst="rect">
            <a:avLst/>
          </a:prstGeom>
          <a:noFill/>
        </p:spPr>
        <p:txBody>
          <a:bodyPr wrap="square" rtlCol="0">
            <a:spAutoFit/>
          </a:bodyPr>
          <a:lstStyle/>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Advanced and Object-Oriented Programming, 3rd Edition; Larry Ullman; </a:t>
            </a:r>
            <a:r>
              <a:rPr lang="en-US" dirty="0" err="1">
                <a:latin typeface="Cambria" panose="02040503050406030204" pitchFamily="18" charset="0"/>
                <a:ea typeface="Cambria" panose="02040503050406030204" pitchFamily="18" charset="0"/>
              </a:rPr>
              <a:t>Peachpit</a:t>
            </a:r>
            <a:r>
              <a:rPr lang="en-US" dirty="0">
                <a:latin typeface="Cambria" panose="02040503050406030204" pitchFamily="18" charset="0"/>
                <a:ea typeface="Cambria" panose="02040503050406030204" pitchFamily="18" charset="0"/>
              </a:rPr>
              <a:t>, Press,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Objects, Patterns and Practice, 5th Edition; Matt Zandstra;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2016</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PHP, MySQL, JavaScript and CSS, 2nd Edition; Robin Nixon; O’Reilly, 2009</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Eloquent JavaScript: A Modern Introduction to Programming; Marijn </a:t>
            </a:r>
            <a:r>
              <a:rPr lang="en-US" dirty="0" err="1">
                <a:latin typeface="Cambria" panose="02040503050406030204" pitchFamily="18" charset="0"/>
                <a:ea typeface="Cambria" panose="02040503050406030204" pitchFamily="18" charset="0"/>
              </a:rPr>
              <a:t>Haverbeke</a:t>
            </a:r>
            <a:r>
              <a:rPr lang="en-US" dirty="0">
                <a:latin typeface="Cambria" panose="02040503050406030204" pitchFamily="18" charset="0"/>
                <a:ea typeface="Cambria" panose="02040503050406030204" pitchFamily="18" charset="0"/>
              </a:rPr>
              <a:t>; 2011</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Node.js: A Hands On Guide to Building Web Applications in JavaScript; Marc </a:t>
            </a:r>
            <a:r>
              <a:rPr lang="en-US" dirty="0" err="1">
                <a:latin typeface="Cambria" panose="02040503050406030204" pitchFamily="18" charset="0"/>
                <a:ea typeface="Cambria" panose="02040503050406030204" pitchFamily="18" charset="0"/>
              </a:rPr>
              <a:t>Wandschneider</a:t>
            </a:r>
            <a:r>
              <a:rPr lang="en-US" dirty="0">
                <a:latin typeface="Cambria" panose="02040503050406030204" pitchFamily="18" charset="0"/>
                <a:ea typeface="Cambria" panose="02040503050406030204" pitchFamily="18" charset="0"/>
              </a:rPr>
              <a:t>; Addison-Wesley,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Beginning Node.js; </a:t>
            </a:r>
            <a:r>
              <a:rPr lang="en-US" dirty="0" err="1">
                <a:latin typeface="Cambria" panose="02040503050406030204" pitchFamily="18" charset="0"/>
                <a:ea typeface="Cambria" panose="02040503050406030204" pitchFamily="18" charset="0"/>
              </a:rPr>
              <a:t>Basarat</a:t>
            </a:r>
            <a:r>
              <a:rPr lang="en-US" dirty="0">
                <a:latin typeface="Cambria" panose="02040503050406030204" pitchFamily="18" charset="0"/>
                <a:ea typeface="Cambria" panose="02040503050406030204" pitchFamily="18" charset="0"/>
              </a:rPr>
              <a:t> Ali Syed;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2014</a:t>
            </a:r>
          </a:p>
        </p:txBody>
      </p:sp>
    </p:spTree>
    <p:extLst>
      <p:ext uri="{BB962C8B-B14F-4D97-AF65-F5344CB8AC3E}">
        <p14:creationId xmlns:p14="http://schemas.microsoft.com/office/powerpoint/2010/main" val="256065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614841"/>
          </a:xfrm>
        </p:spPr>
        <p:txBody>
          <a:bodyPr>
            <a:normAutofit/>
          </a:bodyPr>
          <a:lstStyle/>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API</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Type of APIs</a:t>
            </a: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SOAP vs </a:t>
            </a:r>
            <a:r>
              <a:rPr lang="en-US" sz="2400" dirty="0" err="1">
                <a:solidFill>
                  <a:schemeClr val="tx1"/>
                </a:solidFill>
                <a:latin typeface="Cambria" panose="02040503050406030204" pitchFamily="18" charset="0"/>
                <a:ea typeface="Cambria" panose="02040503050406030204" pitchFamily="18" charset="0"/>
              </a:rPr>
              <a:t>RESTfull</a:t>
            </a:r>
            <a:endParaRPr lang="en-US" sz="2400" dirty="0">
              <a:solidFill>
                <a:schemeClr val="tx1"/>
              </a:solidFill>
              <a:latin typeface="Cambria" panose="02040503050406030204" pitchFamily="18" charset="0"/>
              <a:ea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ea typeface="Cambria" panose="02040503050406030204" pitchFamily="18" charset="0"/>
              </a:rPr>
              <a:t>Laravel API</a:t>
            </a:r>
            <a:endParaRPr lang="en-US" dirty="0">
              <a:solidFill>
                <a:schemeClr val="tx1"/>
              </a:solidFill>
              <a:latin typeface="Cambria" panose="02040503050406030204" pitchFamily="18" charset="0"/>
              <a:ea typeface="Cambria" panose="02040503050406030204" pitchFamily="18" charset="0"/>
            </a:endParaRPr>
          </a:p>
          <a:p>
            <a:pPr marL="342900" indent="-342900">
              <a:buAutoNum type="arabicPeriod"/>
            </a:pP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619971"/>
            <a:ext cx="8092942" cy="2246769"/>
          </a:xfrm>
          <a:prstGeom prst="rect">
            <a:avLst/>
          </a:prstGeom>
          <a:noFill/>
        </p:spPr>
        <p:txBody>
          <a:bodyPr wrap="square" rtlCol="0">
            <a:spAutoFit/>
          </a:bodyPr>
          <a:lstStyle/>
          <a:p>
            <a:pPr marL="457200" indent="-457200">
              <a:buAutoNum type="arabicPeriod"/>
            </a:pPr>
            <a:r>
              <a:rPr lang="en-US" sz="2000" dirty="0">
                <a:latin typeface="Cambria" panose="02040503050406030204" pitchFamily="18" charset="0"/>
                <a:ea typeface="Cambria" panose="02040503050406030204" pitchFamily="18" charset="0"/>
                <a:hlinkClick r:id="rId2"/>
              </a:rPr>
              <a:t>https://www.w3schools.com/js/default.asp</a:t>
            </a:r>
            <a:endParaRPr lang="en-US" sz="2000" dirty="0">
              <a:latin typeface="Cambria" panose="02040503050406030204" pitchFamily="18" charset="0"/>
              <a:ea typeface="Cambria" panose="02040503050406030204" pitchFamily="18" charset="0"/>
            </a:endParaRPr>
          </a:p>
          <a:p>
            <a:pPr marL="457200" indent="-457200">
              <a:buAutoNum type="arabicPeriod"/>
            </a:pPr>
            <a:r>
              <a:rPr lang="en-US" sz="2000" dirty="0">
                <a:latin typeface="Cambria" panose="02040503050406030204" pitchFamily="18" charset="0"/>
                <a:ea typeface="Cambria" panose="02040503050406030204" pitchFamily="18" charset="0"/>
                <a:hlinkClick r:id="rId3"/>
              </a:rPr>
              <a:t>https://www.tutorialspoint.com/javascript/index.htm</a:t>
            </a:r>
            <a:endParaRPr lang="en-US" sz="2000" dirty="0">
              <a:latin typeface="Cambria" panose="02040503050406030204" pitchFamily="18" charset="0"/>
              <a:ea typeface="Cambria" panose="02040503050406030204" pitchFamily="18" charset="0"/>
            </a:endParaRPr>
          </a:p>
          <a:p>
            <a:pPr marL="457200" indent="-457200">
              <a:buAutoNum type="arabicPeriod"/>
            </a:pPr>
            <a:r>
              <a:rPr lang="en-US" sz="2000" dirty="0">
                <a:latin typeface="Cambria" panose="02040503050406030204" pitchFamily="18" charset="0"/>
                <a:ea typeface="Cambria" panose="02040503050406030204" pitchFamily="18" charset="0"/>
                <a:hlinkClick r:id="rId4"/>
              </a:rPr>
              <a:t>https://stackoverflow.com/questions/20435653/what-is-vanillajs</a:t>
            </a:r>
            <a:endParaRPr lang="en-US" sz="2000" dirty="0">
              <a:latin typeface="Cambria" panose="02040503050406030204" pitchFamily="18" charset="0"/>
              <a:ea typeface="Cambria" panose="02040503050406030204" pitchFamily="18" charset="0"/>
            </a:endParaRPr>
          </a:p>
          <a:p>
            <a:pPr marL="457200" indent="-457200">
              <a:buAutoNum type="arabicPeriod"/>
            </a:pPr>
            <a:r>
              <a:rPr lang="en-US" sz="2000" dirty="0">
                <a:latin typeface="Cambria" panose="02040503050406030204" pitchFamily="18" charset="0"/>
                <a:ea typeface="Cambria" panose="02040503050406030204" pitchFamily="18" charset="0"/>
                <a:hlinkClick r:id="rId5"/>
              </a:rPr>
              <a:t>http://www.cs.ucc.ie/~gavin/javascript/</a:t>
            </a:r>
            <a:endParaRPr lang="en-US" sz="2000" dirty="0">
              <a:latin typeface="Cambria" panose="02040503050406030204" pitchFamily="18" charset="0"/>
              <a:ea typeface="Cambria" panose="02040503050406030204" pitchFamily="18" charset="0"/>
            </a:endParaRPr>
          </a:p>
          <a:p>
            <a:pPr marL="457200" indent="-457200">
              <a:buAutoNum type="arabicPeriod"/>
            </a:pPr>
            <a:r>
              <a:rPr lang="en-US" sz="2000" dirty="0">
                <a:latin typeface="Cambria" panose="02040503050406030204" pitchFamily="18" charset="0"/>
                <a:ea typeface="Cambria" panose="02040503050406030204" pitchFamily="18" charset="0"/>
                <a:hlinkClick r:id="rId2"/>
              </a:rPr>
              <a:t>https://www.w3schools.com/js/default.asp</a:t>
            </a:r>
            <a:endParaRPr lang="en-US" sz="2000" dirty="0">
              <a:latin typeface="Cambria" panose="02040503050406030204" pitchFamily="18" charset="0"/>
              <a:ea typeface="Cambria" panose="02040503050406030204" pitchFamily="18" charset="0"/>
            </a:endParaRPr>
          </a:p>
          <a:p>
            <a:pPr marL="457200" indent="-457200">
              <a:buAutoNum type="arabicPeriod"/>
            </a:pPr>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3031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A471B-FCB5-3949-B014-0D06C67E41B3}"/>
              </a:ext>
            </a:extLst>
          </p:cNvPr>
          <p:cNvSpPr txBox="1"/>
          <p:nvPr/>
        </p:nvSpPr>
        <p:spPr>
          <a:xfrm>
            <a:off x="3062145" y="3429000"/>
            <a:ext cx="2641877" cy="707886"/>
          </a:xfrm>
          <a:prstGeom prst="rect">
            <a:avLst/>
          </a:prstGeom>
          <a:noFill/>
        </p:spPr>
        <p:txBody>
          <a:bodyPr wrap="none" rtlCol="0">
            <a:spAutoFit/>
          </a:bodyPr>
          <a:lstStyle/>
          <a:p>
            <a:r>
              <a:rPr lang="en-US" sz="4000" dirty="0">
                <a:latin typeface="Cambria" panose="02040503050406030204" pitchFamily="18" charset="0"/>
                <a:ea typeface="Cambria" panose="02040503050406030204" pitchFamily="18" charset="0"/>
              </a:rPr>
              <a:t>Thank You!</a:t>
            </a:r>
            <a:endParaRPr lang="en-FI"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8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Objective</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808976" cy="492443"/>
          </a:xfrm>
          <a:prstGeom prst="rect">
            <a:avLst/>
          </a:prstGeom>
          <a:noFill/>
        </p:spPr>
        <p:txBody>
          <a:bodyPr wrap="square" rtlCol="0">
            <a:spAutoFit/>
          </a:bodyPr>
          <a:lstStyle/>
          <a:p>
            <a:pPr marL="342900" indent="-342900">
              <a:buAutoNum type="arabicPeriod"/>
            </a:pPr>
            <a:r>
              <a:rPr lang="en-US" sz="2600" dirty="0">
                <a:latin typeface="Cambria" panose="02040503050406030204" pitchFamily="18" charset="0"/>
                <a:ea typeface="Cambria" panose="02040503050406030204" pitchFamily="18" charset="0"/>
              </a:rPr>
              <a:t>Understanding &amp; practicing API</a:t>
            </a:r>
          </a:p>
        </p:txBody>
      </p:sp>
      <p:sp>
        <p:nvSpPr>
          <p:cNvPr id="5" name="TextBox 4">
            <a:extLst>
              <a:ext uri="{FF2B5EF4-FFF2-40B4-BE49-F238E27FC236}">
                <a16:creationId xmlns:a16="http://schemas.microsoft.com/office/drawing/2014/main" id="{7308C14E-0298-44F1-AE1B-45364741F2A5}"/>
              </a:ext>
            </a:extLst>
          </p:cNvPr>
          <p:cNvSpPr txBox="1"/>
          <p:nvPr/>
        </p:nvSpPr>
        <p:spPr>
          <a:xfrm>
            <a:off x="2286000" y="3247382"/>
            <a:ext cx="4572000" cy="369332"/>
          </a:xfrm>
          <a:prstGeom prst="rect">
            <a:avLst/>
          </a:prstGeom>
          <a:noFill/>
        </p:spPr>
        <p:txBody>
          <a:bodyPr wrap="square">
            <a:spAutoFit/>
          </a:bodyPr>
          <a:lstStyle/>
          <a:p>
            <a:r>
              <a:rPr lang="en-US" b="1" dirty="0">
                <a:solidFill>
                  <a:srgbClr val="FFFFFF"/>
                </a:solidFill>
              </a:rPr>
              <a:t>Application Programming Interface (API)</a:t>
            </a:r>
            <a:endParaRPr lang="en-US" dirty="0"/>
          </a:p>
        </p:txBody>
      </p:sp>
    </p:spTree>
    <p:extLst>
      <p:ext uri="{BB962C8B-B14F-4D97-AF65-F5344CB8AC3E}">
        <p14:creationId xmlns:p14="http://schemas.microsoft.com/office/powerpoint/2010/main" val="815968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solidFill>
                  <a:srgbClr val="FFFFFF"/>
                </a:solidFill>
              </a:rPr>
              <a:t>Application Programming Interface (API)</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79483" y="2180492"/>
            <a:ext cx="8385034" cy="362946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b="1" i="1" dirty="0">
                <a:solidFill>
                  <a:schemeClr val="tx1"/>
                </a:solidFill>
              </a:rPr>
              <a:t>According to Wikipedia</a:t>
            </a:r>
            <a:r>
              <a:rPr lang="en-US" sz="2000" dirty="0">
                <a:solidFill>
                  <a:schemeClr val="tx1"/>
                </a:solidFill>
              </a:rPr>
              <a:t>:  </a:t>
            </a:r>
            <a:r>
              <a:rPr lang="en-US" sz="2400" dirty="0">
                <a:solidFill>
                  <a:schemeClr val="tx1"/>
                </a:solidFill>
              </a:rPr>
              <a:t>An </a:t>
            </a:r>
            <a:r>
              <a:rPr lang="en-US" sz="2400" b="1" dirty="0">
                <a:solidFill>
                  <a:schemeClr val="tx1"/>
                </a:solidFill>
              </a:rPr>
              <a:t>application programming interface</a:t>
            </a:r>
            <a:r>
              <a:rPr lang="en-US" sz="2400" dirty="0">
                <a:solidFill>
                  <a:schemeClr val="tx1"/>
                </a:solidFill>
              </a:rPr>
              <a:t> (</a:t>
            </a:r>
            <a:r>
              <a:rPr lang="en-US" sz="2400" b="1" dirty="0">
                <a:solidFill>
                  <a:schemeClr val="tx1"/>
                </a:solidFill>
              </a:rPr>
              <a:t>API</a:t>
            </a:r>
            <a:r>
              <a:rPr lang="en-US" sz="2400" dirty="0">
                <a:solidFill>
                  <a:schemeClr val="tx1"/>
                </a:solidFill>
              </a:rPr>
              <a:t>) is a </a:t>
            </a:r>
            <a:r>
              <a:rPr lang="en-US" sz="2400" dirty="0">
                <a:solidFill>
                  <a:schemeClr val="tx1"/>
                </a:solidFill>
                <a:hlinkClick r:id="rId2" tooltip="Interface (computing)">
                  <a:extLst>
                    <a:ext uri="{A12FA001-AC4F-418D-AE19-62706E023703}">
                      <ahyp:hlinkClr xmlns:ahyp="http://schemas.microsoft.com/office/drawing/2018/hyperlinkcolor" val="tx"/>
                    </a:ext>
                  </a:extLst>
                </a:hlinkClick>
              </a:rPr>
              <a:t>computing interface</a:t>
            </a:r>
            <a:r>
              <a:rPr lang="en-US" sz="2400" dirty="0">
                <a:solidFill>
                  <a:schemeClr val="tx1"/>
                </a:solidFill>
              </a:rPr>
              <a:t> to a software component or a system, that defines how other components or systems can use it. It defines the kinds of calls or requests that can be made, how to make them, the data formats that should be used, the conventions to follow, etc. It can also provide extension mechanisms so that users can extend existing functionality in various ways and to varying degrees.</a:t>
            </a:r>
            <a:endParaRPr lang="en-US" sz="2000" dirty="0">
              <a:solidFill>
                <a:schemeClr val="tx1"/>
              </a:solidFill>
            </a:endParaRPr>
          </a:p>
        </p:txBody>
      </p:sp>
      <p:sp>
        <p:nvSpPr>
          <p:cNvPr id="3" name="Slide Number Placeholder 2">
            <a:extLst>
              <a:ext uri="{FF2B5EF4-FFF2-40B4-BE49-F238E27FC236}">
                <a16:creationId xmlns:a16="http://schemas.microsoft.com/office/drawing/2014/main" id="{E1BA4D1E-BFB8-4D21-9DB5-FDCC248DAC9E}"/>
              </a:ext>
            </a:extLst>
          </p:cNvPr>
          <p:cNvSpPr>
            <a:spLocks noGrp="1"/>
          </p:cNvSpPr>
          <p:nvPr>
            <p:ph type="sldNum" sz="quarter" idx="12"/>
          </p:nvPr>
        </p:nvSpPr>
        <p:spPr/>
        <p:txBody>
          <a:bodyPr/>
          <a:lstStyle/>
          <a:p>
            <a:fld id="{5FD889E0-CAB2-4699-909D-B9A88D47ACBE}" type="slidenum">
              <a:rPr lang="en-US" smtClean="0"/>
              <a:t>4</a:t>
            </a:fld>
            <a:endParaRPr lang="en-US"/>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What is API?</a:t>
            </a:r>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133906"/>
            <a:ext cx="8576355" cy="1015663"/>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Application Programming Interface (API):</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A software interface used to access data, server software or other application</a:t>
            </a:r>
            <a:endParaRPr lang="en-FI" sz="2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5ADA0953-33B0-4A73-B51D-FDC623495D7E}"/>
              </a:ext>
            </a:extLst>
          </p:cNvPr>
          <p:cNvPicPr>
            <a:picLocks noChangeAspect="1"/>
          </p:cNvPicPr>
          <p:nvPr/>
        </p:nvPicPr>
        <p:blipFill>
          <a:blip r:embed="rId2"/>
          <a:stretch>
            <a:fillRect/>
          </a:stretch>
        </p:blipFill>
        <p:spPr>
          <a:xfrm>
            <a:off x="1699779" y="3380232"/>
            <a:ext cx="5608511" cy="2853189"/>
          </a:xfrm>
          <a:prstGeom prst="rect">
            <a:avLst/>
          </a:prstGeom>
        </p:spPr>
      </p:pic>
    </p:spTree>
    <p:extLst>
      <p:ext uri="{BB962C8B-B14F-4D97-AF65-F5344CB8AC3E}">
        <p14:creationId xmlns:p14="http://schemas.microsoft.com/office/powerpoint/2010/main" val="313215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Usage of API</a:t>
            </a:r>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738537"/>
            <a:ext cx="857635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Web based systems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Operating systems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Database systems</a:t>
            </a: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Computer hardware</a:t>
            </a:r>
            <a:endParaRPr lang="en-FI" sz="20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71BD1A9D-CEEA-498A-82CA-13C89EF7979C}"/>
              </a:ext>
            </a:extLst>
          </p:cNvPr>
          <p:cNvPicPr>
            <a:picLocks noChangeAspect="1"/>
          </p:cNvPicPr>
          <p:nvPr/>
        </p:nvPicPr>
        <p:blipFill>
          <a:blip r:embed="rId2"/>
          <a:stretch>
            <a:fillRect/>
          </a:stretch>
        </p:blipFill>
        <p:spPr>
          <a:xfrm>
            <a:off x="5293614" y="2268474"/>
            <a:ext cx="3238500" cy="2400300"/>
          </a:xfrm>
          <a:prstGeom prst="rect">
            <a:avLst/>
          </a:prstGeom>
        </p:spPr>
      </p:pic>
      <p:sp>
        <p:nvSpPr>
          <p:cNvPr id="7" name="TextBox 6">
            <a:extLst>
              <a:ext uri="{FF2B5EF4-FFF2-40B4-BE49-F238E27FC236}">
                <a16:creationId xmlns:a16="http://schemas.microsoft.com/office/drawing/2014/main" id="{7E95A144-3E1A-45E9-AD16-2BE80AC5351B}"/>
              </a:ext>
            </a:extLst>
          </p:cNvPr>
          <p:cNvSpPr txBox="1"/>
          <p:nvPr/>
        </p:nvSpPr>
        <p:spPr>
          <a:xfrm>
            <a:off x="633984" y="5263372"/>
            <a:ext cx="7985760" cy="400110"/>
          </a:xfrm>
          <a:prstGeom prst="rect">
            <a:avLst/>
          </a:prstGeom>
          <a:noFill/>
        </p:spPr>
        <p:txBody>
          <a:bodyPr wrap="square" rtlCol="0">
            <a:spAutoFit/>
          </a:bodyPr>
          <a:lstStyle/>
          <a:p>
            <a:pPr algn="ctr"/>
            <a:r>
              <a:rPr lang="en-US" sz="2000" b="1" dirty="0"/>
              <a:t>Good API     =     </a:t>
            </a:r>
            <a:r>
              <a:rPr lang="en-US" sz="2000" dirty="0"/>
              <a:t>Easier Programming     +    Faster Integration     +     Scalable</a:t>
            </a:r>
          </a:p>
        </p:txBody>
      </p:sp>
    </p:spTree>
    <p:extLst>
      <p:ext uri="{BB962C8B-B14F-4D97-AF65-F5344CB8AC3E}">
        <p14:creationId xmlns:p14="http://schemas.microsoft.com/office/powerpoint/2010/main" val="150723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How API works</a:t>
            </a:r>
          </a:p>
        </p:txBody>
      </p:sp>
      <p:pic>
        <p:nvPicPr>
          <p:cNvPr id="5" name="Picture 4">
            <a:extLst>
              <a:ext uri="{FF2B5EF4-FFF2-40B4-BE49-F238E27FC236}">
                <a16:creationId xmlns:a16="http://schemas.microsoft.com/office/drawing/2014/main" id="{82286C88-102C-422F-81E7-952A0292803B}"/>
              </a:ext>
            </a:extLst>
          </p:cNvPr>
          <p:cNvPicPr>
            <a:picLocks noChangeAspect="1"/>
          </p:cNvPicPr>
          <p:nvPr/>
        </p:nvPicPr>
        <p:blipFill>
          <a:blip r:embed="rId2"/>
          <a:stretch>
            <a:fillRect/>
          </a:stretch>
        </p:blipFill>
        <p:spPr>
          <a:xfrm>
            <a:off x="509587" y="2951226"/>
            <a:ext cx="8124825" cy="2247900"/>
          </a:xfrm>
          <a:prstGeom prst="rect">
            <a:avLst/>
          </a:prstGeom>
        </p:spPr>
      </p:pic>
    </p:spTree>
    <p:extLst>
      <p:ext uri="{BB962C8B-B14F-4D97-AF65-F5344CB8AC3E}">
        <p14:creationId xmlns:p14="http://schemas.microsoft.com/office/powerpoint/2010/main" val="168619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How API works</a:t>
            </a:r>
          </a:p>
        </p:txBody>
      </p:sp>
      <p:pic>
        <p:nvPicPr>
          <p:cNvPr id="4" name="Picture 3">
            <a:extLst>
              <a:ext uri="{FF2B5EF4-FFF2-40B4-BE49-F238E27FC236}">
                <a16:creationId xmlns:a16="http://schemas.microsoft.com/office/drawing/2014/main" id="{95024CC3-3604-42D9-B530-33A5DAE74C4C}"/>
              </a:ext>
            </a:extLst>
          </p:cNvPr>
          <p:cNvPicPr>
            <a:picLocks noChangeAspect="1"/>
          </p:cNvPicPr>
          <p:nvPr/>
        </p:nvPicPr>
        <p:blipFill>
          <a:blip r:embed="rId2"/>
          <a:stretch>
            <a:fillRect/>
          </a:stretch>
        </p:blipFill>
        <p:spPr>
          <a:xfrm>
            <a:off x="847725" y="2943796"/>
            <a:ext cx="7448550" cy="2238375"/>
          </a:xfrm>
          <a:prstGeom prst="rect">
            <a:avLst/>
          </a:prstGeom>
        </p:spPr>
      </p:pic>
    </p:spTree>
    <p:extLst>
      <p:ext uri="{BB962C8B-B14F-4D97-AF65-F5344CB8AC3E}">
        <p14:creationId xmlns:p14="http://schemas.microsoft.com/office/powerpoint/2010/main" val="72035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07927" cy="1088136"/>
          </a:xfrm>
        </p:spPr>
        <p:txBody>
          <a:bodyPr>
            <a:normAutofit/>
          </a:bodyPr>
          <a:lstStyle/>
          <a:p>
            <a:r>
              <a:rPr lang="en-US" dirty="0"/>
              <a:t>Types of API</a:t>
            </a:r>
          </a:p>
        </p:txBody>
      </p:sp>
      <p:sp>
        <p:nvSpPr>
          <p:cNvPr id="5" name="TextBox 4">
            <a:extLst>
              <a:ext uri="{FF2B5EF4-FFF2-40B4-BE49-F238E27FC236}">
                <a16:creationId xmlns:a16="http://schemas.microsoft.com/office/drawing/2014/main" id="{C8CA1B88-6166-4AD6-9470-ADBB15207A56}"/>
              </a:ext>
            </a:extLst>
          </p:cNvPr>
          <p:cNvSpPr txBox="1"/>
          <p:nvPr/>
        </p:nvSpPr>
        <p:spPr>
          <a:xfrm>
            <a:off x="421341" y="2738537"/>
            <a:ext cx="8576355" cy="2862322"/>
          </a:xfrm>
          <a:prstGeom prst="rect">
            <a:avLst/>
          </a:prstGeom>
          <a:noFill/>
        </p:spPr>
        <p:txBody>
          <a:bodyPr wrap="square" rtlCol="0">
            <a:spAutoFit/>
          </a:bodyPr>
          <a:lstStyle/>
          <a:p>
            <a:pPr marL="457200" indent="-457200">
              <a:buFont typeface="+mj-lt"/>
              <a:buAutoNum type="arabicPeriod"/>
            </a:pPr>
            <a:r>
              <a:rPr lang="en-US" sz="2000" dirty="0">
                <a:latin typeface="Cambria" panose="02040503050406030204" pitchFamily="18" charset="0"/>
                <a:ea typeface="Cambria" panose="02040503050406030204" pitchFamily="18" charset="0"/>
              </a:rPr>
              <a:t>REST (RESTful) API</a:t>
            </a:r>
          </a:p>
          <a:p>
            <a:pPr marL="914400" lvl="1" indent="-457200">
              <a:buFont typeface="Arial" panose="020B0604020202020204" pitchFamily="34" charset="0"/>
              <a:buChar char="•"/>
            </a:pPr>
            <a:r>
              <a:rPr lang="en-US" sz="2000" dirty="0">
                <a:latin typeface="Cambria" panose="02040503050406030204" pitchFamily="18" charset="0"/>
                <a:ea typeface="Cambria" panose="02040503050406030204" pitchFamily="18" charset="0"/>
              </a:rPr>
              <a:t>Representational state transfer JSON format</a:t>
            </a:r>
          </a:p>
          <a:p>
            <a:pPr marL="457200" indent="-457200">
              <a:buFont typeface="+mj-lt"/>
              <a:buAutoNum type="arabicPeriod"/>
            </a:pPr>
            <a:r>
              <a:rPr lang="en-US" sz="2000" dirty="0">
                <a:latin typeface="Cambria" panose="02040503050406030204" pitchFamily="18" charset="0"/>
                <a:ea typeface="Cambria" panose="02040503050406030204" pitchFamily="18" charset="0"/>
              </a:rPr>
              <a:t>SOAP</a:t>
            </a:r>
          </a:p>
          <a:p>
            <a:pPr marL="914400" lvl="1" indent="-457200">
              <a:buFont typeface="Arial" panose="020B0604020202020204" pitchFamily="34" charset="0"/>
              <a:buChar char="•"/>
            </a:pPr>
            <a:r>
              <a:rPr lang="en-US" sz="2000" dirty="0">
                <a:latin typeface="Cambria" panose="02040503050406030204" pitchFamily="18" charset="0"/>
                <a:ea typeface="Cambria" panose="02040503050406030204" pitchFamily="18" charset="0"/>
              </a:rPr>
              <a:t>Simple Object Access Protocol uses XML to transfer data</a:t>
            </a:r>
          </a:p>
          <a:p>
            <a:pPr marL="457200" indent="-457200">
              <a:buFont typeface="+mj-lt"/>
              <a:buAutoNum type="arabicPeriod"/>
            </a:pPr>
            <a:r>
              <a:rPr lang="en-US" sz="2000" dirty="0">
                <a:latin typeface="Cambria" panose="02040503050406030204" pitchFamily="18" charset="0"/>
                <a:ea typeface="Cambria" panose="02040503050406030204" pitchFamily="18" charset="0"/>
              </a:rPr>
              <a:t>XML-RPC</a:t>
            </a:r>
          </a:p>
          <a:p>
            <a:pPr marL="914400" lvl="1" indent="-457200">
              <a:buFont typeface="Arial" panose="020B0604020202020204" pitchFamily="34" charset="0"/>
              <a:buChar char="•"/>
            </a:pPr>
            <a:r>
              <a:rPr lang="en-US" sz="2000" dirty="0">
                <a:latin typeface="Cambria" panose="02040503050406030204" pitchFamily="18" charset="0"/>
                <a:ea typeface="Cambria" panose="02040503050406030204" pitchFamily="18" charset="0"/>
              </a:rPr>
              <a:t>Extensible Markup Language</a:t>
            </a:r>
          </a:p>
          <a:p>
            <a:pPr marL="914400" lvl="1" indent="-457200">
              <a:buFont typeface="Arial" panose="020B0604020202020204" pitchFamily="34" charset="0"/>
              <a:buChar char="•"/>
            </a:pPr>
            <a:r>
              <a:rPr lang="en-US" sz="2000" dirty="0">
                <a:latin typeface="Cambria" panose="02040503050406030204" pitchFamily="18" charset="0"/>
                <a:ea typeface="Cambria" panose="02040503050406030204" pitchFamily="18" charset="0"/>
              </a:rPr>
              <a:t>Remote Procedure Calls</a:t>
            </a:r>
          </a:p>
          <a:p>
            <a:pPr marL="457200" indent="-457200">
              <a:buFont typeface="+mj-lt"/>
              <a:buAutoNum type="arabicPeriod"/>
            </a:pPr>
            <a:r>
              <a:rPr lang="en-US" sz="2000" dirty="0">
                <a:latin typeface="Cambria" panose="02040503050406030204" pitchFamily="18" charset="0"/>
                <a:ea typeface="Cambria" panose="02040503050406030204" pitchFamily="18" charset="0"/>
              </a:rPr>
              <a:t>JSON-RPC</a:t>
            </a:r>
          </a:p>
          <a:p>
            <a:pPr marL="914400" lvl="1" indent="-457200">
              <a:buFont typeface="Arial" panose="020B0604020202020204" pitchFamily="34" charset="0"/>
              <a:buChar char="•"/>
            </a:pPr>
            <a:r>
              <a:rPr lang="en-US" sz="2000" dirty="0">
                <a:latin typeface="Cambria" panose="02040503050406030204" pitchFamily="18" charset="0"/>
                <a:ea typeface="Cambria" panose="02040503050406030204" pitchFamily="18" charset="0"/>
              </a:rPr>
              <a:t>JSON instead of XML format</a:t>
            </a:r>
            <a:endParaRPr lang="en-FI"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251170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882</TotalTime>
  <Words>876</Words>
  <Application>Microsoft Office PowerPoint</Application>
  <PresentationFormat>On-screen Show (4:3)</PresentationFormat>
  <Paragraphs>123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vt:lpstr>
      <vt:lpstr>Calibri</vt:lpstr>
      <vt:lpstr>Cambria</vt:lpstr>
      <vt:lpstr>Corbel</vt:lpstr>
      <vt:lpstr>Wingdings</vt:lpstr>
      <vt:lpstr>Spectrum</vt:lpstr>
      <vt:lpstr>Laravel API</vt:lpstr>
      <vt:lpstr>Lecture Outline</vt:lpstr>
      <vt:lpstr>Lecture Objective</vt:lpstr>
      <vt:lpstr>Application Programming Interface (API)</vt:lpstr>
      <vt:lpstr>What is API?</vt:lpstr>
      <vt:lpstr>Usage of API</vt:lpstr>
      <vt:lpstr>How API works</vt:lpstr>
      <vt:lpstr>How API works</vt:lpstr>
      <vt:lpstr>Types of API</vt:lpstr>
      <vt:lpstr>REST API vs SOAP API</vt:lpstr>
      <vt:lpstr>REST API vs SOAP API</vt:lpstr>
      <vt:lpstr>API in Laravel (get data)</vt:lpstr>
      <vt:lpstr>API in Laravel (get data)</vt:lpstr>
      <vt:lpstr>API in Laravel (get data)</vt:lpstr>
      <vt:lpstr>Postman</vt:lpstr>
      <vt:lpstr>Test Postman (GET)</vt:lpstr>
      <vt:lpstr>API in Laravel (post data)</vt:lpstr>
      <vt:lpstr>Test Postman (POST)</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Md.Al-Amin</dc:creator>
  <cp:lastModifiedBy>RASHIDUL HASAN NABIL</cp:lastModifiedBy>
  <cp:revision>270</cp:revision>
  <dcterms:created xsi:type="dcterms:W3CDTF">2018-12-10T17:20:29Z</dcterms:created>
  <dcterms:modified xsi:type="dcterms:W3CDTF">2021-11-06T15:45:14Z</dcterms:modified>
</cp:coreProperties>
</file>